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0" r:id="rId3"/>
    <p:sldId id="257" r:id="rId4"/>
    <p:sldId id="265" r:id="rId5"/>
    <p:sldId id="319" r:id="rId6"/>
    <p:sldId id="298" r:id="rId7"/>
    <p:sldId id="320" r:id="rId8"/>
    <p:sldId id="258" r:id="rId9"/>
    <p:sldId id="301" r:id="rId10"/>
    <p:sldId id="299" r:id="rId11"/>
    <p:sldId id="303" r:id="rId12"/>
    <p:sldId id="305" r:id="rId13"/>
    <p:sldId id="306" r:id="rId14"/>
    <p:sldId id="316" r:id="rId15"/>
    <p:sldId id="307" r:id="rId16"/>
    <p:sldId id="309" r:id="rId17"/>
    <p:sldId id="310" r:id="rId18"/>
    <p:sldId id="296" r:id="rId19"/>
    <p:sldId id="311" r:id="rId20"/>
    <p:sldId id="278" r:id="rId21"/>
    <p:sldId id="261" r:id="rId22"/>
    <p:sldId id="262" r:id="rId23"/>
    <p:sldId id="312" r:id="rId24"/>
    <p:sldId id="317" r:id="rId25"/>
    <p:sldId id="314" r:id="rId26"/>
    <p:sldId id="318" r:id="rId27"/>
    <p:sldId id="315" r:id="rId28"/>
    <p:sldId id="32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9" d="100"/>
          <a:sy n="59" d="100"/>
        </p:scale>
        <p:origin x="84" y="11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965BE0-99B1-427C-B9FD-ED375EB6DD45}" type="datetimeFigureOut">
              <a:rPr lang="en-GB" smtClean="0"/>
              <a:t>12/11/2018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22DCCF-46D3-48FD-9297-49AF6E022036}" type="slidenum">
              <a:rPr lang="en-GB" smtClean="0"/>
              <a:t>‹#›</a:t>
            </a:fld>
            <a:endParaRPr lang="en-GB"/>
          </a:p>
        </p:txBody>
      </p:sp>
    </p:spTree>
    <p:extLst>
      <p:ext uri="{BB962C8B-B14F-4D97-AF65-F5344CB8AC3E}">
        <p14:creationId xmlns:p14="http://schemas.microsoft.com/office/powerpoint/2010/main" val="2254084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spcBef>
                <a:spcPct val="0"/>
              </a:spcBef>
              <a:buFont typeface="Arial" panose="020B0604020202020204" pitchFamily="34" charset="0"/>
              <a:buChar char="•"/>
            </a:pPr>
            <a:r>
              <a:rPr lang="en-GB" altLang="en-US" dirty="0" smtClean="0"/>
              <a:t>With this targeting</a:t>
            </a:r>
            <a:r>
              <a:rPr lang="en-GB" altLang="en-US" baseline="0" dirty="0" smtClean="0"/>
              <a:t> of homosexuality in mind, it is worth recording that the 1950s was the decade which helped popularise an enduring myth of suburban familial life, based on the normative model of a stay-at-home mother and white collar father</a:t>
            </a:r>
          </a:p>
          <a:p>
            <a:pPr marL="171450" indent="-171450" eaLnBrk="1" hangingPunct="1">
              <a:spcBef>
                <a:spcPct val="0"/>
              </a:spcBef>
              <a:buFont typeface="Arial" panose="020B0604020202020204" pitchFamily="34" charset="0"/>
              <a:buChar char="•"/>
            </a:pPr>
            <a:endParaRPr lang="en-GB" altLang="en-US" baseline="0" dirty="0" smtClean="0"/>
          </a:p>
          <a:p>
            <a:pPr marL="171450" indent="-171450" eaLnBrk="1" hangingPunct="1">
              <a:spcBef>
                <a:spcPct val="0"/>
              </a:spcBef>
              <a:buFont typeface="Arial" panose="020B0604020202020204" pitchFamily="34" charset="0"/>
              <a:buChar char="•"/>
            </a:pPr>
            <a:r>
              <a:rPr lang="en-GB" altLang="en-US" baseline="0" dirty="0" smtClean="0"/>
              <a:t>And while this idyll is partly framed through the lens of post-60s nostalgia, it is certainly the case that popular culture pervasively upheld such stereotypes – thanks to advertisements and the generic tropes associated with the family sitcom and other programmes on the new mass medium: television</a:t>
            </a:r>
          </a:p>
          <a:p>
            <a:pPr marL="171450" indent="-171450" eaLnBrk="1" hangingPunct="1">
              <a:spcBef>
                <a:spcPct val="0"/>
              </a:spcBef>
              <a:buFont typeface="Arial" panose="020B0604020202020204" pitchFamily="34" charset="0"/>
              <a:buChar char="•"/>
            </a:pPr>
            <a:endParaRPr lang="en-GB" altLang="en-US" baseline="0" dirty="0" smtClean="0"/>
          </a:p>
          <a:p>
            <a:pPr marL="171450" indent="-171450" eaLnBrk="1" hangingPunct="1">
              <a:spcBef>
                <a:spcPct val="0"/>
              </a:spcBef>
              <a:buFont typeface="Arial" panose="020B0604020202020204" pitchFamily="34" charset="0"/>
              <a:buChar char="•"/>
            </a:pPr>
            <a:r>
              <a:rPr lang="en-GB" altLang="en-US" baseline="0" dirty="0" smtClean="0"/>
              <a:t>Tupperware: symbolism of standardisation and – literally – a container</a:t>
            </a:r>
          </a:p>
          <a:p>
            <a:pPr marL="171450" indent="-171450" eaLnBrk="1" hangingPunct="1">
              <a:spcBef>
                <a:spcPct val="0"/>
              </a:spcBef>
              <a:buFont typeface="Arial" panose="020B0604020202020204" pitchFamily="34" charset="0"/>
              <a:buChar char="•"/>
            </a:pPr>
            <a:endParaRPr lang="en-GB" altLang="en-US" baseline="0" dirty="0" smtClean="0"/>
          </a:p>
          <a:p>
            <a:pPr marL="171450" indent="-171450" eaLnBrk="1" hangingPunct="1">
              <a:spcBef>
                <a:spcPct val="0"/>
              </a:spcBef>
              <a:buFont typeface="Arial" panose="020B0604020202020204" pitchFamily="34" charset="0"/>
              <a:buChar char="•"/>
            </a:pPr>
            <a:r>
              <a:rPr lang="en-GB" altLang="en-US" baseline="0" dirty="0" smtClean="0"/>
              <a:t>Kitchen as a front of the </a:t>
            </a:r>
            <a:r>
              <a:rPr lang="en-GB" altLang="en-US" baseline="0" smtClean="0"/>
              <a:t>Cold War …</a:t>
            </a:r>
            <a:endParaRPr lang="en-GB" altLang="en-US" baseline="0" dirty="0"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23</a:t>
            </a:fld>
            <a:endParaRPr lang="en-GB" altLang="en-US" smtClean="0">
              <a:solidFill>
                <a:srgbClr val="000000"/>
              </a:solidFill>
            </a:endParaRPr>
          </a:p>
        </p:txBody>
      </p:sp>
    </p:spTree>
    <p:extLst>
      <p:ext uri="{BB962C8B-B14F-4D97-AF65-F5344CB8AC3E}">
        <p14:creationId xmlns:p14="http://schemas.microsoft.com/office/powerpoint/2010/main" val="3141053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5B38AE0-EB58-45FF-BDFF-77721C7ACCA6}" type="slidenum">
              <a:rPr kumimoji="0" lang="en-GB" altLang="en-US" sz="1200" b="0" i="0" u="none" strike="noStrike" kern="1200" cap="none" spc="0" normalizeH="0" baseline="0" noProof="0" smtClean="0">
                <a:ln>
                  <a:noFill/>
                </a:ln>
                <a:solidFill>
                  <a:srgbClr val="000000"/>
                </a:solidFill>
                <a:effectLst/>
                <a:uLnTx/>
                <a:uFillTx/>
                <a:latin typeface="Calibri"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692996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25</a:t>
            </a:fld>
            <a:endParaRPr lang="en-GB" altLang="en-US" smtClean="0">
              <a:solidFill>
                <a:srgbClr val="000000"/>
              </a:solidFill>
            </a:endParaRPr>
          </a:p>
        </p:txBody>
      </p:sp>
    </p:spTree>
    <p:extLst>
      <p:ext uri="{BB962C8B-B14F-4D97-AF65-F5344CB8AC3E}">
        <p14:creationId xmlns:p14="http://schemas.microsoft.com/office/powerpoint/2010/main" val="2395788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26</a:t>
            </a:fld>
            <a:endParaRPr lang="en-GB" altLang="en-US" smtClean="0">
              <a:solidFill>
                <a:srgbClr val="000000"/>
              </a:solidFill>
            </a:endParaRPr>
          </a:p>
        </p:txBody>
      </p:sp>
    </p:spTree>
    <p:extLst>
      <p:ext uri="{BB962C8B-B14F-4D97-AF65-F5344CB8AC3E}">
        <p14:creationId xmlns:p14="http://schemas.microsoft.com/office/powerpoint/2010/main" val="3797241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27</a:t>
            </a:fld>
            <a:endParaRPr lang="en-GB" altLang="en-US" smtClean="0">
              <a:solidFill>
                <a:srgbClr val="000000"/>
              </a:solidFill>
            </a:endParaRPr>
          </a:p>
        </p:txBody>
      </p:sp>
    </p:spTree>
    <p:extLst>
      <p:ext uri="{BB962C8B-B14F-4D97-AF65-F5344CB8AC3E}">
        <p14:creationId xmlns:p14="http://schemas.microsoft.com/office/powerpoint/2010/main" val="5495770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28</a:t>
            </a:fld>
            <a:endParaRPr lang="en-GB" altLang="en-US" smtClean="0">
              <a:solidFill>
                <a:srgbClr val="000000"/>
              </a:solidFill>
            </a:endParaRPr>
          </a:p>
        </p:txBody>
      </p:sp>
    </p:spTree>
    <p:extLst>
      <p:ext uri="{BB962C8B-B14F-4D97-AF65-F5344CB8AC3E}">
        <p14:creationId xmlns:p14="http://schemas.microsoft.com/office/powerpoint/2010/main" val="693959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0D0D0-0C5B-4A33-B166-86A179F903F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17E6E34-6328-478D-8921-13DE6CB493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EC24B0-F9BC-48B5-A48A-3A2985544467}"/>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35E5A2A6-8079-410A-91A0-EC2EDA0AF6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667AB8-9919-4FF3-9A07-E946AA3C29E1}"/>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136579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FCE0A-683B-488F-AAA8-F308D62227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F5232C-540D-4B97-A783-A4A54195E6E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5AFF53-1899-4BD6-9FE9-33A0E60AAC54}"/>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C38BB1C3-042F-4329-824E-02A8163B50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674E80-A6E7-4F04-B454-024DA8BB9CD3}"/>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321635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38B08-B517-4998-8E6C-125301197A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2B8131-9C68-4B7C-96FE-D38EF5C998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9E9B24E-7B32-4217-AA20-3361A922AEF1}"/>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98ED80B7-5600-427D-8E6A-2E7BC6900F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91C088-830A-424D-ADE2-FF4909C01BD9}"/>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1725788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FC7EE-9C74-4C43-9103-8928762BB0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7F5C1BD-BA9F-442B-847C-3E353AFE577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3CE0CA-EDA2-4071-B3EB-A2283B4E44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8AFDC1-2059-4832-8F0E-C466FC6DBB81}"/>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6" name="Footer Placeholder 5">
            <a:extLst>
              <a:ext uri="{FF2B5EF4-FFF2-40B4-BE49-F238E27FC236}">
                <a16:creationId xmlns:a16="http://schemas.microsoft.com/office/drawing/2014/main" id="{B3FA689B-D771-485D-A85C-AD56F16C06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ADCE40-0553-46A2-97C3-4ED6DBE45889}"/>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1476312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4EB94-20E1-449D-9384-90A2BFA248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B9670C-17C3-4F60-A88D-481AEB2E9B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0C202D-30BF-4D19-B16E-DAC111260B8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5AEBC90-28F0-48EC-B46C-BF6766842B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AAD29CB-3235-466C-AC33-8497E635CBA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18DAEA-2169-471A-A863-E4D142FD3F22}"/>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8" name="Footer Placeholder 7">
            <a:extLst>
              <a:ext uri="{FF2B5EF4-FFF2-40B4-BE49-F238E27FC236}">
                <a16:creationId xmlns:a16="http://schemas.microsoft.com/office/drawing/2014/main" id="{E175B9A0-0BB6-4D3D-8A41-B8A1B1A2E6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6569321-4A92-4327-8F88-17CCC7188588}"/>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323338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D7F8F-0E61-4777-AFCA-6C3C9E5AE88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E640C7-39A5-4F79-895D-BB0FE4B3BFE1}"/>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4" name="Footer Placeholder 3">
            <a:extLst>
              <a:ext uri="{FF2B5EF4-FFF2-40B4-BE49-F238E27FC236}">
                <a16:creationId xmlns:a16="http://schemas.microsoft.com/office/drawing/2014/main" id="{B5D6B7FE-54BE-43E2-997E-D135FCCA3D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A4C218-D3CB-403A-99D1-95C9E0A0E393}"/>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917190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9B79DF-ADD4-433F-A020-7E87BF2BD218}"/>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3" name="Footer Placeholder 2">
            <a:extLst>
              <a:ext uri="{FF2B5EF4-FFF2-40B4-BE49-F238E27FC236}">
                <a16:creationId xmlns:a16="http://schemas.microsoft.com/office/drawing/2014/main" id="{141C2F78-30A4-436B-860E-A0BB312553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1385A0-B847-40D1-8859-49127AF0260D}"/>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783810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7B7A9-ECE5-4EB9-B855-E0E0DA83B8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4FBE2C-9D9A-492C-8857-39FD796F7E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D2690E-33D1-451C-B75D-F0212DF772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E322085-18C9-482D-9F07-4310A5A96955}"/>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6" name="Footer Placeholder 5">
            <a:extLst>
              <a:ext uri="{FF2B5EF4-FFF2-40B4-BE49-F238E27FC236}">
                <a16:creationId xmlns:a16="http://schemas.microsoft.com/office/drawing/2014/main" id="{A457A9C9-6211-4EBC-9873-A1C35F645D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095A05-9229-4092-87DE-164CE7211A45}"/>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277917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DD1A9-05A3-4EEA-BC01-AA8A04B63F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419A57-BDAA-4DA9-A895-58BE92C719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2550CC-8C4C-4945-BD04-736F51B5AC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973925D-BE21-4D26-8075-B5AB2B379F39}"/>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6" name="Footer Placeholder 5">
            <a:extLst>
              <a:ext uri="{FF2B5EF4-FFF2-40B4-BE49-F238E27FC236}">
                <a16:creationId xmlns:a16="http://schemas.microsoft.com/office/drawing/2014/main" id="{0CC9D445-B6EA-49C4-9AE5-1F37DDC2C2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49C850-0497-4473-A944-961326B23C07}"/>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3621450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D9A8D-ADBF-45F4-A442-8DB7E30D47C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58EB98-7B6E-41B1-A26F-56DA2A2A7C3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10E3FA-D778-45CF-91D8-33248E9BCB3E}"/>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573FD140-544E-4BF6-88E6-3FDA5C762B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5EC5DE-1893-4FE2-84D4-2D12F6FD6614}"/>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4155801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308C1E-491B-4DE9-89F6-300D660833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D51B78-F516-459C-A1D3-DB866915DE8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DB29D7-E3A1-4F06-8D5C-6598457BF2C1}"/>
              </a:ext>
            </a:extLst>
          </p:cNvPr>
          <p:cNvSpPr>
            <a:spLocks noGrp="1"/>
          </p:cNvSpPr>
          <p:nvPr>
            <p:ph type="dt" sz="half" idx="10"/>
          </p:nvPr>
        </p:nvSpPr>
        <p:spPr/>
        <p:txBody>
          <a:body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3E964D4A-6988-4D80-9A2F-E3C017D263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3DA043-AD3D-433C-91D1-DB2A7136B9EC}"/>
              </a:ext>
            </a:extLst>
          </p:cNvPr>
          <p:cNvSpPr>
            <a:spLocks noGrp="1"/>
          </p:cNvSpPr>
          <p:nvPr>
            <p:ph type="sldNum" sz="quarter" idx="12"/>
          </p:nvPr>
        </p:nvSpPr>
        <p:spPr/>
        <p:txBody>
          <a:bodyPr/>
          <a:lstStyle/>
          <a:p>
            <a:fld id="{7EB484EA-0B77-42CE-82D3-3401311AB37D}" type="slidenum">
              <a:rPr lang="en-GB" smtClean="0"/>
              <a:t>‹#›</a:t>
            </a:fld>
            <a:endParaRPr lang="en-GB"/>
          </a:p>
        </p:txBody>
      </p:sp>
    </p:spTree>
    <p:extLst>
      <p:ext uri="{BB962C8B-B14F-4D97-AF65-F5344CB8AC3E}">
        <p14:creationId xmlns:p14="http://schemas.microsoft.com/office/powerpoint/2010/main" val="1282688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EAAFA3-5B37-4894-981D-ACC441B3C3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574125-C1D7-4256-BB43-D03DA23839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35E279-4BBA-47A0-9A2A-0229C5C3AC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59EB07-0965-4FE7-A1C6-F16486C4E20C}" type="datetimeFigureOut">
              <a:rPr lang="en-GB" smtClean="0"/>
              <a:t>12/11/2018</a:t>
            </a:fld>
            <a:endParaRPr lang="en-GB"/>
          </a:p>
        </p:txBody>
      </p:sp>
      <p:sp>
        <p:nvSpPr>
          <p:cNvPr id="5" name="Footer Placeholder 4">
            <a:extLst>
              <a:ext uri="{FF2B5EF4-FFF2-40B4-BE49-F238E27FC236}">
                <a16:creationId xmlns:a16="http://schemas.microsoft.com/office/drawing/2014/main" id="{F7A184AB-5C3C-489C-B76D-D5897BBEEB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BFD8D21-482E-4E8F-A0EB-EA8B93D506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484EA-0B77-42CE-82D3-3401311AB37D}" type="slidenum">
              <a:rPr lang="en-GB" smtClean="0"/>
              <a:t>‹#›</a:t>
            </a:fld>
            <a:endParaRPr lang="en-GB"/>
          </a:p>
        </p:txBody>
      </p:sp>
    </p:spTree>
    <p:extLst>
      <p:ext uri="{BB962C8B-B14F-4D97-AF65-F5344CB8AC3E}">
        <p14:creationId xmlns:p14="http://schemas.microsoft.com/office/powerpoint/2010/main" val="1260025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hyperlink" Target="http://jobsanger.blogspot.com/2017/02/trump-is-losing-his-war-against.html" TargetMode="External"/><Relationship Id="rId3" Type="http://schemas.openxmlformats.org/officeDocument/2006/relationships/hyperlink" Target="http://aopratt.deviantart.com/art/Camera-Animation-204500789" TargetMode="External"/><Relationship Id="rId7" Type="http://schemas.openxmlformats.org/officeDocument/2006/relationships/hyperlink" Target="https://www.vexels.com/vectors/preview/77259/cinema-screen-mock-up" TargetMode="External"/><Relationship Id="rId12" Type="http://schemas.openxmlformats.org/officeDocument/2006/relationships/image" Target="../media/image5.jpg"/><Relationship Id="rId2" Type="http://schemas.openxmlformats.org/officeDocument/2006/relationships/image" Target="../media/image1.jpeg"/><Relationship Id="rId16" Type="http://schemas.openxmlformats.org/officeDocument/2006/relationships/image" Target="../media/image7.png"/><Relationship Id="rId1" Type="http://schemas.openxmlformats.org/officeDocument/2006/relationships/slideLayout" Target="../slideLayouts/slideLayout1.xml"/><Relationship Id="rId11" Type="http://schemas.openxmlformats.org/officeDocument/2006/relationships/hyperlink" Target="https://en.wikipedia.org/wiki/Treasure_Hunters:_Danger_Down_the_Nile" TargetMode="External"/><Relationship Id="rId15" Type="http://schemas.openxmlformats.org/officeDocument/2006/relationships/hyperlink" Target="https://mandogtruck.wordpress.com/the-wall/the-wall-3/" TargetMode="External"/><Relationship Id="rId10" Type="http://schemas.openxmlformats.org/officeDocument/2006/relationships/image" Target="../media/image4.jpg"/><Relationship Id="rId4" Type="http://schemas.openxmlformats.org/officeDocument/2006/relationships/image" Target="../media/image2.jpeg"/><Relationship Id="rId9" Type="http://schemas.openxmlformats.org/officeDocument/2006/relationships/hyperlink" Target="https://commons.wikimedia.org/wiki/File:Cell_phone_icon.svg" TargetMode="External"/><Relationship Id="rId14" Type="http://schemas.openxmlformats.org/officeDocument/2006/relationships/image" Target="../media/image6.jp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ACDD9-EB03-4C0C-8CF0-9154B4B1B2C1}"/>
              </a:ext>
            </a:extLst>
          </p:cNvPr>
          <p:cNvSpPr>
            <a:spLocks noGrp="1"/>
          </p:cNvSpPr>
          <p:nvPr>
            <p:ph type="ctrTitle"/>
          </p:nvPr>
        </p:nvSpPr>
        <p:spPr/>
        <p:txBody>
          <a:bodyPr/>
          <a:lstStyle/>
          <a:p>
            <a:r>
              <a:rPr lang="en-GB" b="1" dirty="0"/>
              <a:t>Visual Culture and Material Culture</a:t>
            </a:r>
          </a:p>
        </p:txBody>
      </p:sp>
      <p:sp>
        <p:nvSpPr>
          <p:cNvPr id="3" name="Subtitle 2">
            <a:extLst>
              <a:ext uri="{FF2B5EF4-FFF2-40B4-BE49-F238E27FC236}">
                <a16:creationId xmlns:a16="http://schemas.microsoft.com/office/drawing/2014/main" id="{5FC7D50D-8097-4EDE-9F09-1DB4336D726D}"/>
              </a:ext>
            </a:extLst>
          </p:cNvPr>
          <p:cNvSpPr>
            <a:spLocks noGrp="1"/>
          </p:cNvSpPr>
          <p:nvPr>
            <p:ph type="subTitle" idx="1"/>
          </p:nvPr>
        </p:nvSpPr>
        <p:spPr/>
        <p:txBody>
          <a:bodyPr/>
          <a:lstStyle/>
          <a:p>
            <a:endParaRPr lang="en-GB" dirty="0"/>
          </a:p>
        </p:txBody>
      </p:sp>
      <p:pic>
        <p:nvPicPr>
          <p:cNvPr id="5" name="Picture 4">
            <a:extLst>
              <a:ext uri="{FF2B5EF4-FFF2-40B4-BE49-F238E27FC236}">
                <a16:creationId xmlns:a16="http://schemas.microsoft.com/office/drawing/2014/main" id="{B3136201-5A20-4B04-829E-D7D5B201FCC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a:fillRect/>
          </a:stretch>
        </p:blipFill>
        <p:spPr>
          <a:xfrm>
            <a:off x="6326238" y="272136"/>
            <a:ext cx="1779016" cy="1521188"/>
          </a:xfrm>
          <a:prstGeom prst="rect">
            <a:avLst/>
          </a:prstGeom>
        </p:spPr>
      </p:pic>
      <p:pic>
        <p:nvPicPr>
          <p:cNvPr id="11" name="Picture 10" descr="A screen shot of a computer&#10;&#10;Description generated with high confidence">
            <a:extLst>
              <a:ext uri="{FF2B5EF4-FFF2-40B4-BE49-F238E27FC236}">
                <a16:creationId xmlns:a16="http://schemas.microsoft.com/office/drawing/2014/main" id="{22E3494E-0DE1-406B-A913-9E4584F07728}"/>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 xmlns:a1611="http://schemas.microsoft.com/office/drawing/2016/11/main" r:id="rId7"/>
              </a:ext>
            </a:extLst>
          </a:blip>
          <a:stretch>
            <a:fillRect/>
          </a:stretch>
        </p:blipFill>
        <p:spPr>
          <a:xfrm>
            <a:off x="2957043" y="88004"/>
            <a:ext cx="2230519" cy="1652072"/>
          </a:xfrm>
          <a:prstGeom prst="rect">
            <a:avLst/>
          </a:prstGeom>
        </p:spPr>
      </p:pic>
      <p:pic>
        <p:nvPicPr>
          <p:cNvPr id="17" name="Picture 16">
            <a:extLst>
              <a:ext uri="{FF2B5EF4-FFF2-40B4-BE49-F238E27FC236}">
                <a16:creationId xmlns:a16="http://schemas.microsoft.com/office/drawing/2014/main" id="{285FAFE3-B5FD-4405-A821-609C6B1E40D9}"/>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 xmlns:a1611="http://schemas.microsoft.com/office/drawing/2016/11/main" r:id="rId9"/>
              </a:ext>
            </a:extLst>
          </a:blip>
          <a:stretch>
            <a:fillRect/>
          </a:stretch>
        </p:blipFill>
        <p:spPr>
          <a:xfrm>
            <a:off x="10411108" y="272136"/>
            <a:ext cx="1066800" cy="1876425"/>
          </a:xfrm>
          <a:prstGeom prst="rect">
            <a:avLst/>
          </a:prstGeom>
        </p:spPr>
      </p:pic>
      <p:pic>
        <p:nvPicPr>
          <p:cNvPr id="20" name="Picture 19" descr="A close up of a sign&#10;&#10;Description generated with high confidence">
            <a:extLst>
              <a:ext uri="{FF2B5EF4-FFF2-40B4-BE49-F238E27FC236}">
                <a16:creationId xmlns:a16="http://schemas.microsoft.com/office/drawing/2014/main" id="{1D6E9B94-173C-47DF-8E0B-062FD983E5DB}"/>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 xmlns:a1611="http://schemas.microsoft.com/office/drawing/2016/11/main" r:id="rId11"/>
              </a:ext>
            </a:extLst>
          </a:blip>
          <a:stretch>
            <a:fillRect/>
          </a:stretch>
        </p:blipFill>
        <p:spPr>
          <a:xfrm>
            <a:off x="560299" y="2966210"/>
            <a:ext cx="2396744" cy="3517061"/>
          </a:xfrm>
          <a:prstGeom prst="rect">
            <a:avLst/>
          </a:prstGeom>
        </p:spPr>
      </p:pic>
      <p:pic>
        <p:nvPicPr>
          <p:cNvPr id="23" name="Picture 22" descr="A close up of a newspaper&#10;&#10;Description generated with high confidence">
            <a:extLst>
              <a:ext uri="{FF2B5EF4-FFF2-40B4-BE49-F238E27FC236}">
                <a16:creationId xmlns:a16="http://schemas.microsoft.com/office/drawing/2014/main" id="{9510A8D1-05CC-45C2-83CF-97C9E3684706}"/>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 xmlns:a1611="http://schemas.microsoft.com/office/drawing/2016/11/main" r:id="rId13"/>
              </a:ext>
            </a:extLst>
          </a:blip>
          <a:stretch>
            <a:fillRect/>
          </a:stretch>
        </p:blipFill>
        <p:spPr>
          <a:xfrm>
            <a:off x="4236187" y="3509963"/>
            <a:ext cx="4180103" cy="2920498"/>
          </a:xfrm>
          <a:prstGeom prst="rect">
            <a:avLst/>
          </a:prstGeom>
        </p:spPr>
      </p:pic>
      <p:pic>
        <p:nvPicPr>
          <p:cNvPr id="26" name="Picture 25" descr="A large waterfall over a body of water&#10;&#10;Description generated with high confidence">
            <a:extLst>
              <a:ext uri="{FF2B5EF4-FFF2-40B4-BE49-F238E27FC236}">
                <a16:creationId xmlns:a16="http://schemas.microsoft.com/office/drawing/2014/main" id="{E3155240-3FAC-430E-AC62-6EE97EFFF786}"/>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 xmlns:a1611="http://schemas.microsoft.com/office/drawing/2016/11/main" r:id="rId15"/>
              </a:ext>
            </a:extLst>
          </a:blip>
          <a:stretch>
            <a:fillRect/>
          </a:stretch>
        </p:blipFill>
        <p:spPr>
          <a:xfrm>
            <a:off x="328123" y="123985"/>
            <a:ext cx="1976449" cy="1669339"/>
          </a:xfrm>
          <a:prstGeom prst="rect">
            <a:avLst/>
          </a:prstGeom>
        </p:spPr>
      </p:pic>
      <p:pic>
        <p:nvPicPr>
          <p:cNvPr id="1026"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939893" y="2775858"/>
            <a:ext cx="2362200"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4537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8A00997-FEAA-45CA-9588-6D245A54AB24}"/>
              </a:ext>
            </a:extLst>
          </p:cNvPr>
          <p:cNvSpPr>
            <a:spLocks noGrp="1"/>
          </p:cNvSpPr>
          <p:nvPr>
            <p:ph type="title"/>
          </p:nvPr>
        </p:nvSpPr>
        <p:spPr>
          <a:xfrm>
            <a:off x="640079" y="2053641"/>
            <a:ext cx="3669161" cy="2760098"/>
          </a:xfrm>
        </p:spPr>
        <p:txBody>
          <a:bodyPr>
            <a:normAutofit/>
          </a:bodyPr>
          <a:lstStyle/>
          <a:p>
            <a:r>
              <a:rPr lang="en-GB" dirty="0" smtClean="0">
                <a:solidFill>
                  <a:srgbClr val="FFFFFF"/>
                </a:solidFill>
              </a:rPr>
              <a:t>What is Visual Culture?</a:t>
            </a:r>
            <a:endParaRPr lang="en-GB" dirty="0">
              <a:solidFill>
                <a:srgbClr val="FFFFFF"/>
              </a:solidFill>
            </a:endParaRPr>
          </a:p>
        </p:txBody>
      </p:sp>
      <p:sp>
        <p:nvSpPr>
          <p:cNvPr id="3" name="Content Placeholder 2">
            <a:extLst>
              <a:ext uri="{FF2B5EF4-FFF2-40B4-BE49-F238E27FC236}">
                <a16:creationId xmlns:a16="http://schemas.microsoft.com/office/drawing/2014/main" id="{595BDF51-93C1-427B-8C12-980FD2A9BB73}"/>
              </a:ext>
            </a:extLst>
          </p:cNvPr>
          <p:cNvSpPr>
            <a:spLocks noGrp="1"/>
          </p:cNvSpPr>
          <p:nvPr>
            <p:ph idx="1"/>
          </p:nvPr>
        </p:nvSpPr>
        <p:spPr>
          <a:xfrm>
            <a:off x="6090574" y="801866"/>
            <a:ext cx="5306084" cy="5230634"/>
          </a:xfrm>
        </p:spPr>
        <p:txBody>
          <a:bodyPr anchor="ctr">
            <a:normAutofit/>
          </a:bodyPr>
          <a:lstStyle/>
          <a:p>
            <a:pPr marL="0" indent="0">
              <a:buNone/>
            </a:pPr>
            <a:endParaRPr lang="en-GB" sz="2400" dirty="0">
              <a:solidFill>
                <a:srgbClr val="000000"/>
              </a:solidFill>
            </a:endParaRPr>
          </a:p>
        </p:txBody>
      </p:sp>
    </p:spTree>
    <p:extLst>
      <p:ext uri="{BB962C8B-B14F-4D97-AF65-F5344CB8AC3E}">
        <p14:creationId xmlns:p14="http://schemas.microsoft.com/office/powerpoint/2010/main" val="2551399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307484A-3956-4BE3-A9D6-DED73C741AA9}"/>
              </a:ext>
            </a:extLst>
          </p:cNvPr>
          <p:cNvSpPr>
            <a:spLocks noGrp="1"/>
          </p:cNvSpPr>
          <p:nvPr>
            <p:ph type="title"/>
          </p:nvPr>
        </p:nvSpPr>
        <p:spPr>
          <a:xfrm>
            <a:off x="640079" y="2053641"/>
            <a:ext cx="3669161" cy="2760098"/>
          </a:xfrm>
        </p:spPr>
        <p:txBody>
          <a:bodyPr>
            <a:normAutofit/>
          </a:bodyPr>
          <a:lstStyle/>
          <a:p>
            <a:r>
              <a:rPr lang="en-GB" b="1" dirty="0">
                <a:solidFill>
                  <a:srgbClr val="FFFFFF"/>
                </a:solidFill>
              </a:rPr>
              <a:t>What is Visual Culture?</a:t>
            </a:r>
          </a:p>
        </p:txBody>
      </p:sp>
      <p:sp>
        <p:nvSpPr>
          <p:cNvPr id="3" name="Content Placeholder 2">
            <a:extLst>
              <a:ext uri="{FF2B5EF4-FFF2-40B4-BE49-F238E27FC236}">
                <a16:creationId xmlns:a16="http://schemas.microsoft.com/office/drawing/2014/main" id="{4AD1EC1B-C9DE-425A-A698-84D8A3989452}"/>
              </a:ext>
            </a:extLst>
          </p:cNvPr>
          <p:cNvSpPr>
            <a:spLocks noGrp="1"/>
          </p:cNvSpPr>
          <p:nvPr>
            <p:ph idx="1"/>
          </p:nvPr>
        </p:nvSpPr>
        <p:spPr>
          <a:xfrm>
            <a:off x="5746549" y="926833"/>
            <a:ext cx="5929509" cy="6285296"/>
          </a:xfrm>
        </p:spPr>
        <p:txBody>
          <a:bodyPr anchor="ctr">
            <a:noAutofit/>
          </a:bodyPr>
          <a:lstStyle/>
          <a:p>
            <a:pPr algn="r"/>
            <a:r>
              <a:rPr lang="en-GB" dirty="0" smtClean="0">
                <a:solidFill>
                  <a:srgbClr val="000000"/>
                </a:solidFill>
              </a:rPr>
              <a:t>No single visual culture</a:t>
            </a:r>
          </a:p>
          <a:p>
            <a:pPr algn="r"/>
            <a:endParaRPr lang="en-GB" dirty="0">
              <a:solidFill>
                <a:srgbClr val="000000"/>
              </a:solidFill>
            </a:endParaRPr>
          </a:p>
          <a:p>
            <a:pPr algn="r"/>
            <a:r>
              <a:rPr lang="en-GB" dirty="0" smtClean="0">
                <a:solidFill>
                  <a:srgbClr val="000000"/>
                </a:solidFill>
              </a:rPr>
              <a:t>Differs from society to society, era to era, place to place</a:t>
            </a:r>
          </a:p>
          <a:p>
            <a:pPr algn="r"/>
            <a:endParaRPr lang="en-GB" dirty="0">
              <a:solidFill>
                <a:srgbClr val="000000"/>
              </a:solidFill>
            </a:endParaRPr>
          </a:p>
          <a:p>
            <a:pPr algn="r"/>
            <a:r>
              <a:rPr lang="en-GB" dirty="0" smtClean="0">
                <a:solidFill>
                  <a:srgbClr val="000000"/>
                </a:solidFill>
              </a:rPr>
              <a:t>Differs according to technological capabilities</a:t>
            </a:r>
          </a:p>
          <a:p>
            <a:pPr algn="r"/>
            <a:endParaRPr lang="en-GB" dirty="0">
              <a:solidFill>
                <a:srgbClr val="000000"/>
              </a:solidFill>
            </a:endParaRPr>
          </a:p>
          <a:p>
            <a:pPr algn="r"/>
            <a:r>
              <a:rPr lang="en-GB" dirty="0">
                <a:solidFill>
                  <a:srgbClr val="000000"/>
                </a:solidFill>
              </a:rPr>
              <a:t>In the 21</a:t>
            </a:r>
            <a:r>
              <a:rPr lang="en-GB" baseline="30000" dirty="0">
                <a:solidFill>
                  <a:srgbClr val="000000"/>
                </a:solidFill>
              </a:rPr>
              <a:t>st</a:t>
            </a:r>
            <a:r>
              <a:rPr lang="en-GB" dirty="0">
                <a:solidFill>
                  <a:srgbClr val="000000"/>
                </a:solidFill>
              </a:rPr>
              <a:t> century, we live in a world saturated by </a:t>
            </a:r>
            <a:r>
              <a:rPr lang="en-GB" dirty="0" smtClean="0">
                <a:solidFill>
                  <a:srgbClr val="000000"/>
                </a:solidFill>
              </a:rPr>
              <a:t>images – but this was not ever thus (or at least not in the same way)</a:t>
            </a:r>
            <a:endParaRPr lang="en-GB" dirty="0">
              <a:solidFill>
                <a:srgbClr val="000000"/>
              </a:solidFill>
            </a:endParaRPr>
          </a:p>
          <a:p>
            <a:pPr algn="r"/>
            <a:endParaRPr lang="en-GB" dirty="0" smtClean="0">
              <a:solidFill>
                <a:srgbClr val="000000"/>
              </a:solidFill>
            </a:endParaRPr>
          </a:p>
          <a:p>
            <a:pPr algn="r"/>
            <a:endParaRPr lang="en-GB" sz="2400" dirty="0">
              <a:solidFill>
                <a:srgbClr val="000000"/>
              </a:solidFill>
            </a:endParaRPr>
          </a:p>
          <a:p>
            <a:pPr algn="r"/>
            <a:endParaRPr lang="en-GB" sz="2400" dirty="0">
              <a:solidFill>
                <a:srgbClr val="000000"/>
              </a:solidFill>
            </a:endParaRPr>
          </a:p>
        </p:txBody>
      </p:sp>
    </p:spTree>
    <p:extLst>
      <p:ext uri="{BB962C8B-B14F-4D97-AF65-F5344CB8AC3E}">
        <p14:creationId xmlns:p14="http://schemas.microsoft.com/office/powerpoint/2010/main" val="20175356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0F5C853-D6D1-4AD2-8F1A-ECA38E21DB14}"/>
              </a:ext>
            </a:extLst>
          </p:cNvPr>
          <p:cNvSpPr>
            <a:spLocks noGrp="1"/>
          </p:cNvSpPr>
          <p:nvPr>
            <p:ph type="title"/>
          </p:nvPr>
        </p:nvSpPr>
        <p:spPr>
          <a:xfrm>
            <a:off x="640079" y="2053641"/>
            <a:ext cx="3669161" cy="2760098"/>
          </a:xfrm>
        </p:spPr>
        <p:txBody>
          <a:bodyPr>
            <a:normAutofit/>
          </a:bodyPr>
          <a:lstStyle/>
          <a:p>
            <a:r>
              <a:rPr lang="en-GB">
                <a:solidFill>
                  <a:srgbClr val="FFFFFF"/>
                </a:solidFill>
              </a:rPr>
              <a:t>Visualising</a:t>
            </a:r>
          </a:p>
        </p:txBody>
      </p:sp>
      <p:sp>
        <p:nvSpPr>
          <p:cNvPr id="3" name="Content Placeholder 2">
            <a:extLst>
              <a:ext uri="{FF2B5EF4-FFF2-40B4-BE49-F238E27FC236}">
                <a16:creationId xmlns:a16="http://schemas.microsoft.com/office/drawing/2014/main" id="{55AAB10E-E880-4085-8186-3378DC347BB1}"/>
              </a:ext>
            </a:extLst>
          </p:cNvPr>
          <p:cNvSpPr>
            <a:spLocks noGrp="1"/>
          </p:cNvSpPr>
          <p:nvPr>
            <p:ph idx="1"/>
          </p:nvPr>
        </p:nvSpPr>
        <p:spPr>
          <a:xfrm>
            <a:off x="5959776" y="813683"/>
            <a:ext cx="5881382" cy="5230634"/>
          </a:xfrm>
        </p:spPr>
        <p:txBody>
          <a:bodyPr anchor="ctr">
            <a:noAutofit/>
          </a:bodyPr>
          <a:lstStyle/>
          <a:p>
            <a:pPr marL="0" indent="0" algn="r">
              <a:buNone/>
            </a:pPr>
            <a:r>
              <a:rPr lang="en-GB" sz="2400" dirty="0">
                <a:solidFill>
                  <a:srgbClr val="000000"/>
                </a:solidFill>
              </a:rPr>
              <a:t>‘Visual culture does not depend on pictures but on this modern tendency to picture or </a:t>
            </a:r>
            <a:r>
              <a:rPr lang="en-GB" sz="2400" dirty="0" smtClean="0">
                <a:solidFill>
                  <a:srgbClr val="7030A0"/>
                </a:solidFill>
              </a:rPr>
              <a:t>visualise </a:t>
            </a:r>
            <a:r>
              <a:rPr lang="en-GB" sz="2400" dirty="0">
                <a:solidFill>
                  <a:srgbClr val="7030A0"/>
                </a:solidFill>
              </a:rPr>
              <a:t>existence</a:t>
            </a:r>
            <a:r>
              <a:rPr lang="en-GB" sz="2400" dirty="0">
                <a:solidFill>
                  <a:srgbClr val="000000"/>
                </a:solidFill>
              </a:rPr>
              <a:t>. This visualising makes the modern period radically different from </a:t>
            </a:r>
            <a:r>
              <a:rPr lang="en-GB" sz="2400" dirty="0">
                <a:solidFill>
                  <a:srgbClr val="7030A0"/>
                </a:solidFill>
              </a:rPr>
              <a:t>the ancient and medieval world in which the world was understood as a book. </a:t>
            </a:r>
            <a:r>
              <a:rPr lang="en-GB" sz="2400" dirty="0">
                <a:solidFill>
                  <a:srgbClr val="000000"/>
                </a:solidFill>
              </a:rPr>
              <a:t>More importantly, pictures were seen not as representations, artificial constructs seeking to imitate an object, </a:t>
            </a:r>
            <a:r>
              <a:rPr lang="en-GB" sz="2400" dirty="0">
                <a:solidFill>
                  <a:srgbClr val="7030A0"/>
                </a:solidFill>
              </a:rPr>
              <a:t>but as being closely related or even identical, to that object. For the Byzantine church an icon </a:t>
            </a:r>
            <a:r>
              <a:rPr lang="en-GB" sz="2400" i="1" dirty="0">
                <a:solidFill>
                  <a:srgbClr val="7030A0"/>
                </a:solidFill>
              </a:rPr>
              <a:t>was </a:t>
            </a:r>
            <a:r>
              <a:rPr lang="en-GB" sz="2400" dirty="0">
                <a:solidFill>
                  <a:srgbClr val="7030A0"/>
                </a:solidFill>
              </a:rPr>
              <a:t>the saint it represented, and many medieval relics and reliquaries took their power from being a part of a saintly or divine body</a:t>
            </a:r>
            <a:r>
              <a:rPr lang="en-GB" sz="2400" dirty="0">
                <a:solidFill>
                  <a:srgbClr val="000000"/>
                </a:solidFill>
              </a:rPr>
              <a:t>.’   </a:t>
            </a:r>
          </a:p>
          <a:p>
            <a:pPr algn="r">
              <a:buFontTx/>
              <a:buChar char="-"/>
            </a:pPr>
            <a:r>
              <a:rPr lang="en-GB" sz="2000" dirty="0" smtClean="0">
                <a:solidFill>
                  <a:srgbClr val="000000"/>
                </a:solidFill>
              </a:rPr>
              <a:t>Nicholas </a:t>
            </a:r>
            <a:r>
              <a:rPr lang="en-GB" sz="2000" dirty="0" err="1">
                <a:solidFill>
                  <a:srgbClr val="000000"/>
                </a:solidFill>
              </a:rPr>
              <a:t>Mirzoeff</a:t>
            </a:r>
            <a:r>
              <a:rPr lang="en-GB" sz="2000" dirty="0">
                <a:solidFill>
                  <a:srgbClr val="000000"/>
                </a:solidFill>
              </a:rPr>
              <a:t>, ‘What is Visual </a:t>
            </a:r>
            <a:r>
              <a:rPr lang="en-GB" sz="2000" dirty="0">
                <a:solidFill>
                  <a:srgbClr val="000000"/>
                </a:solidFill>
              </a:rPr>
              <a:t>Culture?’ in </a:t>
            </a:r>
            <a:r>
              <a:rPr lang="en-GB" sz="2000" i="1" dirty="0">
                <a:solidFill>
                  <a:srgbClr val="000000"/>
                </a:solidFill>
              </a:rPr>
              <a:t>The Visual Culture Reader</a:t>
            </a:r>
            <a:r>
              <a:rPr lang="en-GB" sz="2000" dirty="0">
                <a:solidFill>
                  <a:srgbClr val="000000"/>
                </a:solidFill>
              </a:rPr>
              <a:t> (London and New York: Routledge, 1998), </a:t>
            </a:r>
            <a:r>
              <a:rPr lang="en-GB" sz="2000" dirty="0" smtClean="0">
                <a:solidFill>
                  <a:srgbClr val="000000"/>
                </a:solidFill>
              </a:rPr>
              <a:t>p. 6 </a:t>
            </a:r>
            <a:endParaRPr lang="en-GB" sz="2000" dirty="0" smtClean="0">
              <a:solidFill>
                <a:srgbClr val="000000"/>
              </a:solidFill>
            </a:endParaRPr>
          </a:p>
          <a:p>
            <a:pPr>
              <a:buFontTx/>
              <a:buChar char="-"/>
            </a:pPr>
            <a:endParaRPr lang="en-GB" sz="2000" dirty="0" smtClean="0">
              <a:solidFill>
                <a:srgbClr val="000000"/>
              </a:solidFill>
            </a:endParaRPr>
          </a:p>
        </p:txBody>
      </p:sp>
    </p:spTree>
    <p:extLst>
      <p:ext uri="{BB962C8B-B14F-4D97-AF65-F5344CB8AC3E}">
        <p14:creationId xmlns:p14="http://schemas.microsoft.com/office/powerpoint/2010/main" val="7881783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34986" y="-41910"/>
            <a:ext cx="9857014" cy="6899910"/>
          </a:xfrm>
          <a:prstGeom prst="rect">
            <a:avLst/>
          </a:prstGeom>
        </p:spPr>
      </p:pic>
      <p:pic>
        <p:nvPicPr>
          <p:cNvPr id="3" name="Picture 2"/>
          <p:cNvPicPr>
            <a:picLocks noChangeAspect="1"/>
          </p:cNvPicPr>
          <p:nvPr/>
        </p:nvPicPr>
        <p:blipFill>
          <a:blip r:embed="rId3"/>
          <a:stretch>
            <a:fillRect/>
          </a:stretch>
        </p:blipFill>
        <p:spPr>
          <a:xfrm>
            <a:off x="0" y="-41910"/>
            <a:ext cx="4882243" cy="3417570"/>
          </a:xfrm>
          <a:prstGeom prst="rect">
            <a:avLst/>
          </a:prstGeom>
        </p:spPr>
      </p:pic>
      <p:sp>
        <p:nvSpPr>
          <p:cNvPr id="4" name="Rectangle 3"/>
          <p:cNvSpPr/>
          <p:nvPr/>
        </p:nvSpPr>
        <p:spPr>
          <a:xfrm>
            <a:off x="190500" y="3916500"/>
            <a:ext cx="1850571" cy="2031325"/>
          </a:xfrm>
          <a:prstGeom prst="rect">
            <a:avLst/>
          </a:prstGeom>
        </p:spPr>
        <p:txBody>
          <a:bodyPr wrap="square">
            <a:spAutoFit/>
          </a:bodyPr>
          <a:lstStyle/>
          <a:p>
            <a:r>
              <a:rPr lang="en-GB" dirty="0" smtClean="0"/>
              <a:t>Byzantine  mosaics </a:t>
            </a:r>
            <a:r>
              <a:rPr lang="en-GB" dirty="0"/>
              <a:t>of Christ </a:t>
            </a:r>
            <a:r>
              <a:rPr lang="en-GB" dirty="0" err="1"/>
              <a:t>Pantokrator</a:t>
            </a:r>
            <a:r>
              <a:rPr lang="en-GB" dirty="0"/>
              <a:t> in the </a:t>
            </a:r>
            <a:r>
              <a:rPr lang="en-GB" dirty="0" err="1"/>
              <a:t>Cefalù</a:t>
            </a:r>
            <a:r>
              <a:rPr lang="en-GB" dirty="0"/>
              <a:t> Cathedral, erected by Roger II in 1131</a:t>
            </a:r>
          </a:p>
        </p:txBody>
      </p:sp>
      <p:sp>
        <p:nvSpPr>
          <p:cNvPr id="5" name="Rectangle 4"/>
          <p:cNvSpPr/>
          <p:nvPr/>
        </p:nvSpPr>
        <p:spPr>
          <a:xfrm>
            <a:off x="5556882" y="1666875"/>
            <a:ext cx="2980239" cy="830997"/>
          </a:xfrm>
          <a:prstGeom prst="rect">
            <a:avLst/>
          </a:prstGeom>
        </p:spPr>
        <p:txBody>
          <a:bodyPr wrap="none">
            <a:spAutoFit/>
          </a:bodyPr>
          <a:lstStyle/>
          <a:p>
            <a:r>
              <a:rPr lang="en-GB" sz="2400" b="1" dirty="0">
                <a:effectLst>
                  <a:outerShdw blurRad="38100" dist="38100" dir="2700000" algn="tl">
                    <a:srgbClr val="000000">
                      <a:alpha val="43137"/>
                    </a:srgbClr>
                  </a:outerShdw>
                </a:effectLst>
              </a:rPr>
              <a:t>The Power of </a:t>
            </a:r>
            <a:r>
              <a:rPr lang="en-GB" sz="2400" b="1" dirty="0" smtClean="0">
                <a:effectLst>
                  <a:outerShdw blurRad="38100" dist="38100" dir="2700000" algn="tl">
                    <a:srgbClr val="000000">
                      <a:alpha val="43137"/>
                    </a:srgbClr>
                  </a:outerShdw>
                </a:effectLst>
              </a:rPr>
              <a:t>Images/</a:t>
            </a:r>
          </a:p>
          <a:p>
            <a:r>
              <a:rPr lang="en-GB" sz="2400" b="1" dirty="0" smtClean="0">
                <a:effectLst>
                  <a:outerShdw blurRad="38100" dist="38100" dir="2700000" algn="tl">
                    <a:srgbClr val="000000">
                      <a:alpha val="43137"/>
                    </a:srgbClr>
                  </a:outerShdw>
                </a:effectLst>
              </a:rPr>
              <a:t>Images and Power</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896032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0F5C853-D6D1-4AD2-8F1A-ECA38E21DB14}"/>
              </a:ext>
            </a:extLst>
          </p:cNvPr>
          <p:cNvSpPr>
            <a:spLocks noGrp="1"/>
          </p:cNvSpPr>
          <p:nvPr>
            <p:ph type="title"/>
          </p:nvPr>
        </p:nvSpPr>
        <p:spPr>
          <a:xfrm>
            <a:off x="640079" y="2053641"/>
            <a:ext cx="3669161" cy="2760098"/>
          </a:xfrm>
        </p:spPr>
        <p:txBody>
          <a:bodyPr>
            <a:normAutofit/>
          </a:bodyPr>
          <a:lstStyle/>
          <a:p>
            <a:r>
              <a:rPr lang="en-GB" dirty="0" smtClean="0">
                <a:solidFill>
                  <a:srgbClr val="FFFFFF"/>
                </a:solidFill>
              </a:rPr>
              <a:t>The Power of Images</a:t>
            </a:r>
            <a:endParaRPr lang="en-GB" dirty="0">
              <a:solidFill>
                <a:srgbClr val="FFFFFF"/>
              </a:solidFill>
            </a:endParaRPr>
          </a:p>
        </p:txBody>
      </p:sp>
      <p:sp>
        <p:nvSpPr>
          <p:cNvPr id="3" name="Content Placeholder 2">
            <a:extLst>
              <a:ext uri="{FF2B5EF4-FFF2-40B4-BE49-F238E27FC236}">
                <a16:creationId xmlns:a16="http://schemas.microsoft.com/office/drawing/2014/main" id="{55AAB10E-E880-4085-8186-3378DC347BB1}"/>
              </a:ext>
            </a:extLst>
          </p:cNvPr>
          <p:cNvSpPr>
            <a:spLocks noGrp="1"/>
          </p:cNvSpPr>
          <p:nvPr>
            <p:ph idx="1"/>
          </p:nvPr>
        </p:nvSpPr>
        <p:spPr>
          <a:xfrm>
            <a:off x="5515276" y="801866"/>
            <a:ext cx="5881382" cy="5230634"/>
          </a:xfrm>
        </p:spPr>
        <p:txBody>
          <a:bodyPr anchor="ctr">
            <a:noAutofit/>
          </a:bodyPr>
          <a:lstStyle/>
          <a:p>
            <a:pPr marL="0" indent="0" algn="r">
              <a:buNone/>
            </a:pPr>
            <a:r>
              <a:rPr lang="en-GB" sz="4000" dirty="0" smtClean="0">
                <a:solidFill>
                  <a:srgbClr val="000000"/>
                </a:solidFill>
              </a:rPr>
              <a:t>Iconoclasm</a:t>
            </a:r>
          </a:p>
          <a:p>
            <a:pPr marL="0" indent="0" algn="r">
              <a:buNone/>
            </a:pPr>
            <a:endParaRPr lang="en-GB" sz="4000" dirty="0" smtClean="0">
              <a:solidFill>
                <a:srgbClr val="000000"/>
              </a:solidFill>
            </a:endParaRPr>
          </a:p>
          <a:p>
            <a:pPr marL="0" indent="0" algn="r">
              <a:buNone/>
            </a:pPr>
            <a:r>
              <a:rPr lang="en-GB" sz="4000" dirty="0" smtClean="0">
                <a:solidFill>
                  <a:srgbClr val="000000"/>
                </a:solidFill>
              </a:rPr>
              <a:t>Aniconism </a:t>
            </a:r>
            <a:endParaRPr lang="en-GB" sz="4000" dirty="0">
              <a:solidFill>
                <a:srgbClr val="000000"/>
              </a:solidFill>
            </a:endParaRPr>
          </a:p>
        </p:txBody>
      </p:sp>
    </p:spTree>
    <p:extLst>
      <p:ext uri="{BB962C8B-B14F-4D97-AF65-F5344CB8AC3E}">
        <p14:creationId xmlns:p14="http://schemas.microsoft.com/office/powerpoint/2010/main" val="101676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5767" t="-1" r="7945" b="-4402"/>
          <a:stretch/>
        </p:blipFill>
        <p:spPr>
          <a:xfrm>
            <a:off x="0" y="3783874"/>
            <a:ext cx="6106886" cy="3265714"/>
          </a:xfrm>
          <a:prstGeom prst="rect">
            <a:avLst/>
          </a:prstGeom>
        </p:spPr>
      </p:pic>
      <p:sp>
        <p:nvSpPr>
          <p:cNvPr id="4" name="Rectangle 3"/>
          <p:cNvSpPr/>
          <p:nvPr/>
        </p:nvSpPr>
        <p:spPr>
          <a:xfrm>
            <a:off x="402772" y="5657671"/>
            <a:ext cx="1850571" cy="1200329"/>
          </a:xfrm>
          <a:prstGeom prst="rect">
            <a:avLst/>
          </a:prstGeom>
        </p:spPr>
        <p:txBody>
          <a:bodyPr wrap="square">
            <a:spAutoFit/>
          </a:bodyPr>
          <a:lstStyle/>
          <a:p>
            <a:r>
              <a:rPr lang="en-GB" b="1" dirty="0" smtClean="0"/>
              <a:t>Mosaic </a:t>
            </a:r>
            <a:r>
              <a:rPr lang="en-GB" b="1" dirty="0"/>
              <a:t>of Christ </a:t>
            </a:r>
            <a:r>
              <a:rPr lang="en-GB" b="1" dirty="0" err="1"/>
              <a:t>Pantokrator</a:t>
            </a:r>
            <a:r>
              <a:rPr lang="en-GB" b="1" dirty="0"/>
              <a:t> in </a:t>
            </a:r>
            <a:r>
              <a:rPr lang="en-GB" b="1" dirty="0" err="1" smtClean="0"/>
              <a:t>Hagia</a:t>
            </a:r>
            <a:r>
              <a:rPr lang="en-GB" b="1" dirty="0" smtClean="0"/>
              <a:t> Sofia, Istanbul</a:t>
            </a:r>
            <a:endParaRPr lang="en-GB" b="1" dirty="0"/>
          </a:p>
        </p:txBody>
      </p:sp>
      <p:pic>
        <p:nvPicPr>
          <p:cNvPr id="5" name="Picture 4"/>
          <p:cNvPicPr>
            <a:picLocks noChangeAspect="1"/>
          </p:cNvPicPr>
          <p:nvPr/>
        </p:nvPicPr>
        <p:blipFill>
          <a:blip r:embed="rId3"/>
          <a:stretch>
            <a:fillRect/>
          </a:stretch>
        </p:blipFill>
        <p:spPr>
          <a:xfrm>
            <a:off x="6191250" y="0"/>
            <a:ext cx="6000750" cy="4005500"/>
          </a:xfrm>
          <a:prstGeom prst="rect">
            <a:avLst/>
          </a:prstGeom>
        </p:spPr>
      </p:pic>
      <p:pic>
        <p:nvPicPr>
          <p:cNvPr id="7" name="Picture 6"/>
          <p:cNvPicPr>
            <a:picLocks noChangeAspect="1"/>
          </p:cNvPicPr>
          <p:nvPr/>
        </p:nvPicPr>
        <p:blipFill>
          <a:blip r:embed="rId4"/>
          <a:stretch>
            <a:fillRect/>
          </a:stretch>
        </p:blipFill>
        <p:spPr>
          <a:xfrm>
            <a:off x="8049985" y="3730360"/>
            <a:ext cx="4142015" cy="3102782"/>
          </a:xfrm>
          <a:prstGeom prst="rect">
            <a:avLst/>
          </a:prstGeom>
        </p:spPr>
      </p:pic>
      <p:pic>
        <p:nvPicPr>
          <p:cNvPr id="8" name="Picture 7"/>
          <p:cNvPicPr>
            <a:picLocks noChangeAspect="1"/>
          </p:cNvPicPr>
          <p:nvPr/>
        </p:nvPicPr>
        <p:blipFill>
          <a:blip r:embed="rId5"/>
          <a:stretch>
            <a:fillRect/>
          </a:stretch>
        </p:blipFill>
        <p:spPr>
          <a:xfrm>
            <a:off x="0" y="0"/>
            <a:ext cx="6106886" cy="3755735"/>
          </a:xfrm>
          <a:prstGeom prst="rect">
            <a:avLst/>
          </a:prstGeom>
        </p:spPr>
      </p:pic>
      <p:sp>
        <p:nvSpPr>
          <p:cNvPr id="10" name="Rectangle 9"/>
          <p:cNvSpPr/>
          <p:nvPr/>
        </p:nvSpPr>
        <p:spPr>
          <a:xfrm>
            <a:off x="6191250" y="4467420"/>
            <a:ext cx="1401537" cy="2308324"/>
          </a:xfrm>
          <a:prstGeom prst="rect">
            <a:avLst/>
          </a:prstGeom>
        </p:spPr>
        <p:txBody>
          <a:bodyPr wrap="square">
            <a:spAutoFit/>
          </a:bodyPr>
          <a:lstStyle/>
          <a:p>
            <a:r>
              <a:rPr lang="en-GB" b="1" dirty="0"/>
              <a:t>Interior of Sultan Ahmed </a:t>
            </a:r>
            <a:r>
              <a:rPr lang="en-GB" b="1" dirty="0" smtClean="0"/>
              <a:t>Mosque, (Blue Mosque) Sofia, Istanbul</a:t>
            </a:r>
            <a:endParaRPr lang="en-GB" b="1" dirty="0"/>
          </a:p>
        </p:txBody>
      </p:sp>
    </p:spTree>
    <p:extLst>
      <p:ext uri="{BB962C8B-B14F-4D97-AF65-F5344CB8AC3E}">
        <p14:creationId xmlns:p14="http://schemas.microsoft.com/office/powerpoint/2010/main" val="25156348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F630C43-D7E6-4931-ACA1-367C29417805}"/>
              </a:ext>
            </a:extLst>
          </p:cNvPr>
          <p:cNvSpPr>
            <a:spLocks noGrp="1"/>
          </p:cNvSpPr>
          <p:nvPr>
            <p:ph type="title"/>
          </p:nvPr>
        </p:nvSpPr>
        <p:spPr>
          <a:xfrm>
            <a:off x="640079" y="2053641"/>
            <a:ext cx="3669161" cy="2760098"/>
          </a:xfrm>
        </p:spPr>
        <p:txBody>
          <a:bodyPr>
            <a:normAutofit/>
          </a:bodyPr>
          <a:lstStyle/>
          <a:p>
            <a:r>
              <a:rPr lang="en-GB" dirty="0" smtClean="0">
                <a:solidFill>
                  <a:srgbClr val="FFFFFF"/>
                </a:solidFill>
              </a:rPr>
              <a:t>Understanding modern </a:t>
            </a:r>
            <a:r>
              <a:rPr lang="en-GB" dirty="0" smtClean="0">
                <a:solidFill>
                  <a:srgbClr val="FFFFFF"/>
                </a:solidFill>
              </a:rPr>
              <a:t>visual culture: photography</a:t>
            </a:r>
            <a:endParaRPr lang="en-GB" dirty="0">
              <a:solidFill>
                <a:srgbClr val="FFFFFF"/>
              </a:solidFill>
            </a:endParaRPr>
          </a:p>
        </p:txBody>
      </p:sp>
      <p:sp>
        <p:nvSpPr>
          <p:cNvPr id="3" name="Content Placeholder 2">
            <a:extLst>
              <a:ext uri="{FF2B5EF4-FFF2-40B4-BE49-F238E27FC236}">
                <a16:creationId xmlns:a16="http://schemas.microsoft.com/office/drawing/2014/main" id="{6062D454-64DB-475D-8831-5D51065E494D}"/>
              </a:ext>
            </a:extLst>
          </p:cNvPr>
          <p:cNvSpPr>
            <a:spLocks noGrp="1"/>
          </p:cNvSpPr>
          <p:nvPr>
            <p:ph idx="1"/>
          </p:nvPr>
        </p:nvSpPr>
        <p:spPr>
          <a:xfrm>
            <a:off x="5712116" y="813683"/>
            <a:ext cx="6208294" cy="5230634"/>
          </a:xfrm>
        </p:spPr>
        <p:txBody>
          <a:bodyPr anchor="ctr">
            <a:noAutofit/>
          </a:bodyPr>
          <a:lstStyle/>
          <a:p>
            <a:pPr algn="r"/>
            <a:r>
              <a:rPr lang="en-GB" sz="3600" dirty="0">
                <a:solidFill>
                  <a:srgbClr val="000000"/>
                </a:solidFill>
              </a:rPr>
              <a:t>In the 21</a:t>
            </a:r>
            <a:r>
              <a:rPr lang="en-GB" sz="3600" baseline="30000" dirty="0">
                <a:solidFill>
                  <a:srgbClr val="000000"/>
                </a:solidFill>
              </a:rPr>
              <a:t>st</a:t>
            </a:r>
            <a:r>
              <a:rPr lang="en-GB" sz="3600" dirty="0">
                <a:solidFill>
                  <a:srgbClr val="000000"/>
                </a:solidFill>
              </a:rPr>
              <a:t> century, we live in a world saturated </a:t>
            </a:r>
            <a:r>
              <a:rPr lang="en-GB" sz="3600" dirty="0" smtClean="0">
                <a:solidFill>
                  <a:srgbClr val="000000"/>
                </a:solidFill>
              </a:rPr>
              <a:t>by </a:t>
            </a:r>
            <a:r>
              <a:rPr lang="en-GB" sz="3600" i="1" dirty="0" smtClean="0">
                <a:solidFill>
                  <a:srgbClr val="000000"/>
                </a:solidFill>
              </a:rPr>
              <a:t>the photographic image </a:t>
            </a:r>
            <a:r>
              <a:rPr lang="en-GB" sz="3600" dirty="0" smtClean="0">
                <a:solidFill>
                  <a:srgbClr val="000000"/>
                </a:solidFill>
              </a:rPr>
              <a:t>– but this </a:t>
            </a:r>
            <a:r>
              <a:rPr lang="en-GB" sz="3600" dirty="0">
                <a:solidFill>
                  <a:srgbClr val="000000"/>
                </a:solidFill>
              </a:rPr>
              <a:t>was not ever </a:t>
            </a:r>
            <a:r>
              <a:rPr lang="en-GB" sz="3600" dirty="0" smtClean="0">
                <a:solidFill>
                  <a:srgbClr val="000000"/>
                </a:solidFill>
              </a:rPr>
              <a:t>thus</a:t>
            </a:r>
          </a:p>
          <a:p>
            <a:pPr algn="r"/>
            <a:endParaRPr lang="en-GB" sz="3600" dirty="0" smtClean="0">
              <a:solidFill>
                <a:srgbClr val="000000"/>
              </a:solidFill>
            </a:endParaRPr>
          </a:p>
          <a:p>
            <a:pPr algn="r"/>
            <a:r>
              <a:rPr lang="en-GB" sz="3600" dirty="0" smtClean="0">
                <a:solidFill>
                  <a:srgbClr val="000000"/>
                </a:solidFill>
              </a:rPr>
              <a:t>The first photographic techniques </a:t>
            </a:r>
            <a:r>
              <a:rPr lang="en-GB" sz="3600" dirty="0">
                <a:solidFill>
                  <a:srgbClr val="000000"/>
                </a:solidFill>
              </a:rPr>
              <a:t>were developed by Louis Jacques </a:t>
            </a:r>
            <a:r>
              <a:rPr lang="en-GB" sz="3600" dirty="0" err="1">
                <a:solidFill>
                  <a:srgbClr val="000000"/>
                </a:solidFill>
              </a:rPr>
              <a:t>Mandé</a:t>
            </a:r>
            <a:r>
              <a:rPr lang="en-GB" sz="3600" dirty="0">
                <a:solidFill>
                  <a:srgbClr val="000000"/>
                </a:solidFill>
              </a:rPr>
              <a:t> Daguerre and William Henry </a:t>
            </a:r>
            <a:r>
              <a:rPr lang="en-GB" sz="3600" dirty="0" smtClean="0">
                <a:solidFill>
                  <a:srgbClr val="000000"/>
                </a:solidFill>
              </a:rPr>
              <a:t>Fox Talbot in 1839</a:t>
            </a:r>
          </a:p>
          <a:p>
            <a:pPr algn="r"/>
            <a:endParaRPr lang="en-GB" sz="2400" dirty="0">
              <a:solidFill>
                <a:srgbClr val="000000"/>
              </a:solidFill>
            </a:endParaRPr>
          </a:p>
        </p:txBody>
      </p:sp>
    </p:spTree>
    <p:extLst>
      <p:ext uri="{BB962C8B-B14F-4D97-AF65-F5344CB8AC3E}">
        <p14:creationId xmlns:p14="http://schemas.microsoft.com/office/powerpoint/2010/main" val="544945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i="1" dirty="0"/>
          </a:p>
        </p:txBody>
      </p:sp>
      <p:pic>
        <p:nvPicPr>
          <p:cNvPr id="4" name="Content Placeholder 3"/>
          <p:cNvPicPr>
            <a:picLocks noGrp="1" noChangeAspect="1"/>
          </p:cNvPicPr>
          <p:nvPr>
            <p:ph idx="1"/>
          </p:nvPr>
        </p:nvPicPr>
        <p:blipFill>
          <a:blip r:embed="rId2"/>
          <a:stretch>
            <a:fillRect/>
          </a:stretch>
        </p:blipFill>
        <p:spPr>
          <a:xfrm>
            <a:off x="1082917" y="0"/>
            <a:ext cx="9559684" cy="6869235"/>
          </a:xfrm>
          <a:prstGeom prst="rect">
            <a:avLst/>
          </a:prstGeom>
        </p:spPr>
      </p:pic>
      <p:sp>
        <p:nvSpPr>
          <p:cNvPr id="5" name="Rectangle 4"/>
          <p:cNvSpPr/>
          <p:nvPr/>
        </p:nvSpPr>
        <p:spPr>
          <a:xfrm>
            <a:off x="3048000" y="489635"/>
            <a:ext cx="4279900" cy="923330"/>
          </a:xfrm>
          <a:prstGeom prst="rect">
            <a:avLst/>
          </a:prstGeom>
        </p:spPr>
        <p:txBody>
          <a:bodyPr wrap="square">
            <a:spAutoFit/>
          </a:bodyPr>
          <a:lstStyle/>
          <a:p>
            <a:pPr algn="ctr"/>
            <a:r>
              <a:rPr lang="en-GB" b="1" dirty="0" smtClean="0">
                <a:solidFill>
                  <a:srgbClr val="7030A0"/>
                </a:solidFill>
              </a:rPr>
              <a:t>‘The </a:t>
            </a:r>
            <a:r>
              <a:rPr lang="en-GB" b="1" dirty="0">
                <a:solidFill>
                  <a:srgbClr val="7030A0"/>
                </a:solidFill>
              </a:rPr>
              <a:t>world’s first </a:t>
            </a:r>
            <a:r>
              <a:rPr lang="en-GB" b="1" dirty="0" smtClean="0">
                <a:solidFill>
                  <a:srgbClr val="7030A0"/>
                </a:solidFill>
              </a:rPr>
              <a:t>photograph’:</a:t>
            </a:r>
          </a:p>
          <a:p>
            <a:pPr algn="ctr"/>
            <a:r>
              <a:rPr lang="en-GB" b="1" dirty="0" smtClean="0">
                <a:solidFill>
                  <a:srgbClr val="7030A0"/>
                </a:solidFill>
              </a:rPr>
              <a:t> </a:t>
            </a:r>
            <a:r>
              <a:rPr lang="en-GB" b="1" dirty="0">
                <a:solidFill>
                  <a:srgbClr val="7030A0"/>
                </a:solidFill>
              </a:rPr>
              <a:t>Daguerre, </a:t>
            </a:r>
            <a:r>
              <a:rPr lang="en-GB" b="1" i="1" dirty="0">
                <a:solidFill>
                  <a:srgbClr val="7030A0"/>
                </a:solidFill>
              </a:rPr>
              <a:t>View of the Boulevard du Temple </a:t>
            </a:r>
            <a:r>
              <a:rPr lang="en-GB" b="1" dirty="0">
                <a:solidFill>
                  <a:srgbClr val="7030A0"/>
                </a:solidFill>
              </a:rPr>
              <a:t>(1838)</a:t>
            </a:r>
          </a:p>
        </p:txBody>
      </p:sp>
    </p:spTree>
    <p:extLst>
      <p:ext uri="{BB962C8B-B14F-4D97-AF65-F5344CB8AC3E}">
        <p14:creationId xmlns:p14="http://schemas.microsoft.com/office/powerpoint/2010/main" val="27616626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endParaRPr lang="en-GB" dirty="0"/>
          </a:p>
        </p:txBody>
      </p:sp>
      <p:sp>
        <p:nvSpPr>
          <p:cNvPr id="9" name="Content Placeholder 8"/>
          <p:cNvSpPr>
            <a:spLocks noGrp="1"/>
          </p:cNvSpPr>
          <p:nvPr>
            <p:ph idx="1"/>
          </p:nvPr>
        </p:nvSpPr>
        <p:spPr>
          <a:xfrm>
            <a:off x="202355" y="415548"/>
            <a:ext cx="11619532" cy="3993166"/>
          </a:xfrm>
        </p:spPr>
        <p:txBody>
          <a:bodyPr numCol="2" spcCol="360000">
            <a:normAutofit fontScale="85000" lnSpcReduction="20000"/>
          </a:bodyPr>
          <a:lstStyle/>
          <a:p>
            <a:r>
              <a:rPr lang="en-GB" sz="3100" b="1" dirty="0">
                <a:solidFill>
                  <a:srgbClr val="7030A0"/>
                </a:solidFill>
              </a:rPr>
              <a:t>How does the photographic image compare and contrast with the painted, drawn, etched, etc. image?</a:t>
            </a:r>
          </a:p>
          <a:p>
            <a:endParaRPr lang="en-GB" sz="2100" b="1" dirty="0">
              <a:solidFill>
                <a:srgbClr val="7030A0"/>
              </a:solidFill>
            </a:endParaRPr>
          </a:p>
          <a:p>
            <a:r>
              <a:rPr lang="en-GB" sz="3100" b="1" dirty="0">
                <a:solidFill>
                  <a:srgbClr val="7030A0"/>
                </a:solidFill>
              </a:rPr>
              <a:t>What was new and different about photography, and why might this be significant</a:t>
            </a:r>
            <a:r>
              <a:rPr lang="en-GB" sz="3100" b="1" dirty="0" smtClean="0">
                <a:solidFill>
                  <a:srgbClr val="7030A0"/>
                </a:solidFill>
              </a:rPr>
              <a:t>?</a:t>
            </a:r>
          </a:p>
          <a:p>
            <a:endParaRPr lang="en-GB" sz="3100" b="1" dirty="0">
              <a:solidFill>
                <a:srgbClr val="7030A0"/>
              </a:solidFill>
            </a:endParaRPr>
          </a:p>
          <a:p>
            <a:r>
              <a:rPr lang="en-GB" sz="3100" b="1" dirty="0" smtClean="0">
                <a:solidFill>
                  <a:srgbClr val="7030A0"/>
                </a:solidFill>
              </a:rPr>
              <a:t>Why might it be significant that photography was developed during the nineteenth century? </a:t>
            </a:r>
          </a:p>
          <a:p>
            <a:pPr marL="0" indent="0">
              <a:buNone/>
            </a:pPr>
            <a:endParaRPr lang="en-GB" sz="3100" b="1" dirty="0">
              <a:solidFill>
                <a:srgbClr val="7030A0"/>
              </a:solidFill>
            </a:endParaRPr>
          </a:p>
          <a:p>
            <a:endParaRPr lang="en-GB" sz="3100" b="1" dirty="0" smtClean="0">
              <a:solidFill>
                <a:srgbClr val="7030A0"/>
              </a:solidFill>
            </a:endParaRPr>
          </a:p>
          <a:p>
            <a:r>
              <a:rPr lang="en-GB" sz="3100" b="1" dirty="0" smtClean="0">
                <a:solidFill>
                  <a:srgbClr val="7030A0"/>
                </a:solidFill>
              </a:rPr>
              <a:t>How might Victorian audiences have responded when encountering photographic images for the fist time?</a:t>
            </a:r>
          </a:p>
          <a:p>
            <a:endParaRPr lang="en-GB" sz="3100" b="1" dirty="0">
              <a:solidFill>
                <a:srgbClr val="7030A0"/>
              </a:solidFill>
            </a:endParaRPr>
          </a:p>
          <a:p>
            <a:r>
              <a:rPr lang="en-GB" sz="3100" b="1" dirty="0" smtClean="0">
                <a:solidFill>
                  <a:srgbClr val="7030A0"/>
                </a:solidFill>
              </a:rPr>
              <a:t>What is ‘going on’ in this image? How might this photograph be used as evidence by historians? What does it show and what does it not show?</a:t>
            </a:r>
          </a:p>
          <a:p>
            <a:pPr algn="r"/>
            <a:endParaRPr lang="en-GB" b="1" dirty="0">
              <a:solidFill>
                <a:srgbClr val="7030A0"/>
              </a:solidFill>
            </a:endParaRPr>
          </a:p>
          <a:p>
            <a:pPr algn="r"/>
            <a:endParaRPr lang="en-GB" b="1" dirty="0">
              <a:solidFill>
                <a:srgbClr val="7030A0"/>
              </a:solidFill>
            </a:endParaRPr>
          </a:p>
          <a:p>
            <a:endParaRPr lang="en-GB" dirty="0"/>
          </a:p>
        </p:txBody>
      </p:sp>
    </p:spTree>
    <p:extLst>
      <p:ext uri="{BB962C8B-B14F-4D97-AF65-F5344CB8AC3E}">
        <p14:creationId xmlns:p14="http://schemas.microsoft.com/office/powerpoint/2010/main" val="2855215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0" y="0"/>
            <a:ext cx="12192000" cy="7559671"/>
          </a:xfrm>
          <a:prstGeom prst="rect">
            <a:avLst/>
          </a:prstGeom>
        </p:spPr>
        <p:txBody>
          <a:bodyPr wrap="square" lIns="360000" tIns="360000" rIns="360000" bIns="360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7030A0"/>
                </a:solidFill>
                <a:effectLst/>
                <a:uLnTx/>
                <a:uFillTx/>
                <a:latin typeface="Calibri" panose="020F0502020204030204"/>
              </a:rPr>
              <a:t>“These images are </a:t>
            </a:r>
            <a:r>
              <a:rPr kumimoji="0" lang="en-GB" sz="2400" b="1" i="1" u="none" strike="noStrike" kern="1200" cap="none" spc="0" normalizeH="0" baseline="0" noProof="0" dirty="0">
                <a:ln>
                  <a:noFill/>
                </a:ln>
                <a:solidFill>
                  <a:srgbClr val="7030A0"/>
                </a:solidFill>
                <a:effectLst/>
                <a:uLnTx/>
                <a:uFillTx/>
                <a:latin typeface="Calibri" panose="020F0502020204030204"/>
              </a:rPr>
              <a:t>no longer transient reflections of objects</a:t>
            </a:r>
            <a:r>
              <a:rPr kumimoji="0" lang="en-GB" sz="2400" b="1" i="0" u="none" strike="noStrike" kern="1200" cap="none" spc="0" normalizeH="0" baseline="0" noProof="0" dirty="0">
                <a:ln>
                  <a:noFill/>
                </a:ln>
                <a:solidFill>
                  <a:srgbClr val="7030A0"/>
                </a:solidFill>
                <a:effectLst/>
                <a:uLnTx/>
                <a:uFillTx/>
                <a:latin typeface="Calibri" panose="020F0502020204030204"/>
              </a:rPr>
              <a:t>, but their </a:t>
            </a:r>
            <a:r>
              <a:rPr kumimoji="0" lang="en-GB" sz="2400" b="1" i="0" u="none" strike="noStrike" kern="1200" cap="none" spc="0" normalizeH="0" baseline="0" noProof="0" dirty="0">
                <a:ln>
                  <a:noFill/>
                </a:ln>
                <a:solidFill>
                  <a:srgbClr val="FF0000"/>
                </a:solidFill>
                <a:effectLst/>
                <a:uLnTx/>
                <a:uFillTx/>
                <a:latin typeface="Calibri" panose="020F0502020204030204"/>
              </a:rPr>
              <a:t>fixed and everlasting impress </a:t>
            </a:r>
            <a:r>
              <a:rPr kumimoji="0" lang="en-GB" sz="2400" b="1" i="0" u="none" strike="noStrike" kern="1200" cap="none" spc="0" normalizeH="0" baseline="0" noProof="0" dirty="0">
                <a:ln>
                  <a:noFill/>
                </a:ln>
                <a:solidFill>
                  <a:srgbClr val="7030A0"/>
                </a:solidFill>
                <a:effectLst/>
                <a:uLnTx/>
                <a:uFillTx/>
                <a:latin typeface="Calibri" panose="020F0502020204030204"/>
              </a:rPr>
              <a:t>which, like a painting or engraving, can be taken away from the presence of the objects … Imagine the faithfulness of nature’s image reproduced in the camera and add to it the work of the sun’s rays which fix this image, with all its range of highlights, shadows and half-tones, and you will have an idea of the beautiful drawings with which M. Daguerre, to our great interest, displayed. M. Daguerre does not work on paper at all; he must have polished metal plates. We have seen on copper several views of </a:t>
            </a:r>
            <a:r>
              <a:rPr kumimoji="0" lang="en-GB" sz="2400" b="1" i="0" u="none" strike="noStrike" kern="1200" cap="none" spc="0" normalizeH="0" baseline="0" noProof="0" dirty="0" smtClean="0">
                <a:ln>
                  <a:noFill/>
                </a:ln>
                <a:solidFill>
                  <a:srgbClr val="7030A0"/>
                </a:solidFill>
                <a:effectLst/>
                <a:uLnTx/>
                <a:uFillTx/>
                <a:latin typeface="Calibri" panose="020F0502020204030204"/>
              </a:rPr>
              <a:t>boulevards</a:t>
            </a:r>
            <a:r>
              <a:rPr kumimoji="0" lang="en-GB" sz="2400" b="1" i="0" u="none" strike="noStrike" kern="1200" cap="none" spc="0" normalizeH="0" noProof="0" dirty="0" smtClean="0">
                <a:ln>
                  <a:noFill/>
                </a:ln>
                <a:solidFill>
                  <a:srgbClr val="7030A0"/>
                </a:solidFill>
                <a:effectLst/>
                <a:uLnTx/>
                <a:uFillTx/>
                <a:latin typeface="Calibri" panose="020F0502020204030204"/>
              </a:rPr>
              <a:t> </a:t>
            </a:r>
            <a:r>
              <a:rPr kumimoji="0" lang="en-GB" sz="2400" b="1" i="0" u="none" strike="noStrike" kern="1200" cap="none" spc="0" normalizeH="0" baseline="0" noProof="0" dirty="0" smtClean="0">
                <a:ln>
                  <a:noFill/>
                </a:ln>
                <a:solidFill>
                  <a:srgbClr val="7030A0"/>
                </a:solidFill>
                <a:effectLst/>
                <a:uLnTx/>
                <a:uFillTx/>
                <a:latin typeface="Calibri" panose="020F0502020204030204"/>
              </a:rPr>
              <a:t>rendered </a:t>
            </a:r>
            <a:r>
              <a:rPr kumimoji="0" lang="en-GB" sz="2400" b="1" i="0" u="none" strike="noStrike" kern="1200" cap="none" spc="0" normalizeH="0" baseline="0" noProof="0" dirty="0">
                <a:ln>
                  <a:noFill/>
                </a:ln>
                <a:solidFill>
                  <a:srgbClr val="7030A0"/>
                </a:solidFill>
                <a:effectLst/>
                <a:uLnTx/>
                <a:uFillTx/>
                <a:latin typeface="Calibri" panose="020F0502020204030204"/>
              </a:rPr>
              <a:t>with a truth which nature alone can give to her works. M. Daguerre shows you the piece of bare copper, he puts it in his apparatus before your eyes, and at the end of three minutes – if the summer sun is shining, a few more if autumn or winter weakens the strength of the sun’s rays – he takes out the metal and shows it to you covered with an enchanting drawing of the object towards which the apparatus was pointed. It is only a matter of a short washing operation, I believe, and there is the view which has been conquered in so few minutes, everlastingly fixed, so that the strongest sunlight can do nothing to destroy it</a:t>
            </a:r>
            <a:r>
              <a:rPr kumimoji="0" lang="en-GB" sz="2400" b="1" i="0" u="none" strike="noStrike" kern="1200" cap="none" spc="0" normalizeH="0" baseline="0" noProof="0" dirty="0" smtClean="0">
                <a:ln>
                  <a:noFill/>
                </a:ln>
                <a:solidFill>
                  <a:srgbClr val="7030A0"/>
                </a:solidFill>
                <a:effectLst/>
                <a:uLnTx/>
                <a:uFillTx/>
                <a:latin typeface="Calibri" panose="020F0502020204030204"/>
              </a:rPr>
              <a:t>.”</a:t>
            </a:r>
          </a:p>
          <a:p>
            <a:pPr marL="285750" indent="-285750" algn="r">
              <a:buFontTx/>
              <a:buChar char="-"/>
            </a:pPr>
            <a:r>
              <a:rPr lang="en-GB" sz="2000" dirty="0" smtClean="0">
                <a:solidFill>
                  <a:srgbClr val="7030A0"/>
                </a:solidFill>
              </a:rPr>
              <a:t>H</a:t>
            </a:r>
            <a:r>
              <a:rPr lang="en-GB" sz="2000" dirty="0">
                <a:solidFill>
                  <a:srgbClr val="7030A0"/>
                </a:solidFill>
              </a:rPr>
              <a:t>. </a:t>
            </a:r>
            <a:r>
              <a:rPr lang="en-GB" sz="2000" dirty="0" err="1">
                <a:solidFill>
                  <a:srgbClr val="7030A0"/>
                </a:solidFill>
              </a:rPr>
              <a:t>Gaucheraud</a:t>
            </a:r>
            <a:r>
              <a:rPr lang="en-GB" sz="2000" dirty="0">
                <a:solidFill>
                  <a:srgbClr val="7030A0"/>
                </a:solidFill>
              </a:rPr>
              <a:t>, ‘The fine arts: a new discovery’, </a:t>
            </a:r>
            <a:r>
              <a:rPr lang="en-GB" sz="2000" i="1" dirty="0">
                <a:solidFill>
                  <a:srgbClr val="7030A0"/>
                </a:solidFill>
              </a:rPr>
              <a:t>La Gazette de France</a:t>
            </a:r>
            <a:r>
              <a:rPr lang="en-GB" sz="2000" dirty="0">
                <a:solidFill>
                  <a:srgbClr val="7030A0"/>
                </a:solidFill>
              </a:rPr>
              <a:t>, 6 January </a:t>
            </a:r>
            <a:r>
              <a:rPr lang="en-GB" sz="2000" dirty="0" smtClean="0">
                <a:solidFill>
                  <a:srgbClr val="7030A0"/>
                </a:solidFill>
              </a:rPr>
              <a:t>1839. Cited by Derek Sayer, ‘The Photograph: The Still Image,’ </a:t>
            </a:r>
            <a:r>
              <a:rPr lang="en-GB" sz="2000" i="1" dirty="0" smtClean="0">
                <a:solidFill>
                  <a:srgbClr val="7030A0"/>
                </a:solidFill>
              </a:rPr>
              <a:t>History Beyond the </a:t>
            </a:r>
            <a:r>
              <a:rPr lang="en-GB" sz="2000" i="1" dirty="0" err="1" smtClean="0">
                <a:solidFill>
                  <a:srgbClr val="7030A0"/>
                </a:solidFill>
              </a:rPr>
              <a:t>Text:A</a:t>
            </a:r>
            <a:r>
              <a:rPr lang="en-GB" sz="2000" i="1" dirty="0" smtClean="0">
                <a:solidFill>
                  <a:srgbClr val="7030A0"/>
                </a:solidFill>
              </a:rPr>
              <a:t> Student's Guide to Approaching Alternative Sources. </a:t>
            </a:r>
            <a:r>
              <a:rPr lang="en-GB" sz="2000" dirty="0" smtClean="0">
                <a:solidFill>
                  <a:srgbClr val="7030A0"/>
                </a:solidFill>
              </a:rPr>
              <a:t>Sarah Barber and C.M. </a:t>
            </a:r>
            <a:r>
              <a:rPr lang="en-GB" sz="2000" dirty="0" err="1" smtClean="0">
                <a:solidFill>
                  <a:srgbClr val="7030A0"/>
                </a:solidFill>
              </a:rPr>
              <a:t>Peniston</a:t>
            </a:r>
            <a:r>
              <a:rPr lang="en-GB" sz="2000" dirty="0" smtClean="0">
                <a:solidFill>
                  <a:srgbClr val="7030A0"/>
                </a:solidFill>
              </a:rPr>
              <a:t>-Bird eds. (New York: Routledge, 2009), p. 53</a:t>
            </a:r>
            <a:r>
              <a:rPr lang="en-GB" dirty="0" smtClean="0">
                <a:solidFill>
                  <a:srgbClr val="7030A0"/>
                </a:solidFill>
              </a:rPr>
              <a:t>.</a:t>
            </a:r>
            <a:endParaRPr lang="en-GB" sz="2400" b="1" dirty="0" smtClean="0">
              <a:solidFill>
                <a:srgbClr val="7030A0"/>
              </a:solidFill>
            </a:endParaRPr>
          </a:p>
          <a:p>
            <a:pPr marL="342900" indent="-342900">
              <a:buFontTx/>
              <a:buChar char="-"/>
            </a:pPr>
            <a:endParaRPr lang="en-GB" sz="2400" b="1" dirty="0" smtClean="0">
              <a:solidFill>
                <a:srgbClr val="7030A0"/>
              </a:solidFill>
            </a:endParaRPr>
          </a:p>
        </p:txBody>
      </p:sp>
    </p:spTree>
    <p:extLst>
      <p:ext uri="{BB962C8B-B14F-4D97-AF65-F5344CB8AC3E}">
        <p14:creationId xmlns:p14="http://schemas.microsoft.com/office/powerpoint/2010/main" val="28275470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4572969" y="0"/>
            <a:ext cx="7281574" cy="6365861"/>
          </a:xfrm>
        </p:spPr>
        <p:txBody>
          <a:bodyPr tIns="360000" bIns="360000">
            <a:normAutofit lnSpcReduction="10000"/>
          </a:bodyPr>
          <a:lstStyle/>
          <a:p>
            <a:pPr marL="0" lvl="0" indent="0" algn="r">
              <a:buNone/>
            </a:pPr>
            <a:r>
              <a:rPr lang="en-GB" sz="3200" b="1" dirty="0" smtClean="0">
                <a:solidFill>
                  <a:srgbClr val="7030A0"/>
                </a:solidFill>
              </a:rPr>
              <a:t>“</a:t>
            </a:r>
            <a:r>
              <a:rPr lang="en-GB" sz="3200" b="1" dirty="0" smtClean="0">
                <a:solidFill>
                  <a:srgbClr val="FF0000"/>
                </a:solidFill>
              </a:rPr>
              <a:t>No </a:t>
            </a:r>
            <a:r>
              <a:rPr lang="en-GB" sz="3200" b="1" dirty="0">
                <a:solidFill>
                  <a:srgbClr val="FF0000"/>
                </a:solidFill>
              </a:rPr>
              <a:t>painting or drawing could ever hope to touch it</a:t>
            </a:r>
            <a:r>
              <a:rPr lang="en-GB" sz="3200" b="1" dirty="0">
                <a:solidFill>
                  <a:srgbClr val="7030A0"/>
                </a:solidFill>
              </a:rPr>
              <a:t>. For example, when looking over a street one might notice a distant advertisement hoarding and be aware of the existence of lines or letters, </a:t>
            </a:r>
            <a:r>
              <a:rPr lang="en-GB" sz="3200" b="1" i="1" dirty="0">
                <a:solidFill>
                  <a:srgbClr val="FF0000"/>
                </a:solidFill>
              </a:rPr>
              <a:t>without being able to read these tiny signs with the naked eye</a:t>
            </a:r>
            <a:r>
              <a:rPr lang="en-GB" sz="3200" b="1" dirty="0">
                <a:solidFill>
                  <a:srgbClr val="7030A0"/>
                </a:solidFill>
              </a:rPr>
              <a:t>. With the help of a hand-lens, pointed at this detail, each letter became perfectly and clearly visible, and it was the same thing for the tiny cracks on the walls of buildings or the pavements of the streets.”</a:t>
            </a:r>
          </a:p>
          <a:p>
            <a:pPr marL="285750" indent="-285750" algn="r">
              <a:buFontTx/>
              <a:buChar char="-"/>
            </a:pPr>
            <a:r>
              <a:rPr lang="en-GB" sz="2000" dirty="0" smtClean="0">
                <a:solidFill>
                  <a:srgbClr val="7030A0"/>
                </a:solidFill>
              </a:rPr>
              <a:t>Samuel </a:t>
            </a:r>
            <a:r>
              <a:rPr lang="en-GB" sz="2000" dirty="0">
                <a:solidFill>
                  <a:srgbClr val="7030A0"/>
                </a:solidFill>
              </a:rPr>
              <a:t>Morse </a:t>
            </a:r>
            <a:r>
              <a:rPr lang="en-GB" sz="2000" dirty="0" smtClean="0">
                <a:solidFill>
                  <a:srgbClr val="7030A0"/>
                </a:solidFill>
              </a:rPr>
              <a:t>on Daguerre’s </a:t>
            </a:r>
            <a:r>
              <a:rPr lang="en-GB" sz="2000" dirty="0">
                <a:solidFill>
                  <a:srgbClr val="7030A0"/>
                </a:solidFill>
              </a:rPr>
              <a:t>‘View of the Boulevard du Temple</a:t>
            </a:r>
            <a:r>
              <a:rPr lang="en-GB" sz="2000" dirty="0" smtClean="0">
                <a:solidFill>
                  <a:srgbClr val="7030A0"/>
                </a:solidFill>
              </a:rPr>
              <a:t>’ 7 </a:t>
            </a:r>
            <a:r>
              <a:rPr lang="en-GB" sz="2000" dirty="0">
                <a:solidFill>
                  <a:srgbClr val="7030A0"/>
                </a:solidFill>
              </a:rPr>
              <a:t>March </a:t>
            </a:r>
            <a:r>
              <a:rPr lang="en-GB" sz="2000" dirty="0" smtClean="0">
                <a:solidFill>
                  <a:srgbClr val="7030A0"/>
                </a:solidFill>
              </a:rPr>
              <a:t>1839. Cited by Sayer</a:t>
            </a:r>
            <a:r>
              <a:rPr lang="en-GB" sz="2000" dirty="0">
                <a:solidFill>
                  <a:srgbClr val="7030A0"/>
                </a:solidFill>
              </a:rPr>
              <a:t>, ‘The Photograph: The Still Image</a:t>
            </a:r>
            <a:r>
              <a:rPr lang="en-GB" sz="2000" dirty="0" smtClean="0">
                <a:solidFill>
                  <a:srgbClr val="7030A0"/>
                </a:solidFill>
              </a:rPr>
              <a:t>,’ p</a:t>
            </a:r>
            <a:r>
              <a:rPr lang="en-GB" sz="2000" dirty="0">
                <a:solidFill>
                  <a:srgbClr val="7030A0"/>
                </a:solidFill>
              </a:rPr>
              <a:t>. </a:t>
            </a:r>
            <a:r>
              <a:rPr lang="en-GB" sz="2000" dirty="0" smtClean="0">
                <a:solidFill>
                  <a:srgbClr val="7030A0"/>
                </a:solidFill>
              </a:rPr>
              <a:t>54.</a:t>
            </a:r>
            <a:endParaRPr lang="en-GB" sz="2400" b="1" dirty="0">
              <a:solidFill>
                <a:srgbClr val="7030A0"/>
              </a:solidFill>
            </a:endParaRPr>
          </a:p>
          <a:p>
            <a:pPr algn="r"/>
            <a:endParaRPr lang="en-GB" b="1" dirty="0">
              <a:solidFill>
                <a:srgbClr val="7030A0"/>
              </a:solidFill>
            </a:endParaRPr>
          </a:p>
          <a:p>
            <a:pPr algn="r"/>
            <a:endParaRPr lang="en-GB" b="1" dirty="0">
              <a:solidFill>
                <a:srgbClr val="7030A0"/>
              </a:solidFill>
            </a:endParaRPr>
          </a:p>
          <a:p>
            <a:endParaRPr lang="en-GB" dirty="0"/>
          </a:p>
        </p:txBody>
      </p:sp>
    </p:spTree>
    <p:extLst>
      <p:ext uri="{BB962C8B-B14F-4D97-AF65-F5344CB8AC3E}">
        <p14:creationId xmlns:p14="http://schemas.microsoft.com/office/powerpoint/2010/main" val="1718607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3739242" y="95202"/>
            <a:ext cx="8452757" cy="6762798"/>
          </a:xfrm>
        </p:spPr>
        <p:txBody>
          <a:bodyPr lIns="360000" tIns="360000" rIns="360000" bIns="360000">
            <a:normAutofit fontScale="77500" lnSpcReduction="20000"/>
          </a:bodyPr>
          <a:lstStyle/>
          <a:p>
            <a:pPr marL="0" indent="0">
              <a:buNone/>
            </a:pPr>
            <a:r>
              <a:rPr lang="en-GB" sz="3400" dirty="0" smtClean="0">
                <a:solidFill>
                  <a:srgbClr val="7030A0"/>
                </a:solidFill>
              </a:rPr>
              <a:t>“</a:t>
            </a:r>
            <a:r>
              <a:rPr lang="en-GB" sz="3400" dirty="0">
                <a:solidFill>
                  <a:srgbClr val="7030A0"/>
                </a:solidFill>
              </a:rPr>
              <a:t>Let us look again at Daguerre’s ‘View </a:t>
            </a:r>
            <a:r>
              <a:rPr lang="en-GB" sz="3400" dirty="0" smtClean="0">
                <a:solidFill>
                  <a:srgbClr val="7030A0"/>
                </a:solidFill>
              </a:rPr>
              <a:t>of the </a:t>
            </a:r>
            <a:r>
              <a:rPr lang="en-GB" sz="3400" dirty="0">
                <a:solidFill>
                  <a:srgbClr val="7030A0"/>
                </a:solidFill>
              </a:rPr>
              <a:t>Boulevard du Temple’. It is famous for being the first photograph to </a:t>
            </a:r>
            <a:r>
              <a:rPr lang="en-GB" sz="3400" dirty="0" smtClean="0">
                <a:solidFill>
                  <a:srgbClr val="7030A0"/>
                </a:solidFill>
              </a:rPr>
              <a:t>contain the </a:t>
            </a:r>
            <a:r>
              <a:rPr lang="en-GB" sz="3400" dirty="0">
                <a:solidFill>
                  <a:srgbClr val="7030A0"/>
                </a:solidFill>
              </a:rPr>
              <a:t>image of a living human being: two human beings to be precise, which is </a:t>
            </a:r>
            <a:r>
              <a:rPr lang="en-GB" sz="3400" dirty="0" smtClean="0">
                <a:solidFill>
                  <a:srgbClr val="7030A0"/>
                </a:solidFill>
              </a:rPr>
              <a:t>rather odd</a:t>
            </a:r>
            <a:r>
              <a:rPr lang="en-GB" sz="3400" dirty="0">
                <a:solidFill>
                  <a:srgbClr val="7030A0"/>
                </a:solidFill>
              </a:rPr>
              <a:t>, considering that this was a bustling Paris thoroughfare photographed in </a:t>
            </a:r>
            <a:r>
              <a:rPr lang="en-GB" sz="3400" dirty="0" smtClean="0">
                <a:solidFill>
                  <a:srgbClr val="7030A0"/>
                </a:solidFill>
              </a:rPr>
              <a:t>the bright </a:t>
            </a:r>
            <a:r>
              <a:rPr lang="en-GB" sz="3400" dirty="0">
                <a:solidFill>
                  <a:srgbClr val="7030A0"/>
                </a:solidFill>
              </a:rPr>
              <a:t>light of day. Samuel Morse explained: </a:t>
            </a:r>
            <a:r>
              <a:rPr lang="en-GB" sz="3400" dirty="0" smtClean="0">
                <a:solidFill>
                  <a:srgbClr val="7030A0"/>
                </a:solidFill>
              </a:rPr>
              <a:t>‘moving </a:t>
            </a:r>
            <a:r>
              <a:rPr lang="en-GB" sz="3400" dirty="0">
                <a:solidFill>
                  <a:srgbClr val="7030A0"/>
                </a:solidFill>
              </a:rPr>
              <a:t>objects leave no </a:t>
            </a:r>
            <a:r>
              <a:rPr lang="en-GB" sz="3400" dirty="0" smtClean="0">
                <a:solidFill>
                  <a:srgbClr val="7030A0"/>
                </a:solidFill>
              </a:rPr>
              <a:t>impression [</a:t>
            </a:r>
            <a:r>
              <a:rPr lang="en-GB" sz="3400" dirty="0">
                <a:solidFill>
                  <a:srgbClr val="7030A0"/>
                </a:solidFill>
              </a:rPr>
              <a:t>on Daguerre’s plate]. The boulevard, though constantly crossed by a flood </a:t>
            </a:r>
            <a:r>
              <a:rPr lang="en-GB" sz="3400" dirty="0" smtClean="0">
                <a:solidFill>
                  <a:srgbClr val="7030A0"/>
                </a:solidFill>
              </a:rPr>
              <a:t>of pedestrians </a:t>
            </a:r>
            <a:r>
              <a:rPr lang="en-GB" sz="3400" dirty="0">
                <a:solidFill>
                  <a:srgbClr val="7030A0"/>
                </a:solidFill>
              </a:rPr>
              <a:t>and carriages, appeared completely deserted, apart from a person </a:t>
            </a:r>
            <a:r>
              <a:rPr lang="en-GB" sz="3400" dirty="0" smtClean="0">
                <a:solidFill>
                  <a:srgbClr val="7030A0"/>
                </a:solidFill>
              </a:rPr>
              <a:t>who was </a:t>
            </a:r>
            <a:r>
              <a:rPr lang="en-GB" sz="3400" dirty="0">
                <a:solidFill>
                  <a:srgbClr val="7030A0"/>
                </a:solidFill>
              </a:rPr>
              <a:t>having his boots polished. His feet must, of course, have remained </a:t>
            </a:r>
            <a:r>
              <a:rPr lang="en-GB" sz="3400" dirty="0" smtClean="0">
                <a:solidFill>
                  <a:srgbClr val="7030A0"/>
                </a:solidFill>
              </a:rPr>
              <a:t>immobile for </a:t>
            </a:r>
            <a:r>
              <a:rPr lang="en-GB" sz="3400" dirty="0">
                <a:solidFill>
                  <a:srgbClr val="7030A0"/>
                </a:solidFill>
              </a:rPr>
              <a:t>a certain time, one of them being placed on the boot-black’s box, the other </a:t>
            </a:r>
            <a:r>
              <a:rPr lang="en-GB" sz="3400" dirty="0" smtClean="0">
                <a:solidFill>
                  <a:srgbClr val="7030A0"/>
                </a:solidFill>
              </a:rPr>
              <a:t>on the </a:t>
            </a:r>
            <a:r>
              <a:rPr lang="en-GB" sz="3400" dirty="0">
                <a:solidFill>
                  <a:srgbClr val="7030A0"/>
                </a:solidFill>
              </a:rPr>
              <a:t>ground</a:t>
            </a:r>
            <a:r>
              <a:rPr lang="en-GB" sz="3400" dirty="0" smtClean="0">
                <a:solidFill>
                  <a:srgbClr val="7030A0"/>
                </a:solidFill>
              </a:rPr>
              <a:t>.’ </a:t>
            </a:r>
            <a:r>
              <a:rPr lang="en-GB" sz="3400" i="1" dirty="0" smtClean="0">
                <a:solidFill>
                  <a:srgbClr val="FF0000"/>
                </a:solidFill>
              </a:rPr>
              <a:t>The </a:t>
            </a:r>
            <a:r>
              <a:rPr lang="en-GB" sz="3400" i="1" dirty="0">
                <a:solidFill>
                  <a:srgbClr val="FF0000"/>
                </a:solidFill>
              </a:rPr>
              <a:t>exposure-time, which at that date was still several minutes, </a:t>
            </a:r>
            <a:r>
              <a:rPr lang="en-GB" sz="3400" i="1" dirty="0" smtClean="0">
                <a:solidFill>
                  <a:srgbClr val="FF0000"/>
                </a:solidFill>
              </a:rPr>
              <a:t>was too </a:t>
            </a:r>
            <a:r>
              <a:rPr lang="en-GB" sz="3400" i="1" dirty="0">
                <a:solidFill>
                  <a:srgbClr val="FF0000"/>
                </a:solidFill>
              </a:rPr>
              <a:t>long to be able to capture objects in </a:t>
            </a:r>
            <a:r>
              <a:rPr lang="en-GB" sz="3400" i="1" dirty="0" smtClean="0">
                <a:solidFill>
                  <a:srgbClr val="FF0000"/>
                </a:solidFill>
              </a:rPr>
              <a:t>motion</a:t>
            </a:r>
            <a:r>
              <a:rPr lang="en-GB" sz="3400" dirty="0" smtClean="0">
                <a:solidFill>
                  <a:srgbClr val="7030A0"/>
                </a:solidFill>
              </a:rPr>
              <a:t>. </a:t>
            </a:r>
            <a:r>
              <a:rPr lang="en-GB" sz="3400" b="1" dirty="0">
                <a:solidFill>
                  <a:srgbClr val="7030A0"/>
                </a:solidFill>
              </a:rPr>
              <a:t>This famous image</a:t>
            </a:r>
            <a:r>
              <a:rPr lang="en-GB" sz="3400" b="1" dirty="0" smtClean="0">
                <a:solidFill>
                  <a:srgbClr val="7030A0"/>
                </a:solidFill>
              </a:rPr>
              <a:t>, then</a:t>
            </a:r>
            <a:r>
              <a:rPr lang="en-GB" sz="3400" b="1" dirty="0">
                <a:solidFill>
                  <a:srgbClr val="7030A0"/>
                </a:solidFill>
              </a:rPr>
              <a:t>, tells the truth but by no means the whole truth. There is no doubt that </a:t>
            </a:r>
            <a:r>
              <a:rPr lang="en-GB" sz="3400" b="1" dirty="0" smtClean="0">
                <a:solidFill>
                  <a:srgbClr val="7030A0"/>
                </a:solidFill>
              </a:rPr>
              <a:t>the photograph </a:t>
            </a:r>
            <a:r>
              <a:rPr lang="en-GB" sz="3400" b="1" dirty="0">
                <a:solidFill>
                  <a:srgbClr val="7030A0"/>
                </a:solidFill>
              </a:rPr>
              <a:t>carries the impress of the real, but what it portrays is equally </a:t>
            </a:r>
            <a:r>
              <a:rPr lang="en-GB" sz="3400" b="1" dirty="0" smtClean="0">
                <a:solidFill>
                  <a:srgbClr val="7030A0"/>
                </a:solidFill>
              </a:rPr>
              <a:t>certainly not </a:t>
            </a:r>
            <a:r>
              <a:rPr lang="en-GB" sz="3400" b="1" dirty="0">
                <a:solidFill>
                  <a:srgbClr val="7030A0"/>
                </a:solidFill>
              </a:rPr>
              <a:t>what we ordinarily experience as reality</a:t>
            </a:r>
            <a:r>
              <a:rPr lang="en-GB" sz="3400" dirty="0" smtClean="0">
                <a:solidFill>
                  <a:srgbClr val="7030A0"/>
                </a:solidFill>
              </a:rPr>
              <a:t>.”</a:t>
            </a:r>
          </a:p>
          <a:p>
            <a:pPr marL="285750" indent="-285750" algn="r">
              <a:buFontTx/>
              <a:buChar char="-"/>
            </a:pPr>
            <a:r>
              <a:rPr lang="en-GB" sz="3100" dirty="0" smtClean="0">
                <a:solidFill>
                  <a:srgbClr val="7030A0"/>
                </a:solidFill>
              </a:rPr>
              <a:t>Sayer</a:t>
            </a:r>
            <a:r>
              <a:rPr lang="en-GB" sz="3100" dirty="0">
                <a:solidFill>
                  <a:srgbClr val="7030A0"/>
                </a:solidFill>
              </a:rPr>
              <a:t>, ‘The Photograph: The Still Image</a:t>
            </a:r>
            <a:r>
              <a:rPr lang="en-GB" sz="3100" dirty="0" smtClean="0">
                <a:solidFill>
                  <a:srgbClr val="7030A0"/>
                </a:solidFill>
              </a:rPr>
              <a:t>,’ p</a:t>
            </a:r>
            <a:r>
              <a:rPr lang="en-GB" sz="3100" dirty="0">
                <a:solidFill>
                  <a:srgbClr val="7030A0"/>
                </a:solidFill>
              </a:rPr>
              <a:t>. </a:t>
            </a:r>
            <a:r>
              <a:rPr lang="en-GB" sz="3100" dirty="0" smtClean="0">
                <a:solidFill>
                  <a:srgbClr val="7030A0"/>
                </a:solidFill>
              </a:rPr>
              <a:t>56.</a:t>
            </a:r>
            <a:endParaRPr lang="en-GB" sz="3100" b="1" dirty="0">
              <a:solidFill>
                <a:srgbClr val="7030A0"/>
              </a:solidFill>
            </a:endParaRPr>
          </a:p>
          <a:p>
            <a:pPr algn="r"/>
            <a:endParaRPr lang="en-GB" b="1" dirty="0">
              <a:solidFill>
                <a:srgbClr val="7030A0"/>
              </a:solidFill>
            </a:endParaRPr>
          </a:p>
          <a:p>
            <a:pPr algn="r"/>
            <a:endParaRPr lang="en-GB" b="1" dirty="0">
              <a:solidFill>
                <a:srgbClr val="7030A0"/>
              </a:solidFill>
            </a:endParaRPr>
          </a:p>
          <a:p>
            <a:endParaRPr lang="en-GB" dirty="0"/>
          </a:p>
        </p:txBody>
      </p:sp>
    </p:spTree>
    <p:extLst>
      <p:ext uri="{BB962C8B-B14F-4D97-AF65-F5344CB8AC3E}">
        <p14:creationId xmlns:p14="http://schemas.microsoft.com/office/powerpoint/2010/main" val="36792557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3739242" y="95202"/>
            <a:ext cx="8452757" cy="6762798"/>
          </a:xfrm>
        </p:spPr>
        <p:txBody>
          <a:bodyPr lIns="360000" tIns="360000" rIns="360000" bIns="360000">
            <a:normAutofit/>
          </a:bodyPr>
          <a:lstStyle/>
          <a:p>
            <a:pPr marL="0" indent="0" algn="r">
              <a:buNone/>
            </a:pPr>
            <a:r>
              <a:rPr lang="en-GB" sz="3600" dirty="0" smtClean="0">
                <a:solidFill>
                  <a:srgbClr val="7030A0"/>
                </a:solidFill>
              </a:rPr>
              <a:t>Photography </a:t>
            </a:r>
            <a:r>
              <a:rPr lang="en-GB" sz="3600" i="1" dirty="0" smtClean="0">
                <a:solidFill>
                  <a:srgbClr val="7030A0"/>
                </a:solidFill>
              </a:rPr>
              <a:t>augments</a:t>
            </a:r>
            <a:r>
              <a:rPr lang="en-GB" sz="3600" dirty="0" smtClean="0">
                <a:solidFill>
                  <a:srgbClr val="7030A0"/>
                </a:solidFill>
              </a:rPr>
              <a:t> ocular perception, and </a:t>
            </a:r>
            <a:r>
              <a:rPr lang="en-GB" sz="3600" i="1" dirty="0" smtClean="0">
                <a:solidFill>
                  <a:srgbClr val="7030A0"/>
                </a:solidFill>
              </a:rPr>
              <a:t>intervenes in</a:t>
            </a:r>
            <a:r>
              <a:rPr lang="en-GB" sz="3600" dirty="0" smtClean="0">
                <a:solidFill>
                  <a:srgbClr val="7030A0"/>
                </a:solidFill>
              </a:rPr>
              <a:t>, </a:t>
            </a:r>
            <a:r>
              <a:rPr lang="en-GB" sz="3600" i="1" dirty="0" smtClean="0">
                <a:solidFill>
                  <a:srgbClr val="7030A0"/>
                </a:solidFill>
              </a:rPr>
              <a:t>shapes</a:t>
            </a:r>
            <a:r>
              <a:rPr lang="en-GB" sz="3600" dirty="0" smtClean="0">
                <a:solidFill>
                  <a:srgbClr val="7030A0"/>
                </a:solidFill>
              </a:rPr>
              <a:t> our understanding of reality</a:t>
            </a:r>
          </a:p>
          <a:p>
            <a:pPr marL="0" indent="0" algn="r">
              <a:buNone/>
            </a:pPr>
            <a:endParaRPr lang="en-GB" sz="3600" b="1" dirty="0">
              <a:solidFill>
                <a:srgbClr val="7030A0"/>
              </a:solidFill>
            </a:endParaRPr>
          </a:p>
          <a:p>
            <a:pPr marL="0" indent="0" algn="r">
              <a:buNone/>
            </a:pPr>
            <a:endParaRPr lang="en-GB" sz="3200" dirty="0"/>
          </a:p>
        </p:txBody>
      </p:sp>
    </p:spTree>
    <p:extLst>
      <p:ext uri="{BB962C8B-B14F-4D97-AF65-F5344CB8AC3E}">
        <p14:creationId xmlns:p14="http://schemas.microsoft.com/office/powerpoint/2010/main" val="1350107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335" y="0"/>
            <a:ext cx="984003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3918856" y="4686093"/>
            <a:ext cx="6683415" cy="923330"/>
          </a:xfrm>
          <a:prstGeom prst="rect">
            <a:avLst/>
          </a:prstGeom>
          <a:noFill/>
        </p:spPr>
        <p:txBody>
          <a:bodyPr wrap="square" rtlCol="0">
            <a:spAutoFit/>
          </a:bodyPr>
          <a:lstStyle/>
          <a:p>
            <a:r>
              <a:rPr lang="en-GB" sz="5400" dirty="0" smtClean="0">
                <a:latin typeface="Harlow Solid Italic" panose="04030604020F02020D02" pitchFamily="82" charset="0"/>
              </a:rPr>
              <a:t>This is not a pipe</a:t>
            </a:r>
            <a:endParaRPr lang="en-GB" sz="5400" dirty="0">
              <a:latin typeface="Harlow Solid Italic" panose="04030604020F02020D02" pitchFamily="82" charset="0"/>
            </a:endParaRPr>
          </a:p>
        </p:txBody>
      </p:sp>
      <p:sp>
        <p:nvSpPr>
          <p:cNvPr id="4" name="Rectangle 3"/>
          <p:cNvSpPr/>
          <p:nvPr/>
        </p:nvSpPr>
        <p:spPr>
          <a:xfrm>
            <a:off x="4859826" y="230188"/>
            <a:ext cx="6088911" cy="400110"/>
          </a:xfrm>
          <a:prstGeom prst="rect">
            <a:avLst/>
          </a:prstGeom>
        </p:spPr>
        <p:txBody>
          <a:bodyPr wrap="none">
            <a:spAutoFit/>
          </a:bodyPr>
          <a:lstStyle/>
          <a:p>
            <a:r>
              <a:rPr lang="en-GB" dirty="0"/>
              <a:t>	</a:t>
            </a:r>
            <a:r>
              <a:rPr lang="en-GB" sz="2000" b="1" dirty="0"/>
              <a:t>René </a:t>
            </a:r>
            <a:r>
              <a:rPr lang="en-GB" sz="2000" b="1" dirty="0" smtClean="0"/>
              <a:t>Magritte, </a:t>
            </a:r>
            <a:r>
              <a:rPr lang="en-GB" sz="2000" b="1" i="1" dirty="0" smtClean="0"/>
              <a:t>The </a:t>
            </a:r>
            <a:r>
              <a:rPr lang="en-GB" sz="2000" b="1" i="1" dirty="0"/>
              <a:t>Treachery of </a:t>
            </a:r>
            <a:r>
              <a:rPr lang="en-GB" sz="2000" b="1" i="1" dirty="0" smtClean="0"/>
              <a:t>Images </a:t>
            </a:r>
            <a:r>
              <a:rPr lang="en-GB" sz="2000" b="1" dirty="0" smtClean="0"/>
              <a:t>(1929)</a:t>
            </a:r>
            <a:endParaRPr lang="en-GB" sz="2000" b="1" i="1" dirty="0"/>
          </a:p>
        </p:txBody>
      </p:sp>
    </p:spTree>
    <p:extLst>
      <p:ext uri="{BB962C8B-B14F-4D97-AF65-F5344CB8AC3E}">
        <p14:creationId xmlns:p14="http://schemas.microsoft.com/office/powerpoint/2010/main" val="39099573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3739242" y="95202"/>
            <a:ext cx="8452757" cy="6762798"/>
          </a:xfrm>
        </p:spPr>
        <p:txBody>
          <a:bodyPr lIns="360000" tIns="360000" rIns="360000" bIns="360000">
            <a:normAutofit/>
          </a:bodyPr>
          <a:lstStyle/>
          <a:p>
            <a:pPr marL="0" indent="0" algn="r">
              <a:buNone/>
            </a:pPr>
            <a:r>
              <a:rPr lang="en-GB" sz="3600" dirty="0" smtClean="0">
                <a:solidFill>
                  <a:srgbClr val="7030A0"/>
                </a:solidFill>
              </a:rPr>
              <a:t>Photography </a:t>
            </a:r>
            <a:r>
              <a:rPr lang="en-GB" sz="3600" i="1" dirty="0" smtClean="0">
                <a:solidFill>
                  <a:srgbClr val="7030A0"/>
                </a:solidFill>
              </a:rPr>
              <a:t>augments</a:t>
            </a:r>
            <a:r>
              <a:rPr lang="en-GB" sz="3600" dirty="0" smtClean="0">
                <a:solidFill>
                  <a:srgbClr val="7030A0"/>
                </a:solidFill>
              </a:rPr>
              <a:t> ocular perception, and </a:t>
            </a:r>
            <a:r>
              <a:rPr lang="en-GB" sz="3600" i="1" dirty="0" smtClean="0">
                <a:solidFill>
                  <a:srgbClr val="7030A0"/>
                </a:solidFill>
              </a:rPr>
              <a:t>intervenes in</a:t>
            </a:r>
            <a:r>
              <a:rPr lang="en-GB" sz="3600" dirty="0" smtClean="0">
                <a:solidFill>
                  <a:srgbClr val="7030A0"/>
                </a:solidFill>
              </a:rPr>
              <a:t>, </a:t>
            </a:r>
            <a:r>
              <a:rPr lang="en-GB" sz="3600" i="1" dirty="0" smtClean="0">
                <a:solidFill>
                  <a:srgbClr val="7030A0"/>
                </a:solidFill>
              </a:rPr>
              <a:t>shapes</a:t>
            </a:r>
            <a:r>
              <a:rPr lang="en-GB" sz="3600" dirty="0" smtClean="0">
                <a:solidFill>
                  <a:srgbClr val="7030A0"/>
                </a:solidFill>
              </a:rPr>
              <a:t> our understanding of reality</a:t>
            </a:r>
          </a:p>
          <a:p>
            <a:pPr marL="0" indent="0" algn="r">
              <a:buNone/>
            </a:pPr>
            <a:endParaRPr lang="en-GB" sz="3600" b="1" dirty="0">
              <a:solidFill>
                <a:srgbClr val="7030A0"/>
              </a:solidFill>
            </a:endParaRPr>
          </a:p>
          <a:p>
            <a:pPr marL="0" indent="0" algn="r">
              <a:buNone/>
            </a:pPr>
            <a:r>
              <a:rPr lang="en-GB" sz="3600" b="1" dirty="0" smtClean="0">
                <a:solidFill>
                  <a:srgbClr val="7030A0"/>
                </a:solidFill>
              </a:rPr>
              <a:t>… while appearing to be a dispassionate rendering of exterior reality</a:t>
            </a:r>
            <a:endParaRPr lang="en-GB" sz="3200" b="1" dirty="0">
              <a:solidFill>
                <a:srgbClr val="7030A0"/>
              </a:solidFill>
            </a:endParaRPr>
          </a:p>
          <a:p>
            <a:pPr marL="0" indent="0">
              <a:buNone/>
            </a:pPr>
            <a:endParaRPr lang="en-GB" sz="3200" dirty="0"/>
          </a:p>
        </p:txBody>
      </p:sp>
    </p:spTree>
    <p:extLst>
      <p:ext uri="{BB962C8B-B14F-4D97-AF65-F5344CB8AC3E}">
        <p14:creationId xmlns:p14="http://schemas.microsoft.com/office/powerpoint/2010/main" val="1472429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335" y="0"/>
            <a:ext cx="984003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859826" y="230188"/>
            <a:ext cx="6088911" cy="400110"/>
          </a:xfrm>
          <a:prstGeom prst="rect">
            <a:avLst/>
          </a:prstGeom>
        </p:spPr>
        <p:txBody>
          <a:bodyPr wrap="none">
            <a:spAutoFit/>
          </a:bodyPr>
          <a:lstStyle/>
          <a:p>
            <a:r>
              <a:rPr lang="en-GB" dirty="0"/>
              <a:t>	</a:t>
            </a:r>
            <a:r>
              <a:rPr lang="en-GB" sz="2000" b="1" dirty="0"/>
              <a:t>René </a:t>
            </a:r>
            <a:r>
              <a:rPr lang="en-GB" sz="2000" b="1" dirty="0" smtClean="0"/>
              <a:t>Magritte, </a:t>
            </a:r>
            <a:r>
              <a:rPr lang="en-GB" sz="2000" b="1" i="1" dirty="0" smtClean="0"/>
              <a:t>The </a:t>
            </a:r>
            <a:r>
              <a:rPr lang="en-GB" sz="2000" b="1" i="1" dirty="0"/>
              <a:t>Treachery of </a:t>
            </a:r>
            <a:r>
              <a:rPr lang="en-GB" sz="2000" b="1" i="1" dirty="0" smtClean="0"/>
              <a:t>Images </a:t>
            </a:r>
            <a:r>
              <a:rPr lang="en-GB" sz="2000" b="1" dirty="0" smtClean="0"/>
              <a:t>(1929)</a:t>
            </a:r>
            <a:endParaRPr lang="en-GB" sz="2000" b="1" i="1" dirty="0"/>
          </a:p>
        </p:txBody>
      </p:sp>
      <p:sp>
        <p:nvSpPr>
          <p:cNvPr id="5" name="Rectangle 4"/>
          <p:cNvSpPr/>
          <p:nvPr/>
        </p:nvSpPr>
        <p:spPr>
          <a:xfrm>
            <a:off x="7693907" y="2431633"/>
            <a:ext cx="3254830" cy="3139321"/>
          </a:xfrm>
          <a:prstGeom prst="rect">
            <a:avLst/>
          </a:prstGeom>
        </p:spPr>
        <p:txBody>
          <a:bodyPr wrap="square">
            <a:spAutoFit/>
          </a:bodyPr>
          <a:lstStyle/>
          <a:p>
            <a:pPr algn="r"/>
            <a:r>
              <a:rPr lang="en-GB" dirty="0" smtClean="0"/>
              <a:t>“By nature the </a:t>
            </a:r>
            <a:r>
              <a:rPr lang="en-GB" dirty="0"/>
              <a:t>Photograph . . . has something tautological</a:t>
            </a:r>
          </a:p>
          <a:p>
            <a:pPr algn="r"/>
            <a:r>
              <a:rPr lang="en-GB" dirty="0"/>
              <a:t>about it: a pipe, here, is always and intractably a </a:t>
            </a:r>
            <a:r>
              <a:rPr lang="en-GB" dirty="0" smtClean="0"/>
              <a:t>pipe</a:t>
            </a:r>
            <a:r>
              <a:rPr lang="en-GB" dirty="0"/>
              <a:t> </a:t>
            </a:r>
            <a:r>
              <a:rPr lang="en-GB" dirty="0" smtClean="0"/>
              <a:t>…</a:t>
            </a:r>
          </a:p>
          <a:p>
            <a:pPr algn="r"/>
            <a:r>
              <a:rPr lang="en-GB" dirty="0" smtClean="0"/>
              <a:t>A photograph </a:t>
            </a:r>
            <a:r>
              <a:rPr lang="en-GB" dirty="0"/>
              <a:t>is always invisible: it is not it that we see</a:t>
            </a:r>
            <a:r>
              <a:rPr lang="en-GB" dirty="0" smtClean="0"/>
              <a:t>.”</a:t>
            </a:r>
          </a:p>
          <a:p>
            <a:pPr algn="r"/>
            <a:r>
              <a:rPr lang="en-GB" dirty="0" smtClean="0"/>
              <a:t>- </a:t>
            </a:r>
            <a:r>
              <a:rPr lang="en-GB" dirty="0"/>
              <a:t>Roland Barthes, </a:t>
            </a:r>
            <a:r>
              <a:rPr lang="en-GB" i="1" dirty="0"/>
              <a:t>Camera Lucida: Reflections on </a:t>
            </a:r>
            <a:r>
              <a:rPr lang="en-GB" i="1" dirty="0" smtClean="0"/>
              <a:t>Photography </a:t>
            </a:r>
            <a:r>
              <a:rPr lang="en-GB" dirty="0" smtClean="0"/>
              <a:t>(New </a:t>
            </a:r>
            <a:r>
              <a:rPr lang="en-GB" dirty="0"/>
              <a:t>York: Hill </a:t>
            </a:r>
            <a:r>
              <a:rPr lang="en-GB" dirty="0" smtClean="0"/>
              <a:t>and Wang</a:t>
            </a:r>
            <a:r>
              <a:rPr lang="en-GB" dirty="0"/>
              <a:t>, </a:t>
            </a:r>
            <a:r>
              <a:rPr lang="en-GB" dirty="0"/>
              <a:t>1981), </a:t>
            </a:r>
            <a:r>
              <a:rPr lang="en-GB" dirty="0" smtClean="0"/>
              <a:t>pp</a:t>
            </a:r>
            <a:r>
              <a:rPr lang="en-GB" dirty="0"/>
              <a:t>. 5–7.</a:t>
            </a:r>
            <a:endParaRPr lang="en-GB" dirty="0" smtClean="0"/>
          </a:p>
          <a:p>
            <a:endParaRPr lang="en-GB" dirty="0"/>
          </a:p>
        </p:txBody>
      </p:sp>
    </p:spTree>
    <p:extLst>
      <p:ext uri="{BB962C8B-B14F-4D97-AF65-F5344CB8AC3E}">
        <p14:creationId xmlns:p14="http://schemas.microsoft.com/office/powerpoint/2010/main" val="10123712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8" descr="Peterborough Psalter Annunciation">
            <a:extLst>
              <a:ext uri="{FF2B5EF4-FFF2-40B4-BE49-F238E27FC236}">
                <a16:creationId xmlns:a16="http://schemas.microsoft.com/office/drawing/2014/main" id="{3ABE4C86-FBAB-4F8A-B1EF-9E3FC51508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139" r="2" b="19019"/>
          <a:stretch/>
        </p:blipFill>
        <p:spPr>
          <a:xfrm>
            <a:off x="20" y="10"/>
            <a:ext cx="6095980" cy="6857990"/>
          </a:xfrm>
          <a:prstGeom prst="rect">
            <a:avLst/>
          </a:prstGeo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 name="Content Placeholder 5">
            <a:extLst>
              <a:ext uri="{FF2B5EF4-FFF2-40B4-BE49-F238E27FC236}">
                <a16:creationId xmlns:a16="http://schemas.microsoft.com/office/drawing/2014/main" id="{B0CD23E9-1E5B-4221-BF4C-E10172A68C9A}"/>
              </a:ext>
            </a:extLst>
          </p:cNvPr>
          <p:cNvPicPr>
            <a:picLocks noChangeAspect="1"/>
          </p:cNvPicPr>
          <p:nvPr/>
        </p:nvPicPr>
        <p:blipFill rotWithShape="1">
          <a:blip r:embed="rId3"/>
          <a:srcRect t="9949" r="1" b="17209"/>
          <a:stretch/>
        </p:blipFill>
        <p:spPr>
          <a:xfrm>
            <a:off x="6096000" y="10"/>
            <a:ext cx="6096000" cy="6857990"/>
          </a:xfrm>
          <a:prstGeom prst="rect">
            <a:avLst/>
          </a:prstGeom>
        </p:spPr>
      </p:pic>
      <p:sp>
        <p:nvSpPr>
          <p:cNvPr id="4" name="Rectangle 3"/>
          <p:cNvSpPr/>
          <p:nvPr/>
        </p:nvSpPr>
        <p:spPr>
          <a:xfrm>
            <a:off x="6221187" y="326581"/>
            <a:ext cx="5159828" cy="1384995"/>
          </a:xfrm>
          <a:prstGeom prst="rect">
            <a:avLst/>
          </a:prstGeom>
        </p:spPr>
        <p:txBody>
          <a:bodyPr wrap="square">
            <a:spAutoFit/>
          </a:bodyPr>
          <a:lstStyle/>
          <a:p>
            <a:pPr algn="r"/>
            <a:r>
              <a:rPr lang="en-GB" dirty="0" smtClean="0"/>
              <a:t>“</a:t>
            </a:r>
            <a:r>
              <a:rPr lang="en-GB" sz="2800" b="1" dirty="0" smtClean="0"/>
              <a:t>A photograph </a:t>
            </a:r>
            <a:r>
              <a:rPr lang="en-GB" sz="2800" b="1" dirty="0"/>
              <a:t>is always invisible: </a:t>
            </a:r>
            <a:endParaRPr lang="en-GB" sz="2800" b="1" dirty="0" smtClean="0"/>
          </a:p>
          <a:p>
            <a:pPr algn="r"/>
            <a:r>
              <a:rPr lang="en-GB" sz="2800" b="1" dirty="0" smtClean="0"/>
              <a:t>it </a:t>
            </a:r>
            <a:r>
              <a:rPr lang="en-GB" sz="2800" b="1" dirty="0"/>
              <a:t>is not it that we see</a:t>
            </a:r>
            <a:r>
              <a:rPr lang="en-GB" sz="2800" b="1" dirty="0" smtClean="0"/>
              <a:t>.”</a:t>
            </a:r>
          </a:p>
          <a:p>
            <a:pPr algn="r"/>
            <a:endParaRPr lang="en-GB" sz="2800" b="1" dirty="0"/>
          </a:p>
        </p:txBody>
      </p:sp>
    </p:spTree>
    <p:extLst>
      <p:ext uri="{BB962C8B-B14F-4D97-AF65-F5344CB8AC3E}">
        <p14:creationId xmlns:p14="http://schemas.microsoft.com/office/powerpoint/2010/main" val="41554146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t="-14000" b="-14000"/>
          </a:stretch>
        </a:blipFill>
        <a:effectLst/>
      </p:bgPr>
    </p:bg>
    <p:spTree>
      <p:nvGrpSpPr>
        <p:cNvPr id="1" name=""/>
        <p:cNvGrpSpPr/>
        <p:nvPr/>
      </p:nvGrpSpPr>
      <p:grpSpPr>
        <a:xfrm>
          <a:off x="0" y="0"/>
          <a:ext cx="0" cy="0"/>
          <a:chOff x="0" y="0"/>
          <a:chExt cx="0" cy="0"/>
        </a:xfrm>
      </p:grpSpPr>
      <p:sp>
        <p:nvSpPr>
          <p:cNvPr id="6" name="Rectangle 5"/>
          <p:cNvSpPr/>
          <p:nvPr/>
        </p:nvSpPr>
        <p:spPr>
          <a:xfrm>
            <a:off x="202355" y="46216"/>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2890158" y="95202"/>
            <a:ext cx="9301842" cy="6762798"/>
          </a:xfrm>
        </p:spPr>
        <p:txBody>
          <a:bodyPr lIns="360000" tIns="360000" rIns="360000" bIns="360000">
            <a:normAutofit/>
          </a:bodyPr>
          <a:lstStyle/>
          <a:p>
            <a:pPr marL="0" indent="0" algn="r">
              <a:buNone/>
            </a:pPr>
            <a:r>
              <a:rPr lang="en-GB" sz="3600" dirty="0" smtClean="0">
                <a:solidFill>
                  <a:srgbClr val="7030A0"/>
                </a:solidFill>
              </a:rPr>
              <a:t>Photography was a product of the industrial age and modernity; photography was </a:t>
            </a:r>
            <a:r>
              <a:rPr lang="en-GB" sz="3600" i="1" dirty="0" smtClean="0">
                <a:solidFill>
                  <a:srgbClr val="7030A0"/>
                </a:solidFill>
              </a:rPr>
              <a:t>constitutive </a:t>
            </a:r>
            <a:r>
              <a:rPr lang="en-GB" sz="3600" dirty="0" smtClean="0">
                <a:solidFill>
                  <a:srgbClr val="7030A0"/>
                </a:solidFill>
              </a:rPr>
              <a:t>of the industrial </a:t>
            </a:r>
            <a:r>
              <a:rPr lang="en-GB" sz="3600" dirty="0">
                <a:solidFill>
                  <a:srgbClr val="7030A0"/>
                </a:solidFill>
              </a:rPr>
              <a:t>age and modernity</a:t>
            </a:r>
            <a:r>
              <a:rPr lang="en-GB" sz="3600" dirty="0" smtClean="0">
                <a:solidFill>
                  <a:srgbClr val="7030A0"/>
                </a:solidFill>
              </a:rPr>
              <a:t>. </a:t>
            </a:r>
          </a:p>
          <a:p>
            <a:pPr marL="0" indent="0" algn="r">
              <a:buNone/>
            </a:pPr>
            <a:endParaRPr lang="en-GB" sz="3600" dirty="0">
              <a:solidFill>
                <a:srgbClr val="7030A0"/>
              </a:solidFill>
            </a:endParaRPr>
          </a:p>
          <a:p>
            <a:pPr marL="0" indent="0" algn="r">
              <a:buNone/>
            </a:pPr>
            <a:r>
              <a:rPr lang="en-GB" sz="3600" dirty="0" smtClean="0">
                <a:solidFill>
                  <a:srgbClr val="7030A0"/>
                </a:solidFill>
              </a:rPr>
              <a:t>Photography extended the </a:t>
            </a:r>
            <a:r>
              <a:rPr lang="en-GB" sz="3600" b="1" dirty="0" smtClean="0">
                <a:solidFill>
                  <a:srgbClr val="7030A0"/>
                </a:solidFill>
              </a:rPr>
              <a:t>mechanical reproducibility </a:t>
            </a:r>
            <a:r>
              <a:rPr lang="en-GB" sz="3600" dirty="0" smtClean="0">
                <a:solidFill>
                  <a:srgbClr val="7030A0"/>
                </a:solidFill>
              </a:rPr>
              <a:t>of images and created its own visual culture.</a:t>
            </a:r>
          </a:p>
          <a:p>
            <a:pPr marL="0" indent="0" algn="r">
              <a:buNone/>
            </a:pPr>
            <a:endParaRPr lang="en-GB" sz="3600" dirty="0">
              <a:solidFill>
                <a:srgbClr val="7030A0"/>
              </a:solidFill>
            </a:endParaRPr>
          </a:p>
          <a:p>
            <a:pPr marL="0" indent="0" algn="r">
              <a:buNone/>
            </a:pPr>
            <a:r>
              <a:rPr lang="en-GB" sz="3600" dirty="0" smtClean="0">
                <a:solidFill>
                  <a:srgbClr val="7030A0"/>
                </a:solidFill>
              </a:rPr>
              <a:t>Photography indelibly linked to industrial  capitalism (it is its product and proponent)</a:t>
            </a:r>
            <a:endParaRPr lang="en-GB" sz="3200" dirty="0"/>
          </a:p>
        </p:txBody>
      </p:sp>
    </p:spTree>
    <p:extLst>
      <p:ext uri="{BB962C8B-B14F-4D97-AF65-F5344CB8AC3E}">
        <p14:creationId xmlns:p14="http://schemas.microsoft.com/office/powerpoint/2010/main" val="2486373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60F400B-991F-4310-9FAA-0A553DF8D765}"/>
              </a:ext>
            </a:extLst>
          </p:cNvPr>
          <p:cNvSpPr>
            <a:spLocks noGrp="1"/>
          </p:cNvSpPr>
          <p:nvPr>
            <p:ph type="title"/>
          </p:nvPr>
        </p:nvSpPr>
        <p:spPr>
          <a:xfrm>
            <a:off x="640079" y="2053641"/>
            <a:ext cx="3669161" cy="2760098"/>
          </a:xfrm>
        </p:spPr>
        <p:txBody>
          <a:bodyPr>
            <a:normAutofit/>
          </a:bodyPr>
          <a:lstStyle/>
          <a:p>
            <a:r>
              <a:rPr lang="en-GB" sz="5400" dirty="0">
                <a:solidFill>
                  <a:srgbClr val="FFFFFF"/>
                </a:solidFill>
              </a:rPr>
              <a:t>What is material culture?</a:t>
            </a:r>
          </a:p>
        </p:txBody>
      </p:sp>
      <p:sp>
        <p:nvSpPr>
          <p:cNvPr id="3" name="Content Placeholder 2">
            <a:extLst>
              <a:ext uri="{FF2B5EF4-FFF2-40B4-BE49-F238E27FC236}">
                <a16:creationId xmlns:a16="http://schemas.microsoft.com/office/drawing/2014/main" id="{044393B9-C73D-4C37-86C8-FD2513F84043}"/>
              </a:ext>
            </a:extLst>
          </p:cNvPr>
          <p:cNvSpPr>
            <a:spLocks noGrp="1"/>
          </p:cNvSpPr>
          <p:nvPr>
            <p:ph idx="1"/>
          </p:nvPr>
        </p:nvSpPr>
        <p:spPr>
          <a:xfrm>
            <a:off x="6090574" y="801866"/>
            <a:ext cx="5306084" cy="5230634"/>
          </a:xfrm>
        </p:spPr>
        <p:txBody>
          <a:bodyPr anchor="ctr">
            <a:normAutofit/>
          </a:bodyPr>
          <a:lstStyle/>
          <a:p>
            <a:r>
              <a:rPr lang="en-GB" dirty="0">
                <a:solidFill>
                  <a:srgbClr val="000000"/>
                </a:solidFill>
              </a:rPr>
              <a:t>Raises similar questions about objects and artefacts</a:t>
            </a:r>
          </a:p>
          <a:p>
            <a:pPr lvl="1"/>
            <a:r>
              <a:rPr lang="en-GB" sz="2800" dirty="0">
                <a:solidFill>
                  <a:srgbClr val="000000"/>
                </a:solidFill>
              </a:rPr>
              <a:t>Creation and manufacture</a:t>
            </a:r>
          </a:p>
          <a:p>
            <a:pPr lvl="1"/>
            <a:r>
              <a:rPr lang="en-GB" sz="2800" dirty="0">
                <a:solidFill>
                  <a:srgbClr val="000000"/>
                </a:solidFill>
              </a:rPr>
              <a:t>Usage and consumption</a:t>
            </a:r>
          </a:p>
          <a:p>
            <a:pPr lvl="1"/>
            <a:r>
              <a:rPr lang="en-GB" sz="2800" dirty="0">
                <a:solidFill>
                  <a:srgbClr val="000000"/>
                </a:solidFill>
              </a:rPr>
              <a:t>The relationship between people and the things they create and use</a:t>
            </a:r>
          </a:p>
          <a:p>
            <a:pPr lvl="1"/>
            <a:r>
              <a:rPr lang="en-GB" sz="2800" dirty="0">
                <a:solidFill>
                  <a:srgbClr val="000000"/>
                </a:solidFill>
              </a:rPr>
              <a:t>How material things create, generate and preserve meaning</a:t>
            </a:r>
          </a:p>
          <a:p>
            <a:pPr lvl="1"/>
            <a:r>
              <a:rPr lang="en-GB" sz="2800" dirty="0">
                <a:solidFill>
                  <a:srgbClr val="000000"/>
                </a:solidFill>
              </a:rPr>
              <a:t>How they reflect class, gender, social relationships etc.</a:t>
            </a:r>
          </a:p>
        </p:txBody>
      </p:sp>
    </p:spTree>
    <p:extLst>
      <p:ext uri="{BB962C8B-B14F-4D97-AF65-F5344CB8AC3E}">
        <p14:creationId xmlns:p14="http://schemas.microsoft.com/office/powerpoint/2010/main" val="9068536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499AD7B-99D4-4755-8966-F7BA0426904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4692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1A06F89A-489D-4383-94C5-42F7FF2E9A63}"/>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6DE048B-EF8F-466E-9FC6-5FBC0B3D4371}"/>
              </a:ext>
            </a:extLst>
          </p:cNvPr>
          <p:cNvSpPr>
            <a:spLocks noGrp="1"/>
          </p:cNvSpPr>
          <p:nvPr>
            <p:ph type="title"/>
          </p:nvPr>
        </p:nvSpPr>
        <p:spPr>
          <a:xfrm>
            <a:off x="640079" y="2023236"/>
            <a:ext cx="3659777" cy="2820908"/>
          </a:xfrm>
        </p:spPr>
        <p:txBody>
          <a:bodyPr>
            <a:normAutofit/>
          </a:bodyPr>
          <a:lstStyle/>
          <a:p>
            <a:r>
              <a:rPr lang="en-GB" sz="4000" dirty="0" smtClean="0">
                <a:solidFill>
                  <a:srgbClr val="FFFFFF"/>
                </a:solidFill>
              </a:rPr>
              <a:t>Visual and material culture</a:t>
            </a:r>
            <a:endParaRPr lang="en-GB" sz="4000" dirty="0">
              <a:solidFill>
                <a:srgbClr val="FFFFFF"/>
              </a:solidFill>
            </a:endParaRPr>
          </a:p>
        </p:txBody>
      </p:sp>
      <p:sp>
        <p:nvSpPr>
          <p:cNvPr id="3" name="Content Placeholder 2"/>
          <p:cNvSpPr>
            <a:spLocks noGrp="1"/>
          </p:cNvSpPr>
          <p:nvPr>
            <p:ph idx="1"/>
          </p:nvPr>
        </p:nvSpPr>
        <p:spPr>
          <a:xfrm>
            <a:off x="5927270" y="653143"/>
            <a:ext cx="5426529" cy="5523820"/>
          </a:xfrm>
        </p:spPr>
        <p:txBody>
          <a:bodyPr>
            <a:normAutofit/>
          </a:bodyPr>
          <a:lstStyle/>
          <a:p>
            <a:r>
              <a:rPr lang="en-GB" sz="3600" dirty="0" smtClean="0"/>
              <a:t>Where do visual and material culture intersect and complement one another?</a:t>
            </a:r>
          </a:p>
          <a:p>
            <a:endParaRPr lang="en-GB" sz="3600" dirty="0"/>
          </a:p>
          <a:p>
            <a:r>
              <a:rPr lang="en-GB" sz="3600" dirty="0" smtClean="0"/>
              <a:t>Which comes first: a visual representation or material ‘reality’?</a:t>
            </a:r>
            <a:endParaRPr lang="en-GB" sz="3600" dirty="0"/>
          </a:p>
        </p:txBody>
      </p:sp>
    </p:spTree>
    <p:extLst>
      <p:ext uri="{BB962C8B-B14F-4D97-AF65-F5344CB8AC3E}">
        <p14:creationId xmlns:p14="http://schemas.microsoft.com/office/powerpoint/2010/main" val="37848271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6C7A5-8DFD-4802-B48D-B46034FE9121}"/>
              </a:ext>
            </a:extLst>
          </p:cNvPr>
          <p:cNvSpPr>
            <a:spLocks noGrp="1"/>
          </p:cNvSpPr>
          <p:nvPr>
            <p:ph type="title"/>
          </p:nvPr>
        </p:nvSpPr>
        <p:spPr>
          <a:xfrm>
            <a:off x="0" y="277587"/>
            <a:ext cx="12192000" cy="1413102"/>
          </a:xfrm>
        </p:spPr>
        <p:txBody>
          <a:bodyPr/>
          <a:lstStyle/>
          <a:p>
            <a:pPr algn="ctr"/>
            <a:r>
              <a:rPr lang="en-GB" smtClean="0"/>
              <a:t>Visual/Material Culture Case </a:t>
            </a:r>
            <a:r>
              <a:rPr lang="en-GB" dirty="0" smtClean="0"/>
              <a:t>study: </a:t>
            </a:r>
            <a:br>
              <a:rPr lang="en-GB" dirty="0" smtClean="0"/>
            </a:br>
            <a:r>
              <a:rPr lang="en-GB" dirty="0" smtClean="0"/>
              <a:t>The Ideal (Nuclear) Family in 1950s United States </a:t>
            </a:r>
            <a:endParaRPr lang="en-GB" dirty="0"/>
          </a:p>
        </p:txBody>
      </p:sp>
      <p:pic>
        <p:nvPicPr>
          <p:cNvPr id="4098" name="Picture 2" descr="https://trilearnhistory.files.wordpress.com/2014/01/screen-shot-2014-01-15-at-7-16-12-pm.png">
            <a:extLst>
              <a:ext uri="{FF2B5EF4-FFF2-40B4-BE49-F238E27FC236}">
                <a16:creationId xmlns:a16="http://schemas.microsoft.com/office/drawing/2014/main" id="{FE5CFFAB-170E-4465-9D6C-6F4A918BE19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63173" y="1674360"/>
            <a:ext cx="8465654" cy="4928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2554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286" y="0"/>
            <a:ext cx="6256751" cy="6885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4329" y="0"/>
            <a:ext cx="5208546" cy="3898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6036" y="4120724"/>
            <a:ext cx="2824025" cy="2116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6"/>
          <a:stretch>
            <a:fillRect/>
          </a:stretch>
        </p:blipFill>
        <p:spPr>
          <a:xfrm>
            <a:off x="6598731" y="3632936"/>
            <a:ext cx="2438611" cy="3225064"/>
          </a:xfrm>
          <a:prstGeom prst="rect">
            <a:avLst/>
          </a:prstGeom>
        </p:spPr>
      </p:pic>
    </p:spTree>
    <p:extLst>
      <p:ext uri="{BB962C8B-B14F-4D97-AF65-F5344CB8AC3E}">
        <p14:creationId xmlns:p14="http://schemas.microsoft.com/office/powerpoint/2010/main" val="31313868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latin typeface="Calibri"/>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4771" y="1879275"/>
            <a:ext cx="5975100" cy="4797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2675" t="3833" r="20705" b="3307"/>
          <a:stretch/>
        </p:blipFill>
        <p:spPr bwMode="auto">
          <a:xfrm>
            <a:off x="511937" y="1879275"/>
            <a:ext cx="4753192" cy="4797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0" y="-3175"/>
            <a:ext cx="10654631" cy="2937206"/>
          </a:xfrm>
          <a:prstGeom prst="rect">
            <a:avLst/>
          </a:prstGeom>
        </p:spPr>
        <p:txBody>
          <a:bodyPr wrap="square" lIns="540000" tIns="540000" rIns="540000" bIns="540000">
            <a:spAutoFit/>
          </a:bodyPr>
          <a:lstStyle/>
          <a:p>
            <a:pPr>
              <a:defRPr/>
            </a:pPr>
            <a:r>
              <a:rPr lang="en-GB" sz="2400" b="1" u="sng" dirty="0" smtClean="0">
                <a:solidFill>
                  <a:prstClr val="black"/>
                </a:solidFill>
                <a:latin typeface="Calibri"/>
              </a:rPr>
              <a:t>Containment </a:t>
            </a:r>
            <a:r>
              <a:rPr lang="en-GB" sz="2400" b="1" u="sng" dirty="0">
                <a:solidFill>
                  <a:prstClr val="black"/>
                </a:solidFill>
                <a:latin typeface="Calibri"/>
              </a:rPr>
              <a:t>and Conformity?</a:t>
            </a:r>
          </a:p>
          <a:p>
            <a:pPr marL="342900" indent="-342900" algn="just">
              <a:buFont typeface="Arial" panose="020B0604020202020204" pitchFamily="34" charset="0"/>
              <a:buChar char="•"/>
              <a:defRPr/>
            </a:pPr>
            <a:r>
              <a:rPr lang="en-GB" sz="2400" dirty="0">
                <a:solidFill>
                  <a:prstClr val="black"/>
                </a:solidFill>
                <a:latin typeface="Calibri"/>
              </a:rPr>
              <a:t>Levittown, Pennsylvania, </a:t>
            </a:r>
            <a:r>
              <a:rPr lang="en-GB" sz="2400" dirty="0">
                <a:solidFill>
                  <a:prstClr val="black"/>
                </a:solidFill>
                <a:latin typeface="Calibri"/>
              </a:rPr>
              <a:t>built 1949–1951</a:t>
            </a:r>
            <a:r>
              <a:rPr lang="en-GB" sz="2400" dirty="0">
                <a:solidFill>
                  <a:prstClr val="black"/>
                </a:solidFill>
                <a:latin typeface="Calibri"/>
              </a:rPr>
              <a:t> = suburban community mass produced adapting </a:t>
            </a:r>
            <a:r>
              <a:rPr lang="en-GB" sz="2400" dirty="0" err="1">
                <a:solidFill>
                  <a:prstClr val="black"/>
                </a:solidFill>
                <a:latin typeface="Calibri"/>
              </a:rPr>
              <a:t>Fordist</a:t>
            </a:r>
            <a:r>
              <a:rPr lang="en-GB" sz="2400" dirty="0">
                <a:solidFill>
                  <a:prstClr val="black"/>
                </a:solidFill>
                <a:latin typeface="Calibri"/>
              </a:rPr>
              <a:t> conveyor belt techniques</a:t>
            </a:r>
          </a:p>
          <a:p>
            <a:pPr marL="342900" indent="-342900" algn="just">
              <a:buFont typeface="Arial" panose="020B0604020202020204" pitchFamily="34" charset="0"/>
              <a:buChar char="•"/>
              <a:defRPr/>
            </a:pPr>
            <a:endParaRPr lang="en-GB" sz="2400" dirty="0">
              <a:solidFill>
                <a:prstClr val="black"/>
              </a:solidFill>
              <a:latin typeface="Calibri"/>
            </a:endParaRPr>
          </a:p>
          <a:p>
            <a:pPr marL="342900" indent="-342900" algn="just">
              <a:buFont typeface="Arial" panose="020B0604020202020204" pitchFamily="34" charset="0"/>
              <a:buChar char="•"/>
              <a:defRPr/>
            </a:pPr>
            <a:endParaRPr lang="en-GB" sz="2400" dirty="0">
              <a:solidFill>
                <a:prstClr val="black"/>
              </a:solidFill>
              <a:latin typeface="Calibri"/>
            </a:endParaRPr>
          </a:p>
        </p:txBody>
      </p:sp>
    </p:spTree>
    <p:extLst>
      <p:ext uri="{BB962C8B-B14F-4D97-AF65-F5344CB8AC3E}">
        <p14:creationId xmlns:p14="http://schemas.microsoft.com/office/powerpoint/2010/main" val="2585350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0" y="7937"/>
            <a:ext cx="10776521" cy="6938302"/>
          </a:xfrm>
          <a:prstGeom prst="rect">
            <a:avLst/>
          </a:prstGeom>
        </p:spPr>
        <p:txBody>
          <a:bodyPr wrap="square" lIns="540000" tIns="540000" rIns="540000" bIns="540000" numCol="2" spcCol="360000">
            <a:spAutoFit/>
          </a:bodyPr>
          <a:lstStyle/>
          <a:p>
            <a:r>
              <a:rPr lang="en-GB" sz="2000" b="1" dirty="0"/>
              <a:t>Little boxes on the hillside</a:t>
            </a:r>
            <a:r>
              <a:rPr lang="en-GB" sz="2000" dirty="0"/>
              <a:t>,</a:t>
            </a:r>
            <a:br>
              <a:rPr lang="en-GB" sz="2000" dirty="0"/>
            </a:br>
            <a:r>
              <a:rPr lang="en-GB" sz="2000" dirty="0"/>
              <a:t>Little boxes made of </a:t>
            </a:r>
            <a:r>
              <a:rPr lang="en-GB" sz="2000" dirty="0" err="1"/>
              <a:t>ticky</a:t>
            </a:r>
            <a:r>
              <a:rPr lang="en-GB" sz="2000" dirty="0"/>
              <a:t> tacky</a:t>
            </a:r>
            <a:r>
              <a:rPr lang="en-GB" sz="2000" dirty="0"/>
              <a:t>,</a:t>
            </a:r>
            <a:r>
              <a:rPr lang="en-GB" sz="2000" dirty="0"/>
              <a:t/>
            </a:r>
            <a:br>
              <a:rPr lang="en-GB" sz="2000" dirty="0"/>
            </a:br>
            <a:r>
              <a:rPr lang="en-GB" sz="2000" dirty="0"/>
              <a:t>Little boxes on the hillside,</a:t>
            </a:r>
            <a:br>
              <a:rPr lang="en-GB" sz="2000" dirty="0"/>
            </a:br>
            <a:r>
              <a:rPr lang="en-GB" sz="2000" dirty="0"/>
              <a:t>Little boxes all the same.</a:t>
            </a:r>
            <a:br>
              <a:rPr lang="en-GB" sz="2000" dirty="0"/>
            </a:br>
            <a:r>
              <a:rPr lang="en-GB" sz="2000" dirty="0"/>
              <a:t>There's </a:t>
            </a:r>
            <a:r>
              <a:rPr lang="en-GB" sz="2000" dirty="0"/>
              <a:t>a green one and a pink one </a:t>
            </a:r>
            <a:br>
              <a:rPr lang="en-GB" sz="2000" dirty="0"/>
            </a:br>
            <a:r>
              <a:rPr lang="en-GB" sz="2000" dirty="0"/>
              <a:t>And a blue one and a yellow one,</a:t>
            </a:r>
            <a:br>
              <a:rPr lang="en-GB" sz="2000" dirty="0"/>
            </a:br>
            <a:r>
              <a:rPr lang="en-GB" sz="2000" dirty="0"/>
              <a:t>And they're all made out of </a:t>
            </a:r>
            <a:r>
              <a:rPr lang="en-GB" sz="2000" dirty="0" err="1"/>
              <a:t>ticky</a:t>
            </a:r>
            <a:r>
              <a:rPr lang="en-GB" sz="2000" dirty="0"/>
              <a:t> tacky</a:t>
            </a:r>
            <a:br>
              <a:rPr lang="en-GB" sz="2000" dirty="0"/>
            </a:br>
            <a:r>
              <a:rPr lang="en-GB" sz="2000" b="1" dirty="0"/>
              <a:t>And they all look just the same.</a:t>
            </a:r>
          </a:p>
          <a:p>
            <a:endParaRPr lang="en-GB" sz="2000" dirty="0"/>
          </a:p>
          <a:p>
            <a:r>
              <a:rPr lang="en-GB" sz="2000" b="1" dirty="0"/>
              <a:t>And </a:t>
            </a:r>
            <a:r>
              <a:rPr lang="en-GB" sz="2000" b="1" dirty="0"/>
              <a:t>the people in the houses</a:t>
            </a:r>
            <a:br>
              <a:rPr lang="en-GB" sz="2000" b="1" dirty="0"/>
            </a:br>
            <a:r>
              <a:rPr lang="en-GB" sz="2000" b="1" dirty="0"/>
              <a:t>All went to the university,</a:t>
            </a:r>
            <a:r>
              <a:rPr lang="en-GB" sz="2000" dirty="0"/>
              <a:t/>
            </a:r>
            <a:br>
              <a:rPr lang="en-GB" sz="2000" dirty="0"/>
            </a:br>
            <a:r>
              <a:rPr lang="en-GB" sz="2000" b="1" dirty="0"/>
              <a:t>Where they were put in boxes</a:t>
            </a:r>
            <a:br>
              <a:rPr lang="en-GB" sz="2000" b="1" dirty="0"/>
            </a:br>
            <a:r>
              <a:rPr lang="en-GB" sz="2000" b="1" dirty="0"/>
              <a:t>And they came out all the same,</a:t>
            </a:r>
            <a:r>
              <a:rPr lang="en-GB" sz="2000" dirty="0"/>
              <a:t/>
            </a:r>
            <a:br>
              <a:rPr lang="en-GB" sz="2000" dirty="0"/>
            </a:br>
            <a:r>
              <a:rPr lang="en-GB" sz="2000" dirty="0"/>
              <a:t>And there's doctors and lawyers,</a:t>
            </a:r>
            <a:br>
              <a:rPr lang="en-GB" sz="2000" dirty="0"/>
            </a:br>
            <a:r>
              <a:rPr lang="en-GB" sz="2000" dirty="0"/>
              <a:t>And business executives,</a:t>
            </a:r>
            <a:br>
              <a:rPr lang="en-GB" sz="2000" dirty="0"/>
            </a:br>
            <a:r>
              <a:rPr lang="en-GB" sz="2000" dirty="0"/>
              <a:t>And they're all made out of </a:t>
            </a:r>
            <a:r>
              <a:rPr lang="en-GB" sz="2000" dirty="0" err="1"/>
              <a:t>ticky</a:t>
            </a:r>
            <a:r>
              <a:rPr lang="en-GB" sz="2000" dirty="0"/>
              <a:t> tacky</a:t>
            </a:r>
            <a:br>
              <a:rPr lang="en-GB" sz="2000" dirty="0"/>
            </a:br>
            <a:r>
              <a:rPr lang="en-GB" sz="2000" b="1" dirty="0"/>
              <a:t>And they all look just the same</a:t>
            </a:r>
            <a:r>
              <a:rPr lang="en-GB" sz="2000" dirty="0"/>
              <a:t>.</a:t>
            </a:r>
          </a:p>
          <a:p>
            <a:endParaRPr lang="en-GB" sz="2000" dirty="0"/>
          </a:p>
          <a:p>
            <a:r>
              <a:rPr lang="en-GB" sz="2000" dirty="0"/>
              <a:t>And they all play on the golf course</a:t>
            </a:r>
            <a:br>
              <a:rPr lang="en-GB" sz="2000" dirty="0"/>
            </a:br>
            <a:r>
              <a:rPr lang="en-GB" sz="2000" dirty="0"/>
              <a:t>And drink their martinis dry,</a:t>
            </a:r>
            <a:br>
              <a:rPr lang="en-GB" sz="2000" dirty="0"/>
            </a:br>
            <a:r>
              <a:rPr lang="en-GB" sz="2000" dirty="0"/>
              <a:t>And they all have pretty children</a:t>
            </a:r>
            <a:br>
              <a:rPr lang="en-GB" sz="2000" dirty="0"/>
            </a:br>
            <a:r>
              <a:rPr lang="en-GB" sz="2000" dirty="0"/>
              <a:t>And the children go to school,</a:t>
            </a:r>
            <a:br>
              <a:rPr lang="en-GB" sz="2000" dirty="0"/>
            </a:br>
            <a:r>
              <a:rPr lang="en-GB" sz="2000" dirty="0"/>
              <a:t>And the children go to summer camp</a:t>
            </a:r>
            <a:br>
              <a:rPr lang="en-GB" sz="2000" dirty="0"/>
            </a:br>
            <a:r>
              <a:rPr lang="en-GB" sz="2000" dirty="0"/>
              <a:t>And then to the university,</a:t>
            </a:r>
            <a:br>
              <a:rPr lang="en-GB" sz="2000" dirty="0"/>
            </a:br>
            <a:r>
              <a:rPr lang="en-GB" sz="2000" dirty="0"/>
              <a:t>Where they are put in boxes</a:t>
            </a:r>
            <a:br>
              <a:rPr lang="en-GB" sz="2000" dirty="0"/>
            </a:br>
            <a:r>
              <a:rPr lang="en-GB" sz="2000" b="1" dirty="0"/>
              <a:t>And they come out all the same</a:t>
            </a:r>
            <a:r>
              <a:rPr lang="en-GB" sz="2000" dirty="0"/>
              <a:t>.</a:t>
            </a:r>
          </a:p>
          <a:p>
            <a:endParaRPr lang="en-GB" sz="2000" dirty="0"/>
          </a:p>
          <a:p>
            <a:r>
              <a:rPr lang="en-GB" sz="2000" dirty="0"/>
              <a:t>And the boys go into business</a:t>
            </a:r>
            <a:br>
              <a:rPr lang="en-GB" sz="2000" dirty="0"/>
            </a:br>
            <a:r>
              <a:rPr lang="en-GB" sz="2000" dirty="0"/>
              <a:t>And marry and raise a family</a:t>
            </a:r>
            <a:br>
              <a:rPr lang="en-GB" sz="2000" dirty="0"/>
            </a:br>
            <a:r>
              <a:rPr lang="en-GB" sz="2000" dirty="0"/>
              <a:t>In boxes made of </a:t>
            </a:r>
            <a:r>
              <a:rPr lang="en-GB" sz="2000" dirty="0" err="1"/>
              <a:t>ticky</a:t>
            </a:r>
            <a:r>
              <a:rPr lang="en-GB" sz="2000" dirty="0"/>
              <a:t> tacky </a:t>
            </a:r>
            <a:br>
              <a:rPr lang="en-GB" sz="2000" dirty="0"/>
            </a:br>
            <a:r>
              <a:rPr lang="en-GB" sz="2000" dirty="0"/>
              <a:t>And they all look just the same.</a:t>
            </a:r>
            <a:br>
              <a:rPr lang="en-GB" sz="2000" dirty="0"/>
            </a:br>
            <a:r>
              <a:rPr lang="en-GB" sz="2000" dirty="0"/>
              <a:t>There's a green one and a pink one</a:t>
            </a:r>
            <a:br>
              <a:rPr lang="en-GB" sz="2000" dirty="0"/>
            </a:br>
            <a:r>
              <a:rPr lang="en-GB" sz="2000" dirty="0"/>
              <a:t>And a blue one and a yellow one,</a:t>
            </a:r>
            <a:br>
              <a:rPr lang="en-GB" sz="2000" dirty="0"/>
            </a:br>
            <a:r>
              <a:rPr lang="en-GB" sz="2000" dirty="0"/>
              <a:t>And they're all made out of </a:t>
            </a:r>
            <a:r>
              <a:rPr lang="en-GB" sz="2000" dirty="0" err="1"/>
              <a:t>ticky</a:t>
            </a:r>
            <a:r>
              <a:rPr lang="en-GB" sz="2000" dirty="0"/>
              <a:t> tacky</a:t>
            </a:r>
            <a:br>
              <a:rPr lang="en-GB" sz="2000" dirty="0"/>
            </a:br>
            <a:r>
              <a:rPr lang="en-GB" sz="2000" dirty="0"/>
              <a:t>And they all look just the same</a:t>
            </a:r>
            <a:r>
              <a:rPr lang="en-GB" sz="2000" dirty="0"/>
              <a:t>.</a:t>
            </a:r>
          </a:p>
          <a:p>
            <a:endParaRPr lang="en-GB" sz="2000" dirty="0"/>
          </a:p>
          <a:p>
            <a:pPr algn="just"/>
            <a:r>
              <a:rPr lang="en-GB" sz="2000" b="1" dirty="0">
                <a:effectLst>
                  <a:outerShdw blurRad="38100" dist="38100" dir="2700000" algn="tl">
                    <a:srgbClr val="000000">
                      <a:alpha val="43137"/>
                    </a:srgbClr>
                  </a:outerShdw>
                </a:effectLst>
              </a:rPr>
              <a:t>https://www.youtube.com/watch?v=2_2lGkEU4Xs</a:t>
            </a:r>
            <a:endParaRPr lang="en-GB" sz="2000" b="1" dirty="0">
              <a:effectLst>
                <a:outerShdw blurRad="38100" dist="38100" dir="2700000" algn="tl">
                  <a:srgbClr val="000000">
                    <a:alpha val="43137"/>
                  </a:srgbClr>
                </a:outerShdw>
              </a:effectLst>
            </a:endParaRP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63456" y="2251347"/>
            <a:ext cx="1728544" cy="24514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9233723" y="7937"/>
            <a:ext cx="3085596" cy="2198543"/>
          </a:xfrm>
          <a:prstGeom prst="rect">
            <a:avLst/>
          </a:prstGeom>
        </p:spPr>
        <p:txBody>
          <a:bodyPr wrap="square" lIns="540000" tIns="540000" rIns="540000" bIns="540000">
            <a:spAutoFit/>
          </a:bodyPr>
          <a:lstStyle/>
          <a:p>
            <a:pPr>
              <a:defRPr/>
            </a:pPr>
            <a:r>
              <a:rPr lang="en-GB" sz="2400" b="1" u="sng" dirty="0" smtClean="0">
                <a:solidFill>
                  <a:prstClr val="black"/>
                </a:solidFill>
              </a:rPr>
              <a:t>Containment </a:t>
            </a:r>
            <a:r>
              <a:rPr lang="en-GB" sz="2400" b="1" u="sng" dirty="0">
                <a:solidFill>
                  <a:prstClr val="black"/>
                </a:solidFill>
              </a:rPr>
              <a:t>and Conformity?</a:t>
            </a:r>
            <a:endParaRPr lang="en-GB" sz="2400" b="1" u="sng" dirty="0">
              <a:solidFill>
                <a:prstClr val="black"/>
              </a:solidFill>
            </a:endParaRPr>
          </a:p>
        </p:txBody>
      </p:sp>
    </p:spTree>
    <p:extLst>
      <p:ext uri="{BB962C8B-B14F-4D97-AF65-F5344CB8AC3E}">
        <p14:creationId xmlns:p14="http://schemas.microsoft.com/office/powerpoint/2010/main" val="690115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0" y="-3175"/>
            <a:ext cx="10223031" cy="6876746"/>
          </a:xfrm>
          <a:prstGeom prst="rect">
            <a:avLst/>
          </a:prstGeom>
        </p:spPr>
        <p:txBody>
          <a:bodyPr wrap="square" lIns="540000" tIns="540000" rIns="540000" bIns="540000">
            <a:spAutoFit/>
          </a:bodyPr>
          <a:lstStyle/>
          <a:p>
            <a:pPr>
              <a:defRPr/>
            </a:pPr>
            <a:r>
              <a:rPr lang="en-GB" sz="3200" b="1" u="sng" dirty="0" smtClean="0">
                <a:solidFill>
                  <a:prstClr val="black"/>
                </a:solidFill>
                <a:cs typeface="Arial" charset="0"/>
              </a:rPr>
              <a:t>Cold </a:t>
            </a:r>
            <a:r>
              <a:rPr lang="en-GB" sz="3200" b="1" u="sng" dirty="0">
                <a:solidFill>
                  <a:prstClr val="black"/>
                </a:solidFill>
                <a:cs typeface="Arial" charset="0"/>
              </a:rPr>
              <a:t>War </a:t>
            </a:r>
            <a:r>
              <a:rPr lang="en-GB" sz="3200" b="1" u="sng" dirty="0" smtClean="0">
                <a:solidFill>
                  <a:prstClr val="black"/>
                </a:solidFill>
                <a:cs typeface="Arial" charset="0"/>
              </a:rPr>
              <a:t>Containment</a:t>
            </a:r>
            <a:endParaRPr lang="en-GB" sz="3200" b="1" u="sng" dirty="0">
              <a:solidFill>
                <a:prstClr val="black"/>
              </a:solidFill>
              <a:cs typeface="Arial" charset="0"/>
            </a:endParaRPr>
          </a:p>
          <a:p>
            <a:pPr>
              <a:defRPr/>
            </a:pPr>
            <a:endParaRPr lang="en-GB" sz="1100" b="1" dirty="0">
              <a:solidFill>
                <a:prstClr val="black"/>
              </a:solidFill>
              <a:cs typeface="Arial" charset="0"/>
            </a:endParaRPr>
          </a:p>
          <a:p>
            <a:pPr marL="342900" indent="-342900">
              <a:buFont typeface="Arial" panose="020B0604020202020204" pitchFamily="34" charset="0"/>
              <a:buChar char="•"/>
              <a:defRPr/>
            </a:pPr>
            <a:r>
              <a:rPr lang="en-GB" sz="2000" dirty="0">
                <a:solidFill>
                  <a:prstClr val="black"/>
                </a:solidFill>
                <a:cs typeface="Arial" charset="0"/>
              </a:rPr>
              <a:t>Diplomat George F Kennan ‘long telegram’ to White House from US embassy in Moscow, Feb 1946</a:t>
            </a:r>
          </a:p>
          <a:p>
            <a:pPr>
              <a:defRPr/>
            </a:pPr>
            <a:endParaRPr lang="en-GB" sz="1100" b="1" dirty="0">
              <a:solidFill>
                <a:prstClr val="black"/>
              </a:solidFill>
              <a:cs typeface="Arial" charset="0"/>
            </a:endParaRPr>
          </a:p>
          <a:p>
            <a:pPr algn="just">
              <a:defRPr/>
            </a:pPr>
            <a:r>
              <a:rPr lang="en-GB" sz="2000" dirty="0">
                <a:solidFill>
                  <a:prstClr val="black"/>
                </a:solidFill>
                <a:cs typeface="Arial" charset="0"/>
              </a:rPr>
              <a:t>“Soviet </a:t>
            </a:r>
            <a:r>
              <a:rPr lang="en-GB" sz="2000" dirty="0">
                <a:solidFill>
                  <a:prstClr val="black"/>
                </a:solidFill>
                <a:cs typeface="Arial" charset="0"/>
              </a:rPr>
              <a:t>power, unlike </a:t>
            </a:r>
            <a:r>
              <a:rPr lang="en-GB" sz="2000" dirty="0" err="1">
                <a:solidFill>
                  <a:prstClr val="black"/>
                </a:solidFill>
                <a:cs typeface="Arial" charset="0"/>
              </a:rPr>
              <a:t>Hitlerite</a:t>
            </a:r>
            <a:r>
              <a:rPr lang="en-GB" sz="2000" dirty="0">
                <a:solidFill>
                  <a:prstClr val="black"/>
                </a:solidFill>
                <a:cs typeface="Arial" charset="0"/>
              </a:rPr>
              <a:t> </a:t>
            </a:r>
            <a:r>
              <a:rPr lang="en-GB" sz="2000" dirty="0">
                <a:solidFill>
                  <a:prstClr val="black"/>
                </a:solidFill>
                <a:cs typeface="Arial" charset="0"/>
              </a:rPr>
              <a:t>Germany, is neither schematic nor </a:t>
            </a:r>
            <a:r>
              <a:rPr lang="en-GB" sz="2000" dirty="0" err="1">
                <a:solidFill>
                  <a:prstClr val="black"/>
                </a:solidFill>
                <a:cs typeface="Arial" charset="0"/>
              </a:rPr>
              <a:t>adventuristic</a:t>
            </a:r>
            <a:r>
              <a:rPr lang="en-GB" sz="2000" dirty="0">
                <a:solidFill>
                  <a:prstClr val="black"/>
                </a:solidFill>
                <a:cs typeface="Arial" charset="0"/>
              </a:rPr>
              <a:t>. It does not work by fixed plans. It does not take unnecessary risks. Impervious to logic of reason, </a:t>
            </a:r>
            <a:r>
              <a:rPr lang="en-GB" sz="2000" b="1" dirty="0">
                <a:solidFill>
                  <a:prstClr val="black"/>
                </a:solidFill>
                <a:effectLst>
                  <a:outerShdw blurRad="38100" dist="38100" dir="2700000" algn="tl">
                    <a:srgbClr val="000000">
                      <a:alpha val="43137"/>
                    </a:srgbClr>
                  </a:outerShdw>
                </a:effectLst>
                <a:cs typeface="Arial" charset="0"/>
              </a:rPr>
              <a:t>it</a:t>
            </a:r>
            <a:r>
              <a:rPr lang="en-GB" sz="2000" b="1" i="1" dirty="0">
                <a:solidFill>
                  <a:prstClr val="black"/>
                </a:solidFill>
                <a:effectLst>
                  <a:outerShdw blurRad="38100" dist="38100" dir="2700000" algn="tl">
                    <a:srgbClr val="000000">
                      <a:alpha val="43137"/>
                    </a:srgbClr>
                  </a:outerShdw>
                </a:effectLst>
                <a:cs typeface="Arial" charset="0"/>
              </a:rPr>
              <a:t> </a:t>
            </a:r>
            <a:r>
              <a:rPr lang="en-GB" sz="2000" b="1" i="1" dirty="0">
                <a:solidFill>
                  <a:prstClr val="black"/>
                </a:solidFill>
                <a:effectLst>
                  <a:outerShdw blurRad="38100" dist="38100" dir="2700000" algn="tl">
                    <a:srgbClr val="000000">
                      <a:alpha val="43137"/>
                    </a:srgbClr>
                  </a:outerShdw>
                </a:effectLst>
                <a:cs typeface="Arial" charset="0"/>
              </a:rPr>
              <a:t>is </a:t>
            </a:r>
            <a:r>
              <a:rPr lang="en-GB" sz="2000" b="1" dirty="0">
                <a:solidFill>
                  <a:prstClr val="black"/>
                </a:solidFill>
                <a:effectLst>
                  <a:outerShdw blurRad="38100" dist="38100" dir="2700000" algn="tl">
                    <a:srgbClr val="000000">
                      <a:alpha val="43137"/>
                    </a:srgbClr>
                  </a:outerShdw>
                </a:effectLst>
                <a:cs typeface="Arial" charset="0"/>
              </a:rPr>
              <a:t>highly sensitive to logic of force</a:t>
            </a:r>
            <a:r>
              <a:rPr lang="en-GB" sz="2000" dirty="0">
                <a:solidFill>
                  <a:prstClr val="black"/>
                </a:solidFill>
                <a:cs typeface="Arial" charset="0"/>
              </a:rPr>
              <a:t>. For this reason it can easily </a:t>
            </a:r>
            <a:r>
              <a:rPr lang="en-GB" sz="2000" dirty="0">
                <a:solidFill>
                  <a:prstClr val="black"/>
                </a:solidFill>
                <a:cs typeface="Arial" charset="0"/>
              </a:rPr>
              <a:t>withdraw, and </a:t>
            </a:r>
            <a:r>
              <a:rPr lang="en-GB" sz="2000" dirty="0">
                <a:solidFill>
                  <a:prstClr val="black"/>
                </a:solidFill>
                <a:cs typeface="Arial" charset="0"/>
              </a:rPr>
              <a:t>usually does when strong resistance is </a:t>
            </a:r>
            <a:r>
              <a:rPr lang="en-GB" sz="2000" dirty="0">
                <a:solidFill>
                  <a:prstClr val="black"/>
                </a:solidFill>
                <a:cs typeface="Arial" charset="0"/>
              </a:rPr>
              <a:t>encountered.”</a:t>
            </a:r>
          </a:p>
          <a:p>
            <a:pPr>
              <a:defRPr/>
            </a:pPr>
            <a:endParaRPr lang="en-GB" sz="1100" b="1" dirty="0">
              <a:solidFill>
                <a:prstClr val="black"/>
              </a:solidFill>
              <a:cs typeface="Arial" charset="0"/>
            </a:endParaRPr>
          </a:p>
          <a:p>
            <a:pPr marL="342900" indent="-342900" algn="just">
              <a:buFont typeface="Arial" panose="020B0604020202020204" pitchFamily="34" charset="0"/>
              <a:buChar char="•"/>
              <a:defRPr/>
            </a:pPr>
            <a:r>
              <a:rPr lang="en-GB" sz="2000" dirty="0">
                <a:solidFill>
                  <a:prstClr val="black"/>
                </a:solidFill>
                <a:cs typeface="Arial" charset="0"/>
              </a:rPr>
              <a:t>Now employed by State Department (branch of Federal government responsible for international relations), Kennan (as </a:t>
            </a:r>
            <a:r>
              <a:rPr lang="en-GB" sz="2000" dirty="0">
                <a:solidFill>
                  <a:prstClr val="black"/>
                </a:solidFill>
                <a:cs typeface="Arial" charset="0"/>
              </a:rPr>
              <a:t>‘Mr </a:t>
            </a:r>
            <a:r>
              <a:rPr lang="en-GB" sz="2000" dirty="0">
                <a:solidFill>
                  <a:prstClr val="black"/>
                </a:solidFill>
                <a:cs typeface="Arial" charset="0"/>
              </a:rPr>
              <a:t>X’) wrote influential </a:t>
            </a:r>
            <a:r>
              <a:rPr lang="en-GB" sz="2000" dirty="0">
                <a:solidFill>
                  <a:prstClr val="black"/>
                </a:solidFill>
                <a:cs typeface="Arial" charset="0"/>
              </a:rPr>
              <a:t>essay </a:t>
            </a:r>
            <a:r>
              <a:rPr lang="en-GB" sz="2000" dirty="0">
                <a:solidFill>
                  <a:prstClr val="black"/>
                </a:solidFill>
                <a:cs typeface="Arial" charset="0"/>
              </a:rPr>
              <a:t>‘The </a:t>
            </a:r>
            <a:r>
              <a:rPr lang="en-GB" sz="2000" dirty="0">
                <a:solidFill>
                  <a:prstClr val="black"/>
                </a:solidFill>
                <a:cs typeface="Arial" charset="0"/>
              </a:rPr>
              <a:t>Sources of Soviet </a:t>
            </a:r>
            <a:r>
              <a:rPr lang="en-GB" sz="2000" dirty="0">
                <a:solidFill>
                  <a:prstClr val="black"/>
                </a:solidFill>
                <a:cs typeface="Arial" charset="0"/>
              </a:rPr>
              <a:t>Conduct’ in </a:t>
            </a:r>
            <a:r>
              <a:rPr lang="en-GB" sz="2000" i="1" dirty="0">
                <a:solidFill>
                  <a:prstClr val="black"/>
                </a:solidFill>
                <a:cs typeface="Arial" charset="0"/>
              </a:rPr>
              <a:t>Foreign Affairs </a:t>
            </a:r>
            <a:r>
              <a:rPr lang="en-GB" sz="2000" dirty="0">
                <a:solidFill>
                  <a:prstClr val="black"/>
                </a:solidFill>
                <a:cs typeface="Arial" charset="0"/>
              </a:rPr>
              <a:t>magazine, July 1947</a:t>
            </a:r>
          </a:p>
          <a:p>
            <a:pPr>
              <a:defRPr/>
            </a:pPr>
            <a:endParaRPr lang="en-GB" sz="1100" b="1" dirty="0">
              <a:solidFill>
                <a:prstClr val="black"/>
              </a:solidFill>
              <a:cs typeface="Arial" charset="0"/>
            </a:endParaRPr>
          </a:p>
          <a:p>
            <a:pPr algn="just">
              <a:defRPr/>
            </a:pPr>
            <a:r>
              <a:rPr lang="en-GB" sz="2000" dirty="0">
                <a:solidFill>
                  <a:prstClr val="black"/>
                </a:solidFill>
                <a:cs typeface="Arial" charset="0"/>
              </a:rPr>
              <a:t>“The  </a:t>
            </a:r>
            <a:r>
              <a:rPr lang="en-GB" sz="2000" dirty="0">
                <a:solidFill>
                  <a:prstClr val="black"/>
                </a:solidFill>
                <a:cs typeface="Arial" charset="0"/>
              </a:rPr>
              <a:t>main element of any </a:t>
            </a:r>
            <a:r>
              <a:rPr lang="en-GB" sz="2000" dirty="0">
                <a:solidFill>
                  <a:prstClr val="black"/>
                </a:solidFill>
                <a:cs typeface="Arial" charset="0"/>
              </a:rPr>
              <a:t>US policy </a:t>
            </a:r>
            <a:r>
              <a:rPr lang="en-GB" sz="2000" dirty="0">
                <a:solidFill>
                  <a:prstClr val="black"/>
                </a:solidFill>
                <a:cs typeface="Arial" charset="0"/>
              </a:rPr>
              <a:t>toward the Soviet Union must be </a:t>
            </a:r>
            <a:r>
              <a:rPr lang="en-GB" sz="2000" b="1" dirty="0">
                <a:solidFill>
                  <a:prstClr val="black"/>
                </a:solidFill>
                <a:cs typeface="Arial" charset="0"/>
              </a:rPr>
              <a:t>a long-term, patient but firm and vigilant </a:t>
            </a:r>
            <a:r>
              <a:rPr lang="en-GB" sz="2000" b="1" dirty="0">
                <a:solidFill>
                  <a:prstClr val="black"/>
                </a:solidFill>
                <a:effectLst>
                  <a:outerShdw blurRad="38100" dist="38100" dir="2700000" algn="tl">
                    <a:srgbClr val="000000">
                      <a:alpha val="43137"/>
                    </a:srgbClr>
                  </a:outerShdw>
                </a:effectLst>
                <a:cs typeface="Arial" charset="0"/>
              </a:rPr>
              <a:t>containment</a:t>
            </a:r>
            <a:r>
              <a:rPr lang="en-GB" sz="2000" b="1" dirty="0">
                <a:solidFill>
                  <a:prstClr val="black"/>
                </a:solidFill>
                <a:cs typeface="Arial" charset="0"/>
              </a:rPr>
              <a:t> of Russian expansive tendencie</a:t>
            </a:r>
            <a:r>
              <a:rPr lang="en-GB" sz="2000" dirty="0">
                <a:solidFill>
                  <a:prstClr val="black"/>
                </a:solidFill>
                <a:cs typeface="Arial" charset="0"/>
              </a:rPr>
              <a:t>s ... Soviet pressure against the free institutions of the Western world is something that can be contained by </a:t>
            </a:r>
            <a:r>
              <a:rPr lang="en-GB" sz="2000" b="1" dirty="0">
                <a:solidFill>
                  <a:prstClr val="black"/>
                </a:solidFill>
                <a:cs typeface="Arial" charset="0"/>
              </a:rPr>
              <a:t>the adroit and vigilant application of counterforce at a series of constantly shifting geographical and political points</a:t>
            </a:r>
            <a:r>
              <a:rPr lang="en-GB" sz="2000" dirty="0">
                <a:solidFill>
                  <a:prstClr val="black"/>
                </a:solidFill>
                <a:cs typeface="Arial" charset="0"/>
              </a:rPr>
              <a:t>, corresponding to the shifts and manoeuvers of Soviet policy, but which cannot be charmed or talked out of </a:t>
            </a:r>
            <a:r>
              <a:rPr lang="en-GB" sz="2000" dirty="0">
                <a:solidFill>
                  <a:prstClr val="black"/>
                </a:solidFill>
                <a:cs typeface="Arial" charset="0"/>
              </a:rPr>
              <a:t>existence.”</a:t>
            </a:r>
            <a:endParaRPr lang="en-GB" sz="2000" b="1" u="sng" dirty="0">
              <a:solidFill>
                <a:prstClr val="black"/>
              </a:solidFill>
              <a:cs typeface="Arial"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3031" y="0"/>
            <a:ext cx="1968969"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0223031" y="2781128"/>
            <a:ext cx="1740618" cy="3016210"/>
          </a:xfrm>
          <a:prstGeom prst="rect">
            <a:avLst/>
          </a:prstGeom>
        </p:spPr>
        <p:txBody>
          <a:bodyPr wrap="square">
            <a:spAutoFit/>
          </a:bodyPr>
          <a:lstStyle/>
          <a:p>
            <a:pPr algn="ctr"/>
            <a:r>
              <a:rPr lang="en-GB" sz="1400" dirty="0">
                <a:solidFill>
                  <a:prstClr val="black"/>
                </a:solidFill>
                <a:cs typeface="Arial" charset="0"/>
              </a:rPr>
              <a:t>George F </a:t>
            </a:r>
            <a:r>
              <a:rPr lang="en-GB" sz="1400" dirty="0">
                <a:solidFill>
                  <a:prstClr val="black"/>
                </a:solidFill>
                <a:cs typeface="Arial" charset="0"/>
              </a:rPr>
              <a:t>Kennan</a:t>
            </a:r>
          </a:p>
          <a:p>
            <a:pPr algn="ctr"/>
            <a:r>
              <a:rPr lang="en-GB" sz="1400" dirty="0">
                <a:solidFill>
                  <a:prstClr val="black"/>
                </a:solidFill>
                <a:cs typeface="Arial" charset="0"/>
              </a:rPr>
              <a:t>(1904–2005), US diplomat and state department official. Ambassador to USSR (1952) and Yugoslavia (1961–1963). Later a critic of US foreign policy, having left State Department 1950</a:t>
            </a:r>
          </a:p>
          <a:p>
            <a:endParaRPr lang="en-GB" dirty="0">
              <a:solidFill>
                <a:prstClr val="black"/>
              </a:solidFill>
              <a:cs typeface="Arial" charset="0"/>
            </a:endParaRPr>
          </a:p>
          <a:p>
            <a:r>
              <a:rPr lang="en-GB" dirty="0">
                <a:solidFill>
                  <a:prstClr val="black"/>
                </a:solidFill>
                <a:cs typeface="Arial" charset="0"/>
              </a:rPr>
              <a:t> </a:t>
            </a:r>
            <a:endParaRPr lang="en-GB" dirty="0"/>
          </a:p>
        </p:txBody>
      </p:sp>
    </p:spTree>
    <p:extLst>
      <p:ext uri="{BB962C8B-B14F-4D97-AF65-F5344CB8AC3E}">
        <p14:creationId xmlns:p14="http://schemas.microsoft.com/office/powerpoint/2010/main" val="21228175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62597"/>
            <a:ext cx="4386974" cy="2895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937"/>
            <a:ext cx="4001532" cy="31809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7889773" y="7937"/>
            <a:ext cx="4302227" cy="5959233"/>
          </a:xfrm>
          <a:prstGeom prst="rect">
            <a:avLst/>
          </a:prstGeom>
        </p:spPr>
        <p:txBody>
          <a:bodyPr wrap="square" lIns="360000" tIns="360000" rIns="360000" bIns="360000">
            <a:spAutoFit/>
          </a:bodyPr>
          <a:lstStyle/>
          <a:p>
            <a:pPr algn="just"/>
            <a:r>
              <a:rPr lang="en-GB" sz="2000" b="1" dirty="0">
                <a:solidFill>
                  <a:srgbClr val="0000FF"/>
                </a:solidFill>
              </a:rPr>
              <a:t>Nixon</a:t>
            </a:r>
            <a:r>
              <a:rPr lang="en-GB" sz="2000" b="1" dirty="0">
                <a:solidFill>
                  <a:srgbClr val="0000FF"/>
                </a:solidFill>
              </a:rPr>
              <a:t>: I want to show you this kitchen. It is like those of our houses in California.</a:t>
            </a:r>
          </a:p>
          <a:p>
            <a:pPr algn="just"/>
            <a:r>
              <a:rPr lang="en-GB" sz="2000" b="1" dirty="0">
                <a:solidFill>
                  <a:srgbClr val="FF0000"/>
                </a:solidFill>
              </a:rPr>
              <a:t>Khrushchev</a:t>
            </a:r>
            <a:r>
              <a:rPr lang="en-GB" sz="2000" b="1" dirty="0">
                <a:solidFill>
                  <a:srgbClr val="FF0000"/>
                </a:solidFill>
              </a:rPr>
              <a:t>: We have such things.</a:t>
            </a:r>
          </a:p>
          <a:p>
            <a:pPr algn="just"/>
            <a:r>
              <a:rPr lang="en-GB" sz="2000" b="1" dirty="0">
                <a:solidFill>
                  <a:srgbClr val="0000FF"/>
                </a:solidFill>
              </a:rPr>
              <a:t>Nixon: This is our newest model. This is the kind which is built in thousands of units for direct installations in the houses. In America, we like to make life easier for women…</a:t>
            </a:r>
          </a:p>
          <a:p>
            <a:pPr algn="just"/>
            <a:r>
              <a:rPr lang="en-GB" sz="2000" b="1" dirty="0">
                <a:solidFill>
                  <a:srgbClr val="FF0000"/>
                </a:solidFill>
              </a:rPr>
              <a:t>Khrushchev: Your capitalistic attitude toward women does not occur under Communism.</a:t>
            </a:r>
          </a:p>
          <a:p>
            <a:pPr algn="just"/>
            <a:r>
              <a:rPr lang="en-GB" sz="2000" b="1" dirty="0">
                <a:solidFill>
                  <a:srgbClr val="0000FF"/>
                </a:solidFill>
              </a:rPr>
              <a:t>Nixon: I think that this attitude towards women is universal. </a:t>
            </a:r>
            <a:r>
              <a:rPr lang="en-GB" sz="2000" b="1" dirty="0">
                <a:solidFill>
                  <a:srgbClr val="0000FF"/>
                </a:solidFill>
              </a:rPr>
              <a:t>What we want to do, is make life more easy for our </a:t>
            </a:r>
            <a:r>
              <a:rPr lang="en-GB" sz="2000" b="1" dirty="0">
                <a:solidFill>
                  <a:srgbClr val="0000FF"/>
                </a:solidFill>
              </a:rPr>
              <a:t>housewives</a:t>
            </a:r>
            <a:r>
              <a:rPr lang="en-GB" sz="2000" b="1" dirty="0">
                <a:solidFill>
                  <a:srgbClr val="0000FF"/>
                </a:solidFill>
              </a:rPr>
              <a:t>  </a:t>
            </a:r>
            <a:r>
              <a:rPr lang="en-GB" sz="2000" b="1" dirty="0" smtClean="0">
                <a:solidFill>
                  <a:srgbClr val="0000FF"/>
                </a:solidFill>
              </a:rPr>
              <a:t>…</a:t>
            </a:r>
            <a:endParaRPr lang="en-GB" sz="2000" b="1" dirty="0">
              <a:solidFill>
                <a:srgbClr val="0000FF"/>
              </a:solidFill>
            </a:endParaRPr>
          </a:p>
        </p:txBody>
      </p:sp>
      <p:sp>
        <p:nvSpPr>
          <p:cNvPr id="8" name="Rectangle 7"/>
          <p:cNvSpPr/>
          <p:nvPr/>
        </p:nvSpPr>
        <p:spPr>
          <a:xfrm>
            <a:off x="3915990" y="7937"/>
            <a:ext cx="3799099" cy="2198543"/>
          </a:xfrm>
          <a:prstGeom prst="rect">
            <a:avLst/>
          </a:prstGeom>
        </p:spPr>
        <p:txBody>
          <a:bodyPr wrap="square" lIns="540000" tIns="540000" rIns="540000" bIns="540000">
            <a:spAutoFit/>
          </a:bodyPr>
          <a:lstStyle/>
          <a:p>
            <a:pPr>
              <a:defRPr/>
            </a:pPr>
            <a:r>
              <a:rPr lang="en-GB" sz="2400" b="1" u="sng" dirty="0" smtClean="0">
                <a:solidFill>
                  <a:prstClr val="black"/>
                </a:solidFill>
              </a:rPr>
              <a:t>When Material Cultures Clash: The </a:t>
            </a:r>
            <a:r>
              <a:rPr lang="en-GB" sz="2400" b="1" u="sng" dirty="0">
                <a:solidFill>
                  <a:prstClr val="black"/>
                </a:solidFill>
              </a:rPr>
              <a:t>Kitchen Debates</a:t>
            </a:r>
            <a:endParaRPr lang="en-GB" sz="2400" b="1" u="sng" dirty="0">
              <a:solidFill>
                <a:prstClr val="black"/>
              </a:solidFill>
            </a:endParaRPr>
          </a:p>
        </p:txBody>
      </p:sp>
      <p:pic>
        <p:nvPicPr>
          <p:cNvPr id="2" name="Picture 1"/>
          <p:cNvPicPr>
            <a:picLocks noChangeAspect="1"/>
          </p:cNvPicPr>
          <p:nvPr/>
        </p:nvPicPr>
        <p:blipFill>
          <a:blip r:embed="rId5"/>
          <a:stretch>
            <a:fillRect/>
          </a:stretch>
        </p:blipFill>
        <p:spPr>
          <a:xfrm>
            <a:off x="4001532" y="1894200"/>
            <a:ext cx="3888241" cy="2589283"/>
          </a:xfrm>
          <a:prstGeom prst="rect">
            <a:avLst/>
          </a:prstGeom>
        </p:spPr>
      </p:pic>
      <p:sp>
        <p:nvSpPr>
          <p:cNvPr id="3" name="Rectangle 2"/>
          <p:cNvSpPr/>
          <p:nvPr/>
        </p:nvSpPr>
        <p:spPr>
          <a:xfrm>
            <a:off x="4628477" y="4671634"/>
            <a:ext cx="3261296" cy="1477328"/>
          </a:xfrm>
          <a:prstGeom prst="rect">
            <a:avLst/>
          </a:prstGeom>
        </p:spPr>
        <p:txBody>
          <a:bodyPr wrap="square">
            <a:spAutoFit/>
          </a:bodyPr>
          <a:lstStyle/>
          <a:p>
            <a:r>
              <a:rPr lang="en-GB" dirty="0"/>
              <a:t>Soviet Premier Nikita Khrushchev and US Vice President Nixon </a:t>
            </a:r>
            <a:r>
              <a:rPr lang="en-GB" dirty="0" smtClean="0"/>
              <a:t>exchange views, </a:t>
            </a:r>
            <a:r>
              <a:rPr lang="en-GB" dirty="0"/>
              <a:t>American National </a:t>
            </a:r>
            <a:r>
              <a:rPr lang="en-GB" dirty="0" smtClean="0"/>
              <a:t>Exhibition, </a:t>
            </a:r>
            <a:r>
              <a:rPr lang="en-GB" dirty="0"/>
              <a:t>Moscow, July 1959</a:t>
            </a:r>
          </a:p>
        </p:txBody>
      </p:sp>
    </p:spTree>
    <p:extLst>
      <p:ext uri="{BB962C8B-B14F-4D97-AF65-F5344CB8AC3E}">
        <p14:creationId xmlns:p14="http://schemas.microsoft.com/office/powerpoint/2010/main" val="15653607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62597"/>
            <a:ext cx="4386974" cy="2895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937"/>
            <a:ext cx="4001532" cy="31809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7889773" y="7937"/>
            <a:ext cx="4302227" cy="6544008"/>
          </a:xfrm>
          <a:prstGeom prst="rect">
            <a:avLst/>
          </a:prstGeom>
        </p:spPr>
        <p:txBody>
          <a:bodyPr wrap="square" lIns="360000" tIns="360000" rIns="360000" bIns="360000">
            <a:spAutoFit/>
          </a:bodyPr>
          <a:lstStyle/>
          <a:p>
            <a:pPr algn="just"/>
            <a:r>
              <a:rPr lang="en-GB" b="1" dirty="0" smtClean="0">
                <a:solidFill>
                  <a:srgbClr val="FF0000"/>
                </a:solidFill>
              </a:rPr>
              <a:t>Khrushchev</a:t>
            </a:r>
            <a:r>
              <a:rPr lang="en-GB" b="1" dirty="0">
                <a:solidFill>
                  <a:srgbClr val="FF0000"/>
                </a:solidFill>
              </a:rPr>
              <a:t>: </a:t>
            </a:r>
            <a:r>
              <a:rPr lang="en-GB" b="1" dirty="0" smtClean="0">
                <a:solidFill>
                  <a:srgbClr val="FF0000"/>
                </a:solidFill>
              </a:rPr>
              <a:t>Your </a:t>
            </a:r>
            <a:r>
              <a:rPr lang="en-GB" b="1" dirty="0">
                <a:solidFill>
                  <a:srgbClr val="FF0000"/>
                </a:solidFill>
              </a:rPr>
              <a:t>American houses are built to last only 20 years so builders could sell new houses at the end. We build firmly. We build for our children and grandchildren.</a:t>
            </a:r>
          </a:p>
          <a:p>
            <a:pPr algn="just"/>
            <a:r>
              <a:rPr lang="en-GB" b="1" dirty="0" smtClean="0">
                <a:solidFill>
                  <a:srgbClr val="0000FF"/>
                </a:solidFill>
              </a:rPr>
              <a:t>Nixon</a:t>
            </a:r>
            <a:r>
              <a:rPr lang="en-GB" b="1" dirty="0">
                <a:solidFill>
                  <a:srgbClr val="0000FF"/>
                </a:solidFill>
              </a:rPr>
              <a:t>: American houses last for more than 20 years, but, even so, after </a:t>
            </a:r>
            <a:r>
              <a:rPr lang="en-GB" b="1" dirty="0" smtClean="0">
                <a:solidFill>
                  <a:srgbClr val="0000FF"/>
                </a:solidFill>
              </a:rPr>
              <a:t>20 years</a:t>
            </a:r>
            <a:r>
              <a:rPr lang="en-GB" b="1" dirty="0">
                <a:solidFill>
                  <a:srgbClr val="0000FF"/>
                </a:solidFill>
              </a:rPr>
              <a:t>, many Americans want a new house or a new kitchen. Their kitchen is obsolete by that </a:t>
            </a:r>
            <a:r>
              <a:rPr lang="en-GB" b="1" dirty="0" smtClean="0">
                <a:solidFill>
                  <a:srgbClr val="0000FF"/>
                </a:solidFill>
              </a:rPr>
              <a:t>time ….</a:t>
            </a:r>
            <a:r>
              <a:rPr lang="en-GB" b="1" dirty="0">
                <a:solidFill>
                  <a:srgbClr val="0000FF"/>
                </a:solidFill>
              </a:rPr>
              <a:t>The American system is designed to take advantage of new inventions and new techniques.</a:t>
            </a:r>
          </a:p>
          <a:p>
            <a:pPr algn="just"/>
            <a:r>
              <a:rPr lang="en-GB" b="1" dirty="0" smtClean="0">
                <a:solidFill>
                  <a:srgbClr val="FF0000"/>
                </a:solidFill>
              </a:rPr>
              <a:t>Khrushchev</a:t>
            </a:r>
            <a:r>
              <a:rPr lang="en-GB" b="1" dirty="0">
                <a:solidFill>
                  <a:srgbClr val="FF0000"/>
                </a:solidFill>
              </a:rPr>
              <a:t>: This theory does not hold water. Some things never get out of </a:t>
            </a:r>
            <a:r>
              <a:rPr lang="en-GB" b="1" dirty="0" smtClean="0">
                <a:solidFill>
                  <a:srgbClr val="FF0000"/>
                </a:solidFill>
              </a:rPr>
              <a:t>date – houses, for </a:t>
            </a:r>
            <a:r>
              <a:rPr lang="en-GB" b="1" dirty="0">
                <a:solidFill>
                  <a:srgbClr val="FF0000"/>
                </a:solidFill>
              </a:rPr>
              <a:t>instance, and furniture, </a:t>
            </a:r>
            <a:r>
              <a:rPr lang="en-GB" b="1" dirty="0" smtClean="0">
                <a:solidFill>
                  <a:srgbClr val="FF0000"/>
                </a:solidFill>
              </a:rPr>
              <a:t>furnishings, perhaps –but </a:t>
            </a:r>
            <a:r>
              <a:rPr lang="en-GB" b="1" dirty="0">
                <a:solidFill>
                  <a:srgbClr val="FF0000"/>
                </a:solidFill>
              </a:rPr>
              <a:t>not houses. I have read much about America and American houses, and I do not think that this is exhibit and what you say is strictly accurate.</a:t>
            </a:r>
          </a:p>
        </p:txBody>
      </p:sp>
      <p:sp>
        <p:nvSpPr>
          <p:cNvPr id="8" name="Rectangle 7"/>
          <p:cNvSpPr/>
          <p:nvPr/>
        </p:nvSpPr>
        <p:spPr>
          <a:xfrm>
            <a:off x="3915990" y="7937"/>
            <a:ext cx="3799099" cy="2198543"/>
          </a:xfrm>
          <a:prstGeom prst="rect">
            <a:avLst/>
          </a:prstGeom>
        </p:spPr>
        <p:txBody>
          <a:bodyPr wrap="square" lIns="540000" tIns="540000" rIns="540000" bIns="540000">
            <a:spAutoFit/>
          </a:bodyPr>
          <a:lstStyle/>
          <a:p>
            <a:pPr>
              <a:defRPr/>
            </a:pPr>
            <a:r>
              <a:rPr lang="en-GB" sz="2400" b="1" u="sng" dirty="0" smtClean="0">
                <a:solidFill>
                  <a:prstClr val="black"/>
                </a:solidFill>
              </a:rPr>
              <a:t>When Material Cultures Clash: The </a:t>
            </a:r>
            <a:r>
              <a:rPr lang="en-GB" sz="2400" b="1" u="sng" dirty="0">
                <a:solidFill>
                  <a:prstClr val="black"/>
                </a:solidFill>
              </a:rPr>
              <a:t>Kitchen Debates</a:t>
            </a:r>
            <a:endParaRPr lang="en-GB" sz="2400" b="1" u="sng" dirty="0">
              <a:solidFill>
                <a:prstClr val="black"/>
              </a:solidFill>
            </a:endParaRPr>
          </a:p>
        </p:txBody>
      </p:sp>
      <p:pic>
        <p:nvPicPr>
          <p:cNvPr id="2" name="Picture 1"/>
          <p:cNvPicPr>
            <a:picLocks noChangeAspect="1"/>
          </p:cNvPicPr>
          <p:nvPr/>
        </p:nvPicPr>
        <p:blipFill>
          <a:blip r:embed="rId5"/>
          <a:stretch>
            <a:fillRect/>
          </a:stretch>
        </p:blipFill>
        <p:spPr>
          <a:xfrm>
            <a:off x="4001532" y="1894200"/>
            <a:ext cx="3888241" cy="2589283"/>
          </a:xfrm>
          <a:prstGeom prst="rect">
            <a:avLst/>
          </a:prstGeom>
        </p:spPr>
      </p:pic>
      <p:sp>
        <p:nvSpPr>
          <p:cNvPr id="3" name="Rectangle 2"/>
          <p:cNvSpPr/>
          <p:nvPr/>
        </p:nvSpPr>
        <p:spPr>
          <a:xfrm>
            <a:off x="4628477" y="4671634"/>
            <a:ext cx="3261296" cy="1477328"/>
          </a:xfrm>
          <a:prstGeom prst="rect">
            <a:avLst/>
          </a:prstGeom>
        </p:spPr>
        <p:txBody>
          <a:bodyPr wrap="square">
            <a:spAutoFit/>
          </a:bodyPr>
          <a:lstStyle/>
          <a:p>
            <a:r>
              <a:rPr lang="en-GB" dirty="0"/>
              <a:t>Soviet Premier Nikita Khrushchev and US Vice President Nixon </a:t>
            </a:r>
            <a:r>
              <a:rPr lang="en-GB" dirty="0" smtClean="0"/>
              <a:t>exchange views, </a:t>
            </a:r>
            <a:r>
              <a:rPr lang="en-GB" dirty="0"/>
              <a:t>American National </a:t>
            </a:r>
            <a:r>
              <a:rPr lang="en-GB" dirty="0" smtClean="0"/>
              <a:t>Exhibition, </a:t>
            </a:r>
            <a:r>
              <a:rPr lang="en-GB" dirty="0"/>
              <a:t>Moscow, July 1959</a:t>
            </a:r>
          </a:p>
        </p:txBody>
      </p:sp>
    </p:spTree>
    <p:extLst>
      <p:ext uri="{BB962C8B-B14F-4D97-AF65-F5344CB8AC3E}">
        <p14:creationId xmlns:p14="http://schemas.microsoft.com/office/powerpoint/2010/main" val="3941929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2032</Words>
  <Application>Microsoft Office PowerPoint</Application>
  <PresentationFormat>Widescreen</PresentationFormat>
  <Paragraphs>128</Paragraphs>
  <Slides>28</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Harlow Solid Italic</vt:lpstr>
      <vt:lpstr>Office Theme</vt:lpstr>
      <vt:lpstr>Visual Culture and Material Culture</vt:lpstr>
      <vt:lpstr>What is Visual Culture?</vt:lpstr>
      <vt:lpstr>What is Visual Culture?</vt:lpstr>
      <vt:lpstr>Visualising</vt:lpstr>
      <vt:lpstr>PowerPoint Presentation</vt:lpstr>
      <vt:lpstr>The Power of Images</vt:lpstr>
      <vt:lpstr>PowerPoint Presentation</vt:lpstr>
      <vt:lpstr>Understanding modern visual culture: photography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material culture?</vt:lpstr>
      <vt:lpstr>Visual and material culture</vt:lpstr>
      <vt:lpstr>Visual/Material Culture Case study:  The Ideal (Nuclear) Family in 1950s United States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Culture and Material Culture</dc:title>
  <dc:creator>William</dc:creator>
  <cp:lastModifiedBy>Alexander Scott</cp:lastModifiedBy>
  <cp:revision>20</cp:revision>
  <dcterms:created xsi:type="dcterms:W3CDTF">2018-11-02T16:31:17Z</dcterms:created>
  <dcterms:modified xsi:type="dcterms:W3CDTF">2018-11-12T13:41:31Z</dcterms:modified>
</cp:coreProperties>
</file>