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1" r:id="rId5"/>
    <p:sldId id="260" r:id="rId6"/>
    <p:sldId id="262"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48" d="100"/>
          <a:sy n="48" d="100"/>
        </p:scale>
        <p:origin x="67" y="7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41D46-ED81-1806-0065-0674E36C44A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B8D04143-AE83-50C3-5371-A46CDB654B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B80145D-9AC8-3E16-555A-D09E52652555}"/>
              </a:ext>
            </a:extLst>
          </p:cNvPr>
          <p:cNvSpPr>
            <a:spLocks noGrp="1"/>
          </p:cNvSpPr>
          <p:nvPr>
            <p:ph type="dt" sz="half" idx="10"/>
          </p:nvPr>
        </p:nvSpPr>
        <p:spPr/>
        <p:txBody>
          <a:bodyPr/>
          <a:lstStyle/>
          <a:p>
            <a:fld id="{657F2242-B8BD-4621-9324-F23151AB617D}" type="datetimeFigureOut">
              <a:rPr lang="en-GB" smtClean="0"/>
              <a:t>04/11/2025</a:t>
            </a:fld>
            <a:endParaRPr lang="en-GB"/>
          </a:p>
        </p:txBody>
      </p:sp>
      <p:sp>
        <p:nvSpPr>
          <p:cNvPr id="5" name="Footer Placeholder 4">
            <a:extLst>
              <a:ext uri="{FF2B5EF4-FFF2-40B4-BE49-F238E27FC236}">
                <a16:creationId xmlns:a16="http://schemas.microsoft.com/office/drawing/2014/main" id="{C64886DC-A73B-365E-3340-B679E8D8C9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F2DBF1-F145-CEE2-5FFE-E4E06DB08677}"/>
              </a:ext>
            </a:extLst>
          </p:cNvPr>
          <p:cNvSpPr>
            <a:spLocks noGrp="1"/>
          </p:cNvSpPr>
          <p:nvPr>
            <p:ph type="sldNum" sz="quarter" idx="12"/>
          </p:nvPr>
        </p:nvSpPr>
        <p:spPr/>
        <p:txBody>
          <a:bodyPr/>
          <a:lstStyle/>
          <a:p>
            <a:fld id="{F2C86D9D-C390-40B8-98C6-48ACFDECC497}" type="slidenum">
              <a:rPr lang="en-GB" smtClean="0"/>
              <a:t>‹#›</a:t>
            </a:fld>
            <a:endParaRPr lang="en-GB"/>
          </a:p>
        </p:txBody>
      </p:sp>
    </p:spTree>
    <p:extLst>
      <p:ext uri="{BB962C8B-B14F-4D97-AF65-F5344CB8AC3E}">
        <p14:creationId xmlns:p14="http://schemas.microsoft.com/office/powerpoint/2010/main" val="29756472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DA152-2AF5-71D5-4533-2D4699F6374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3790C5D-4C1F-3AF3-7BC9-499A1842B7B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CD505ED-85F7-8048-B29B-6412763E18E3}"/>
              </a:ext>
            </a:extLst>
          </p:cNvPr>
          <p:cNvSpPr>
            <a:spLocks noGrp="1"/>
          </p:cNvSpPr>
          <p:nvPr>
            <p:ph type="dt" sz="half" idx="10"/>
          </p:nvPr>
        </p:nvSpPr>
        <p:spPr/>
        <p:txBody>
          <a:bodyPr/>
          <a:lstStyle/>
          <a:p>
            <a:fld id="{657F2242-B8BD-4621-9324-F23151AB617D}" type="datetimeFigureOut">
              <a:rPr lang="en-GB" smtClean="0"/>
              <a:t>04/11/2025</a:t>
            </a:fld>
            <a:endParaRPr lang="en-GB"/>
          </a:p>
        </p:txBody>
      </p:sp>
      <p:sp>
        <p:nvSpPr>
          <p:cNvPr id="5" name="Footer Placeholder 4">
            <a:extLst>
              <a:ext uri="{FF2B5EF4-FFF2-40B4-BE49-F238E27FC236}">
                <a16:creationId xmlns:a16="http://schemas.microsoft.com/office/drawing/2014/main" id="{A2EADA44-D303-F254-D82B-B8D53568DF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D68B57-DFED-D232-91A9-30B500719344}"/>
              </a:ext>
            </a:extLst>
          </p:cNvPr>
          <p:cNvSpPr>
            <a:spLocks noGrp="1"/>
          </p:cNvSpPr>
          <p:nvPr>
            <p:ph type="sldNum" sz="quarter" idx="12"/>
          </p:nvPr>
        </p:nvSpPr>
        <p:spPr/>
        <p:txBody>
          <a:bodyPr/>
          <a:lstStyle/>
          <a:p>
            <a:fld id="{F2C86D9D-C390-40B8-98C6-48ACFDECC497}" type="slidenum">
              <a:rPr lang="en-GB" smtClean="0"/>
              <a:t>‹#›</a:t>
            </a:fld>
            <a:endParaRPr lang="en-GB"/>
          </a:p>
        </p:txBody>
      </p:sp>
    </p:spTree>
    <p:extLst>
      <p:ext uri="{BB962C8B-B14F-4D97-AF65-F5344CB8AC3E}">
        <p14:creationId xmlns:p14="http://schemas.microsoft.com/office/powerpoint/2010/main" val="38984238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EDE86-AAD9-41F5-A7CE-318FCCFFE80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2A91D0A-72FB-7765-5B7B-FB2C0729227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F185C2B-AED7-2BB1-E39C-26F6D1F7EEE6}"/>
              </a:ext>
            </a:extLst>
          </p:cNvPr>
          <p:cNvSpPr>
            <a:spLocks noGrp="1"/>
          </p:cNvSpPr>
          <p:nvPr>
            <p:ph type="dt" sz="half" idx="10"/>
          </p:nvPr>
        </p:nvSpPr>
        <p:spPr/>
        <p:txBody>
          <a:bodyPr/>
          <a:lstStyle/>
          <a:p>
            <a:fld id="{657F2242-B8BD-4621-9324-F23151AB617D}" type="datetimeFigureOut">
              <a:rPr lang="en-GB" smtClean="0"/>
              <a:t>04/11/2025</a:t>
            </a:fld>
            <a:endParaRPr lang="en-GB"/>
          </a:p>
        </p:txBody>
      </p:sp>
      <p:sp>
        <p:nvSpPr>
          <p:cNvPr id="5" name="Footer Placeholder 4">
            <a:extLst>
              <a:ext uri="{FF2B5EF4-FFF2-40B4-BE49-F238E27FC236}">
                <a16:creationId xmlns:a16="http://schemas.microsoft.com/office/drawing/2014/main" id="{5518E2B4-B5A3-E71C-7958-690F856387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2B9A64-DDE0-C0C2-57FB-17AB4C517E3A}"/>
              </a:ext>
            </a:extLst>
          </p:cNvPr>
          <p:cNvSpPr>
            <a:spLocks noGrp="1"/>
          </p:cNvSpPr>
          <p:nvPr>
            <p:ph type="sldNum" sz="quarter" idx="12"/>
          </p:nvPr>
        </p:nvSpPr>
        <p:spPr/>
        <p:txBody>
          <a:bodyPr/>
          <a:lstStyle/>
          <a:p>
            <a:fld id="{F2C86D9D-C390-40B8-98C6-48ACFDECC497}" type="slidenum">
              <a:rPr lang="en-GB" smtClean="0"/>
              <a:t>‹#›</a:t>
            </a:fld>
            <a:endParaRPr lang="en-GB"/>
          </a:p>
        </p:txBody>
      </p:sp>
    </p:spTree>
    <p:extLst>
      <p:ext uri="{BB962C8B-B14F-4D97-AF65-F5344CB8AC3E}">
        <p14:creationId xmlns:p14="http://schemas.microsoft.com/office/powerpoint/2010/main" val="41945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358F7-9185-6E54-E4AA-EFB41078C99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AF40C1E-B612-216F-8DFE-485BEA6EE72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0AC86D1-9B0C-FD57-D900-98611928F84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7A139B3-664C-BCF0-A8BD-FD63BB8BB05B}"/>
              </a:ext>
            </a:extLst>
          </p:cNvPr>
          <p:cNvSpPr>
            <a:spLocks noGrp="1"/>
          </p:cNvSpPr>
          <p:nvPr>
            <p:ph type="dt" sz="half" idx="10"/>
          </p:nvPr>
        </p:nvSpPr>
        <p:spPr/>
        <p:txBody>
          <a:bodyPr/>
          <a:lstStyle/>
          <a:p>
            <a:fld id="{657F2242-B8BD-4621-9324-F23151AB617D}" type="datetimeFigureOut">
              <a:rPr lang="en-GB" smtClean="0"/>
              <a:t>04/11/2025</a:t>
            </a:fld>
            <a:endParaRPr lang="en-GB"/>
          </a:p>
        </p:txBody>
      </p:sp>
      <p:sp>
        <p:nvSpPr>
          <p:cNvPr id="6" name="Footer Placeholder 5">
            <a:extLst>
              <a:ext uri="{FF2B5EF4-FFF2-40B4-BE49-F238E27FC236}">
                <a16:creationId xmlns:a16="http://schemas.microsoft.com/office/drawing/2014/main" id="{D93BAB36-1FF8-D8DA-D4DC-37136E523B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58A50F-3FA7-9405-46C3-AFE81AEFE577}"/>
              </a:ext>
            </a:extLst>
          </p:cNvPr>
          <p:cNvSpPr>
            <a:spLocks noGrp="1"/>
          </p:cNvSpPr>
          <p:nvPr>
            <p:ph type="sldNum" sz="quarter" idx="12"/>
          </p:nvPr>
        </p:nvSpPr>
        <p:spPr/>
        <p:txBody>
          <a:bodyPr/>
          <a:lstStyle/>
          <a:p>
            <a:fld id="{F2C86D9D-C390-40B8-98C6-48ACFDECC497}" type="slidenum">
              <a:rPr lang="en-GB" smtClean="0"/>
              <a:t>‹#›</a:t>
            </a:fld>
            <a:endParaRPr lang="en-GB"/>
          </a:p>
        </p:txBody>
      </p:sp>
    </p:spTree>
    <p:extLst>
      <p:ext uri="{BB962C8B-B14F-4D97-AF65-F5344CB8AC3E}">
        <p14:creationId xmlns:p14="http://schemas.microsoft.com/office/powerpoint/2010/main" val="18866448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E5AA7-B717-7522-82C1-553D77DA750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1E3005C-6335-9689-504A-8D26574042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88FB43E-6096-1D31-47A0-DED1B0395EB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65EB6AE-B1E9-1519-3B1C-7CBC9541BA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34A433C-7C21-E14C-B5D0-CAC4336BB8D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0DF8D8D-36F3-143E-FE48-662B783D39FD}"/>
              </a:ext>
            </a:extLst>
          </p:cNvPr>
          <p:cNvSpPr>
            <a:spLocks noGrp="1"/>
          </p:cNvSpPr>
          <p:nvPr>
            <p:ph type="dt" sz="half" idx="10"/>
          </p:nvPr>
        </p:nvSpPr>
        <p:spPr/>
        <p:txBody>
          <a:bodyPr/>
          <a:lstStyle/>
          <a:p>
            <a:fld id="{657F2242-B8BD-4621-9324-F23151AB617D}" type="datetimeFigureOut">
              <a:rPr lang="en-GB" smtClean="0"/>
              <a:t>04/11/2025</a:t>
            </a:fld>
            <a:endParaRPr lang="en-GB"/>
          </a:p>
        </p:txBody>
      </p:sp>
      <p:sp>
        <p:nvSpPr>
          <p:cNvPr id="8" name="Footer Placeholder 7">
            <a:extLst>
              <a:ext uri="{FF2B5EF4-FFF2-40B4-BE49-F238E27FC236}">
                <a16:creationId xmlns:a16="http://schemas.microsoft.com/office/drawing/2014/main" id="{A8FCA8C1-D082-A41E-2C8D-74CDDA54FDE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E6EA320-220D-058C-D5A2-B997DD84FF64}"/>
              </a:ext>
            </a:extLst>
          </p:cNvPr>
          <p:cNvSpPr>
            <a:spLocks noGrp="1"/>
          </p:cNvSpPr>
          <p:nvPr>
            <p:ph type="sldNum" sz="quarter" idx="12"/>
          </p:nvPr>
        </p:nvSpPr>
        <p:spPr/>
        <p:txBody>
          <a:bodyPr/>
          <a:lstStyle/>
          <a:p>
            <a:fld id="{F2C86D9D-C390-40B8-98C6-48ACFDECC497}" type="slidenum">
              <a:rPr lang="en-GB" smtClean="0"/>
              <a:t>‹#›</a:t>
            </a:fld>
            <a:endParaRPr lang="en-GB"/>
          </a:p>
        </p:txBody>
      </p:sp>
    </p:spTree>
    <p:extLst>
      <p:ext uri="{BB962C8B-B14F-4D97-AF65-F5344CB8AC3E}">
        <p14:creationId xmlns:p14="http://schemas.microsoft.com/office/powerpoint/2010/main" val="7521210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695B7-97A1-4B5C-8338-0D18C94CDF2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2F3ABE2-5AA6-8D82-5583-FE5C39CDC6E3}"/>
              </a:ext>
            </a:extLst>
          </p:cNvPr>
          <p:cNvSpPr>
            <a:spLocks noGrp="1"/>
          </p:cNvSpPr>
          <p:nvPr>
            <p:ph type="dt" sz="half" idx="10"/>
          </p:nvPr>
        </p:nvSpPr>
        <p:spPr/>
        <p:txBody>
          <a:bodyPr/>
          <a:lstStyle/>
          <a:p>
            <a:fld id="{657F2242-B8BD-4621-9324-F23151AB617D}" type="datetimeFigureOut">
              <a:rPr lang="en-GB" smtClean="0"/>
              <a:t>04/11/2025</a:t>
            </a:fld>
            <a:endParaRPr lang="en-GB"/>
          </a:p>
        </p:txBody>
      </p:sp>
      <p:sp>
        <p:nvSpPr>
          <p:cNvPr id="4" name="Footer Placeholder 3">
            <a:extLst>
              <a:ext uri="{FF2B5EF4-FFF2-40B4-BE49-F238E27FC236}">
                <a16:creationId xmlns:a16="http://schemas.microsoft.com/office/drawing/2014/main" id="{C35FC1DF-A5CC-E603-8310-C9039DE1016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6EDF701-986B-30EF-85A9-97407EA596D9}"/>
              </a:ext>
            </a:extLst>
          </p:cNvPr>
          <p:cNvSpPr>
            <a:spLocks noGrp="1"/>
          </p:cNvSpPr>
          <p:nvPr>
            <p:ph type="sldNum" sz="quarter" idx="12"/>
          </p:nvPr>
        </p:nvSpPr>
        <p:spPr/>
        <p:txBody>
          <a:bodyPr/>
          <a:lstStyle/>
          <a:p>
            <a:fld id="{F2C86D9D-C390-40B8-98C6-48ACFDECC497}" type="slidenum">
              <a:rPr lang="en-GB" smtClean="0"/>
              <a:t>‹#›</a:t>
            </a:fld>
            <a:endParaRPr lang="en-GB"/>
          </a:p>
        </p:txBody>
      </p:sp>
    </p:spTree>
    <p:extLst>
      <p:ext uri="{BB962C8B-B14F-4D97-AF65-F5344CB8AC3E}">
        <p14:creationId xmlns:p14="http://schemas.microsoft.com/office/powerpoint/2010/main" val="32480301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16ABCE-F2BC-D069-9A2F-21087D14E04C}"/>
              </a:ext>
            </a:extLst>
          </p:cNvPr>
          <p:cNvSpPr>
            <a:spLocks noGrp="1"/>
          </p:cNvSpPr>
          <p:nvPr>
            <p:ph type="dt" sz="half" idx="10"/>
          </p:nvPr>
        </p:nvSpPr>
        <p:spPr/>
        <p:txBody>
          <a:bodyPr/>
          <a:lstStyle/>
          <a:p>
            <a:fld id="{657F2242-B8BD-4621-9324-F23151AB617D}" type="datetimeFigureOut">
              <a:rPr lang="en-GB" smtClean="0"/>
              <a:t>04/11/2025</a:t>
            </a:fld>
            <a:endParaRPr lang="en-GB"/>
          </a:p>
        </p:txBody>
      </p:sp>
      <p:sp>
        <p:nvSpPr>
          <p:cNvPr id="3" name="Footer Placeholder 2">
            <a:extLst>
              <a:ext uri="{FF2B5EF4-FFF2-40B4-BE49-F238E27FC236}">
                <a16:creationId xmlns:a16="http://schemas.microsoft.com/office/drawing/2014/main" id="{AB912093-20E9-E1BD-817B-A61C9F9277A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E493353-6975-5432-6D21-75DA6BB18A73}"/>
              </a:ext>
            </a:extLst>
          </p:cNvPr>
          <p:cNvSpPr>
            <a:spLocks noGrp="1"/>
          </p:cNvSpPr>
          <p:nvPr>
            <p:ph type="sldNum" sz="quarter" idx="12"/>
          </p:nvPr>
        </p:nvSpPr>
        <p:spPr/>
        <p:txBody>
          <a:bodyPr/>
          <a:lstStyle/>
          <a:p>
            <a:fld id="{F2C86D9D-C390-40B8-98C6-48ACFDECC497}" type="slidenum">
              <a:rPr lang="en-GB" smtClean="0"/>
              <a:t>‹#›</a:t>
            </a:fld>
            <a:endParaRPr lang="en-GB"/>
          </a:p>
        </p:txBody>
      </p:sp>
    </p:spTree>
    <p:extLst>
      <p:ext uri="{BB962C8B-B14F-4D97-AF65-F5344CB8AC3E}">
        <p14:creationId xmlns:p14="http://schemas.microsoft.com/office/powerpoint/2010/main" val="2315640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DBC9E-EA18-70B6-924E-EB8691C87A6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70FB286-5AC9-B128-D91B-8C79C8A7FC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1F01ED0-D618-59A2-BE58-0A3118813E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85DA908-B232-2B36-6BC9-A3E75DD77DEE}"/>
              </a:ext>
            </a:extLst>
          </p:cNvPr>
          <p:cNvSpPr>
            <a:spLocks noGrp="1"/>
          </p:cNvSpPr>
          <p:nvPr>
            <p:ph type="dt" sz="half" idx="10"/>
          </p:nvPr>
        </p:nvSpPr>
        <p:spPr/>
        <p:txBody>
          <a:bodyPr/>
          <a:lstStyle/>
          <a:p>
            <a:fld id="{657F2242-B8BD-4621-9324-F23151AB617D}" type="datetimeFigureOut">
              <a:rPr lang="en-GB" smtClean="0"/>
              <a:t>04/11/2025</a:t>
            </a:fld>
            <a:endParaRPr lang="en-GB"/>
          </a:p>
        </p:txBody>
      </p:sp>
      <p:sp>
        <p:nvSpPr>
          <p:cNvPr id="6" name="Footer Placeholder 5">
            <a:extLst>
              <a:ext uri="{FF2B5EF4-FFF2-40B4-BE49-F238E27FC236}">
                <a16:creationId xmlns:a16="http://schemas.microsoft.com/office/drawing/2014/main" id="{8BBF65FA-1C3A-3598-A07C-CF188F5370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E1C15D-AB07-3EAB-44B8-9B98270FCA0B}"/>
              </a:ext>
            </a:extLst>
          </p:cNvPr>
          <p:cNvSpPr>
            <a:spLocks noGrp="1"/>
          </p:cNvSpPr>
          <p:nvPr>
            <p:ph type="sldNum" sz="quarter" idx="12"/>
          </p:nvPr>
        </p:nvSpPr>
        <p:spPr/>
        <p:txBody>
          <a:bodyPr/>
          <a:lstStyle/>
          <a:p>
            <a:fld id="{F2C86D9D-C390-40B8-98C6-48ACFDECC497}" type="slidenum">
              <a:rPr lang="en-GB" smtClean="0"/>
              <a:t>‹#›</a:t>
            </a:fld>
            <a:endParaRPr lang="en-GB"/>
          </a:p>
        </p:txBody>
      </p:sp>
    </p:spTree>
    <p:extLst>
      <p:ext uri="{BB962C8B-B14F-4D97-AF65-F5344CB8AC3E}">
        <p14:creationId xmlns:p14="http://schemas.microsoft.com/office/powerpoint/2010/main" val="10174184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C1672-1EFE-B49C-021E-EBB56F2433C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112C7E2-7182-0250-1E43-0C75D520F7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AECDFEA-CB1D-2625-A790-D695837E93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9BBBB1B-2C6F-BF5F-E801-1FB9FA38832B}"/>
              </a:ext>
            </a:extLst>
          </p:cNvPr>
          <p:cNvSpPr>
            <a:spLocks noGrp="1"/>
          </p:cNvSpPr>
          <p:nvPr>
            <p:ph type="dt" sz="half" idx="10"/>
          </p:nvPr>
        </p:nvSpPr>
        <p:spPr/>
        <p:txBody>
          <a:bodyPr/>
          <a:lstStyle/>
          <a:p>
            <a:fld id="{657F2242-B8BD-4621-9324-F23151AB617D}" type="datetimeFigureOut">
              <a:rPr lang="en-GB" smtClean="0"/>
              <a:t>04/11/2025</a:t>
            </a:fld>
            <a:endParaRPr lang="en-GB"/>
          </a:p>
        </p:txBody>
      </p:sp>
      <p:sp>
        <p:nvSpPr>
          <p:cNvPr id="6" name="Footer Placeholder 5">
            <a:extLst>
              <a:ext uri="{FF2B5EF4-FFF2-40B4-BE49-F238E27FC236}">
                <a16:creationId xmlns:a16="http://schemas.microsoft.com/office/drawing/2014/main" id="{765B56AE-29FD-4AF6-8AEA-46B23535D7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0793A9-3F3E-D943-5FAF-62F5CFF8623E}"/>
              </a:ext>
            </a:extLst>
          </p:cNvPr>
          <p:cNvSpPr>
            <a:spLocks noGrp="1"/>
          </p:cNvSpPr>
          <p:nvPr>
            <p:ph type="sldNum" sz="quarter" idx="12"/>
          </p:nvPr>
        </p:nvSpPr>
        <p:spPr/>
        <p:txBody>
          <a:bodyPr/>
          <a:lstStyle/>
          <a:p>
            <a:fld id="{F2C86D9D-C390-40B8-98C6-48ACFDECC497}" type="slidenum">
              <a:rPr lang="en-GB" smtClean="0"/>
              <a:t>‹#›</a:t>
            </a:fld>
            <a:endParaRPr lang="en-GB"/>
          </a:p>
        </p:txBody>
      </p:sp>
    </p:spTree>
    <p:extLst>
      <p:ext uri="{BB962C8B-B14F-4D97-AF65-F5344CB8AC3E}">
        <p14:creationId xmlns:p14="http://schemas.microsoft.com/office/powerpoint/2010/main" val="8187323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2EE54-4CB5-8672-09FD-A0C396CB6F1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3AA30F5-4389-1DEB-0563-8C73F5CFE31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3B9E30C-D409-6F27-FF0D-F11F1A5FC5EF}"/>
              </a:ext>
            </a:extLst>
          </p:cNvPr>
          <p:cNvSpPr>
            <a:spLocks noGrp="1"/>
          </p:cNvSpPr>
          <p:nvPr>
            <p:ph type="dt" sz="half" idx="10"/>
          </p:nvPr>
        </p:nvSpPr>
        <p:spPr/>
        <p:txBody>
          <a:bodyPr/>
          <a:lstStyle/>
          <a:p>
            <a:fld id="{657F2242-B8BD-4621-9324-F23151AB617D}" type="datetimeFigureOut">
              <a:rPr lang="en-GB" smtClean="0"/>
              <a:t>04/11/2025</a:t>
            </a:fld>
            <a:endParaRPr lang="en-GB"/>
          </a:p>
        </p:txBody>
      </p:sp>
      <p:sp>
        <p:nvSpPr>
          <p:cNvPr id="5" name="Footer Placeholder 4">
            <a:extLst>
              <a:ext uri="{FF2B5EF4-FFF2-40B4-BE49-F238E27FC236}">
                <a16:creationId xmlns:a16="http://schemas.microsoft.com/office/drawing/2014/main" id="{312201FF-9251-F03C-6374-EF301373F1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513C59-6D0D-F9AD-528A-48D1C4CF4E74}"/>
              </a:ext>
            </a:extLst>
          </p:cNvPr>
          <p:cNvSpPr>
            <a:spLocks noGrp="1"/>
          </p:cNvSpPr>
          <p:nvPr>
            <p:ph type="sldNum" sz="quarter" idx="12"/>
          </p:nvPr>
        </p:nvSpPr>
        <p:spPr/>
        <p:txBody>
          <a:bodyPr/>
          <a:lstStyle/>
          <a:p>
            <a:fld id="{F2C86D9D-C390-40B8-98C6-48ACFDECC497}" type="slidenum">
              <a:rPr lang="en-GB" smtClean="0"/>
              <a:t>‹#›</a:t>
            </a:fld>
            <a:endParaRPr lang="en-GB"/>
          </a:p>
        </p:txBody>
      </p:sp>
    </p:spTree>
    <p:extLst>
      <p:ext uri="{BB962C8B-B14F-4D97-AF65-F5344CB8AC3E}">
        <p14:creationId xmlns:p14="http://schemas.microsoft.com/office/powerpoint/2010/main" val="18073658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431E47-9B95-4825-AC50-3A3DF3136BA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88DDDAE-1A52-DC05-F310-E3E4ED5D65A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4BF95C4-85D5-4845-5376-658559034BC9}"/>
              </a:ext>
            </a:extLst>
          </p:cNvPr>
          <p:cNvSpPr>
            <a:spLocks noGrp="1"/>
          </p:cNvSpPr>
          <p:nvPr>
            <p:ph type="dt" sz="half" idx="10"/>
          </p:nvPr>
        </p:nvSpPr>
        <p:spPr/>
        <p:txBody>
          <a:bodyPr/>
          <a:lstStyle/>
          <a:p>
            <a:fld id="{657F2242-B8BD-4621-9324-F23151AB617D}" type="datetimeFigureOut">
              <a:rPr lang="en-GB" smtClean="0"/>
              <a:t>04/11/2025</a:t>
            </a:fld>
            <a:endParaRPr lang="en-GB"/>
          </a:p>
        </p:txBody>
      </p:sp>
      <p:sp>
        <p:nvSpPr>
          <p:cNvPr id="5" name="Footer Placeholder 4">
            <a:extLst>
              <a:ext uri="{FF2B5EF4-FFF2-40B4-BE49-F238E27FC236}">
                <a16:creationId xmlns:a16="http://schemas.microsoft.com/office/drawing/2014/main" id="{594BB3F3-EF91-6B99-2F6C-46BF903FE7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0BE66E-DA58-AD4C-F551-DC421B26A3C2}"/>
              </a:ext>
            </a:extLst>
          </p:cNvPr>
          <p:cNvSpPr>
            <a:spLocks noGrp="1"/>
          </p:cNvSpPr>
          <p:nvPr>
            <p:ph type="sldNum" sz="quarter" idx="12"/>
          </p:nvPr>
        </p:nvSpPr>
        <p:spPr/>
        <p:txBody>
          <a:bodyPr/>
          <a:lstStyle/>
          <a:p>
            <a:fld id="{F2C86D9D-C390-40B8-98C6-48ACFDECC497}" type="slidenum">
              <a:rPr lang="en-GB" smtClean="0"/>
              <a:t>‹#›</a:t>
            </a:fld>
            <a:endParaRPr lang="en-GB"/>
          </a:p>
        </p:txBody>
      </p:sp>
    </p:spTree>
    <p:extLst>
      <p:ext uri="{BB962C8B-B14F-4D97-AF65-F5344CB8AC3E}">
        <p14:creationId xmlns:p14="http://schemas.microsoft.com/office/powerpoint/2010/main" val="2701920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34E4B1-FEC1-2D9B-510D-04BF4EDD862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C878E70-619B-15AB-D5BF-6D072D9851A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7E4B3C4-B2A1-A243-207E-097218B8356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57F2242-B8BD-4621-9324-F23151AB617D}" type="datetimeFigureOut">
              <a:rPr lang="en-GB" smtClean="0"/>
              <a:t>04/11/2025</a:t>
            </a:fld>
            <a:endParaRPr lang="en-GB"/>
          </a:p>
        </p:txBody>
      </p:sp>
      <p:sp>
        <p:nvSpPr>
          <p:cNvPr id="5" name="Footer Placeholder 4">
            <a:extLst>
              <a:ext uri="{FF2B5EF4-FFF2-40B4-BE49-F238E27FC236}">
                <a16:creationId xmlns:a16="http://schemas.microsoft.com/office/drawing/2014/main" id="{DECBFF7A-3860-FBFD-AC94-F97E2990CF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37D345C-F674-1D81-268B-E44A18162C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2C86D9D-C390-40B8-98C6-48ACFDECC497}" type="slidenum">
              <a:rPr lang="en-GB" smtClean="0"/>
              <a:t>‹#›</a:t>
            </a:fld>
            <a:endParaRPr lang="en-GB"/>
          </a:p>
        </p:txBody>
      </p:sp>
    </p:spTree>
    <p:extLst>
      <p:ext uri="{BB962C8B-B14F-4D97-AF65-F5344CB8AC3E}">
        <p14:creationId xmlns:p14="http://schemas.microsoft.com/office/powerpoint/2010/main" val="18864028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pubmed.ncbi.nlm.nih.gov/20603842/?utm_source=chatgpt.com" TargetMode="External"/><Relationship Id="rId2" Type="http://schemas.openxmlformats.org/officeDocument/2006/relationships/hyperlink" Target="https://doi.org/10.1177/20571585241276740" TargetMode="External"/><Relationship Id="rId1" Type="http://schemas.openxmlformats.org/officeDocument/2006/relationships/slideLayout" Target="../slideLayouts/slideLayout7.xml"/><Relationship Id="rId4" Type="http://schemas.openxmlformats.org/officeDocument/2006/relationships/hyperlink" Target="https://academic.oup.com/oxrep/article/41/1/179/8157937?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56E79B8-7F02-B7F4-D9F6-E23EA7590942}"/>
              </a:ext>
            </a:extLst>
          </p:cNvPr>
          <p:cNvSpPr txBox="1"/>
          <p:nvPr/>
        </p:nvSpPr>
        <p:spPr>
          <a:xfrm>
            <a:off x="3047163" y="2692848"/>
            <a:ext cx="6094324" cy="1477328"/>
          </a:xfrm>
          <a:prstGeom prst="rect">
            <a:avLst/>
          </a:prstGeom>
          <a:noFill/>
        </p:spPr>
        <p:txBody>
          <a:bodyPr wrap="square">
            <a:spAutoFit/>
          </a:bodyPr>
          <a:lstStyle/>
          <a:p>
            <a:r>
              <a:rPr lang="en-GB" sz="1800" dirty="0"/>
              <a:t>Module Number: LCHS4009</a:t>
            </a:r>
            <a:br>
              <a:rPr lang="en-GB" sz="1800" dirty="0"/>
            </a:br>
            <a:r>
              <a:rPr lang="en-GB" sz="1800" dirty="0"/>
              <a:t>Assignment Number: Assignment 1</a:t>
            </a:r>
            <a:br>
              <a:rPr lang="en-GB" sz="1800" dirty="0"/>
            </a:br>
            <a:r>
              <a:rPr lang="en-GB" sz="1800" dirty="0"/>
              <a:t>Student Name:  Diana Asare Adu </a:t>
            </a:r>
            <a:br>
              <a:rPr lang="en-GB" sz="1800" dirty="0"/>
            </a:br>
            <a:r>
              <a:rPr lang="en-GB" sz="1800" dirty="0"/>
              <a:t>Student I D: 2427141</a:t>
            </a:r>
            <a:br>
              <a:rPr lang="en-GB" sz="1800" dirty="0"/>
            </a:br>
            <a:r>
              <a:rPr lang="en-GB" sz="1800" dirty="0"/>
              <a:t>Lecturers Name: Arif Ahmed</a:t>
            </a:r>
            <a:endParaRPr lang="en-GB" dirty="0"/>
          </a:p>
        </p:txBody>
      </p:sp>
    </p:spTree>
    <p:extLst>
      <p:ext uri="{BB962C8B-B14F-4D97-AF65-F5344CB8AC3E}">
        <p14:creationId xmlns:p14="http://schemas.microsoft.com/office/powerpoint/2010/main" val="2626124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20E18D7-5F7F-574C-1855-C62238A9900B}"/>
              </a:ext>
            </a:extLst>
          </p:cNvPr>
          <p:cNvSpPr txBox="1"/>
          <p:nvPr/>
        </p:nvSpPr>
        <p:spPr>
          <a:xfrm>
            <a:off x="385010" y="112418"/>
            <a:ext cx="11421979" cy="6633163"/>
          </a:xfrm>
          <a:prstGeom prst="rect">
            <a:avLst/>
          </a:prstGeom>
          <a:noFill/>
        </p:spPr>
        <p:txBody>
          <a:bodyPr wrap="square">
            <a:spAutoFit/>
          </a:bodyPr>
          <a:lstStyle/>
          <a:p>
            <a:pPr>
              <a:lnSpc>
                <a:spcPct val="115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Personal SWOT Analysis: Diana – Public Healthcare Nurse</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UK health sector is one of the most important sectors of the economy since it employs many people. According to recent estimates, hospital and community sectors in England alone employ over 1.5 million people, with adult social care employing roughly another 1.5 million.</a:t>
            </a:r>
          </a:p>
          <a:p>
            <a:pPr>
              <a:lnSpc>
                <a:spcPct val="115000"/>
              </a:lnSpc>
              <a:spcAft>
                <a:spcPts val="800"/>
              </a:spcAft>
              <a:buNone/>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As a result, as a healthcare worker in this sector, it is critical that you conduct a SWOT analysis to help you determine a structured way to examine internal and external factors that can influence a healthcare worker's contribution and further personal career development in the sector's current and future performance.</a:t>
            </a:r>
          </a:p>
          <a:p>
            <a:pPr>
              <a:lnSpc>
                <a:spcPct val="115000"/>
              </a:lnSpc>
              <a:spcAft>
                <a:spcPts val="800"/>
              </a:spcAft>
              <a:buNone/>
            </a:pPr>
            <a:endParaRPr lang="en-GB" sz="2400" kern="100" dirty="0">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following SWOT analysis examines my professional development within the UK Health and Social Care sector.</a:t>
            </a:r>
          </a:p>
          <a:p>
            <a:pPr>
              <a:lnSpc>
                <a:spcPct val="115000"/>
              </a:lnSpc>
              <a:spcAft>
                <a:spcPts val="800"/>
              </a:spcAft>
              <a:buNone/>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649683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7D99AFA-6F0C-C740-26D2-BE065B4B455F}"/>
              </a:ext>
            </a:extLst>
          </p:cNvPr>
          <p:cNvSpPr txBox="1"/>
          <p:nvPr/>
        </p:nvSpPr>
        <p:spPr>
          <a:xfrm>
            <a:off x="497305" y="497305"/>
            <a:ext cx="11550316" cy="5036828"/>
          </a:xfrm>
          <a:prstGeom prst="rect">
            <a:avLst/>
          </a:prstGeom>
          <a:noFill/>
        </p:spPr>
        <p:txBody>
          <a:bodyPr wrap="square">
            <a:spAutoFit/>
          </a:bodyPr>
          <a:lstStyle/>
          <a:p>
            <a:pPr lvl="0">
              <a:lnSpc>
                <a:spcPct val="115000"/>
              </a:lnSpc>
              <a:spcAft>
                <a:spcPts val="800"/>
              </a:spcAft>
            </a:pPr>
            <a:r>
              <a:rPr lang="en-GB" sz="2400" kern="100" dirty="0">
                <a:latin typeface="Aptos" panose="020B0004020202020204" pitchFamily="34" charset="0"/>
                <a:ea typeface="Aptos" panose="020B0004020202020204" pitchFamily="34" charset="0"/>
                <a:cs typeface="Times New Roman" panose="02020603050405020304" pitchFamily="18" charset="0"/>
              </a:rPr>
              <a:t>1.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Strengths :</a:t>
            </a:r>
          </a:p>
          <a:p>
            <a:pPr marL="342900" lvl="0" indent="-342900">
              <a:lnSpc>
                <a:spcPct val="115000"/>
              </a:lnSpc>
              <a:spcAft>
                <a:spcPts val="800"/>
              </a:spcAft>
              <a:buSzPts val="1000"/>
              <a:buFont typeface="Symbol" panose="05050102010706020507" pitchFamily="18" charset="2"/>
              <a:buChar char=""/>
              <a:tabLst>
                <a:tab pos="457200" algn="l"/>
                <a:tab pos="685800" algn="l"/>
              </a:tabLs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A 5-year experience in clinical and patient</a:t>
            </a:r>
          </a:p>
          <a:p>
            <a:pPr marL="342900" lvl="0" indent="-342900">
              <a:lnSpc>
                <a:spcPct val="115000"/>
              </a:lnSpc>
              <a:spcAft>
                <a:spcPts val="800"/>
              </a:spcAft>
              <a:buSzPts val="1000"/>
              <a:buFont typeface="Symbol" panose="05050102010706020507" pitchFamily="18" charset="2"/>
              <a:buChar char=""/>
              <a:tabLst>
                <a:tab pos="457200" algn="l"/>
                <a:tab pos="685800" algn="l"/>
              </a:tabLs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Clear communication and understanding with patients and families.</a:t>
            </a:r>
          </a:p>
          <a:p>
            <a:pPr marL="342900" lvl="0" indent="-342900">
              <a:lnSpc>
                <a:spcPct val="115000"/>
              </a:lnSpc>
              <a:spcAft>
                <a:spcPts val="800"/>
              </a:spcAft>
              <a:buSzPts val="1000"/>
              <a:buFont typeface="Symbol" panose="05050102010706020507" pitchFamily="18" charset="2"/>
              <a:buChar char=""/>
              <a:tabLst>
                <a:tab pos="457200" algn="l"/>
                <a:tab pos="685800" algn="l"/>
              </a:tabLs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Dependable team player who can trusted by work colleagues and line managers</a:t>
            </a:r>
          </a:p>
          <a:p>
            <a:pPr marL="342900" lvl="0" indent="-342900">
              <a:lnSpc>
                <a:spcPct val="115000"/>
              </a:lnSpc>
              <a:spcAft>
                <a:spcPts val="800"/>
              </a:spcAft>
              <a:buSzPts val="1000"/>
              <a:buFont typeface="Symbol" panose="05050102010706020507" pitchFamily="18" charset="2"/>
              <a:buChar char=""/>
              <a:tabLst>
                <a:tab pos="457200" algn="l"/>
                <a:tab pos="685800" algn="l"/>
              </a:tabLs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Positive moral ethics and professionalism</a:t>
            </a:r>
          </a:p>
          <a:p>
            <a:pPr marL="342900" lvl="0" indent="-342900">
              <a:lnSpc>
                <a:spcPct val="115000"/>
              </a:lnSpc>
              <a:spcAft>
                <a:spcPts val="800"/>
              </a:spcAft>
              <a:buSzPts val="1000"/>
              <a:buFont typeface="Symbol" panose="05050102010706020507" pitchFamily="18" charset="2"/>
              <a:buChar char=""/>
              <a:tabLst>
                <a:tab pos="685800" algn="l"/>
              </a:tabLs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High adherence to hospital safety  standards</a:t>
            </a:r>
            <a:endParaRPr lang="en-GB" sz="2400" kern="100" dirty="0">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685800" algn="l"/>
              </a:tabLst>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lvl="0">
              <a:lnSpc>
                <a:spcPct val="115000"/>
              </a:lnSpc>
              <a:spcAft>
                <a:spcPts val="800"/>
              </a:spcAft>
              <a:buSzPts val="1000"/>
              <a:tabLst>
                <a:tab pos="685800" algn="l"/>
              </a:tabLs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Importance of these strengths: My sense of compassion, reliability, and experience make me a dependable worker and a potential candidate for a managerial position at work.</a:t>
            </a:r>
          </a:p>
        </p:txBody>
      </p:sp>
    </p:spTree>
    <p:extLst>
      <p:ext uri="{BB962C8B-B14F-4D97-AF65-F5344CB8AC3E}">
        <p14:creationId xmlns:p14="http://schemas.microsoft.com/office/powerpoint/2010/main" val="6355496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53B4A64-4FED-580F-4A05-D2C2B585B2EE}"/>
              </a:ext>
            </a:extLst>
          </p:cNvPr>
          <p:cNvSpPr txBox="1"/>
          <p:nvPr/>
        </p:nvSpPr>
        <p:spPr>
          <a:xfrm>
            <a:off x="304799" y="320842"/>
            <a:ext cx="11694695" cy="5358968"/>
          </a:xfrm>
          <a:prstGeom prst="rect">
            <a:avLst/>
          </a:prstGeom>
          <a:noFill/>
        </p:spPr>
        <p:txBody>
          <a:bodyPr wrap="square">
            <a:spAutoFit/>
          </a:bodyPr>
          <a:lstStyle/>
          <a:p>
            <a:pPr lvl="0">
              <a:lnSpc>
                <a:spcPct val="115000"/>
              </a:lnSpc>
              <a:spcAft>
                <a:spcPts val="800"/>
              </a:spcAft>
            </a:pPr>
            <a:r>
              <a:rPr lang="en-GB" sz="2400" kern="100" dirty="0">
                <a:latin typeface="Aptos" panose="020B0004020202020204" pitchFamily="34" charset="0"/>
                <a:ea typeface="Aptos" panose="020B0004020202020204" pitchFamily="34" charset="0"/>
                <a:cs typeface="Times New Roman" panose="02020603050405020304" pitchFamily="18" charset="0"/>
              </a:rPr>
              <a:t>2</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Weaknesses:</a:t>
            </a:r>
          </a:p>
          <a:p>
            <a:pPr marL="342900" lvl="0" indent="-342900">
              <a:lnSpc>
                <a:spcPct val="115000"/>
              </a:lnSpc>
              <a:spcAft>
                <a:spcPts val="800"/>
              </a:spcAft>
              <a:buSzPts val="1000"/>
              <a:buFont typeface="Symbol" panose="05050102010706020507" pitchFamily="18" charset="2"/>
              <a:buChar char=""/>
              <a:tabLst>
                <a:tab pos="685800" algn="l"/>
              </a:tabLs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No management and leadership experience in the healthcare sector.</a:t>
            </a:r>
          </a:p>
          <a:p>
            <a:pPr marL="342900" lvl="0" indent="-342900">
              <a:lnSpc>
                <a:spcPct val="115000"/>
              </a:lnSpc>
              <a:spcAft>
                <a:spcPts val="800"/>
              </a:spcAft>
              <a:buSzPts val="1000"/>
              <a:buFont typeface="Symbol" panose="05050102010706020507" pitchFamily="18" charset="2"/>
              <a:buChar char=""/>
              <a:tabLst>
                <a:tab pos="685800" algn="l"/>
              </a:tabLs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Trying as much work as I can do by myself instead a of delegating some task to junior staff or new nurse graduates </a:t>
            </a:r>
          </a:p>
          <a:p>
            <a:pPr marL="342900" lvl="0" indent="-342900">
              <a:lnSpc>
                <a:spcPct val="115000"/>
              </a:lnSpc>
              <a:spcAft>
                <a:spcPts val="800"/>
              </a:spcAft>
              <a:buSzPts val="1000"/>
              <a:buFont typeface="Symbol" panose="05050102010706020507" pitchFamily="18" charset="2"/>
              <a:buChar char=""/>
              <a:tabLst>
                <a:tab pos="685800" algn="l"/>
              </a:tabLs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Avoiding conflicts at work.</a:t>
            </a:r>
          </a:p>
          <a:p>
            <a:pPr marL="342900" lvl="0" indent="-342900">
              <a:lnSpc>
                <a:spcPct val="115000"/>
              </a:lnSpc>
              <a:spcAft>
                <a:spcPts val="800"/>
              </a:spcAft>
              <a:buSzPts val="1000"/>
              <a:buFont typeface="Symbol" panose="05050102010706020507" pitchFamily="18" charset="2"/>
              <a:buChar char=""/>
              <a:tabLst>
                <a:tab pos="685800" algn="l"/>
              </a:tabLs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Taking work home especially administration and documentation  task.</a:t>
            </a:r>
          </a:p>
          <a:p>
            <a:pPr marL="342900" lvl="0" indent="-342900">
              <a:lnSpc>
                <a:spcPct val="115000"/>
              </a:lnSpc>
              <a:spcAft>
                <a:spcPts val="800"/>
              </a:spcAft>
              <a:buSzPts val="1000"/>
              <a:buFont typeface="Symbol" panose="05050102010706020507" pitchFamily="18" charset="2"/>
              <a:buChar char=""/>
              <a:tabLst>
                <a:tab pos="685800" algn="l"/>
              </a:tabLs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Working only in the technical side of healthcare and having no experience in the commercial side , for example in terms of budgeting in the hospital sector.</a:t>
            </a:r>
          </a:p>
          <a:p>
            <a:pPr marL="228600">
              <a:lnSpc>
                <a:spcPct val="115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Effects of these weaknesses: These limitations could make it difficult for me to be considered for a manager if I do not ensure that I get experience or training on these issues soon.</a:t>
            </a:r>
          </a:p>
        </p:txBody>
      </p:sp>
    </p:spTree>
    <p:extLst>
      <p:ext uri="{BB962C8B-B14F-4D97-AF65-F5344CB8AC3E}">
        <p14:creationId xmlns:p14="http://schemas.microsoft.com/office/powerpoint/2010/main" val="18769666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F84F4E7-B425-5696-3408-9E49CFF2216B}"/>
              </a:ext>
            </a:extLst>
          </p:cNvPr>
          <p:cNvSpPr txBox="1"/>
          <p:nvPr/>
        </p:nvSpPr>
        <p:spPr>
          <a:xfrm>
            <a:off x="272716" y="256673"/>
            <a:ext cx="11630526" cy="6247095"/>
          </a:xfrm>
          <a:prstGeom prst="rect">
            <a:avLst/>
          </a:prstGeom>
          <a:noFill/>
        </p:spPr>
        <p:txBody>
          <a:bodyPr wrap="square">
            <a:spAutoFit/>
          </a:bodyPr>
          <a:lstStyle/>
          <a:p>
            <a:pPr lvl="0">
              <a:lnSpc>
                <a:spcPct val="115000"/>
              </a:lnSpc>
              <a:spcAft>
                <a:spcPts val="800"/>
              </a:spcAft>
            </a:pPr>
            <a:r>
              <a:rPr lang="en-GB" sz="2300" kern="100" dirty="0">
                <a:effectLst/>
                <a:latin typeface="Aptos" panose="020B0004020202020204" pitchFamily="34" charset="0"/>
                <a:ea typeface="Aptos" panose="020B0004020202020204" pitchFamily="34" charset="0"/>
                <a:cs typeface="Times New Roman" panose="02020603050405020304" pitchFamily="18" charset="0"/>
              </a:rPr>
              <a:t>3. Opportunities: </a:t>
            </a:r>
          </a:p>
          <a:p>
            <a:pPr marL="342900" lvl="0" indent="-342900">
              <a:lnSpc>
                <a:spcPct val="115000"/>
              </a:lnSpc>
              <a:spcAft>
                <a:spcPts val="800"/>
              </a:spcAft>
              <a:buSzPts val="1000"/>
              <a:buFont typeface="Symbol" panose="05050102010706020507" pitchFamily="18" charset="2"/>
              <a:buChar char=""/>
              <a:tabLst>
                <a:tab pos="457200" algn="l"/>
              </a:tabLst>
            </a:pPr>
            <a:r>
              <a:rPr lang="en-GB" sz="2300" kern="100" dirty="0">
                <a:effectLst/>
                <a:latin typeface="Aptos" panose="020B0004020202020204" pitchFamily="34" charset="0"/>
                <a:ea typeface="Aptos" panose="020B0004020202020204" pitchFamily="34" charset="0"/>
                <a:cs typeface="Times New Roman" panose="02020603050405020304" pitchFamily="18" charset="0"/>
              </a:rPr>
              <a:t>I must look for opportunities to further my education and also check if my hospital offers leadership and management training courses.</a:t>
            </a:r>
          </a:p>
          <a:p>
            <a:pPr marL="342900" lvl="0" indent="-342900">
              <a:lnSpc>
                <a:spcPct val="115000"/>
              </a:lnSpc>
              <a:spcAft>
                <a:spcPts val="800"/>
              </a:spcAft>
              <a:buSzPts val="1000"/>
              <a:buFont typeface="Symbol" panose="05050102010706020507" pitchFamily="18" charset="2"/>
              <a:buChar char=""/>
              <a:tabLst>
                <a:tab pos="457200" algn="l"/>
              </a:tabLst>
            </a:pPr>
            <a:r>
              <a:rPr lang="en-GB" sz="2300" kern="100" dirty="0">
                <a:effectLst/>
                <a:latin typeface="Aptos" panose="020B0004020202020204" pitchFamily="34" charset="0"/>
                <a:ea typeface="Aptos" panose="020B0004020202020204" pitchFamily="34" charset="0"/>
                <a:cs typeface="Times New Roman" panose="02020603050405020304" pitchFamily="18" charset="0"/>
              </a:rPr>
              <a:t>According to a publication the </a:t>
            </a:r>
            <a:r>
              <a:rPr lang="en-GB" sz="2300" i="1" kern="100" dirty="0">
                <a:effectLst/>
                <a:latin typeface="Aptos" panose="020B0004020202020204" pitchFamily="34" charset="0"/>
                <a:ea typeface="Aptos" panose="020B0004020202020204" pitchFamily="34" charset="0"/>
                <a:cs typeface="Times New Roman" panose="02020603050405020304" pitchFamily="18" charset="0"/>
              </a:rPr>
              <a:t>Nordic Journal of Nursing Research</a:t>
            </a:r>
            <a:r>
              <a:rPr lang="en-GB" sz="2300" kern="100" dirty="0">
                <a:effectLst/>
                <a:latin typeface="Aptos" panose="020B0004020202020204" pitchFamily="34" charset="0"/>
                <a:ea typeface="Aptos" panose="020B0004020202020204" pitchFamily="34" charset="0"/>
                <a:cs typeface="Times New Roman" panose="02020603050405020304" pitchFamily="18" charset="0"/>
              </a:rPr>
              <a:t>., 2024, there is a growing demand for nurse managers and healthcare administrators</a:t>
            </a:r>
          </a:p>
          <a:p>
            <a:pPr marL="342900" lvl="0" indent="-342900">
              <a:lnSpc>
                <a:spcPct val="115000"/>
              </a:lnSpc>
              <a:spcAft>
                <a:spcPts val="800"/>
              </a:spcAft>
              <a:buSzPts val="1000"/>
              <a:buFont typeface="Symbol" panose="05050102010706020507" pitchFamily="18" charset="2"/>
              <a:buChar char=""/>
              <a:tabLst>
                <a:tab pos="457200" algn="l"/>
              </a:tabLst>
            </a:pPr>
            <a:r>
              <a:rPr lang="en-GB" sz="2300" kern="100" dirty="0">
                <a:effectLst/>
                <a:latin typeface="Aptos" panose="020B0004020202020204" pitchFamily="34" charset="0"/>
                <a:ea typeface="Aptos" panose="020B0004020202020204" pitchFamily="34" charset="0"/>
                <a:cs typeface="Times New Roman" panose="02020603050405020304" pitchFamily="18" charset="0"/>
              </a:rPr>
              <a:t>Another Opportunity is actually this course which we are doing now which will help to advance my professional career in the healthcare sector.</a:t>
            </a:r>
          </a:p>
          <a:p>
            <a:pPr marL="342900" lvl="0" indent="-342900">
              <a:lnSpc>
                <a:spcPct val="115000"/>
              </a:lnSpc>
              <a:spcAft>
                <a:spcPts val="800"/>
              </a:spcAft>
              <a:buSzPts val="1000"/>
              <a:buFont typeface="Symbol" panose="05050102010706020507" pitchFamily="18" charset="2"/>
              <a:buChar char=""/>
              <a:tabLst>
                <a:tab pos="457200" algn="l"/>
              </a:tabLst>
            </a:pPr>
            <a:r>
              <a:rPr lang="en-GB" sz="2300" kern="100" dirty="0">
                <a:effectLst/>
                <a:latin typeface="Aptos" panose="020B0004020202020204" pitchFamily="34" charset="0"/>
                <a:ea typeface="Aptos" panose="020B0004020202020204" pitchFamily="34" charset="0"/>
                <a:cs typeface="Times New Roman" panose="02020603050405020304" pitchFamily="18" charset="0"/>
              </a:rPr>
              <a:t>Another opportunity may be to specialise in the uses specialise hospital equipment and technologies like Electronic Medical Records (EMRs), X-ray Machines, CT Scanners etc.</a:t>
            </a:r>
          </a:p>
          <a:p>
            <a:pPr marL="342900" lvl="0" indent="-342900">
              <a:lnSpc>
                <a:spcPct val="115000"/>
              </a:lnSpc>
              <a:spcAft>
                <a:spcPts val="800"/>
              </a:spcAft>
              <a:buSzPts val="1000"/>
              <a:buFont typeface="Symbol" panose="05050102010706020507" pitchFamily="18" charset="2"/>
              <a:buChar char=""/>
              <a:tabLst>
                <a:tab pos="457200" algn="l"/>
              </a:tabLst>
            </a:pPr>
            <a:r>
              <a:rPr lang="en-GB" sz="2300" kern="100" dirty="0">
                <a:effectLst/>
                <a:latin typeface="Aptos" panose="020B0004020202020204" pitchFamily="34" charset="0"/>
                <a:ea typeface="Aptos" panose="020B0004020202020204" pitchFamily="34" charset="0"/>
                <a:cs typeface="Times New Roman" panose="02020603050405020304" pitchFamily="18" charset="0"/>
              </a:rPr>
              <a:t>There is also a high demand of nurses and  social care workers specialising in adult social care.</a:t>
            </a:r>
          </a:p>
          <a:p>
            <a:pPr>
              <a:buNone/>
            </a:pPr>
            <a:r>
              <a:rPr lang="en-GB" sz="2300" dirty="0">
                <a:effectLst/>
                <a:latin typeface="Aptos" panose="020B0004020202020204" pitchFamily="34" charset="0"/>
                <a:ea typeface="Aptos" panose="020B0004020202020204" pitchFamily="34" charset="0"/>
                <a:cs typeface="Times New Roman" panose="02020603050405020304" pitchFamily="18" charset="0"/>
              </a:rPr>
              <a:t>Effects of these opportunities: Enrolling in training programs,  mentorship programs , and building new  specialist  tech-related skills can an indispensable worker in the healthcare sector.</a:t>
            </a:r>
            <a:endParaRPr lang="en-GB" sz="2300" dirty="0"/>
          </a:p>
        </p:txBody>
      </p:sp>
    </p:spTree>
    <p:extLst>
      <p:ext uri="{BB962C8B-B14F-4D97-AF65-F5344CB8AC3E}">
        <p14:creationId xmlns:p14="http://schemas.microsoft.com/office/powerpoint/2010/main" val="3459768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E5D4894-DE39-5CB3-69CE-C69DA066D4E8}"/>
              </a:ext>
            </a:extLst>
          </p:cNvPr>
          <p:cNvSpPr txBox="1"/>
          <p:nvPr/>
        </p:nvSpPr>
        <p:spPr>
          <a:xfrm>
            <a:off x="320841" y="336884"/>
            <a:ext cx="11694695" cy="7790402"/>
          </a:xfrm>
          <a:prstGeom prst="rect">
            <a:avLst/>
          </a:prstGeom>
          <a:noFill/>
        </p:spPr>
        <p:txBody>
          <a:bodyPr wrap="square">
            <a:spAutoFit/>
          </a:bodyPr>
          <a:lstStyle/>
          <a:p>
            <a:pPr lvl="0">
              <a:lnSpc>
                <a:spcPct val="115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4. Threats:</a:t>
            </a:r>
          </a:p>
          <a:p>
            <a:pPr marL="342900" lvl="0" indent="-342900">
              <a:lnSpc>
                <a:spcPct val="115000"/>
              </a:lnSpc>
              <a:spcAft>
                <a:spcPts val="800"/>
              </a:spcAft>
              <a:buSzPts val="1000"/>
              <a:buFont typeface="Symbol" panose="05050102010706020507" pitchFamily="18" charset="2"/>
              <a:buChar char=""/>
              <a:tabLst>
                <a:tab pos="457200" algn="l"/>
              </a:tabLs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Shortage of staff in this sector has led to High workloads  which may cause high stress at work</a:t>
            </a:r>
          </a:p>
          <a:p>
            <a:pPr marL="342900" lvl="0" indent="-342900">
              <a:lnSpc>
                <a:spcPct val="115000"/>
              </a:lnSpc>
              <a:spcAft>
                <a:spcPts val="800"/>
              </a:spcAft>
              <a:buSzPts val="1000"/>
              <a:buFont typeface="Symbol" panose="05050102010706020507" pitchFamily="18" charset="2"/>
              <a:buChar char=""/>
              <a:tabLst>
                <a:tab pos="457200" algn="l"/>
              </a:tabLs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 industry continues to change and improve so there is a need to constantly update yourself and be updated in all recent regulations  and documentation requirements</a:t>
            </a:r>
          </a:p>
          <a:p>
            <a:pPr marL="342900" lvl="0" indent="-342900">
              <a:lnSpc>
                <a:spcPct val="115000"/>
              </a:lnSpc>
              <a:spcAft>
                <a:spcPts val="800"/>
              </a:spcAft>
              <a:buSzPts val="1000"/>
              <a:buFont typeface="Symbol" panose="05050102010706020507" pitchFamily="18" charset="2"/>
              <a:buChar char=""/>
              <a:tabLst>
                <a:tab pos="457200" algn="l"/>
              </a:tabLs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There is sometimes tension and hierarchy misunderstanding because of completion from nurses from different degrees, colleges, regulatory bodies etc.</a:t>
            </a:r>
          </a:p>
          <a:p>
            <a:pPr marL="342900" lvl="0" indent="-342900">
              <a:lnSpc>
                <a:spcPct val="115000"/>
              </a:lnSpc>
              <a:spcAft>
                <a:spcPts val="800"/>
              </a:spcAft>
              <a:buSzPts val="1000"/>
              <a:buFont typeface="Symbol" panose="05050102010706020507" pitchFamily="18" charset="2"/>
              <a:buChar char=""/>
              <a:tabLst>
                <a:tab pos="457200" algn="l"/>
              </a:tabLs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Continuous changes  in healthcare technology requires  continuous upskilling by nurses which also may increase cost to the government and nurses too.</a:t>
            </a:r>
          </a:p>
          <a:p>
            <a:pPr marL="342900" lvl="0" indent="-342900">
              <a:lnSpc>
                <a:spcPct val="115000"/>
              </a:lnSpc>
              <a:spcAft>
                <a:spcPts val="800"/>
              </a:spcAft>
              <a:buSzPts val="1000"/>
              <a:buFont typeface="Symbol" panose="05050102010706020507" pitchFamily="18" charset="2"/>
              <a:buChar char=""/>
              <a:tabLst>
                <a:tab pos="457200" algn="l"/>
              </a:tabLs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Budget constraints also may limit promotion opportunities for nurses</a:t>
            </a:r>
          </a:p>
          <a:p>
            <a:pPr>
              <a:lnSpc>
                <a:spcPct val="115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Responding to these threats: I must be proactive and sensitive to the dynamic nature of the healthcare professional, and I must manage the stress, upskilling to be in the right position for leadership or management roles.</a:t>
            </a:r>
          </a:p>
          <a:p>
            <a:pPr lvl="0">
              <a:lnSpc>
                <a:spcPct val="115000"/>
              </a:lnSpc>
              <a:spcAft>
                <a:spcPts val="800"/>
              </a:spcAft>
              <a:buSzPts val="1000"/>
              <a:tabLst>
                <a:tab pos="457200" algn="l"/>
              </a:tabLst>
            </a:pPr>
            <a:endParaRPr lang="en-GB" sz="2400" kern="100" dirty="0">
              <a:latin typeface="Aptos" panose="020B0004020202020204" pitchFamily="34" charset="0"/>
              <a:ea typeface="Aptos" panose="020B0004020202020204" pitchFamily="34" charset="0"/>
              <a:cs typeface="Times New Roman" panose="02020603050405020304" pitchFamily="18" charset="0"/>
            </a:endParaRPr>
          </a:p>
          <a:p>
            <a:pPr lvl="0">
              <a:lnSpc>
                <a:spcPct val="115000"/>
              </a:lnSpc>
              <a:spcAft>
                <a:spcPts val="800"/>
              </a:spcAft>
              <a:buSzPts val="1000"/>
              <a:tabLst>
                <a:tab pos="457200" algn="l"/>
              </a:tabLst>
            </a:pPr>
            <a:endParaRPr lang="en-GB" sz="2400" kern="100" dirty="0">
              <a:latin typeface="Aptos" panose="020B0004020202020204" pitchFamily="34" charset="0"/>
              <a:ea typeface="Aptos" panose="020B0004020202020204" pitchFamily="34" charset="0"/>
              <a:cs typeface="Times New Roman" panose="02020603050405020304" pitchFamily="18" charset="0"/>
            </a:endParaRPr>
          </a:p>
          <a:p>
            <a:pPr lvl="0">
              <a:lnSpc>
                <a:spcPct val="115000"/>
              </a:lnSpc>
              <a:spcAft>
                <a:spcPts val="800"/>
              </a:spcAft>
              <a:buSzPts val="1000"/>
              <a:tabLst>
                <a:tab pos="457200" algn="l"/>
              </a:tabLst>
            </a:pPr>
            <a:endParaRPr lang="en-GB" sz="2400" kern="100" dirty="0">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3021495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69923B1-94D6-8DC5-0362-4004A013D32F}"/>
              </a:ext>
            </a:extLst>
          </p:cNvPr>
          <p:cNvSpPr txBox="1"/>
          <p:nvPr/>
        </p:nvSpPr>
        <p:spPr>
          <a:xfrm>
            <a:off x="401052" y="336158"/>
            <a:ext cx="11550315" cy="8399992"/>
          </a:xfrm>
          <a:prstGeom prst="rect">
            <a:avLst/>
          </a:prstGeom>
          <a:noFill/>
        </p:spPr>
        <p:txBody>
          <a:bodyPr wrap="square">
            <a:spAutoFit/>
          </a:bodyPr>
          <a:lstStyle/>
          <a:p>
            <a:pPr>
              <a:lnSpc>
                <a:spcPct val="115000"/>
              </a:lnSpc>
              <a:spcAft>
                <a:spcPts val="800"/>
              </a:spcAft>
              <a:buNone/>
            </a:pPr>
            <a:r>
              <a:rPr lang="en-GB" sz="2100" dirty="0"/>
              <a:t>In summary, my strategy for my professional work after the SWOT analysis is to take advantage of my earlier experience to effective at my current work, improve my knowledge and skills by taking up training courses, take advantage of </a:t>
            </a:r>
            <a:r>
              <a:rPr lang="en-GB" sz="2100" kern="100" dirty="0">
                <a:effectLst/>
                <a:latin typeface="Aptos" panose="020B0004020202020204" pitchFamily="34" charset="0"/>
                <a:ea typeface="Aptos" panose="020B0004020202020204" pitchFamily="34" charset="0"/>
                <a:cs typeface="Times New Roman" panose="02020603050405020304" pitchFamily="18" charset="0"/>
              </a:rPr>
              <a:t>opportunities at work and finally also manage threats to my profession by staying current with recent healthcare technology and staying positive during stressful situations at work. </a:t>
            </a:r>
          </a:p>
          <a:p>
            <a:pPr algn="ctr">
              <a:lnSpc>
                <a:spcPct val="115000"/>
              </a:lnSpc>
              <a:spcAft>
                <a:spcPts val="800"/>
              </a:spcAft>
              <a:buNone/>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References</a:t>
            </a:r>
          </a:p>
          <a:p>
            <a:pPr>
              <a:lnSpc>
                <a:spcPct val="115000"/>
              </a:lnSpc>
              <a:spcAft>
                <a:spcPts val="800"/>
              </a:spcAft>
              <a:buNone/>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Simonsen MK, Fleischer M. Building a strategy for the recruitment and retention of nurses in healthcare: A contemporary issue. </a:t>
            </a:r>
            <a:r>
              <a:rPr lang="en-GB" sz="2100" i="1" kern="100" dirty="0">
                <a:effectLst/>
                <a:latin typeface="Aptos" panose="020B0004020202020204" pitchFamily="34" charset="0"/>
                <a:ea typeface="Aptos" panose="020B0004020202020204" pitchFamily="34" charset="0"/>
                <a:cs typeface="Times New Roman" panose="02020603050405020304" pitchFamily="18" charset="0"/>
              </a:rPr>
              <a:t>Nordic Journal of Nursing Research</a:t>
            </a:r>
            <a:r>
              <a:rPr lang="en-GB" sz="2100" kern="100" dirty="0">
                <a:effectLst/>
                <a:latin typeface="Aptos" panose="020B0004020202020204" pitchFamily="34" charset="0"/>
                <a:ea typeface="Aptos" panose="020B0004020202020204" pitchFamily="34" charset="0"/>
                <a:cs typeface="Times New Roman" panose="02020603050405020304" pitchFamily="18" charset="0"/>
              </a:rPr>
              <a:t>. 2024;44. doi:</a:t>
            </a:r>
            <a:r>
              <a:rPr lang="en-GB" sz="21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10.1177/20571585241276740</a:t>
            </a:r>
            <a:endParaRPr lang="en-GB" sz="2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van der Vleuten, C.P.M., Dolmans, D.H.J.M. and </a:t>
            </a:r>
            <a:r>
              <a:rPr lang="en-GB" sz="2100" kern="100" dirty="0" err="1">
                <a:effectLst/>
                <a:latin typeface="Aptos" panose="020B0004020202020204" pitchFamily="34" charset="0"/>
                <a:ea typeface="Aptos" panose="020B0004020202020204" pitchFamily="34" charset="0"/>
                <a:cs typeface="Times New Roman" panose="02020603050405020304" pitchFamily="18" charset="0"/>
              </a:rPr>
              <a:t>Scherpbier</a:t>
            </a:r>
            <a:r>
              <a:rPr lang="en-GB" sz="2100" kern="100" dirty="0">
                <a:effectLst/>
                <a:latin typeface="Aptos" panose="020B0004020202020204" pitchFamily="34" charset="0"/>
                <a:ea typeface="Aptos" panose="020B0004020202020204" pitchFamily="34" charset="0"/>
                <a:cs typeface="Times New Roman" panose="02020603050405020304" pitchFamily="18" charset="0"/>
              </a:rPr>
              <a:t>, A.J.J.A. (2010) ‘The need for evidence in education and training: A SWOT analysis.’ </a:t>
            </a:r>
            <a:r>
              <a:rPr lang="en-GB" sz="2100" i="1" kern="100" dirty="0">
                <a:effectLst/>
                <a:latin typeface="Aptos" panose="020B0004020202020204" pitchFamily="34" charset="0"/>
                <a:ea typeface="Aptos" panose="020B0004020202020204" pitchFamily="34" charset="0"/>
                <a:cs typeface="Times New Roman" panose="02020603050405020304" pitchFamily="18" charset="0"/>
              </a:rPr>
              <a:t>Medical Teacher,</a:t>
            </a:r>
            <a:r>
              <a:rPr lang="en-GB" sz="2100" kern="100" dirty="0">
                <a:effectLst/>
                <a:latin typeface="Aptos" panose="020B0004020202020204" pitchFamily="34" charset="0"/>
                <a:ea typeface="Aptos" panose="020B0004020202020204" pitchFamily="34" charset="0"/>
                <a:cs typeface="Times New Roman" panose="02020603050405020304" pitchFamily="18" charset="0"/>
              </a:rPr>
              <a:t> 32(8), pp. 634–638. Available at: </a:t>
            </a:r>
            <a:r>
              <a:rPr lang="en-GB" sz="21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https://pubmed.ncbi.nlm.nih.gov/20603842/</a:t>
            </a:r>
            <a:r>
              <a:rPr lang="en-GB" sz="2100" kern="100" dirty="0">
                <a:effectLst/>
                <a:latin typeface="Aptos" panose="020B0004020202020204" pitchFamily="34" charset="0"/>
                <a:ea typeface="Aptos" panose="020B0004020202020204" pitchFamily="34" charset="0"/>
                <a:cs typeface="Times New Roman" panose="02020603050405020304" pitchFamily="18" charset="0"/>
              </a:rPr>
              <a:t> (Accessed: 5 November 2025).</a:t>
            </a:r>
          </a:p>
          <a:p>
            <a:pPr>
              <a:lnSpc>
                <a:spcPct val="115000"/>
              </a:lnSpc>
              <a:spcAft>
                <a:spcPts val="800"/>
              </a:spcAft>
              <a:buNone/>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Warner, M. and </a:t>
            </a:r>
            <a:r>
              <a:rPr lang="en-GB" sz="2100" kern="100" dirty="0" err="1">
                <a:effectLst/>
                <a:latin typeface="Aptos" panose="020B0004020202020204" pitchFamily="34" charset="0"/>
                <a:ea typeface="Aptos" panose="020B0004020202020204" pitchFamily="34" charset="0"/>
                <a:cs typeface="Times New Roman" panose="02020603050405020304" pitchFamily="18" charset="0"/>
              </a:rPr>
              <a:t>Zaranko</a:t>
            </a:r>
            <a:r>
              <a:rPr lang="en-GB" sz="2100" kern="100" dirty="0">
                <a:effectLst/>
                <a:latin typeface="Aptos" panose="020B0004020202020204" pitchFamily="34" charset="0"/>
                <a:ea typeface="Aptos" panose="020B0004020202020204" pitchFamily="34" charset="0"/>
                <a:cs typeface="Times New Roman" panose="02020603050405020304" pitchFamily="18" charset="0"/>
              </a:rPr>
              <a:t>, B. (2024) ‘Future challenges for the UK health and social care system: productivity, workforce and reform.’ </a:t>
            </a:r>
            <a:r>
              <a:rPr lang="en-GB" sz="2100" i="1" kern="100" dirty="0">
                <a:effectLst/>
                <a:latin typeface="Aptos" panose="020B0004020202020204" pitchFamily="34" charset="0"/>
                <a:ea typeface="Aptos" panose="020B0004020202020204" pitchFamily="34" charset="0"/>
                <a:cs typeface="Times New Roman" panose="02020603050405020304" pitchFamily="18" charset="0"/>
              </a:rPr>
              <a:t>Oxford Review of Economic Policy,</a:t>
            </a:r>
            <a:r>
              <a:rPr lang="en-GB" sz="2100" kern="100" dirty="0">
                <a:effectLst/>
                <a:latin typeface="Aptos" panose="020B0004020202020204" pitchFamily="34" charset="0"/>
                <a:ea typeface="Aptos" panose="020B0004020202020204" pitchFamily="34" charset="0"/>
                <a:cs typeface="Times New Roman" panose="02020603050405020304" pitchFamily="18" charset="0"/>
              </a:rPr>
              <a:t> 41(1), pp. 179–199. Available at: </a:t>
            </a:r>
            <a:r>
              <a:rPr lang="en-GB" sz="21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https://academic.oup.com/oxrep/article/41/1/179/8157937</a:t>
            </a:r>
            <a:r>
              <a:rPr lang="en-GB" sz="2100" kern="100" dirty="0">
                <a:effectLst/>
                <a:latin typeface="Aptos" panose="020B0004020202020204" pitchFamily="34" charset="0"/>
                <a:ea typeface="Aptos" panose="020B0004020202020204" pitchFamily="34" charset="0"/>
                <a:cs typeface="Times New Roman" panose="02020603050405020304" pitchFamily="18" charset="0"/>
              </a:rPr>
              <a:t> (Accessed: 5 November 2025).</a:t>
            </a:r>
          </a:p>
          <a:p>
            <a:pPr>
              <a:lnSpc>
                <a:spcPct val="115000"/>
              </a:lnSpc>
              <a:spcAft>
                <a:spcPts val="800"/>
              </a:spcAft>
              <a:buNone/>
            </a:pPr>
            <a:r>
              <a:rPr lang="en-GB" sz="21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buNone/>
            </a:pPr>
            <a:endParaRPr lang="en-GB" sz="2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endParaRPr lang="en-GB" sz="2100" kern="100" dirty="0">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endParaRPr lang="en-GB" sz="21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100" dirty="0"/>
          </a:p>
        </p:txBody>
      </p:sp>
    </p:spTree>
    <p:extLst>
      <p:ext uri="{BB962C8B-B14F-4D97-AF65-F5344CB8AC3E}">
        <p14:creationId xmlns:p14="http://schemas.microsoft.com/office/powerpoint/2010/main" val="20615894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1636</TotalTime>
  <Words>884</Words>
  <Application>Microsoft Office PowerPoint</Application>
  <PresentationFormat>Widescreen</PresentationFormat>
  <Paragraphs>45</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Aptos Display</vt:lpstr>
      <vt:lpstr>Arial</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Diana Asare Adu (2427141)</dc:creator>
  <cp:lastModifiedBy>Diana Asare Adu (2427141)</cp:lastModifiedBy>
  <cp:revision>9</cp:revision>
  <dcterms:created xsi:type="dcterms:W3CDTF">2025-11-04T14:30:32Z</dcterms:created>
  <dcterms:modified xsi:type="dcterms:W3CDTF">2025-11-05T17:47:12Z</dcterms:modified>
</cp:coreProperties>
</file>