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9" r:id="rId4"/>
    <p:sldId id="267" r:id="rId5"/>
    <p:sldId id="268" r:id="rId6"/>
    <p:sldId id="269" r:id="rId7"/>
    <p:sldId id="270" r:id="rId8"/>
    <p:sldId id="271" r:id="rId9"/>
    <p:sldId id="272" r:id="rId10"/>
    <p:sldId id="273" r:id="rId11"/>
    <p:sldId id="275" r:id="rId12"/>
    <p:sldId id="276" r:id="rId13"/>
    <p:sldId id="274" r:id="rId14"/>
    <p:sldId id="262" r:id="rId15"/>
    <p:sldId id="261" r:id="rId16"/>
    <p:sldId id="263" r:id="rId17"/>
    <p:sldId id="264" r:id="rId18"/>
    <p:sldId id="265" r:id="rId19"/>
    <p:sldId id="277" r:id="rId20"/>
    <p:sldId id="278" r:id="rId21"/>
    <p:sldId id="26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5/23/2019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5/23/2019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5/23/2019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cy-GB" smtClean="0"/>
              <a:t>Click to edit Master title style</a:t>
            </a:r>
            <a:endParaRPr lang="en-US"/>
          </a:p>
        </p:txBody>
      </p:sp>
      <p:sp>
        <p:nvSpPr>
          <p:cNvPr id="3" name="Content Placeholder 2"/>
          <p:cNvSpPr>
            <a:spLocks noGrp="1"/>
          </p:cNvSpPr>
          <p:nvPr>
            <p:ph sz="half" idx="1"/>
          </p:nvPr>
        </p:nvSpPr>
        <p:spPr>
          <a:xfrm>
            <a:off x="609600" y="1981200"/>
            <a:ext cx="5384800" cy="4114800"/>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6197600" y="1981200"/>
            <a:ext cx="5384800" cy="4114800"/>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pPr>
              <a:defRPr/>
            </a:pPr>
            <a:fld id="{7A4D3043-4B91-4982-9FB0-ECC779223955}" type="slidenum">
              <a:rPr lang="en-US" altLang="en-US"/>
              <a:pPr>
                <a:defRPr/>
              </a:pPr>
              <a:t>‹#›</a:t>
            </a:fld>
            <a:endParaRPr lang="en-US" altLang="en-US"/>
          </a:p>
        </p:txBody>
      </p:sp>
    </p:spTree>
    <p:extLst>
      <p:ext uri="{BB962C8B-B14F-4D97-AF65-F5344CB8AC3E}">
        <p14:creationId xmlns:p14="http://schemas.microsoft.com/office/powerpoint/2010/main" val="1672661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5/23/2019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j.kead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Antonio_da_Correggio" TargetMode="External"/><Relationship Id="rId2" Type="http://schemas.openxmlformats.org/officeDocument/2006/relationships/hyperlink" Target="https://en.wikipedia.org/wiki/Noli_me_tangere_(Correggio)" TargetMode="Externa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Women in the New testament: </a:t>
            </a:r>
            <a:r>
              <a:rPr lang="en-GB" dirty="0" err="1" smtClean="0"/>
              <a:t>mary</a:t>
            </a:r>
            <a:r>
              <a:rPr lang="en-GB" dirty="0" smtClean="0"/>
              <a:t> Magdalene as a case study</a:t>
            </a:r>
            <a:endParaRPr lang="en-GB" dirty="0"/>
          </a:p>
        </p:txBody>
      </p:sp>
      <p:sp>
        <p:nvSpPr>
          <p:cNvPr id="3" name="Subtitle 2"/>
          <p:cNvSpPr>
            <a:spLocks noGrp="1"/>
          </p:cNvSpPr>
          <p:nvPr>
            <p:ph type="subTitle" idx="1"/>
          </p:nvPr>
        </p:nvSpPr>
        <p:spPr/>
        <p:txBody>
          <a:bodyPr>
            <a:normAutofit lnSpcReduction="10000"/>
          </a:bodyPr>
          <a:lstStyle/>
          <a:p>
            <a:r>
              <a:rPr lang="en-GB" dirty="0" smtClean="0"/>
              <a:t>Dr Jessica Mary Keady </a:t>
            </a:r>
          </a:p>
          <a:p>
            <a:r>
              <a:rPr lang="en-GB" dirty="0" smtClean="0"/>
              <a:t>Lecturer in Biblical Studies and Gender</a:t>
            </a:r>
          </a:p>
          <a:p>
            <a:r>
              <a:rPr lang="en-GB" dirty="0" smtClean="0"/>
              <a:t>Email: </a:t>
            </a:r>
            <a:r>
              <a:rPr lang="en-GB" dirty="0" smtClean="0">
                <a:solidFill>
                  <a:schemeClr val="bg1"/>
                </a:solidFill>
                <a:hlinkClick r:id="rId2"/>
              </a:rPr>
              <a:t>j.keady@uwtsd.ac.uk</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96265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 of today’s class</a:t>
            </a:r>
            <a:endParaRPr lang="en-GB" dirty="0"/>
          </a:p>
        </p:txBody>
      </p:sp>
      <p:sp>
        <p:nvSpPr>
          <p:cNvPr id="3" name="Content Placeholder 2"/>
          <p:cNvSpPr>
            <a:spLocks noGrp="1"/>
          </p:cNvSpPr>
          <p:nvPr>
            <p:ph idx="1"/>
          </p:nvPr>
        </p:nvSpPr>
        <p:spPr>
          <a:xfrm>
            <a:off x="2231136" y="2702590"/>
            <a:ext cx="8020902" cy="3515330"/>
          </a:xfrm>
        </p:spPr>
        <p:txBody>
          <a:bodyPr>
            <a:normAutofit/>
          </a:bodyPr>
          <a:lstStyle/>
          <a:p>
            <a:r>
              <a:rPr lang="en-GB" sz="3000" dirty="0" smtClean="0"/>
              <a:t>- 10-10.45am: Women in the New Testament and the Reception of Mary Magdalene </a:t>
            </a:r>
          </a:p>
          <a:p>
            <a:r>
              <a:rPr lang="en-GB" sz="3000" dirty="0" smtClean="0"/>
              <a:t>BREAK</a:t>
            </a:r>
          </a:p>
          <a:p>
            <a:r>
              <a:rPr lang="en-GB" sz="3000" dirty="0" smtClean="0"/>
              <a:t>- 11-1pm: Watch Mary Magdalene (2018) </a:t>
            </a:r>
            <a:endParaRPr lang="en-GB" sz="3000" dirty="0"/>
          </a:p>
        </p:txBody>
      </p:sp>
    </p:spTree>
    <p:extLst>
      <p:ext uri="{BB962C8B-B14F-4D97-AF65-F5344CB8AC3E}">
        <p14:creationId xmlns:p14="http://schemas.microsoft.com/office/powerpoint/2010/main" val="50653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BIBLICAL TERMINOLOGY </a:t>
            </a:r>
            <a:endParaRPr lang="en-GB" dirty="0"/>
          </a:p>
        </p:txBody>
      </p:sp>
      <p:sp>
        <p:nvSpPr>
          <p:cNvPr id="3" name="Content Placeholder 2"/>
          <p:cNvSpPr>
            <a:spLocks noGrp="1"/>
          </p:cNvSpPr>
          <p:nvPr>
            <p:ph idx="1"/>
          </p:nvPr>
        </p:nvSpPr>
        <p:spPr>
          <a:xfrm>
            <a:off x="2231136" y="2788651"/>
            <a:ext cx="8056761" cy="3805787"/>
          </a:xfrm>
        </p:spPr>
        <p:txBody>
          <a:bodyPr>
            <a:normAutofit/>
          </a:bodyPr>
          <a:lstStyle/>
          <a:p>
            <a:pPr marL="0" indent="0">
              <a:buNone/>
            </a:pPr>
            <a:r>
              <a:rPr lang="en-GB" sz="2400" dirty="0" smtClean="0"/>
              <a:t>- Hebrew Bible / Old Testament </a:t>
            </a:r>
          </a:p>
          <a:p>
            <a:pPr marL="0" indent="0">
              <a:buNone/>
            </a:pPr>
            <a:r>
              <a:rPr lang="en-GB" sz="2400" dirty="0" smtClean="0"/>
              <a:t>- Canonical Gospels: Gospels of Mark (66-70 CE), Matthew and Luke (around 80-90 CE), and John (90-110 CE)</a:t>
            </a:r>
          </a:p>
          <a:p>
            <a:pPr marL="0" indent="0">
              <a:buNone/>
            </a:pPr>
            <a:r>
              <a:rPr lang="en-US" altLang="en-US" sz="2400" dirty="0" smtClean="0"/>
              <a:t>- One </a:t>
            </a:r>
            <a:r>
              <a:rPr lang="en-US" altLang="en-US" sz="2400" dirty="0"/>
              <a:t>cannot regard the canonical gospels as purely objective and reliable sources about Jesus’ life and teaching</a:t>
            </a:r>
            <a:r>
              <a:rPr lang="en-US" altLang="en-US" sz="2400" dirty="0" smtClean="0"/>
              <a:t>.</a:t>
            </a:r>
            <a:endParaRPr lang="en-US" altLang="en-US" sz="2400" dirty="0"/>
          </a:p>
          <a:p>
            <a:pPr marL="0" indent="0">
              <a:buNone/>
            </a:pPr>
            <a:r>
              <a:rPr lang="en-US" altLang="en-US" sz="2400" dirty="0" smtClean="0"/>
              <a:t>- The </a:t>
            </a:r>
            <a:r>
              <a:rPr lang="en-US" altLang="en-US" sz="2400" dirty="0"/>
              <a:t>various portrayals of women were (also) shaped by situations that emerged within the communities of the individual authors. </a:t>
            </a:r>
          </a:p>
          <a:p>
            <a:pPr marL="0" indent="0">
              <a:buNone/>
            </a:pPr>
            <a:endParaRPr lang="en-GB" dirty="0" smtClean="0"/>
          </a:p>
          <a:p>
            <a:pPr>
              <a:buFontTx/>
              <a:buChar char="-"/>
            </a:pPr>
            <a:endParaRPr lang="en-GB" dirty="0" smtClean="0"/>
          </a:p>
          <a:p>
            <a:endParaRPr lang="en-GB" dirty="0" smtClean="0"/>
          </a:p>
        </p:txBody>
      </p:sp>
    </p:spTree>
    <p:extLst>
      <p:ext uri="{BB962C8B-B14F-4D97-AF65-F5344CB8AC3E}">
        <p14:creationId xmlns:p14="http://schemas.microsoft.com/office/powerpoint/2010/main" val="2387780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US" altLang="en-US" smtClean="0"/>
              <a:t>Johannine Women</a:t>
            </a:r>
          </a:p>
        </p:txBody>
      </p:sp>
      <p:sp>
        <p:nvSpPr>
          <p:cNvPr id="5123" name="Rectangle 3"/>
          <p:cNvSpPr>
            <a:spLocks noGrp="1" noChangeArrowheads="1"/>
          </p:cNvSpPr>
          <p:nvPr>
            <p:ph type="body" idx="1"/>
          </p:nvPr>
        </p:nvSpPr>
        <p:spPr>
          <a:xfrm>
            <a:off x="2142565" y="2482327"/>
            <a:ext cx="8229600" cy="4495800"/>
          </a:xfrm>
        </p:spPr>
        <p:txBody>
          <a:bodyPr>
            <a:normAutofit fontScale="92500" lnSpcReduction="10000"/>
          </a:bodyPr>
          <a:lstStyle/>
          <a:p>
            <a:pPr eaLnBrk="1" hangingPunct="1">
              <a:buFont typeface="Wingdings" charset="2"/>
              <a:buChar char="n"/>
              <a:defRPr/>
            </a:pPr>
            <a:r>
              <a:rPr lang="en-US" altLang="en-US" sz="2400" dirty="0"/>
              <a:t>Women are attributed positive images and key roles.</a:t>
            </a:r>
          </a:p>
          <a:p>
            <a:pPr eaLnBrk="1" hangingPunct="1">
              <a:buFont typeface="Wingdings" charset="2"/>
              <a:buChar char="n"/>
              <a:defRPr/>
            </a:pPr>
            <a:r>
              <a:rPr lang="en-US" altLang="en-US" sz="2400" dirty="0"/>
              <a:t>They figure prominently in lengthy passages.</a:t>
            </a:r>
          </a:p>
          <a:p>
            <a:pPr eaLnBrk="1" hangingPunct="1">
              <a:buFont typeface="Wingdings" charset="2"/>
              <a:buChar char="n"/>
              <a:defRPr/>
            </a:pPr>
            <a:r>
              <a:rPr lang="en-US" altLang="en-US" sz="2400" dirty="0"/>
              <a:t>They are decisive and assertive characters who take the initiative as their encounter with Jesus develops.</a:t>
            </a:r>
          </a:p>
          <a:p>
            <a:pPr eaLnBrk="1" hangingPunct="1">
              <a:buFont typeface="Wingdings" charset="2"/>
              <a:buChar char="n"/>
              <a:defRPr/>
            </a:pPr>
            <a:r>
              <a:rPr lang="en-US" altLang="en-US" sz="2400" dirty="0"/>
              <a:t>They converse with Jesus in ways that disclose his identity (4:4-42; </a:t>
            </a:r>
            <a:r>
              <a:rPr lang="en-US" altLang="en-US" sz="2400" dirty="0">
                <a:solidFill>
                  <a:schemeClr val="tx1"/>
                </a:solidFill>
              </a:rPr>
              <a:t>11:1-44).</a:t>
            </a:r>
          </a:p>
          <a:p>
            <a:pPr eaLnBrk="1" hangingPunct="1">
              <a:buFont typeface="Wingdings" charset="2"/>
              <a:buChar char="n"/>
              <a:defRPr/>
            </a:pPr>
            <a:r>
              <a:rPr lang="en-US" altLang="en-US" sz="2400" dirty="0">
                <a:solidFill>
                  <a:schemeClr val="tx1"/>
                </a:solidFill>
              </a:rPr>
              <a:t>They play a significant role in his passion:</a:t>
            </a:r>
          </a:p>
          <a:p>
            <a:pPr eaLnBrk="1" hangingPunct="1">
              <a:buFont typeface="Wingdings" charset="2"/>
              <a:buNone/>
              <a:defRPr/>
            </a:pPr>
            <a:r>
              <a:rPr lang="en-US" altLang="en-US" sz="2000" dirty="0">
                <a:solidFill>
                  <a:schemeClr val="tx1"/>
                </a:solidFill>
              </a:rPr>
              <a:t>	- the anointing of his feet (12:1-8)</a:t>
            </a:r>
          </a:p>
          <a:p>
            <a:pPr eaLnBrk="1" hangingPunct="1">
              <a:buFont typeface="Wingdings" charset="2"/>
              <a:buNone/>
              <a:defRPr/>
            </a:pPr>
            <a:r>
              <a:rPr lang="en-US" altLang="en-US" sz="2000" dirty="0">
                <a:solidFill>
                  <a:schemeClr val="tx1"/>
                </a:solidFill>
              </a:rPr>
              <a:t>	- his death (19:25-27)</a:t>
            </a:r>
          </a:p>
          <a:p>
            <a:pPr eaLnBrk="1" hangingPunct="1">
              <a:buFont typeface="Wingdings" charset="2"/>
              <a:buNone/>
              <a:defRPr/>
            </a:pPr>
            <a:r>
              <a:rPr lang="en-US" altLang="en-US" sz="2000" dirty="0">
                <a:solidFill>
                  <a:schemeClr val="tx1"/>
                </a:solidFill>
              </a:rPr>
              <a:t>	- his resurrection (20:1-18).</a:t>
            </a:r>
          </a:p>
          <a:p>
            <a:pPr eaLnBrk="1" hangingPunct="1">
              <a:buFont typeface="Wingdings" charset="2"/>
              <a:buNone/>
              <a:defRPr/>
            </a:pPr>
            <a:r>
              <a:rPr lang="en-US" altLang="en-US" sz="2000" dirty="0"/>
              <a:t>	</a:t>
            </a:r>
            <a:endParaRPr lang="en-US" altLang="en-US" sz="2000" dirty="0">
              <a:solidFill>
                <a:schemeClr val="hlink"/>
              </a:solidFill>
            </a:endParaRPr>
          </a:p>
        </p:txBody>
      </p:sp>
    </p:spTree>
    <p:extLst>
      <p:ext uri="{BB962C8B-B14F-4D97-AF65-F5344CB8AC3E}">
        <p14:creationId xmlns:p14="http://schemas.microsoft.com/office/powerpoint/2010/main" val="3441346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US" altLang="en-US" smtClean="0"/>
              <a:t>Johannine Women</a:t>
            </a:r>
          </a:p>
        </p:txBody>
      </p:sp>
      <p:sp>
        <p:nvSpPr>
          <p:cNvPr id="16387" name="Rectangle 3"/>
          <p:cNvSpPr>
            <a:spLocks noGrp="1" noChangeArrowheads="1"/>
          </p:cNvSpPr>
          <p:nvPr>
            <p:ph type="body" idx="1"/>
          </p:nvPr>
        </p:nvSpPr>
        <p:spPr>
          <a:xfrm>
            <a:off x="2231136" y="2579146"/>
            <a:ext cx="8229600" cy="4495800"/>
          </a:xfrm>
        </p:spPr>
        <p:txBody>
          <a:bodyPr/>
          <a:lstStyle/>
          <a:p>
            <a:pPr eaLnBrk="1" hangingPunct="1">
              <a:lnSpc>
                <a:spcPct val="90000"/>
              </a:lnSpc>
              <a:buFont typeface="Wingdings" charset="2"/>
              <a:buNone/>
              <a:defRPr/>
            </a:pPr>
            <a:endParaRPr lang="en-US" altLang="en-US" dirty="0"/>
          </a:p>
          <a:p>
            <a:pPr eaLnBrk="1" hangingPunct="1">
              <a:lnSpc>
                <a:spcPct val="90000"/>
              </a:lnSpc>
              <a:buFont typeface="Wingdings" charset="2"/>
              <a:buNone/>
              <a:defRPr/>
            </a:pPr>
            <a:endParaRPr lang="en-US" altLang="en-US" dirty="0">
              <a:solidFill>
                <a:schemeClr val="tx1"/>
              </a:solidFill>
            </a:endParaRPr>
          </a:p>
          <a:p>
            <a:pPr eaLnBrk="1" hangingPunct="1">
              <a:lnSpc>
                <a:spcPct val="90000"/>
              </a:lnSpc>
              <a:buFont typeface="Wingdings" charset="2"/>
              <a:buNone/>
              <a:defRPr/>
            </a:pPr>
            <a:r>
              <a:rPr lang="en-US" altLang="en-US" dirty="0">
                <a:solidFill>
                  <a:schemeClr val="tx1"/>
                </a:solidFill>
              </a:rPr>
              <a:t>	</a:t>
            </a:r>
            <a:r>
              <a:rPr lang="en-US" altLang="en-US" sz="2400" dirty="0">
                <a:solidFill>
                  <a:schemeClr val="tx1"/>
                </a:solidFill>
              </a:rPr>
              <a:t>‘If it were portrayals of women that were decisive for a feminist account, the  Fourth Evangelist could be hailed as a proto-feminist. The female characters in this Gospel are </a:t>
            </a:r>
            <a:r>
              <a:rPr lang="en-US" altLang="en-US" sz="2400" dirty="0" err="1">
                <a:solidFill>
                  <a:schemeClr val="tx1"/>
                </a:solidFill>
              </a:rPr>
              <a:t>honoured</a:t>
            </a:r>
            <a:r>
              <a:rPr lang="en-US" altLang="en-US" sz="2400" dirty="0">
                <a:solidFill>
                  <a:schemeClr val="tx1"/>
                </a:solidFill>
              </a:rPr>
              <a:t> and empowered: the mother of Jesus is confident of her son’s miraculous powers; the Samaritan woman is apostle to the Samaritans; Mary and Martha are beloved of the Lord; and Mary Magdalene is the first witness to the risen Christ’ (Adele </a:t>
            </a:r>
            <a:r>
              <a:rPr lang="en-US" altLang="en-US" sz="2400" dirty="0" err="1">
                <a:solidFill>
                  <a:schemeClr val="tx1"/>
                </a:solidFill>
              </a:rPr>
              <a:t>Reinhartz</a:t>
            </a:r>
            <a:r>
              <a:rPr lang="en-US" altLang="en-US" sz="2400" dirty="0">
                <a:solidFill>
                  <a:schemeClr val="tx1"/>
                </a:solidFill>
              </a:rPr>
              <a:t>).</a:t>
            </a:r>
          </a:p>
        </p:txBody>
      </p:sp>
    </p:spTree>
    <p:extLst>
      <p:ext uri="{BB962C8B-B14F-4D97-AF65-F5344CB8AC3E}">
        <p14:creationId xmlns:p14="http://schemas.microsoft.com/office/powerpoint/2010/main" val="4204464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defRPr/>
            </a:pPr>
            <a:r>
              <a:rPr lang="en-US" altLang="en-US" sz="3600"/>
              <a:t>Mary and Martha of Bethany </a:t>
            </a:r>
            <a:br>
              <a:rPr lang="en-US" altLang="en-US" sz="3600"/>
            </a:br>
            <a:r>
              <a:rPr lang="en-US" altLang="en-US" sz="3600"/>
              <a:t>(John 11:1-12:8)</a:t>
            </a:r>
            <a:endParaRPr lang="en-US" altLang="en-US" smtClean="0"/>
          </a:p>
        </p:txBody>
      </p:sp>
      <p:sp>
        <p:nvSpPr>
          <p:cNvPr id="11267" name="Rectangle 3"/>
          <p:cNvSpPr>
            <a:spLocks noGrp="1" noChangeArrowheads="1"/>
          </p:cNvSpPr>
          <p:nvPr>
            <p:ph idx="1"/>
          </p:nvPr>
        </p:nvSpPr>
        <p:spPr/>
        <p:txBody>
          <a:bodyPr>
            <a:normAutofit lnSpcReduction="10000"/>
          </a:bodyPr>
          <a:lstStyle/>
          <a:p>
            <a:pPr eaLnBrk="1" hangingPunct="1">
              <a:lnSpc>
                <a:spcPct val="90000"/>
              </a:lnSpc>
              <a:buFont typeface="Wingdings" charset="2"/>
              <a:buChar char="n"/>
              <a:defRPr/>
            </a:pPr>
            <a:endParaRPr lang="en-US" altLang="en-US" sz="2000" dirty="0">
              <a:solidFill>
                <a:schemeClr val="folHlink"/>
              </a:solidFill>
            </a:endParaRPr>
          </a:p>
          <a:p>
            <a:pPr eaLnBrk="1" hangingPunct="1">
              <a:lnSpc>
                <a:spcPct val="90000"/>
              </a:lnSpc>
              <a:buFont typeface="Wingdings" charset="2"/>
              <a:buChar char="n"/>
              <a:defRPr/>
            </a:pPr>
            <a:r>
              <a:rPr lang="en-US" altLang="en-US" sz="2800" dirty="0">
                <a:solidFill>
                  <a:schemeClr val="folHlink"/>
                </a:solidFill>
              </a:rPr>
              <a:t>Martha </a:t>
            </a:r>
            <a:r>
              <a:rPr lang="en-US" altLang="en-US" sz="2800" dirty="0"/>
              <a:t>responds in faith. She makes no request, but expresses confidence that Jesus will act to heal her brother Lazarus (11:22).</a:t>
            </a:r>
          </a:p>
          <a:p>
            <a:pPr eaLnBrk="1" hangingPunct="1">
              <a:lnSpc>
                <a:spcPct val="90000"/>
              </a:lnSpc>
              <a:buFont typeface="Wingdings" charset="2"/>
              <a:buChar char="n"/>
              <a:defRPr/>
            </a:pPr>
            <a:r>
              <a:rPr lang="en-US" altLang="en-US" sz="2800" dirty="0"/>
              <a:t>She affirms Jesus’ words by expressing traditional Jewish belief in the resurrection, to which Jesus responds; ‘I am the resurrection and the life’ (11:25).</a:t>
            </a:r>
          </a:p>
          <a:p>
            <a:pPr marL="0" indent="0">
              <a:lnSpc>
                <a:spcPct val="90000"/>
              </a:lnSpc>
              <a:buNone/>
              <a:defRPr/>
            </a:pPr>
            <a:endParaRPr lang="en-US" altLang="en-US" sz="2400" dirty="0"/>
          </a:p>
        </p:txBody>
      </p:sp>
    </p:spTree>
    <p:extLst>
      <p:ext uri="{BB962C8B-B14F-4D97-AF65-F5344CB8AC3E}">
        <p14:creationId xmlns:p14="http://schemas.microsoft.com/office/powerpoint/2010/main" val="3813307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defRPr/>
            </a:pPr>
            <a:r>
              <a:rPr lang="en-US" altLang="en-US" sz="3600"/>
              <a:t>Mary and Martha of Bethany </a:t>
            </a:r>
            <a:br>
              <a:rPr lang="en-US" altLang="en-US" sz="3600"/>
            </a:br>
            <a:r>
              <a:rPr lang="en-US" altLang="en-US" sz="3600"/>
              <a:t>(John 11:1-12:8)</a:t>
            </a:r>
            <a:endParaRPr lang="en-US" altLang="en-US" smtClean="0"/>
          </a:p>
        </p:txBody>
      </p:sp>
      <p:sp>
        <p:nvSpPr>
          <p:cNvPr id="11267" name="Rectangle 3"/>
          <p:cNvSpPr>
            <a:spLocks noGrp="1" noChangeArrowheads="1"/>
          </p:cNvSpPr>
          <p:nvPr>
            <p:ph sz="half" idx="1"/>
          </p:nvPr>
        </p:nvSpPr>
        <p:spPr>
          <a:xfrm>
            <a:off x="1981200" y="2153412"/>
            <a:ext cx="4038600" cy="4467225"/>
          </a:xfrm>
        </p:spPr>
        <p:txBody>
          <a:bodyPr/>
          <a:lstStyle/>
          <a:p>
            <a:pPr eaLnBrk="1" hangingPunct="1">
              <a:lnSpc>
                <a:spcPct val="90000"/>
              </a:lnSpc>
              <a:buFont typeface="Wingdings" charset="2"/>
              <a:buChar char="n"/>
              <a:defRPr/>
            </a:pPr>
            <a:endParaRPr lang="en-US" altLang="en-US" sz="2000" dirty="0">
              <a:solidFill>
                <a:schemeClr val="folHlink"/>
              </a:solidFill>
            </a:endParaRPr>
          </a:p>
          <a:p>
            <a:pPr eaLnBrk="1" hangingPunct="1">
              <a:lnSpc>
                <a:spcPct val="90000"/>
              </a:lnSpc>
              <a:buFont typeface="Wingdings" charset="2"/>
              <a:buChar char="n"/>
              <a:defRPr/>
            </a:pPr>
            <a:r>
              <a:rPr lang="en-US" altLang="en-US" sz="2800" dirty="0"/>
              <a:t>Yes, Lord, I believe that you are the Messiah, the Son of God, the one coming into the world’ (11:27; cf. 20:31) - see Peter’s confession in Matt. 16:16: ‘you are the Christ, the Son of the living God’.</a:t>
            </a:r>
          </a:p>
          <a:p>
            <a:pPr marL="0" indent="0">
              <a:lnSpc>
                <a:spcPct val="90000"/>
              </a:lnSpc>
              <a:buNone/>
              <a:defRPr/>
            </a:pPr>
            <a:endParaRPr lang="en-US" altLang="en-US" sz="2400" dirty="0"/>
          </a:p>
        </p:txBody>
      </p:sp>
      <p:pic>
        <p:nvPicPr>
          <p:cNvPr id="3" name="Content Placeholder 2"/>
          <p:cNvPicPr>
            <a:picLocks noGrp="1" noChangeAspect="1"/>
          </p:cNvPicPr>
          <p:nvPr>
            <p:ph sz="half" idx="2"/>
          </p:nvPr>
        </p:nvPicPr>
        <p:blipFill>
          <a:blip r:embed="rId2"/>
          <a:stretch>
            <a:fillRect/>
          </a:stretch>
        </p:blipFill>
        <p:spPr>
          <a:xfrm>
            <a:off x="6672264" y="2346325"/>
            <a:ext cx="3538537" cy="3384550"/>
          </a:xfrm>
        </p:spPr>
      </p:pic>
    </p:spTree>
    <p:extLst>
      <p:ext uri="{BB962C8B-B14F-4D97-AF65-F5344CB8AC3E}">
        <p14:creationId xmlns:p14="http://schemas.microsoft.com/office/powerpoint/2010/main" val="263716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eaLnBrk="1" hangingPunct="1">
              <a:defRPr/>
            </a:pPr>
            <a:r>
              <a:rPr lang="en-US" altLang="en-US" sz="3600"/>
              <a:t>Mary and Martha of Bethany </a:t>
            </a:r>
            <a:br>
              <a:rPr lang="en-US" altLang="en-US" sz="3600"/>
            </a:br>
            <a:r>
              <a:rPr lang="en-US" altLang="en-US" sz="3600"/>
              <a:t>(John 11:1-12:8)</a:t>
            </a:r>
            <a:endParaRPr lang="en-US" altLang="en-US" smtClean="0"/>
          </a:p>
        </p:txBody>
      </p:sp>
      <p:sp>
        <p:nvSpPr>
          <p:cNvPr id="18436" name="Rectangle 4"/>
          <p:cNvSpPr>
            <a:spLocks noGrp="1" noChangeArrowheads="1"/>
          </p:cNvSpPr>
          <p:nvPr>
            <p:ph idx="1"/>
          </p:nvPr>
        </p:nvSpPr>
        <p:spPr>
          <a:xfrm>
            <a:off x="1484555" y="2638044"/>
            <a:ext cx="8476309" cy="3773514"/>
          </a:xfrm>
        </p:spPr>
        <p:txBody>
          <a:bodyPr>
            <a:normAutofit fontScale="92500" lnSpcReduction="20000"/>
          </a:bodyPr>
          <a:lstStyle/>
          <a:p>
            <a:pPr eaLnBrk="1" hangingPunct="1">
              <a:buFont typeface="Wingdings" charset="2"/>
              <a:buChar char="n"/>
              <a:defRPr/>
            </a:pPr>
            <a:endParaRPr lang="en-US" altLang="en-US" sz="2400" dirty="0">
              <a:solidFill>
                <a:schemeClr val="folHlink"/>
              </a:solidFill>
            </a:endParaRPr>
          </a:p>
          <a:p>
            <a:pPr eaLnBrk="1" hangingPunct="1">
              <a:buFont typeface="Wingdings" charset="2"/>
              <a:buChar char="n"/>
              <a:defRPr/>
            </a:pPr>
            <a:r>
              <a:rPr lang="en-US" altLang="en-US" sz="3000" dirty="0">
                <a:solidFill>
                  <a:schemeClr val="folHlink"/>
                </a:solidFill>
              </a:rPr>
              <a:t>Mary</a:t>
            </a:r>
            <a:r>
              <a:rPr lang="en-US" altLang="en-US" sz="3000" dirty="0"/>
              <a:t> demonstrates qualities of discipleship: ‘Mary took a pound of costly perfume made of pure nard, anointed Jesus’ feet and wiped them with her hair. The house was filled with the fragrance of the perfume’ (12:3).</a:t>
            </a:r>
          </a:p>
          <a:p>
            <a:pPr eaLnBrk="1" hangingPunct="1">
              <a:buFont typeface="Wingdings" charset="2"/>
              <a:buChar char="n"/>
              <a:defRPr/>
            </a:pPr>
            <a:r>
              <a:rPr lang="en-US" altLang="en-US" sz="3000" dirty="0"/>
              <a:t>This act anticipates Jesus’ death and burial (19:38-42), but also expresses an act of humble service (cf. Jesus’ act of footwashing in 13:14-15).</a:t>
            </a:r>
          </a:p>
          <a:p>
            <a:pPr eaLnBrk="1" hangingPunct="1">
              <a:buFont typeface="Wingdings" charset="2"/>
              <a:buChar char="n"/>
              <a:defRPr/>
            </a:pPr>
            <a:r>
              <a:rPr lang="en-US" altLang="en-US" sz="3000" dirty="0"/>
              <a:t>Clear contrast between Mary and Judas (12:4-7).</a:t>
            </a:r>
          </a:p>
        </p:txBody>
      </p:sp>
    </p:spTree>
    <p:extLst>
      <p:ext uri="{BB962C8B-B14F-4D97-AF65-F5344CB8AC3E}">
        <p14:creationId xmlns:p14="http://schemas.microsoft.com/office/powerpoint/2010/main" val="868718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US" altLang="en-US" dirty="0" smtClean="0"/>
              <a:t>Mary Magdalene in the gospel of john </a:t>
            </a:r>
          </a:p>
        </p:txBody>
      </p:sp>
      <p:sp>
        <p:nvSpPr>
          <p:cNvPr id="12292" name="Rectangle 4"/>
          <p:cNvSpPr>
            <a:spLocks noGrp="1" noChangeArrowheads="1"/>
          </p:cNvSpPr>
          <p:nvPr>
            <p:ph type="body" sz="half" idx="2"/>
          </p:nvPr>
        </p:nvSpPr>
        <p:spPr>
          <a:xfrm>
            <a:off x="5045337" y="1870934"/>
            <a:ext cx="5895190" cy="4689438"/>
          </a:xfrm>
        </p:spPr>
        <p:txBody>
          <a:bodyPr>
            <a:noAutofit/>
          </a:bodyPr>
          <a:lstStyle/>
          <a:p>
            <a:pPr eaLnBrk="1" hangingPunct="1">
              <a:lnSpc>
                <a:spcPct val="90000"/>
              </a:lnSpc>
              <a:buFont typeface="Wingdings" charset="2"/>
              <a:buChar char="n"/>
              <a:defRPr/>
            </a:pPr>
            <a:r>
              <a:rPr lang="en-US" altLang="en-US" sz="2400" dirty="0"/>
              <a:t>Mary does not go with other women to report the angel’s message (Matthew) or </a:t>
            </a:r>
            <a:r>
              <a:rPr lang="en-US" altLang="en-US" sz="2400" dirty="0" smtClean="0"/>
              <a:t>not say anything out </a:t>
            </a:r>
            <a:r>
              <a:rPr lang="en-US" altLang="en-US" sz="2400" dirty="0"/>
              <a:t>of fear (Mark); her words are not dismissed as an ‘idle tale’ (Luke).</a:t>
            </a:r>
          </a:p>
          <a:p>
            <a:pPr eaLnBrk="1" hangingPunct="1">
              <a:lnSpc>
                <a:spcPct val="90000"/>
              </a:lnSpc>
              <a:buFont typeface="Wingdings" charset="2"/>
              <a:buChar char="n"/>
              <a:defRPr/>
            </a:pPr>
            <a:r>
              <a:rPr lang="en-US" altLang="en-US" sz="2400" dirty="0"/>
              <a:t>She is the first witness to the empty tomb (20:1-2)</a:t>
            </a:r>
          </a:p>
          <a:p>
            <a:pPr eaLnBrk="1" hangingPunct="1">
              <a:lnSpc>
                <a:spcPct val="90000"/>
              </a:lnSpc>
              <a:buFont typeface="Wingdings" charset="2"/>
              <a:buChar char="n"/>
              <a:defRPr/>
            </a:pPr>
            <a:r>
              <a:rPr lang="en-US" altLang="en-US" sz="2400" dirty="0"/>
              <a:t>She is the first witness to the risen Jesus (20:11-18).</a:t>
            </a:r>
          </a:p>
          <a:p>
            <a:pPr eaLnBrk="1" hangingPunct="1">
              <a:lnSpc>
                <a:spcPct val="90000"/>
              </a:lnSpc>
              <a:buFont typeface="Wingdings" charset="2"/>
              <a:buChar char="n"/>
              <a:defRPr/>
            </a:pPr>
            <a:r>
              <a:rPr lang="en-US" altLang="en-US" sz="2400" dirty="0"/>
              <a:t>The grieving Mary encounters ‘the gardener’ Jesus: </a:t>
            </a:r>
            <a:r>
              <a:rPr lang="en-US" altLang="en-US" sz="2400" dirty="0" smtClean="0"/>
              <a:t> ‘</a:t>
            </a:r>
            <a:r>
              <a:rPr lang="en-US" altLang="en-US" sz="2400" dirty="0"/>
              <a:t>Woman, why are you weeping? For whom are you looking?’ (20:15).</a:t>
            </a:r>
          </a:p>
          <a:p>
            <a:pPr eaLnBrk="1" hangingPunct="1">
              <a:lnSpc>
                <a:spcPct val="90000"/>
              </a:lnSpc>
              <a:buFont typeface="Wingdings" charset="2"/>
              <a:buChar char="n"/>
              <a:defRPr/>
            </a:pPr>
            <a:r>
              <a:rPr lang="en-US" altLang="en-US" sz="2400" dirty="0"/>
              <a:t>Jesus calls Mary by name (20:16; cf. 10:3-4).</a:t>
            </a:r>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49449" y="1677784"/>
            <a:ext cx="3496646" cy="5180216"/>
          </a:xfrm>
        </p:spPr>
      </p:pic>
    </p:spTree>
    <p:extLst>
      <p:ext uri="{BB962C8B-B14F-4D97-AF65-F5344CB8AC3E}">
        <p14:creationId xmlns:p14="http://schemas.microsoft.com/office/powerpoint/2010/main" val="1179615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69772" y="329991"/>
            <a:ext cx="7729728" cy="1188720"/>
          </a:xfrm>
        </p:spPr>
        <p:txBody>
          <a:bodyPr/>
          <a:lstStyle/>
          <a:p>
            <a:pPr eaLnBrk="1" hangingPunct="1">
              <a:defRPr/>
            </a:pPr>
            <a:r>
              <a:rPr lang="it-IT" i="1" dirty="0">
                <a:hlinkClick r:id="rId2" tooltip="Noli me tangere (Correggio)"/>
              </a:rPr>
              <a:t>Noli me Tangere</a:t>
            </a:r>
            <a:r>
              <a:rPr lang="it-IT" dirty="0"/>
              <a:t> by </a:t>
            </a:r>
            <a:r>
              <a:rPr lang="it-IT" dirty="0">
                <a:hlinkClick r:id="rId3" tooltip="Antonio da Correggio"/>
              </a:rPr>
              <a:t>Antonio da Correggio</a:t>
            </a:r>
            <a:r>
              <a:rPr lang="it-IT" dirty="0"/>
              <a:t>, c. 1495</a:t>
            </a:r>
            <a:endParaRPr lang="en-US" dirty="0" smtClean="0"/>
          </a:p>
        </p:txBody>
      </p:sp>
      <p:pic>
        <p:nvPicPr>
          <p:cNvPr id="4"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182869" y="1703947"/>
            <a:ext cx="7503533" cy="4689708"/>
          </a:xfrm>
        </p:spPr>
      </p:pic>
    </p:spTree>
    <p:extLst>
      <p:ext uri="{BB962C8B-B14F-4D97-AF65-F5344CB8AC3E}">
        <p14:creationId xmlns:p14="http://schemas.microsoft.com/office/powerpoint/2010/main" val="685289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699" y="211656"/>
            <a:ext cx="7729728" cy="1188720"/>
          </a:xfrm>
        </p:spPr>
        <p:txBody>
          <a:bodyPr/>
          <a:lstStyle/>
          <a:p>
            <a:r>
              <a:rPr lang="en-GB" dirty="0" smtClean="0"/>
              <a:t>Reception of </a:t>
            </a:r>
            <a:r>
              <a:rPr lang="en-GB" dirty="0" err="1" smtClean="0"/>
              <a:t>mary</a:t>
            </a:r>
            <a:r>
              <a:rPr lang="en-GB" dirty="0" smtClean="0"/>
              <a:t> </a:t>
            </a:r>
            <a:r>
              <a:rPr lang="en-GB" dirty="0" err="1" smtClean="0"/>
              <a:t>magdalene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836" y="1676268"/>
            <a:ext cx="3652377" cy="454165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4211" y="269974"/>
            <a:ext cx="3037440" cy="3790725"/>
          </a:xfrm>
          <a:prstGeom prst="rect">
            <a:avLst/>
          </a:prstGeom>
        </p:spPr>
      </p:pic>
      <p:sp>
        <p:nvSpPr>
          <p:cNvPr id="6" name="TextBox 5"/>
          <p:cNvSpPr txBox="1"/>
          <p:nvPr/>
        </p:nvSpPr>
        <p:spPr>
          <a:xfrm>
            <a:off x="8154211" y="4060700"/>
            <a:ext cx="2936923" cy="646331"/>
          </a:xfrm>
          <a:prstGeom prst="rect">
            <a:avLst/>
          </a:prstGeom>
          <a:noFill/>
        </p:spPr>
        <p:txBody>
          <a:bodyPr wrap="square" rtlCol="0">
            <a:spAutoFit/>
          </a:bodyPr>
          <a:lstStyle/>
          <a:p>
            <a:pPr algn="ctr"/>
            <a:r>
              <a:rPr lang="en-GB" i="1" dirty="0" smtClean="0"/>
              <a:t>Penitent Magdalene</a:t>
            </a:r>
            <a:r>
              <a:rPr lang="en-GB" dirty="0" smtClean="0"/>
              <a:t> </a:t>
            </a:r>
          </a:p>
          <a:p>
            <a:pPr algn="ctr"/>
            <a:r>
              <a:rPr lang="en-GB" dirty="0" smtClean="0"/>
              <a:t>(Titian, 1533)</a:t>
            </a:r>
            <a:endParaRPr lang="en-GB" dirty="0"/>
          </a:p>
        </p:txBody>
      </p:sp>
      <p:sp>
        <p:nvSpPr>
          <p:cNvPr id="7" name="TextBox 6"/>
          <p:cNvSpPr txBox="1"/>
          <p:nvPr/>
        </p:nvSpPr>
        <p:spPr>
          <a:xfrm>
            <a:off x="398033" y="6217920"/>
            <a:ext cx="2840019" cy="646331"/>
          </a:xfrm>
          <a:prstGeom prst="rect">
            <a:avLst/>
          </a:prstGeom>
          <a:noFill/>
        </p:spPr>
        <p:txBody>
          <a:bodyPr wrap="square" rtlCol="0">
            <a:spAutoFit/>
          </a:bodyPr>
          <a:lstStyle/>
          <a:p>
            <a:r>
              <a:rPr lang="en-GB" dirty="0" smtClean="0"/>
              <a:t>Pope Gregory 1 (6</a:t>
            </a:r>
            <a:r>
              <a:rPr lang="en-GB" baseline="30000" dirty="0" smtClean="0"/>
              <a:t>th</a:t>
            </a:r>
            <a:r>
              <a:rPr lang="en-GB" dirty="0" smtClean="0"/>
              <a:t> Century)</a:t>
            </a:r>
            <a:endParaRPr lang="en-GB" dirty="0"/>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24514" y="3231381"/>
            <a:ext cx="4129697" cy="2951300"/>
          </a:xfrm>
          <a:prstGeom prst="rect">
            <a:avLst/>
          </a:prstGeom>
        </p:spPr>
      </p:pic>
      <p:sp>
        <p:nvSpPr>
          <p:cNvPr id="10" name="TextBox 9"/>
          <p:cNvSpPr txBox="1"/>
          <p:nvPr/>
        </p:nvSpPr>
        <p:spPr>
          <a:xfrm>
            <a:off x="6958488" y="6182681"/>
            <a:ext cx="2528047" cy="646331"/>
          </a:xfrm>
          <a:prstGeom prst="rect">
            <a:avLst/>
          </a:prstGeom>
          <a:noFill/>
        </p:spPr>
        <p:txBody>
          <a:bodyPr wrap="square" rtlCol="0">
            <a:spAutoFit/>
          </a:bodyPr>
          <a:lstStyle/>
          <a:p>
            <a:r>
              <a:rPr lang="en-GB" i="1"/>
              <a:t>The Last Temptation of Christ</a:t>
            </a:r>
            <a:r>
              <a:rPr lang="en-GB"/>
              <a:t> (1988)</a:t>
            </a:r>
            <a:endParaRPr lang="en-GB" dirty="0"/>
          </a:p>
        </p:txBody>
      </p:sp>
    </p:spTree>
    <p:extLst>
      <p:ext uri="{BB962C8B-B14F-4D97-AF65-F5344CB8AC3E}">
        <p14:creationId xmlns:p14="http://schemas.microsoft.com/office/powerpoint/2010/main" val="2036456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Eaton S. Barrett, </a:t>
            </a:r>
            <a:r>
              <a:rPr lang="en-GB" i="1" dirty="0"/>
              <a:t>Woman</a:t>
            </a:r>
            <a:r>
              <a:rPr lang="en-GB" dirty="0"/>
              <a:t>, Part I, line 141. </a:t>
            </a:r>
          </a:p>
        </p:txBody>
      </p:sp>
      <p:sp>
        <p:nvSpPr>
          <p:cNvPr id="3" name="Content Placeholder 2"/>
          <p:cNvSpPr>
            <a:spLocks noGrp="1"/>
          </p:cNvSpPr>
          <p:nvPr>
            <p:ph idx="1"/>
          </p:nvPr>
        </p:nvSpPr>
        <p:spPr/>
        <p:txBody>
          <a:bodyPr>
            <a:normAutofit/>
          </a:bodyPr>
          <a:lstStyle/>
          <a:p>
            <a:pPr algn="ctr"/>
            <a:r>
              <a:rPr lang="en-GB" sz="2800" dirty="0"/>
              <a:t>Not she with </a:t>
            </a:r>
            <a:r>
              <a:rPr lang="en-GB" sz="2800" dirty="0" err="1"/>
              <a:t>trait'rous</a:t>
            </a:r>
            <a:r>
              <a:rPr lang="en-GB" sz="2800" dirty="0"/>
              <a:t> kiss her Saviour stun. Not she denied Him with unholy tongue. She, while apostles shrank, could danger brave, last at His cross, and earliest at His grave.</a:t>
            </a:r>
          </a:p>
        </p:txBody>
      </p:sp>
    </p:spTree>
    <p:extLst>
      <p:ext uri="{BB962C8B-B14F-4D97-AF65-F5344CB8AC3E}">
        <p14:creationId xmlns:p14="http://schemas.microsoft.com/office/powerpoint/2010/main" val="1779711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US" altLang="en-US" smtClean="0"/>
              <a:t>Feminist Interpretations of the Johannine Women</a:t>
            </a:r>
          </a:p>
        </p:txBody>
      </p:sp>
      <p:sp>
        <p:nvSpPr>
          <p:cNvPr id="14339" name="Rectangle 3"/>
          <p:cNvSpPr>
            <a:spLocks noGrp="1" noChangeArrowheads="1"/>
          </p:cNvSpPr>
          <p:nvPr>
            <p:ph type="body" sz="half" idx="1"/>
          </p:nvPr>
        </p:nvSpPr>
        <p:spPr/>
        <p:txBody>
          <a:bodyPr>
            <a:normAutofit fontScale="92500" lnSpcReduction="10000"/>
          </a:bodyPr>
          <a:lstStyle/>
          <a:p>
            <a:pPr eaLnBrk="1" hangingPunct="1">
              <a:lnSpc>
                <a:spcPct val="90000"/>
              </a:lnSpc>
              <a:buFont typeface="Wingdings" charset="2"/>
              <a:buNone/>
              <a:defRPr/>
            </a:pPr>
            <a:r>
              <a:rPr lang="en-US" altLang="en-US" sz="2000" dirty="0">
                <a:solidFill>
                  <a:schemeClr val="tx1"/>
                </a:solidFill>
              </a:rPr>
              <a:t>	‘Inclusiveness’ of the Female Characters.</a:t>
            </a:r>
          </a:p>
          <a:p>
            <a:pPr eaLnBrk="1" hangingPunct="1">
              <a:lnSpc>
                <a:spcPct val="90000"/>
              </a:lnSpc>
              <a:buFont typeface="Wingdings" charset="2"/>
              <a:buChar char="n"/>
              <a:defRPr/>
            </a:pPr>
            <a:r>
              <a:rPr lang="en-US" altLang="en-US" sz="2000" dirty="0"/>
              <a:t>All the women function as models of discipleship for </a:t>
            </a:r>
            <a:r>
              <a:rPr lang="en-US" altLang="ja-JP" sz="2000" dirty="0">
                <a:ea typeface="ＭＳ Ｐゴシック" charset="-128"/>
              </a:rPr>
              <a:t>both men and women (cf. E. </a:t>
            </a:r>
            <a:r>
              <a:rPr lang="en-US" altLang="ja-JP" sz="2000" dirty="0" err="1">
                <a:ea typeface="ＭＳ Ｐゴシック" charset="-128"/>
              </a:rPr>
              <a:t>Schüssler</a:t>
            </a:r>
            <a:r>
              <a:rPr lang="en-US" altLang="ja-JP" sz="2000" dirty="0">
                <a:ea typeface="ＭＳ Ｐゴシック" charset="-128"/>
              </a:rPr>
              <a:t> </a:t>
            </a:r>
            <a:r>
              <a:rPr lang="en-US" altLang="ja-JP" sz="2000" dirty="0" err="1">
                <a:ea typeface="ＭＳ Ｐゴシック" charset="-128"/>
              </a:rPr>
              <a:t>Fiorenza</a:t>
            </a:r>
            <a:r>
              <a:rPr lang="en-US" altLang="ja-JP" sz="2000" dirty="0">
                <a:ea typeface="ＭＳ Ｐゴシック" charset="-128"/>
              </a:rPr>
              <a:t>, </a:t>
            </a:r>
            <a:r>
              <a:rPr lang="en-US" altLang="ja-JP" sz="2000" i="1" dirty="0">
                <a:ea typeface="ＭＳ Ｐゴシック" charset="-128"/>
              </a:rPr>
              <a:t>In Memory or Her, </a:t>
            </a:r>
            <a:r>
              <a:rPr lang="en-US" altLang="ja-JP" sz="2000" dirty="0">
                <a:ea typeface="ＭＳ Ｐゴシック" charset="-128"/>
              </a:rPr>
              <a:t>323ff). No segregation in John.</a:t>
            </a:r>
          </a:p>
          <a:p>
            <a:pPr eaLnBrk="1" hangingPunct="1">
              <a:lnSpc>
                <a:spcPct val="90000"/>
              </a:lnSpc>
              <a:buFont typeface="Wingdings" charset="2"/>
              <a:buChar char="n"/>
              <a:defRPr/>
            </a:pPr>
            <a:r>
              <a:rPr lang="en-US" altLang="ja-JP" sz="2000" dirty="0">
                <a:ea typeface="ＭＳ Ｐゴシック" charset="-128"/>
              </a:rPr>
              <a:t>They are portrayed as individuals with distinctive characteristics.</a:t>
            </a:r>
          </a:p>
          <a:p>
            <a:pPr eaLnBrk="1" hangingPunct="1">
              <a:lnSpc>
                <a:spcPct val="90000"/>
              </a:lnSpc>
              <a:buFont typeface="Wingdings" charset="2"/>
              <a:buChar char="n"/>
              <a:defRPr/>
            </a:pPr>
            <a:r>
              <a:rPr lang="en-US" altLang="ja-JP" sz="2000" dirty="0">
                <a:ea typeface="ＭＳ Ｐゴシック" charset="-128"/>
              </a:rPr>
              <a:t>They are neither stereotypical nor one-dimensional</a:t>
            </a:r>
            <a:r>
              <a:rPr lang="en-US" altLang="ja-JP" sz="2400" dirty="0">
                <a:ea typeface="ＭＳ Ｐゴシック" charset="-128"/>
              </a:rPr>
              <a:t>.</a:t>
            </a:r>
            <a:endParaRPr lang="en-US" altLang="en-US" sz="2400" dirty="0"/>
          </a:p>
        </p:txBody>
      </p:sp>
      <p:sp>
        <p:nvSpPr>
          <p:cNvPr id="14340" name="Rectangle 4"/>
          <p:cNvSpPr>
            <a:spLocks noGrp="1" noChangeArrowheads="1"/>
          </p:cNvSpPr>
          <p:nvPr>
            <p:ph type="body" sz="half" idx="2"/>
          </p:nvPr>
        </p:nvSpPr>
        <p:spPr/>
        <p:txBody>
          <a:bodyPr>
            <a:normAutofit fontScale="92500" lnSpcReduction="20000"/>
          </a:bodyPr>
          <a:lstStyle/>
          <a:p>
            <a:pPr eaLnBrk="1" hangingPunct="1">
              <a:lnSpc>
                <a:spcPct val="90000"/>
              </a:lnSpc>
              <a:buFont typeface="Wingdings" charset="2"/>
              <a:buNone/>
              <a:defRPr/>
            </a:pPr>
            <a:r>
              <a:rPr lang="en-US" altLang="en-US" sz="2000" dirty="0">
                <a:solidFill>
                  <a:schemeClr val="tx1"/>
                </a:solidFill>
              </a:rPr>
              <a:t>	Interest in Issues of Gender?</a:t>
            </a:r>
          </a:p>
          <a:p>
            <a:pPr eaLnBrk="1" hangingPunct="1">
              <a:lnSpc>
                <a:spcPct val="90000"/>
              </a:lnSpc>
              <a:buFont typeface="Wingdings" charset="2"/>
              <a:buChar char="n"/>
              <a:defRPr/>
            </a:pPr>
            <a:r>
              <a:rPr lang="en-US" altLang="en-US" sz="2000" dirty="0"/>
              <a:t>Does he aim to highlight individuals regardless of gender (cf. Robert </a:t>
            </a:r>
            <a:r>
              <a:rPr lang="en-US" altLang="en-US" sz="2000" dirty="0" err="1"/>
              <a:t>Maccini</a:t>
            </a:r>
            <a:r>
              <a:rPr lang="en-US" altLang="en-US" sz="2000" dirty="0"/>
              <a:t>)?</a:t>
            </a:r>
          </a:p>
          <a:p>
            <a:pPr eaLnBrk="1" hangingPunct="1">
              <a:lnSpc>
                <a:spcPct val="90000"/>
              </a:lnSpc>
              <a:buFont typeface="Wingdings" charset="2"/>
              <a:buChar char="n"/>
              <a:defRPr/>
            </a:pPr>
            <a:r>
              <a:rPr lang="en-US" altLang="en-US" sz="2000" dirty="0"/>
              <a:t>Jesus often draws attention to their femaleness (‘Woman’ - </a:t>
            </a:r>
            <a:r>
              <a:rPr lang="en-US" altLang="en-US" sz="2000" i="1" dirty="0" err="1"/>
              <a:t>gynai</a:t>
            </a:r>
            <a:r>
              <a:rPr lang="en-US" altLang="en-US" sz="2000" i="1" dirty="0"/>
              <a:t> </a:t>
            </a:r>
            <a:r>
              <a:rPr lang="en-US" altLang="en-US" sz="2000" dirty="0"/>
              <a:t>- 2:4; 4:21; 19:26; 20:13, 15).</a:t>
            </a:r>
          </a:p>
          <a:p>
            <a:pPr eaLnBrk="1" hangingPunct="1">
              <a:lnSpc>
                <a:spcPct val="90000"/>
              </a:lnSpc>
              <a:buFont typeface="Wingdings" charset="2"/>
              <a:buChar char="n"/>
              <a:defRPr/>
            </a:pPr>
            <a:r>
              <a:rPr lang="en-US" altLang="en-US" sz="2000" dirty="0"/>
              <a:t>The disciples express surprise that Jesus is conversing with a woman (4:27).</a:t>
            </a:r>
          </a:p>
          <a:p>
            <a:pPr eaLnBrk="1" hangingPunct="1">
              <a:lnSpc>
                <a:spcPct val="90000"/>
              </a:lnSpc>
              <a:buFont typeface="Wingdings" charset="2"/>
              <a:buChar char="n"/>
              <a:defRPr/>
            </a:pPr>
            <a:r>
              <a:rPr lang="en-US" altLang="en-US" sz="2000" dirty="0"/>
              <a:t>Women are often depicted as carrying out traditional female roles.</a:t>
            </a:r>
          </a:p>
        </p:txBody>
      </p:sp>
    </p:spTree>
    <p:extLst>
      <p:ext uri="{BB962C8B-B14F-4D97-AF65-F5344CB8AC3E}">
        <p14:creationId xmlns:p14="http://schemas.microsoft.com/office/powerpoint/2010/main" val="55522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346325" y="287339"/>
            <a:ext cx="7543800" cy="1449387"/>
          </a:xfrm>
        </p:spPr>
        <p:txBody>
          <a:bodyPr/>
          <a:lstStyle/>
          <a:p>
            <a:pPr>
              <a:defRPr/>
            </a:pPr>
            <a:r>
              <a:rPr lang="en-US" altLang="en-US" smtClean="0">
                <a:solidFill>
                  <a:schemeClr val="tx1">
                    <a:lumMod val="75000"/>
                    <a:lumOff val="25000"/>
                  </a:schemeClr>
                </a:solidFill>
              </a:rPr>
              <a:t>Jesus, Women and Judaism</a:t>
            </a:r>
          </a:p>
        </p:txBody>
      </p:sp>
      <p:sp>
        <p:nvSpPr>
          <p:cNvPr id="34819" name="Rectangle 3"/>
          <p:cNvSpPr>
            <a:spLocks noGrp="1" noChangeArrowheads="1"/>
          </p:cNvSpPr>
          <p:nvPr>
            <p:ph sz="half" idx="1"/>
          </p:nvPr>
        </p:nvSpPr>
        <p:spPr>
          <a:xfrm>
            <a:off x="1919288" y="2205038"/>
            <a:ext cx="4038600" cy="4419600"/>
          </a:xfrm>
        </p:spPr>
        <p:txBody>
          <a:bodyPr>
            <a:normAutofit lnSpcReduction="10000"/>
          </a:bodyPr>
          <a:lstStyle/>
          <a:p>
            <a:pPr eaLnBrk="1" hangingPunct="1">
              <a:buFont typeface="Wingdings" panose="05000000000000000000" pitchFamily="2" charset="2"/>
              <a:buNone/>
            </a:pPr>
            <a:r>
              <a:rPr lang="en-US" altLang="en-US" dirty="0" smtClean="0">
                <a:solidFill>
                  <a:schemeClr val="tx1"/>
                </a:solidFill>
              </a:rPr>
              <a:t>-   ‘Judaism had a very low opinion of women …. She is kept as far as possible shut away from the outer world, submissive to the power of her father of her husband, and where she is inferior to men from a religious point of view’ (Joachim Jeremias, </a:t>
            </a:r>
            <a:r>
              <a:rPr lang="en-US" altLang="en-US" i="1" dirty="0" smtClean="0">
                <a:solidFill>
                  <a:schemeClr val="tx1"/>
                </a:solidFill>
              </a:rPr>
              <a:t>Jerusalem in the Time of Jesus,</a:t>
            </a:r>
            <a:r>
              <a:rPr lang="en-US" altLang="en-US" dirty="0" smtClean="0">
                <a:solidFill>
                  <a:schemeClr val="tx1"/>
                </a:solidFill>
              </a:rPr>
              <a:t> 1969).</a:t>
            </a:r>
          </a:p>
          <a:p>
            <a:pPr eaLnBrk="1" hangingPunct="1">
              <a:buFont typeface="Wingdings" panose="05000000000000000000" pitchFamily="2" charset="2"/>
              <a:buNone/>
            </a:pPr>
            <a:endParaRPr lang="en-US" altLang="en-US" dirty="0" smtClean="0">
              <a:solidFill>
                <a:schemeClr val="tx1"/>
              </a:solidFill>
            </a:endParaRPr>
          </a:p>
          <a:p>
            <a:pPr eaLnBrk="1" hangingPunct="1">
              <a:buFont typeface="Wingdings" panose="05000000000000000000" pitchFamily="2" charset="2"/>
              <a:buNone/>
            </a:pPr>
            <a:r>
              <a:rPr lang="en-US" altLang="en-US" dirty="0" smtClean="0">
                <a:solidFill>
                  <a:schemeClr val="tx1"/>
                </a:solidFill>
              </a:rPr>
              <a:t>-   The </a:t>
            </a:r>
            <a:r>
              <a:rPr lang="en-US" altLang="en-US" dirty="0">
                <a:solidFill>
                  <a:schemeClr val="tx1"/>
                </a:solidFill>
              </a:rPr>
              <a:t>rabbis arose every morning to thank God that he had not made them a Gentile, a slave or a woman (</a:t>
            </a:r>
            <a:r>
              <a:rPr lang="en-US" altLang="en-US" dirty="0" err="1">
                <a:solidFill>
                  <a:schemeClr val="tx1"/>
                </a:solidFill>
              </a:rPr>
              <a:t>Tosefta</a:t>
            </a:r>
            <a:r>
              <a:rPr lang="en-US" altLang="en-US" dirty="0">
                <a:solidFill>
                  <a:schemeClr val="tx1"/>
                </a:solidFill>
              </a:rPr>
              <a:t> </a:t>
            </a:r>
            <a:r>
              <a:rPr lang="en-US" altLang="en-US" dirty="0" err="1">
                <a:solidFill>
                  <a:schemeClr val="tx1"/>
                </a:solidFill>
              </a:rPr>
              <a:t>Berakot</a:t>
            </a:r>
            <a:r>
              <a:rPr lang="en-US" altLang="en-US" dirty="0">
                <a:solidFill>
                  <a:schemeClr val="tx1"/>
                </a:solidFill>
              </a:rPr>
              <a:t> 7:18; b. </a:t>
            </a:r>
            <a:r>
              <a:rPr lang="en-US" altLang="en-US" dirty="0" err="1">
                <a:solidFill>
                  <a:schemeClr val="tx1"/>
                </a:solidFill>
              </a:rPr>
              <a:t>Menahot</a:t>
            </a:r>
            <a:r>
              <a:rPr lang="en-US" altLang="en-US" dirty="0">
                <a:solidFill>
                  <a:schemeClr val="tx1"/>
                </a:solidFill>
              </a:rPr>
              <a:t> 43b).</a:t>
            </a:r>
          </a:p>
        </p:txBody>
      </p:sp>
      <p:sp>
        <p:nvSpPr>
          <p:cNvPr id="34820" name="Rectangle 4"/>
          <p:cNvSpPr>
            <a:spLocks noGrp="1" noChangeArrowheads="1"/>
          </p:cNvSpPr>
          <p:nvPr>
            <p:ph sz="half" idx="2"/>
          </p:nvPr>
        </p:nvSpPr>
        <p:spPr>
          <a:xfrm>
            <a:off x="6311900" y="2060575"/>
            <a:ext cx="4038600" cy="4343400"/>
          </a:xfrm>
        </p:spPr>
        <p:txBody>
          <a:bodyPr>
            <a:normAutofit lnSpcReduction="10000"/>
          </a:bodyPr>
          <a:lstStyle/>
          <a:p>
            <a:pPr eaLnBrk="1" hangingPunct="1">
              <a:buFont typeface="Wingdings" panose="05000000000000000000" pitchFamily="2" charset="2"/>
              <a:buNone/>
            </a:pPr>
            <a:r>
              <a:rPr lang="en-US" altLang="en-US" sz="2400" dirty="0">
                <a:solidFill>
                  <a:schemeClr val="tx1"/>
                </a:solidFill>
              </a:rPr>
              <a:t>	</a:t>
            </a:r>
            <a:r>
              <a:rPr lang="en-US" altLang="en-US" sz="2400" dirty="0" smtClean="0">
                <a:solidFill>
                  <a:schemeClr val="tx1"/>
                </a:solidFill>
              </a:rPr>
              <a:t>- </a:t>
            </a:r>
            <a:r>
              <a:rPr lang="en-US" altLang="en-US" dirty="0" smtClean="0">
                <a:solidFill>
                  <a:schemeClr val="tx1"/>
                </a:solidFill>
              </a:rPr>
              <a:t>‘</a:t>
            </a:r>
            <a:r>
              <a:rPr lang="en-US" altLang="en-US" dirty="0">
                <a:solidFill>
                  <a:schemeClr val="tx1"/>
                </a:solidFill>
              </a:rPr>
              <a:t>The Palestinian Jewish culture was one of the most patriarchal in the Mediterranean crescent. The home and family were basically the only spheres where women could play significant roles in early Judaism… There is no evidence that prior to Jesus’ ministry Jewish women were allowed to be disciples of a great teacher, much less travel with such a teacher, or to instruct anyone other than children. In such a restrictive context, Jesus’ relationship to women must have seemed radical indeed’ (Ben Witherington, ‘Women’, </a:t>
            </a:r>
            <a:r>
              <a:rPr lang="en-US" altLang="en-US" i="1" dirty="0">
                <a:solidFill>
                  <a:schemeClr val="tx1"/>
                </a:solidFill>
              </a:rPr>
              <a:t>Anchor Bible Dictionary</a:t>
            </a:r>
            <a:r>
              <a:rPr lang="en-US" altLang="en-US" dirty="0">
                <a:solidFill>
                  <a:schemeClr val="tx1"/>
                </a:solidFill>
              </a:rPr>
              <a:t> VI:957).</a:t>
            </a:r>
          </a:p>
        </p:txBody>
      </p:sp>
    </p:spTree>
    <p:extLst>
      <p:ext uri="{BB962C8B-B14F-4D97-AF65-F5344CB8AC3E}">
        <p14:creationId xmlns:p14="http://schemas.microsoft.com/office/powerpoint/2010/main" val="609625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defRPr/>
            </a:pPr>
            <a:r>
              <a:rPr lang="en-US" altLang="en-US" smtClean="0">
                <a:solidFill>
                  <a:schemeClr val="tx1">
                    <a:lumMod val="75000"/>
                    <a:lumOff val="25000"/>
                  </a:schemeClr>
                </a:solidFill>
              </a:rPr>
              <a:t>Accusations of Anti-Judaism</a:t>
            </a:r>
          </a:p>
        </p:txBody>
      </p:sp>
      <p:sp>
        <p:nvSpPr>
          <p:cNvPr id="35843" name="Rectangle 3"/>
          <p:cNvSpPr>
            <a:spLocks noGrp="1" noChangeArrowheads="1"/>
          </p:cNvSpPr>
          <p:nvPr>
            <p:ph idx="1"/>
          </p:nvPr>
        </p:nvSpPr>
        <p:spPr>
          <a:xfrm>
            <a:off x="2346325" y="2420939"/>
            <a:ext cx="7543800" cy="4022725"/>
          </a:xfrm>
        </p:spPr>
        <p:txBody>
          <a:bodyPr>
            <a:normAutofit lnSpcReduction="10000"/>
          </a:bodyPr>
          <a:lstStyle/>
          <a:p>
            <a:pPr eaLnBrk="1" hangingPunct="1"/>
            <a:r>
              <a:rPr lang="en-US" altLang="en-US" sz="2800"/>
              <a:t>Does the modern construct of Jesus as a reformer of Jewish patriarchal society carry anti-Jewish connotations?</a:t>
            </a:r>
          </a:p>
          <a:p>
            <a:pPr eaLnBrk="1" hangingPunct="1"/>
            <a:endParaRPr lang="en-US" altLang="en-US" sz="2800"/>
          </a:p>
          <a:p>
            <a:pPr eaLnBrk="1" hangingPunct="1"/>
            <a:r>
              <a:rPr lang="en-US" altLang="en-US" sz="2800"/>
              <a:t>Many feminist scholars challenge the assumption that Jesus was a proto-feminist. They seek to correct the claim that Jesus reversed earlier Jewish codes that made women subordinate beings.</a:t>
            </a:r>
          </a:p>
        </p:txBody>
      </p:sp>
    </p:spTree>
    <p:extLst>
      <p:ext uri="{BB962C8B-B14F-4D97-AF65-F5344CB8AC3E}">
        <p14:creationId xmlns:p14="http://schemas.microsoft.com/office/powerpoint/2010/main" val="1833969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defRPr/>
            </a:pPr>
            <a:r>
              <a:rPr lang="en-US" altLang="en-US" smtClean="0">
                <a:solidFill>
                  <a:schemeClr val="tx1">
                    <a:lumMod val="75000"/>
                    <a:lumOff val="25000"/>
                  </a:schemeClr>
                </a:solidFill>
              </a:rPr>
              <a:t>Judith Plaskow: The Pillars of the Anti-Jewish Myth</a:t>
            </a:r>
          </a:p>
        </p:txBody>
      </p:sp>
      <p:sp>
        <p:nvSpPr>
          <p:cNvPr id="36867" name="Rectangle 3"/>
          <p:cNvSpPr>
            <a:spLocks noGrp="1" noChangeArrowheads="1"/>
          </p:cNvSpPr>
          <p:nvPr>
            <p:ph idx="1"/>
          </p:nvPr>
        </p:nvSpPr>
        <p:spPr>
          <a:xfrm>
            <a:off x="1981200" y="2286000"/>
            <a:ext cx="8229600" cy="3810000"/>
          </a:xfrm>
        </p:spPr>
        <p:txBody>
          <a:bodyPr/>
          <a:lstStyle/>
          <a:p>
            <a:pPr eaLnBrk="1" hangingPunct="1"/>
            <a:r>
              <a:rPr lang="en-US" altLang="en-US" sz="2800">
                <a:solidFill>
                  <a:schemeClr val="folHlink"/>
                </a:solidFill>
              </a:rPr>
              <a:t>Antithesis:</a:t>
            </a:r>
            <a:r>
              <a:rPr lang="en-US" altLang="en-US" sz="2800"/>
              <a:t> the setting up of dualistic structures in which Judaism represents the negative (= sexism) and Christianity stands for the positive (= feminism).</a:t>
            </a:r>
          </a:p>
          <a:p>
            <a:pPr eaLnBrk="1" hangingPunct="1"/>
            <a:r>
              <a:rPr lang="en-US" altLang="en-US" sz="2800">
                <a:solidFill>
                  <a:schemeClr val="folHlink"/>
                </a:solidFill>
              </a:rPr>
              <a:t>Scapegoat:</a:t>
            </a:r>
            <a:r>
              <a:rPr lang="en-US" altLang="en-US" sz="2800"/>
              <a:t> Jews are blamed for all evil.</a:t>
            </a:r>
          </a:p>
          <a:p>
            <a:pPr eaLnBrk="1" hangingPunct="1"/>
            <a:r>
              <a:rPr lang="en-US" altLang="en-US" sz="2800">
                <a:solidFill>
                  <a:schemeClr val="folHlink"/>
                </a:solidFill>
              </a:rPr>
              <a:t>Prologue:</a:t>
            </a:r>
            <a:r>
              <a:rPr lang="en-US" altLang="en-US" sz="2800"/>
              <a:t> Judaism is the ‘empty relic’, while God’s promises are fulfilled in Christianity.</a:t>
            </a:r>
          </a:p>
        </p:txBody>
      </p:sp>
    </p:spTree>
    <p:extLst>
      <p:ext uri="{BB962C8B-B14F-4D97-AF65-F5344CB8AC3E}">
        <p14:creationId xmlns:p14="http://schemas.microsoft.com/office/powerpoint/2010/main" val="3163371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defRPr/>
            </a:pPr>
            <a:r>
              <a:rPr lang="en-US" altLang="en-US" smtClean="0">
                <a:solidFill>
                  <a:schemeClr val="tx1">
                    <a:lumMod val="75000"/>
                    <a:lumOff val="25000"/>
                  </a:schemeClr>
                </a:solidFill>
              </a:rPr>
              <a:t>(Jewish) Feminist Responses</a:t>
            </a:r>
          </a:p>
        </p:txBody>
      </p:sp>
      <p:sp>
        <p:nvSpPr>
          <p:cNvPr id="38915" name="Rectangle 3"/>
          <p:cNvSpPr>
            <a:spLocks noGrp="1" noChangeArrowheads="1"/>
          </p:cNvSpPr>
          <p:nvPr>
            <p:ph idx="1"/>
          </p:nvPr>
        </p:nvSpPr>
        <p:spPr/>
        <p:txBody>
          <a:bodyPr>
            <a:normAutofit lnSpcReduction="10000"/>
          </a:bodyPr>
          <a:lstStyle/>
          <a:p>
            <a:pPr marL="609600" indent="-609600">
              <a:buFont typeface="Arial" panose="020B0604020202020204" pitchFamily="34" charset="0"/>
              <a:buAutoNum type="arabicPeriod"/>
            </a:pPr>
            <a:r>
              <a:rPr lang="en-US" altLang="en-US" sz="2800"/>
              <a:t>Many aspects of late Second Temple Judaism had a positive view of the status and activity of women.</a:t>
            </a:r>
          </a:p>
          <a:p>
            <a:pPr marL="609600" indent="-609600">
              <a:buFont typeface="Arial" panose="020B0604020202020204" pitchFamily="34" charset="0"/>
              <a:buAutoNum type="arabicPeriod"/>
            </a:pPr>
            <a:r>
              <a:rPr lang="en-US" altLang="en-US" sz="2800"/>
              <a:t>Emphasis on the </a:t>
            </a:r>
            <a:r>
              <a:rPr lang="en-US" altLang="en-US" sz="2800" i="1"/>
              <a:t>Jewishness </a:t>
            </a:r>
            <a:r>
              <a:rPr lang="en-US" altLang="en-US" sz="2800"/>
              <a:t>of Jesus’ attitude to women.</a:t>
            </a:r>
          </a:p>
          <a:p>
            <a:pPr marL="609600" indent="-609600">
              <a:buFont typeface="Arial" panose="020B0604020202020204" pitchFamily="34" charset="0"/>
              <a:buAutoNum type="arabicPeriod"/>
            </a:pPr>
            <a:r>
              <a:rPr lang="en-US" altLang="en-US" sz="2800"/>
              <a:t>Excessive emphasis has been placed on Jesus’ egalitarian attitude.</a:t>
            </a:r>
          </a:p>
        </p:txBody>
      </p:sp>
    </p:spTree>
    <p:extLst>
      <p:ext uri="{BB962C8B-B14F-4D97-AF65-F5344CB8AC3E}">
        <p14:creationId xmlns:p14="http://schemas.microsoft.com/office/powerpoint/2010/main" val="1604198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346325" y="287339"/>
            <a:ext cx="7543800" cy="1449387"/>
          </a:xfrm>
        </p:spPr>
        <p:txBody>
          <a:bodyPr/>
          <a:lstStyle/>
          <a:p>
            <a:pPr>
              <a:defRPr/>
            </a:pPr>
            <a:r>
              <a:rPr lang="en-US" altLang="en-US" smtClean="0">
                <a:solidFill>
                  <a:schemeClr val="tx1">
                    <a:lumMod val="75000"/>
                    <a:lumOff val="25000"/>
                  </a:schemeClr>
                </a:solidFill>
              </a:rPr>
              <a:t>Reassessment of First-Century Judaism</a:t>
            </a:r>
          </a:p>
        </p:txBody>
      </p:sp>
      <p:sp>
        <p:nvSpPr>
          <p:cNvPr id="39939" name="Rectangle 3"/>
          <p:cNvSpPr>
            <a:spLocks noGrp="1" noChangeArrowheads="1"/>
          </p:cNvSpPr>
          <p:nvPr>
            <p:ph sz="half" idx="1"/>
          </p:nvPr>
        </p:nvSpPr>
        <p:spPr>
          <a:xfrm>
            <a:off x="2346325" y="1846264"/>
            <a:ext cx="3703638" cy="4022725"/>
          </a:xfrm>
        </p:spPr>
        <p:txBody>
          <a:bodyPr>
            <a:normAutofit/>
          </a:bodyPr>
          <a:lstStyle/>
          <a:p>
            <a:pPr eaLnBrk="1" hangingPunct="1"/>
            <a:r>
              <a:rPr lang="en-US" altLang="en-US" sz="2400" dirty="0"/>
              <a:t>Attention must be paid not only to rabbinic texts, but also to the evidence of the </a:t>
            </a:r>
            <a:r>
              <a:rPr lang="en-US" altLang="en-US" sz="2400" dirty="0" err="1" smtClean="0"/>
              <a:t>the</a:t>
            </a:r>
            <a:r>
              <a:rPr lang="en-US" altLang="en-US" sz="2400" dirty="0" smtClean="0"/>
              <a:t> </a:t>
            </a:r>
            <a:r>
              <a:rPr lang="en-US" altLang="en-US" sz="2400" dirty="0"/>
              <a:t>Dead Sea Scrolls, Josephus and Philo.</a:t>
            </a:r>
          </a:p>
          <a:p>
            <a:pPr eaLnBrk="1" hangingPunct="1"/>
            <a:r>
              <a:rPr lang="en-US" altLang="en-US" sz="2400" dirty="0"/>
              <a:t>Rabbinic texts were codified in the 2nd-3rd centuries CE (at the earliest).</a:t>
            </a:r>
          </a:p>
        </p:txBody>
      </p:sp>
      <p:sp>
        <p:nvSpPr>
          <p:cNvPr id="39940" name="Rectangle 4"/>
          <p:cNvSpPr>
            <a:spLocks noGrp="1" noChangeArrowheads="1"/>
          </p:cNvSpPr>
          <p:nvPr>
            <p:ph sz="half" idx="2"/>
          </p:nvPr>
        </p:nvSpPr>
        <p:spPr>
          <a:xfrm>
            <a:off x="6172200" y="1981200"/>
            <a:ext cx="4267200" cy="4114800"/>
          </a:xfrm>
        </p:spPr>
        <p:txBody>
          <a:bodyPr>
            <a:normAutofit/>
          </a:bodyPr>
          <a:lstStyle/>
          <a:p>
            <a:pPr eaLnBrk="1" hangingPunct="1"/>
            <a:endParaRPr lang="en-US" altLang="en-US" sz="2400" dirty="0" smtClean="0"/>
          </a:p>
          <a:p>
            <a:pPr eaLnBrk="1" hangingPunct="1"/>
            <a:endParaRPr lang="en-US" altLang="en-US" sz="2400" dirty="0"/>
          </a:p>
          <a:p>
            <a:pPr eaLnBrk="1" hangingPunct="1"/>
            <a:r>
              <a:rPr lang="en-US" altLang="en-US" sz="2400" dirty="0" smtClean="0"/>
              <a:t>Jewish </a:t>
            </a:r>
            <a:r>
              <a:rPr lang="en-US" altLang="en-US" sz="2400" dirty="0"/>
              <a:t>women in the Roman Empire (Palestine and the Diaspora) were given more freedom in religious contexts (synagogue and Temple), legal rights (divorce) and social context (communal meals). </a:t>
            </a:r>
            <a:endParaRPr lang="en-US" altLang="en-US" dirty="0" smtClean="0"/>
          </a:p>
        </p:txBody>
      </p:sp>
    </p:spTree>
    <p:extLst>
      <p:ext uri="{BB962C8B-B14F-4D97-AF65-F5344CB8AC3E}">
        <p14:creationId xmlns:p14="http://schemas.microsoft.com/office/powerpoint/2010/main" val="1373026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5681" y="637493"/>
            <a:ext cx="7729728" cy="1188720"/>
          </a:xfrm>
        </p:spPr>
        <p:txBody>
          <a:bodyPr/>
          <a:lstStyle/>
          <a:p>
            <a:r>
              <a:rPr lang="en-GB" dirty="0" smtClean="0"/>
              <a:t>ANCIENT MANUSCRIPTS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11312" y="2379861"/>
            <a:ext cx="7260368" cy="2940449"/>
          </a:xfrm>
        </p:spPr>
      </p:pic>
      <p:sp>
        <p:nvSpPr>
          <p:cNvPr id="4" name="Content Placeholder 3"/>
          <p:cNvSpPr>
            <a:spLocks noGrp="1"/>
          </p:cNvSpPr>
          <p:nvPr>
            <p:ph sz="half" idx="2"/>
          </p:nvPr>
        </p:nvSpPr>
        <p:spPr/>
        <p:txBody>
          <a:bodyPr/>
          <a:lstStyle/>
          <a:p>
            <a:endParaRPr lang="en-GB"/>
          </a:p>
        </p:txBody>
      </p:sp>
      <p:sp>
        <p:nvSpPr>
          <p:cNvPr id="6" name="TextBox 5"/>
          <p:cNvSpPr txBox="1"/>
          <p:nvPr/>
        </p:nvSpPr>
        <p:spPr>
          <a:xfrm>
            <a:off x="4485939" y="5647765"/>
            <a:ext cx="4851699" cy="646331"/>
          </a:xfrm>
          <a:prstGeom prst="rect">
            <a:avLst/>
          </a:prstGeom>
          <a:noFill/>
        </p:spPr>
        <p:txBody>
          <a:bodyPr wrap="square" rtlCol="0">
            <a:spAutoFit/>
          </a:bodyPr>
          <a:lstStyle/>
          <a:p>
            <a:r>
              <a:rPr lang="en-GB" dirty="0" smtClean="0"/>
              <a:t>The </a:t>
            </a:r>
            <a:r>
              <a:rPr lang="en-GB" i="1" dirty="0" smtClean="0"/>
              <a:t>War Scroll </a:t>
            </a:r>
            <a:r>
              <a:rPr lang="en-GB" dirty="0" smtClean="0"/>
              <a:t>(1QM)</a:t>
            </a:r>
          </a:p>
          <a:p>
            <a:r>
              <a:rPr lang="en-GB" dirty="0" smtClean="0"/>
              <a:t>Late </a:t>
            </a:r>
            <a:r>
              <a:rPr lang="en-GB" smtClean="0"/>
              <a:t>first century BCE </a:t>
            </a:r>
            <a:endParaRPr lang="en-GB" dirty="0"/>
          </a:p>
        </p:txBody>
      </p:sp>
    </p:spTree>
    <p:extLst>
      <p:ext uri="{BB962C8B-B14F-4D97-AF65-F5344CB8AC3E}">
        <p14:creationId xmlns:p14="http://schemas.microsoft.com/office/powerpoint/2010/main" val="664324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manuscript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863215" y="2482314"/>
            <a:ext cx="6465570" cy="3636883"/>
          </a:xfrm>
        </p:spPr>
      </p:pic>
      <p:sp>
        <p:nvSpPr>
          <p:cNvPr id="4" name="Content Placeholder 3"/>
          <p:cNvSpPr>
            <a:spLocks noGrp="1"/>
          </p:cNvSpPr>
          <p:nvPr>
            <p:ph sz="half" idx="2"/>
          </p:nvPr>
        </p:nvSpPr>
        <p:spPr/>
        <p:txBody>
          <a:bodyPr/>
          <a:lstStyle/>
          <a:p>
            <a:endParaRPr lang="en-GB"/>
          </a:p>
        </p:txBody>
      </p:sp>
      <p:sp>
        <p:nvSpPr>
          <p:cNvPr id="6" name="TextBox 5"/>
          <p:cNvSpPr txBox="1"/>
          <p:nvPr/>
        </p:nvSpPr>
        <p:spPr>
          <a:xfrm>
            <a:off x="3496235" y="6211669"/>
            <a:ext cx="4977203" cy="646331"/>
          </a:xfrm>
          <a:prstGeom prst="rect">
            <a:avLst/>
          </a:prstGeom>
          <a:noFill/>
        </p:spPr>
        <p:txBody>
          <a:bodyPr wrap="square" rtlCol="0">
            <a:spAutoFit/>
          </a:bodyPr>
          <a:lstStyle/>
          <a:p>
            <a:pPr algn="ctr"/>
            <a:r>
              <a:rPr lang="en-GB" dirty="0" smtClean="0"/>
              <a:t>PAPYRUS 52 Gospel of John 18:31-33 late second century CE</a:t>
            </a:r>
            <a:endParaRPr lang="en-GB" dirty="0"/>
          </a:p>
        </p:txBody>
      </p:sp>
    </p:spTree>
    <p:extLst>
      <p:ext uri="{BB962C8B-B14F-4D97-AF65-F5344CB8AC3E}">
        <p14:creationId xmlns:p14="http://schemas.microsoft.com/office/powerpoint/2010/main" val="3706806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1">
                    <a:lumMod val="75000"/>
                    <a:lumOff val="25000"/>
                  </a:schemeClr>
                </a:solidFill>
              </a:rPr>
              <a:t>Jesus and feminism </a:t>
            </a:r>
            <a:endParaRPr lang="en-GB" dirty="0">
              <a:solidFill>
                <a:schemeClr val="tx1">
                  <a:lumMod val="75000"/>
                  <a:lumOff val="25000"/>
                </a:schemeClr>
              </a:solidFill>
            </a:endParaRPr>
          </a:p>
        </p:txBody>
      </p:sp>
      <p:sp>
        <p:nvSpPr>
          <p:cNvPr id="3" name="Content Placeholder 2"/>
          <p:cNvSpPr>
            <a:spLocks noGrp="1"/>
          </p:cNvSpPr>
          <p:nvPr>
            <p:ph idx="1"/>
          </p:nvPr>
        </p:nvSpPr>
        <p:spPr/>
        <p:txBody>
          <a:bodyPr rtlCol="0">
            <a:normAutofit fontScale="92500" lnSpcReduction="20000"/>
          </a:bodyPr>
          <a:lstStyle/>
          <a:p>
            <a:pPr marL="91440" indent="-91440">
              <a:defRPr/>
            </a:pPr>
            <a:r>
              <a:rPr lang="en-US" altLang="en-US" sz="2800" dirty="0">
                <a:solidFill>
                  <a:schemeClr val="tx1">
                    <a:lumMod val="75000"/>
                    <a:lumOff val="25000"/>
                  </a:schemeClr>
                </a:solidFill>
              </a:rPr>
              <a:t>Is the term ‘feminist’ anachronistic with reference to Jesus, given that he is not depicted as debating with his Jewish contemporaries on the question of gender?</a:t>
            </a:r>
          </a:p>
          <a:p>
            <a:pPr marL="91440" indent="-91440">
              <a:defRPr/>
            </a:pPr>
            <a:endParaRPr lang="en-US" altLang="en-US" sz="2800" dirty="0">
              <a:solidFill>
                <a:schemeClr val="tx1">
                  <a:lumMod val="75000"/>
                  <a:lumOff val="25000"/>
                </a:schemeClr>
              </a:solidFill>
            </a:endParaRPr>
          </a:p>
          <a:p>
            <a:pPr marL="91440" indent="-91440">
              <a:defRPr/>
            </a:pPr>
            <a:r>
              <a:rPr lang="en-US" altLang="ja-JP" sz="2800" dirty="0">
                <a:solidFill>
                  <a:schemeClr val="tx1">
                    <a:lumMod val="75000"/>
                    <a:lumOff val="25000"/>
                  </a:schemeClr>
                </a:solidFill>
              </a:rPr>
              <a:t>The NT writings must be viewed as an important source for the status and role of women in late Second Temple Judaism (but it must also be remembered that they are not the only sources that we have)</a:t>
            </a:r>
            <a:endParaRPr lang="en-US" altLang="en-US" sz="2800" dirty="0">
              <a:solidFill>
                <a:schemeClr val="tx1">
                  <a:lumMod val="75000"/>
                  <a:lumOff val="25000"/>
                </a:schemeClr>
              </a:solidFill>
            </a:endParaRPr>
          </a:p>
          <a:p>
            <a:pPr marL="91440" indent="-91440">
              <a:defRPr/>
            </a:pPr>
            <a:endParaRPr lang="en-US" altLang="en-US" dirty="0">
              <a:solidFill>
                <a:schemeClr val="tx1">
                  <a:lumMod val="75000"/>
                  <a:lumOff val="25000"/>
                </a:schemeClr>
              </a:solidFill>
            </a:endParaRPr>
          </a:p>
          <a:p>
            <a:pPr marL="91440" indent="-91440">
              <a:defRPr/>
            </a:pPr>
            <a:endParaRPr lang="en-GB" dirty="0">
              <a:solidFill>
                <a:schemeClr val="tx1">
                  <a:lumMod val="75000"/>
                  <a:lumOff val="25000"/>
                </a:schemeClr>
              </a:solidFill>
            </a:endParaRPr>
          </a:p>
        </p:txBody>
      </p:sp>
    </p:spTree>
    <p:extLst>
      <p:ext uri="{BB962C8B-B14F-4D97-AF65-F5344CB8AC3E}">
        <p14:creationId xmlns:p14="http://schemas.microsoft.com/office/powerpoint/2010/main" val="330337301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66</TotalTime>
  <Words>1012</Words>
  <Application>Microsoft Office PowerPoint</Application>
  <PresentationFormat>Widescreen</PresentationFormat>
  <Paragraphs>96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ＭＳ Ｐゴシック</vt:lpstr>
      <vt:lpstr>Arial</vt:lpstr>
      <vt:lpstr>Gill Sans MT</vt:lpstr>
      <vt:lpstr>HGｺﾞｼｯｸE</vt:lpstr>
      <vt:lpstr>Wingdings</vt:lpstr>
      <vt:lpstr>Parcel</vt:lpstr>
      <vt:lpstr>Women in the New testament: mary Magdalene as a case study</vt:lpstr>
      <vt:lpstr>Outline of today’s class</vt:lpstr>
      <vt:lpstr>SOME BIBLICAL TERMINOLOGY </vt:lpstr>
      <vt:lpstr>Johannine Women</vt:lpstr>
      <vt:lpstr>Johannine Women</vt:lpstr>
      <vt:lpstr>Mary and Martha of Bethany  (John 11:1-12:8)</vt:lpstr>
      <vt:lpstr>Mary and Martha of Bethany  (John 11:1-12:8)</vt:lpstr>
      <vt:lpstr>Mary and Martha of Bethany  (John 11:1-12:8)</vt:lpstr>
      <vt:lpstr>Mary Magdalene in the gospel of john </vt:lpstr>
      <vt:lpstr>Noli me Tangere by Antonio da Correggio, c. 1495</vt:lpstr>
      <vt:lpstr>Reception of mary magdalene</vt:lpstr>
      <vt:lpstr>Eaton S. Barrett, Woman, Part I, line 141. </vt:lpstr>
      <vt:lpstr>Feminist Interpretations of the Johannine Women</vt:lpstr>
      <vt:lpstr>Jesus, Women and Judaism</vt:lpstr>
      <vt:lpstr>Accusations of Anti-Judaism</vt:lpstr>
      <vt:lpstr>Judith Plaskow: The Pillars of the Anti-Jewish Myth</vt:lpstr>
      <vt:lpstr>(Jewish) Feminist Responses</vt:lpstr>
      <vt:lpstr>Reassessment of First-Century Judaism</vt:lpstr>
      <vt:lpstr>ANCIENT MANUSCRIPTS</vt:lpstr>
      <vt:lpstr>Ancient manuscript</vt:lpstr>
      <vt:lpstr>Jesus and feminism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the New testament: mary Magdalene as a case study</dc:title>
  <dc:creator>Jessica Keady</dc:creator>
  <cp:lastModifiedBy>Jessica Keady</cp:lastModifiedBy>
  <cp:revision>7</cp:revision>
  <dcterms:created xsi:type="dcterms:W3CDTF">2019-05-22T16:01:41Z</dcterms:created>
  <dcterms:modified xsi:type="dcterms:W3CDTF">2019-05-23T08:54:24Z</dcterms:modified>
</cp:coreProperties>
</file>