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80" r:id="rId3"/>
    <p:sldId id="279" r:id="rId4"/>
    <p:sldId id="271" r:id="rId5"/>
    <p:sldId id="296" r:id="rId6"/>
    <p:sldId id="270" r:id="rId7"/>
    <p:sldId id="283" r:id="rId8"/>
    <p:sldId id="284" r:id="rId9"/>
    <p:sldId id="285" r:id="rId10"/>
    <p:sldId id="272" r:id="rId11"/>
    <p:sldId id="282" r:id="rId12"/>
    <p:sldId id="292" r:id="rId13"/>
    <p:sldId id="290" r:id="rId14"/>
    <p:sldId id="274" r:id="rId15"/>
    <p:sldId id="273" r:id="rId16"/>
    <p:sldId id="281" r:id="rId17"/>
    <p:sldId id="275" r:id="rId18"/>
    <p:sldId id="276" r:id="rId19"/>
    <p:sldId id="291" r:id="rId20"/>
    <p:sldId id="277" r:id="rId21"/>
    <p:sldId id="278" r:id="rId22"/>
    <p:sldId id="295" r:id="rId23"/>
    <p:sldId id="286" r:id="rId24"/>
    <p:sldId id="293" r:id="rId25"/>
    <p:sldId id="294" r:id="rId26"/>
    <p:sldId id="287" r:id="rId27"/>
    <p:sldId id="288" r:id="rId28"/>
    <p:sldId id="28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102" d="100"/>
          <a:sy n="102" d="100"/>
        </p:scale>
        <p:origin x="138"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695BD9-7075-46AD-B6FC-C4C72FCE52C2}" type="datetimeFigureOut">
              <a:rPr lang="en-GB" smtClean="0"/>
              <a:t>30/11/2017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018F6B-48F3-4694-B88A-A8FCA72B1028}" type="slidenum">
              <a:rPr lang="en-GB" smtClean="0"/>
              <a:t>‹#›</a:t>
            </a:fld>
            <a:endParaRPr lang="en-GB"/>
          </a:p>
        </p:txBody>
      </p:sp>
    </p:spTree>
    <p:extLst>
      <p:ext uri="{BB962C8B-B14F-4D97-AF65-F5344CB8AC3E}">
        <p14:creationId xmlns:p14="http://schemas.microsoft.com/office/powerpoint/2010/main" val="316857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506719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596363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4B1474-A697-4C09-B88F-1A0BDB7EBF6A}"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895460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F4B1474-A697-4C09-B88F-1A0BDB7EBF6A}"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2878434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F4B1474-A697-4C09-B88F-1A0BDB7EBF6A}" type="datetimeFigureOut">
              <a:rPr lang="en-GB" smtClean="0"/>
              <a:t>30/11/2017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195060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F4B1474-A697-4C09-B88F-1A0BDB7EBF6A}" type="datetimeFigureOut">
              <a:rPr lang="en-GB" smtClean="0"/>
              <a:t>30/11/2017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041746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4B1474-A697-4C09-B88F-1A0BDB7EBF6A}" type="datetimeFigureOut">
              <a:rPr lang="en-GB" smtClean="0"/>
              <a:t>30/11/2017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111500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4B1474-A697-4C09-B88F-1A0BDB7EBF6A}"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2162720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4B1474-A697-4C09-B88F-1A0BDB7EBF6A}"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222146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928446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623288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4B1474-A697-4C09-B88F-1A0BDB7EBF6A}" type="datetimeFigureOut">
              <a:rPr lang="en-GB" smtClean="0"/>
              <a:t>30/11/2017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0AEA7D-F840-4B52-AB9B-B4D4862224B8}" type="slidenum">
              <a:rPr lang="en-GB" smtClean="0"/>
              <a:t>‹#›</a:t>
            </a:fld>
            <a:endParaRPr lang="en-GB"/>
          </a:p>
        </p:txBody>
      </p:sp>
    </p:spTree>
    <p:extLst>
      <p:ext uri="{BB962C8B-B14F-4D97-AF65-F5344CB8AC3E}">
        <p14:creationId xmlns:p14="http://schemas.microsoft.com/office/powerpoint/2010/main" val="41515441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Working Professionally as an Independent Advocate</a:t>
            </a:r>
          </a:p>
        </p:txBody>
      </p:sp>
      <p:sp>
        <p:nvSpPr>
          <p:cNvPr id="3" name="Subtitle 2"/>
          <p:cNvSpPr>
            <a:spLocks noGrp="1"/>
          </p:cNvSpPr>
          <p:nvPr>
            <p:ph type="subTitle" idx="1"/>
          </p:nvPr>
        </p:nvSpPr>
        <p:spPr>
          <a:xfrm>
            <a:off x="1524000" y="3602038"/>
            <a:ext cx="9144000" cy="2824520"/>
          </a:xfrm>
        </p:spPr>
        <p:txBody>
          <a:bodyPr/>
          <a:lstStyle/>
          <a:p>
            <a:endParaRPr lang="en-GB" dirty="0" smtClean="0"/>
          </a:p>
          <a:p>
            <a:r>
              <a:rPr lang="en-GB" dirty="0" smtClean="0"/>
              <a:t>Natasha </a:t>
            </a:r>
            <a:r>
              <a:rPr lang="en-GB" dirty="0"/>
              <a:t>Fox – Chief Officer and Independent Mental Health Advocate </a:t>
            </a:r>
          </a:p>
          <a:p>
            <a:r>
              <a:rPr lang="en-GB" dirty="0"/>
              <a:t>Advocacy West Wales </a:t>
            </a:r>
            <a:endParaRPr lang="en-GB" dirty="0" smtClean="0"/>
          </a:p>
          <a:p>
            <a:endParaRPr lang="en-GB" dirty="0" smtClean="0"/>
          </a:p>
          <a:p>
            <a:endParaRPr lang="en-GB" dirty="0"/>
          </a:p>
          <a:p>
            <a:endParaRPr lang="en-GB" dirty="0"/>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5331854" y="4984124"/>
            <a:ext cx="1506827" cy="1280418"/>
          </a:xfrm>
          <a:prstGeom prst="rect">
            <a:avLst/>
          </a:prstGeom>
        </p:spPr>
      </p:pic>
    </p:spTree>
    <p:extLst>
      <p:ext uri="{BB962C8B-B14F-4D97-AF65-F5344CB8AC3E}">
        <p14:creationId xmlns:p14="http://schemas.microsoft.com/office/powerpoint/2010/main" val="905965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Natasha Fox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My route into advocacy: </a:t>
            </a:r>
          </a:p>
          <a:p>
            <a:r>
              <a:rPr lang="en-GB" dirty="0" smtClean="0"/>
              <a:t>Background as a solicitor – transferable skills – why the change? </a:t>
            </a:r>
          </a:p>
          <a:p>
            <a:r>
              <a:rPr lang="en-GB" dirty="0" smtClean="0"/>
              <a:t>Interview – Service User on the panel asked - Why Do I Want YOU as my Advocate? </a:t>
            </a:r>
          </a:p>
          <a:p>
            <a:r>
              <a:rPr lang="en-GB" dirty="0" smtClean="0"/>
              <a:t>Transition from advisor to advocate</a:t>
            </a:r>
          </a:p>
          <a:p>
            <a:r>
              <a:rPr lang="en-GB" dirty="0" smtClean="0"/>
              <a:t>Induction and training </a:t>
            </a:r>
          </a:p>
          <a:p>
            <a:r>
              <a:rPr lang="en-GB" dirty="0" smtClean="0"/>
              <a:t>Role at AWW: </a:t>
            </a:r>
          </a:p>
          <a:p>
            <a:r>
              <a:rPr lang="en-GB" dirty="0" smtClean="0"/>
              <a:t>Chief Officer</a:t>
            </a:r>
          </a:p>
          <a:p>
            <a:r>
              <a:rPr lang="en-GB" dirty="0" smtClean="0"/>
              <a:t>Professional Lead</a:t>
            </a:r>
          </a:p>
          <a:p>
            <a:r>
              <a:rPr lang="en-GB" dirty="0" smtClean="0"/>
              <a:t>IMHA Service Manager</a:t>
            </a:r>
          </a:p>
          <a:p>
            <a:r>
              <a:rPr lang="en-GB" dirty="0" smtClean="0"/>
              <a:t>IMHA Advocate ***</a:t>
            </a:r>
          </a:p>
          <a:p>
            <a:endParaRPr lang="en-GB" dirty="0" smtClean="0"/>
          </a:p>
          <a:p>
            <a:endParaRPr lang="en-GB" dirty="0" smtClean="0"/>
          </a:p>
          <a:p>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1006034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West Wales – Development  </a:t>
            </a:r>
            <a:endParaRPr lang="en-GB" dirty="0"/>
          </a:p>
        </p:txBody>
      </p:sp>
      <p:sp>
        <p:nvSpPr>
          <p:cNvPr id="3" name="Content Placeholder 2"/>
          <p:cNvSpPr>
            <a:spLocks noGrp="1"/>
          </p:cNvSpPr>
          <p:nvPr>
            <p:ph idx="1"/>
          </p:nvPr>
        </p:nvSpPr>
        <p:spPr/>
        <p:txBody>
          <a:bodyPr/>
          <a:lstStyle/>
          <a:p>
            <a:r>
              <a:rPr lang="en-GB" sz="2400" dirty="0" smtClean="0"/>
              <a:t>Service user led, out of the Pembrokeshire Mental Health Forum - 1995</a:t>
            </a:r>
          </a:p>
          <a:p>
            <a:r>
              <a:rPr lang="en-GB" sz="2400" dirty="0" smtClean="0"/>
              <a:t>Registered as a charity in 1998. Mental Health Advocacy Providers (Pembrokeshire) – MAP. Re-branded 2014 – AWW. </a:t>
            </a:r>
          </a:p>
          <a:p>
            <a:r>
              <a:rPr lang="en-GB" sz="2400" dirty="0" smtClean="0"/>
              <a:t>Pre IMHA – mental health advocacy in mental health units and in the community. </a:t>
            </a:r>
          </a:p>
          <a:p>
            <a:r>
              <a:rPr lang="en-GB" sz="2400" dirty="0" smtClean="0"/>
              <a:t>Post MHA 2007 – IMHA from inception to 2020</a:t>
            </a:r>
          </a:p>
          <a:p>
            <a:r>
              <a:rPr lang="en-GB" sz="2400" dirty="0" smtClean="0"/>
              <a:t>Post MCA 2005 – IMCA from inception to 2014. </a:t>
            </a:r>
          </a:p>
          <a:p>
            <a:r>
              <a:rPr lang="en-GB" sz="2400" dirty="0" smtClean="0"/>
              <a:t>Children and Older Adult services. </a:t>
            </a:r>
          </a:p>
          <a:p>
            <a:r>
              <a:rPr lang="en-GB" sz="2400" dirty="0" smtClean="0"/>
              <a:t>Proud to still be service user led – 4/9 trustees. </a:t>
            </a:r>
          </a:p>
          <a:p>
            <a:r>
              <a:rPr lang="en-GB" sz="2400" dirty="0" smtClean="0"/>
              <a:t>Team – 12 across the counties of Carmarthenshire, Ceredigion and Pembrokeshire – varied backgrounds including people with lived experience</a:t>
            </a:r>
          </a:p>
          <a:p>
            <a:endParaRPr lang="en-GB" sz="2400" dirty="0" smtClean="0"/>
          </a:p>
          <a:p>
            <a:pPr marL="0" indent="0">
              <a:buNone/>
            </a:pPr>
            <a:endParaRPr lang="en-GB" dirty="0" smtClean="0"/>
          </a:p>
          <a:p>
            <a:endParaRPr lang="en-GB" dirty="0"/>
          </a:p>
        </p:txBody>
      </p:sp>
    </p:spTree>
    <p:extLst>
      <p:ext uri="{BB962C8B-B14F-4D97-AF65-F5344CB8AC3E}">
        <p14:creationId xmlns:p14="http://schemas.microsoft.com/office/powerpoint/2010/main" val="3708520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Practitioner’s Perspective </a:t>
            </a:r>
            <a:endParaRPr lang="en-GB" dirty="0"/>
          </a:p>
        </p:txBody>
      </p:sp>
      <p:sp>
        <p:nvSpPr>
          <p:cNvPr id="3" name="Content Placeholder 2"/>
          <p:cNvSpPr>
            <a:spLocks noGrp="1"/>
          </p:cNvSpPr>
          <p:nvPr>
            <p:ph idx="1"/>
          </p:nvPr>
        </p:nvSpPr>
        <p:spPr/>
        <p:txBody>
          <a:bodyPr>
            <a:normAutofit lnSpcReduction="10000"/>
          </a:bodyPr>
          <a:lstStyle/>
          <a:p>
            <a:r>
              <a:rPr lang="en-GB" dirty="0" smtClean="0"/>
              <a:t>Today is a practitioner’s perspective. I am not an academic. </a:t>
            </a:r>
          </a:p>
          <a:p>
            <a:r>
              <a:rPr lang="en-GB" dirty="0" smtClean="0"/>
              <a:t>Aim is for you to come away with a solid understanding of the role of the INDEPENDENT professional advocate, the challenges of that role and the ways we overcome those in practice. </a:t>
            </a:r>
          </a:p>
          <a:p>
            <a:r>
              <a:rPr lang="en-GB" dirty="0" smtClean="0"/>
              <a:t>My view on practising safely as a professional. </a:t>
            </a:r>
          </a:p>
          <a:p>
            <a:r>
              <a:rPr lang="en-GB" dirty="0" smtClean="0"/>
              <a:t>My advocacy is a work in progress and it always will be. </a:t>
            </a:r>
          </a:p>
          <a:p>
            <a:r>
              <a:rPr lang="en-GB" dirty="0" smtClean="0"/>
              <a:t>If I get tired of banging my head against the brick wall, it’s time to choose another career.</a:t>
            </a:r>
          </a:p>
          <a:p>
            <a:r>
              <a:rPr lang="en-GB" dirty="0" smtClean="0"/>
              <a:t>It’s not about “giving people a voice” – </a:t>
            </a:r>
          </a:p>
          <a:p>
            <a:r>
              <a:rPr lang="en-GB" dirty="0" smtClean="0"/>
              <a:t>It’s about working with clients such that they find “their own voice”. </a:t>
            </a:r>
          </a:p>
          <a:p>
            <a:endParaRPr lang="en-GB" dirty="0"/>
          </a:p>
        </p:txBody>
      </p:sp>
    </p:spTree>
    <p:extLst>
      <p:ext uri="{BB962C8B-B14F-4D97-AF65-F5344CB8AC3E}">
        <p14:creationId xmlns:p14="http://schemas.microsoft.com/office/powerpoint/2010/main" val="858749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0"/>
            <a:ext cx="9144000" cy="2387600"/>
          </a:xfrm>
        </p:spPr>
        <p:txBody>
          <a:bodyPr/>
          <a:lstStyle/>
          <a:p>
            <a:r>
              <a:rPr lang="en-GB" dirty="0" smtClean="0"/>
              <a:t>Questions </a:t>
            </a:r>
            <a:endParaRPr lang="en-GB" dirty="0"/>
          </a:p>
        </p:txBody>
      </p:sp>
      <p:sp>
        <p:nvSpPr>
          <p:cNvPr id="3" name="Subtitle 2"/>
          <p:cNvSpPr>
            <a:spLocks noGrp="1"/>
          </p:cNvSpPr>
          <p:nvPr>
            <p:ph type="subTitle" idx="1"/>
          </p:nvPr>
        </p:nvSpPr>
        <p:spPr>
          <a:xfrm>
            <a:off x="1524000" y="2702257"/>
            <a:ext cx="9144000" cy="2555543"/>
          </a:xfrm>
        </p:spPr>
        <p:txBody>
          <a:bodyPr>
            <a:normAutofit lnSpcReduction="10000"/>
          </a:bodyPr>
          <a:lstStyle/>
          <a:p>
            <a:endParaRPr lang="en-GB" dirty="0" smtClean="0"/>
          </a:p>
          <a:p>
            <a:pPr marL="457200" indent="-457200">
              <a:buAutoNum type="arabicPeriod"/>
            </a:pPr>
            <a:r>
              <a:rPr lang="en-GB" dirty="0" smtClean="0"/>
              <a:t>Choose whatever method of asking is most comfortable for you. </a:t>
            </a:r>
          </a:p>
          <a:p>
            <a:pPr marL="457200" indent="-457200">
              <a:buAutoNum type="arabicPeriod"/>
            </a:pPr>
            <a:r>
              <a:rPr lang="en-GB" dirty="0" smtClean="0"/>
              <a:t>Ask questions as we go along </a:t>
            </a:r>
          </a:p>
          <a:p>
            <a:pPr marL="457200" indent="-457200">
              <a:buAutoNum type="arabicPeriod"/>
            </a:pPr>
            <a:r>
              <a:rPr lang="en-GB" dirty="0" smtClean="0"/>
              <a:t>Wait to the end </a:t>
            </a:r>
          </a:p>
          <a:p>
            <a:pPr marL="457200" indent="-457200">
              <a:buAutoNum type="arabicPeriod"/>
            </a:pPr>
            <a:r>
              <a:rPr lang="en-GB" dirty="0" smtClean="0"/>
              <a:t>Come and see me to discuss </a:t>
            </a:r>
          </a:p>
          <a:p>
            <a:pPr marL="457200" indent="-457200">
              <a:buAutoNum type="arabicPeriod"/>
            </a:pPr>
            <a:r>
              <a:rPr lang="en-GB" dirty="0" smtClean="0"/>
              <a:t>If I am using jargon you aren’t familiar with please let me know</a:t>
            </a:r>
            <a:endParaRPr lang="en-GB" dirty="0"/>
          </a:p>
        </p:txBody>
      </p:sp>
    </p:spTree>
    <p:extLst>
      <p:ext uri="{BB962C8B-B14F-4D97-AF65-F5344CB8AC3E}">
        <p14:creationId xmlns:p14="http://schemas.microsoft.com/office/powerpoint/2010/main" val="666172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Advocacy Charter </a:t>
            </a:r>
            <a:endParaRPr lang="en-GB" dirty="0"/>
          </a:p>
        </p:txBody>
      </p:sp>
      <p:sp>
        <p:nvSpPr>
          <p:cNvPr id="3" name="Content Placeholder 2"/>
          <p:cNvSpPr>
            <a:spLocks noGrp="1"/>
          </p:cNvSpPr>
          <p:nvPr>
            <p:ph idx="1"/>
          </p:nvPr>
        </p:nvSpPr>
        <p:spPr/>
        <p:txBody>
          <a:bodyPr>
            <a:normAutofit lnSpcReduction="10000"/>
          </a:bodyPr>
          <a:lstStyle/>
          <a:p>
            <a:r>
              <a:rPr lang="en-GB" dirty="0"/>
              <a:t>“Advocacy is taking action to help people say what they want, secure their rights, represent their interests and obtain services they need. Advocates work in partnership with the people they support and take their side. Advocacy promotes social inclusion, equality and social justice”. </a:t>
            </a:r>
            <a:endParaRPr lang="en-GB" dirty="0" smtClean="0"/>
          </a:p>
          <a:p>
            <a:pPr marL="0" indent="0">
              <a:buNone/>
            </a:pPr>
            <a:endParaRPr lang="en-GB" dirty="0" smtClean="0"/>
          </a:p>
          <a:p>
            <a:r>
              <a:rPr lang="en-GB" dirty="0" smtClean="0"/>
              <a:t>The Charter is one tool in an advocate’s box as well as being the fundamental guidance/belief system we draw on. </a:t>
            </a:r>
          </a:p>
          <a:p>
            <a:pPr marL="0" indent="0">
              <a:buNone/>
            </a:pPr>
            <a:endParaRPr lang="en-GB" dirty="0" smtClean="0"/>
          </a:p>
          <a:p>
            <a:r>
              <a:rPr lang="en-GB" dirty="0" smtClean="0"/>
              <a:t>Read it. Re-read it. Come back to it. It keeps us rooted as advocates. </a:t>
            </a:r>
            <a:endParaRPr lang="en-GB" dirty="0"/>
          </a:p>
          <a:p>
            <a:endParaRPr lang="en-GB" dirty="0"/>
          </a:p>
        </p:txBody>
      </p:sp>
    </p:spTree>
    <p:extLst>
      <p:ext uri="{BB962C8B-B14F-4D97-AF65-F5344CB8AC3E}">
        <p14:creationId xmlns:p14="http://schemas.microsoft.com/office/powerpoint/2010/main" val="1690776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Independence </a:t>
            </a:r>
            <a:endParaRPr lang="en-GB" dirty="0"/>
          </a:p>
        </p:txBody>
      </p:sp>
      <p:sp>
        <p:nvSpPr>
          <p:cNvPr id="3" name="Content Placeholder 2"/>
          <p:cNvSpPr>
            <a:spLocks noGrp="1"/>
          </p:cNvSpPr>
          <p:nvPr>
            <p:ph idx="1"/>
          </p:nvPr>
        </p:nvSpPr>
        <p:spPr/>
        <p:txBody>
          <a:bodyPr/>
          <a:lstStyle/>
          <a:p>
            <a:r>
              <a:rPr lang="en-GB" dirty="0" smtClean="0"/>
              <a:t>What do I mean by this? </a:t>
            </a:r>
          </a:p>
          <a:p>
            <a:r>
              <a:rPr lang="en-GB" dirty="0" smtClean="0"/>
              <a:t>How do I maintain this? </a:t>
            </a:r>
          </a:p>
          <a:p>
            <a:r>
              <a:rPr lang="en-GB" dirty="0" smtClean="0"/>
              <a:t>How can it go wrong? </a:t>
            </a:r>
          </a:p>
          <a:p>
            <a:r>
              <a:rPr lang="en-GB" dirty="0" smtClean="0"/>
              <a:t>Why is it so important anyway? </a:t>
            </a:r>
          </a:p>
          <a:p>
            <a:r>
              <a:rPr lang="en-GB" dirty="0" smtClean="0"/>
              <a:t>Conflict – potential or actual? </a:t>
            </a:r>
          </a:p>
          <a:p>
            <a:endParaRPr lang="en-GB" dirty="0"/>
          </a:p>
        </p:txBody>
      </p:sp>
    </p:spTree>
    <p:extLst>
      <p:ext uri="{BB962C8B-B14F-4D97-AF65-F5344CB8AC3E}">
        <p14:creationId xmlns:p14="http://schemas.microsoft.com/office/powerpoint/2010/main" val="1655208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Empowerment </a:t>
            </a:r>
            <a:endParaRPr lang="en-GB" dirty="0"/>
          </a:p>
        </p:txBody>
      </p:sp>
      <p:sp>
        <p:nvSpPr>
          <p:cNvPr id="3" name="Content Placeholder 2"/>
          <p:cNvSpPr>
            <a:spLocks noGrp="1"/>
          </p:cNvSpPr>
          <p:nvPr>
            <p:ph idx="1"/>
          </p:nvPr>
        </p:nvSpPr>
        <p:spPr/>
        <p:txBody>
          <a:bodyPr/>
          <a:lstStyle/>
          <a:p>
            <a:r>
              <a:rPr lang="en-GB" dirty="0" smtClean="0"/>
              <a:t>Self – advocacy is best advocacy </a:t>
            </a:r>
          </a:p>
          <a:p>
            <a:r>
              <a:rPr lang="en-GB" dirty="0" smtClean="0"/>
              <a:t>Working with clients to support them to find their own voice </a:t>
            </a:r>
          </a:p>
          <a:p>
            <a:r>
              <a:rPr lang="en-GB" dirty="0" smtClean="0"/>
              <a:t>That’s not about us empowering the individual. It’s about self-empowerment through the use of advocacy. </a:t>
            </a:r>
          </a:p>
          <a:p>
            <a:r>
              <a:rPr lang="en-GB" dirty="0" smtClean="0"/>
              <a:t>Client is in control. </a:t>
            </a:r>
          </a:p>
          <a:p>
            <a:r>
              <a:rPr lang="en-GB" dirty="0" smtClean="0"/>
              <a:t>Client, is supported to make informed decisions. </a:t>
            </a:r>
          </a:p>
          <a:p>
            <a:pPr marL="0" indent="0">
              <a:buNone/>
            </a:pPr>
            <a:r>
              <a:rPr lang="en-GB" dirty="0" smtClean="0"/>
              <a:t> </a:t>
            </a:r>
            <a:endParaRPr lang="en-GB" dirty="0"/>
          </a:p>
        </p:txBody>
      </p:sp>
    </p:spTree>
    <p:extLst>
      <p:ext uri="{BB962C8B-B14F-4D97-AF65-F5344CB8AC3E}">
        <p14:creationId xmlns:p14="http://schemas.microsoft.com/office/powerpoint/2010/main" val="4116929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 Led </a:t>
            </a:r>
            <a:endParaRPr lang="en-GB" dirty="0"/>
          </a:p>
        </p:txBody>
      </p:sp>
      <p:sp>
        <p:nvSpPr>
          <p:cNvPr id="3" name="Content Placeholder 2"/>
          <p:cNvSpPr>
            <a:spLocks noGrp="1"/>
          </p:cNvSpPr>
          <p:nvPr>
            <p:ph idx="1"/>
          </p:nvPr>
        </p:nvSpPr>
        <p:spPr/>
        <p:txBody>
          <a:bodyPr>
            <a:normAutofit/>
          </a:bodyPr>
          <a:lstStyle/>
          <a:p>
            <a:r>
              <a:rPr lang="en-GB" dirty="0" smtClean="0"/>
              <a:t>Client leads the relationship. </a:t>
            </a:r>
          </a:p>
          <a:p>
            <a:r>
              <a:rPr lang="en-GB" dirty="0" smtClean="0"/>
              <a:t>Client is owner of the information – no withholding. </a:t>
            </a:r>
          </a:p>
          <a:p>
            <a:r>
              <a:rPr lang="en-GB" dirty="0" smtClean="0"/>
              <a:t>Client’s expressed needs and wishes and legal and human rights are key </a:t>
            </a:r>
          </a:p>
          <a:p>
            <a:r>
              <a:rPr lang="en-GB" dirty="0" smtClean="0"/>
              <a:t>Non judgmental and respectful. </a:t>
            </a:r>
          </a:p>
          <a:p>
            <a:r>
              <a:rPr lang="en-GB" dirty="0" smtClean="0"/>
              <a:t>Room for positive risk taking. </a:t>
            </a:r>
          </a:p>
          <a:p>
            <a:r>
              <a:rPr lang="en-GB" dirty="0" smtClean="0"/>
              <a:t>Not purely medical model but holistic/well-being approach. </a:t>
            </a:r>
          </a:p>
          <a:p>
            <a:r>
              <a:rPr lang="en-GB" dirty="0" smtClean="0"/>
              <a:t>Accepting and supporting client choices. </a:t>
            </a:r>
            <a:endParaRPr lang="en-GB" dirty="0"/>
          </a:p>
        </p:txBody>
      </p:sp>
    </p:spTree>
    <p:extLst>
      <p:ext uri="{BB962C8B-B14F-4D97-AF65-F5344CB8AC3E}">
        <p14:creationId xmlns:p14="http://schemas.microsoft.com/office/powerpoint/2010/main" val="702552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am I rooted as I work?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charter, my qualification, the quality mark, the guidance – I read it and re-read it. </a:t>
            </a:r>
          </a:p>
          <a:p>
            <a:r>
              <a:rPr lang="en-GB" dirty="0" smtClean="0"/>
              <a:t>Mandate - IA or NIA – where is my mandate? Is </a:t>
            </a:r>
            <a:r>
              <a:rPr lang="en-GB" dirty="0" err="1" smtClean="0"/>
              <a:t>is</a:t>
            </a:r>
            <a:r>
              <a:rPr lang="en-GB" dirty="0" smtClean="0"/>
              <a:t> fixed or does it fluctuate? Can I find it? </a:t>
            </a:r>
          </a:p>
          <a:p>
            <a:r>
              <a:rPr lang="en-GB" dirty="0" smtClean="0"/>
              <a:t>Alongside/with the client - empathy – I am as small or as big as my client wants or needs me to be within the bounds of professional behaviour. </a:t>
            </a:r>
          </a:p>
          <a:p>
            <a:r>
              <a:rPr lang="en-GB" dirty="0" smtClean="0"/>
              <a:t>Shed my views – yes I do have them </a:t>
            </a:r>
          </a:p>
          <a:p>
            <a:r>
              <a:rPr lang="en-GB" dirty="0" smtClean="0"/>
              <a:t>Expressing the views and wishes of my client, no other </a:t>
            </a:r>
          </a:p>
          <a:p>
            <a:r>
              <a:rPr lang="en-GB" dirty="0" smtClean="0"/>
              <a:t>Independent – of everyone and all services. </a:t>
            </a:r>
          </a:p>
          <a:p>
            <a:r>
              <a:rPr lang="en-GB" dirty="0" smtClean="0"/>
              <a:t>I am a blank canvas on which my client draws? </a:t>
            </a:r>
          </a:p>
          <a:p>
            <a:r>
              <a:rPr lang="en-GB" dirty="0" smtClean="0"/>
              <a:t>Supporting informed choices </a:t>
            </a:r>
          </a:p>
          <a:p>
            <a:r>
              <a:rPr lang="en-GB" dirty="0" smtClean="0"/>
              <a:t>Developing understanding </a:t>
            </a:r>
          </a:p>
          <a:p>
            <a:r>
              <a:rPr lang="en-GB" dirty="0" smtClean="0"/>
              <a:t>Improving outcomes or at least smoothing the way </a:t>
            </a:r>
          </a:p>
          <a:p>
            <a:r>
              <a:rPr lang="en-GB" dirty="0" smtClean="0"/>
              <a:t>Rights based – supporting the observation of essential rights </a:t>
            </a:r>
          </a:p>
          <a:p>
            <a:endParaRPr lang="en-GB" dirty="0"/>
          </a:p>
        </p:txBody>
      </p:sp>
    </p:spTree>
    <p:extLst>
      <p:ext uri="{BB962C8B-B14F-4D97-AF65-F5344CB8AC3E}">
        <p14:creationId xmlns:p14="http://schemas.microsoft.com/office/powerpoint/2010/main" val="4060150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Instructed v Non-Instructed Advocacy </a:t>
            </a:r>
            <a:endParaRPr lang="en-GB" dirty="0"/>
          </a:p>
        </p:txBody>
      </p:sp>
      <p:sp>
        <p:nvSpPr>
          <p:cNvPr id="3" name="Content Placeholder 2"/>
          <p:cNvSpPr>
            <a:spLocks noGrp="1"/>
          </p:cNvSpPr>
          <p:nvPr>
            <p:ph idx="1"/>
          </p:nvPr>
        </p:nvSpPr>
        <p:spPr/>
        <p:txBody>
          <a:bodyPr/>
          <a:lstStyle/>
          <a:p>
            <a:r>
              <a:rPr lang="en-GB" dirty="0" smtClean="0"/>
              <a:t>What’s the difference from a practice point of view? </a:t>
            </a:r>
          </a:p>
          <a:p>
            <a:r>
              <a:rPr lang="en-GB" dirty="0" smtClean="0"/>
              <a:t>NIA – seek by a variety of approaches to ensure that the individual isn’t disadvantaged by their inability to instruct/make certain decisions, that their views and wishes (where it is possible to ascertain them) are heard and respected and that the individual and his/her needs and wishes are kept at the centre of all decision making. </a:t>
            </a:r>
          </a:p>
          <a:p>
            <a:r>
              <a:rPr lang="en-GB" dirty="0" smtClean="0"/>
              <a:t>Best interests in decision making itself – that is someone else’s job. </a:t>
            </a:r>
          </a:p>
          <a:p>
            <a:r>
              <a:rPr lang="en-GB" dirty="0" smtClean="0"/>
              <a:t>Best interest decisions? Yes – who to share with, how to take forward an issue, whether to escalate. </a:t>
            </a:r>
            <a:endParaRPr lang="en-GB" dirty="0"/>
          </a:p>
        </p:txBody>
      </p:sp>
    </p:spTree>
    <p:extLst>
      <p:ext uri="{BB962C8B-B14F-4D97-AF65-F5344CB8AC3E}">
        <p14:creationId xmlns:p14="http://schemas.microsoft.com/office/powerpoint/2010/main" val="2788953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Boundaries – Working Safely as a Professional Advocate </a:t>
            </a:r>
            <a:endParaRPr lang="en-GB" dirty="0"/>
          </a:p>
        </p:txBody>
      </p:sp>
      <p:sp>
        <p:nvSpPr>
          <p:cNvPr id="3" name="Content Placeholder 2"/>
          <p:cNvSpPr>
            <a:spLocks noGrp="1"/>
          </p:cNvSpPr>
          <p:nvPr>
            <p:ph idx="1"/>
          </p:nvPr>
        </p:nvSpPr>
        <p:spPr/>
        <p:txBody>
          <a:bodyPr>
            <a:normAutofit lnSpcReduction="10000"/>
          </a:bodyPr>
          <a:lstStyle/>
          <a:p>
            <a:r>
              <a:rPr lang="en-GB" dirty="0" smtClean="0"/>
              <a:t>Solid understanding of role – </a:t>
            </a:r>
          </a:p>
          <a:p>
            <a:r>
              <a:rPr lang="en-GB" dirty="0" smtClean="0"/>
              <a:t>Building strong relationships in advocacy grounded in advocacy</a:t>
            </a:r>
          </a:p>
          <a:p>
            <a:r>
              <a:rPr lang="en-GB" dirty="0" smtClean="0"/>
              <a:t>Personal boundaries – being appropriate </a:t>
            </a:r>
          </a:p>
          <a:p>
            <a:r>
              <a:rPr lang="en-GB" dirty="0" smtClean="0"/>
              <a:t>Maintaining independence and Confidentiality </a:t>
            </a:r>
          </a:p>
          <a:p>
            <a:r>
              <a:rPr lang="en-GB" dirty="0" smtClean="0"/>
              <a:t>Professional boundaries - </a:t>
            </a:r>
          </a:p>
          <a:p>
            <a:r>
              <a:rPr lang="en-GB" dirty="0" smtClean="0"/>
              <a:t>Reflecting and reviewing - </a:t>
            </a:r>
          </a:p>
          <a:p>
            <a:r>
              <a:rPr lang="en-GB" dirty="0" smtClean="0"/>
              <a:t>Training and development - </a:t>
            </a:r>
          </a:p>
          <a:p>
            <a:r>
              <a:rPr lang="en-GB" dirty="0" smtClean="0"/>
              <a:t>Regular supervision – safe place to work through dilemmas. </a:t>
            </a:r>
          </a:p>
          <a:p>
            <a:r>
              <a:rPr lang="en-GB" dirty="0" smtClean="0"/>
              <a:t>Lone and safe working – protecting you and the client. </a:t>
            </a:r>
            <a:endParaRPr lang="en-GB" dirty="0"/>
          </a:p>
        </p:txBody>
      </p:sp>
    </p:spTree>
    <p:extLst>
      <p:ext uri="{BB962C8B-B14F-4D97-AF65-F5344CB8AC3E}">
        <p14:creationId xmlns:p14="http://schemas.microsoft.com/office/powerpoint/2010/main" val="3487400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Informed choices – the difference between exploring options and consequences and imposing an influence</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smtClean="0"/>
          </a:p>
          <a:p>
            <a:r>
              <a:rPr lang="en-GB" dirty="0" smtClean="0"/>
              <a:t>How do we make informed choices? How is that complicated by illness, vulnerability, power imbalance, </a:t>
            </a:r>
          </a:p>
          <a:p>
            <a:r>
              <a:rPr lang="en-GB" dirty="0" smtClean="0"/>
              <a:t>Impartial information</a:t>
            </a:r>
          </a:p>
          <a:p>
            <a:r>
              <a:rPr lang="en-GB" dirty="0" smtClean="0"/>
              <a:t>Options explained with potential consequences</a:t>
            </a:r>
          </a:p>
          <a:p>
            <a:r>
              <a:rPr lang="en-GB" dirty="0" smtClean="0"/>
              <a:t>Pros and Cons – weighing things up.</a:t>
            </a:r>
          </a:p>
          <a:p>
            <a:r>
              <a:rPr lang="en-GB" dirty="0" smtClean="0"/>
              <a:t>Risk taking  </a:t>
            </a:r>
          </a:p>
          <a:p>
            <a:r>
              <a:rPr lang="en-GB" dirty="0" smtClean="0"/>
              <a:t>Do we influence? </a:t>
            </a:r>
            <a:endParaRPr lang="en-GB" dirty="0"/>
          </a:p>
          <a:p>
            <a:r>
              <a:rPr lang="en-GB" dirty="0" smtClean="0"/>
              <a:t>Yes – in supporting informed decision making by the provision of unbiased and relevant information. </a:t>
            </a:r>
          </a:p>
          <a:p>
            <a:r>
              <a:rPr lang="en-GB" dirty="0" smtClean="0"/>
              <a:t>Avoid influence by not allowing advocate’s view to impede on the exploration of the options and the consequences. </a:t>
            </a:r>
          </a:p>
          <a:p>
            <a:pPr marL="0" indent="0">
              <a:buNone/>
            </a:pPr>
            <a:r>
              <a:rPr lang="en-GB" dirty="0" smtClean="0"/>
              <a:t> </a:t>
            </a:r>
          </a:p>
          <a:p>
            <a:endParaRPr lang="en-GB" dirty="0" smtClean="0"/>
          </a:p>
        </p:txBody>
      </p:sp>
    </p:spTree>
    <p:extLst>
      <p:ext uri="{BB962C8B-B14F-4D97-AF65-F5344CB8AC3E}">
        <p14:creationId xmlns:p14="http://schemas.microsoft.com/office/powerpoint/2010/main" val="1372354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 I a channel or a filter? </a:t>
            </a:r>
            <a:endParaRPr lang="en-GB" dirty="0"/>
          </a:p>
        </p:txBody>
      </p:sp>
      <p:sp>
        <p:nvSpPr>
          <p:cNvPr id="3" name="Content Placeholder 2"/>
          <p:cNvSpPr>
            <a:spLocks noGrp="1"/>
          </p:cNvSpPr>
          <p:nvPr>
            <p:ph idx="1"/>
          </p:nvPr>
        </p:nvSpPr>
        <p:spPr/>
        <p:txBody>
          <a:bodyPr/>
          <a:lstStyle/>
          <a:p>
            <a:r>
              <a:rPr lang="en-GB" dirty="0" smtClean="0"/>
              <a:t>It is important never to lose sight of this. </a:t>
            </a:r>
          </a:p>
          <a:p>
            <a:r>
              <a:rPr lang="en-GB" dirty="0" smtClean="0"/>
              <a:t>Filter – </a:t>
            </a:r>
          </a:p>
          <a:p>
            <a:r>
              <a:rPr lang="en-GB" dirty="0" smtClean="0"/>
              <a:t>Channel – </a:t>
            </a:r>
          </a:p>
          <a:p>
            <a:r>
              <a:rPr lang="en-GB" dirty="0" smtClean="0"/>
              <a:t>Specific guidance for the IMHA role within the Act and Code – channel. </a:t>
            </a:r>
          </a:p>
          <a:p>
            <a:r>
              <a:rPr lang="en-GB" dirty="0" smtClean="0"/>
              <a:t>If I act as a filter I am choosing the best bits of my client’s view to put forward. I am redacting information which could be relevant. </a:t>
            </a:r>
          </a:p>
          <a:p>
            <a:r>
              <a:rPr lang="en-GB" dirty="0" smtClean="0"/>
              <a:t>As a channel, </a:t>
            </a:r>
            <a:endParaRPr lang="en-GB" dirty="0"/>
          </a:p>
        </p:txBody>
      </p:sp>
    </p:spTree>
    <p:extLst>
      <p:ext uri="{BB962C8B-B14F-4D97-AF65-F5344CB8AC3E}">
        <p14:creationId xmlns:p14="http://schemas.microsoft.com/office/powerpoint/2010/main" val="3595793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the challenges for me as an empathic/moral human being and practitioner?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Not the decision maker – which is ok when the decision maker is the client! </a:t>
            </a:r>
          </a:p>
          <a:p>
            <a:r>
              <a:rPr lang="en-GB" dirty="0" smtClean="0"/>
              <a:t>Positive outcomes (sought by the client) aren’t guaranteed and sometimes they aren’t achievable. </a:t>
            </a:r>
          </a:p>
          <a:p>
            <a:r>
              <a:rPr lang="en-GB" dirty="0" smtClean="0"/>
              <a:t>Just because something is wrong, it doesn’t mean my client wants to take action. Safeguarding qualification – see later.  </a:t>
            </a:r>
          </a:p>
          <a:p>
            <a:r>
              <a:rPr lang="en-GB" dirty="0" smtClean="0"/>
              <a:t>Respecting objectively bad decisions. </a:t>
            </a:r>
          </a:p>
          <a:p>
            <a:r>
              <a:rPr lang="en-GB" dirty="0" smtClean="0"/>
              <a:t>Working with vulnerable and frightened people – not all clients want to take the power. </a:t>
            </a:r>
          </a:p>
          <a:p>
            <a:r>
              <a:rPr lang="en-GB" dirty="0" smtClean="0"/>
              <a:t>Working with professionals who work heavily in the medical mode or who are resistant to advocacy. </a:t>
            </a:r>
          </a:p>
          <a:p>
            <a:r>
              <a:rPr lang="en-GB" dirty="0" smtClean="0"/>
              <a:t>Work and home life clash - . </a:t>
            </a:r>
          </a:p>
          <a:p>
            <a:endParaRPr lang="en-GB" dirty="0" smtClean="0"/>
          </a:p>
        </p:txBody>
      </p:sp>
    </p:spTree>
    <p:extLst>
      <p:ext uri="{BB962C8B-B14F-4D97-AF65-F5344CB8AC3E}">
        <p14:creationId xmlns:p14="http://schemas.microsoft.com/office/powerpoint/2010/main" val="22093414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my beliefs even matter? </a:t>
            </a:r>
            <a:endParaRPr lang="en-GB" dirty="0"/>
          </a:p>
        </p:txBody>
      </p:sp>
      <p:sp>
        <p:nvSpPr>
          <p:cNvPr id="3" name="Content Placeholder 2"/>
          <p:cNvSpPr>
            <a:spLocks noGrp="1"/>
          </p:cNvSpPr>
          <p:nvPr>
            <p:ph idx="1"/>
          </p:nvPr>
        </p:nvSpPr>
        <p:spPr/>
        <p:txBody>
          <a:bodyPr/>
          <a:lstStyle/>
          <a:p>
            <a:r>
              <a:rPr lang="en-GB" dirty="0" smtClean="0"/>
              <a:t>No – </a:t>
            </a:r>
          </a:p>
          <a:p>
            <a:r>
              <a:rPr lang="en-GB" dirty="0" smtClean="0"/>
              <a:t>Only if I can’t put them to one side to stand with my client. </a:t>
            </a:r>
          </a:p>
          <a:p>
            <a:r>
              <a:rPr lang="en-GB" dirty="0" smtClean="0"/>
              <a:t>Only if I can’t put them to one side to ensure the information I give is unbiased and not tainted by my personal view. </a:t>
            </a:r>
          </a:p>
          <a:p>
            <a:r>
              <a:rPr lang="en-GB" dirty="0" smtClean="0"/>
              <a:t>Can I still hold contrary views? Would I ever express them? </a:t>
            </a:r>
          </a:p>
          <a:p>
            <a:r>
              <a:rPr lang="en-GB" dirty="0" smtClean="0"/>
              <a:t>Liberation – </a:t>
            </a:r>
          </a:p>
          <a:p>
            <a:r>
              <a:rPr lang="en-GB" dirty="0" smtClean="0"/>
              <a:t>Crossing the line – risk, illegality, safeguarding. </a:t>
            </a:r>
            <a:endParaRPr lang="en-GB" dirty="0"/>
          </a:p>
        </p:txBody>
      </p:sp>
    </p:spTree>
    <p:extLst>
      <p:ext uri="{BB962C8B-B14F-4D97-AF65-F5344CB8AC3E}">
        <p14:creationId xmlns:p14="http://schemas.microsoft.com/office/powerpoint/2010/main" val="4153702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Power – Use of and potential for abuse of</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Power – it’s what makes us effective and it’s what has the potential to be abused to the detriment of our clients. </a:t>
            </a:r>
          </a:p>
          <a:p>
            <a:r>
              <a:rPr lang="en-GB" dirty="0" smtClean="0"/>
              <a:t>In practice we must reflect regularly on our use of our power. </a:t>
            </a:r>
          </a:p>
          <a:p>
            <a:r>
              <a:rPr lang="en-GB" dirty="0" smtClean="0"/>
              <a:t>“The only way to get anything done on this ward is to have an advocate” – isn’t that a sad state of affairs. </a:t>
            </a:r>
          </a:p>
          <a:p>
            <a:r>
              <a:rPr lang="en-GB" dirty="0" smtClean="0"/>
              <a:t>“What do you think? I trust you!” </a:t>
            </a:r>
            <a:endParaRPr lang="en-GB" dirty="0"/>
          </a:p>
          <a:p>
            <a:r>
              <a:rPr lang="en-GB" dirty="0" smtClean="0"/>
              <a:t>Sensing where the power lies and ensuring that we always work for that to be with the client </a:t>
            </a:r>
          </a:p>
          <a:p>
            <a:r>
              <a:rPr lang="en-GB" dirty="0" smtClean="0"/>
              <a:t>Client perspective: I am as small or as tall as my client wants me to be. My language is appropriate to my client and their understanding. They lead not me. </a:t>
            </a:r>
          </a:p>
          <a:p>
            <a:r>
              <a:rPr lang="en-GB" dirty="0" smtClean="0"/>
              <a:t>Professional perspective: Being assertive with professionals within my role, articulating client’s views strongly without losing the client’s voice. </a:t>
            </a:r>
          </a:p>
          <a:p>
            <a:r>
              <a:rPr lang="en-GB" dirty="0" smtClean="0"/>
              <a:t>Non adversarial where possible – good relationships with professionals is more likely to lead to good outcomes for our clients. </a:t>
            </a:r>
          </a:p>
          <a:p>
            <a:r>
              <a:rPr lang="en-GB" dirty="0" smtClean="0"/>
              <a:t>Non adversarial with clients – don’t argue with a client</a:t>
            </a:r>
          </a:p>
          <a:p>
            <a:pPr marL="0" indent="0">
              <a:buNone/>
            </a:pPr>
            <a:r>
              <a:rPr lang="en-GB" dirty="0"/>
              <a:t> </a:t>
            </a:r>
            <a:r>
              <a:rPr lang="en-GB" dirty="0" smtClean="0"/>
              <a:t>  </a:t>
            </a:r>
          </a:p>
        </p:txBody>
      </p:sp>
    </p:spTree>
    <p:extLst>
      <p:ext uri="{BB962C8B-B14F-4D97-AF65-F5344CB8AC3E}">
        <p14:creationId xmlns:p14="http://schemas.microsoft.com/office/powerpoint/2010/main" val="35925643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Barriers to Working with an Advocate - Client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Choice – no one has to work with an advocate. Issue is where client would otherwise want support but some element of the service, characteristic of the advocate or experience gets in the way of the client’s ability or confidence to engage.  </a:t>
            </a:r>
          </a:p>
          <a:p>
            <a:r>
              <a:rPr lang="en-GB" dirty="0" smtClean="0"/>
              <a:t>Not understanding the role or not having information about the role – address.  </a:t>
            </a:r>
          </a:p>
          <a:p>
            <a:r>
              <a:rPr lang="en-GB" dirty="0" smtClean="0"/>
              <a:t>Difference in gender, race, education, class. Build in some capacity for choice of advocate, advocate works to minimise personal power and build power of individual client. </a:t>
            </a:r>
          </a:p>
          <a:p>
            <a:r>
              <a:rPr lang="en-GB" dirty="0" smtClean="0"/>
              <a:t>Capacity or illness – make it person led – if a client with severe dementia needs   </a:t>
            </a:r>
          </a:p>
          <a:p>
            <a:r>
              <a:rPr lang="en-GB" dirty="0" smtClean="0"/>
              <a:t>Accessibility – geography, language, disability – </a:t>
            </a:r>
          </a:p>
          <a:p>
            <a:r>
              <a:rPr lang="en-GB" dirty="0" smtClean="0"/>
              <a:t>Lost hearing aids or dentures -  </a:t>
            </a:r>
          </a:p>
          <a:p>
            <a:r>
              <a:rPr lang="en-GB" dirty="0" smtClean="0"/>
              <a:t>Past experience – example – Women’s Aid. </a:t>
            </a:r>
          </a:p>
          <a:p>
            <a:r>
              <a:rPr lang="en-GB" dirty="0" smtClean="0"/>
              <a:t>Influenced negatively – or fearful – professionals or carers. </a:t>
            </a:r>
          </a:p>
          <a:p>
            <a:r>
              <a:rPr lang="en-GB" dirty="0" smtClean="0"/>
              <a:t>Conflict – previous relationship/know outside of professional life. </a:t>
            </a:r>
          </a:p>
          <a:p>
            <a:pPr marL="0" indent="0">
              <a:buNone/>
            </a:pPr>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3937398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Barriers to Working with Advocates - Carers</a:t>
            </a:r>
            <a:endParaRPr lang="en-GB" dirty="0"/>
          </a:p>
        </p:txBody>
      </p:sp>
      <p:sp>
        <p:nvSpPr>
          <p:cNvPr id="3" name="Content Placeholder 2"/>
          <p:cNvSpPr>
            <a:spLocks noGrp="1"/>
          </p:cNvSpPr>
          <p:nvPr>
            <p:ph idx="1"/>
          </p:nvPr>
        </p:nvSpPr>
        <p:spPr/>
        <p:txBody>
          <a:bodyPr>
            <a:normAutofit lnSpcReduction="10000"/>
          </a:bodyPr>
          <a:lstStyle/>
          <a:p>
            <a:r>
              <a:rPr lang="en-GB" dirty="0" smtClean="0"/>
              <a:t>Not understanding the role of advocacy, or </a:t>
            </a:r>
          </a:p>
          <a:p>
            <a:r>
              <a:rPr lang="en-GB" dirty="0" smtClean="0"/>
              <a:t>Not understanding the decision making processes. </a:t>
            </a:r>
          </a:p>
          <a:p>
            <a:r>
              <a:rPr lang="en-GB" dirty="0" smtClean="0"/>
              <a:t>Sometimes understandably strong views about what’s best for their loved one. “He/she doesn’t need an advocate, he/she has me” </a:t>
            </a:r>
          </a:p>
          <a:p>
            <a:r>
              <a:rPr lang="en-GB" dirty="0" smtClean="0"/>
              <a:t>Difficulty accepting that client view differs from carer’s own view – “I don’t care what he says. He has learning disability so can’t make those decisions” </a:t>
            </a:r>
          </a:p>
          <a:p>
            <a:r>
              <a:rPr lang="en-GB" dirty="0" smtClean="0"/>
              <a:t>Issues of abuse/neglect – wrongdoing. Fear of discovery or malice itself. </a:t>
            </a:r>
          </a:p>
          <a:p>
            <a:r>
              <a:rPr lang="en-GB" dirty="0" smtClean="0"/>
              <a:t>Fear that decision making will be taken out of carer’s hands. </a:t>
            </a:r>
            <a:endParaRPr lang="en-GB" dirty="0"/>
          </a:p>
        </p:txBody>
      </p:sp>
    </p:spTree>
    <p:extLst>
      <p:ext uri="{BB962C8B-B14F-4D97-AF65-F5344CB8AC3E}">
        <p14:creationId xmlns:p14="http://schemas.microsoft.com/office/powerpoint/2010/main" val="22424169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Barriers faced when working with professionals </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smtClean="0"/>
          </a:p>
          <a:p>
            <a:endParaRPr lang="en-GB" dirty="0"/>
          </a:p>
          <a:p>
            <a:r>
              <a:rPr lang="en-GB" dirty="0" smtClean="0"/>
              <a:t>Lack of understanding of role – limited training, promotion of service, awareness raising. </a:t>
            </a:r>
          </a:p>
          <a:p>
            <a:r>
              <a:rPr lang="en-GB" dirty="0" smtClean="0"/>
              <a:t>Creates more work – yes and no. Creates better decision making and client led care. </a:t>
            </a:r>
          </a:p>
          <a:p>
            <a:r>
              <a:rPr lang="en-GB" dirty="0" smtClean="0"/>
              <a:t>Bad past experience – replace them with good ones. </a:t>
            </a:r>
          </a:p>
          <a:p>
            <a:r>
              <a:rPr lang="en-GB" dirty="0" smtClean="0"/>
              <a:t>Patriarchal attitudes survive – reinforce client right to make decisions affecting life.  </a:t>
            </a:r>
          </a:p>
          <a:p>
            <a:r>
              <a:rPr lang="en-GB" dirty="0" smtClean="0"/>
              <a:t>Not person led care, imposing professionals views. </a:t>
            </a:r>
          </a:p>
          <a:p>
            <a:r>
              <a:rPr lang="en-GB" dirty="0" smtClean="0"/>
              <a:t>But I advocate for my patients – yes within constraints.  </a:t>
            </a:r>
          </a:p>
          <a:p>
            <a:r>
              <a:rPr lang="en-GB" dirty="0" smtClean="0"/>
              <a:t>Best interest decision making v positive risk taking – challenges thinking and budgets. </a:t>
            </a:r>
          </a:p>
          <a:p>
            <a:r>
              <a:rPr lang="en-GB" dirty="0" smtClean="0"/>
              <a:t>Decisions under the MCA – proper process and encourage safer decisions. </a:t>
            </a:r>
          </a:p>
          <a:p>
            <a:r>
              <a:rPr lang="en-GB" dirty="0" smtClean="0"/>
              <a:t>And ultimately – statutory rights to advocacy. </a:t>
            </a:r>
          </a:p>
          <a:p>
            <a:endParaRPr lang="en-GB" dirty="0"/>
          </a:p>
        </p:txBody>
      </p:sp>
    </p:spTree>
    <p:extLst>
      <p:ext uri="{BB962C8B-B14F-4D97-AF65-F5344CB8AC3E}">
        <p14:creationId xmlns:p14="http://schemas.microsoft.com/office/powerpoint/2010/main" val="15694681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Does it Get Difficult? </a:t>
            </a:r>
            <a:endParaRPr lang="en-GB" dirty="0"/>
          </a:p>
        </p:txBody>
      </p:sp>
      <p:sp>
        <p:nvSpPr>
          <p:cNvPr id="3" name="Content Placeholder 2"/>
          <p:cNvSpPr>
            <a:spLocks noGrp="1"/>
          </p:cNvSpPr>
          <p:nvPr>
            <p:ph idx="1"/>
          </p:nvPr>
        </p:nvSpPr>
        <p:spPr/>
        <p:txBody>
          <a:bodyPr/>
          <a:lstStyle/>
          <a:p>
            <a:r>
              <a:rPr lang="en-GB" dirty="0" smtClean="0"/>
              <a:t>Confidentiality – fundamental principles – how do we approach a scenario of potential breach? Setting the ground rules early. </a:t>
            </a:r>
          </a:p>
          <a:p>
            <a:r>
              <a:rPr lang="en-GB" dirty="0" smtClean="0"/>
              <a:t>Safeguarding – a higher duty – person in receipt of care and support and at risk of harm from which they can’t protect themselves.  </a:t>
            </a:r>
          </a:p>
          <a:p>
            <a:r>
              <a:rPr lang="en-GB" dirty="0" smtClean="0"/>
              <a:t>Breakdown – relationships  with professionals and for client with advocate. </a:t>
            </a:r>
          </a:p>
          <a:p>
            <a:r>
              <a:rPr lang="en-GB" dirty="0" smtClean="0"/>
              <a:t>Outcomes not per client wishes. </a:t>
            </a:r>
          </a:p>
          <a:p>
            <a:r>
              <a:rPr lang="en-GB" dirty="0" smtClean="0"/>
              <a:t>Fluctuating Capacity, Unclear Mandate – finding the thread to secure a mandate. </a:t>
            </a:r>
          </a:p>
          <a:p>
            <a:endParaRPr lang="en-GB" dirty="0"/>
          </a:p>
        </p:txBody>
      </p:sp>
    </p:spTree>
    <p:extLst>
      <p:ext uri="{BB962C8B-B14F-4D97-AF65-F5344CB8AC3E}">
        <p14:creationId xmlns:p14="http://schemas.microsoft.com/office/powerpoint/2010/main" val="3509854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Confidentiality – Approach </a:t>
            </a:r>
            <a:endParaRPr lang="en-GB" dirty="0"/>
          </a:p>
        </p:txBody>
      </p:sp>
      <p:sp>
        <p:nvSpPr>
          <p:cNvPr id="3" name="Content Placeholder 2"/>
          <p:cNvSpPr>
            <a:spLocks noGrp="1"/>
          </p:cNvSpPr>
          <p:nvPr>
            <p:ph idx="1"/>
          </p:nvPr>
        </p:nvSpPr>
        <p:spPr/>
        <p:txBody>
          <a:bodyPr>
            <a:normAutofit/>
          </a:bodyPr>
          <a:lstStyle/>
          <a:p>
            <a:r>
              <a:rPr lang="en-GB" dirty="0" smtClean="0"/>
              <a:t>Advocacy provides a safe space for open discussion of issues, exploring options and consequences, formulating a plan, making informed choices. </a:t>
            </a:r>
          </a:p>
          <a:p>
            <a:r>
              <a:rPr lang="en-GB" dirty="0" smtClean="0"/>
              <a:t>Establish awareness around confidentiality and qualification to that early. Repeat. </a:t>
            </a:r>
          </a:p>
          <a:p>
            <a:r>
              <a:rPr lang="en-GB" dirty="0" smtClean="0"/>
              <a:t>Supervision around potential for breach wherever possible. </a:t>
            </a:r>
          </a:p>
          <a:p>
            <a:r>
              <a:rPr lang="en-GB" dirty="0" smtClean="0"/>
              <a:t>Seek consent/mandate where possible – experience indicates a client/advocate relationship can survive breach when it’s been properly established - example. </a:t>
            </a:r>
          </a:p>
          <a:p>
            <a:endParaRPr lang="en-GB" dirty="0" smtClean="0"/>
          </a:p>
          <a:p>
            <a:endParaRPr lang="en-GB" dirty="0" smtClean="0"/>
          </a:p>
          <a:p>
            <a:endParaRPr lang="en-GB" dirty="0"/>
          </a:p>
        </p:txBody>
      </p:sp>
    </p:spTree>
    <p:extLst>
      <p:ext uri="{BB962C8B-B14F-4D97-AF65-F5344CB8AC3E}">
        <p14:creationId xmlns:p14="http://schemas.microsoft.com/office/powerpoint/2010/main" val="34634420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Safeguarding – How do we reconcile this within advocacy? </a:t>
            </a:r>
            <a:endParaRPr lang="en-GB" dirty="0"/>
          </a:p>
        </p:txBody>
      </p:sp>
      <p:sp>
        <p:nvSpPr>
          <p:cNvPr id="3" name="Content Placeholder 2"/>
          <p:cNvSpPr>
            <a:spLocks noGrp="1"/>
          </p:cNvSpPr>
          <p:nvPr>
            <p:ph idx="1"/>
          </p:nvPr>
        </p:nvSpPr>
        <p:spPr/>
        <p:txBody>
          <a:bodyPr/>
          <a:lstStyle/>
          <a:p>
            <a:r>
              <a:rPr lang="en-GB" dirty="0" smtClean="0"/>
              <a:t>Guidance is clear now: SSWBA and new definition. </a:t>
            </a:r>
          </a:p>
          <a:p>
            <a:r>
              <a:rPr lang="en-GB" dirty="0" smtClean="0"/>
              <a:t>Clear duty. </a:t>
            </a:r>
          </a:p>
          <a:p>
            <a:r>
              <a:rPr lang="en-GB" dirty="0" smtClean="0"/>
              <a:t>Safeguarding – how do we observe our duties and respect the client’s view? </a:t>
            </a:r>
          </a:p>
          <a:p>
            <a:r>
              <a:rPr lang="en-GB" dirty="0" smtClean="0"/>
              <a:t>How do we approach safeguarding disclosures? </a:t>
            </a:r>
          </a:p>
          <a:p>
            <a:r>
              <a:rPr lang="en-GB" dirty="0" smtClean="0"/>
              <a:t>Clients with and without capacity to instruct/decide on the issue. </a:t>
            </a:r>
          </a:p>
          <a:p>
            <a:r>
              <a:rPr lang="en-GB" dirty="0" smtClean="0"/>
              <a:t>Consent of client – always? Lack of consent – are we at odds with our clients? </a:t>
            </a:r>
          </a:p>
          <a:p>
            <a:r>
              <a:rPr lang="en-GB" dirty="0" smtClean="0"/>
              <a:t>Involvement of client in the process. </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585431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Complaints – help or hindrance?  </a:t>
            </a:r>
            <a:endParaRPr lang="en-GB" dirty="0"/>
          </a:p>
        </p:txBody>
      </p:sp>
      <p:sp>
        <p:nvSpPr>
          <p:cNvPr id="3" name="Content Placeholder 2"/>
          <p:cNvSpPr>
            <a:spLocks noGrp="1"/>
          </p:cNvSpPr>
          <p:nvPr>
            <p:ph idx="1"/>
          </p:nvPr>
        </p:nvSpPr>
        <p:spPr/>
        <p:txBody>
          <a:bodyPr>
            <a:normAutofit lnSpcReduction="10000"/>
          </a:bodyPr>
          <a:lstStyle/>
          <a:p>
            <a:r>
              <a:rPr lang="en-GB" dirty="0" smtClean="0"/>
              <a:t>Unavoidable? When do they happen?  </a:t>
            </a:r>
          </a:p>
          <a:p>
            <a:r>
              <a:rPr lang="en-GB" dirty="0" smtClean="0"/>
              <a:t>Honesty – prompt and open handling of complaint leads to better resolution. </a:t>
            </a:r>
          </a:p>
          <a:p>
            <a:r>
              <a:rPr lang="en-GB" dirty="0" smtClean="0"/>
              <a:t>Apology – where due. </a:t>
            </a:r>
          </a:p>
          <a:p>
            <a:r>
              <a:rPr lang="en-GB" dirty="0" smtClean="0"/>
              <a:t>Opportunity for reflection and learning - individual. </a:t>
            </a:r>
          </a:p>
          <a:p>
            <a:r>
              <a:rPr lang="en-GB" dirty="0" smtClean="0"/>
              <a:t>Chance to develop practice and procedure - organisational. </a:t>
            </a:r>
          </a:p>
          <a:p>
            <a:r>
              <a:rPr lang="en-GB" dirty="0" smtClean="0"/>
              <a:t>Support for advocate. </a:t>
            </a:r>
          </a:p>
          <a:p>
            <a:r>
              <a:rPr lang="en-GB" dirty="0" smtClean="0"/>
              <a:t>Complaints work against other services can form a significant part of an advocate’s work with a client and so the way we deal with complaints against the service is key. </a:t>
            </a:r>
          </a:p>
          <a:p>
            <a:endParaRPr lang="en-GB" dirty="0" smtClean="0"/>
          </a:p>
        </p:txBody>
      </p:sp>
    </p:spTree>
    <p:extLst>
      <p:ext uri="{BB962C8B-B14F-4D97-AF65-F5344CB8AC3E}">
        <p14:creationId xmlns:p14="http://schemas.microsoft.com/office/powerpoint/2010/main" val="40979405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I mean by success in advocacy?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Strong relationships - </a:t>
            </a:r>
          </a:p>
          <a:p>
            <a:r>
              <a:rPr lang="en-GB" dirty="0" smtClean="0"/>
              <a:t>Client’s journey to self – advocacy – sitting in a meeting and saying nothing.</a:t>
            </a:r>
          </a:p>
          <a:p>
            <a:r>
              <a:rPr lang="en-GB" dirty="0" smtClean="0"/>
              <a:t>Improved outcomes for clients </a:t>
            </a:r>
          </a:p>
          <a:p>
            <a:r>
              <a:rPr lang="en-GB" dirty="0" smtClean="0"/>
              <a:t>When that’s not achieved, working with a client to improve his or her journey</a:t>
            </a:r>
          </a:p>
          <a:p>
            <a:r>
              <a:rPr lang="en-GB" dirty="0" smtClean="0"/>
              <a:t>Changes in NHS governance/service – use of </a:t>
            </a:r>
            <a:r>
              <a:rPr lang="en-GB" dirty="0" err="1" smtClean="0"/>
              <a:t>DoLS</a:t>
            </a:r>
            <a:r>
              <a:rPr lang="en-GB" dirty="0" smtClean="0"/>
              <a:t>, cordless phone</a:t>
            </a:r>
          </a:p>
          <a:p>
            <a:r>
              <a:rPr lang="en-GB" dirty="0" smtClean="0"/>
              <a:t>Changes in legislation or codes of practice as a result of consultation with advocacy – MHA </a:t>
            </a:r>
            <a:r>
              <a:rPr lang="en-GB" dirty="0" err="1" smtClean="0"/>
              <a:t>CoP</a:t>
            </a:r>
            <a:r>
              <a:rPr lang="en-GB" dirty="0" smtClean="0"/>
              <a:t> for Wales 2016 </a:t>
            </a:r>
          </a:p>
          <a:p>
            <a:r>
              <a:rPr lang="en-GB" dirty="0" smtClean="0"/>
              <a:t>Clients becoming Trustees  </a:t>
            </a:r>
          </a:p>
          <a:p>
            <a:r>
              <a:rPr lang="en-GB" dirty="0" smtClean="0"/>
              <a:t>Other professionals – seeing the value of the role, improving their practice </a:t>
            </a:r>
          </a:p>
          <a:p>
            <a:r>
              <a:rPr lang="en-GB" dirty="0" smtClean="0"/>
              <a:t>Feedback</a:t>
            </a:r>
          </a:p>
          <a:p>
            <a:pPr marL="0" indent="0">
              <a:buNone/>
            </a:pPr>
            <a:endParaRPr lang="en-GB" dirty="0" smtClean="0"/>
          </a:p>
          <a:p>
            <a:endParaRPr lang="en-GB" dirty="0" smtClean="0"/>
          </a:p>
          <a:p>
            <a:endParaRPr lang="en-GB" dirty="0"/>
          </a:p>
        </p:txBody>
      </p:sp>
    </p:spTree>
    <p:extLst>
      <p:ext uri="{BB962C8B-B14F-4D97-AF65-F5344CB8AC3E}">
        <p14:creationId xmlns:p14="http://schemas.microsoft.com/office/powerpoint/2010/main" val="32445489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opportunities and challenges in the near future? </a:t>
            </a:r>
            <a:endParaRPr lang="en-GB" dirty="0"/>
          </a:p>
        </p:txBody>
      </p:sp>
      <p:sp>
        <p:nvSpPr>
          <p:cNvPr id="3" name="Content Placeholder 2"/>
          <p:cNvSpPr>
            <a:spLocks noGrp="1"/>
          </p:cNvSpPr>
          <p:nvPr>
            <p:ph idx="1"/>
          </p:nvPr>
        </p:nvSpPr>
        <p:spPr/>
        <p:txBody>
          <a:bodyPr>
            <a:normAutofit lnSpcReduction="10000"/>
          </a:bodyPr>
          <a:lstStyle/>
          <a:p>
            <a:r>
              <a:rPr lang="en-GB" dirty="0" smtClean="0"/>
              <a:t>Collaboration – The Resilience Hub? Why? </a:t>
            </a:r>
          </a:p>
          <a:p>
            <a:r>
              <a:rPr lang="en-GB" dirty="0" smtClean="0"/>
              <a:t>Statutory Advocacy – IMHA, IMCA, CYP, IPA – what or rather WHO falls through the gaps? </a:t>
            </a:r>
          </a:p>
          <a:p>
            <a:r>
              <a:rPr lang="en-GB" dirty="0" smtClean="0"/>
              <a:t>Funding challenges – some of which result from implementation of statutory advocacy </a:t>
            </a:r>
          </a:p>
          <a:p>
            <a:r>
              <a:rPr lang="en-GB" dirty="0" smtClean="0"/>
              <a:t>Regulation and Inspection of Social Care Act – coming to advocacy services (est.2019)</a:t>
            </a:r>
          </a:p>
          <a:p>
            <a:r>
              <a:rPr lang="en-GB" dirty="0" smtClean="0"/>
              <a:t>Changes to the Quality Performance Mark for Advocacy Services </a:t>
            </a:r>
          </a:p>
          <a:p>
            <a:r>
              <a:rPr lang="en-GB" dirty="0" smtClean="0"/>
              <a:t>Transforming Mental Health Services in the Hywel Dda UHB area</a:t>
            </a:r>
          </a:p>
          <a:p>
            <a:r>
              <a:rPr lang="en-GB" dirty="0" smtClean="0"/>
              <a:t>Austerity – a second decade – static funding since 2009 </a:t>
            </a:r>
          </a:p>
          <a:p>
            <a:endParaRPr lang="en-GB" dirty="0" smtClean="0"/>
          </a:p>
          <a:p>
            <a:endParaRPr lang="en-GB" dirty="0"/>
          </a:p>
        </p:txBody>
      </p:sp>
    </p:spTree>
    <p:extLst>
      <p:ext uri="{BB962C8B-B14F-4D97-AF65-F5344CB8AC3E}">
        <p14:creationId xmlns:p14="http://schemas.microsoft.com/office/powerpoint/2010/main" val="34363103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Opportunities in Advocacy – Voluntary Placements </a:t>
            </a:r>
            <a:endParaRPr lang="en-GB" dirty="0"/>
          </a:p>
        </p:txBody>
      </p:sp>
      <p:sp>
        <p:nvSpPr>
          <p:cNvPr id="3" name="Content Placeholder 2"/>
          <p:cNvSpPr>
            <a:spLocks noGrp="1"/>
          </p:cNvSpPr>
          <p:nvPr>
            <p:ph idx="1"/>
          </p:nvPr>
        </p:nvSpPr>
        <p:spPr/>
        <p:txBody>
          <a:bodyPr/>
          <a:lstStyle/>
          <a:p>
            <a:r>
              <a:rPr lang="en-GB" dirty="0" smtClean="0"/>
              <a:t>Research and Development Volunteers, Advocate Support Workers</a:t>
            </a:r>
          </a:p>
          <a:p>
            <a:r>
              <a:rPr lang="en-GB" dirty="0" smtClean="0"/>
              <a:t>Long term minimum 12 month placements </a:t>
            </a:r>
          </a:p>
          <a:p>
            <a:r>
              <a:rPr lang="en-GB" dirty="0" smtClean="0"/>
              <a:t>Opportunities to attend peer supervision </a:t>
            </a:r>
          </a:p>
          <a:p>
            <a:r>
              <a:rPr lang="en-GB" dirty="0" smtClean="0"/>
              <a:t>Opportunities to shadow professional advocates</a:t>
            </a:r>
          </a:p>
          <a:p>
            <a:r>
              <a:rPr lang="en-GB" dirty="0" smtClean="0"/>
              <a:t>Opportunities to attend in-house/free external training </a:t>
            </a:r>
          </a:p>
          <a:p>
            <a:r>
              <a:rPr lang="en-GB" dirty="0" smtClean="0"/>
              <a:t>Support your portfolio/CV </a:t>
            </a:r>
          </a:p>
          <a:p>
            <a:pPr marL="0" indent="0">
              <a:buNone/>
            </a:pP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3326029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Thank you </a:t>
            </a:r>
            <a:endParaRPr lang="en-GB" dirty="0"/>
          </a:p>
        </p:txBody>
      </p:sp>
      <p:sp>
        <p:nvSpPr>
          <p:cNvPr id="3" name="Subtitle 2"/>
          <p:cNvSpPr>
            <a:spLocks noGrp="1"/>
          </p:cNvSpPr>
          <p:nvPr>
            <p:ph type="subTitle" idx="1"/>
          </p:nvPr>
        </p:nvSpPr>
        <p:spPr/>
        <p:txBody>
          <a:bodyPr/>
          <a:lstStyle/>
          <a:p>
            <a:endParaRPr lang="en-GB" dirty="0" smtClean="0"/>
          </a:p>
          <a:p>
            <a:endParaRPr lang="en-GB" dirty="0"/>
          </a:p>
          <a:p>
            <a:endParaRPr lang="en-GB" dirty="0"/>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5342586" y="3602038"/>
            <a:ext cx="1506827" cy="1280418"/>
          </a:xfrm>
          <a:prstGeom prst="rect">
            <a:avLst/>
          </a:prstGeom>
        </p:spPr>
      </p:pic>
    </p:spTree>
    <p:extLst>
      <p:ext uri="{BB962C8B-B14F-4D97-AF65-F5344CB8AC3E}">
        <p14:creationId xmlns:p14="http://schemas.microsoft.com/office/powerpoint/2010/main" val="2614139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301</TotalTime>
  <Words>2334</Words>
  <Application>Microsoft Office PowerPoint</Application>
  <PresentationFormat>Widescreen</PresentationFormat>
  <Paragraphs>229</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Working Professionally as an Independent Advocate</vt:lpstr>
      <vt:lpstr>Natasha Fox </vt:lpstr>
      <vt:lpstr>Advocacy West Wales – Development  </vt:lpstr>
      <vt:lpstr>A Practitioner’s Perspective </vt:lpstr>
      <vt:lpstr>Questions </vt:lpstr>
      <vt:lpstr>The Advocacy Charter </vt:lpstr>
      <vt:lpstr>Independence </vt:lpstr>
      <vt:lpstr>Empowerment </vt:lpstr>
      <vt:lpstr>Person Led </vt:lpstr>
      <vt:lpstr>Where am I rooted as I work? </vt:lpstr>
      <vt:lpstr>Instructed v Non-Instructed Advocacy </vt:lpstr>
      <vt:lpstr>Boundaries – Working Safely as a Professional Advocate </vt:lpstr>
      <vt:lpstr>Informed choices – the difference between exploring options and consequences and imposing an influence</vt:lpstr>
      <vt:lpstr>Am I a channel or a filter? </vt:lpstr>
      <vt:lpstr>What are the challenges for me as an empathic/moral human being and practitioner? </vt:lpstr>
      <vt:lpstr>Do my beliefs even matter? </vt:lpstr>
      <vt:lpstr>Personal Power – Use of and potential for abuse of</vt:lpstr>
      <vt:lpstr>Barriers to Working with an Advocate - Client </vt:lpstr>
      <vt:lpstr>Barriers to Working with Advocates - Carers</vt:lpstr>
      <vt:lpstr>Barriers faced when working with professionals </vt:lpstr>
      <vt:lpstr>When Does it Get Difficult? </vt:lpstr>
      <vt:lpstr>Confidentiality – Approach </vt:lpstr>
      <vt:lpstr>Safeguarding – How do we reconcile this within advocacy? </vt:lpstr>
      <vt:lpstr>Complaints – help or hindrance?  </vt:lpstr>
      <vt:lpstr>What do I mean by success in advocacy? </vt:lpstr>
      <vt:lpstr>What are the opportunities and challenges in the near future? </vt:lpstr>
      <vt:lpstr>Opportunities in Advocacy – Voluntary Placements </vt:lpstr>
      <vt:lpstr>Thank you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Fox</dc:creator>
  <cp:lastModifiedBy>Phillip Morgan</cp:lastModifiedBy>
  <cp:revision>32</cp:revision>
  <dcterms:created xsi:type="dcterms:W3CDTF">2017-11-22T23:26:36Z</dcterms:created>
  <dcterms:modified xsi:type="dcterms:W3CDTF">2017-11-30T17:14:11Z</dcterms:modified>
</cp:coreProperties>
</file>