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2"/>
  </p:notesMasterIdLst>
  <p:sldIdLst>
    <p:sldId id="256" r:id="rId2"/>
    <p:sldId id="262" r:id="rId3"/>
    <p:sldId id="266" r:id="rId4"/>
    <p:sldId id="267" r:id="rId5"/>
    <p:sldId id="268" r:id="rId6"/>
    <p:sldId id="257" r:id="rId7"/>
    <p:sldId id="258" r:id="rId8"/>
    <p:sldId id="259" r:id="rId9"/>
    <p:sldId id="260" r:id="rId10"/>
    <p:sldId id="269" r:id="rId11"/>
    <p:sldId id="270" r:id="rId12"/>
    <p:sldId id="271" r:id="rId13"/>
    <p:sldId id="272" r:id="rId14"/>
    <p:sldId id="273" r:id="rId15"/>
    <p:sldId id="274" r:id="rId16"/>
    <p:sldId id="275" r:id="rId17"/>
    <p:sldId id="261" r:id="rId18"/>
    <p:sldId id="276" r:id="rId19"/>
    <p:sldId id="277" r:id="rId20"/>
    <p:sldId id="278" r:id="rId21"/>
  </p:sldIdLst>
  <p:sldSz cx="9144000" cy="5143500" type="screen16x9"/>
  <p:notesSz cx="6858000" cy="9144000"/>
  <p:embeddedFontLst>
    <p:embeddedFont>
      <p:font typeface="Nanum Myeongjo" panose="020B0604020202020204" charset="-127"/>
      <p:regular r:id="rId23"/>
      <p:bold r:id="rId24"/>
    </p:embeddedFont>
    <p:embeddedFont>
      <p:font typeface="Inter Bold" panose="020B0604020202020204" charset="0"/>
      <p:regular r:id="rId25"/>
    </p:embeddedFont>
    <p:embeddedFont>
      <p:font typeface="NanumMyeongjoExtraBold" panose="02020603020101020101" pitchFamily="18" charset="-127"/>
      <p:bold r:id="rId26"/>
    </p:embeddedFont>
    <p:embeddedFont>
      <p:font typeface="Nunito Sans" pitchFamily="2" charset="0"/>
      <p:regular r:id="rId27"/>
      <p:bold r:id="rId28"/>
      <p:italic r:id="rId29"/>
      <p:boldItalic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521415D9-36F7-43E2-AB2F-B90AF26B5E84}">
      <p14:sectionLst xmlns:p14="http://schemas.microsoft.com/office/powerpoint/2010/main">
        <p14:section name="Default Section" id="{910CE49F-7B6D-4820-A0E9-6E377FE19CA8}">
          <p14:sldIdLst>
            <p14:sldId id="256"/>
            <p14:sldId id="262"/>
            <p14:sldId id="266"/>
            <p14:sldId id="267"/>
            <p14:sldId id="268"/>
            <p14:sldId id="257"/>
            <p14:sldId id="258"/>
            <p14:sldId id="259"/>
            <p14:sldId id="260"/>
            <p14:sldId id="269"/>
            <p14:sldId id="270"/>
            <p14:sldId id="271"/>
            <p14:sldId id="272"/>
            <p14:sldId id="273"/>
            <p14:sldId id="274"/>
            <p14:sldId id="275"/>
            <p14:sldId id="261"/>
            <p14:sldId id="276"/>
            <p14:sldId id="277"/>
            <p14:sldId id="278"/>
          </p14:sldIdLst>
        </p14:section>
        <p14:section name="Untitled Section" id="{F2ACFF30-FEFB-4722-969B-8B6628276AB2}">
          <p14:sldIdLst/>
        </p14:section>
      </p14:sectionLst>
    </p:ex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0EEFFD-0401-42BF-98A6-DA39D0FEDADF}" v="9" dt="2026-07-16T11:28:19.507"/>
  </p1510:revLst>
</p1510:revInfo>
</file>

<file path=ppt/tableStyles.xml><?xml version="1.0" encoding="utf-8"?>
<a:tblStyleLst xmlns:a="http://schemas.openxmlformats.org/drawingml/2006/main" def="{9602A6A3-2D84-48BA-A946-D89C6A68E089}">
  <a:tblStyle styleId="{9602A6A3-2D84-48BA-A946-D89C6A68E089}"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7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font" Target="fonts/font6.fntdata"/><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font" Target="fonts/font8.fntdata"/><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ntsislav karov" userId="3f582a3725c48e54" providerId="LiveId" clId="{A56E7560-FF8B-4ECB-905E-56D5C2D867C9}"/>
    <pc:docChg chg="undo custSel addSld delSld modSld sldOrd addSection modSection">
      <pc:chgData name="ventsislav karov" userId="3f582a3725c48e54" providerId="LiveId" clId="{A56E7560-FF8B-4ECB-905E-56D5C2D867C9}" dt="2026-07-16T12:03:40.902" v="338" actId="122"/>
      <pc:docMkLst>
        <pc:docMk/>
      </pc:docMkLst>
      <pc:sldChg chg="modSp mod ord">
        <pc:chgData name="ventsislav karov" userId="3f582a3725c48e54" providerId="LiveId" clId="{A56E7560-FF8B-4ECB-905E-56D5C2D867C9}" dt="2026-07-16T12:03:40.902" v="338" actId="122"/>
        <pc:sldMkLst>
          <pc:docMk/>
          <pc:sldMk cId="0" sldId="256"/>
        </pc:sldMkLst>
        <pc:spChg chg="mod">
          <ac:chgData name="ventsislav karov" userId="3f582a3725c48e54" providerId="LiveId" clId="{A56E7560-FF8B-4ECB-905E-56D5C2D867C9}" dt="2026-07-16T10:29:50.691" v="142" actId="14100"/>
          <ac:spMkLst>
            <pc:docMk/>
            <pc:sldMk cId="0" sldId="256"/>
            <ac:spMk id="54" creationId="{00000000-0000-0000-0000-000000000000}"/>
          </ac:spMkLst>
        </pc:spChg>
        <pc:spChg chg="mod">
          <ac:chgData name="ventsislav karov" userId="3f582a3725c48e54" providerId="LiveId" clId="{A56E7560-FF8B-4ECB-905E-56D5C2D867C9}" dt="2026-07-16T12:03:40.902" v="338" actId="122"/>
          <ac:spMkLst>
            <pc:docMk/>
            <pc:sldMk cId="0" sldId="256"/>
            <ac:spMk id="55" creationId="{00000000-0000-0000-0000-000000000000}"/>
          </ac:spMkLst>
        </pc:spChg>
      </pc:sldChg>
      <pc:sldChg chg="modSp add del mod ord setBg modNotes">
        <pc:chgData name="ventsislav karov" userId="3f582a3725c48e54" providerId="LiveId" clId="{A56E7560-FF8B-4ECB-905E-56D5C2D867C9}" dt="2026-07-16T11:25:27.313" v="177"/>
        <pc:sldMkLst>
          <pc:docMk/>
          <pc:sldMk cId="0" sldId="257"/>
        </pc:sldMkLst>
        <pc:spChg chg="mod">
          <ac:chgData name="ventsislav karov" userId="3f582a3725c48e54" providerId="LiveId" clId="{A56E7560-FF8B-4ECB-905E-56D5C2D867C9}" dt="2026-07-16T11:05:08.510" v="151" actId="27636"/>
          <ac:spMkLst>
            <pc:docMk/>
            <pc:sldMk cId="0" sldId="257"/>
            <ac:spMk id="62" creationId="{00000000-0000-0000-0000-000000000000}"/>
          </ac:spMkLst>
        </pc:spChg>
      </pc:sldChg>
      <pc:sldChg chg="add del setBg">
        <pc:chgData name="ventsislav karov" userId="3f582a3725c48e54" providerId="LiveId" clId="{A56E7560-FF8B-4ECB-905E-56D5C2D867C9}" dt="2026-07-16T11:25:27.313" v="177"/>
        <pc:sldMkLst>
          <pc:docMk/>
          <pc:sldMk cId="0" sldId="258"/>
        </pc:sldMkLst>
      </pc:sldChg>
      <pc:sldChg chg="add del setBg">
        <pc:chgData name="ventsislav karov" userId="3f582a3725c48e54" providerId="LiveId" clId="{A56E7560-FF8B-4ECB-905E-56D5C2D867C9}" dt="2026-07-16T11:25:27.313" v="177"/>
        <pc:sldMkLst>
          <pc:docMk/>
          <pc:sldMk cId="0" sldId="259"/>
        </pc:sldMkLst>
      </pc:sldChg>
      <pc:sldChg chg="modSp add del mod setBg modNotes">
        <pc:chgData name="ventsislav karov" userId="3f582a3725c48e54" providerId="LiveId" clId="{A56E7560-FF8B-4ECB-905E-56D5C2D867C9}" dt="2026-07-16T11:25:27.406" v="178" actId="27636"/>
        <pc:sldMkLst>
          <pc:docMk/>
          <pc:sldMk cId="0" sldId="260"/>
        </pc:sldMkLst>
        <pc:spChg chg="mod">
          <ac:chgData name="ventsislav karov" userId="3f582a3725c48e54" providerId="LiveId" clId="{A56E7560-FF8B-4ECB-905E-56D5C2D867C9}" dt="2026-07-16T11:25:27.406" v="178" actId="27636"/>
          <ac:spMkLst>
            <pc:docMk/>
            <pc:sldMk cId="0" sldId="260"/>
            <ac:spMk id="83" creationId="{00000000-0000-0000-0000-000000000000}"/>
          </ac:spMkLst>
        </pc:spChg>
      </pc:sldChg>
      <pc:sldChg chg="del">
        <pc:chgData name="ventsislav karov" userId="3f582a3725c48e54" providerId="LiveId" clId="{A56E7560-FF8B-4ECB-905E-56D5C2D867C9}" dt="2026-07-16T11:18:46.281" v="162" actId="2696"/>
        <pc:sldMkLst>
          <pc:docMk/>
          <pc:sldMk cId="0" sldId="261"/>
        </pc:sldMkLst>
      </pc:sldChg>
      <pc:sldChg chg="add">
        <pc:chgData name="ventsislav karov" userId="3f582a3725c48e54" providerId="LiveId" clId="{A56E7560-FF8B-4ECB-905E-56D5C2D867C9}" dt="2026-07-16T11:28:19.491" v="180"/>
        <pc:sldMkLst>
          <pc:docMk/>
          <pc:sldMk cId="2158545727" sldId="261"/>
        </pc:sldMkLst>
      </pc:sldChg>
      <pc:sldChg chg="modSp add mod setBg">
        <pc:chgData name="ventsislav karov" userId="3f582a3725c48e54" providerId="LiveId" clId="{A56E7560-FF8B-4ECB-905E-56D5C2D867C9}" dt="2026-07-16T11:05:09.672" v="153" actId="27636"/>
        <pc:sldMkLst>
          <pc:docMk/>
          <pc:sldMk cId="1310625971" sldId="262"/>
        </pc:sldMkLst>
        <pc:spChg chg="mod">
          <ac:chgData name="ventsislav karov" userId="3f582a3725c48e54" providerId="LiveId" clId="{A56E7560-FF8B-4ECB-905E-56D5C2D867C9}" dt="2026-07-16T11:05:09.672" v="153" actId="27636"/>
          <ac:spMkLst>
            <pc:docMk/>
            <pc:sldMk cId="1310625971" sldId="262"/>
            <ac:spMk id="62" creationId="{00000000-0000-0000-0000-000000000000}"/>
          </ac:spMkLst>
        </pc:spChg>
      </pc:sldChg>
      <pc:sldChg chg="add del setBg">
        <pc:chgData name="ventsislav karov" userId="3f582a3725c48e54" providerId="LiveId" clId="{A56E7560-FF8B-4ECB-905E-56D5C2D867C9}" dt="2026-07-16T11:15:39.862" v="159" actId="2696"/>
        <pc:sldMkLst>
          <pc:docMk/>
          <pc:sldMk cId="374518016" sldId="263"/>
        </pc:sldMkLst>
      </pc:sldChg>
      <pc:sldChg chg="add del setBg">
        <pc:chgData name="ventsislav karov" userId="3f582a3725c48e54" providerId="LiveId" clId="{A56E7560-FF8B-4ECB-905E-56D5C2D867C9}" dt="2026-07-16T11:15:42.862" v="160" actId="2696"/>
        <pc:sldMkLst>
          <pc:docMk/>
          <pc:sldMk cId="1182333206" sldId="264"/>
        </pc:sldMkLst>
      </pc:sldChg>
      <pc:sldChg chg="modSp add del mod setBg">
        <pc:chgData name="ventsislav karov" userId="3f582a3725c48e54" providerId="LiveId" clId="{A56E7560-FF8B-4ECB-905E-56D5C2D867C9}" dt="2026-07-16T11:15:46.748" v="161" actId="2696"/>
        <pc:sldMkLst>
          <pc:docMk/>
          <pc:sldMk cId="468592503" sldId="265"/>
        </pc:sldMkLst>
        <pc:spChg chg="mod">
          <ac:chgData name="ventsislav karov" userId="3f582a3725c48e54" providerId="LiveId" clId="{A56E7560-FF8B-4ECB-905E-56D5C2D867C9}" dt="2026-07-16T11:05:20.696" v="155" actId="27636"/>
          <ac:spMkLst>
            <pc:docMk/>
            <pc:sldMk cId="468592503" sldId="265"/>
            <ac:spMk id="62" creationId="{00000000-0000-0000-0000-000000000000}"/>
          </ac:spMkLst>
        </pc:spChg>
      </pc:sldChg>
      <pc:sldChg chg="add setBg modNotes">
        <pc:chgData name="ventsislav karov" userId="3f582a3725c48e54" providerId="LiveId" clId="{A56E7560-FF8B-4ECB-905E-56D5C2D867C9}" dt="2026-07-16T11:05:20.622" v="154"/>
        <pc:sldMkLst>
          <pc:docMk/>
          <pc:sldMk cId="973610525" sldId="266"/>
        </pc:sldMkLst>
      </pc:sldChg>
      <pc:sldChg chg="modSp add setBg modNotes">
        <pc:chgData name="ventsislav karov" userId="3f582a3725c48e54" providerId="LiveId" clId="{A56E7560-FF8B-4ECB-905E-56D5C2D867C9}" dt="2026-07-16T11:05:20.622" v="154"/>
        <pc:sldMkLst>
          <pc:docMk/>
          <pc:sldMk cId="1351387183" sldId="267"/>
        </pc:sldMkLst>
        <pc:graphicFrameChg chg="mod">
          <ac:chgData name="ventsislav karov" userId="3f582a3725c48e54" providerId="LiveId" clId="{A56E7560-FF8B-4ECB-905E-56D5C2D867C9}" dt="2026-07-16T11:05:20.622" v="154"/>
          <ac:graphicFrameMkLst>
            <pc:docMk/>
            <pc:sldMk cId="1351387183" sldId="267"/>
            <ac:graphicFrameMk id="76" creationId="{00000000-0000-0000-0000-000000000000}"/>
          </ac:graphicFrameMkLst>
        </pc:graphicFrameChg>
      </pc:sldChg>
      <pc:sldChg chg="modSp add setBg modNotes">
        <pc:chgData name="ventsislav karov" userId="3f582a3725c48e54" providerId="LiveId" clId="{A56E7560-FF8B-4ECB-905E-56D5C2D867C9}" dt="2026-07-16T11:05:20.622" v="154"/>
        <pc:sldMkLst>
          <pc:docMk/>
          <pc:sldMk cId="1181674651" sldId="268"/>
        </pc:sldMkLst>
        <pc:graphicFrameChg chg="mod">
          <ac:chgData name="ventsislav karov" userId="3f582a3725c48e54" providerId="LiveId" clId="{A56E7560-FF8B-4ECB-905E-56D5C2D867C9}" dt="2026-07-16T11:05:20.622" v="154"/>
          <ac:graphicFrameMkLst>
            <pc:docMk/>
            <pc:sldMk cId="1181674651" sldId="268"/>
            <ac:graphicFrameMk id="84" creationId="{00000000-0000-0000-0000-000000000000}"/>
          </ac:graphicFrameMkLst>
        </pc:graphicFrameChg>
      </pc:sldChg>
      <pc:sldChg chg="add">
        <pc:chgData name="ventsislav karov" userId="3f582a3725c48e54" providerId="LiveId" clId="{A56E7560-FF8B-4ECB-905E-56D5C2D867C9}" dt="2026-07-16T11:27:26.679" v="179"/>
        <pc:sldMkLst>
          <pc:docMk/>
          <pc:sldMk cId="0" sldId="269"/>
        </pc:sldMkLst>
      </pc:sldChg>
      <pc:sldChg chg="add del modNotes">
        <pc:chgData name="ventsislav karov" userId="3f582a3725c48e54" providerId="LiveId" clId="{A56E7560-FF8B-4ECB-905E-56D5C2D867C9}" dt="2026-07-16T11:21:40.992" v="175" actId="2696"/>
        <pc:sldMkLst>
          <pc:docMk/>
          <pc:sldMk cId="3851357041" sldId="269"/>
        </pc:sldMkLst>
      </pc:sldChg>
      <pc:sldChg chg="add">
        <pc:chgData name="ventsislav karov" userId="3f582a3725c48e54" providerId="LiveId" clId="{A56E7560-FF8B-4ECB-905E-56D5C2D867C9}" dt="2026-07-16T11:27:26.679" v="179"/>
        <pc:sldMkLst>
          <pc:docMk/>
          <pc:sldMk cId="0" sldId="270"/>
        </pc:sldMkLst>
      </pc:sldChg>
      <pc:sldChg chg="add del">
        <pc:chgData name="ventsislav karov" userId="3f582a3725c48e54" providerId="LiveId" clId="{A56E7560-FF8B-4ECB-905E-56D5C2D867C9}" dt="2026-07-16T11:19:45.112" v="174" actId="2696"/>
        <pc:sldMkLst>
          <pc:docMk/>
          <pc:sldMk cId="3523165136" sldId="270"/>
        </pc:sldMkLst>
      </pc:sldChg>
      <pc:sldChg chg="add">
        <pc:chgData name="ventsislav karov" userId="3f582a3725c48e54" providerId="LiveId" clId="{A56E7560-FF8B-4ECB-905E-56D5C2D867C9}" dt="2026-07-16T11:27:26.679" v="179"/>
        <pc:sldMkLst>
          <pc:docMk/>
          <pc:sldMk cId="0" sldId="271"/>
        </pc:sldMkLst>
      </pc:sldChg>
      <pc:sldChg chg="add del">
        <pc:chgData name="ventsislav karov" userId="3f582a3725c48e54" providerId="LiveId" clId="{A56E7560-FF8B-4ECB-905E-56D5C2D867C9}" dt="2026-07-16T11:19:42.614" v="173" actId="2696"/>
        <pc:sldMkLst>
          <pc:docMk/>
          <pc:sldMk cId="2743262097" sldId="271"/>
        </pc:sldMkLst>
      </pc:sldChg>
      <pc:sldChg chg="modSp add mod">
        <pc:chgData name="ventsislav karov" userId="3f582a3725c48e54" providerId="LiveId" clId="{A56E7560-FF8B-4ECB-905E-56D5C2D867C9}" dt="2026-07-16T11:28:19.556" v="181" actId="27636"/>
        <pc:sldMkLst>
          <pc:docMk/>
          <pc:sldMk cId="3871984980" sldId="272"/>
        </pc:sldMkLst>
        <pc:spChg chg="mod">
          <ac:chgData name="ventsislav karov" userId="3f582a3725c48e54" providerId="LiveId" clId="{A56E7560-FF8B-4ECB-905E-56D5C2D867C9}" dt="2026-07-16T11:28:19.556" v="181" actId="27636"/>
          <ac:spMkLst>
            <pc:docMk/>
            <pc:sldMk cId="3871984980" sldId="272"/>
            <ac:spMk id="3" creationId="{9BDD5F2F-BE7D-1D08-8DA4-1CAE7A0505F1}"/>
          </ac:spMkLst>
        </pc:spChg>
      </pc:sldChg>
      <pc:sldChg chg="add del">
        <pc:chgData name="ventsislav karov" userId="3f582a3725c48e54" providerId="LiveId" clId="{A56E7560-FF8B-4ECB-905E-56D5C2D867C9}" dt="2026-07-16T11:19:40.601" v="172" actId="2696"/>
        <pc:sldMkLst>
          <pc:docMk/>
          <pc:sldMk cId="4278816452" sldId="272"/>
        </pc:sldMkLst>
      </pc:sldChg>
      <pc:sldChg chg="add">
        <pc:chgData name="ventsislav karov" userId="3f582a3725c48e54" providerId="LiveId" clId="{A56E7560-FF8B-4ECB-905E-56D5C2D867C9}" dt="2026-07-16T11:28:19.491" v="180"/>
        <pc:sldMkLst>
          <pc:docMk/>
          <pc:sldMk cId="1721808975" sldId="273"/>
        </pc:sldMkLst>
      </pc:sldChg>
      <pc:sldChg chg="add del">
        <pc:chgData name="ventsislav karov" userId="3f582a3725c48e54" providerId="LiveId" clId="{A56E7560-FF8B-4ECB-905E-56D5C2D867C9}" dt="2026-07-16T11:19:38.716" v="170" actId="2696"/>
        <pc:sldMkLst>
          <pc:docMk/>
          <pc:sldMk cId="2836821999" sldId="273"/>
        </pc:sldMkLst>
      </pc:sldChg>
      <pc:sldChg chg="add">
        <pc:chgData name="ventsislav karov" userId="3f582a3725c48e54" providerId="LiveId" clId="{A56E7560-FF8B-4ECB-905E-56D5C2D867C9}" dt="2026-07-16T11:28:19.491" v="180"/>
        <pc:sldMkLst>
          <pc:docMk/>
          <pc:sldMk cId="1171698374" sldId="274"/>
        </pc:sldMkLst>
      </pc:sldChg>
      <pc:sldChg chg="add del">
        <pc:chgData name="ventsislav karov" userId="3f582a3725c48e54" providerId="LiveId" clId="{A56E7560-FF8B-4ECB-905E-56D5C2D867C9}" dt="2026-07-16T11:19:33.296" v="169" actId="2696"/>
        <pc:sldMkLst>
          <pc:docMk/>
          <pc:sldMk cId="3461833364" sldId="274"/>
        </pc:sldMkLst>
      </pc:sldChg>
      <pc:sldChg chg="add del">
        <pc:chgData name="ventsislav karov" userId="3f582a3725c48e54" providerId="LiveId" clId="{A56E7560-FF8B-4ECB-905E-56D5C2D867C9}" dt="2026-07-16T11:19:14.962" v="167" actId="2696"/>
        <pc:sldMkLst>
          <pc:docMk/>
          <pc:sldMk cId="1542617694" sldId="275"/>
        </pc:sldMkLst>
      </pc:sldChg>
      <pc:sldChg chg="modSp add mod">
        <pc:chgData name="ventsislav karov" userId="3f582a3725c48e54" providerId="LiveId" clId="{A56E7560-FF8B-4ECB-905E-56D5C2D867C9}" dt="2026-07-16T11:28:19.586" v="182" actId="27636"/>
        <pc:sldMkLst>
          <pc:docMk/>
          <pc:sldMk cId="2723677378" sldId="275"/>
        </pc:sldMkLst>
        <pc:spChg chg="mod">
          <ac:chgData name="ventsislav karov" userId="3f582a3725c48e54" providerId="LiveId" clId="{A56E7560-FF8B-4ECB-905E-56D5C2D867C9}" dt="2026-07-16T11:28:19.586" v="182" actId="27636"/>
          <ac:spMkLst>
            <pc:docMk/>
            <pc:sldMk cId="2723677378" sldId="275"/>
            <ac:spMk id="3" creationId="{555DC3A0-BD99-D165-8C36-8EE2F331DA17}"/>
          </ac:spMkLst>
        </pc:spChg>
      </pc:sldChg>
      <pc:sldChg chg="add del">
        <pc:chgData name="ventsislav karov" userId="3f582a3725c48e54" providerId="LiveId" clId="{A56E7560-FF8B-4ECB-905E-56D5C2D867C9}" dt="2026-07-16T11:19:13.140" v="166" actId="2696"/>
        <pc:sldMkLst>
          <pc:docMk/>
          <pc:sldMk cId="1470171168" sldId="276"/>
        </pc:sldMkLst>
      </pc:sldChg>
      <pc:sldChg chg="modSp new mod">
        <pc:chgData name="ventsislav karov" userId="3f582a3725c48e54" providerId="LiveId" clId="{A56E7560-FF8B-4ECB-905E-56D5C2D867C9}" dt="2026-07-16T11:53:56.566" v="278" actId="27636"/>
        <pc:sldMkLst>
          <pc:docMk/>
          <pc:sldMk cId="2765961015" sldId="276"/>
        </pc:sldMkLst>
        <pc:spChg chg="mod">
          <ac:chgData name="ventsislav karov" userId="3f582a3725c48e54" providerId="LiveId" clId="{A56E7560-FF8B-4ECB-905E-56D5C2D867C9}" dt="2026-07-16T11:40:52.239" v="207" actId="120"/>
          <ac:spMkLst>
            <pc:docMk/>
            <pc:sldMk cId="2765961015" sldId="276"/>
            <ac:spMk id="2" creationId="{F6E4CE16-31BD-B582-3B6A-6ECD855CFEC2}"/>
          </ac:spMkLst>
        </pc:spChg>
        <pc:spChg chg="mod">
          <ac:chgData name="ventsislav karov" userId="3f582a3725c48e54" providerId="LiveId" clId="{A56E7560-FF8B-4ECB-905E-56D5C2D867C9}" dt="2026-07-16T11:53:56.566" v="278" actId="27636"/>
          <ac:spMkLst>
            <pc:docMk/>
            <pc:sldMk cId="2765961015" sldId="276"/>
            <ac:spMk id="3" creationId="{478600D2-AB6F-6E7D-B584-7CF3833C5ABF}"/>
          </ac:spMkLst>
        </pc:spChg>
      </pc:sldChg>
      <pc:sldChg chg="modSp new mod">
        <pc:chgData name="ventsislav karov" userId="3f582a3725c48e54" providerId="LiveId" clId="{A56E7560-FF8B-4ECB-905E-56D5C2D867C9}" dt="2026-07-16T11:55:07.827" v="281" actId="255"/>
        <pc:sldMkLst>
          <pc:docMk/>
          <pc:sldMk cId="1977840635" sldId="277"/>
        </pc:sldMkLst>
        <pc:spChg chg="mod">
          <ac:chgData name="ventsislav karov" userId="3f582a3725c48e54" providerId="LiveId" clId="{A56E7560-FF8B-4ECB-905E-56D5C2D867C9}" dt="2026-07-16T11:49:50.666" v="245" actId="14100"/>
          <ac:spMkLst>
            <pc:docMk/>
            <pc:sldMk cId="1977840635" sldId="277"/>
            <ac:spMk id="2" creationId="{B2B5E837-93E4-989A-AE54-4871A1D4C94B}"/>
          </ac:spMkLst>
        </pc:spChg>
        <pc:spChg chg="mod">
          <ac:chgData name="ventsislav karov" userId="3f582a3725c48e54" providerId="LiveId" clId="{A56E7560-FF8B-4ECB-905E-56D5C2D867C9}" dt="2026-07-16T11:55:07.827" v="281" actId="255"/>
          <ac:spMkLst>
            <pc:docMk/>
            <pc:sldMk cId="1977840635" sldId="277"/>
            <ac:spMk id="3" creationId="{D7A36580-536E-C223-544F-BDA557660944}"/>
          </ac:spMkLst>
        </pc:spChg>
      </pc:sldChg>
      <pc:sldChg chg="modSp new mod">
        <pc:chgData name="ventsislav karov" userId="3f582a3725c48e54" providerId="LiveId" clId="{A56E7560-FF8B-4ECB-905E-56D5C2D867C9}" dt="2026-07-16T11:54:22.725" v="280" actId="255"/>
        <pc:sldMkLst>
          <pc:docMk/>
          <pc:sldMk cId="2052395183" sldId="278"/>
        </pc:sldMkLst>
        <pc:spChg chg="mod">
          <ac:chgData name="ventsislav karov" userId="3f582a3725c48e54" providerId="LiveId" clId="{A56E7560-FF8B-4ECB-905E-56D5C2D867C9}" dt="2026-07-16T11:52:42.148" v="267" actId="14100"/>
          <ac:spMkLst>
            <pc:docMk/>
            <pc:sldMk cId="2052395183" sldId="278"/>
            <ac:spMk id="2" creationId="{3001EE0C-451D-36BC-E343-FF74BFA9501C}"/>
          </ac:spMkLst>
        </pc:spChg>
        <pc:spChg chg="mod">
          <ac:chgData name="ventsislav karov" userId="3f582a3725c48e54" providerId="LiveId" clId="{A56E7560-FF8B-4ECB-905E-56D5C2D867C9}" dt="2026-07-16T11:54:22.725" v="280" actId="255"/>
          <ac:spMkLst>
            <pc:docMk/>
            <pc:sldMk cId="2052395183" sldId="278"/>
            <ac:spMk id="3" creationId="{39F5AB47-AE2C-C5AF-87B8-34F60B029CE7}"/>
          </ac:spMkLst>
        </pc:spChg>
      </pc:sldChg>
      <pc:sldMasterChg chg="delSldLayout">
        <pc:chgData name="ventsislav karov" userId="3f582a3725c48e54" providerId="LiveId" clId="{A56E7560-FF8B-4ECB-905E-56D5C2D867C9}" dt="2026-07-16T11:19:45.112" v="174" actId="2696"/>
        <pc:sldMasterMkLst>
          <pc:docMk/>
          <pc:sldMasterMk cId="0" sldId="2147483659"/>
        </pc:sldMasterMkLst>
        <pc:sldLayoutChg chg="del">
          <pc:chgData name="ventsislav karov" userId="3f582a3725c48e54" providerId="LiveId" clId="{A56E7560-FF8B-4ECB-905E-56D5C2D867C9}" dt="2026-07-16T11:19:45.112" v="174" actId="2696"/>
          <pc:sldLayoutMkLst>
            <pc:docMk/>
            <pc:sldMasterMk cId="0" sldId="2147483659"/>
            <pc:sldLayoutMk cId="41362305" sldId="2147483660"/>
          </pc:sldLayoutMkLst>
        </pc:sldLayoutChg>
        <pc:sldLayoutChg chg="del">
          <pc:chgData name="ventsislav karov" userId="3f582a3725c48e54" providerId="LiveId" clId="{A56E7560-FF8B-4ECB-905E-56D5C2D867C9}" dt="2026-07-16T11:19:38.716" v="170" actId="2696"/>
          <pc:sldLayoutMkLst>
            <pc:docMk/>
            <pc:sldMasterMk cId="0" sldId="2147483659"/>
            <pc:sldLayoutMk cId="1973872125" sldId="214748366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3ee1f88017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3ee1f88017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First of all, I would like to thank everyone for their attention. Information systems is a topic very closely related to Business and Management. IS uses "a variety of information technologies (IT) such as computers, software, databases, communication systems, the Internet, mobile devices and much more, to perform specific tasks, interact with and inform various actors in different organisational or social contexts" (Boell and Cecez-Kecmanovic, 2015). As such, these systems are useful to a business because they allow an organisation's information to be correctly sorted and stored, which can be helpful when it comes to managing operations, interacting with their consumers, and staying ahead of their competition (Zheng, 2024). To fully analyse and compare Information Systems, this presentation will begin by introducing different Information Systems, then analyse and compare them. Then, we will move on to ethical considerations and real-world case studies, which can help put the overall information into context.</a:t>
            </a:r>
            <a:endParaRPr/>
          </a:p>
        </p:txBody>
      </p:sp>
    </p:spTree>
    <p:extLst>
      <p:ext uri="{BB962C8B-B14F-4D97-AF65-F5344CB8AC3E}">
        <p14:creationId xmlns:p14="http://schemas.microsoft.com/office/powerpoint/2010/main" val="13115440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g3ee1f880171_0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 name="Google Shape;66;g3ee1f880171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There are many reasons why Information Systems are an important part of any business. As globalisation and competition grow on a global and local level, organisations need to be able to keep pace with the changing trends and customer needs, in addition to being able to provide better and better service to their customers (Muda et al, 2025). If they cannot do this, then it is likely that they will be outperformed by another organisation that uses its information in a more efficient way. But how do Information Systems actually improve an organisation's processes? Well, first of all, the use of information systems in contemporary enterprises has been shown to increase productivity, reduce resource use, and make data collection more efficient (Zheng, 2024). Furthermore, Information Systems help on different functional levels of an organisation, from operational, tactical, and strategic, to finance, operations, marketing, strategic planning, and personnel (Agarwal, 2009). This makes IS comprehensive and, therefore, able to improve and add value to different aspects of a business.</a:t>
            </a:r>
            <a:endParaRPr/>
          </a:p>
        </p:txBody>
      </p:sp>
    </p:spTree>
    <p:extLst>
      <p:ext uri="{BB962C8B-B14F-4D97-AF65-F5344CB8AC3E}">
        <p14:creationId xmlns:p14="http://schemas.microsoft.com/office/powerpoint/2010/main" val="848476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3ee83736d83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3ee83736d83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Overall, there are 6 main types of Information Systems that organisations can implement. The first type, Transaction Processing Systems (TPS), handles routine and high-volume transactions, and an ATM system is one example of this. The second type, a Management Information System (MIS), is used to generate documents such as monthly sales reports from operational data (UC Berkeley, 2026). Then there are the Business Intelligence (BI) Systems, which are used to create a data analytics dashboard, whilst the Enterprise Resource Planning (ERP) Systems are generally used for integrating important business functions across different departments (UC Berkeley, 2026).</a:t>
            </a:r>
            <a:endParaRPr/>
          </a:p>
        </p:txBody>
      </p:sp>
    </p:spTree>
    <p:extLst>
      <p:ext uri="{BB962C8B-B14F-4D97-AF65-F5344CB8AC3E}">
        <p14:creationId xmlns:p14="http://schemas.microsoft.com/office/powerpoint/2010/main" val="6687092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g3ee1f880171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 name="Google Shape;80;g3ee1f880171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Continuing on, CRM systems are useful in helping organisations manage their customer interactions and sales processes, whilst the sixth, and last type of IS, the Supply Chain Management (SCM) system, is useful for logistics, inventory, and supplier relationships (UC Berkeley, 2026). In addition to these systems, there are also less-known systems such as Executive Information Systems (EIS), which are used by senior executives who need to track long-term goals, assess risks, and even make decisions that guide the direction of the entire organisation (Syracuse University, 2025).</a:t>
            </a:r>
            <a:endParaRPr/>
          </a:p>
        </p:txBody>
      </p:sp>
    </p:spTree>
    <p:extLst>
      <p:ext uri="{BB962C8B-B14F-4D97-AF65-F5344CB8AC3E}">
        <p14:creationId xmlns:p14="http://schemas.microsoft.com/office/powerpoint/2010/main" val="29555605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3ee1f880171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3ee1f880171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solidFill>
                  <a:schemeClr val="dk1"/>
                </a:solidFill>
              </a:rPr>
              <a:t>The first two systems that we will compare and contrast are the Transaction Processing System (TPS) and the Management Information System (MIS). The TP system has advantages, such as the fact that it collects and processes high-volume and same-type transactions in real time. This is useful because this type of data creates the foundation for other systems; the use of this system, rather than doing this by hand, reduces the possibility of human error in repetitive tasks (Stewart and Mosleh, 2026). However, the system is not without disadvantages; for example, TPS has a limited analytical capability, which makes it unlikely to support decision-making (Wahsheh et al, 2023). MIS, on the other hand, is useful because it can put operational data into structured reports, which can then create a standard that can be maintained between departments. Furthermore, this type of Information System is very important for middle management as it can help them make decisions more accurately. However, it also has disadvantages; for example, the Management Information System relies too much on past data and is not very flexible (Hasan et al, 2021).</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3f44e8d5507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3f44e8d5507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solidFill>
                  <a:schemeClr val="dk1"/>
                </a:solidFill>
              </a:rPr>
              <a:t>Business Intelligence systems are useful for organisations because they help analyse large datasets and present this information in an easy-to-understand way, such as dashboards and visualisations. Furthermore, the data collected and presented by this system allows strategic decisions to be made based on data (Salur and Kattar, 2021), which makes the success rate of these decisions higher. However, there are a few disadvantages; for example, the system needs to be fed a lot of high-quality data in order to generate correct results, which isn’t always possible, in addition to the fact that skills gaps in staff can affect the rate of use in an organisation, meaning it will require additional investments in training for it to work well. One example of a BI system being used is Lotte - the leading internet shopping mall in Korea. A few years back, company executives wanted to understand why customers abandon shopping carts, which is why they created and implemented the first online behavioral analysis system applied in Korea, which helped them understand customer behavior and implement targeted marketing, leading to increased customer loyalty and more (Morris, 2021).</a:t>
            </a:r>
            <a:endParaRPr>
              <a:solidFill>
                <a:schemeClr val="dk1"/>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3f44e8d5507_0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3f44e8d5507_0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solidFill>
                  <a:schemeClr val="dk1"/>
                </a:solidFill>
              </a:rPr>
              <a:t>On the other hand, Executive Information Systems are made to generate high-level data summaries and help executives make strategic decisions. As such, this system is advantageous in that it can support risk assessment processes (Azad et al, 2012) and make organisations more successful. However, at the same time, EIS cannot be used by lower-level staff, which means that its costs are less reasonable, in addition to the fact that the whole EI system is also dependent on other system information (Azad et al, 2012). An example of EIS would be the Executive Information Systems organisation which works alongside the US government to enhance efficiency and effectiveness in public operations (EIS, 2026).</a:t>
            </a:r>
            <a:endParaRPr>
              <a:solidFill>
                <a:schemeClr val="dk1"/>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3ee1f880171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3ee1f880171_0_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solidFill>
                  <a:schemeClr val="dk1"/>
                </a:solidFill>
              </a:rPr>
              <a:t>But does the use of these systems drive business success, or can they also hinder it? Well, for one, being able to capture and process high-volume, routine transactions means that employees who would otherwise have to do these tasks by hand are less likely to make a mistake as a result of exhaustion (Stewart and Mosleh, 2026), which can reduce the financial burden of these mistakes as well. Similarly, systems like the MIS and EIS can drive business success by allowing managers and executives to make decisions based on real data gathered from their own company, which means that the data these systems work with is applicable to their specific circumstances. Even so, it is important to note that these systems can be expensive to implement and maintain; however, their advantages bring more to the table for an organisation than their disadvantages.</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00" dirty="0">
                <a:effectLst/>
                <a:latin typeface="Times New Roman" panose="02020603050405020304" pitchFamily="18" charset="0"/>
                <a:ea typeface="Calibri" panose="020F0502020204030204" pitchFamily="34" charset="0"/>
                <a:cs typeface="Arial" panose="020B0604020202020204" pitchFamily="34" charset="0"/>
              </a:rPr>
              <a:t>The case study of Amazon can be helpful for the study because it explains how artificial intelligence can be implemented as a BIS to boost the sales performance and customer experience. The company leverages generative AI to enhance product recommendations, search results, and product descriptions, making it easier and faster for customers to discover more relevant products (Amazon, 2024). The business challenge is being addressed as Amazon has a huge product range and customers are prone to getting overwhelmed by the choices. The system can process customer information and product data, facilitating faster product discovery and personalised shopping. The effect on business performance is positive, as improved recommendations can lead to higher customer engagement and conversion rates, amongst other factors, which in turn will lead to repeat purchases. There are, however, ethical questions in this case. Privacy, transparency and responsible decision-making are crucial for the operation of AI systems, which rely heavily on vast amounts of customer information. Duan et al. (2019) point out that AI can help with decision-making but pose challenges associated with data quality, trust and accountability. As such, Amazon's example reveals that AI systems have the potential to generate value for the organisation, but they can also be manipulated and managed carefully to not undermine customer trust.</a:t>
            </a:r>
            <a:endParaRPr lang="en-GB" sz="1800" kern="1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00" dirty="0">
                <a:effectLst/>
                <a:latin typeface="Times New Roman" panose="02020603050405020304" pitchFamily="18" charset="0"/>
                <a:ea typeface="Calibri" panose="020F0502020204030204" pitchFamily="34" charset="0"/>
                <a:cs typeface="Arial" panose="020B0604020202020204" pitchFamily="34" charset="0"/>
              </a:rPr>
              <a:t>Tesco is a good example since it illustrates the use and performance of supply chain and inventory information systems. Tesco has stores, online shopping and delivery, so it's important that they have the right information about stock, customer demand and supplier activity. In compliance with its annual report, digital systems are crucial in enhancing customer service, business decision making, and operational performance (Tesco plc, 2025). The biggest difficulty for Tesco is the availability of products, while reducing waste and controlling costs. Inventory and supply chain systems provide the company with greater visibility into product movement, customer behaviour and demand forecasting. This enhances business performance as shelves can be restocked more efficiently, orders online can be processed more effectively and managers can make decisions based on real-time information. But, there are ethical issues too. Customer information needs to be safeguarded, suppliers might be under pressure to hit the targets and workers may be experiencing surveillance via performance measures. Vial (2019) states that digital transformation is more than just about technology, it is about changing the way things are done in the organisation. Thus, in the case of Tesco it is evident that IS can increase efficiency, but they must also be managed responsibly.</a:t>
            </a:r>
            <a:endParaRPr lang="en-GB" sz="1800" kern="1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00" dirty="0">
                <a:effectLst/>
                <a:latin typeface="Times New Roman" panose="02020603050405020304" pitchFamily="18" charset="0"/>
                <a:ea typeface="Calibri" panose="020F0502020204030204" pitchFamily="34" charset="0"/>
                <a:cs typeface="Arial" panose="020B0604020202020204" pitchFamily="34" charset="0"/>
              </a:rPr>
              <a:t>Netflix serves as an example of the use of business intelligence and decision support systems for better strategic decision-making. The company leverages digital data to inform viewing habits, suggest content and make investment decisions. In its annual report it mentions the role of technology, member engagement, and content performance in their business model (Netflix, 2024). This is significant as Netflix is highly competitive and needs to maintain its subscribers' interest. Business intelligence is also a great way for the company to study viewership, viewing patterns, completion rates, and audience preferences, which can help to inform decision-making regarding content promotion and production. Netflix uses analytics as an example of business information systems, which links technology, people and organisational processes (Beynon-Davies, 2019). The effect on business performance is significant as personalised recommendations can help boost engagement, satisfaction and customer retention. But there are ethical concerns, too, such as privacy and the fact that algorithms can introduce bias and restrict the information users view. Verhoef and </a:t>
            </a:r>
            <a:r>
              <a:rPr lang="en-GB" sz="1800" b="0" kern="100" dirty="0" err="1">
                <a:effectLst/>
                <a:latin typeface="Times New Roman" panose="02020603050405020304" pitchFamily="18" charset="0"/>
                <a:ea typeface="Calibri" panose="020F0502020204030204" pitchFamily="34" charset="0"/>
                <a:cs typeface="Arial" panose="020B0604020202020204" pitchFamily="34" charset="0"/>
              </a:rPr>
              <a:t>Haenlein</a:t>
            </a:r>
            <a:r>
              <a:rPr lang="en-GB" sz="1800" b="0" kern="100" dirty="0">
                <a:effectLst/>
                <a:latin typeface="Times New Roman" panose="02020603050405020304" pitchFamily="18" charset="0"/>
                <a:ea typeface="Calibri" panose="020F0502020204030204" pitchFamily="34" charset="0"/>
                <a:cs typeface="Arial" panose="020B0604020202020204" pitchFamily="34" charset="0"/>
              </a:rPr>
              <a:t> (2021) suggest that digital transformation has an impact on customer experience and value creation. Hence, Netflix demonstrates that business intelligence contributes to the competitive advantage using data responsibly.</a:t>
            </a:r>
            <a:endParaRPr lang="en-GB" sz="1800" kern="1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5A849BE-EC86-604A-9133-139D5C01F0E4}" type="slidenum">
              <a:rPr lang="en-US" smtClean="0"/>
              <a:t>16</a:t>
            </a:fld>
            <a:endParaRPr lang="en-US"/>
          </a:p>
        </p:txBody>
      </p:sp>
    </p:spTree>
    <p:extLst>
      <p:ext uri="{BB962C8B-B14F-4D97-AF65-F5344CB8AC3E}">
        <p14:creationId xmlns:p14="http://schemas.microsoft.com/office/powerpoint/2010/main" val="1478561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master 1">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E6E6E6"/>
          </a:solidFill>
          <a:ln/>
        </p:spPr>
        <p:txBody>
          <a:bodyPr/>
          <a:lstStyle/>
          <a:p>
            <a:endParaRPr lang="en-GB"/>
          </a:p>
        </p:txBody>
      </p:sp>
      <p:sp>
        <p:nvSpPr>
          <p:cNvPr id="3" name="Shape 1"/>
          <p:cNvSpPr/>
          <p:nvPr/>
        </p:nvSpPr>
        <p:spPr>
          <a:xfrm>
            <a:off x="0" y="0"/>
            <a:ext cx="9144000" cy="5143500"/>
          </a:xfrm>
          <a:prstGeom prst="rect">
            <a:avLst/>
          </a:prstGeom>
          <a:solidFill>
            <a:srgbClr val="FFFFFF"/>
          </a:solidFill>
          <a:ln/>
        </p:spPr>
        <p:txBody>
          <a:bodyPr/>
          <a:lstStyle/>
          <a:p>
            <a:endParaRPr lang="en-GB"/>
          </a:p>
        </p:txBody>
      </p:sp>
    </p:spTree>
    <p:extLst>
      <p:ext uri="{BB962C8B-B14F-4D97-AF65-F5344CB8AC3E}">
        <p14:creationId xmlns:p14="http://schemas.microsoft.com/office/powerpoint/2010/main" val="21021825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D50EE-0175-757B-44D0-1CB244BB9D6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052D8D2-FF11-9EA9-176F-D483B6891E5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43A02AC-A05B-5FD2-F286-49B9AF88ACD6}"/>
              </a:ext>
            </a:extLst>
          </p:cNvPr>
          <p:cNvSpPr>
            <a:spLocks noGrp="1"/>
          </p:cNvSpPr>
          <p:nvPr>
            <p:ph type="dt" sz="half" idx="10"/>
          </p:nvPr>
        </p:nvSpPr>
        <p:spPr/>
        <p:txBody>
          <a:bodyPr/>
          <a:lstStyle/>
          <a:p>
            <a:fld id="{96D2F9D2-957E-FB4F-A64E-9BFD8471DB98}" type="datetimeFigureOut">
              <a:rPr lang="en-US" smtClean="0"/>
              <a:t>7/16/2026</a:t>
            </a:fld>
            <a:endParaRPr lang="en-US"/>
          </a:p>
        </p:txBody>
      </p:sp>
      <p:sp>
        <p:nvSpPr>
          <p:cNvPr id="5" name="Footer Placeholder 4">
            <a:extLst>
              <a:ext uri="{FF2B5EF4-FFF2-40B4-BE49-F238E27FC236}">
                <a16:creationId xmlns:a16="http://schemas.microsoft.com/office/drawing/2014/main" id="{384DEA76-29E9-C332-6162-80E0838F4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77180B-22A2-43C1-BF9A-B923B488083C}"/>
              </a:ext>
            </a:extLst>
          </p:cNvPr>
          <p:cNvSpPr>
            <a:spLocks noGrp="1"/>
          </p:cNvSpPr>
          <p:nvPr>
            <p:ph type="sldNum" sz="quarter" idx="12"/>
          </p:nvPr>
        </p:nvSpPr>
        <p:spPr/>
        <p:txBody>
          <a:bodyPr/>
          <a:lstStyle/>
          <a:p>
            <a:fld id="{689B3DEC-39F1-C748-921A-FE59B8EF0629}" type="slidenum">
              <a:rPr lang="en-US" smtClean="0"/>
              <a:t>‹#›</a:t>
            </a:fld>
            <a:endParaRPr lang="en-US"/>
          </a:p>
        </p:txBody>
      </p:sp>
    </p:spTree>
    <p:extLst>
      <p:ext uri="{BB962C8B-B14F-4D97-AF65-F5344CB8AC3E}">
        <p14:creationId xmlns:p14="http://schemas.microsoft.com/office/powerpoint/2010/main" val="1204418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60" r:id="rId12"/>
    <p:sldLayoutId id="2147483661"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8" Type="http://schemas.openxmlformats.org/officeDocument/2006/relationships/hyperlink" Target="https://www.legislation.gov.uk/ukpga/2018/12/contents" TargetMode="External"/><Relationship Id="rId3" Type="http://schemas.openxmlformats.org/officeDocument/2006/relationships/hyperlink" Target="https://s22.q4cdn.com/959853165/files/doc_financials/2024/ar/Netflix-10-K-01272025.pdf" TargetMode="External"/><Relationship Id="rId7" Type="http://schemas.openxmlformats.org/officeDocument/2006/relationships/hyperlink" Target="https://www.nist.gov/itl/ai-risk-management-framework/ai-rmf-development" TargetMode="External"/><Relationship Id="rId2" Type="http://schemas.openxmlformats.org/officeDocument/2006/relationships/hyperlink" Target="https://www.aboutamazon.com/news/retail/amazon-generative-ai-product-search-results-and-descriptions" TargetMode="External"/><Relationship Id="rId1" Type="http://schemas.openxmlformats.org/officeDocument/2006/relationships/slideLayout" Target="../slideLayouts/slideLayout13.xml"/><Relationship Id="rId6" Type="http://schemas.openxmlformats.org/officeDocument/2006/relationships/hyperlink" Target="https://www.ncsc.gov.uk/guidance/ai-and-cyber-security-what-you-need-to-know" TargetMode="External"/><Relationship Id="rId5" Type="http://schemas.openxmlformats.org/officeDocument/2006/relationships/hyperlink" Target="https://ico.org.uk/for-organisations/uk-gdpr-guidance-and-resources/artificial-intelligence/guidance-on-ai-and-data-protection/" TargetMode="External"/><Relationship Id="rId4" Type="http://schemas.openxmlformats.org/officeDocument/2006/relationships/hyperlink" Target="https://www.tescoplc.com/investors/reports-results-and-presentation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weforum.org/stories/emerging-technologies/artificial-intelligence-c-suite-business/?utm_source=chatgpt.com" TargetMode="External"/><Relationship Id="rId2" Type="http://schemas.openxmlformats.org/officeDocument/2006/relationships/hyperlink" Target="https://ico.org.uk/for-organisations/uk-gdpr-guidance-and-resources/"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0" y="832624"/>
            <a:ext cx="9144000" cy="1964401"/>
          </a:xfrm>
          <a:prstGeom prst="rect">
            <a:avLst/>
          </a:prstGeom>
          <a:solidFill>
            <a:srgbClr val="F6B26B"/>
          </a:solidFill>
        </p:spPr>
        <p:txBody>
          <a:bodyPr spcFirstLastPara="1" wrap="square" lIns="91425" tIns="91425" rIns="91425" bIns="91425" anchor="b" anchorCtr="0">
            <a:normAutofit fontScale="90000"/>
          </a:bodyPr>
          <a:lstStyle/>
          <a:p>
            <a:pPr marL="0" lvl="0" indent="0" algn="ctr" rtl="0">
              <a:spcBef>
                <a:spcPts val="0"/>
              </a:spcBef>
              <a:spcAft>
                <a:spcPts val="0"/>
              </a:spcAft>
              <a:buNone/>
            </a:pPr>
            <a:r>
              <a:rPr lang="en" dirty="0">
                <a:solidFill>
                  <a:schemeClr val="lt1"/>
                </a:solidFill>
                <a:latin typeface="NanumMyeongjoExtraBold"/>
                <a:ea typeface="NanumMyeongjoExtraBold"/>
                <a:cs typeface="NanumMyeongjoExtraBold"/>
                <a:sym typeface="NanumMyeongjoExtraBold"/>
              </a:rPr>
              <a:t>Information Systems</a:t>
            </a:r>
            <a:br>
              <a:rPr lang="en" dirty="0">
                <a:solidFill>
                  <a:schemeClr val="lt1"/>
                </a:solidFill>
                <a:latin typeface="NanumMyeongjoExtraBold"/>
                <a:ea typeface="NanumMyeongjoExtraBold"/>
                <a:cs typeface="NanumMyeongjoExtraBold"/>
                <a:sym typeface="NanumMyeongjoExtraBold"/>
              </a:rPr>
            </a:br>
            <a:r>
              <a:rPr lang="en" sz="4000" dirty="0">
                <a:solidFill>
                  <a:schemeClr val="lt1"/>
                </a:solidFill>
                <a:latin typeface="NanumMyeongjoExtraBold"/>
                <a:ea typeface="NanumMyeongjoExtraBold"/>
                <a:cs typeface="NanumMyeongjoExtraBold"/>
                <a:sym typeface="NanumMyeongjoExtraBold"/>
              </a:rPr>
              <a:t>Managing Business Information(</a:t>
            </a:r>
            <a:r>
              <a:rPr lang="en" sz="3200" dirty="0">
                <a:solidFill>
                  <a:schemeClr val="lt1"/>
                </a:solidFill>
                <a:latin typeface="NanumMyeongjoExtraBold"/>
                <a:ea typeface="NanumMyeongjoExtraBold"/>
                <a:cs typeface="NanumMyeongjoExtraBold"/>
                <a:sym typeface="NanumMyeongjoExtraBold"/>
              </a:rPr>
              <a:t>LCLM5004_LON)</a:t>
            </a:r>
            <a:endParaRPr dirty="0">
              <a:solidFill>
                <a:schemeClr val="lt1"/>
              </a:solidFill>
              <a:latin typeface="NanumMyeongjoExtraBold"/>
              <a:ea typeface="NanumMyeongjoExtraBold"/>
              <a:cs typeface="NanumMyeongjoExtraBold"/>
              <a:sym typeface="NanumMyeongjoExtraBold"/>
            </a:endParaRPr>
          </a:p>
        </p:txBody>
      </p:sp>
      <p:sp>
        <p:nvSpPr>
          <p:cNvPr id="55" name="Google Shape;55;p13"/>
          <p:cNvSpPr txBox="1">
            <a:spLocks noGrp="1"/>
          </p:cNvSpPr>
          <p:nvPr>
            <p:ph type="subTitle" idx="1"/>
          </p:nvPr>
        </p:nvSpPr>
        <p:spPr>
          <a:xfrm>
            <a:off x="311700" y="2834125"/>
            <a:ext cx="8520600" cy="2052600"/>
          </a:xfrm>
          <a:prstGeom prst="rect">
            <a:avLst/>
          </a:prstGeom>
        </p:spPr>
        <p:txBody>
          <a:bodyPr spcFirstLastPara="1" wrap="square" lIns="91425" tIns="91425" rIns="91425" bIns="91425" anchor="t" anchorCtr="0">
            <a:normAutofit fontScale="77500" lnSpcReduction="20000"/>
          </a:bodyPr>
          <a:lstStyle/>
          <a:p>
            <a:pPr marL="0" lvl="0" indent="0" rtl="0">
              <a:lnSpc>
                <a:spcPct val="150000"/>
              </a:lnSpc>
              <a:spcBef>
                <a:spcPts val="0"/>
              </a:spcBef>
              <a:spcAft>
                <a:spcPts val="0"/>
              </a:spcAft>
              <a:buNone/>
            </a:pPr>
            <a:r>
              <a:rPr lang="en" sz="2200" b="1" dirty="0">
                <a:latin typeface="Nanum Myeongjo"/>
                <a:ea typeface="Nanum Myeongjo"/>
                <a:cs typeface="Nanum Myeongjo"/>
                <a:sym typeface="Nanum Myeongjo"/>
              </a:rPr>
              <a:t>A presentation by:</a:t>
            </a:r>
          </a:p>
          <a:p>
            <a:pPr marL="0" lvl="0" indent="0" rtl="0">
              <a:lnSpc>
                <a:spcPct val="150000"/>
              </a:lnSpc>
              <a:spcBef>
                <a:spcPts val="0"/>
              </a:spcBef>
              <a:spcAft>
                <a:spcPts val="0"/>
              </a:spcAft>
              <a:buNone/>
            </a:pPr>
            <a:r>
              <a:rPr lang="en" sz="2200" b="1" dirty="0">
                <a:latin typeface="Nanum Myeongjo"/>
                <a:ea typeface="Nanum Myeongjo"/>
                <a:cs typeface="Nanum Myeongjo"/>
                <a:sym typeface="Nanum Myeongjo"/>
              </a:rPr>
              <a:t> Desislava Yovcheva ID: 2321718</a:t>
            </a:r>
          </a:p>
          <a:p>
            <a:pPr marL="0" lvl="0" indent="0" rtl="0">
              <a:lnSpc>
                <a:spcPct val="150000"/>
              </a:lnSpc>
              <a:spcBef>
                <a:spcPts val="0"/>
              </a:spcBef>
              <a:spcAft>
                <a:spcPts val="0"/>
              </a:spcAft>
              <a:buNone/>
            </a:pPr>
            <a:r>
              <a:rPr lang="en" sz="2200" b="1" dirty="0">
                <a:latin typeface="Nanum Myeongjo"/>
                <a:ea typeface="Nanum Myeongjo"/>
                <a:cs typeface="Nanum Myeongjo"/>
                <a:sym typeface="Nanum Myeongjo"/>
              </a:rPr>
              <a:t>Ventsislav karov ID: 2321719</a:t>
            </a:r>
          </a:p>
          <a:p>
            <a:pPr marL="0" lvl="0" indent="0" rtl="0">
              <a:lnSpc>
                <a:spcPct val="150000"/>
              </a:lnSpc>
              <a:spcBef>
                <a:spcPts val="0"/>
              </a:spcBef>
              <a:spcAft>
                <a:spcPts val="0"/>
              </a:spcAft>
              <a:buNone/>
            </a:pPr>
            <a:r>
              <a:rPr lang="en-GB" sz="2200" b="1" dirty="0">
                <a:latin typeface="Nanum Myeongjo"/>
                <a:ea typeface="Nanum Myeongjo"/>
                <a:cs typeface="Nanum Myeongjo"/>
                <a:sym typeface="Nanum Myeongjo"/>
              </a:rPr>
              <a:t>Sinde Franklin </a:t>
            </a:r>
            <a:r>
              <a:rPr lang="en-GB" sz="2200" b="1" dirty="0" err="1">
                <a:latin typeface="Nanum Myeongjo"/>
                <a:ea typeface="Nanum Myeongjo"/>
                <a:cs typeface="Nanum Myeongjo"/>
                <a:sym typeface="Nanum Myeongjo"/>
              </a:rPr>
              <a:t>Woppiwo</a:t>
            </a:r>
            <a:r>
              <a:rPr lang="en-GB" sz="2200" b="1" dirty="0">
                <a:latin typeface="Nanum Myeongjo"/>
                <a:ea typeface="Nanum Myeongjo"/>
                <a:cs typeface="Nanum Myeongjo"/>
                <a:sym typeface="Nanum Myeongjo"/>
              </a:rPr>
              <a:t> ID: 2414246</a:t>
            </a:r>
          </a:p>
          <a:p>
            <a:pPr marL="0" lvl="0" indent="0" rtl="0">
              <a:lnSpc>
                <a:spcPct val="150000"/>
              </a:lnSpc>
              <a:spcBef>
                <a:spcPts val="0"/>
              </a:spcBef>
              <a:spcAft>
                <a:spcPts val="0"/>
              </a:spcAft>
              <a:buNone/>
            </a:pPr>
            <a:r>
              <a:rPr lang="en-GB" sz="2200" b="1" dirty="0">
                <a:latin typeface="Nanum Myeongjo"/>
                <a:ea typeface="Nanum Myeongjo"/>
                <a:cs typeface="Nanum Myeongjo"/>
                <a:sym typeface="Nanum Myeongjo"/>
              </a:rPr>
              <a:t>Irum Sher ID: 2422703</a:t>
            </a:r>
            <a:endParaRPr sz="2200" b="1" dirty="0">
              <a:latin typeface="Nanum Myeongjo"/>
              <a:ea typeface="Nanum Myeongjo"/>
              <a:cs typeface="Nanum Myeongjo"/>
              <a:sym typeface="Nanum Myeongjo"/>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cxnSp>
        <p:nvCxnSpPr>
          <p:cNvPr id="60" name="Google Shape;60;p14"/>
          <p:cNvCxnSpPr/>
          <p:nvPr/>
        </p:nvCxnSpPr>
        <p:spPr>
          <a:xfrm>
            <a:off x="1358988" y="659100"/>
            <a:ext cx="10800" cy="4484400"/>
          </a:xfrm>
          <a:prstGeom prst="straightConnector1">
            <a:avLst/>
          </a:prstGeom>
          <a:noFill/>
          <a:ln w="38100" cap="flat" cmpd="sng">
            <a:solidFill>
              <a:srgbClr val="F6B26B"/>
            </a:solidFill>
            <a:prstDash val="solid"/>
            <a:round/>
            <a:headEnd type="none" w="med" len="med"/>
            <a:tailEnd type="none" w="med" len="med"/>
          </a:ln>
        </p:spPr>
      </p:cxnSp>
      <p:sp>
        <p:nvSpPr>
          <p:cNvPr id="61" name="Google Shape;61;p14"/>
          <p:cNvSpPr txBox="1">
            <a:spLocks noGrp="1"/>
          </p:cNvSpPr>
          <p:nvPr>
            <p:ph type="title"/>
          </p:nvPr>
        </p:nvSpPr>
        <p:spPr>
          <a:xfrm>
            <a:off x="0" y="200800"/>
            <a:ext cx="9144000" cy="572700"/>
          </a:xfrm>
          <a:prstGeom prst="rect">
            <a:avLst/>
          </a:prstGeom>
          <a:solidFill>
            <a:srgbClr val="F6B26B"/>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a:solidFill>
                  <a:schemeClr val="lt1"/>
                </a:solidFill>
                <a:latin typeface="NanumMyeongjoExtraBold"/>
                <a:ea typeface="NanumMyeongjoExtraBold"/>
                <a:cs typeface="NanumMyeongjoExtraBold"/>
                <a:sym typeface="NanumMyeongjoExtraBold"/>
              </a:rPr>
              <a:t>Introduction</a:t>
            </a:r>
            <a:endParaRPr>
              <a:solidFill>
                <a:schemeClr val="lt1"/>
              </a:solidFill>
              <a:latin typeface="NanumMyeongjoExtraBold"/>
              <a:ea typeface="NanumMyeongjoExtraBold"/>
              <a:cs typeface="NanumMyeongjoExtraBold"/>
              <a:sym typeface="NanumMyeongjoExtraBold"/>
            </a:endParaRPr>
          </a:p>
        </p:txBody>
      </p:sp>
      <p:sp>
        <p:nvSpPr>
          <p:cNvPr id="62" name="Google Shape;62;p14"/>
          <p:cNvSpPr txBox="1">
            <a:spLocks noGrp="1"/>
          </p:cNvSpPr>
          <p:nvPr>
            <p:ph type="body" idx="1"/>
          </p:nvPr>
        </p:nvSpPr>
        <p:spPr>
          <a:xfrm>
            <a:off x="2591375" y="1017725"/>
            <a:ext cx="6240900" cy="3845700"/>
          </a:xfrm>
          <a:prstGeom prst="rect">
            <a:avLst/>
          </a:prstGeom>
        </p:spPr>
        <p:txBody>
          <a:bodyPr spcFirstLastPara="1" wrap="square" lIns="91425" tIns="91425" rIns="91425" bIns="91425" anchor="t" anchorCtr="0">
            <a:normAutofit fontScale="92500" lnSpcReduction="10000"/>
          </a:bodyPr>
          <a:lstStyle/>
          <a:p>
            <a:pPr marL="457200" lvl="0" indent="-342900" algn="l" rtl="0">
              <a:lnSpc>
                <a:spcPct val="115000"/>
              </a:lnSpc>
              <a:spcBef>
                <a:spcPts val="0"/>
              </a:spcBef>
              <a:spcAft>
                <a:spcPts val="0"/>
              </a:spcAft>
              <a:buClr>
                <a:schemeClr val="dk1"/>
              </a:buClr>
              <a:buSzPts val="1800"/>
              <a:buFont typeface="Nanum Myeongjo"/>
              <a:buChar char="●"/>
            </a:pPr>
            <a:r>
              <a:rPr lang="en">
                <a:solidFill>
                  <a:schemeClr val="dk1"/>
                </a:solidFill>
                <a:latin typeface="Nanum Myeongjo"/>
                <a:ea typeface="Nanum Myeongjo"/>
                <a:cs typeface="Nanum Myeongjo"/>
                <a:sym typeface="Nanum Myeongjo"/>
              </a:rPr>
              <a:t>IS uses "a variety of information technologies (IT) such as computers, software, databases, communication systems, the Internet, mobile devices and much more" </a:t>
            </a:r>
            <a:r>
              <a:rPr lang="en" i="1">
                <a:solidFill>
                  <a:schemeClr val="dk1"/>
                </a:solidFill>
                <a:latin typeface="Nanum Myeongjo"/>
                <a:ea typeface="Nanum Myeongjo"/>
                <a:cs typeface="Nanum Myeongjo"/>
                <a:sym typeface="Nanum Myeongjo"/>
              </a:rPr>
              <a:t>(Boell and Cecez-Kecmanovic, 2015)</a:t>
            </a:r>
            <a:endParaRPr i="1">
              <a:solidFill>
                <a:schemeClr val="dk1"/>
              </a:solidFill>
              <a:latin typeface="Nanum Myeongjo"/>
              <a:ea typeface="Nanum Myeongjo"/>
              <a:cs typeface="Nanum Myeongjo"/>
              <a:sym typeface="Nanum Myeongjo"/>
            </a:endParaRPr>
          </a:p>
          <a:p>
            <a:pPr marL="457200" lvl="0" indent="-342900" algn="l" rtl="0">
              <a:lnSpc>
                <a:spcPct val="115000"/>
              </a:lnSpc>
              <a:spcBef>
                <a:spcPts val="0"/>
              </a:spcBef>
              <a:spcAft>
                <a:spcPts val="0"/>
              </a:spcAft>
              <a:buClr>
                <a:schemeClr val="dk1"/>
              </a:buClr>
              <a:buSzPts val="1800"/>
              <a:buFont typeface="Nanum Myeongjo"/>
              <a:buChar char="●"/>
            </a:pPr>
            <a:r>
              <a:rPr lang="en">
                <a:solidFill>
                  <a:schemeClr val="dk1"/>
                </a:solidFill>
                <a:latin typeface="Nanum Myeongjo"/>
                <a:ea typeface="Nanum Myeongjo"/>
                <a:cs typeface="Nanum Myeongjo"/>
                <a:sym typeface="Nanum Myeongjo"/>
              </a:rPr>
              <a:t>These systems allow an organisation's information to be correctly sorted and stored, which can be helpful when it comes to </a:t>
            </a:r>
            <a:r>
              <a:rPr lang="en">
                <a:solidFill>
                  <a:schemeClr val="dk1"/>
                </a:solidFill>
                <a:latin typeface="NanumMyeongjoExtraBold"/>
                <a:ea typeface="NanumMyeongjoExtraBold"/>
                <a:cs typeface="NanumMyeongjoExtraBold"/>
                <a:sym typeface="NanumMyeongjoExtraBold"/>
              </a:rPr>
              <a:t>managing operations, interacting with their consumers, and staying ahead of their competition</a:t>
            </a:r>
            <a:r>
              <a:rPr lang="en">
                <a:solidFill>
                  <a:schemeClr val="dk1"/>
                </a:solidFill>
                <a:latin typeface="Nanum Myeongjo"/>
                <a:ea typeface="Nanum Myeongjo"/>
                <a:cs typeface="Nanum Myeongjo"/>
                <a:sym typeface="Nanum Myeongjo"/>
              </a:rPr>
              <a:t> </a:t>
            </a:r>
            <a:r>
              <a:rPr lang="en" i="1">
                <a:solidFill>
                  <a:schemeClr val="dk1"/>
                </a:solidFill>
                <a:latin typeface="Nanum Myeongjo"/>
                <a:ea typeface="Nanum Myeongjo"/>
                <a:cs typeface="Nanum Myeongjo"/>
                <a:sym typeface="Nanum Myeongjo"/>
              </a:rPr>
              <a:t>(Zheng, 2024)</a:t>
            </a:r>
            <a:endParaRPr i="1">
              <a:solidFill>
                <a:schemeClr val="dk1"/>
              </a:solidFill>
              <a:latin typeface="Nanum Myeongjo"/>
              <a:ea typeface="Nanum Myeongjo"/>
              <a:cs typeface="Nanum Myeongjo"/>
              <a:sym typeface="Nanum Myeongjo"/>
            </a:endParaRPr>
          </a:p>
          <a:p>
            <a:pPr marL="457200" lvl="0" indent="-342900" algn="l" rtl="0">
              <a:lnSpc>
                <a:spcPct val="115000"/>
              </a:lnSpc>
              <a:spcBef>
                <a:spcPts val="0"/>
              </a:spcBef>
              <a:spcAft>
                <a:spcPts val="0"/>
              </a:spcAft>
              <a:buClr>
                <a:schemeClr val="dk1"/>
              </a:buClr>
              <a:buSzPts val="1800"/>
              <a:buFont typeface="Nanum Myeongjo"/>
              <a:buChar char="●"/>
            </a:pPr>
            <a:r>
              <a:rPr lang="en">
                <a:solidFill>
                  <a:schemeClr val="dk1"/>
                </a:solidFill>
                <a:latin typeface="Nanum Myeongjo"/>
                <a:ea typeface="Nanum Myeongjo"/>
                <a:cs typeface="Nanum Myeongjo"/>
                <a:sym typeface="Nanum Myeongjo"/>
              </a:rPr>
              <a:t>The structure of this presentation is as follows: introducing different Information Systems, then analyse and compare them, followed by ethical considerations and real-world case studies</a:t>
            </a:r>
            <a:endParaRPr>
              <a:solidFill>
                <a:schemeClr val="dk1"/>
              </a:solidFill>
              <a:latin typeface="Nanum Myeongjo"/>
              <a:ea typeface="Nanum Myeongjo"/>
              <a:cs typeface="Nanum Myeongjo"/>
              <a:sym typeface="Nanum Myeongjo"/>
            </a:endParaRPr>
          </a:p>
        </p:txBody>
      </p:sp>
      <p:pic>
        <p:nvPicPr>
          <p:cNvPr id="63" name="Google Shape;63;p14"/>
          <p:cNvPicPr preferRelativeResize="0"/>
          <p:nvPr/>
        </p:nvPicPr>
        <p:blipFill rotWithShape="1">
          <a:blip r:embed="rId3">
            <a:alphaModFix/>
          </a:blip>
          <a:srcRect l="24718" r="11478"/>
          <a:stretch/>
        </p:blipFill>
        <p:spPr>
          <a:xfrm>
            <a:off x="137400" y="1587588"/>
            <a:ext cx="2453975" cy="2705970"/>
          </a:xfrm>
          <a:prstGeom prst="rect">
            <a:avLst/>
          </a:prstGeom>
          <a:noFill/>
          <a:ln w="38100" cap="flat" cmpd="sng">
            <a:solidFill>
              <a:srgbClr val="F6B26B"/>
            </a:solidFill>
            <a:prstDash val="solid"/>
            <a:round/>
            <a:headEnd type="none" w="sm" len="sm"/>
            <a:tailEnd type="none" w="sm" len="sm"/>
          </a:ln>
        </p:spPr>
      </p:pic>
    </p:spTree>
    <p:extLst>
      <p:ext uri="{BB962C8B-B14F-4D97-AF65-F5344CB8AC3E}">
        <p14:creationId xmlns:p14="http://schemas.microsoft.com/office/powerpoint/2010/main" val="1310625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15"/>
          <p:cNvSpPr txBox="1">
            <a:spLocks noGrp="1"/>
          </p:cNvSpPr>
          <p:nvPr>
            <p:ph type="title"/>
          </p:nvPr>
        </p:nvSpPr>
        <p:spPr>
          <a:xfrm>
            <a:off x="0" y="169975"/>
            <a:ext cx="9144000" cy="572700"/>
          </a:xfrm>
          <a:prstGeom prst="rect">
            <a:avLst/>
          </a:prstGeom>
          <a:solidFill>
            <a:srgbClr val="F6B26B"/>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a:solidFill>
                  <a:schemeClr val="lt1"/>
                </a:solidFill>
                <a:latin typeface="NanumMyeongjoExtraBold"/>
                <a:ea typeface="NanumMyeongjoExtraBold"/>
                <a:cs typeface="NanumMyeongjoExtraBold"/>
                <a:sym typeface="NanumMyeongjoExtraBold"/>
              </a:rPr>
              <a:t>Why are Information Systems important?</a:t>
            </a:r>
            <a:endParaRPr>
              <a:solidFill>
                <a:schemeClr val="lt1"/>
              </a:solidFill>
              <a:latin typeface="NanumMyeongjoExtraBold"/>
              <a:ea typeface="NanumMyeongjoExtraBold"/>
              <a:cs typeface="NanumMyeongjoExtraBold"/>
              <a:sym typeface="NanumMyeongjoExtraBold"/>
            </a:endParaRPr>
          </a:p>
        </p:txBody>
      </p:sp>
      <p:sp>
        <p:nvSpPr>
          <p:cNvPr id="69" name="Google Shape;69;p15"/>
          <p:cNvSpPr txBox="1">
            <a:spLocks noGrp="1"/>
          </p:cNvSpPr>
          <p:nvPr>
            <p:ph type="body" idx="1"/>
          </p:nvPr>
        </p:nvSpPr>
        <p:spPr>
          <a:xfrm>
            <a:off x="311700" y="1035475"/>
            <a:ext cx="8520600" cy="37800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Clr>
                <a:schemeClr val="dk1"/>
              </a:buClr>
              <a:buSzPts val="1800"/>
              <a:buFont typeface="Nanum Myeongjo"/>
              <a:buChar char="●"/>
            </a:pPr>
            <a:r>
              <a:rPr lang="en">
                <a:solidFill>
                  <a:schemeClr val="dk1"/>
                </a:solidFill>
                <a:latin typeface="Nanum Myeongjo"/>
                <a:ea typeface="Nanum Myeongjo"/>
                <a:cs typeface="Nanum Myeongjo"/>
                <a:sym typeface="Nanum Myeongjo"/>
              </a:rPr>
              <a:t>As globalisation and competition grow, organisations need to be able to keep up with the </a:t>
            </a:r>
            <a:r>
              <a:rPr lang="en">
                <a:solidFill>
                  <a:schemeClr val="dk1"/>
                </a:solidFill>
                <a:latin typeface="NanumMyeongjoExtraBold"/>
                <a:ea typeface="NanumMyeongjoExtraBold"/>
                <a:cs typeface="NanumMyeongjoExtraBold"/>
                <a:sym typeface="NanumMyeongjoExtraBold"/>
              </a:rPr>
              <a:t>changing trends and customer needs</a:t>
            </a:r>
            <a:r>
              <a:rPr lang="en">
                <a:solidFill>
                  <a:schemeClr val="dk1"/>
                </a:solidFill>
                <a:latin typeface="Nanum Myeongjo"/>
                <a:ea typeface="Nanum Myeongjo"/>
                <a:cs typeface="Nanum Myeongjo"/>
                <a:sym typeface="Nanum Myeongjo"/>
              </a:rPr>
              <a:t>, in addition to being able to provide better and better service to their customers (Muda et al, 2025)</a:t>
            </a:r>
            <a:endParaRPr>
              <a:solidFill>
                <a:schemeClr val="dk1"/>
              </a:solidFill>
              <a:latin typeface="Nanum Myeongjo"/>
              <a:ea typeface="Nanum Myeongjo"/>
              <a:cs typeface="Nanum Myeongjo"/>
              <a:sym typeface="Nanum Myeongjo"/>
            </a:endParaRPr>
          </a:p>
          <a:p>
            <a:pPr marL="457200" lvl="0" indent="-342900" algn="l" rtl="0">
              <a:spcBef>
                <a:spcPts val="0"/>
              </a:spcBef>
              <a:spcAft>
                <a:spcPts val="0"/>
              </a:spcAft>
              <a:buClr>
                <a:schemeClr val="dk1"/>
              </a:buClr>
              <a:buSzPts val="1800"/>
              <a:buFont typeface="Nanum Myeongjo"/>
              <a:buChar char="●"/>
            </a:pPr>
            <a:r>
              <a:rPr lang="en">
                <a:solidFill>
                  <a:schemeClr val="dk1"/>
                </a:solidFill>
                <a:latin typeface="Nanum Myeongjo"/>
                <a:ea typeface="Nanum Myeongjo"/>
                <a:cs typeface="Nanum Myeongjo"/>
                <a:sym typeface="Nanum Myeongjo"/>
              </a:rPr>
              <a:t>If they cannot keep up, they will be </a:t>
            </a:r>
            <a:r>
              <a:rPr lang="en">
                <a:solidFill>
                  <a:schemeClr val="dk1"/>
                </a:solidFill>
                <a:latin typeface="NanumMyeongjoExtraBold"/>
                <a:ea typeface="NanumMyeongjoExtraBold"/>
                <a:cs typeface="NanumMyeongjoExtraBold"/>
                <a:sym typeface="NanumMyeongjoExtraBold"/>
              </a:rPr>
              <a:t>outperformed</a:t>
            </a:r>
            <a:endParaRPr>
              <a:solidFill>
                <a:schemeClr val="dk1"/>
              </a:solidFill>
              <a:latin typeface="NanumMyeongjoExtraBold"/>
              <a:ea typeface="NanumMyeongjoExtraBold"/>
              <a:cs typeface="NanumMyeongjoExtraBold"/>
              <a:sym typeface="NanumMyeongjoExtraBold"/>
            </a:endParaRPr>
          </a:p>
          <a:p>
            <a:pPr marL="457200" lvl="0" indent="-342900" algn="l" rtl="0">
              <a:spcBef>
                <a:spcPts val="0"/>
              </a:spcBef>
              <a:spcAft>
                <a:spcPts val="0"/>
              </a:spcAft>
              <a:buClr>
                <a:schemeClr val="dk1"/>
              </a:buClr>
              <a:buSzPts val="1800"/>
              <a:buFont typeface="Nanum Myeongjo"/>
              <a:buChar char="●"/>
            </a:pPr>
            <a:r>
              <a:rPr lang="en">
                <a:solidFill>
                  <a:schemeClr val="dk1"/>
                </a:solidFill>
                <a:latin typeface="Nanum Myeongjo"/>
                <a:ea typeface="Nanum Myeongjo"/>
                <a:cs typeface="Nanum Myeongjo"/>
                <a:sym typeface="Nanum Myeongjo"/>
              </a:rPr>
              <a:t>The use of information systems in contemporary enterprises has been shown to increase productivity, reduce resource use, and make data collection more efficient (Zheng, 2024)</a:t>
            </a:r>
            <a:endParaRPr>
              <a:solidFill>
                <a:schemeClr val="dk1"/>
              </a:solidFill>
              <a:latin typeface="Nanum Myeongjo"/>
              <a:ea typeface="Nanum Myeongjo"/>
              <a:cs typeface="Nanum Myeongjo"/>
              <a:sym typeface="Nanum Myeongjo"/>
            </a:endParaRPr>
          </a:p>
          <a:p>
            <a:pPr marL="457200" lvl="0" indent="-342900" algn="l" rtl="0">
              <a:spcBef>
                <a:spcPts val="0"/>
              </a:spcBef>
              <a:spcAft>
                <a:spcPts val="0"/>
              </a:spcAft>
              <a:buClr>
                <a:schemeClr val="dk1"/>
              </a:buClr>
              <a:buSzPts val="1800"/>
              <a:buFont typeface="Nanum Myeongjo"/>
              <a:buChar char="●"/>
            </a:pPr>
            <a:r>
              <a:rPr lang="en">
                <a:solidFill>
                  <a:schemeClr val="dk1"/>
                </a:solidFill>
                <a:latin typeface="Nanum Myeongjo"/>
                <a:ea typeface="Nanum Myeongjo"/>
                <a:cs typeface="Nanum Myeongjo"/>
                <a:sym typeface="Nanum Myeongjo"/>
              </a:rPr>
              <a:t>Information Systems help on </a:t>
            </a:r>
            <a:r>
              <a:rPr lang="en">
                <a:solidFill>
                  <a:schemeClr val="dk1"/>
                </a:solidFill>
                <a:latin typeface="NanumMyeongjoExtraBold"/>
                <a:ea typeface="NanumMyeongjoExtraBold"/>
                <a:cs typeface="NanumMyeongjoExtraBold"/>
                <a:sym typeface="NanumMyeongjoExtraBold"/>
              </a:rPr>
              <a:t>different functional levels</a:t>
            </a:r>
            <a:r>
              <a:rPr lang="en">
                <a:solidFill>
                  <a:schemeClr val="dk1"/>
                </a:solidFill>
                <a:latin typeface="Nanum Myeongjo"/>
                <a:ea typeface="Nanum Myeongjo"/>
                <a:cs typeface="Nanum Myeongjo"/>
                <a:sym typeface="Nanum Myeongjo"/>
              </a:rPr>
              <a:t> of an organisation: operational, tactical, and strategic, finance, operations, marketing, strategic planning, and personnel (Agarwal, 2009)</a:t>
            </a:r>
            <a:endParaRPr>
              <a:solidFill>
                <a:schemeClr val="dk1"/>
              </a:solidFill>
              <a:latin typeface="Nanum Myeongjo"/>
              <a:ea typeface="Nanum Myeongjo"/>
              <a:cs typeface="Nanum Myeongjo"/>
              <a:sym typeface="Nanum Myeongjo"/>
            </a:endParaRPr>
          </a:p>
        </p:txBody>
      </p:sp>
    </p:spTree>
    <p:extLst>
      <p:ext uri="{BB962C8B-B14F-4D97-AF65-F5344CB8AC3E}">
        <p14:creationId xmlns:p14="http://schemas.microsoft.com/office/powerpoint/2010/main" val="9736105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cxnSp>
        <p:nvCxnSpPr>
          <p:cNvPr id="74" name="Google Shape;74;p16"/>
          <p:cNvCxnSpPr/>
          <p:nvPr/>
        </p:nvCxnSpPr>
        <p:spPr>
          <a:xfrm>
            <a:off x="7726050" y="680750"/>
            <a:ext cx="10800" cy="4484400"/>
          </a:xfrm>
          <a:prstGeom prst="straightConnector1">
            <a:avLst/>
          </a:prstGeom>
          <a:noFill/>
          <a:ln w="38100" cap="flat" cmpd="sng">
            <a:solidFill>
              <a:srgbClr val="F6B26B"/>
            </a:solidFill>
            <a:prstDash val="solid"/>
            <a:round/>
            <a:headEnd type="none" w="med" len="med"/>
            <a:tailEnd type="none" w="med" len="med"/>
          </a:ln>
        </p:spPr>
      </p:cxnSp>
      <p:sp>
        <p:nvSpPr>
          <p:cNvPr id="75" name="Google Shape;75;p16"/>
          <p:cNvSpPr txBox="1">
            <a:spLocks noGrp="1"/>
          </p:cNvSpPr>
          <p:nvPr>
            <p:ph type="title"/>
          </p:nvPr>
        </p:nvSpPr>
        <p:spPr>
          <a:xfrm>
            <a:off x="0" y="132800"/>
            <a:ext cx="9144000" cy="572700"/>
          </a:xfrm>
          <a:prstGeom prst="rect">
            <a:avLst/>
          </a:prstGeom>
          <a:solidFill>
            <a:srgbClr val="F6B26B"/>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u="sng">
                <a:solidFill>
                  <a:srgbClr val="FFFFFF"/>
                </a:solidFill>
                <a:latin typeface="NanumMyeongjoExtraBold"/>
                <a:ea typeface="NanumMyeongjoExtraBold"/>
                <a:cs typeface="NanumMyeongjoExtraBold"/>
                <a:sym typeface="NanumMyeongjoExtraBold"/>
              </a:rPr>
              <a:t>Types of Information Systems</a:t>
            </a:r>
            <a:endParaRPr u="sng">
              <a:solidFill>
                <a:srgbClr val="FFFFFF"/>
              </a:solidFill>
              <a:latin typeface="NanumMyeongjoExtraBold"/>
              <a:ea typeface="NanumMyeongjoExtraBold"/>
              <a:cs typeface="NanumMyeongjoExtraBold"/>
              <a:sym typeface="NanumMyeongjoExtraBold"/>
            </a:endParaRPr>
          </a:p>
        </p:txBody>
      </p:sp>
      <p:graphicFrame>
        <p:nvGraphicFramePr>
          <p:cNvPr id="76" name="Google Shape;76;p16"/>
          <p:cNvGraphicFramePr/>
          <p:nvPr/>
        </p:nvGraphicFramePr>
        <p:xfrm>
          <a:off x="249250" y="1002825"/>
          <a:ext cx="5849625" cy="3840330"/>
        </p:xfrm>
        <a:graphic>
          <a:graphicData uri="http://schemas.openxmlformats.org/drawingml/2006/table">
            <a:tbl>
              <a:tblPr>
                <a:noFill/>
                <a:tableStyleId>{9602A6A3-2D84-48BA-A946-D89C6A68E089}</a:tableStyleId>
              </a:tblPr>
              <a:tblGrid>
                <a:gridCol w="1612450">
                  <a:extLst>
                    <a:ext uri="{9D8B030D-6E8A-4147-A177-3AD203B41FA5}">
                      <a16:colId xmlns:a16="http://schemas.microsoft.com/office/drawing/2014/main" val="20000"/>
                    </a:ext>
                  </a:extLst>
                </a:gridCol>
                <a:gridCol w="4237175">
                  <a:extLst>
                    <a:ext uri="{9D8B030D-6E8A-4147-A177-3AD203B41FA5}">
                      <a16:colId xmlns:a16="http://schemas.microsoft.com/office/drawing/2014/main" val="20001"/>
                    </a:ext>
                  </a:extLst>
                </a:gridCol>
              </a:tblGrid>
              <a:tr h="381000">
                <a:tc>
                  <a:txBody>
                    <a:bodyPr/>
                    <a:lstStyle/>
                    <a:p>
                      <a:pPr marL="0" lvl="0" indent="0" algn="ctr" rtl="0">
                        <a:spcBef>
                          <a:spcPts val="0"/>
                        </a:spcBef>
                        <a:spcAft>
                          <a:spcPts val="0"/>
                        </a:spcAft>
                        <a:buNone/>
                      </a:pPr>
                      <a:r>
                        <a:rPr lang="en" sz="1600">
                          <a:latin typeface="NanumMyeongjoExtraBold"/>
                          <a:ea typeface="NanumMyeongjoExtraBold"/>
                          <a:cs typeface="NanumMyeongjoExtraBold"/>
                          <a:sym typeface="NanumMyeongjoExtraBold"/>
                        </a:rPr>
                        <a:t>System</a:t>
                      </a:r>
                      <a:endParaRPr sz="1600">
                        <a:latin typeface="NanumMyeongjoExtraBold"/>
                        <a:ea typeface="NanumMyeongjoExtraBold"/>
                        <a:cs typeface="NanumMyeongjoExtraBold"/>
                        <a:sym typeface="NanumMyeongjoExtraBold"/>
                      </a:endParaRPr>
                    </a:p>
                  </a:txBody>
                  <a:tcPr marL="91425" marR="91425" marT="91425" marB="91425">
                    <a:solidFill>
                      <a:srgbClr val="FCE5CD"/>
                    </a:solidFill>
                  </a:tcPr>
                </a:tc>
                <a:tc>
                  <a:txBody>
                    <a:bodyPr/>
                    <a:lstStyle/>
                    <a:p>
                      <a:pPr marL="0" lvl="0" indent="0" algn="ctr" rtl="0">
                        <a:spcBef>
                          <a:spcPts val="0"/>
                        </a:spcBef>
                        <a:spcAft>
                          <a:spcPts val="0"/>
                        </a:spcAft>
                        <a:buNone/>
                      </a:pPr>
                      <a:r>
                        <a:rPr lang="en" sz="1600">
                          <a:latin typeface="NanumMyeongjoExtraBold"/>
                          <a:ea typeface="NanumMyeongjoExtraBold"/>
                          <a:cs typeface="NanumMyeongjoExtraBold"/>
                          <a:sym typeface="NanumMyeongjoExtraBold"/>
                        </a:rPr>
                        <a:t>Function</a:t>
                      </a:r>
                      <a:endParaRPr sz="1600">
                        <a:latin typeface="NanumMyeongjoExtraBold"/>
                        <a:ea typeface="NanumMyeongjoExtraBold"/>
                        <a:cs typeface="NanumMyeongjoExtraBold"/>
                        <a:sym typeface="NanumMyeongjoExtraBold"/>
                      </a:endParaRPr>
                    </a:p>
                  </a:txBody>
                  <a:tcPr marL="91425" marR="91425" marT="91425" marB="91425">
                    <a:solidFill>
                      <a:srgbClr val="FCE5CD"/>
                    </a:solidFill>
                  </a:tcPr>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en" sz="1600">
                          <a:latin typeface="Nanum Myeongjo"/>
                          <a:ea typeface="Nanum Myeongjo"/>
                          <a:cs typeface="Nanum Myeongjo"/>
                          <a:sym typeface="Nanum Myeongjo"/>
                        </a:rPr>
                        <a:t>Transaction Processing Systems (TPS)</a:t>
                      </a:r>
                      <a:endParaRPr sz="1600">
                        <a:latin typeface="Nanum Myeongjo"/>
                        <a:ea typeface="Nanum Myeongjo"/>
                        <a:cs typeface="Nanum Myeongjo"/>
                        <a:sym typeface="Nanum Myeongjo"/>
                      </a:endParaRPr>
                    </a:p>
                  </a:txBody>
                  <a:tcPr marL="91425" marR="91425" marT="91425" marB="91425">
                    <a:solidFill>
                      <a:srgbClr val="FCE5CD"/>
                    </a:solidFill>
                  </a:tcPr>
                </a:tc>
                <a:tc>
                  <a:txBody>
                    <a:bodyPr/>
                    <a:lstStyle/>
                    <a:p>
                      <a:pPr marL="0" lvl="0" indent="0" algn="l" rtl="0">
                        <a:spcBef>
                          <a:spcPts val="0"/>
                        </a:spcBef>
                        <a:spcAft>
                          <a:spcPts val="0"/>
                        </a:spcAft>
                        <a:buNone/>
                      </a:pPr>
                      <a:r>
                        <a:rPr lang="en" sz="1600">
                          <a:latin typeface="Nanum Myeongjo"/>
                          <a:ea typeface="Nanum Myeongjo"/>
                          <a:cs typeface="Nanum Myeongjo"/>
                          <a:sym typeface="Nanum Myeongjo"/>
                        </a:rPr>
                        <a:t>Handles routine and high-volume transactions</a:t>
                      </a:r>
                      <a:endParaRPr sz="1600">
                        <a:latin typeface="Nanum Myeongjo"/>
                        <a:ea typeface="Nanum Myeongjo"/>
                        <a:cs typeface="Nanum Myeongjo"/>
                        <a:sym typeface="Nanum Myeongjo"/>
                      </a:endParaRPr>
                    </a:p>
                  </a:txBody>
                  <a:tcPr marL="91425" marR="91425" marT="91425" marB="91425"/>
                </a:tc>
                <a:extLst>
                  <a:ext uri="{0D108BD9-81ED-4DB2-BD59-A6C34878D82A}">
                    <a16:rowId xmlns:a16="http://schemas.microsoft.com/office/drawing/2014/main" val="10001"/>
                  </a:ext>
                </a:extLst>
              </a:tr>
              <a:tr h="381000">
                <a:tc>
                  <a:txBody>
                    <a:bodyPr/>
                    <a:lstStyle/>
                    <a:p>
                      <a:pPr marL="0" lvl="0" indent="0" algn="l" rtl="0">
                        <a:spcBef>
                          <a:spcPts val="0"/>
                        </a:spcBef>
                        <a:spcAft>
                          <a:spcPts val="0"/>
                        </a:spcAft>
                        <a:buClr>
                          <a:schemeClr val="dk1"/>
                        </a:buClr>
                        <a:buSzPts val="1100"/>
                        <a:buFont typeface="Arial"/>
                        <a:buNone/>
                      </a:pPr>
                      <a:r>
                        <a:rPr lang="en" sz="1600">
                          <a:solidFill>
                            <a:schemeClr val="dk1"/>
                          </a:solidFill>
                          <a:latin typeface="Nanum Myeongjo"/>
                          <a:ea typeface="Nanum Myeongjo"/>
                          <a:cs typeface="Nanum Myeongjo"/>
                          <a:sym typeface="Nanum Myeongjo"/>
                        </a:rPr>
                        <a:t>Management Information System (MIS)</a:t>
                      </a:r>
                      <a:endParaRPr sz="1600">
                        <a:latin typeface="Nanum Myeongjo"/>
                        <a:ea typeface="Nanum Myeongjo"/>
                        <a:cs typeface="Nanum Myeongjo"/>
                        <a:sym typeface="Nanum Myeongjo"/>
                      </a:endParaRPr>
                    </a:p>
                  </a:txBody>
                  <a:tcPr marL="91425" marR="91425" marT="91425" marB="91425">
                    <a:solidFill>
                      <a:srgbClr val="FCE5CD"/>
                    </a:solidFill>
                  </a:tcPr>
                </a:tc>
                <a:tc>
                  <a:txBody>
                    <a:bodyPr/>
                    <a:lstStyle/>
                    <a:p>
                      <a:pPr marL="0" lvl="0" indent="0" algn="l" rtl="0">
                        <a:spcBef>
                          <a:spcPts val="0"/>
                        </a:spcBef>
                        <a:spcAft>
                          <a:spcPts val="0"/>
                        </a:spcAft>
                        <a:buClr>
                          <a:schemeClr val="dk1"/>
                        </a:buClr>
                        <a:buSzPts val="1100"/>
                        <a:buFont typeface="Arial"/>
                        <a:buNone/>
                      </a:pPr>
                      <a:r>
                        <a:rPr lang="en" sz="1600">
                          <a:solidFill>
                            <a:schemeClr val="dk1"/>
                          </a:solidFill>
                          <a:latin typeface="Nanum Myeongjo"/>
                          <a:ea typeface="Nanum Myeongjo"/>
                          <a:cs typeface="Nanum Myeongjo"/>
                          <a:sym typeface="Nanum Myeongjo"/>
                        </a:rPr>
                        <a:t>Used to generate documents such as monthly sales reports</a:t>
                      </a:r>
                      <a:endParaRPr sz="1600">
                        <a:latin typeface="Nanum Myeongjo"/>
                        <a:ea typeface="Nanum Myeongjo"/>
                        <a:cs typeface="Nanum Myeongjo"/>
                        <a:sym typeface="Nanum Myeongjo"/>
                      </a:endParaRPr>
                    </a:p>
                  </a:txBody>
                  <a:tcPr marL="91425" marR="91425" marT="91425" marB="91425"/>
                </a:tc>
                <a:extLst>
                  <a:ext uri="{0D108BD9-81ED-4DB2-BD59-A6C34878D82A}">
                    <a16:rowId xmlns:a16="http://schemas.microsoft.com/office/drawing/2014/main" val="10002"/>
                  </a:ext>
                </a:extLst>
              </a:tr>
              <a:tr h="381000">
                <a:tc>
                  <a:txBody>
                    <a:bodyPr/>
                    <a:lstStyle/>
                    <a:p>
                      <a:pPr marL="0" lvl="0" indent="0" algn="l" rtl="0">
                        <a:spcBef>
                          <a:spcPts val="0"/>
                        </a:spcBef>
                        <a:spcAft>
                          <a:spcPts val="0"/>
                        </a:spcAft>
                        <a:buClr>
                          <a:schemeClr val="dk1"/>
                        </a:buClr>
                        <a:buSzPts val="1100"/>
                        <a:buFont typeface="Arial"/>
                        <a:buNone/>
                      </a:pPr>
                      <a:r>
                        <a:rPr lang="en" sz="1600">
                          <a:solidFill>
                            <a:schemeClr val="dk1"/>
                          </a:solidFill>
                          <a:latin typeface="Nanum Myeongjo"/>
                          <a:ea typeface="Nanum Myeongjo"/>
                          <a:cs typeface="Nanum Myeongjo"/>
                          <a:sym typeface="Nanum Myeongjo"/>
                        </a:rPr>
                        <a:t>Business Intelligence (BI) </a:t>
                      </a:r>
                      <a:endParaRPr sz="1600">
                        <a:latin typeface="Nanum Myeongjo"/>
                        <a:ea typeface="Nanum Myeongjo"/>
                        <a:cs typeface="Nanum Myeongjo"/>
                        <a:sym typeface="Nanum Myeongjo"/>
                      </a:endParaRPr>
                    </a:p>
                  </a:txBody>
                  <a:tcPr marL="91425" marR="91425" marT="91425" marB="91425">
                    <a:solidFill>
                      <a:srgbClr val="FCE5CD"/>
                    </a:solidFill>
                  </a:tcPr>
                </a:tc>
                <a:tc>
                  <a:txBody>
                    <a:bodyPr/>
                    <a:lstStyle/>
                    <a:p>
                      <a:pPr marL="0" lvl="0" indent="0" algn="l" rtl="0">
                        <a:spcBef>
                          <a:spcPts val="0"/>
                        </a:spcBef>
                        <a:spcAft>
                          <a:spcPts val="0"/>
                        </a:spcAft>
                        <a:buClr>
                          <a:schemeClr val="dk1"/>
                        </a:buClr>
                        <a:buSzPts val="1100"/>
                        <a:buFont typeface="Arial"/>
                        <a:buNone/>
                      </a:pPr>
                      <a:r>
                        <a:rPr lang="en" sz="1600">
                          <a:solidFill>
                            <a:schemeClr val="dk1"/>
                          </a:solidFill>
                          <a:latin typeface="Nanum Myeongjo"/>
                          <a:ea typeface="Nanum Myeongjo"/>
                          <a:cs typeface="Nanum Myeongjo"/>
                          <a:sym typeface="Nanum Myeongjo"/>
                        </a:rPr>
                        <a:t>Used to create a data analytics dashboard</a:t>
                      </a:r>
                      <a:endParaRPr sz="1600">
                        <a:latin typeface="Nanum Myeongjo"/>
                        <a:ea typeface="Nanum Myeongjo"/>
                        <a:cs typeface="Nanum Myeongjo"/>
                        <a:sym typeface="Nanum Myeongjo"/>
                      </a:endParaRPr>
                    </a:p>
                  </a:txBody>
                  <a:tcPr marL="91425" marR="91425" marT="91425" marB="91425"/>
                </a:tc>
                <a:extLst>
                  <a:ext uri="{0D108BD9-81ED-4DB2-BD59-A6C34878D82A}">
                    <a16:rowId xmlns:a16="http://schemas.microsoft.com/office/drawing/2014/main" val="10003"/>
                  </a:ext>
                </a:extLst>
              </a:tr>
              <a:tr h="381000">
                <a:tc>
                  <a:txBody>
                    <a:bodyPr/>
                    <a:lstStyle/>
                    <a:p>
                      <a:pPr marL="0" lvl="0" indent="0" algn="l" rtl="0">
                        <a:spcBef>
                          <a:spcPts val="0"/>
                        </a:spcBef>
                        <a:spcAft>
                          <a:spcPts val="0"/>
                        </a:spcAft>
                        <a:buClr>
                          <a:schemeClr val="dk1"/>
                        </a:buClr>
                        <a:buSzPts val="1100"/>
                        <a:buFont typeface="Arial"/>
                        <a:buNone/>
                      </a:pPr>
                      <a:r>
                        <a:rPr lang="en" sz="1600">
                          <a:solidFill>
                            <a:schemeClr val="dk1"/>
                          </a:solidFill>
                          <a:latin typeface="Nanum Myeongjo"/>
                          <a:ea typeface="Nanum Myeongjo"/>
                          <a:cs typeface="Nanum Myeongjo"/>
                          <a:sym typeface="Nanum Myeongjo"/>
                        </a:rPr>
                        <a:t>Enterprise Resource Planning (ERP) </a:t>
                      </a:r>
                      <a:endParaRPr sz="1600">
                        <a:latin typeface="Nanum Myeongjo"/>
                        <a:ea typeface="Nanum Myeongjo"/>
                        <a:cs typeface="Nanum Myeongjo"/>
                        <a:sym typeface="Nanum Myeongjo"/>
                      </a:endParaRPr>
                    </a:p>
                  </a:txBody>
                  <a:tcPr marL="91425" marR="91425" marT="91425" marB="91425">
                    <a:solidFill>
                      <a:srgbClr val="FCE5CD"/>
                    </a:solidFill>
                  </a:tcPr>
                </a:tc>
                <a:tc>
                  <a:txBody>
                    <a:bodyPr/>
                    <a:lstStyle/>
                    <a:p>
                      <a:pPr marL="0" lvl="0" indent="0" algn="l" rtl="0">
                        <a:spcBef>
                          <a:spcPts val="0"/>
                        </a:spcBef>
                        <a:spcAft>
                          <a:spcPts val="0"/>
                        </a:spcAft>
                        <a:buClr>
                          <a:schemeClr val="dk1"/>
                        </a:buClr>
                        <a:buSzPts val="1100"/>
                        <a:buFont typeface="Arial"/>
                        <a:buNone/>
                      </a:pPr>
                      <a:r>
                        <a:rPr lang="en" sz="1600">
                          <a:solidFill>
                            <a:schemeClr val="dk1"/>
                          </a:solidFill>
                          <a:latin typeface="Nanum Myeongjo"/>
                          <a:ea typeface="Nanum Myeongjo"/>
                          <a:cs typeface="Nanum Myeongjo"/>
                          <a:sym typeface="Nanum Myeongjo"/>
                        </a:rPr>
                        <a:t>Used for integrating important business functions across different departments (UC Berkeley, 2026)</a:t>
                      </a:r>
                      <a:endParaRPr sz="1600">
                        <a:latin typeface="Nanum Myeongjo"/>
                        <a:ea typeface="Nanum Myeongjo"/>
                        <a:cs typeface="Nanum Myeongjo"/>
                        <a:sym typeface="Nanum Myeongjo"/>
                      </a:endParaRPr>
                    </a:p>
                  </a:txBody>
                  <a:tcPr marL="91425" marR="91425" marT="91425" marB="91425"/>
                </a:tc>
                <a:extLst>
                  <a:ext uri="{0D108BD9-81ED-4DB2-BD59-A6C34878D82A}">
                    <a16:rowId xmlns:a16="http://schemas.microsoft.com/office/drawing/2014/main" val="10004"/>
                  </a:ext>
                </a:extLst>
              </a:tr>
            </a:tbl>
          </a:graphicData>
        </a:graphic>
      </p:graphicFrame>
      <p:pic>
        <p:nvPicPr>
          <p:cNvPr id="77" name="Google Shape;77;p16"/>
          <p:cNvPicPr preferRelativeResize="0"/>
          <p:nvPr/>
        </p:nvPicPr>
        <p:blipFill rotWithShape="1">
          <a:blip r:embed="rId3">
            <a:alphaModFix/>
          </a:blip>
          <a:srcRect l="8161" r="20436"/>
          <a:stretch/>
        </p:blipFill>
        <p:spPr>
          <a:xfrm>
            <a:off x="6323750" y="1654000"/>
            <a:ext cx="2655775" cy="2481000"/>
          </a:xfrm>
          <a:prstGeom prst="rect">
            <a:avLst/>
          </a:prstGeom>
          <a:noFill/>
          <a:ln w="28575" cap="flat" cmpd="sng">
            <a:solidFill>
              <a:srgbClr val="F6B26B"/>
            </a:solidFill>
            <a:prstDash val="solid"/>
            <a:round/>
            <a:headEnd type="none" w="sm" len="sm"/>
            <a:tailEnd type="none" w="sm" len="sm"/>
          </a:ln>
        </p:spPr>
      </p:pic>
    </p:spTree>
    <p:extLst>
      <p:ext uri="{BB962C8B-B14F-4D97-AF65-F5344CB8AC3E}">
        <p14:creationId xmlns:p14="http://schemas.microsoft.com/office/powerpoint/2010/main" val="1351387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cxnSp>
        <p:nvCxnSpPr>
          <p:cNvPr id="82" name="Google Shape;82;p17"/>
          <p:cNvCxnSpPr/>
          <p:nvPr/>
        </p:nvCxnSpPr>
        <p:spPr>
          <a:xfrm>
            <a:off x="7415000" y="680763"/>
            <a:ext cx="10800" cy="4484400"/>
          </a:xfrm>
          <a:prstGeom prst="straightConnector1">
            <a:avLst/>
          </a:prstGeom>
          <a:noFill/>
          <a:ln w="38100" cap="flat" cmpd="sng">
            <a:solidFill>
              <a:srgbClr val="F6B26B"/>
            </a:solidFill>
            <a:prstDash val="solid"/>
            <a:round/>
            <a:headEnd type="none" w="med" len="med"/>
            <a:tailEnd type="none" w="med" len="med"/>
          </a:ln>
        </p:spPr>
      </p:cxnSp>
      <p:sp>
        <p:nvSpPr>
          <p:cNvPr id="83" name="Google Shape;83;p17"/>
          <p:cNvSpPr txBox="1">
            <a:spLocks noGrp="1"/>
          </p:cNvSpPr>
          <p:nvPr>
            <p:ph type="title"/>
          </p:nvPr>
        </p:nvSpPr>
        <p:spPr>
          <a:xfrm>
            <a:off x="0" y="132800"/>
            <a:ext cx="9144000" cy="572700"/>
          </a:xfrm>
          <a:prstGeom prst="rect">
            <a:avLst/>
          </a:prstGeom>
          <a:solidFill>
            <a:srgbClr val="F6B26B"/>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u="sng">
                <a:solidFill>
                  <a:srgbClr val="FFFFFF"/>
                </a:solidFill>
                <a:latin typeface="NanumMyeongjoExtraBold"/>
                <a:ea typeface="NanumMyeongjoExtraBold"/>
                <a:cs typeface="NanumMyeongjoExtraBold"/>
                <a:sym typeface="NanumMyeongjoExtraBold"/>
              </a:rPr>
              <a:t>Types of Information Systems - Continued</a:t>
            </a:r>
            <a:endParaRPr u="sng">
              <a:solidFill>
                <a:srgbClr val="FFFFFF"/>
              </a:solidFill>
              <a:latin typeface="NanumMyeongjoExtraBold"/>
              <a:ea typeface="NanumMyeongjoExtraBold"/>
              <a:cs typeface="NanumMyeongjoExtraBold"/>
              <a:sym typeface="NanumMyeongjoExtraBold"/>
            </a:endParaRPr>
          </a:p>
        </p:txBody>
      </p:sp>
      <p:graphicFrame>
        <p:nvGraphicFramePr>
          <p:cNvPr id="84" name="Google Shape;84;p17"/>
          <p:cNvGraphicFramePr/>
          <p:nvPr/>
        </p:nvGraphicFramePr>
        <p:xfrm>
          <a:off x="639350" y="1109463"/>
          <a:ext cx="4679350" cy="3657480"/>
        </p:xfrm>
        <a:graphic>
          <a:graphicData uri="http://schemas.openxmlformats.org/drawingml/2006/table">
            <a:tbl>
              <a:tblPr>
                <a:noFill/>
                <a:tableStyleId>{9602A6A3-2D84-48BA-A946-D89C6A68E089}</a:tableStyleId>
              </a:tblPr>
              <a:tblGrid>
                <a:gridCol w="1914100">
                  <a:extLst>
                    <a:ext uri="{9D8B030D-6E8A-4147-A177-3AD203B41FA5}">
                      <a16:colId xmlns:a16="http://schemas.microsoft.com/office/drawing/2014/main" val="20000"/>
                    </a:ext>
                  </a:extLst>
                </a:gridCol>
                <a:gridCol w="2765250">
                  <a:extLst>
                    <a:ext uri="{9D8B030D-6E8A-4147-A177-3AD203B41FA5}">
                      <a16:colId xmlns:a16="http://schemas.microsoft.com/office/drawing/2014/main" val="20001"/>
                    </a:ext>
                  </a:extLst>
                </a:gridCol>
              </a:tblGrid>
              <a:tr h="381000">
                <a:tc>
                  <a:txBody>
                    <a:bodyPr/>
                    <a:lstStyle/>
                    <a:p>
                      <a:pPr marL="0" lvl="0" indent="0" algn="ctr" rtl="0">
                        <a:spcBef>
                          <a:spcPts val="0"/>
                        </a:spcBef>
                        <a:spcAft>
                          <a:spcPts val="0"/>
                        </a:spcAft>
                        <a:buNone/>
                      </a:pPr>
                      <a:r>
                        <a:rPr lang="en" sz="1600">
                          <a:latin typeface="NanumMyeongjoExtraBold"/>
                          <a:ea typeface="NanumMyeongjoExtraBold"/>
                          <a:cs typeface="NanumMyeongjoExtraBold"/>
                          <a:sym typeface="NanumMyeongjoExtraBold"/>
                        </a:rPr>
                        <a:t>System</a:t>
                      </a:r>
                      <a:endParaRPr sz="1600">
                        <a:latin typeface="NanumMyeongjoExtraBold"/>
                        <a:ea typeface="NanumMyeongjoExtraBold"/>
                        <a:cs typeface="NanumMyeongjoExtraBold"/>
                        <a:sym typeface="NanumMyeongjoExtraBold"/>
                      </a:endParaRPr>
                    </a:p>
                  </a:txBody>
                  <a:tcPr marL="91425" marR="91425" marT="91425" marB="91425">
                    <a:solidFill>
                      <a:srgbClr val="FCE5CD"/>
                    </a:solidFill>
                  </a:tcPr>
                </a:tc>
                <a:tc>
                  <a:txBody>
                    <a:bodyPr/>
                    <a:lstStyle/>
                    <a:p>
                      <a:pPr marL="0" lvl="0" indent="0" algn="ctr" rtl="0">
                        <a:spcBef>
                          <a:spcPts val="0"/>
                        </a:spcBef>
                        <a:spcAft>
                          <a:spcPts val="0"/>
                        </a:spcAft>
                        <a:buNone/>
                      </a:pPr>
                      <a:r>
                        <a:rPr lang="en" sz="1600">
                          <a:latin typeface="NanumMyeongjoExtraBold"/>
                          <a:ea typeface="NanumMyeongjoExtraBold"/>
                          <a:cs typeface="NanumMyeongjoExtraBold"/>
                          <a:sym typeface="NanumMyeongjoExtraBold"/>
                        </a:rPr>
                        <a:t>Function</a:t>
                      </a:r>
                      <a:endParaRPr sz="1600">
                        <a:latin typeface="NanumMyeongjoExtraBold"/>
                        <a:ea typeface="NanumMyeongjoExtraBold"/>
                        <a:cs typeface="NanumMyeongjoExtraBold"/>
                        <a:sym typeface="NanumMyeongjoExtraBold"/>
                      </a:endParaRPr>
                    </a:p>
                  </a:txBody>
                  <a:tcPr marL="91425" marR="91425" marT="91425" marB="91425">
                    <a:solidFill>
                      <a:srgbClr val="FCE5CD"/>
                    </a:solidFill>
                  </a:tcPr>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en" sz="1600">
                          <a:latin typeface="Nanum Myeongjo"/>
                          <a:ea typeface="Nanum Myeongjo"/>
                          <a:cs typeface="Nanum Myeongjo"/>
                          <a:sym typeface="Nanum Myeongjo"/>
                        </a:rPr>
                        <a:t>Customer Relationship Management (CRM) Systems</a:t>
                      </a:r>
                      <a:endParaRPr sz="1600">
                        <a:latin typeface="Nanum Myeongjo"/>
                        <a:ea typeface="Nanum Myeongjo"/>
                        <a:cs typeface="Nanum Myeongjo"/>
                        <a:sym typeface="Nanum Myeongjo"/>
                      </a:endParaRPr>
                    </a:p>
                  </a:txBody>
                  <a:tcPr marL="91425" marR="91425" marT="91425" marB="91425">
                    <a:solidFill>
                      <a:srgbClr val="FCE5CD"/>
                    </a:solidFill>
                  </a:tcPr>
                </a:tc>
                <a:tc>
                  <a:txBody>
                    <a:bodyPr/>
                    <a:lstStyle/>
                    <a:p>
                      <a:pPr marL="0" lvl="0" indent="0" algn="l" rtl="0">
                        <a:spcBef>
                          <a:spcPts val="0"/>
                        </a:spcBef>
                        <a:spcAft>
                          <a:spcPts val="0"/>
                        </a:spcAft>
                        <a:buNone/>
                      </a:pPr>
                      <a:r>
                        <a:rPr lang="en" sz="1600">
                          <a:latin typeface="Nanum Myeongjo"/>
                          <a:ea typeface="Nanum Myeongjo"/>
                          <a:cs typeface="Nanum Myeongjo"/>
                          <a:sym typeface="Nanum Myeongjo"/>
                        </a:rPr>
                        <a:t>Help </a:t>
                      </a:r>
                      <a:r>
                        <a:rPr lang="en" sz="1600">
                          <a:solidFill>
                            <a:schemeClr val="dk1"/>
                          </a:solidFill>
                          <a:latin typeface="Nanum Myeongjo"/>
                          <a:ea typeface="Nanum Myeongjo"/>
                          <a:cs typeface="Nanum Myeongjo"/>
                          <a:sym typeface="Nanum Myeongjo"/>
                        </a:rPr>
                        <a:t>organisations manage their customer interactions and sales processes</a:t>
                      </a:r>
                      <a:endParaRPr sz="1600">
                        <a:latin typeface="Nanum Myeongjo"/>
                        <a:ea typeface="Nanum Myeongjo"/>
                        <a:cs typeface="Nanum Myeongjo"/>
                        <a:sym typeface="Nanum Myeongjo"/>
                      </a:endParaRPr>
                    </a:p>
                  </a:txBody>
                  <a:tcPr marL="91425" marR="91425" marT="91425" marB="91425"/>
                </a:tc>
                <a:extLst>
                  <a:ext uri="{0D108BD9-81ED-4DB2-BD59-A6C34878D82A}">
                    <a16:rowId xmlns:a16="http://schemas.microsoft.com/office/drawing/2014/main" val="10001"/>
                  </a:ext>
                </a:extLst>
              </a:tr>
              <a:tr h="353100">
                <a:tc>
                  <a:txBody>
                    <a:bodyPr/>
                    <a:lstStyle/>
                    <a:p>
                      <a:pPr marL="0" lvl="0" indent="0" algn="l" rtl="0">
                        <a:spcBef>
                          <a:spcPts val="0"/>
                        </a:spcBef>
                        <a:spcAft>
                          <a:spcPts val="0"/>
                        </a:spcAft>
                        <a:buClr>
                          <a:schemeClr val="dk1"/>
                        </a:buClr>
                        <a:buSzPts val="1100"/>
                        <a:buFont typeface="Arial"/>
                        <a:buNone/>
                      </a:pPr>
                      <a:r>
                        <a:rPr lang="en" sz="1600">
                          <a:solidFill>
                            <a:schemeClr val="dk1"/>
                          </a:solidFill>
                          <a:latin typeface="Nanum Myeongjo"/>
                          <a:ea typeface="Nanum Myeongjo"/>
                          <a:cs typeface="Nanum Myeongjo"/>
                          <a:sym typeface="Nanum Myeongjo"/>
                        </a:rPr>
                        <a:t>Supply Chain Management (SCM) System</a:t>
                      </a:r>
                      <a:endParaRPr sz="1600">
                        <a:latin typeface="Nanum Myeongjo"/>
                        <a:ea typeface="Nanum Myeongjo"/>
                        <a:cs typeface="Nanum Myeongjo"/>
                        <a:sym typeface="Nanum Myeongjo"/>
                      </a:endParaRPr>
                    </a:p>
                  </a:txBody>
                  <a:tcPr marL="91425" marR="91425" marT="91425" marB="91425">
                    <a:solidFill>
                      <a:srgbClr val="FCE5CD"/>
                    </a:solidFill>
                  </a:tcPr>
                </a:tc>
                <a:tc>
                  <a:txBody>
                    <a:bodyPr/>
                    <a:lstStyle/>
                    <a:p>
                      <a:pPr marL="0" lvl="0" indent="0" algn="l" rtl="0">
                        <a:spcBef>
                          <a:spcPts val="0"/>
                        </a:spcBef>
                        <a:spcAft>
                          <a:spcPts val="0"/>
                        </a:spcAft>
                        <a:buClr>
                          <a:schemeClr val="dk1"/>
                        </a:buClr>
                        <a:buSzPts val="1100"/>
                        <a:buFont typeface="Arial"/>
                        <a:buNone/>
                      </a:pPr>
                      <a:r>
                        <a:rPr lang="en" sz="1600">
                          <a:solidFill>
                            <a:schemeClr val="dk1"/>
                          </a:solidFill>
                          <a:latin typeface="Nanum Myeongjo"/>
                          <a:ea typeface="Nanum Myeongjo"/>
                          <a:cs typeface="Nanum Myeongjo"/>
                          <a:sym typeface="Nanum Myeongjo"/>
                        </a:rPr>
                        <a:t>Useful for logistics, inventory, and supplier relationships (UC Berkeley, 2026)</a:t>
                      </a:r>
                      <a:endParaRPr sz="1600">
                        <a:latin typeface="Nanum Myeongjo"/>
                        <a:ea typeface="Nanum Myeongjo"/>
                        <a:cs typeface="Nanum Myeongjo"/>
                        <a:sym typeface="Nanum Myeongjo"/>
                      </a:endParaRPr>
                    </a:p>
                  </a:txBody>
                  <a:tcPr marL="91425" marR="91425" marT="91425" marB="91425"/>
                </a:tc>
                <a:extLst>
                  <a:ext uri="{0D108BD9-81ED-4DB2-BD59-A6C34878D82A}">
                    <a16:rowId xmlns:a16="http://schemas.microsoft.com/office/drawing/2014/main" val="10002"/>
                  </a:ext>
                </a:extLst>
              </a:tr>
              <a:tr h="381000">
                <a:tc>
                  <a:txBody>
                    <a:bodyPr/>
                    <a:lstStyle/>
                    <a:p>
                      <a:pPr marL="0" lvl="0" indent="0" algn="l" rtl="0">
                        <a:spcBef>
                          <a:spcPts val="0"/>
                        </a:spcBef>
                        <a:spcAft>
                          <a:spcPts val="0"/>
                        </a:spcAft>
                        <a:buClr>
                          <a:schemeClr val="dk1"/>
                        </a:buClr>
                        <a:buSzPts val="1100"/>
                        <a:buFont typeface="Arial"/>
                        <a:buNone/>
                      </a:pPr>
                      <a:r>
                        <a:rPr lang="en" sz="1600">
                          <a:solidFill>
                            <a:schemeClr val="dk1"/>
                          </a:solidFill>
                          <a:latin typeface="Nanum Myeongjo"/>
                          <a:ea typeface="Nanum Myeongjo"/>
                          <a:cs typeface="Nanum Myeongjo"/>
                          <a:sym typeface="Nanum Myeongjo"/>
                        </a:rPr>
                        <a:t>Executive Information Systems (EIS)</a:t>
                      </a:r>
                      <a:endParaRPr sz="1600">
                        <a:latin typeface="Nanum Myeongjo"/>
                        <a:ea typeface="Nanum Myeongjo"/>
                        <a:cs typeface="Nanum Myeongjo"/>
                        <a:sym typeface="Nanum Myeongjo"/>
                      </a:endParaRPr>
                    </a:p>
                  </a:txBody>
                  <a:tcPr marL="91425" marR="91425" marT="91425" marB="91425">
                    <a:solidFill>
                      <a:srgbClr val="FCE5CD"/>
                    </a:solidFill>
                  </a:tcPr>
                </a:tc>
                <a:tc>
                  <a:txBody>
                    <a:bodyPr/>
                    <a:lstStyle/>
                    <a:p>
                      <a:pPr marL="0" lvl="0" indent="0" algn="l" rtl="0">
                        <a:spcBef>
                          <a:spcPts val="0"/>
                        </a:spcBef>
                        <a:spcAft>
                          <a:spcPts val="0"/>
                        </a:spcAft>
                        <a:buClr>
                          <a:schemeClr val="dk1"/>
                        </a:buClr>
                        <a:buSzPts val="1100"/>
                        <a:buFont typeface="Arial"/>
                        <a:buNone/>
                      </a:pPr>
                      <a:r>
                        <a:rPr lang="en" sz="1600">
                          <a:solidFill>
                            <a:schemeClr val="dk1"/>
                          </a:solidFill>
                          <a:latin typeface="Nanum Myeongjo"/>
                          <a:ea typeface="Nanum Myeongjo"/>
                          <a:cs typeface="Nanum Myeongjo"/>
                          <a:sym typeface="Nanum Myeongjo"/>
                        </a:rPr>
                        <a:t>Used by senior executives to track long-term goals, assess risks, and make decisions</a:t>
                      </a:r>
                      <a:endParaRPr sz="1600">
                        <a:latin typeface="Nanum Myeongjo"/>
                        <a:ea typeface="Nanum Myeongjo"/>
                        <a:cs typeface="Nanum Myeongjo"/>
                        <a:sym typeface="Nanum Myeongjo"/>
                      </a:endParaRPr>
                    </a:p>
                  </a:txBody>
                  <a:tcPr marL="91425" marR="91425" marT="91425" marB="91425"/>
                </a:tc>
                <a:extLst>
                  <a:ext uri="{0D108BD9-81ED-4DB2-BD59-A6C34878D82A}">
                    <a16:rowId xmlns:a16="http://schemas.microsoft.com/office/drawing/2014/main" val="10003"/>
                  </a:ext>
                </a:extLst>
              </a:tr>
            </a:tbl>
          </a:graphicData>
        </a:graphic>
      </p:graphicFrame>
      <p:pic>
        <p:nvPicPr>
          <p:cNvPr id="85" name="Google Shape;85;p17"/>
          <p:cNvPicPr preferRelativeResize="0"/>
          <p:nvPr/>
        </p:nvPicPr>
        <p:blipFill rotWithShape="1">
          <a:blip r:embed="rId3">
            <a:alphaModFix/>
          </a:blip>
          <a:srcRect l="5105"/>
          <a:stretch/>
        </p:blipFill>
        <p:spPr>
          <a:xfrm>
            <a:off x="5899550" y="1855263"/>
            <a:ext cx="3041700" cy="2135375"/>
          </a:xfrm>
          <a:prstGeom prst="rect">
            <a:avLst/>
          </a:prstGeom>
          <a:noFill/>
          <a:ln w="38100" cap="flat" cmpd="sng">
            <a:solidFill>
              <a:srgbClr val="FBB074"/>
            </a:solidFill>
            <a:prstDash val="solid"/>
            <a:round/>
            <a:headEnd type="none" w="sm" len="sm"/>
            <a:tailEnd type="none" w="sm" len="sm"/>
          </a:ln>
        </p:spPr>
      </p:pic>
    </p:spTree>
    <p:extLst>
      <p:ext uri="{BB962C8B-B14F-4D97-AF65-F5344CB8AC3E}">
        <p14:creationId xmlns:p14="http://schemas.microsoft.com/office/powerpoint/2010/main" val="11816746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0" y="200800"/>
            <a:ext cx="9144000" cy="572700"/>
          </a:xfrm>
          <a:prstGeom prst="rect">
            <a:avLst/>
          </a:prstGeom>
          <a:solidFill>
            <a:srgbClr val="F6B26B"/>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a:solidFill>
                  <a:schemeClr val="lt1"/>
                </a:solidFill>
                <a:latin typeface="NanumMyeongjoExtraBold"/>
                <a:ea typeface="NanumMyeongjoExtraBold"/>
                <a:cs typeface="NanumMyeongjoExtraBold"/>
                <a:sym typeface="NanumMyeongjoExtraBold"/>
              </a:rPr>
              <a:t>TPS vs MIS</a:t>
            </a:r>
            <a:endParaRPr>
              <a:solidFill>
                <a:schemeClr val="lt1"/>
              </a:solidFill>
              <a:latin typeface="NanumMyeongjoExtraBold"/>
              <a:ea typeface="NanumMyeongjoExtraBold"/>
              <a:cs typeface="NanumMyeongjoExtraBold"/>
              <a:sym typeface="NanumMyeongjoExtraBold"/>
            </a:endParaRPr>
          </a:p>
        </p:txBody>
      </p:sp>
      <p:graphicFrame>
        <p:nvGraphicFramePr>
          <p:cNvPr id="61" name="Google Shape;61;p14"/>
          <p:cNvGraphicFramePr/>
          <p:nvPr/>
        </p:nvGraphicFramePr>
        <p:xfrm>
          <a:off x="149875" y="901700"/>
          <a:ext cx="5012025" cy="4023180"/>
        </p:xfrm>
        <a:graphic>
          <a:graphicData uri="http://schemas.openxmlformats.org/drawingml/2006/table">
            <a:tbl>
              <a:tblPr>
                <a:noFill/>
              </a:tblPr>
              <a:tblGrid>
                <a:gridCol w="2472950">
                  <a:extLst>
                    <a:ext uri="{9D8B030D-6E8A-4147-A177-3AD203B41FA5}">
                      <a16:colId xmlns:a16="http://schemas.microsoft.com/office/drawing/2014/main" val="20000"/>
                    </a:ext>
                  </a:extLst>
                </a:gridCol>
                <a:gridCol w="2539075">
                  <a:extLst>
                    <a:ext uri="{9D8B030D-6E8A-4147-A177-3AD203B41FA5}">
                      <a16:colId xmlns:a16="http://schemas.microsoft.com/office/drawing/2014/main" val="20001"/>
                    </a:ext>
                  </a:extLst>
                </a:gridCol>
              </a:tblGrid>
              <a:tr h="381000">
                <a:tc>
                  <a:txBody>
                    <a:bodyPr/>
                    <a:lstStyle/>
                    <a:p>
                      <a:pPr marL="0" lvl="0" indent="0" algn="ctr" rtl="0">
                        <a:spcBef>
                          <a:spcPts val="0"/>
                        </a:spcBef>
                        <a:spcAft>
                          <a:spcPts val="0"/>
                        </a:spcAft>
                        <a:buNone/>
                      </a:pPr>
                      <a:r>
                        <a:rPr lang="en" sz="1200" b="1"/>
                        <a:t>Transaction Processing System</a:t>
                      </a:r>
                      <a:endParaRPr sz="1200" b="1"/>
                    </a:p>
                  </a:txBody>
                  <a:tcPr marL="91425" marR="91425" marT="91425" marB="91425">
                    <a:solidFill>
                      <a:srgbClr val="F1E4EE"/>
                    </a:solidFill>
                  </a:tcPr>
                </a:tc>
                <a:tc>
                  <a:txBody>
                    <a:bodyPr/>
                    <a:lstStyle/>
                    <a:p>
                      <a:pPr marL="0" lvl="0" indent="0" algn="ctr" rtl="0">
                        <a:spcBef>
                          <a:spcPts val="0"/>
                        </a:spcBef>
                        <a:spcAft>
                          <a:spcPts val="0"/>
                        </a:spcAft>
                        <a:buNone/>
                      </a:pPr>
                      <a:r>
                        <a:rPr lang="en" sz="1200" b="1"/>
                        <a:t>Management Information System</a:t>
                      </a:r>
                      <a:endParaRPr sz="1200" b="1"/>
                    </a:p>
                  </a:txBody>
                  <a:tcPr marL="91425" marR="91425" marT="91425" marB="91425">
                    <a:solidFill>
                      <a:srgbClr val="F1E4EE"/>
                    </a:solidFill>
                  </a:tcPr>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en" sz="1200"/>
                        <a:t>Captures and processes high-volume, routine transactions in real time</a:t>
                      </a:r>
                      <a:endParaRPr sz="1200"/>
                    </a:p>
                  </a:txBody>
                  <a:tcPr marL="91425" marR="91425" marT="91425" marB="91425"/>
                </a:tc>
                <a:tc>
                  <a:txBody>
                    <a:bodyPr/>
                    <a:lstStyle/>
                    <a:p>
                      <a:pPr marL="0" lvl="0" indent="0" algn="l" rtl="0">
                        <a:spcBef>
                          <a:spcPts val="0"/>
                        </a:spcBef>
                        <a:spcAft>
                          <a:spcPts val="0"/>
                        </a:spcAft>
                        <a:buNone/>
                      </a:pPr>
                      <a:r>
                        <a:rPr lang="en" sz="1200"/>
                        <a:t>Puts operational data into structured reports</a:t>
                      </a:r>
                      <a:endParaRPr sz="1200"/>
                    </a:p>
                  </a:txBody>
                  <a:tcPr marL="91425" marR="91425" marT="91425" marB="91425"/>
                </a:tc>
                <a:extLst>
                  <a:ext uri="{0D108BD9-81ED-4DB2-BD59-A6C34878D82A}">
                    <a16:rowId xmlns:a16="http://schemas.microsoft.com/office/drawing/2014/main" val="10001"/>
                  </a:ext>
                </a:extLst>
              </a:tr>
              <a:tr h="381000">
                <a:tc>
                  <a:txBody>
                    <a:bodyPr/>
                    <a:lstStyle/>
                    <a:p>
                      <a:pPr marL="0" lvl="0" indent="0" algn="l" rtl="0">
                        <a:spcBef>
                          <a:spcPts val="0"/>
                        </a:spcBef>
                        <a:spcAft>
                          <a:spcPts val="0"/>
                        </a:spcAft>
                        <a:buNone/>
                      </a:pPr>
                      <a:r>
                        <a:rPr lang="en" sz="1200"/>
                        <a:t>Makes the data foundation for other systems</a:t>
                      </a:r>
                      <a:endParaRPr sz="1200"/>
                    </a:p>
                  </a:txBody>
                  <a:tcPr marL="91425" marR="91425" marT="91425" marB="91425"/>
                </a:tc>
                <a:tc>
                  <a:txBody>
                    <a:bodyPr/>
                    <a:lstStyle/>
                    <a:p>
                      <a:pPr marL="0" lvl="0" indent="0" algn="l" rtl="0">
                        <a:spcBef>
                          <a:spcPts val="0"/>
                        </a:spcBef>
                        <a:spcAft>
                          <a:spcPts val="0"/>
                        </a:spcAft>
                        <a:buNone/>
                      </a:pPr>
                      <a:r>
                        <a:rPr lang="en" sz="1200"/>
                        <a:t>Useful for middle management &amp; supports decision making</a:t>
                      </a:r>
                      <a:endParaRPr sz="1200"/>
                    </a:p>
                  </a:txBody>
                  <a:tcPr marL="91425" marR="91425" marT="91425" marB="91425"/>
                </a:tc>
                <a:extLst>
                  <a:ext uri="{0D108BD9-81ED-4DB2-BD59-A6C34878D82A}">
                    <a16:rowId xmlns:a16="http://schemas.microsoft.com/office/drawing/2014/main" val="10002"/>
                  </a:ext>
                </a:extLst>
              </a:tr>
              <a:tr h="381000">
                <a:tc>
                  <a:txBody>
                    <a:bodyPr/>
                    <a:lstStyle/>
                    <a:p>
                      <a:pPr marL="0" lvl="0" indent="0" algn="l" rtl="0">
                        <a:spcBef>
                          <a:spcPts val="0"/>
                        </a:spcBef>
                        <a:spcAft>
                          <a:spcPts val="0"/>
                        </a:spcAft>
                        <a:buNone/>
                      </a:pPr>
                      <a:r>
                        <a:rPr lang="en" sz="1200"/>
                        <a:t>Reduces human error in repetitive tasks (Stewart and Mosleh, 2026)</a:t>
                      </a:r>
                      <a:endParaRPr sz="1200"/>
                    </a:p>
                  </a:txBody>
                  <a:tcPr marL="91425" marR="91425" marT="91425" marB="91425"/>
                </a:tc>
                <a:tc>
                  <a:txBody>
                    <a:bodyPr/>
                    <a:lstStyle/>
                    <a:p>
                      <a:pPr marL="0" lvl="0" indent="0" algn="l" rtl="0">
                        <a:spcBef>
                          <a:spcPts val="0"/>
                        </a:spcBef>
                        <a:spcAft>
                          <a:spcPts val="0"/>
                        </a:spcAft>
                        <a:buNone/>
                      </a:pPr>
                      <a:r>
                        <a:rPr lang="en" sz="1200"/>
                        <a:t>Creates a standard for reports which can be maintained across different departments</a:t>
                      </a:r>
                      <a:endParaRPr sz="1200"/>
                    </a:p>
                  </a:txBody>
                  <a:tcPr marL="91425" marR="91425" marT="91425" marB="91425"/>
                </a:tc>
                <a:extLst>
                  <a:ext uri="{0D108BD9-81ED-4DB2-BD59-A6C34878D82A}">
                    <a16:rowId xmlns:a16="http://schemas.microsoft.com/office/drawing/2014/main" val="10003"/>
                  </a:ext>
                </a:extLst>
              </a:tr>
              <a:tr h="381000">
                <a:tc>
                  <a:txBody>
                    <a:bodyPr/>
                    <a:lstStyle/>
                    <a:p>
                      <a:pPr marL="0" lvl="0" indent="0" algn="l" rtl="0">
                        <a:spcBef>
                          <a:spcPts val="0"/>
                        </a:spcBef>
                        <a:spcAft>
                          <a:spcPts val="0"/>
                        </a:spcAft>
                        <a:buNone/>
                      </a:pPr>
                      <a:r>
                        <a:rPr lang="en" sz="1200" b="1"/>
                        <a:t>BUT: limited analytical capability &amp; doesn't support decision making (Wahsheh et al, 2023)</a:t>
                      </a:r>
                      <a:endParaRPr sz="1200" b="1"/>
                    </a:p>
                  </a:txBody>
                  <a:tcPr marL="91425" marR="91425" marT="91425" marB="91425"/>
                </a:tc>
                <a:tc>
                  <a:txBody>
                    <a:bodyPr/>
                    <a:lstStyle/>
                    <a:p>
                      <a:pPr marL="0" lvl="0" indent="0" algn="l" rtl="0">
                        <a:spcBef>
                          <a:spcPts val="0"/>
                        </a:spcBef>
                        <a:spcAft>
                          <a:spcPts val="0"/>
                        </a:spcAft>
                        <a:buNone/>
                      </a:pPr>
                      <a:r>
                        <a:rPr lang="en" sz="1200" b="1"/>
                        <a:t>BUT: relies too much on past data &amp; is less flexible (Hasan et al, 2021)</a:t>
                      </a:r>
                      <a:endParaRPr sz="1200" b="1"/>
                    </a:p>
                  </a:txBody>
                  <a:tcPr marL="91425" marR="91425" marT="91425" marB="91425"/>
                </a:tc>
                <a:extLst>
                  <a:ext uri="{0D108BD9-81ED-4DB2-BD59-A6C34878D82A}">
                    <a16:rowId xmlns:a16="http://schemas.microsoft.com/office/drawing/2014/main" val="10004"/>
                  </a:ext>
                </a:extLst>
              </a:tr>
              <a:tr h="381000">
                <a:tc>
                  <a:txBody>
                    <a:bodyPr/>
                    <a:lstStyle/>
                    <a:p>
                      <a:pPr marL="0" lvl="0" indent="0" algn="l" rtl="0">
                        <a:spcBef>
                          <a:spcPts val="0"/>
                        </a:spcBef>
                        <a:spcAft>
                          <a:spcPts val="0"/>
                        </a:spcAft>
                        <a:buNone/>
                      </a:pPr>
                      <a:r>
                        <a:rPr lang="en" sz="1200" i="1"/>
                        <a:t>Example: Point-of-sale (POS) systems &amp; online shopping carts</a:t>
                      </a:r>
                      <a:endParaRPr sz="1200" i="1"/>
                    </a:p>
                  </a:txBody>
                  <a:tcPr marL="91425" marR="91425" marT="91425" marB="91425">
                    <a:solidFill>
                      <a:srgbClr val="FBB074"/>
                    </a:solidFill>
                  </a:tcPr>
                </a:tc>
                <a:tc>
                  <a:txBody>
                    <a:bodyPr/>
                    <a:lstStyle/>
                    <a:p>
                      <a:pPr marL="0" lvl="0" indent="0" algn="l" rtl="0">
                        <a:spcBef>
                          <a:spcPts val="0"/>
                        </a:spcBef>
                        <a:spcAft>
                          <a:spcPts val="0"/>
                        </a:spcAft>
                        <a:buNone/>
                      </a:pPr>
                      <a:r>
                        <a:rPr lang="en" sz="1200" i="1" dirty="0"/>
                        <a:t>Example: SAP’s Enterprise resource planning software</a:t>
                      </a:r>
                      <a:endParaRPr sz="1200" i="1" dirty="0"/>
                    </a:p>
                  </a:txBody>
                  <a:tcPr marL="91425" marR="91425" marT="91425" marB="91425">
                    <a:solidFill>
                      <a:srgbClr val="FBB074"/>
                    </a:solidFill>
                  </a:tcPr>
                </a:tc>
                <a:extLst>
                  <a:ext uri="{0D108BD9-81ED-4DB2-BD59-A6C34878D82A}">
                    <a16:rowId xmlns:a16="http://schemas.microsoft.com/office/drawing/2014/main" val="10005"/>
                  </a:ext>
                </a:extLst>
              </a:tr>
            </a:tbl>
          </a:graphicData>
        </a:graphic>
      </p:graphicFrame>
      <p:pic>
        <p:nvPicPr>
          <p:cNvPr id="62" name="Google Shape;62;p14"/>
          <p:cNvPicPr preferRelativeResize="0"/>
          <p:nvPr/>
        </p:nvPicPr>
        <p:blipFill>
          <a:blip r:embed="rId3">
            <a:alphaModFix/>
          </a:blip>
          <a:stretch>
            <a:fillRect/>
          </a:stretch>
        </p:blipFill>
        <p:spPr>
          <a:xfrm>
            <a:off x="5314300" y="925900"/>
            <a:ext cx="3677300" cy="36773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5"/>
          <p:cNvSpPr txBox="1">
            <a:spLocks noGrp="1"/>
          </p:cNvSpPr>
          <p:nvPr>
            <p:ph type="title"/>
          </p:nvPr>
        </p:nvSpPr>
        <p:spPr>
          <a:xfrm>
            <a:off x="0" y="200800"/>
            <a:ext cx="9144000" cy="572700"/>
          </a:xfrm>
          <a:prstGeom prst="rect">
            <a:avLst/>
          </a:prstGeom>
          <a:solidFill>
            <a:srgbClr val="F6B26B"/>
          </a:solidFill>
        </p:spPr>
        <p:txBody>
          <a:bodyPr spcFirstLastPara="1" wrap="square" lIns="91425" tIns="91425" rIns="91425" bIns="91425" anchor="t" anchorCtr="0">
            <a:normAutofit fontScale="90000"/>
          </a:bodyPr>
          <a:lstStyle/>
          <a:p>
            <a:pPr marL="0" lvl="0" indent="0" algn="ctr" rtl="0">
              <a:spcBef>
                <a:spcPts val="0"/>
              </a:spcBef>
              <a:spcAft>
                <a:spcPts val="0"/>
              </a:spcAft>
              <a:buClr>
                <a:schemeClr val="dk1"/>
              </a:buClr>
              <a:buSzPct val="39286"/>
              <a:buFont typeface="Arial"/>
              <a:buNone/>
            </a:pPr>
            <a:r>
              <a:rPr lang="en">
                <a:solidFill>
                  <a:schemeClr val="lt1"/>
                </a:solidFill>
                <a:latin typeface="NanumMyeongjoExtraBold"/>
                <a:ea typeface="NanumMyeongjoExtraBold"/>
                <a:cs typeface="NanumMyeongjoExtraBold"/>
                <a:sym typeface="NanumMyeongjoExtraBold"/>
              </a:rPr>
              <a:t>BI vs EIS</a:t>
            </a:r>
            <a:endParaRPr>
              <a:solidFill>
                <a:schemeClr val="lt1"/>
              </a:solidFill>
              <a:latin typeface="NanumMyeongjoExtraBold"/>
              <a:ea typeface="NanumMyeongjoExtraBold"/>
              <a:cs typeface="NanumMyeongjoExtraBold"/>
              <a:sym typeface="NanumMyeongjoExtraBold"/>
            </a:endParaRPr>
          </a:p>
          <a:p>
            <a:pPr marL="0" lvl="0" indent="0" algn="l" rtl="0">
              <a:spcBef>
                <a:spcPts val="0"/>
              </a:spcBef>
              <a:spcAft>
                <a:spcPts val="0"/>
              </a:spcAft>
              <a:buNone/>
            </a:pPr>
            <a:endParaRPr>
              <a:solidFill>
                <a:schemeClr val="lt1"/>
              </a:solidFill>
              <a:latin typeface="NanumMyeongjoExtraBold"/>
              <a:ea typeface="NanumMyeongjoExtraBold"/>
              <a:cs typeface="NanumMyeongjoExtraBold"/>
              <a:sym typeface="NanumMyeongjoExtraBold"/>
            </a:endParaRPr>
          </a:p>
        </p:txBody>
      </p:sp>
      <p:graphicFrame>
        <p:nvGraphicFramePr>
          <p:cNvPr id="68" name="Google Shape;68;p15"/>
          <p:cNvGraphicFramePr/>
          <p:nvPr/>
        </p:nvGraphicFramePr>
        <p:xfrm>
          <a:off x="123550" y="875475"/>
          <a:ext cx="5012025" cy="3870810"/>
        </p:xfrm>
        <a:graphic>
          <a:graphicData uri="http://schemas.openxmlformats.org/drawingml/2006/table">
            <a:tbl>
              <a:tblPr>
                <a:noFill/>
              </a:tblPr>
              <a:tblGrid>
                <a:gridCol w="2472950">
                  <a:extLst>
                    <a:ext uri="{9D8B030D-6E8A-4147-A177-3AD203B41FA5}">
                      <a16:colId xmlns:a16="http://schemas.microsoft.com/office/drawing/2014/main" val="20000"/>
                    </a:ext>
                  </a:extLst>
                </a:gridCol>
                <a:gridCol w="2539075">
                  <a:extLst>
                    <a:ext uri="{9D8B030D-6E8A-4147-A177-3AD203B41FA5}">
                      <a16:colId xmlns:a16="http://schemas.microsoft.com/office/drawing/2014/main" val="20001"/>
                    </a:ext>
                  </a:extLst>
                </a:gridCol>
              </a:tblGrid>
              <a:tr h="381000">
                <a:tc>
                  <a:txBody>
                    <a:bodyPr/>
                    <a:lstStyle/>
                    <a:p>
                      <a:pPr marL="0" lvl="0" indent="0" algn="ctr" rtl="0">
                        <a:spcBef>
                          <a:spcPts val="0"/>
                        </a:spcBef>
                        <a:spcAft>
                          <a:spcPts val="0"/>
                        </a:spcAft>
                        <a:buNone/>
                      </a:pPr>
                      <a:r>
                        <a:rPr lang="en" sz="1300" b="1"/>
                        <a:t>Business Intelligence Systems</a:t>
                      </a:r>
                      <a:endParaRPr sz="1300" b="1"/>
                    </a:p>
                  </a:txBody>
                  <a:tcPr marL="91425" marR="91425" marT="91425" marB="91425">
                    <a:solidFill>
                      <a:srgbClr val="F1E4EE"/>
                    </a:solidFill>
                  </a:tcPr>
                </a:tc>
                <a:tc>
                  <a:txBody>
                    <a:bodyPr/>
                    <a:lstStyle/>
                    <a:p>
                      <a:pPr marL="0" lvl="0" indent="0" algn="ctr" rtl="0">
                        <a:spcBef>
                          <a:spcPts val="0"/>
                        </a:spcBef>
                        <a:spcAft>
                          <a:spcPts val="0"/>
                        </a:spcAft>
                        <a:buNone/>
                      </a:pPr>
                      <a:r>
                        <a:rPr lang="en" sz="1300" b="1"/>
                        <a:t>Executive Information Systems</a:t>
                      </a:r>
                      <a:endParaRPr sz="1300" b="1"/>
                    </a:p>
                  </a:txBody>
                  <a:tcPr marL="91425" marR="91425" marT="91425" marB="91425">
                    <a:solidFill>
                      <a:srgbClr val="F1E4EE"/>
                    </a:solidFill>
                  </a:tcPr>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en" sz="1300"/>
                        <a:t>Analyses large datasets</a:t>
                      </a:r>
                      <a:endParaRPr sz="1300"/>
                    </a:p>
                  </a:txBody>
                  <a:tcPr marL="91425" marR="91425" marT="91425" marB="91425"/>
                </a:tc>
                <a:tc>
                  <a:txBody>
                    <a:bodyPr/>
                    <a:lstStyle/>
                    <a:p>
                      <a:pPr marL="0" lvl="0" indent="0" algn="l" rtl="0">
                        <a:spcBef>
                          <a:spcPts val="0"/>
                        </a:spcBef>
                        <a:spcAft>
                          <a:spcPts val="0"/>
                        </a:spcAft>
                        <a:buNone/>
                      </a:pPr>
                      <a:endParaRPr sz="1300"/>
                    </a:p>
                  </a:txBody>
                  <a:tcPr marL="91425" marR="91425" marT="91425" marB="91425"/>
                </a:tc>
                <a:extLst>
                  <a:ext uri="{0D108BD9-81ED-4DB2-BD59-A6C34878D82A}">
                    <a16:rowId xmlns:a16="http://schemas.microsoft.com/office/drawing/2014/main" val="10001"/>
                  </a:ext>
                </a:extLst>
              </a:tr>
              <a:tr h="381000">
                <a:tc>
                  <a:txBody>
                    <a:bodyPr/>
                    <a:lstStyle/>
                    <a:p>
                      <a:pPr marL="0" lvl="0" indent="0" algn="l" rtl="0">
                        <a:spcBef>
                          <a:spcPts val="0"/>
                        </a:spcBef>
                        <a:spcAft>
                          <a:spcPts val="0"/>
                        </a:spcAft>
                        <a:buNone/>
                      </a:pPr>
                      <a:r>
                        <a:rPr lang="en" sz="1300"/>
                        <a:t>Results are presented in the forms of dashboards &amp; visualisations</a:t>
                      </a:r>
                      <a:endParaRPr sz="1300"/>
                    </a:p>
                  </a:txBody>
                  <a:tcPr marL="91425" marR="91425" marT="91425" marB="91425"/>
                </a:tc>
                <a:tc>
                  <a:txBody>
                    <a:bodyPr/>
                    <a:lstStyle/>
                    <a:p>
                      <a:pPr marL="0" lvl="0" indent="0" algn="l" rtl="0">
                        <a:spcBef>
                          <a:spcPts val="0"/>
                        </a:spcBef>
                        <a:spcAft>
                          <a:spcPts val="0"/>
                        </a:spcAft>
                        <a:buNone/>
                      </a:pPr>
                      <a:endParaRPr sz="1300"/>
                    </a:p>
                  </a:txBody>
                  <a:tcPr marL="91425" marR="91425" marT="91425" marB="91425"/>
                </a:tc>
                <a:extLst>
                  <a:ext uri="{0D108BD9-81ED-4DB2-BD59-A6C34878D82A}">
                    <a16:rowId xmlns:a16="http://schemas.microsoft.com/office/drawing/2014/main" val="10002"/>
                  </a:ext>
                </a:extLst>
              </a:tr>
              <a:tr h="381000">
                <a:tc>
                  <a:txBody>
                    <a:bodyPr/>
                    <a:lstStyle/>
                    <a:p>
                      <a:pPr marL="0" lvl="0" indent="0" algn="l" rtl="0">
                        <a:spcBef>
                          <a:spcPts val="0"/>
                        </a:spcBef>
                        <a:spcAft>
                          <a:spcPts val="0"/>
                        </a:spcAft>
                        <a:buNone/>
                      </a:pPr>
                      <a:r>
                        <a:rPr lang="en" sz="1300"/>
                        <a:t>Allows strategic decisions to be made based on data (Salur and Kattar, 2021)</a:t>
                      </a:r>
                      <a:endParaRPr sz="1300"/>
                    </a:p>
                  </a:txBody>
                  <a:tcPr marL="91425" marR="91425" marT="91425" marB="91425"/>
                </a:tc>
                <a:tc>
                  <a:txBody>
                    <a:bodyPr/>
                    <a:lstStyle/>
                    <a:p>
                      <a:pPr marL="0" lvl="0" indent="0" algn="l" rtl="0">
                        <a:spcBef>
                          <a:spcPts val="0"/>
                        </a:spcBef>
                        <a:spcAft>
                          <a:spcPts val="0"/>
                        </a:spcAft>
                        <a:buNone/>
                      </a:pPr>
                      <a:endParaRPr sz="1300"/>
                    </a:p>
                  </a:txBody>
                  <a:tcPr marL="91425" marR="91425" marT="91425" marB="91425"/>
                </a:tc>
                <a:extLst>
                  <a:ext uri="{0D108BD9-81ED-4DB2-BD59-A6C34878D82A}">
                    <a16:rowId xmlns:a16="http://schemas.microsoft.com/office/drawing/2014/main" val="10003"/>
                  </a:ext>
                </a:extLst>
              </a:tr>
              <a:tr h="381000">
                <a:tc>
                  <a:txBody>
                    <a:bodyPr/>
                    <a:lstStyle/>
                    <a:p>
                      <a:pPr marL="0" lvl="0" indent="0" algn="l" rtl="0">
                        <a:spcBef>
                          <a:spcPts val="0"/>
                        </a:spcBef>
                        <a:spcAft>
                          <a:spcPts val="0"/>
                        </a:spcAft>
                        <a:buNone/>
                      </a:pPr>
                      <a:r>
                        <a:rPr lang="en" sz="1300" b="1"/>
                        <a:t>BUT: needs to be fed high-quality data &amp; skills gap can affect the way staff use it</a:t>
                      </a:r>
                      <a:endParaRPr sz="1300" b="1"/>
                    </a:p>
                  </a:txBody>
                  <a:tcPr marL="91425" marR="91425" marT="91425" marB="91425"/>
                </a:tc>
                <a:tc>
                  <a:txBody>
                    <a:bodyPr/>
                    <a:lstStyle/>
                    <a:p>
                      <a:pPr marL="0" lvl="0" indent="0" algn="l" rtl="0">
                        <a:spcBef>
                          <a:spcPts val="0"/>
                        </a:spcBef>
                        <a:spcAft>
                          <a:spcPts val="0"/>
                        </a:spcAft>
                        <a:buNone/>
                      </a:pPr>
                      <a:endParaRPr sz="1300" b="1"/>
                    </a:p>
                  </a:txBody>
                  <a:tcPr marL="91425" marR="91425" marT="91425" marB="91425"/>
                </a:tc>
                <a:extLst>
                  <a:ext uri="{0D108BD9-81ED-4DB2-BD59-A6C34878D82A}">
                    <a16:rowId xmlns:a16="http://schemas.microsoft.com/office/drawing/2014/main" val="10004"/>
                  </a:ext>
                </a:extLst>
              </a:tr>
              <a:tr h="381000">
                <a:tc>
                  <a:txBody>
                    <a:bodyPr/>
                    <a:lstStyle/>
                    <a:p>
                      <a:pPr marL="0" lvl="0" indent="0" algn="l" rtl="0">
                        <a:spcBef>
                          <a:spcPts val="0"/>
                        </a:spcBef>
                        <a:spcAft>
                          <a:spcPts val="0"/>
                        </a:spcAft>
                        <a:buNone/>
                      </a:pPr>
                      <a:r>
                        <a:rPr lang="en" sz="1300" i="1"/>
                        <a:t>Example: Korea’s Lotte business</a:t>
                      </a:r>
                      <a:endParaRPr sz="1300" i="1"/>
                    </a:p>
                  </a:txBody>
                  <a:tcPr marL="91425" marR="91425" marT="91425" marB="91425">
                    <a:solidFill>
                      <a:srgbClr val="FBB074"/>
                    </a:solidFill>
                  </a:tcPr>
                </a:tc>
                <a:tc>
                  <a:txBody>
                    <a:bodyPr/>
                    <a:lstStyle/>
                    <a:p>
                      <a:pPr marL="0" lvl="0" indent="0" algn="l" rtl="0">
                        <a:spcBef>
                          <a:spcPts val="0"/>
                        </a:spcBef>
                        <a:spcAft>
                          <a:spcPts val="0"/>
                        </a:spcAft>
                        <a:buNone/>
                      </a:pPr>
                      <a:r>
                        <a:rPr lang="en" sz="1300" i="1" dirty="0"/>
                        <a:t>Example:</a:t>
                      </a:r>
                      <a:endParaRPr sz="1300" i="1" dirty="0"/>
                    </a:p>
                  </a:txBody>
                  <a:tcPr marL="91425" marR="91425" marT="91425" marB="91425">
                    <a:solidFill>
                      <a:srgbClr val="FBB074"/>
                    </a:solidFill>
                  </a:tcPr>
                </a:tc>
                <a:extLst>
                  <a:ext uri="{0D108BD9-81ED-4DB2-BD59-A6C34878D82A}">
                    <a16:rowId xmlns:a16="http://schemas.microsoft.com/office/drawing/2014/main" val="10005"/>
                  </a:ext>
                </a:extLst>
              </a:tr>
            </a:tbl>
          </a:graphicData>
        </a:graphic>
      </p:graphicFrame>
      <p:pic>
        <p:nvPicPr>
          <p:cNvPr id="69" name="Google Shape;69;p15"/>
          <p:cNvPicPr preferRelativeResize="0"/>
          <p:nvPr/>
        </p:nvPicPr>
        <p:blipFill rotWithShape="1">
          <a:blip r:embed="rId3">
            <a:alphaModFix/>
          </a:blip>
          <a:srcRect l="17707" r="13635"/>
          <a:stretch/>
        </p:blipFill>
        <p:spPr>
          <a:xfrm>
            <a:off x="5503600" y="1553313"/>
            <a:ext cx="3268524" cy="24913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6"/>
          <p:cNvSpPr txBox="1">
            <a:spLocks noGrp="1"/>
          </p:cNvSpPr>
          <p:nvPr>
            <p:ph type="title"/>
          </p:nvPr>
        </p:nvSpPr>
        <p:spPr>
          <a:xfrm>
            <a:off x="0" y="200800"/>
            <a:ext cx="9144000" cy="572700"/>
          </a:xfrm>
          <a:prstGeom prst="rect">
            <a:avLst/>
          </a:prstGeom>
          <a:solidFill>
            <a:srgbClr val="F6B26B"/>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a:solidFill>
                  <a:schemeClr val="lt1"/>
                </a:solidFill>
                <a:latin typeface="NanumMyeongjoExtraBold"/>
                <a:ea typeface="NanumMyeongjoExtraBold"/>
                <a:cs typeface="NanumMyeongjoExtraBold"/>
                <a:sym typeface="NanumMyeongjoExtraBold"/>
              </a:rPr>
              <a:t>BI vs EIS - Continued</a:t>
            </a:r>
            <a:endParaRPr>
              <a:solidFill>
                <a:schemeClr val="lt1"/>
              </a:solidFill>
              <a:latin typeface="NanumMyeongjoExtraBold"/>
              <a:ea typeface="NanumMyeongjoExtraBold"/>
              <a:cs typeface="NanumMyeongjoExtraBold"/>
              <a:sym typeface="NanumMyeongjoExtraBold"/>
            </a:endParaRPr>
          </a:p>
          <a:p>
            <a:pPr marL="0" lvl="0" indent="0" algn="l" rtl="0">
              <a:spcBef>
                <a:spcPts val="0"/>
              </a:spcBef>
              <a:spcAft>
                <a:spcPts val="0"/>
              </a:spcAft>
              <a:buNone/>
            </a:pPr>
            <a:endParaRPr>
              <a:solidFill>
                <a:schemeClr val="lt1"/>
              </a:solidFill>
              <a:latin typeface="NanumMyeongjoExtraBold"/>
              <a:ea typeface="NanumMyeongjoExtraBold"/>
              <a:cs typeface="NanumMyeongjoExtraBold"/>
              <a:sym typeface="NanumMyeongjoExtraBold"/>
            </a:endParaRPr>
          </a:p>
        </p:txBody>
      </p:sp>
      <p:graphicFrame>
        <p:nvGraphicFramePr>
          <p:cNvPr id="75" name="Google Shape;75;p16"/>
          <p:cNvGraphicFramePr/>
          <p:nvPr/>
        </p:nvGraphicFramePr>
        <p:xfrm>
          <a:off x="149875" y="980625"/>
          <a:ext cx="5432975" cy="4068960"/>
        </p:xfrm>
        <a:graphic>
          <a:graphicData uri="http://schemas.openxmlformats.org/drawingml/2006/table">
            <a:tbl>
              <a:tblPr>
                <a:noFill/>
              </a:tblPr>
              <a:tblGrid>
                <a:gridCol w="2680650">
                  <a:extLst>
                    <a:ext uri="{9D8B030D-6E8A-4147-A177-3AD203B41FA5}">
                      <a16:colId xmlns:a16="http://schemas.microsoft.com/office/drawing/2014/main" val="20000"/>
                    </a:ext>
                  </a:extLst>
                </a:gridCol>
                <a:gridCol w="2752325">
                  <a:extLst>
                    <a:ext uri="{9D8B030D-6E8A-4147-A177-3AD203B41FA5}">
                      <a16:colId xmlns:a16="http://schemas.microsoft.com/office/drawing/2014/main" val="20001"/>
                    </a:ext>
                  </a:extLst>
                </a:gridCol>
              </a:tblGrid>
              <a:tr h="381000">
                <a:tc>
                  <a:txBody>
                    <a:bodyPr/>
                    <a:lstStyle/>
                    <a:p>
                      <a:pPr marL="0" lvl="0" indent="0" algn="ctr" rtl="0">
                        <a:spcBef>
                          <a:spcPts val="0"/>
                        </a:spcBef>
                        <a:spcAft>
                          <a:spcPts val="0"/>
                        </a:spcAft>
                        <a:buNone/>
                      </a:pPr>
                      <a:r>
                        <a:rPr lang="en" sz="1300" b="1"/>
                        <a:t>Business Intelligence Systems</a:t>
                      </a:r>
                      <a:endParaRPr sz="1300" b="1"/>
                    </a:p>
                  </a:txBody>
                  <a:tcPr marL="91425" marR="91425" marT="91425" marB="91425">
                    <a:solidFill>
                      <a:srgbClr val="F1E4EE"/>
                    </a:solidFill>
                  </a:tcPr>
                </a:tc>
                <a:tc>
                  <a:txBody>
                    <a:bodyPr/>
                    <a:lstStyle/>
                    <a:p>
                      <a:pPr marL="0" lvl="0" indent="0" algn="ctr" rtl="0">
                        <a:spcBef>
                          <a:spcPts val="0"/>
                        </a:spcBef>
                        <a:spcAft>
                          <a:spcPts val="0"/>
                        </a:spcAft>
                        <a:buNone/>
                      </a:pPr>
                      <a:r>
                        <a:rPr lang="en" sz="1300" b="1"/>
                        <a:t>Executive Information Systems</a:t>
                      </a:r>
                      <a:endParaRPr sz="1300" b="1"/>
                    </a:p>
                  </a:txBody>
                  <a:tcPr marL="91425" marR="91425" marT="91425" marB="91425">
                    <a:solidFill>
                      <a:srgbClr val="F1E4EE"/>
                    </a:solidFill>
                  </a:tcPr>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en" sz="1300"/>
                        <a:t>Analyses large datasets</a:t>
                      </a:r>
                      <a:endParaRPr sz="1300"/>
                    </a:p>
                  </a:txBody>
                  <a:tcPr marL="91425" marR="91425" marT="91425" marB="91425"/>
                </a:tc>
                <a:tc>
                  <a:txBody>
                    <a:bodyPr/>
                    <a:lstStyle/>
                    <a:p>
                      <a:pPr marL="0" lvl="0" indent="0" algn="l" rtl="0">
                        <a:spcBef>
                          <a:spcPts val="0"/>
                        </a:spcBef>
                        <a:spcAft>
                          <a:spcPts val="0"/>
                        </a:spcAft>
                        <a:buNone/>
                      </a:pPr>
                      <a:r>
                        <a:rPr lang="en" sz="1300"/>
                        <a:t>Creates high-level data summaries</a:t>
                      </a:r>
                      <a:endParaRPr sz="1300"/>
                    </a:p>
                  </a:txBody>
                  <a:tcPr marL="91425" marR="91425" marT="91425" marB="91425"/>
                </a:tc>
                <a:extLst>
                  <a:ext uri="{0D108BD9-81ED-4DB2-BD59-A6C34878D82A}">
                    <a16:rowId xmlns:a16="http://schemas.microsoft.com/office/drawing/2014/main" val="10001"/>
                  </a:ext>
                </a:extLst>
              </a:tr>
              <a:tr h="381000">
                <a:tc>
                  <a:txBody>
                    <a:bodyPr/>
                    <a:lstStyle/>
                    <a:p>
                      <a:pPr marL="0" lvl="0" indent="0" algn="l" rtl="0">
                        <a:spcBef>
                          <a:spcPts val="0"/>
                        </a:spcBef>
                        <a:spcAft>
                          <a:spcPts val="0"/>
                        </a:spcAft>
                        <a:buNone/>
                      </a:pPr>
                      <a:r>
                        <a:rPr lang="en" sz="1300"/>
                        <a:t>Results are presented in the forms of dashboards &amp; visualisations</a:t>
                      </a:r>
                      <a:endParaRPr sz="1300"/>
                    </a:p>
                  </a:txBody>
                  <a:tcPr marL="91425" marR="91425" marT="91425" marB="91425"/>
                </a:tc>
                <a:tc>
                  <a:txBody>
                    <a:bodyPr/>
                    <a:lstStyle/>
                    <a:p>
                      <a:pPr marL="0" lvl="0" indent="0" algn="l" rtl="0">
                        <a:spcBef>
                          <a:spcPts val="0"/>
                        </a:spcBef>
                        <a:spcAft>
                          <a:spcPts val="0"/>
                        </a:spcAft>
                        <a:buNone/>
                      </a:pPr>
                      <a:r>
                        <a:rPr lang="en" sz="1300"/>
                        <a:t>Helps with strategic decisions for executives</a:t>
                      </a:r>
                      <a:endParaRPr sz="1300"/>
                    </a:p>
                  </a:txBody>
                  <a:tcPr marL="91425" marR="91425" marT="91425" marB="91425"/>
                </a:tc>
                <a:extLst>
                  <a:ext uri="{0D108BD9-81ED-4DB2-BD59-A6C34878D82A}">
                    <a16:rowId xmlns:a16="http://schemas.microsoft.com/office/drawing/2014/main" val="10002"/>
                  </a:ext>
                </a:extLst>
              </a:tr>
              <a:tr h="381000">
                <a:tc>
                  <a:txBody>
                    <a:bodyPr/>
                    <a:lstStyle/>
                    <a:p>
                      <a:pPr marL="0" lvl="0" indent="0" algn="l" rtl="0">
                        <a:spcBef>
                          <a:spcPts val="0"/>
                        </a:spcBef>
                        <a:spcAft>
                          <a:spcPts val="0"/>
                        </a:spcAft>
                        <a:buNone/>
                      </a:pPr>
                      <a:r>
                        <a:rPr lang="en" sz="1300"/>
                        <a:t>Allows strategic decisions to be made based on data (Salur and Kattar, 2021)</a:t>
                      </a:r>
                      <a:endParaRPr sz="1300"/>
                    </a:p>
                  </a:txBody>
                  <a:tcPr marL="91425" marR="91425" marT="91425" marB="91425"/>
                </a:tc>
                <a:tc>
                  <a:txBody>
                    <a:bodyPr/>
                    <a:lstStyle/>
                    <a:p>
                      <a:pPr marL="0" lvl="0" indent="0" algn="l" rtl="0">
                        <a:spcBef>
                          <a:spcPts val="0"/>
                        </a:spcBef>
                        <a:spcAft>
                          <a:spcPts val="0"/>
                        </a:spcAft>
                        <a:buNone/>
                      </a:pPr>
                      <a:r>
                        <a:rPr lang="en" sz="1300"/>
                        <a:t>Can support risk assessment (Azad et al, 2012)</a:t>
                      </a:r>
                      <a:endParaRPr sz="1300"/>
                    </a:p>
                  </a:txBody>
                  <a:tcPr marL="91425" marR="91425" marT="91425" marB="91425"/>
                </a:tc>
                <a:extLst>
                  <a:ext uri="{0D108BD9-81ED-4DB2-BD59-A6C34878D82A}">
                    <a16:rowId xmlns:a16="http://schemas.microsoft.com/office/drawing/2014/main" val="10003"/>
                  </a:ext>
                </a:extLst>
              </a:tr>
              <a:tr h="381000">
                <a:tc>
                  <a:txBody>
                    <a:bodyPr/>
                    <a:lstStyle/>
                    <a:p>
                      <a:pPr marL="0" lvl="0" indent="0" algn="l" rtl="0">
                        <a:spcBef>
                          <a:spcPts val="0"/>
                        </a:spcBef>
                        <a:spcAft>
                          <a:spcPts val="0"/>
                        </a:spcAft>
                        <a:buNone/>
                      </a:pPr>
                      <a:r>
                        <a:rPr lang="en" sz="1300" b="1"/>
                        <a:t>BUT: needs to be fed high-quality data &amp; skills gap can affect the way staff use it</a:t>
                      </a:r>
                      <a:endParaRPr sz="1300" b="1"/>
                    </a:p>
                  </a:txBody>
                  <a:tcPr marL="91425" marR="91425" marT="91425" marB="91425"/>
                </a:tc>
                <a:tc>
                  <a:txBody>
                    <a:bodyPr/>
                    <a:lstStyle/>
                    <a:p>
                      <a:pPr marL="0" lvl="0" indent="0" algn="l" rtl="0">
                        <a:spcBef>
                          <a:spcPts val="0"/>
                        </a:spcBef>
                        <a:spcAft>
                          <a:spcPts val="0"/>
                        </a:spcAft>
                        <a:buNone/>
                      </a:pPr>
                      <a:r>
                        <a:rPr lang="en" sz="1300" b="1"/>
                        <a:t>BUT: lower-level staff cannot use it, very few people use it but it is expensive to implement and maintain &amp; is system dependant (Azad et al, 2012)</a:t>
                      </a:r>
                      <a:endParaRPr sz="1300" b="1"/>
                    </a:p>
                  </a:txBody>
                  <a:tcPr marL="91425" marR="91425" marT="91425" marB="91425"/>
                </a:tc>
                <a:extLst>
                  <a:ext uri="{0D108BD9-81ED-4DB2-BD59-A6C34878D82A}">
                    <a16:rowId xmlns:a16="http://schemas.microsoft.com/office/drawing/2014/main" val="10004"/>
                  </a:ext>
                </a:extLst>
              </a:tr>
              <a:tr h="0">
                <a:tc>
                  <a:txBody>
                    <a:bodyPr/>
                    <a:lstStyle/>
                    <a:p>
                      <a:pPr marL="0" lvl="0" indent="0" algn="l" rtl="0">
                        <a:spcBef>
                          <a:spcPts val="0"/>
                        </a:spcBef>
                        <a:spcAft>
                          <a:spcPts val="0"/>
                        </a:spcAft>
                        <a:buNone/>
                      </a:pPr>
                      <a:r>
                        <a:rPr lang="en" sz="1300" i="1"/>
                        <a:t>Example: Korea’s Lotte business</a:t>
                      </a:r>
                      <a:endParaRPr sz="1300" i="1"/>
                    </a:p>
                  </a:txBody>
                  <a:tcPr marL="91425" marR="91425" marT="91425" marB="91425">
                    <a:solidFill>
                      <a:srgbClr val="FBB074"/>
                    </a:solidFill>
                  </a:tcPr>
                </a:tc>
                <a:tc>
                  <a:txBody>
                    <a:bodyPr/>
                    <a:lstStyle/>
                    <a:p>
                      <a:pPr marL="0" lvl="0" indent="0" algn="l" rtl="0">
                        <a:spcBef>
                          <a:spcPts val="0"/>
                        </a:spcBef>
                        <a:spcAft>
                          <a:spcPts val="0"/>
                        </a:spcAft>
                        <a:buNone/>
                      </a:pPr>
                      <a:r>
                        <a:rPr lang="en" sz="1300" i="1" dirty="0"/>
                        <a:t>Example: Executive Information Systems used by US government</a:t>
                      </a:r>
                      <a:endParaRPr sz="1300" i="1" dirty="0"/>
                    </a:p>
                  </a:txBody>
                  <a:tcPr marL="91425" marR="91425" marT="91425" marB="91425">
                    <a:solidFill>
                      <a:srgbClr val="FBB074"/>
                    </a:solidFill>
                  </a:tcPr>
                </a:tc>
                <a:extLst>
                  <a:ext uri="{0D108BD9-81ED-4DB2-BD59-A6C34878D82A}">
                    <a16:rowId xmlns:a16="http://schemas.microsoft.com/office/drawing/2014/main" val="10005"/>
                  </a:ext>
                </a:extLst>
              </a:tr>
            </a:tbl>
          </a:graphicData>
        </a:graphic>
      </p:graphicFrame>
      <p:pic>
        <p:nvPicPr>
          <p:cNvPr id="76" name="Google Shape;76;p16"/>
          <p:cNvPicPr preferRelativeResize="0"/>
          <p:nvPr/>
        </p:nvPicPr>
        <p:blipFill>
          <a:blip r:embed="rId3">
            <a:alphaModFix/>
          </a:blip>
          <a:stretch>
            <a:fillRect/>
          </a:stretch>
        </p:blipFill>
        <p:spPr>
          <a:xfrm>
            <a:off x="5761550" y="2038175"/>
            <a:ext cx="3256350" cy="195381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cxnSp>
        <p:nvCxnSpPr>
          <p:cNvPr id="81" name="Google Shape;81;p17"/>
          <p:cNvCxnSpPr/>
          <p:nvPr/>
        </p:nvCxnSpPr>
        <p:spPr>
          <a:xfrm>
            <a:off x="7823300" y="745600"/>
            <a:ext cx="2700" cy="4408800"/>
          </a:xfrm>
          <a:prstGeom prst="straightConnector1">
            <a:avLst/>
          </a:prstGeom>
          <a:noFill/>
          <a:ln w="38100" cap="flat" cmpd="sng">
            <a:solidFill>
              <a:srgbClr val="F6B26B"/>
            </a:solidFill>
            <a:prstDash val="solid"/>
            <a:round/>
            <a:headEnd type="none" w="med" len="med"/>
            <a:tailEnd type="none" w="med" len="med"/>
          </a:ln>
        </p:spPr>
      </p:cxnSp>
      <p:sp>
        <p:nvSpPr>
          <p:cNvPr id="82" name="Google Shape;82;p17"/>
          <p:cNvSpPr txBox="1">
            <a:spLocks noGrp="1"/>
          </p:cNvSpPr>
          <p:nvPr>
            <p:ph type="title"/>
          </p:nvPr>
        </p:nvSpPr>
        <p:spPr>
          <a:xfrm>
            <a:off x="0" y="200800"/>
            <a:ext cx="9144000" cy="572700"/>
          </a:xfrm>
          <a:prstGeom prst="rect">
            <a:avLst/>
          </a:prstGeom>
          <a:solidFill>
            <a:srgbClr val="F6B26B"/>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a:solidFill>
                  <a:schemeClr val="lt1"/>
                </a:solidFill>
                <a:latin typeface="NanumMyeongjoExtraBold"/>
                <a:ea typeface="NanumMyeongjoExtraBold"/>
                <a:cs typeface="NanumMyeongjoExtraBold"/>
                <a:sym typeface="NanumMyeongjoExtraBold"/>
              </a:rPr>
              <a:t>How these systems can drive business success</a:t>
            </a:r>
            <a:endParaRPr>
              <a:solidFill>
                <a:schemeClr val="lt1"/>
              </a:solidFill>
              <a:latin typeface="NanumMyeongjoExtraBold"/>
              <a:ea typeface="NanumMyeongjoExtraBold"/>
              <a:cs typeface="NanumMyeongjoExtraBold"/>
              <a:sym typeface="NanumMyeongjoExtraBold"/>
            </a:endParaRPr>
          </a:p>
        </p:txBody>
      </p:sp>
      <p:sp>
        <p:nvSpPr>
          <p:cNvPr id="83" name="Google Shape;83;p17"/>
          <p:cNvSpPr txBox="1">
            <a:spLocks noGrp="1"/>
          </p:cNvSpPr>
          <p:nvPr>
            <p:ph type="body" idx="1"/>
          </p:nvPr>
        </p:nvSpPr>
        <p:spPr>
          <a:xfrm>
            <a:off x="311700" y="1017725"/>
            <a:ext cx="6128400" cy="3845700"/>
          </a:xfrm>
          <a:prstGeom prst="rect">
            <a:avLst/>
          </a:prstGeom>
        </p:spPr>
        <p:txBody>
          <a:bodyPr spcFirstLastPara="1" wrap="square" lIns="91425" tIns="91425" rIns="91425" bIns="91425" anchor="t" anchorCtr="0">
            <a:normAutofit fontScale="92500"/>
          </a:bodyPr>
          <a:lstStyle/>
          <a:p>
            <a:pPr marL="457200" lvl="0" indent="-342900" algn="ctr" rtl="0">
              <a:lnSpc>
                <a:spcPct val="115000"/>
              </a:lnSpc>
              <a:spcBef>
                <a:spcPts val="0"/>
              </a:spcBef>
              <a:spcAft>
                <a:spcPts val="0"/>
              </a:spcAft>
              <a:buClr>
                <a:schemeClr val="dk1"/>
              </a:buClr>
              <a:buSzPts val="1800"/>
              <a:buFont typeface="Nanum Myeongjo"/>
              <a:buChar char="●"/>
            </a:pPr>
            <a:r>
              <a:rPr lang="en">
                <a:solidFill>
                  <a:schemeClr val="dk1"/>
                </a:solidFill>
                <a:latin typeface="Nanum Myeongjo"/>
                <a:ea typeface="Nanum Myeongjo"/>
                <a:cs typeface="Nanum Myeongjo"/>
                <a:sym typeface="Nanum Myeongjo"/>
              </a:rPr>
              <a:t>Being able to captures and processes high-volume, routine transactions means that employees who would otherwise have to do these tasks by hand, are less likely to make a mistake as a result of exhaustion (Stewart and Mosleh, 2026), which can reduce the financial burden of these mistakes as well.</a:t>
            </a:r>
            <a:endParaRPr>
              <a:solidFill>
                <a:schemeClr val="dk1"/>
              </a:solidFill>
              <a:latin typeface="Nanum Myeongjo"/>
              <a:ea typeface="Nanum Myeongjo"/>
              <a:cs typeface="Nanum Myeongjo"/>
              <a:sym typeface="Nanum Myeongjo"/>
            </a:endParaRPr>
          </a:p>
          <a:p>
            <a:pPr marL="457200" lvl="0" indent="-342900" algn="ctr" rtl="0">
              <a:lnSpc>
                <a:spcPct val="115000"/>
              </a:lnSpc>
              <a:spcBef>
                <a:spcPts val="0"/>
              </a:spcBef>
              <a:spcAft>
                <a:spcPts val="0"/>
              </a:spcAft>
              <a:buClr>
                <a:schemeClr val="dk1"/>
              </a:buClr>
              <a:buSzPts val="1800"/>
              <a:buFont typeface="Nanum Myeongjo"/>
              <a:buChar char="●"/>
            </a:pPr>
            <a:r>
              <a:rPr lang="en">
                <a:solidFill>
                  <a:schemeClr val="dk1"/>
                </a:solidFill>
                <a:latin typeface="Nanum Myeongjo"/>
                <a:ea typeface="Nanum Myeongjo"/>
                <a:cs typeface="Nanum Myeongjo"/>
                <a:sym typeface="Nanum Myeongjo"/>
              </a:rPr>
              <a:t>Similarly, systems like the MIS and EIS can drive business success by allowing managers and executives to make decisions based on real data gathered from their own company</a:t>
            </a:r>
            <a:endParaRPr>
              <a:solidFill>
                <a:schemeClr val="dk1"/>
              </a:solidFill>
              <a:latin typeface="Nanum Myeongjo"/>
              <a:ea typeface="Nanum Myeongjo"/>
              <a:cs typeface="Nanum Myeongjo"/>
              <a:sym typeface="Nanum Myeongjo"/>
            </a:endParaRPr>
          </a:p>
          <a:p>
            <a:pPr marL="457200" lvl="0" indent="-342900" algn="ctr" rtl="0">
              <a:lnSpc>
                <a:spcPct val="115000"/>
              </a:lnSpc>
              <a:spcBef>
                <a:spcPts val="0"/>
              </a:spcBef>
              <a:spcAft>
                <a:spcPts val="0"/>
              </a:spcAft>
              <a:buClr>
                <a:schemeClr val="dk1"/>
              </a:buClr>
              <a:buSzPts val="1800"/>
              <a:buFont typeface="Nanum Myeongjo"/>
              <a:buChar char="●"/>
            </a:pPr>
            <a:r>
              <a:rPr lang="en">
                <a:solidFill>
                  <a:schemeClr val="dk1"/>
                </a:solidFill>
                <a:latin typeface="Nanum Myeongjo"/>
                <a:ea typeface="Nanum Myeongjo"/>
                <a:cs typeface="Nanum Myeongjo"/>
                <a:sym typeface="Nanum Myeongjo"/>
              </a:rPr>
              <a:t>Even so, it is important to note that, these systems can be expensive to implement and maintain however, their advantages bring more to the table for an organisation, than their disadvantages.</a:t>
            </a:r>
            <a:endParaRPr>
              <a:solidFill>
                <a:schemeClr val="dk1"/>
              </a:solidFill>
              <a:latin typeface="Nanum Myeongjo"/>
              <a:ea typeface="Nanum Myeongjo"/>
              <a:cs typeface="Nanum Myeongjo"/>
              <a:sym typeface="Nanum Myeongjo"/>
            </a:endParaRPr>
          </a:p>
        </p:txBody>
      </p:sp>
      <p:pic>
        <p:nvPicPr>
          <p:cNvPr id="84" name="Google Shape;84;p17"/>
          <p:cNvPicPr preferRelativeResize="0"/>
          <p:nvPr/>
        </p:nvPicPr>
        <p:blipFill rotWithShape="1">
          <a:blip r:embed="rId3">
            <a:alphaModFix/>
          </a:blip>
          <a:srcRect l="44181"/>
          <a:stretch/>
        </p:blipFill>
        <p:spPr>
          <a:xfrm flipH="1">
            <a:off x="6562149" y="1445138"/>
            <a:ext cx="2506225" cy="2990875"/>
          </a:xfrm>
          <a:prstGeom prst="rect">
            <a:avLst/>
          </a:prstGeom>
          <a:noFill/>
          <a:ln w="38100" cap="flat" cmpd="sng">
            <a:solidFill>
              <a:srgbClr val="F6B26B"/>
            </a:solidFill>
            <a:prstDash val="solid"/>
            <a:round/>
            <a:headEnd type="none" w="sm" len="sm"/>
            <a:tailEnd type="none" w="sm" len="sm"/>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11790307-683F-4A54-AC05-E85EFD3BE5DB}"/>
              </a:ext>
            </a:extLst>
          </p:cNvPr>
          <p:cNvGrpSpPr/>
          <p:nvPr/>
        </p:nvGrpSpPr>
        <p:grpSpPr>
          <a:xfrm>
            <a:off x="496119" y="354870"/>
            <a:ext cx="1257970" cy="239018"/>
            <a:chOff x="496119" y="398413"/>
            <a:chExt cx="1257970" cy="239018"/>
          </a:xfrm>
        </p:grpSpPr>
        <p:sp>
          <p:nvSpPr>
            <p:cNvPr id="3" name="Shape 0"/>
            <p:cNvSpPr/>
            <p:nvPr/>
          </p:nvSpPr>
          <p:spPr>
            <a:xfrm>
              <a:off x="496119" y="398413"/>
              <a:ext cx="956442" cy="239018"/>
            </a:xfrm>
            <a:prstGeom prst="roundRect">
              <a:avLst>
                <a:gd name="adj" fmla="val 18372"/>
              </a:avLst>
            </a:prstGeom>
            <a:solidFill>
              <a:srgbClr val="D3ECF8"/>
            </a:solidFill>
            <a:ln/>
          </p:spPr>
          <p:txBody>
            <a:bodyPr/>
            <a:lstStyle/>
            <a:p>
              <a:endParaRPr lang="en-GB"/>
            </a:p>
          </p:txBody>
        </p:sp>
        <p:sp>
          <p:nvSpPr>
            <p:cNvPr id="4" name="Text 1"/>
            <p:cNvSpPr/>
            <p:nvPr/>
          </p:nvSpPr>
          <p:spPr>
            <a:xfrm>
              <a:off x="574477" y="437555"/>
              <a:ext cx="1179612" cy="160734"/>
            </a:xfrm>
            <a:prstGeom prst="rect">
              <a:avLst/>
            </a:prstGeom>
            <a:noFill/>
            <a:ln/>
          </p:spPr>
          <p:txBody>
            <a:bodyPr wrap="none" lIns="0" tIns="0" rIns="0" bIns="0" rtlCol="0" anchor="t"/>
            <a:lstStyle/>
            <a:p>
              <a:pPr marL="0" indent="0" algn="l">
                <a:lnSpc>
                  <a:spcPct val="128000"/>
                </a:lnSpc>
                <a:buNone/>
              </a:pPr>
              <a:r>
                <a:rPr lang="en-US" sz="900" b="1" dirty="0">
                  <a:solidFill>
                    <a:srgbClr val="000000"/>
                  </a:solidFill>
                  <a:effectLst>
                    <a:outerShdw blurRad="38100" dist="38100" dir="2700000" algn="tl">
                      <a:srgbClr val="000000">
                        <a:alpha val="43137"/>
                      </a:srgbClr>
                    </a:outerShdw>
                  </a:effectLst>
                  <a:latin typeface="Nunito Sans" pitchFamily="34" charset="0"/>
                  <a:ea typeface="Nunito Sans" pitchFamily="34" charset="-122"/>
                  <a:cs typeface="Nunito Sans" pitchFamily="34" charset="-120"/>
                </a:rPr>
                <a:t>CASE STUDY 1</a:t>
              </a:r>
              <a:endParaRPr lang="en-US" sz="900" b="1" dirty="0">
                <a:effectLst>
                  <a:outerShdw blurRad="38100" dist="38100" dir="2700000" algn="tl">
                    <a:srgbClr val="000000">
                      <a:alpha val="43137"/>
                    </a:srgbClr>
                  </a:outerShdw>
                </a:effectLst>
              </a:endParaRPr>
            </a:p>
          </p:txBody>
        </p:sp>
      </p:grpSp>
      <p:sp>
        <p:nvSpPr>
          <p:cNvPr id="5" name="Text 2"/>
          <p:cNvSpPr/>
          <p:nvPr/>
        </p:nvSpPr>
        <p:spPr>
          <a:xfrm>
            <a:off x="496119" y="808947"/>
            <a:ext cx="8016510" cy="501366"/>
          </a:xfrm>
          <a:prstGeom prst="rect">
            <a:avLst/>
          </a:prstGeom>
          <a:noFill/>
          <a:ln/>
        </p:spPr>
        <p:txBody>
          <a:bodyPr wrap="square" lIns="0" tIns="0" rIns="0" bIns="0" rtlCol="0" anchor="t">
            <a:normAutofit/>
          </a:bodyPr>
          <a:lstStyle/>
          <a:p>
            <a:pPr marL="0" indent="0" algn="l">
              <a:lnSpc>
                <a:spcPct val="104000"/>
              </a:lnSpc>
              <a:buNone/>
            </a:pPr>
            <a:r>
              <a:rPr lang="en-US" sz="2550" b="1" dirty="0">
                <a:solidFill>
                  <a:srgbClr val="000000"/>
                </a:solidFill>
                <a:latin typeface="Inter Bold" pitchFamily="34" charset="0"/>
                <a:ea typeface="Inter Bold" pitchFamily="34" charset="-122"/>
                <a:cs typeface="Inter Bold" pitchFamily="34" charset="-120"/>
              </a:rPr>
              <a:t>Amazon &amp; AI-Based Recommendation Systems</a:t>
            </a:r>
            <a:endParaRPr lang="en-US" sz="2550" dirty="0"/>
          </a:p>
        </p:txBody>
      </p:sp>
      <p:sp>
        <p:nvSpPr>
          <p:cNvPr id="6" name="Shape 3"/>
          <p:cNvSpPr/>
          <p:nvPr/>
        </p:nvSpPr>
        <p:spPr>
          <a:xfrm>
            <a:off x="496119" y="1683023"/>
            <a:ext cx="4722763" cy="1422202"/>
          </a:xfrm>
          <a:prstGeom prst="roundRect">
            <a:avLst>
              <a:gd name="adj" fmla="val 3860"/>
            </a:avLst>
          </a:prstGeom>
          <a:solidFill>
            <a:srgbClr val="D3ECF8"/>
          </a:solidFill>
          <a:ln/>
        </p:spPr>
        <p:txBody>
          <a:bodyPr/>
          <a:lstStyle/>
          <a:p>
            <a:endParaRPr lang="en-GB"/>
          </a:p>
        </p:txBody>
      </p:sp>
      <p:pic>
        <p:nvPicPr>
          <p:cNvPr id="7" name="Image 1" descr="preencoded.png"/>
          <p:cNvPicPr>
            <a:picLocks noChangeAspect="1"/>
          </p:cNvPicPr>
          <p:nvPr/>
        </p:nvPicPr>
        <p:blipFill>
          <a:blip r:embed="rId3"/>
          <a:stretch>
            <a:fillRect/>
          </a:stretch>
        </p:blipFill>
        <p:spPr>
          <a:xfrm>
            <a:off x="626790" y="1850380"/>
            <a:ext cx="204192" cy="163339"/>
          </a:xfrm>
          <a:prstGeom prst="rect">
            <a:avLst/>
          </a:prstGeom>
        </p:spPr>
      </p:pic>
      <p:sp>
        <p:nvSpPr>
          <p:cNvPr id="8" name="Text 4"/>
          <p:cNvSpPr/>
          <p:nvPr/>
        </p:nvSpPr>
        <p:spPr>
          <a:xfrm>
            <a:off x="961653" y="1836167"/>
            <a:ext cx="2108746" cy="204118"/>
          </a:xfrm>
          <a:prstGeom prst="rect">
            <a:avLst/>
          </a:prstGeom>
          <a:noFill/>
          <a:ln/>
        </p:spPr>
        <p:txBody>
          <a:bodyPr wrap="none" lIns="0" tIns="0" rIns="0" bIns="0" rtlCol="0" anchor="t"/>
          <a:lstStyle/>
          <a:p>
            <a:pPr marL="0" indent="0" algn="l">
              <a:lnSpc>
                <a:spcPct val="104000"/>
              </a:lnSpc>
              <a:buNone/>
            </a:pPr>
            <a:r>
              <a:rPr lang="en-US" sz="1250" b="1" dirty="0">
                <a:solidFill>
                  <a:srgbClr val="000000"/>
                </a:solidFill>
                <a:latin typeface="Inter Bold" pitchFamily="34" charset="0"/>
                <a:ea typeface="Inter Bold" pitchFamily="34" charset="-122"/>
                <a:cs typeface="Inter Bold" pitchFamily="34" charset="-120"/>
              </a:rPr>
              <a:t>Challenge &amp; Solution</a:t>
            </a:r>
            <a:endParaRPr lang="en-US" sz="1250" dirty="0"/>
          </a:p>
        </p:txBody>
      </p:sp>
      <p:sp>
        <p:nvSpPr>
          <p:cNvPr id="9" name="Text 5"/>
          <p:cNvSpPr/>
          <p:nvPr/>
        </p:nvSpPr>
        <p:spPr>
          <a:xfrm>
            <a:off x="961653" y="2160761"/>
            <a:ext cx="4126557" cy="803374"/>
          </a:xfrm>
          <a:prstGeom prst="rect">
            <a:avLst/>
          </a:prstGeom>
          <a:noFill/>
          <a:ln/>
        </p:spPr>
        <p:txBody>
          <a:bodyPr wrap="square" lIns="0" tIns="0" rIns="0" bIns="0" rtlCol="0" anchor="t">
            <a:normAutofit lnSpcReduction="10000"/>
          </a:bodyPr>
          <a:lstStyle/>
          <a:p>
            <a:pPr marL="0" indent="0" algn="just">
              <a:lnSpc>
                <a:spcPct val="128000"/>
              </a:lnSpc>
              <a:buNone/>
            </a:pPr>
            <a:r>
              <a:rPr lang="en-US" sz="1100" dirty="0">
                <a:solidFill>
                  <a:srgbClr val="000000"/>
                </a:solidFill>
                <a:latin typeface="Arial" panose="020B0604020202020204" pitchFamily="34" charset="0"/>
                <a:ea typeface="Nunito Sans" pitchFamily="34" charset="-122"/>
                <a:cs typeface="Arial" panose="020B0604020202020204" pitchFamily="34" charset="0"/>
              </a:rPr>
              <a:t>Amazon's vast product range makes it difficult for customers to find relevant items quickly. Generative AI improves product recommendations, search results and descriptions — making shopping more personalised and efficient </a:t>
            </a:r>
            <a:r>
              <a:rPr lang="en-US" sz="1100" i="1" dirty="0">
                <a:solidFill>
                  <a:srgbClr val="000000"/>
                </a:solidFill>
                <a:latin typeface="Arial" panose="020B0604020202020204" pitchFamily="34" charset="0"/>
                <a:ea typeface="Nunito Sans" pitchFamily="34" charset="-122"/>
                <a:cs typeface="Arial" panose="020B0604020202020204" pitchFamily="34" charset="0"/>
              </a:rPr>
              <a:t>(Amazon, 2024)</a:t>
            </a:r>
            <a:r>
              <a:rPr lang="en-US" sz="1100" dirty="0">
                <a:solidFill>
                  <a:srgbClr val="000000"/>
                </a:solidFill>
                <a:latin typeface="Arial" panose="020B0604020202020204" pitchFamily="34" charset="0"/>
                <a:ea typeface="Nunito Sans" pitchFamily="34" charset="-122"/>
                <a:cs typeface="Arial" panose="020B0604020202020204" pitchFamily="34" charset="0"/>
              </a:rPr>
              <a:t>.</a:t>
            </a:r>
            <a:endParaRPr lang="en-US" sz="1100" dirty="0">
              <a:latin typeface="Arial" panose="020B0604020202020204" pitchFamily="34" charset="0"/>
              <a:cs typeface="Arial" panose="020B0604020202020204" pitchFamily="34" charset="0"/>
            </a:endParaRPr>
          </a:p>
        </p:txBody>
      </p:sp>
      <p:sp>
        <p:nvSpPr>
          <p:cNvPr id="10" name="Shape 6"/>
          <p:cNvSpPr/>
          <p:nvPr/>
        </p:nvSpPr>
        <p:spPr>
          <a:xfrm>
            <a:off x="496119" y="3240732"/>
            <a:ext cx="14288" cy="1504355"/>
          </a:xfrm>
          <a:prstGeom prst="roundRect">
            <a:avLst>
              <a:gd name="adj" fmla="val 59998"/>
            </a:avLst>
          </a:prstGeom>
          <a:solidFill>
            <a:srgbClr val="104862"/>
          </a:solidFill>
          <a:ln/>
        </p:spPr>
        <p:txBody>
          <a:bodyPr/>
          <a:lstStyle/>
          <a:p>
            <a:endParaRPr lang="en-GB"/>
          </a:p>
        </p:txBody>
      </p:sp>
      <p:sp>
        <p:nvSpPr>
          <p:cNvPr id="11" name="Text 7"/>
          <p:cNvSpPr/>
          <p:nvPr/>
        </p:nvSpPr>
        <p:spPr>
          <a:xfrm>
            <a:off x="692125" y="3421410"/>
            <a:ext cx="2090812" cy="204118"/>
          </a:xfrm>
          <a:prstGeom prst="rect">
            <a:avLst/>
          </a:prstGeom>
          <a:noFill/>
          <a:ln/>
        </p:spPr>
        <p:txBody>
          <a:bodyPr wrap="none" lIns="0" tIns="0" rIns="0" bIns="0" rtlCol="0" anchor="t"/>
          <a:lstStyle/>
          <a:p>
            <a:pPr marL="0" indent="0" algn="l">
              <a:lnSpc>
                <a:spcPct val="104000"/>
              </a:lnSpc>
              <a:buNone/>
            </a:pPr>
            <a:r>
              <a:rPr lang="en-US" sz="1250" b="1" dirty="0">
                <a:solidFill>
                  <a:srgbClr val="000000"/>
                </a:solidFill>
                <a:latin typeface="Inter Bold" pitchFamily="34" charset="0"/>
                <a:ea typeface="Inter Bold" pitchFamily="34" charset="-122"/>
                <a:cs typeface="Inter Bold" pitchFamily="34" charset="-120"/>
              </a:rPr>
              <a:t>Impact &amp; Ethics</a:t>
            </a:r>
            <a:endParaRPr lang="en-US" sz="1250" dirty="0"/>
          </a:p>
        </p:txBody>
      </p:sp>
      <p:sp>
        <p:nvSpPr>
          <p:cNvPr id="12" name="Text 8"/>
          <p:cNvSpPr/>
          <p:nvPr/>
        </p:nvSpPr>
        <p:spPr>
          <a:xfrm>
            <a:off x="692125" y="3806205"/>
            <a:ext cx="4526756" cy="938882"/>
          </a:xfrm>
          <a:prstGeom prst="rect">
            <a:avLst/>
          </a:prstGeom>
          <a:noFill/>
          <a:ln/>
        </p:spPr>
        <p:txBody>
          <a:bodyPr wrap="square" lIns="0" tIns="0" rIns="0" bIns="0" rtlCol="0" anchor="t">
            <a:normAutofit/>
          </a:bodyPr>
          <a:lstStyle/>
          <a:p>
            <a:pPr marL="0" indent="0" algn="just">
              <a:lnSpc>
                <a:spcPct val="128000"/>
              </a:lnSpc>
              <a:buNone/>
            </a:pPr>
            <a:r>
              <a:rPr lang="en-US" sz="1050" dirty="0">
                <a:solidFill>
                  <a:srgbClr val="000000"/>
                </a:solidFill>
                <a:latin typeface="Arial" panose="020B0604020202020204" pitchFamily="34" charset="0"/>
                <a:ea typeface="Nunito Sans" pitchFamily="34" charset="-122"/>
                <a:cs typeface="Arial" panose="020B0604020202020204" pitchFamily="34" charset="0"/>
              </a:rPr>
              <a:t>The system improves product discovery, customer experience, purchase decisions and sales conversion. However, reliance on customer data raises concerns about </a:t>
            </a:r>
            <a:r>
              <a:rPr lang="en-US" sz="1050" dirty="0">
                <a:solidFill>
                  <a:srgbClr val="000000"/>
                </a:solidFill>
                <a:latin typeface="Arial" panose="020B0604020202020204" pitchFamily="34" charset="0"/>
                <a:ea typeface="Nunito Sans Bold" pitchFamily="34" charset="-122"/>
                <a:cs typeface="Arial" panose="020B0604020202020204" pitchFamily="34" charset="0"/>
              </a:rPr>
              <a:t>privacy, transparency and accountability</a:t>
            </a:r>
            <a:r>
              <a:rPr lang="en-US" sz="1050" dirty="0">
                <a:solidFill>
                  <a:srgbClr val="000000"/>
                </a:solidFill>
                <a:latin typeface="Arial" panose="020B0604020202020204" pitchFamily="34" charset="0"/>
                <a:ea typeface="Nunito Sans" pitchFamily="34" charset="-122"/>
                <a:cs typeface="Arial" panose="020B0604020202020204" pitchFamily="34" charset="0"/>
              </a:rPr>
              <a:t> in automated decision-making </a:t>
            </a:r>
            <a:r>
              <a:rPr lang="en-US" sz="1050" i="1" dirty="0">
                <a:solidFill>
                  <a:srgbClr val="000000"/>
                </a:solidFill>
                <a:latin typeface="Arial" panose="020B0604020202020204" pitchFamily="34" charset="0"/>
                <a:ea typeface="Nunito Sans" pitchFamily="34" charset="-122"/>
                <a:cs typeface="Arial" panose="020B0604020202020204" pitchFamily="34" charset="0"/>
              </a:rPr>
              <a:t>(Duan et al., 2019)</a:t>
            </a:r>
            <a:r>
              <a:rPr lang="en-US" sz="1050" dirty="0">
                <a:solidFill>
                  <a:srgbClr val="000000"/>
                </a:solidFill>
                <a:latin typeface="Arial" panose="020B0604020202020204" pitchFamily="34" charset="0"/>
                <a:ea typeface="Nunito Sans" pitchFamily="34" charset="-122"/>
                <a:cs typeface="Arial" panose="020B0604020202020204" pitchFamily="34" charset="0"/>
              </a:rPr>
              <a:t>.</a:t>
            </a:r>
            <a:endParaRPr lang="en-US" sz="1050" dirty="0">
              <a:latin typeface="Arial" panose="020B0604020202020204" pitchFamily="34" charset="0"/>
              <a:cs typeface="Arial" panose="020B0604020202020204" pitchFamily="34" charset="0"/>
            </a:endParaRPr>
          </a:p>
        </p:txBody>
      </p:sp>
      <p:pic>
        <p:nvPicPr>
          <p:cNvPr id="17" name="Picture 16">
            <a:extLst>
              <a:ext uri="{FF2B5EF4-FFF2-40B4-BE49-F238E27FC236}">
                <a16:creationId xmlns:a16="http://schemas.microsoft.com/office/drawing/2014/main" id="{7895EC33-FA80-438E-B2D6-FC5E7C829C45}"/>
              </a:ext>
            </a:extLst>
          </p:cNvPr>
          <p:cNvPicPr>
            <a:picLocks noChangeAspect="1"/>
          </p:cNvPicPr>
          <p:nvPr/>
        </p:nvPicPr>
        <p:blipFill>
          <a:blip r:embed="rId4"/>
          <a:stretch>
            <a:fillRect/>
          </a:stretch>
        </p:blipFill>
        <p:spPr>
          <a:xfrm>
            <a:off x="5553744" y="1507647"/>
            <a:ext cx="3230857" cy="3187586"/>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496119" y="711175"/>
            <a:ext cx="7657728" cy="429146"/>
          </a:xfrm>
          <a:prstGeom prst="rect">
            <a:avLst/>
          </a:prstGeom>
          <a:noFill/>
          <a:ln/>
        </p:spPr>
        <p:txBody>
          <a:bodyPr wrap="none" lIns="0" tIns="0" rIns="0" bIns="0" rtlCol="0" anchor="t"/>
          <a:lstStyle/>
          <a:p>
            <a:pPr marL="0" indent="0" algn="l">
              <a:lnSpc>
                <a:spcPct val="104000"/>
              </a:lnSpc>
              <a:buNone/>
            </a:pPr>
            <a:r>
              <a:rPr lang="en-US" sz="2700" b="1" dirty="0">
                <a:solidFill>
                  <a:srgbClr val="000000"/>
                </a:solidFill>
                <a:latin typeface="Inter Bold" pitchFamily="34" charset="0"/>
                <a:ea typeface="Inter Bold" pitchFamily="34" charset="-122"/>
                <a:cs typeface="Inter Bold" pitchFamily="34" charset="-120"/>
              </a:rPr>
              <a:t>Tesco &amp; Supply Chain Information Systems</a:t>
            </a:r>
            <a:endParaRPr lang="en-US" sz="2700" dirty="0"/>
          </a:p>
        </p:txBody>
      </p:sp>
      <p:sp>
        <p:nvSpPr>
          <p:cNvPr id="6" name="Shape 3"/>
          <p:cNvSpPr/>
          <p:nvPr/>
        </p:nvSpPr>
        <p:spPr>
          <a:xfrm>
            <a:off x="4065315" y="1489472"/>
            <a:ext cx="19050" cy="1465511"/>
          </a:xfrm>
          <a:prstGeom prst="roundRect">
            <a:avLst>
              <a:gd name="adj" fmla="val 60000"/>
            </a:avLst>
          </a:prstGeom>
          <a:solidFill>
            <a:srgbClr val="104862"/>
          </a:solidFill>
          <a:ln/>
        </p:spPr>
        <p:txBody>
          <a:bodyPr/>
          <a:lstStyle/>
          <a:p>
            <a:endParaRPr lang="en-GB"/>
          </a:p>
        </p:txBody>
      </p:sp>
      <p:sp>
        <p:nvSpPr>
          <p:cNvPr id="7" name="Text 4"/>
          <p:cNvSpPr/>
          <p:nvPr/>
        </p:nvSpPr>
        <p:spPr>
          <a:xfrm>
            <a:off x="4271293" y="1622450"/>
            <a:ext cx="2192238" cy="214536"/>
          </a:xfrm>
          <a:prstGeom prst="rect">
            <a:avLst/>
          </a:prstGeom>
          <a:noFill/>
          <a:ln/>
        </p:spPr>
        <p:txBody>
          <a:bodyPr wrap="none" lIns="0" tIns="0" rIns="0" bIns="0" rtlCol="0" anchor="t"/>
          <a:lstStyle/>
          <a:p>
            <a:pPr marL="0" indent="0" algn="l">
              <a:lnSpc>
                <a:spcPct val="104000"/>
              </a:lnSpc>
              <a:buNone/>
            </a:pPr>
            <a:r>
              <a:rPr lang="en-US" sz="1350" b="1" dirty="0">
                <a:solidFill>
                  <a:srgbClr val="000000"/>
                </a:solidFill>
                <a:latin typeface="Inter Bold" pitchFamily="34" charset="0"/>
                <a:ea typeface="Inter Bold" pitchFamily="34" charset="-122"/>
                <a:cs typeface="Inter Bold" pitchFamily="34" charset="-120"/>
              </a:rPr>
              <a:t>Challenge &amp; Solution</a:t>
            </a:r>
            <a:endParaRPr lang="en-US" sz="1350" dirty="0"/>
          </a:p>
        </p:txBody>
      </p:sp>
      <p:sp>
        <p:nvSpPr>
          <p:cNvPr id="8" name="Text 5"/>
          <p:cNvSpPr/>
          <p:nvPr/>
        </p:nvSpPr>
        <p:spPr>
          <a:xfrm>
            <a:off x="4271293" y="1969963"/>
            <a:ext cx="4381277" cy="985019"/>
          </a:xfrm>
          <a:prstGeom prst="rect">
            <a:avLst/>
          </a:prstGeom>
          <a:noFill/>
          <a:ln/>
        </p:spPr>
        <p:txBody>
          <a:bodyPr wrap="square" lIns="0" tIns="0" rIns="0" bIns="0" rtlCol="0" anchor="t">
            <a:normAutofit/>
          </a:bodyPr>
          <a:lstStyle/>
          <a:p>
            <a:pPr marL="0" indent="0" algn="just">
              <a:lnSpc>
                <a:spcPct val="131000"/>
              </a:lnSpc>
              <a:buNone/>
            </a:pPr>
            <a:r>
              <a:rPr lang="en-US" sz="1100" dirty="0">
                <a:solidFill>
                  <a:srgbClr val="000000"/>
                </a:solidFill>
                <a:latin typeface="Arial" panose="020B0604020202020204" pitchFamily="34" charset="0"/>
                <a:ea typeface="Nunito Sans" pitchFamily="34" charset="-122"/>
                <a:cs typeface="Arial" panose="020B0604020202020204" pitchFamily="34" charset="0"/>
              </a:rPr>
              <a:t>Tesco must manage stock availability, supplier coordination, online orders and shifting customer demand. Digital systems support stock control, customer service, online retail and operational decision-making </a:t>
            </a:r>
            <a:r>
              <a:rPr lang="en-US" sz="1100" i="1" dirty="0">
                <a:solidFill>
                  <a:srgbClr val="000000"/>
                </a:solidFill>
                <a:latin typeface="Arial" panose="020B0604020202020204" pitchFamily="34" charset="0"/>
                <a:ea typeface="Nunito Sans" pitchFamily="34" charset="-122"/>
                <a:cs typeface="Arial" panose="020B0604020202020204" pitchFamily="34" charset="0"/>
              </a:rPr>
              <a:t>(Tesco plc, 2025)</a:t>
            </a:r>
            <a:r>
              <a:rPr lang="en-US" sz="1100" dirty="0">
                <a:solidFill>
                  <a:srgbClr val="000000"/>
                </a:solidFill>
                <a:latin typeface="Arial" panose="020B0604020202020204" pitchFamily="34" charset="0"/>
                <a:ea typeface="Nunito Sans" pitchFamily="34" charset="-122"/>
                <a:cs typeface="Arial" panose="020B0604020202020204" pitchFamily="34" charset="0"/>
              </a:rPr>
              <a:t>.</a:t>
            </a:r>
            <a:endParaRPr lang="en-US" sz="1100" dirty="0">
              <a:latin typeface="Arial" panose="020B0604020202020204" pitchFamily="34" charset="0"/>
              <a:cs typeface="Arial" panose="020B0604020202020204" pitchFamily="34" charset="0"/>
            </a:endParaRPr>
          </a:p>
        </p:txBody>
      </p:sp>
      <p:sp>
        <p:nvSpPr>
          <p:cNvPr id="9" name="Shape 6"/>
          <p:cNvSpPr/>
          <p:nvPr/>
        </p:nvSpPr>
        <p:spPr>
          <a:xfrm>
            <a:off x="4065315" y="3138934"/>
            <a:ext cx="4587255" cy="19050"/>
          </a:xfrm>
          <a:prstGeom prst="roundRect">
            <a:avLst>
              <a:gd name="adj" fmla="val 60000"/>
            </a:avLst>
          </a:prstGeom>
          <a:solidFill>
            <a:srgbClr val="000000">
              <a:alpha val="50000"/>
            </a:srgbClr>
          </a:solidFill>
          <a:ln/>
        </p:spPr>
        <p:txBody>
          <a:bodyPr/>
          <a:lstStyle/>
          <a:p>
            <a:endParaRPr lang="en-GB"/>
          </a:p>
        </p:txBody>
      </p:sp>
      <p:sp>
        <p:nvSpPr>
          <p:cNvPr id="10" name="Shape 7"/>
          <p:cNvSpPr/>
          <p:nvPr/>
        </p:nvSpPr>
        <p:spPr>
          <a:xfrm>
            <a:off x="4065315" y="3341936"/>
            <a:ext cx="19050" cy="1249189"/>
          </a:xfrm>
          <a:prstGeom prst="roundRect">
            <a:avLst>
              <a:gd name="adj" fmla="val 60000"/>
            </a:avLst>
          </a:prstGeom>
          <a:solidFill>
            <a:srgbClr val="104862"/>
          </a:solidFill>
          <a:ln/>
        </p:spPr>
        <p:txBody>
          <a:bodyPr/>
          <a:lstStyle/>
          <a:p>
            <a:endParaRPr lang="en-GB"/>
          </a:p>
        </p:txBody>
      </p:sp>
      <p:sp>
        <p:nvSpPr>
          <p:cNvPr id="11" name="Text 8"/>
          <p:cNvSpPr/>
          <p:nvPr/>
        </p:nvSpPr>
        <p:spPr>
          <a:xfrm>
            <a:off x="4271293" y="3474913"/>
            <a:ext cx="2173858" cy="214536"/>
          </a:xfrm>
          <a:prstGeom prst="rect">
            <a:avLst/>
          </a:prstGeom>
          <a:noFill/>
          <a:ln/>
        </p:spPr>
        <p:txBody>
          <a:bodyPr wrap="none" lIns="0" tIns="0" rIns="0" bIns="0" rtlCol="0" anchor="t"/>
          <a:lstStyle/>
          <a:p>
            <a:pPr marL="0" indent="0" algn="l">
              <a:lnSpc>
                <a:spcPct val="104000"/>
              </a:lnSpc>
              <a:buNone/>
            </a:pPr>
            <a:r>
              <a:rPr lang="en-US" sz="1350" b="1" dirty="0">
                <a:solidFill>
                  <a:srgbClr val="000000"/>
                </a:solidFill>
                <a:latin typeface="Inter Bold" pitchFamily="34" charset="0"/>
                <a:ea typeface="Inter Bold" pitchFamily="34" charset="-122"/>
                <a:cs typeface="Inter Bold" pitchFamily="34" charset="-120"/>
              </a:rPr>
              <a:t>Impact &amp; Ethics</a:t>
            </a:r>
            <a:endParaRPr lang="en-US" sz="1350" dirty="0"/>
          </a:p>
        </p:txBody>
      </p:sp>
      <p:sp>
        <p:nvSpPr>
          <p:cNvPr id="12" name="Text 9"/>
          <p:cNvSpPr/>
          <p:nvPr/>
        </p:nvSpPr>
        <p:spPr>
          <a:xfrm>
            <a:off x="4271293" y="3822427"/>
            <a:ext cx="4381277" cy="805979"/>
          </a:xfrm>
          <a:prstGeom prst="rect">
            <a:avLst/>
          </a:prstGeom>
          <a:noFill/>
          <a:ln/>
        </p:spPr>
        <p:txBody>
          <a:bodyPr wrap="square" lIns="0" tIns="0" rIns="0" bIns="0" rtlCol="0" anchor="t">
            <a:normAutofit fontScale="92500"/>
          </a:bodyPr>
          <a:lstStyle/>
          <a:p>
            <a:pPr marL="0" indent="0" algn="just">
              <a:lnSpc>
                <a:spcPct val="131000"/>
              </a:lnSpc>
              <a:buNone/>
            </a:pPr>
            <a:r>
              <a:rPr lang="en-US" sz="1200" dirty="0">
                <a:solidFill>
                  <a:srgbClr val="000000"/>
                </a:solidFill>
                <a:latin typeface="Arial" panose="020B0604020202020204" pitchFamily="34" charset="0"/>
                <a:ea typeface="Nunito Sans" pitchFamily="34" charset="-122"/>
                <a:cs typeface="Arial" panose="020B0604020202020204" pitchFamily="34" charset="0"/>
              </a:rPr>
              <a:t>Systems improve availability, reduce waste and strengthen replenishment. Digital transformation raises concerns around </a:t>
            </a:r>
            <a:r>
              <a:rPr lang="en-US" sz="1200" dirty="0">
                <a:solidFill>
                  <a:srgbClr val="000000"/>
                </a:solidFill>
                <a:latin typeface="Arial" panose="020B0604020202020204" pitchFamily="34" charset="0"/>
                <a:ea typeface="Nunito Sans Bold" pitchFamily="34" charset="-122"/>
                <a:cs typeface="Arial" panose="020B0604020202020204" pitchFamily="34" charset="0"/>
              </a:rPr>
              <a:t>customer data use, employee monitoring and supplier pressure</a:t>
            </a:r>
            <a:r>
              <a:rPr lang="en-US" sz="1200" dirty="0">
                <a:solidFill>
                  <a:srgbClr val="000000"/>
                </a:solidFill>
                <a:latin typeface="Arial" panose="020B0604020202020204" pitchFamily="34" charset="0"/>
                <a:ea typeface="Nunito Sans" pitchFamily="34" charset="-122"/>
                <a:cs typeface="Arial" panose="020B0604020202020204" pitchFamily="34" charset="0"/>
              </a:rPr>
              <a:t> </a:t>
            </a:r>
            <a:r>
              <a:rPr lang="en-US" sz="1200" i="1" dirty="0">
                <a:solidFill>
                  <a:srgbClr val="000000"/>
                </a:solidFill>
                <a:latin typeface="Arial" panose="020B0604020202020204" pitchFamily="34" charset="0"/>
                <a:ea typeface="Nunito Sans" pitchFamily="34" charset="-122"/>
                <a:cs typeface="Arial" panose="020B0604020202020204" pitchFamily="34" charset="0"/>
              </a:rPr>
              <a:t>(Vial, 2019)</a:t>
            </a:r>
            <a:r>
              <a:rPr lang="en-US" sz="1200" dirty="0">
                <a:solidFill>
                  <a:srgbClr val="000000"/>
                </a:solidFill>
                <a:latin typeface="Arial" panose="020B0604020202020204" pitchFamily="34" charset="0"/>
                <a:ea typeface="Nunito Sans" pitchFamily="34" charset="-122"/>
                <a:cs typeface="Arial" panose="020B0604020202020204" pitchFamily="34" charset="0"/>
              </a:rPr>
              <a:t>.</a:t>
            </a:r>
            <a:endParaRPr lang="en-US" sz="1200" dirty="0">
              <a:latin typeface="Arial" panose="020B0604020202020204" pitchFamily="34" charset="0"/>
              <a:cs typeface="Arial" panose="020B0604020202020204" pitchFamily="34" charset="0"/>
            </a:endParaRPr>
          </a:p>
        </p:txBody>
      </p:sp>
      <p:grpSp>
        <p:nvGrpSpPr>
          <p:cNvPr id="16" name="Group 15">
            <a:extLst>
              <a:ext uri="{FF2B5EF4-FFF2-40B4-BE49-F238E27FC236}">
                <a16:creationId xmlns:a16="http://schemas.microsoft.com/office/drawing/2014/main" id="{808B49CB-E7AF-42CF-87FF-CAEEA2D559C8}"/>
              </a:ext>
            </a:extLst>
          </p:cNvPr>
          <p:cNvGrpSpPr/>
          <p:nvPr/>
        </p:nvGrpSpPr>
        <p:grpSpPr>
          <a:xfrm>
            <a:off x="496119" y="354870"/>
            <a:ext cx="1257970" cy="239018"/>
            <a:chOff x="496119" y="398413"/>
            <a:chExt cx="1257970" cy="239018"/>
          </a:xfrm>
        </p:grpSpPr>
        <p:sp>
          <p:nvSpPr>
            <p:cNvPr id="17" name="Shape 0">
              <a:extLst>
                <a:ext uri="{FF2B5EF4-FFF2-40B4-BE49-F238E27FC236}">
                  <a16:creationId xmlns:a16="http://schemas.microsoft.com/office/drawing/2014/main" id="{6D66D112-44AE-42AB-B6E6-D4BB02F56589}"/>
                </a:ext>
              </a:extLst>
            </p:cNvPr>
            <p:cNvSpPr/>
            <p:nvPr/>
          </p:nvSpPr>
          <p:spPr>
            <a:xfrm>
              <a:off x="496119" y="398413"/>
              <a:ext cx="956442" cy="239018"/>
            </a:xfrm>
            <a:prstGeom prst="roundRect">
              <a:avLst>
                <a:gd name="adj" fmla="val 18372"/>
              </a:avLst>
            </a:prstGeom>
            <a:solidFill>
              <a:srgbClr val="D3ECF8"/>
            </a:solidFill>
            <a:ln/>
          </p:spPr>
          <p:txBody>
            <a:bodyPr/>
            <a:lstStyle/>
            <a:p>
              <a:endParaRPr lang="en-GB"/>
            </a:p>
          </p:txBody>
        </p:sp>
        <p:sp>
          <p:nvSpPr>
            <p:cNvPr id="18" name="Text 1">
              <a:extLst>
                <a:ext uri="{FF2B5EF4-FFF2-40B4-BE49-F238E27FC236}">
                  <a16:creationId xmlns:a16="http://schemas.microsoft.com/office/drawing/2014/main" id="{DD7EE25F-9D8B-4A2A-842F-BF14F19511D1}"/>
                </a:ext>
              </a:extLst>
            </p:cNvPr>
            <p:cNvSpPr/>
            <p:nvPr/>
          </p:nvSpPr>
          <p:spPr>
            <a:xfrm>
              <a:off x="574477" y="437555"/>
              <a:ext cx="1179612" cy="160734"/>
            </a:xfrm>
            <a:prstGeom prst="rect">
              <a:avLst/>
            </a:prstGeom>
            <a:noFill/>
            <a:ln/>
          </p:spPr>
          <p:txBody>
            <a:bodyPr wrap="none" lIns="0" tIns="0" rIns="0" bIns="0" rtlCol="0" anchor="t"/>
            <a:lstStyle/>
            <a:p>
              <a:pPr marL="0" indent="0" algn="l">
                <a:lnSpc>
                  <a:spcPct val="128000"/>
                </a:lnSpc>
                <a:buNone/>
              </a:pPr>
              <a:r>
                <a:rPr lang="en-US" sz="900" b="1" dirty="0">
                  <a:solidFill>
                    <a:srgbClr val="000000"/>
                  </a:solidFill>
                  <a:effectLst>
                    <a:outerShdw blurRad="38100" dist="38100" dir="2700000" algn="tl">
                      <a:srgbClr val="000000">
                        <a:alpha val="43137"/>
                      </a:srgbClr>
                    </a:outerShdw>
                  </a:effectLst>
                  <a:latin typeface="Nunito Sans" pitchFamily="34" charset="0"/>
                  <a:ea typeface="Nunito Sans" pitchFamily="34" charset="-122"/>
                  <a:cs typeface="Nunito Sans" pitchFamily="34" charset="-120"/>
                </a:rPr>
                <a:t>CASE STUDY 2</a:t>
              </a:r>
              <a:endParaRPr lang="en-US" sz="900" b="1" dirty="0">
                <a:effectLst>
                  <a:outerShdw blurRad="38100" dist="38100" dir="2700000" algn="tl">
                    <a:srgbClr val="000000">
                      <a:alpha val="43137"/>
                    </a:srgbClr>
                  </a:outerShdw>
                </a:effectLst>
              </a:endParaRPr>
            </a:p>
          </p:txBody>
        </p:sp>
      </p:grpSp>
      <p:pic>
        <p:nvPicPr>
          <p:cNvPr id="20" name="Picture 19">
            <a:extLst>
              <a:ext uri="{FF2B5EF4-FFF2-40B4-BE49-F238E27FC236}">
                <a16:creationId xmlns:a16="http://schemas.microsoft.com/office/drawing/2014/main" id="{334FFF31-C126-44DB-A6C5-B08E430BAE91}"/>
              </a:ext>
            </a:extLst>
          </p:cNvPr>
          <p:cNvPicPr>
            <a:picLocks noChangeAspect="1"/>
          </p:cNvPicPr>
          <p:nvPr/>
        </p:nvPicPr>
        <p:blipFill>
          <a:blip r:embed="rId3"/>
          <a:stretch>
            <a:fillRect/>
          </a:stretch>
        </p:blipFill>
        <p:spPr>
          <a:xfrm>
            <a:off x="913524" y="1489472"/>
            <a:ext cx="2334284" cy="3138934"/>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2"/>
          <p:cNvSpPr/>
          <p:nvPr/>
        </p:nvSpPr>
        <p:spPr>
          <a:xfrm>
            <a:off x="496119" y="701915"/>
            <a:ext cx="7102110" cy="502774"/>
          </a:xfrm>
          <a:prstGeom prst="rect">
            <a:avLst/>
          </a:prstGeom>
          <a:noFill/>
          <a:ln/>
        </p:spPr>
        <p:txBody>
          <a:bodyPr wrap="square" lIns="0" tIns="0" rIns="0" bIns="0" rtlCol="0" anchor="t">
            <a:normAutofit/>
          </a:bodyPr>
          <a:lstStyle/>
          <a:p>
            <a:pPr marL="0" indent="0" algn="l">
              <a:lnSpc>
                <a:spcPct val="104000"/>
              </a:lnSpc>
              <a:buNone/>
            </a:pPr>
            <a:r>
              <a:rPr lang="en-US" sz="2750" b="1" dirty="0">
                <a:solidFill>
                  <a:srgbClr val="000000"/>
                </a:solidFill>
                <a:latin typeface="Inter Bold" pitchFamily="34" charset="0"/>
                <a:ea typeface="Inter Bold" pitchFamily="34" charset="-122"/>
                <a:cs typeface="Inter Bold" pitchFamily="34" charset="-120"/>
              </a:rPr>
              <a:t>Netflix &amp; Business Intelligence Systems</a:t>
            </a:r>
            <a:endParaRPr lang="en-US" sz="2750" dirty="0"/>
          </a:p>
        </p:txBody>
      </p:sp>
      <p:grpSp>
        <p:nvGrpSpPr>
          <p:cNvPr id="15" name="Group 14">
            <a:extLst>
              <a:ext uri="{FF2B5EF4-FFF2-40B4-BE49-F238E27FC236}">
                <a16:creationId xmlns:a16="http://schemas.microsoft.com/office/drawing/2014/main" id="{DC40B2AD-F1A6-4504-B458-99A83BFCF350}"/>
              </a:ext>
            </a:extLst>
          </p:cNvPr>
          <p:cNvGrpSpPr/>
          <p:nvPr/>
        </p:nvGrpSpPr>
        <p:grpSpPr>
          <a:xfrm>
            <a:off x="496119" y="1690634"/>
            <a:ext cx="2428051" cy="2760332"/>
            <a:chOff x="496119" y="2087389"/>
            <a:chExt cx="2289795" cy="2298040"/>
          </a:xfrm>
        </p:grpSpPr>
        <p:sp>
          <p:nvSpPr>
            <p:cNvPr id="6" name="Text 3"/>
            <p:cNvSpPr/>
            <p:nvPr/>
          </p:nvSpPr>
          <p:spPr>
            <a:xfrm>
              <a:off x="496119" y="2087389"/>
              <a:ext cx="2247900" cy="221456"/>
            </a:xfrm>
            <a:prstGeom prst="rect">
              <a:avLst/>
            </a:prstGeom>
            <a:noFill/>
            <a:ln/>
          </p:spPr>
          <p:txBody>
            <a:bodyPr wrap="none" lIns="0" tIns="0" rIns="0" bIns="0" rtlCol="0" anchor="t"/>
            <a:lstStyle/>
            <a:p>
              <a:pPr marL="0" indent="0" algn="l">
                <a:lnSpc>
                  <a:spcPct val="104000"/>
                </a:lnSpc>
                <a:buNone/>
              </a:pPr>
              <a:r>
                <a:rPr lang="en-US" sz="1350" b="1" dirty="0">
                  <a:solidFill>
                    <a:srgbClr val="000000"/>
                  </a:solidFill>
                  <a:latin typeface="Inter Bold" pitchFamily="34" charset="0"/>
                  <a:ea typeface="Inter Bold" pitchFamily="34" charset="-122"/>
                  <a:cs typeface="Inter Bold" pitchFamily="34" charset="-120"/>
                </a:rPr>
                <a:t>Challenge &amp; Solution</a:t>
              </a:r>
              <a:endParaRPr lang="en-US" sz="1350" dirty="0"/>
            </a:p>
          </p:txBody>
        </p:sp>
        <p:sp>
          <p:nvSpPr>
            <p:cNvPr id="7" name="Text 4"/>
            <p:cNvSpPr/>
            <p:nvPr/>
          </p:nvSpPr>
          <p:spPr>
            <a:xfrm>
              <a:off x="496119" y="2450604"/>
              <a:ext cx="2289795" cy="1934825"/>
            </a:xfrm>
            <a:prstGeom prst="rect">
              <a:avLst/>
            </a:prstGeom>
            <a:noFill/>
            <a:ln/>
          </p:spPr>
          <p:txBody>
            <a:bodyPr wrap="square" lIns="0" tIns="0" rIns="0" bIns="0" rtlCol="0" anchor="t">
              <a:normAutofit/>
            </a:bodyPr>
            <a:lstStyle/>
            <a:p>
              <a:pPr marL="0" indent="0" algn="just">
                <a:lnSpc>
                  <a:spcPct val="133000"/>
                </a:lnSpc>
                <a:buNone/>
              </a:pPr>
              <a:r>
                <a:rPr lang="en-US" sz="1200" dirty="0">
                  <a:solidFill>
                    <a:srgbClr val="000000"/>
                  </a:solidFill>
                  <a:latin typeface="Arial" panose="020B0604020202020204" pitchFamily="34" charset="0"/>
                  <a:ea typeface="Nunito Sans" pitchFamily="34" charset="-122"/>
                  <a:cs typeface="Arial" panose="020B0604020202020204" pitchFamily="34" charset="0"/>
                </a:rPr>
                <a:t>Netflix must understand viewer behaviour, retain subscribers and make effective content investment decisions. </a:t>
              </a:r>
            </a:p>
            <a:p>
              <a:pPr marL="0" indent="0" algn="just">
                <a:lnSpc>
                  <a:spcPct val="133000"/>
                </a:lnSpc>
                <a:buNone/>
              </a:pPr>
              <a:r>
                <a:rPr lang="en-US" sz="1200" dirty="0">
                  <a:solidFill>
                    <a:srgbClr val="000000"/>
                  </a:solidFill>
                  <a:latin typeface="Arial" panose="020B0604020202020204" pitchFamily="34" charset="0"/>
                  <a:ea typeface="Nunito Sans" pitchFamily="34" charset="-122"/>
                  <a:cs typeface="Arial" panose="020B0604020202020204" pitchFamily="34" charset="0"/>
                </a:rPr>
                <a:t>Data analytics supports member engagement, content performance and platform decision-making </a:t>
              </a:r>
              <a:r>
                <a:rPr lang="en-US" sz="1200" i="1" dirty="0">
                  <a:solidFill>
                    <a:srgbClr val="000000"/>
                  </a:solidFill>
                  <a:latin typeface="Arial" panose="020B0604020202020204" pitchFamily="34" charset="0"/>
                  <a:ea typeface="Nunito Sans" pitchFamily="34" charset="-122"/>
                  <a:cs typeface="Arial" panose="020B0604020202020204" pitchFamily="34" charset="0"/>
                </a:rPr>
                <a:t>(Netflix, 2024)</a:t>
              </a:r>
              <a:r>
                <a:rPr lang="en-US" sz="1200" dirty="0">
                  <a:solidFill>
                    <a:srgbClr val="000000"/>
                  </a:solidFill>
                  <a:latin typeface="Arial" panose="020B0604020202020204" pitchFamily="34" charset="0"/>
                  <a:ea typeface="Nunito Sans" pitchFamily="34" charset="-122"/>
                  <a:cs typeface="Arial" panose="020B0604020202020204" pitchFamily="34" charset="0"/>
                </a:rPr>
                <a:t>.</a:t>
              </a:r>
              <a:endParaRPr lang="en-US" sz="1200" dirty="0">
                <a:latin typeface="Arial" panose="020B0604020202020204" pitchFamily="34" charset="0"/>
                <a:cs typeface="Arial" panose="020B0604020202020204" pitchFamily="34" charset="0"/>
              </a:endParaRPr>
            </a:p>
          </p:txBody>
        </p:sp>
      </p:grpSp>
      <p:grpSp>
        <p:nvGrpSpPr>
          <p:cNvPr id="16" name="Group 15">
            <a:extLst>
              <a:ext uri="{FF2B5EF4-FFF2-40B4-BE49-F238E27FC236}">
                <a16:creationId xmlns:a16="http://schemas.microsoft.com/office/drawing/2014/main" id="{14488A01-8C6C-4B77-8DBC-43724F90AD57}"/>
              </a:ext>
            </a:extLst>
          </p:cNvPr>
          <p:cNvGrpSpPr/>
          <p:nvPr/>
        </p:nvGrpSpPr>
        <p:grpSpPr>
          <a:xfrm>
            <a:off x="3435717" y="1690634"/>
            <a:ext cx="2428051" cy="2845293"/>
            <a:chOff x="3136553" y="2087389"/>
            <a:chExt cx="2428051" cy="2436742"/>
          </a:xfrm>
        </p:grpSpPr>
        <p:sp>
          <p:nvSpPr>
            <p:cNvPr id="8" name="Text 5"/>
            <p:cNvSpPr/>
            <p:nvPr/>
          </p:nvSpPr>
          <p:spPr>
            <a:xfrm>
              <a:off x="3136553" y="2087389"/>
              <a:ext cx="2229222" cy="221456"/>
            </a:xfrm>
            <a:prstGeom prst="rect">
              <a:avLst/>
            </a:prstGeom>
            <a:noFill/>
            <a:ln/>
          </p:spPr>
          <p:txBody>
            <a:bodyPr wrap="none" lIns="0" tIns="0" rIns="0" bIns="0" rtlCol="0" anchor="t"/>
            <a:lstStyle/>
            <a:p>
              <a:pPr marL="0" indent="0" algn="l">
                <a:lnSpc>
                  <a:spcPct val="104000"/>
                </a:lnSpc>
                <a:buNone/>
              </a:pPr>
              <a:r>
                <a:rPr lang="en-US" sz="1350" b="1" dirty="0">
                  <a:solidFill>
                    <a:srgbClr val="000000"/>
                  </a:solidFill>
                  <a:latin typeface="Inter Bold" pitchFamily="34" charset="0"/>
                  <a:ea typeface="Inter Bold" pitchFamily="34" charset="-122"/>
                  <a:cs typeface="Inter Bold" pitchFamily="34" charset="-120"/>
                </a:rPr>
                <a:t>Impact &amp; Ethics</a:t>
              </a:r>
              <a:endParaRPr lang="en-US" sz="1350" dirty="0"/>
            </a:p>
          </p:txBody>
        </p:sp>
        <p:sp>
          <p:nvSpPr>
            <p:cNvPr id="9" name="Text 6"/>
            <p:cNvSpPr/>
            <p:nvPr/>
          </p:nvSpPr>
          <p:spPr>
            <a:xfrm>
              <a:off x="3136553" y="2450604"/>
              <a:ext cx="2428051" cy="2073527"/>
            </a:xfrm>
            <a:prstGeom prst="rect">
              <a:avLst/>
            </a:prstGeom>
            <a:noFill/>
            <a:ln/>
          </p:spPr>
          <p:txBody>
            <a:bodyPr wrap="square" lIns="0" tIns="0" rIns="0" bIns="0" rtlCol="0" anchor="t">
              <a:normAutofit/>
            </a:bodyPr>
            <a:lstStyle/>
            <a:p>
              <a:pPr marL="0" indent="0" algn="just">
                <a:lnSpc>
                  <a:spcPct val="133000"/>
                </a:lnSpc>
                <a:buNone/>
              </a:pPr>
              <a:r>
                <a:rPr lang="en-US" sz="1200" dirty="0">
                  <a:solidFill>
                    <a:srgbClr val="000000"/>
                  </a:solidFill>
                  <a:latin typeface="Arial" panose="020B0604020202020204" pitchFamily="34" charset="0"/>
                  <a:ea typeface="Nunito Sans" pitchFamily="34" charset="-122"/>
                  <a:cs typeface="Arial" panose="020B0604020202020204" pitchFamily="34" charset="0"/>
                </a:rPr>
                <a:t>Business information systems connect technology, people and organisational processes — improving recommendations, engagement and strategy </a:t>
              </a:r>
              <a:r>
                <a:rPr lang="en-US" sz="1200" i="1" dirty="0">
                  <a:solidFill>
                    <a:srgbClr val="000000"/>
                  </a:solidFill>
                  <a:latin typeface="Arial" panose="020B0604020202020204" pitchFamily="34" charset="0"/>
                  <a:ea typeface="Nunito Sans" pitchFamily="34" charset="-122"/>
                  <a:cs typeface="Arial" panose="020B0604020202020204" pitchFamily="34" charset="0"/>
                </a:rPr>
                <a:t>(Beynon-Davies, 2019)</a:t>
              </a:r>
              <a:r>
                <a:rPr lang="en-US" sz="1200" dirty="0">
                  <a:solidFill>
                    <a:srgbClr val="000000"/>
                  </a:solidFill>
                  <a:latin typeface="Arial" panose="020B0604020202020204" pitchFamily="34" charset="0"/>
                  <a:ea typeface="Nunito Sans" pitchFamily="34" charset="-122"/>
                  <a:cs typeface="Arial" panose="020B0604020202020204" pitchFamily="34" charset="0"/>
                </a:rPr>
                <a:t>. </a:t>
              </a:r>
            </a:p>
            <a:p>
              <a:pPr marL="0" indent="0" algn="just">
                <a:lnSpc>
                  <a:spcPct val="133000"/>
                </a:lnSpc>
                <a:buNone/>
              </a:pPr>
              <a:r>
                <a:rPr lang="en-US" sz="1200" dirty="0" err="1">
                  <a:solidFill>
                    <a:srgbClr val="000000"/>
                  </a:solidFill>
                  <a:latin typeface="Arial" panose="020B0604020202020204" pitchFamily="34" charset="0"/>
                  <a:ea typeface="Nunito Sans" pitchFamily="34" charset="-122"/>
                  <a:cs typeface="Arial" panose="020B0604020202020204" pitchFamily="34" charset="0"/>
                </a:rPr>
                <a:t>Personalisation</a:t>
              </a:r>
              <a:r>
                <a:rPr lang="en-US" sz="1200" dirty="0">
                  <a:solidFill>
                    <a:srgbClr val="000000"/>
                  </a:solidFill>
                  <a:latin typeface="Arial" panose="020B0604020202020204" pitchFamily="34" charset="0"/>
                  <a:ea typeface="Nunito Sans" pitchFamily="34" charset="-122"/>
                  <a:cs typeface="Arial" panose="020B0604020202020204" pitchFamily="34" charset="0"/>
                </a:rPr>
                <a:t> raises concerns about </a:t>
              </a:r>
              <a:r>
                <a:rPr lang="en-US" sz="1200" dirty="0">
                  <a:solidFill>
                    <a:srgbClr val="000000"/>
                  </a:solidFill>
                  <a:latin typeface="Arial" panose="020B0604020202020204" pitchFamily="34" charset="0"/>
                  <a:ea typeface="Nunito Sans Bold" pitchFamily="34" charset="-122"/>
                  <a:cs typeface="Arial" panose="020B0604020202020204" pitchFamily="34" charset="0"/>
                </a:rPr>
                <a:t>user privacy, algorithmic bias and content control</a:t>
              </a:r>
              <a:r>
                <a:rPr lang="en-US" sz="1200" dirty="0">
                  <a:solidFill>
                    <a:srgbClr val="000000"/>
                  </a:solidFill>
                  <a:latin typeface="Arial" panose="020B0604020202020204" pitchFamily="34" charset="0"/>
                  <a:ea typeface="Nunito Sans" pitchFamily="34" charset="-122"/>
                  <a:cs typeface="Arial" panose="020B0604020202020204" pitchFamily="34" charset="0"/>
                </a:rPr>
                <a:t>.</a:t>
              </a:r>
              <a:endParaRPr lang="en-US" sz="1200" dirty="0">
                <a:latin typeface="Arial" panose="020B0604020202020204" pitchFamily="34" charset="0"/>
                <a:cs typeface="Arial" panose="020B0604020202020204" pitchFamily="34" charset="0"/>
              </a:endParaRPr>
            </a:p>
          </p:txBody>
        </p:sp>
      </p:grpSp>
      <p:grpSp>
        <p:nvGrpSpPr>
          <p:cNvPr id="10" name="Group 9">
            <a:extLst>
              <a:ext uri="{FF2B5EF4-FFF2-40B4-BE49-F238E27FC236}">
                <a16:creationId xmlns:a16="http://schemas.microsoft.com/office/drawing/2014/main" id="{000F387A-140E-42DA-87D3-0A01003F3A77}"/>
              </a:ext>
            </a:extLst>
          </p:cNvPr>
          <p:cNvGrpSpPr/>
          <p:nvPr/>
        </p:nvGrpSpPr>
        <p:grpSpPr>
          <a:xfrm>
            <a:off x="496119" y="354870"/>
            <a:ext cx="1257970" cy="239018"/>
            <a:chOff x="496119" y="398413"/>
            <a:chExt cx="1257970" cy="239018"/>
          </a:xfrm>
        </p:grpSpPr>
        <p:sp>
          <p:nvSpPr>
            <p:cNvPr id="11" name="Shape 0">
              <a:extLst>
                <a:ext uri="{FF2B5EF4-FFF2-40B4-BE49-F238E27FC236}">
                  <a16:creationId xmlns:a16="http://schemas.microsoft.com/office/drawing/2014/main" id="{549162A1-525C-46BB-9D74-BD9F5C139401}"/>
                </a:ext>
              </a:extLst>
            </p:cNvPr>
            <p:cNvSpPr/>
            <p:nvPr/>
          </p:nvSpPr>
          <p:spPr>
            <a:xfrm>
              <a:off x="496119" y="398413"/>
              <a:ext cx="956442" cy="239018"/>
            </a:xfrm>
            <a:prstGeom prst="roundRect">
              <a:avLst>
                <a:gd name="adj" fmla="val 18372"/>
              </a:avLst>
            </a:prstGeom>
            <a:solidFill>
              <a:srgbClr val="D3ECF8"/>
            </a:solidFill>
            <a:ln/>
          </p:spPr>
          <p:txBody>
            <a:bodyPr/>
            <a:lstStyle/>
            <a:p>
              <a:endParaRPr lang="en-GB"/>
            </a:p>
          </p:txBody>
        </p:sp>
        <p:sp>
          <p:nvSpPr>
            <p:cNvPr id="12" name="Text 1">
              <a:extLst>
                <a:ext uri="{FF2B5EF4-FFF2-40B4-BE49-F238E27FC236}">
                  <a16:creationId xmlns:a16="http://schemas.microsoft.com/office/drawing/2014/main" id="{3940E974-1C1E-4596-9B59-C13BDD0187D0}"/>
                </a:ext>
              </a:extLst>
            </p:cNvPr>
            <p:cNvSpPr/>
            <p:nvPr/>
          </p:nvSpPr>
          <p:spPr>
            <a:xfrm>
              <a:off x="574477" y="437555"/>
              <a:ext cx="1179612" cy="160734"/>
            </a:xfrm>
            <a:prstGeom prst="rect">
              <a:avLst/>
            </a:prstGeom>
            <a:noFill/>
            <a:ln/>
          </p:spPr>
          <p:txBody>
            <a:bodyPr wrap="none" lIns="0" tIns="0" rIns="0" bIns="0" rtlCol="0" anchor="t"/>
            <a:lstStyle/>
            <a:p>
              <a:pPr marL="0" indent="0" algn="l">
                <a:lnSpc>
                  <a:spcPct val="128000"/>
                </a:lnSpc>
                <a:buNone/>
              </a:pPr>
              <a:r>
                <a:rPr lang="en-US" sz="900" b="1" dirty="0">
                  <a:solidFill>
                    <a:srgbClr val="000000"/>
                  </a:solidFill>
                  <a:effectLst>
                    <a:outerShdw blurRad="38100" dist="38100" dir="2700000" algn="tl">
                      <a:srgbClr val="000000">
                        <a:alpha val="43137"/>
                      </a:srgbClr>
                    </a:outerShdw>
                  </a:effectLst>
                  <a:latin typeface="Nunito Sans" pitchFamily="34" charset="0"/>
                  <a:ea typeface="Nunito Sans" pitchFamily="34" charset="-122"/>
                  <a:cs typeface="Nunito Sans" pitchFamily="34" charset="-120"/>
                </a:rPr>
                <a:t>CASE STUDY 3</a:t>
              </a:r>
              <a:endParaRPr lang="en-US" sz="900" b="1" dirty="0">
                <a:effectLst>
                  <a:outerShdw blurRad="38100" dist="38100" dir="2700000" algn="tl">
                    <a:srgbClr val="000000">
                      <a:alpha val="43137"/>
                    </a:srgbClr>
                  </a:outerShdw>
                </a:effectLst>
              </a:endParaRPr>
            </a:p>
          </p:txBody>
        </p:sp>
      </p:grpSp>
      <p:pic>
        <p:nvPicPr>
          <p:cNvPr id="14" name="Picture 13">
            <a:extLst>
              <a:ext uri="{FF2B5EF4-FFF2-40B4-BE49-F238E27FC236}">
                <a16:creationId xmlns:a16="http://schemas.microsoft.com/office/drawing/2014/main" id="{7561040A-FA1E-40FE-A24E-CC19C6C23BBD}"/>
              </a:ext>
            </a:extLst>
          </p:cNvPr>
          <p:cNvPicPr>
            <a:picLocks noChangeAspect="1"/>
          </p:cNvPicPr>
          <p:nvPr/>
        </p:nvPicPr>
        <p:blipFill>
          <a:blip r:embed="rId3"/>
          <a:stretch>
            <a:fillRect/>
          </a:stretch>
        </p:blipFill>
        <p:spPr>
          <a:xfrm>
            <a:off x="6375315" y="1350457"/>
            <a:ext cx="2289795" cy="3434694"/>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B45EF-3408-D405-90A4-4271D60BEB8B}"/>
              </a:ext>
            </a:extLst>
          </p:cNvPr>
          <p:cNvSpPr>
            <a:spLocks noGrp="1"/>
          </p:cNvSpPr>
          <p:nvPr>
            <p:ph type="title"/>
          </p:nvPr>
        </p:nvSpPr>
        <p:spPr/>
        <p:txBody>
          <a:bodyPr>
            <a:normAutofit/>
          </a:bodyPr>
          <a:lstStyle/>
          <a:p>
            <a:r>
              <a:rPr lang="en-US" sz="2100" dirty="0"/>
              <a:t>Ethical considerations in business information systems </a:t>
            </a:r>
          </a:p>
        </p:txBody>
      </p:sp>
      <p:sp>
        <p:nvSpPr>
          <p:cNvPr id="3" name="Content Placeholder 2">
            <a:extLst>
              <a:ext uri="{FF2B5EF4-FFF2-40B4-BE49-F238E27FC236}">
                <a16:creationId xmlns:a16="http://schemas.microsoft.com/office/drawing/2014/main" id="{9BDD5F2F-BE7D-1D08-8DA4-1CAE7A0505F1}"/>
              </a:ext>
            </a:extLst>
          </p:cNvPr>
          <p:cNvSpPr>
            <a:spLocks noGrp="1"/>
          </p:cNvSpPr>
          <p:nvPr>
            <p:ph idx="1"/>
          </p:nvPr>
        </p:nvSpPr>
        <p:spPr>
          <a:xfrm>
            <a:off x="628650" y="1125416"/>
            <a:ext cx="7886700" cy="3507307"/>
          </a:xfrm>
        </p:spPr>
        <p:txBody>
          <a:bodyPr>
            <a:normAutofit/>
          </a:bodyPr>
          <a:lstStyle/>
          <a:p>
            <a:pPr marL="0" indent="0">
              <a:buNone/>
            </a:pPr>
            <a:r>
              <a:rPr lang="en-US" sz="1350" dirty="0"/>
              <a:t>As the company upgrades its information systems, it is very important for the company to consider ethical responsibility to ensure the protection of customers personal data, respect employees privacy and comply with legal requirements. </a:t>
            </a:r>
          </a:p>
          <a:p>
            <a:pPr marL="0" indent="0">
              <a:buNone/>
            </a:pPr>
            <a:endParaRPr lang="en-US" sz="1350" dirty="0"/>
          </a:p>
          <a:p>
            <a:pPr marL="0" indent="0">
              <a:buNone/>
            </a:pPr>
            <a:r>
              <a:rPr lang="en-US" sz="1350" dirty="0"/>
              <a:t>Using technology in a respectful manner can support better decision making gain stakeholders trust. </a:t>
            </a:r>
            <a:r>
              <a:rPr lang="en-US" sz="1350" b="1" dirty="0"/>
              <a:t>(information commissioner’s office, 2023).</a:t>
            </a:r>
          </a:p>
          <a:p>
            <a:pPr marL="0" indent="0">
              <a:buNone/>
            </a:pPr>
            <a:endParaRPr lang="en-US" sz="1350" dirty="0"/>
          </a:p>
          <a:p>
            <a:pPr marL="0" indent="0">
              <a:buNone/>
            </a:pPr>
            <a:r>
              <a:rPr lang="en-US" sz="1350" dirty="0"/>
              <a:t>Ethical issues </a:t>
            </a:r>
          </a:p>
          <a:p>
            <a:r>
              <a:rPr lang="en-US" sz="1350" dirty="0"/>
              <a:t>Data protection</a:t>
            </a:r>
          </a:p>
          <a:p>
            <a:r>
              <a:rPr lang="en-US" sz="1350" dirty="0"/>
              <a:t>Cybersecurity </a:t>
            </a:r>
          </a:p>
          <a:p>
            <a:r>
              <a:rPr lang="en-US" sz="1350" dirty="0"/>
              <a:t>AI decision making </a:t>
            </a:r>
          </a:p>
          <a:p>
            <a:r>
              <a:rPr lang="en-US" sz="1350" dirty="0"/>
              <a:t>Algorithmic bias and fairness</a:t>
            </a:r>
          </a:p>
          <a:p>
            <a:r>
              <a:rPr lang="en-US" sz="1350" dirty="0"/>
              <a:t>Responsible use of technology</a:t>
            </a:r>
          </a:p>
          <a:p>
            <a:r>
              <a:rPr lang="en-US" sz="1350" dirty="0"/>
              <a:t>Employee and workplace safety </a:t>
            </a:r>
          </a:p>
          <a:p>
            <a:endParaRPr lang="en-US" sz="1350"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38719849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D783E-30EC-C06C-0635-AD7E3DDBB6AC}"/>
              </a:ext>
            </a:extLst>
          </p:cNvPr>
          <p:cNvSpPr>
            <a:spLocks noGrp="1"/>
          </p:cNvSpPr>
          <p:nvPr>
            <p:ph type="title"/>
          </p:nvPr>
        </p:nvSpPr>
        <p:spPr/>
        <p:txBody>
          <a:bodyPr>
            <a:normAutofit/>
          </a:bodyPr>
          <a:lstStyle/>
          <a:p>
            <a:r>
              <a:rPr lang="en-US" sz="2100" dirty="0"/>
              <a:t>Data privacy and security</a:t>
            </a:r>
          </a:p>
        </p:txBody>
      </p:sp>
      <p:sp>
        <p:nvSpPr>
          <p:cNvPr id="3" name="Content Placeholder 2">
            <a:extLst>
              <a:ext uri="{FF2B5EF4-FFF2-40B4-BE49-F238E27FC236}">
                <a16:creationId xmlns:a16="http://schemas.microsoft.com/office/drawing/2014/main" id="{E1D92F3C-3DAC-2DAB-E155-FC31E94C6E50}"/>
              </a:ext>
            </a:extLst>
          </p:cNvPr>
          <p:cNvSpPr>
            <a:spLocks noGrp="1"/>
          </p:cNvSpPr>
          <p:nvPr>
            <p:ph idx="1"/>
          </p:nvPr>
        </p:nvSpPr>
        <p:spPr/>
        <p:txBody>
          <a:bodyPr>
            <a:normAutofit/>
          </a:bodyPr>
          <a:lstStyle/>
          <a:p>
            <a:pPr marL="0" indent="0">
              <a:buNone/>
            </a:pPr>
            <a:r>
              <a:rPr lang="en-US" sz="1350" dirty="0"/>
              <a:t>Data privacy means protecting personal information by collecting and storing and securing it and processing it in line with UK GDPR.</a:t>
            </a:r>
          </a:p>
          <a:p>
            <a:pPr marL="0" indent="0">
              <a:buNone/>
            </a:pPr>
            <a:endParaRPr lang="en-US" sz="1350" dirty="0"/>
          </a:p>
          <a:p>
            <a:pPr marL="0" indent="0">
              <a:buNone/>
            </a:pPr>
            <a:r>
              <a:rPr lang="en-US" sz="1350" dirty="0"/>
              <a:t>Information security risks </a:t>
            </a:r>
          </a:p>
          <a:p>
            <a:r>
              <a:rPr lang="en-US" sz="1350" dirty="0"/>
              <a:t>Cyberattacks </a:t>
            </a:r>
          </a:p>
          <a:p>
            <a:r>
              <a:rPr lang="en-US" sz="1350" dirty="0"/>
              <a:t>Identity theft </a:t>
            </a:r>
          </a:p>
          <a:p>
            <a:r>
              <a:rPr lang="en-US" sz="1350" dirty="0"/>
              <a:t>Phishing scams </a:t>
            </a:r>
          </a:p>
          <a:p>
            <a:r>
              <a:rPr lang="en-US" sz="1350" dirty="0" err="1"/>
              <a:t>Unauthorised</a:t>
            </a:r>
            <a:r>
              <a:rPr lang="en-US" sz="1350" dirty="0"/>
              <a:t> internal access.</a:t>
            </a:r>
          </a:p>
          <a:p>
            <a:pPr marL="0" indent="0">
              <a:buNone/>
            </a:pPr>
            <a:r>
              <a:rPr lang="en-US" sz="1350" b="1" dirty="0"/>
              <a:t>(commissioners office, 2023; national cyber security </a:t>
            </a:r>
            <a:r>
              <a:rPr lang="en-US" sz="1350" b="1" dirty="0" err="1"/>
              <a:t>centre</a:t>
            </a:r>
            <a:r>
              <a:rPr lang="en-US" sz="1350" b="1" dirty="0"/>
              <a:t>, 2023)</a:t>
            </a:r>
          </a:p>
        </p:txBody>
      </p:sp>
    </p:spTree>
    <p:extLst>
      <p:ext uri="{BB962C8B-B14F-4D97-AF65-F5344CB8AC3E}">
        <p14:creationId xmlns:p14="http://schemas.microsoft.com/office/powerpoint/2010/main" val="17218089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18E01-4F4F-83BF-F283-DF6B99D0A86B}"/>
              </a:ext>
            </a:extLst>
          </p:cNvPr>
          <p:cNvSpPr>
            <a:spLocks noGrp="1"/>
          </p:cNvSpPr>
          <p:nvPr>
            <p:ph type="title"/>
          </p:nvPr>
        </p:nvSpPr>
        <p:spPr/>
        <p:txBody>
          <a:bodyPr>
            <a:normAutofit/>
          </a:bodyPr>
          <a:lstStyle/>
          <a:p>
            <a:r>
              <a:rPr lang="en-US" sz="2100" dirty="0"/>
              <a:t>AI decision-making and employee monitoring </a:t>
            </a:r>
          </a:p>
        </p:txBody>
      </p:sp>
      <p:sp>
        <p:nvSpPr>
          <p:cNvPr id="3" name="Content Placeholder 2">
            <a:extLst>
              <a:ext uri="{FF2B5EF4-FFF2-40B4-BE49-F238E27FC236}">
                <a16:creationId xmlns:a16="http://schemas.microsoft.com/office/drawing/2014/main" id="{AC6D6E85-D966-78A0-23E9-50BF4637CD1D}"/>
              </a:ext>
            </a:extLst>
          </p:cNvPr>
          <p:cNvSpPr>
            <a:spLocks noGrp="1"/>
          </p:cNvSpPr>
          <p:nvPr>
            <p:ph idx="1"/>
          </p:nvPr>
        </p:nvSpPr>
        <p:spPr>
          <a:xfrm>
            <a:off x="628650" y="1369219"/>
            <a:ext cx="3477358" cy="3167612"/>
          </a:xfrm>
        </p:spPr>
        <p:txBody>
          <a:bodyPr>
            <a:normAutofit/>
          </a:bodyPr>
          <a:lstStyle/>
          <a:p>
            <a:pPr marL="0" indent="0">
              <a:buNone/>
            </a:pPr>
            <a:r>
              <a:rPr lang="en-US" sz="1350" dirty="0"/>
              <a:t>Artificial intelligence helps companies by:</a:t>
            </a:r>
          </a:p>
          <a:p>
            <a:r>
              <a:rPr lang="en-US" sz="1350" dirty="0"/>
              <a:t>Improving customer service</a:t>
            </a:r>
          </a:p>
          <a:p>
            <a:r>
              <a:rPr lang="en-US" sz="1350" dirty="0"/>
              <a:t>Making everyday tasks easy </a:t>
            </a:r>
          </a:p>
          <a:p>
            <a:r>
              <a:rPr lang="en-US" sz="1350" dirty="0"/>
              <a:t>Supporting the business decisions </a:t>
            </a:r>
          </a:p>
          <a:p>
            <a:r>
              <a:rPr lang="en-US" sz="1350" dirty="0"/>
              <a:t>Identifying fraudulent activities </a:t>
            </a:r>
          </a:p>
          <a:p>
            <a:pPr marL="0" indent="0">
              <a:buNone/>
            </a:pPr>
            <a:r>
              <a:rPr lang="en-US" sz="1350" dirty="0"/>
              <a:t>Ethical concerns </a:t>
            </a:r>
          </a:p>
          <a:p>
            <a:r>
              <a:rPr lang="en-US" sz="1350" dirty="0"/>
              <a:t>Lack of transparency </a:t>
            </a:r>
          </a:p>
          <a:p>
            <a:r>
              <a:rPr lang="en-US" sz="1350" dirty="0"/>
              <a:t>Reduced human involvement</a:t>
            </a:r>
          </a:p>
          <a:p>
            <a:r>
              <a:rPr lang="en-US" sz="1350" dirty="0"/>
              <a:t>Risk of inaccuracy </a:t>
            </a:r>
          </a:p>
          <a:p>
            <a:r>
              <a:rPr lang="en-US" sz="1350" dirty="0"/>
              <a:t>Overly relying on AI systems</a:t>
            </a:r>
          </a:p>
          <a:p>
            <a:pPr marL="0" indent="0">
              <a:buNone/>
            </a:pPr>
            <a:endParaRPr lang="en-US" sz="1350" dirty="0"/>
          </a:p>
          <a:p>
            <a:pPr marL="0" indent="0">
              <a:buNone/>
            </a:pPr>
            <a:endParaRPr lang="en-US" sz="1350" dirty="0"/>
          </a:p>
          <a:p>
            <a:endParaRPr lang="en-US" dirty="0"/>
          </a:p>
          <a:p>
            <a:endParaRPr lang="en-US" dirty="0"/>
          </a:p>
        </p:txBody>
      </p:sp>
      <p:sp>
        <p:nvSpPr>
          <p:cNvPr id="4" name="TextBox 3">
            <a:extLst>
              <a:ext uri="{FF2B5EF4-FFF2-40B4-BE49-F238E27FC236}">
                <a16:creationId xmlns:a16="http://schemas.microsoft.com/office/drawing/2014/main" id="{E456DB79-D912-C3F0-C574-B1ECA56656DE}"/>
              </a:ext>
            </a:extLst>
          </p:cNvPr>
          <p:cNvSpPr txBox="1"/>
          <p:nvPr/>
        </p:nvSpPr>
        <p:spPr>
          <a:xfrm>
            <a:off x="4651131" y="1268016"/>
            <a:ext cx="3864219" cy="2192908"/>
          </a:xfrm>
          <a:prstGeom prst="rect">
            <a:avLst/>
          </a:prstGeom>
          <a:noFill/>
        </p:spPr>
        <p:txBody>
          <a:bodyPr wrap="square" rtlCol="0">
            <a:spAutoFit/>
          </a:bodyPr>
          <a:lstStyle/>
          <a:p>
            <a:r>
              <a:rPr lang="en-US" sz="1050" dirty="0"/>
              <a:t>Employee monitoring</a:t>
            </a:r>
          </a:p>
          <a:p>
            <a:r>
              <a:rPr lang="en-US" sz="1050" dirty="0"/>
              <a:t>Companies can monitor: </a:t>
            </a:r>
          </a:p>
          <a:p>
            <a:pPr marL="214313" indent="-214313">
              <a:buFont typeface="Arial" panose="020B0604020202020204" pitchFamily="34" charset="0"/>
              <a:buChar char="•"/>
            </a:pPr>
            <a:r>
              <a:rPr lang="en-US" sz="1050" dirty="0"/>
              <a:t>employee performance </a:t>
            </a:r>
          </a:p>
          <a:p>
            <a:pPr marL="214313" indent="-214313">
              <a:buFont typeface="Arial" panose="020B0604020202020204" pitchFamily="34" charset="0"/>
              <a:buChar char="•"/>
            </a:pPr>
            <a:r>
              <a:rPr lang="en-US" sz="1050" dirty="0"/>
              <a:t>Internet usage </a:t>
            </a:r>
          </a:p>
          <a:p>
            <a:pPr marL="214313" indent="-214313">
              <a:buFont typeface="Arial" panose="020B0604020202020204" pitchFamily="34" charset="0"/>
              <a:buChar char="•"/>
            </a:pPr>
            <a:r>
              <a:rPr lang="en-US" sz="1050" dirty="0"/>
              <a:t>Attendance</a:t>
            </a:r>
          </a:p>
          <a:p>
            <a:pPr marL="214313" indent="-214313">
              <a:buFont typeface="Arial" panose="020B0604020202020204" pitchFamily="34" charset="0"/>
              <a:buChar char="•"/>
            </a:pPr>
            <a:r>
              <a:rPr lang="en-US" sz="1050" dirty="0"/>
              <a:t>Email activity .</a:t>
            </a:r>
          </a:p>
          <a:p>
            <a:pPr marL="214313" indent="-214313">
              <a:buFont typeface="Arial" panose="020B0604020202020204" pitchFamily="34" charset="0"/>
              <a:buChar char="•"/>
            </a:pPr>
            <a:endParaRPr lang="en-US" sz="1050" dirty="0"/>
          </a:p>
          <a:p>
            <a:r>
              <a:rPr lang="en-US" sz="1050" dirty="0"/>
              <a:t>Ethical issues:</a:t>
            </a:r>
          </a:p>
          <a:p>
            <a:pPr marL="214313" indent="-214313">
              <a:buFont typeface="Arial" panose="020B0604020202020204" pitchFamily="34" charset="0"/>
              <a:buChar char="•"/>
            </a:pPr>
            <a:r>
              <a:rPr lang="en-US" sz="1050" dirty="0"/>
              <a:t>Reduced trust between staff and managers </a:t>
            </a:r>
          </a:p>
          <a:p>
            <a:pPr marL="214313" indent="-214313">
              <a:buFont typeface="Arial" panose="020B0604020202020204" pitchFamily="34" charset="0"/>
              <a:buChar char="•"/>
            </a:pPr>
            <a:r>
              <a:rPr lang="en-US" sz="1050" dirty="0"/>
              <a:t>Privacy concerns </a:t>
            </a:r>
          </a:p>
          <a:p>
            <a:pPr marL="214313" indent="-214313">
              <a:buFont typeface="Arial" panose="020B0604020202020204" pitchFamily="34" charset="0"/>
              <a:buChar char="•"/>
            </a:pPr>
            <a:r>
              <a:rPr lang="en-US" sz="1050" dirty="0"/>
              <a:t>Increased pressure and stress in the workplace.</a:t>
            </a:r>
          </a:p>
          <a:p>
            <a:pPr marL="214313" indent="-214313">
              <a:buFont typeface="Arial" panose="020B0604020202020204" pitchFamily="34" charset="0"/>
              <a:buChar char="•"/>
            </a:pPr>
            <a:endParaRPr lang="en-US" sz="1050" dirty="0"/>
          </a:p>
          <a:p>
            <a:r>
              <a:rPr lang="en-US" sz="1050" b="1" dirty="0"/>
              <a:t>(national Institute of Standards and technology 2023)</a:t>
            </a:r>
          </a:p>
        </p:txBody>
      </p:sp>
    </p:spTree>
    <p:extLst>
      <p:ext uri="{BB962C8B-B14F-4D97-AF65-F5344CB8AC3E}">
        <p14:creationId xmlns:p14="http://schemas.microsoft.com/office/powerpoint/2010/main" val="11716983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18DB1-4761-9227-6F57-DADADC86E1CC}"/>
              </a:ext>
            </a:extLst>
          </p:cNvPr>
          <p:cNvSpPr>
            <a:spLocks noGrp="1"/>
          </p:cNvSpPr>
          <p:nvPr>
            <p:ph type="title"/>
          </p:nvPr>
        </p:nvSpPr>
        <p:spPr/>
        <p:txBody>
          <a:bodyPr>
            <a:normAutofit/>
          </a:bodyPr>
          <a:lstStyle/>
          <a:p>
            <a:r>
              <a:rPr lang="en-US" sz="2100" dirty="0"/>
              <a:t>Bias and responsible use </a:t>
            </a:r>
          </a:p>
        </p:txBody>
      </p:sp>
      <p:sp>
        <p:nvSpPr>
          <p:cNvPr id="3" name="Content Placeholder 2">
            <a:extLst>
              <a:ext uri="{FF2B5EF4-FFF2-40B4-BE49-F238E27FC236}">
                <a16:creationId xmlns:a16="http://schemas.microsoft.com/office/drawing/2014/main" id="{555DC3A0-BD99-D165-8C36-8EE2F331DA17}"/>
              </a:ext>
            </a:extLst>
          </p:cNvPr>
          <p:cNvSpPr>
            <a:spLocks noGrp="1"/>
          </p:cNvSpPr>
          <p:nvPr>
            <p:ph idx="1"/>
          </p:nvPr>
        </p:nvSpPr>
        <p:spPr>
          <a:xfrm>
            <a:off x="628650" y="1079072"/>
            <a:ext cx="7886700" cy="3589643"/>
          </a:xfrm>
        </p:spPr>
        <p:txBody>
          <a:bodyPr>
            <a:normAutofit lnSpcReduction="10000"/>
          </a:bodyPr>
          <a:lstStyle/>
          <a:p>
            <a:pPr marL="0" indent="0">
              <a:buNone/>
            </a:pPr>
            <a:r>
              <a:rPr lang="en-GB" sz="1275" dirty="0"/>
              <a:t>Algorithmic bias happens when AI  or learning systems produce systematically unfair or in accurate  outcomes, when the rely on biased or incomplete data.</a:t>
            </a:r>
          </a:p>
          <a:p>
            <a:pPr marL="0" indent="0">
              <a:buNone/>
            </a:pPr>
            <a:endParaRPr lang="en-GB" sz="1275" dirty="0"/>
          </a:p>
          <a:p>
            <a:pPr marL="0" indent="0">
              <a:buNone/>
            </a:pPr>
            <a:r>
              <a:rPr lang="en-GB" sz="1275" dirty="0"/>
              <a:t>For example:</a:t>
            </a:r>
          </a:p>
          <a:p>
            <a:r>
              <a:rPr lang="en-GB" sz="1275" dirty="0"/>
              <a:t>facial recognition not being accurate</a:t>
            </a:r>
          </a:p>
          <a:p>
            <a:r>
              <a:rPr lang="en-GB" sz="1275" dirty="0"/>
              <a:t>Hiring software favouring certain candidates.</a:t>
            </a:r>
          </a:p>
          <a:p>
            <a:r>
              <a:rPr lang="en-GB" sz="1275" dirty="0"/>
              <a:t>AI systems unfairly rejecting  people.</a:t>
            </a:r>
          </a:p>
          <a:p>
            <a:pPr marL="0" indent="0">
              <a:buNone/>
            </a:pPr>
            <a:endParaRPr lang="en-GB" sz="1275" dirty="0"/>
          </a:p>
          <a:p>
            <a:pPr marL="0" indent="0">
              <a:buNone/>
            </a:pPr>
            <a:r>
              <a:rPr lang="en-GB" sz="1275" dirty="0"/>
              <a:t>Reducing bias: </a:t>
            </a:r>
          </a:p>
          <a:p>
            <a:r>
              <a:rPr lang="en-GB" sz="1275" dirty="0"/>
              <a:t>Ensure human oversight</a:t>
            </a:r>
          </a:p>
          <a:p>
            <a:r>
              <a:rPr lang="en-GB" sz="1275" dirty="0"/>
              <a:t>Use fair and varied data </a:t>
            </a:r>
          </a:p>
          <a:p>
            <a:r>
              <a:rPr lang="en-GB" sz="1275" dirty="0"/>
              <a:t>Check AI system regularly</a:t>
            </a:r>
          </a:p>
          <a:p>
            <a:r>
              <a:rPr lang="en-GB" sz="1275" dirty="0"/>
              <a:t>Test before using it.</a:t>
            </a:r>
          </a:p>
          <a:p>
            <a:pPr marL="0" indent="0">
              <a:buNone/>
            </a:pPr>
            <a:r>
              <a:rPr lang="en-GB" sz="1275" dirty="0"/>
              <a:t>Using AI responsibly helps company make fairer decisions, gain the customers trust and comply with legal and ethical requirements.</a:t>
            </a:r>
          </a:p>
          <a:p>
            <a:pPr marL="0" indent="0">
              <a:buNone/>
            </a:pPr>
            <a:r>
              <a:rPr lang="en-GB" sz="1275" b="1" dirty="0"/>
              <a:t> </a:t>
            </a:r>
            <a:r>
              <a:rPr lang="en-GB" sz="1350" b="1" dirty="0"/>
              <a:t>(World Economic Forum, 2022; NIST, 2023)</a:t>
            </a:r>
            <a:endParaRPr lang="en-GB" sz="1275" b="1" dirty="0"/>
          </a:p>
          <a:p>
            <a:pPr marL="0" indent="0">
              <a:buNone/>
            </a:pPr>
            <a:endParaRPr lang="en-GB" sz="1500" dirty="0"/>
          </a:p>
        </p:txBody>
      </p:sp>
    </p:spTree>
    <p:extLst>
      <p:ext uri="{BB962C8B-B14F-4D97-AF65-F5344CB8AC3E}">
        <p14:creationId xmlns:p14="http://schemas.microsoft.com/office/powerpoint/2010/main" val="27236773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09C65-5512-A13C-A0CE-01E74B28DAEC}"/>
              </a:ext>
            </a:extLst>
          </p:cNvPr>
          <p:cNvSpPr>
            <a:spLocks noGrp="1"/>
          </p:cNvSpPr>
          <p:nvPr>
            <p:ph type="title"/>
          </p:nvPr>
        </p:nvSpPr>
        <p:spPr/>
        <p:txBody>
          <a:bodyPr>
            <a:normAutofit/>
          </a:bodyPr>
          <a:lstStyle/>
          <a:p>
            <a:r>
              <a:rPr lang="en-US" sz="2100" dirty="0"/>
              <a:t>Recommendation and conclusion</a:t>
            </a:r>
          </a:p>
        </p:txBody>
      </p:sp>
      <p:sp>
        <p:nvSpPr>
          <p:cNvPr id="3" name="Content Placeholder 2">
            <a:extLst>
              <a:ext uri="{FF2B5EF4-FFF2-40B4-BE49-F238E27FC236}">
                <a16:creationId xmlns:a16="http://schemas.microsoft.com/office/drawing/2014/main" id="{BEB30179-27ED-261C-D4B3-D59298CA6036}"/>
              </a:ext>
            </a:extLst>
          </p:cNvPr>
          <p:cNvSpPr>
            <a:spLocks noGrp="1"/>
          </p:cNvSpPr>
          <p:nvPr>
            <p:ph idx="1"/>
          </p:nvPr>
        </p:nvSpPr>
        <p:spPr/>
        <p:txBody>
          <a:bodyPr>
            <a:normAutofit/>
          </a:bodyPr>
          <a:lstStyle/>
          <a:p>
            <a:pPr marL="0" indent="0">
              <a:buNone/>
            </a:pPr>
            <a:r>
              <a:rPr lang="en-US" sz="1350" dirty="0"/>
              <a:t>As a consultant my recommendation would be to use information systems responsibly, the company should improve its cyber security, follow the </a:t>
            </a:r>
            <a:r>
              <a:rPr lang="en-GB" sz="1350" dirty="0"/>
              <a:t>UK GDPR and the Data Protection Act 2018 (</a:t>
            </a:r>
            <a:r>
              <a:rPr lang="en-GB" sz="1350" b="1" dirty="0"/>
              <a:t>Information Commissioner's Office, 2024; UK Parliament, 2018</a:t>
            </a:r>
            <a:r>
              <a:rPr lang="en-GB" sz="1350" dirty="0"/>
              <a:t>). </a:t>
            </a:r>
            <a:r>
              <a:rPr lang="en-US" sz="1350" dirty="0"/>
              <a:t>), develop clear AI guidelines, staff training regularly , review the ai and security systems regularly an ensure AI decisions are transparent and monitored by humans.</a:t>
            </a:r>
          </a:p>
          <a:p>
            <a:pPr marL="0" indent="0">
              <a:buNone/>
            </a:pPr>
            <a:endParaRPr lang="en-US" sz="1350" dirty="0"/>
          </a:p>
          <a:p>
            <a:pPr marL="0" indent="0">
              <a:buNone/>
            </a:pPr>
            <a:r>
              <a:rPr lang="en-US" sz="1350" dirty="0"/>
              <a:t>Conclusion </a:t>
            </a:r>
          </a:p>
          <a:p>
            <a:pPr marL="0" indent="0">
              <a:buNone/>
            </a:pPr>
            <a:r>
              <a:rPr lang="en-US" sz="1350" dirty="0"/>
              <a:t>This new modern information systems can help businesses operate more efficiently and improve customer experiences. These advantages depend on effective data protection, strong cybersecurity measures and ensuring technology is used in a safe and ethical way. </a:t>
            </a:r>
          </a:p>
        </p:txBody>
      </p:sp>
    </p:spTree>
    <p:extLst>
      <p:ext uri="{BB962C8B-B14F-4D97-AF65-F5344CB8AC3E}">
        <p14:creationId xmlns:p14="http://schemas.microsoft.com/office/powerpoint/2010/main" val="21585457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4CE16-31BD-B582-3B6A-6ECD855CFEC2}"/>
              </a:ext>
            </a:extLst>
          </p:cNvPr>
          <p:cNvSpPr>
            <a:spLocks noGrp="1"/>
          </p:cNvSpPr>
          <p:nvPr>
            <p:ph type="title"/>
          </p:nvPr>
        </p:nvSpPr>
        <p:spPr>
          <a:xfrm>
            <a:off x="2415540" y="449579"/>
            <a:ext cx="1958340" cy="568145"/>
          </a:xfrm>
        </p:spPr>
        <p:txBody>
          <a:bodyPr>
            <a:normAutofit fontScale="90000"/>
          </a:bodyPr>
          <a:lstStyle/>
          <a:p>
            <a:pPr algn="r"/>
            <a:r>
              <a:rPr lang="en-GB" dirty="0"/>
              <a:t>References</a:t>
            </a:r>
          </a:p>
        </p:txBody>
      </p:sp>
      <p:sp>
        <p:nvSpPr>
          <p:cNvPr id="3" name="Content Placeholder 2">
            <a:extLst>
              <a:ext uri="{FF2B5EF4-FFF2-40B4-BE49-F238E27FC236}">
                <a16:creationId xmlns:a16="http://schemas.microsoft.com/office/drawing/2014/main" id="{478600D2-AB6F-6E7D-B584-7CF3833C5ABF}"/>
              </a:ext>
            </a:extLst>
          </p:cNvPr>
          <p:cNvSpPr>
            <a:spLocks noGrp="1"/>
          </p:cNvSpPr>
          <p:nvPr>
            <p:ph idx="1"/>
          </p:nvPr>
        </p:nvSpPr>
        <p:spPr/>
        <p:txBody>
          <a:bodyPr>
            <a:normAutofit fontScale="70000" lnSpcReduction="20000"/>
          </a:bodyPr>
          <a:lstStyle/>
          <a:p>
            <a:pPr marL="0" marR="0" lvl="0" indent="0" algn="l" defTabSz="914400" rtl="0" eaLnBrk="1" fontAlgn="auto" latinLnBrk="0" hangingPunct="1">
              <a:lnSpc>
                <a:spcPct val="90000"/>
              </a:lnSpc>
              <a:spcBef>
                <a:spcPts val="0"/>
              </a:spcBef>
              <a:spcAft>
                <a:spcPts val="0"/>
              </a:spcAft>
              <a:buClr>
                <a:srgbClr val="000000"/>
              </a:buClr>
              <a:buSzTx/>
              <a:buFont typeface="Arial"/>
              <a:buNone/>
              <a:tabLst/>
              <a:defRPr/>
            </a:pP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Agarwal, K.N. (2009). The Impact of Information Systems on Organizations and Markets. </a:t>
            </a:r>
            <a:r>
              <a:rPr kumimoji="0" lang="en-GB" sz="1200" b="0" i="1"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Competition Forum</a:t>
            </a: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7(1).</a:t>
            </a:r>
          </a:p>
          <a:p>
            <a:pPr marL="0" marR="0" lvl="0" indent="0" algn="l" defTabSz="914400" rtl="0" eaLnBrk="1" fontAlgn="auto" latinLnBrk="0" hangingPunct="1">
              <a:lnSpc>
                <a:spcPct val="90000"/>
              </a:lnSpc>
              <a:spcBef>
                <a:spcPts val="1200"/>
              </a:spcBef>
              <a:spcAft>
                <a:spcPts val="0"/>
              </a:spcAft>
              <a:buClr>
                <a:srgbClr val="000000"/>
              </a:buClr>
              <a:buSzTx/>
              <a:buFont typeface="Arial"/>
              <a:buNone/>
              <a:tabLst/>
              <a:defRPr/>
            </a:pP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Boell, S.K. and </a:t>
            </a:r>
            <a:r>
              <a:rPr kumimoji="0" lang="en-GB" sz="12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Cecez-Kecmanovic</a:t>
            </a: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D. (2015). What Is an Information System? In: </a:t>
            </a:r>
            <a:r>
              <a:rPr kumimoji="0" lang="en-GB" sz="1200" b="0" i="1"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2015 48th Hawaii International Conference on System Sciences</a:t>
            </a: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[online] </a:t>
            </a:r>
            <a:r>
              <a:rPr kumimoji="0" lang="en-GB" sz="12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doi:https</a:t>
            </a: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://doi.org/10.1109/hicss.2015.587.</a:t>
            </a:r>
          </a:p>
          <a:p>
            <a:pPr marL="0" marR="0" lvl="0" indent="0" algn="l" defTabSz="914400" rtl="0" eaLnBrk="1" fontAlgn="auto" latinLnBrk="0" hangingPunct="1">
              <a:lnSpc>
                <a:spcPct val="90000"/>
              </a:lnSpc>
              <a:spcBef>
                <a:spcPts val="1200"/>
              </a:spcBef>
              <a:spcAft>
                <a:spcPts val="0"/>
              </a:spcAft>
              <a:buClr>
                <a:srgbClr val="000000"/>
              </a:buClr>
              <a:buSzTx/>
              <a:buFont typeface="Arial"/>
              <a:buNone/>
              <a:tabLst/>
              <a:defRPr/>
            </a:pP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Muda, I., </a:t>
            </a:r>
            <a:r>
              <a:rPr kumimoji="0" lang="en-GB" sz="12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Gusnardi</a:t>
            </a: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G., Ginting , N. and Putri, N. (2025). The Importance of Information System Features Applied in Companies. </a:t>
            </a:r>
            <a:r>
              <a:rPr kumimoji="0" lang="en-GB" sz="1200" b="0" i="1"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Journal of Economic and Business Studies</a:t>
            </a: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1(1).</a:t>
            </a:r>
          </a:p>
          <a:p>
            <a:pPr marL="0" marR="0" lvl="0" indent="0" algn="l" defTabSz="914400" rtl="0" eaLnBrk="1" fontAlgn="auto" latinLnBrk="0" hangingPunct="1">
              <a:lnSpc>
                <a:spcPct val="90000"/>
              </a:lnSpc>
              <a:spcBef>
                <a:spcPts val="1200"/>
              </a:spcBef>
              <a:spcAft>
                <a:spcPts val="0"/>
              </a:spcAft>
              <a:buClr>
                <a:srgbClr val="000000"/>
              </a:buClr>
              <a:buSzTx/>
              <a:buFont typeface="Arial"/>
              <a:buNone/>
              <a:tabLst/>
              <a:defRPr/>
            </a:pP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Syracuse University (2025). </a:t>
            </a:r>
            <a:r>
              <a:rPr kumimoji="0" lang="en-GB" sz="1200" b="0" i="1"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All 8 Types of Information Systems: a Full Breakdown</a:t>
            </a: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[online] Syracuse University. Available at: https://ischool.syracuse.edu/types-of-information-systems/ [Accessed 21 Jun. 2026].</a:t>
            </a:r>
          </a:p>
          <a:p>
            <a:pPr marL="0" marR="0" lvl="0" indent="0" algn="l" defTabSz="914400" rtl="0" eaLnBrk="1" fontAlgn="auto" latinLnBrk="0" hangingPunct="1">
              <a:lnSpc>
                <a:spcPct val="90000"/>
              </a:lnSpc>
              <a:spcBef>
                <a:spcPts val="1200"/>
              </a:spcBef>
              <a:spcAft>
                <a:spcPts val="0"/>
              </a:spcAft>
              <a:buClr>
                <a:srgbClr val="000000"/>
              </a:buClr>
              <a:buSzTx/>
              <a:buFont typeface="Arial"/>
              <a:buNone/>
              <a:tabLst/>
              <a:defRPr/>
            </a:pP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UC Berkeley (2026). </a:t>
            </a:r>
            <a:r>
              <a:rPr kumimoji="0" lang="en-GB" sz="1200" b="0" i="1"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What Is an Information System?</a:t>
            </a: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[online] UCB-UMT. Available at: https://ischoolonline.berkeley.edu/blog/what-is-information-systems/ [Accessed 21 Jun. 2026].</a:t>
            </a:r>
          </a:p>
          <a:p>
            <a:pPr marL="0" marR="0" lvl="0" indent="0" algn="l" defTabSz="914400" rtl="0" eaLnBrk="1" fontAlgn="auto" latinLnBrk="0" hangingPunct="1">
              <a:lnSpc>
                <a:spcPct val="90000"/>
              </a:lnSpc>
              <a:spcBef>
                <a:spcPts val="1200"/>
              </a:spcBef>
              <a:spcAft>
                <a:spcPts val="1200"/>
              </a:spcAft>
              <a:buClr>
                <a:srgbClr val="000000"/>
              </a:buClr>
              <a:buSzTx/>
              <a:buFont typeface="Arial"/>
              <a:buNone/>
              <a:tabLst/>
              <a:defRPr/>
            </a:pP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Zheng, Y. (2024). Do Information Systems Today Play a Strategic Role in Business? </a:t>
            </a:r>
            <a:r>
              <a:rPr kumimoji="0" lang="en-GB" sz="1200" b="0" i="1"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Journal of Soft Computing and Decision Analytics</a:t>
            </a: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2(1), pp.65–70</a:t>
            </a:r>
          </a:p>
          <a:p>
            <a:pPr marL="0" marR="0" lvl="0" indent="0" algn="l" defTabSz="914400" rtl="0" eaLnBrk="1" fontAlgn="auto" latinLnBrk="0" hangingPunct="1">
              <a:lnSpc>
                <a:spcPct val="90000"/>
              </a:lnSpc>
              <a:spcBef>
                <a:spcPts val="0"/>
              </a:spcBef>
              <a:spcAft>
                <a:spcPts val="0"/>
              </a:spcAft>
              <a:buClr>
                <a:srgbClr val="000000"/>
              </a:buClr>
              <a:buSzTx/>
              <a:buFont typeface="Arial"/>
              <a:buNone/>
              <a:tabLst/>
              <a:defRPr/>
            </a:pP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Azad, Dr &amp; Amin, Mohammad &amp; Alauddin, Md. (2012). Executive Information System. IJCSNS International Journal of Computer Science and Network Security. 12. 106-110.</a:t>
            </a:r>
          </a:p>
          <a:p>
            <a:pPr marL="0" marR="0" lvl="0" indent="0" algn="l" defTabSz="914400" rtl="0" eaLnBrk="1" fontAlgn="auto" latinLnBrk="0" hangingPunct="1">
              <a:lnSpc>
                <a:spcPct val="90000"/>
              </a:lnSpc>
              <a:spcBef>
                <a:spcPts val="1200"/>
              </a:spcBef>
              <a:spcAft>
                <a:spcPts val="0"/>
              </a:spcAft>
              <a:buClr>
                <a:srgbClr val="000000"/>
              </a:buClr>
              <a:buSzTx/>
              <a:buFont typeface="Arial"/>
              <a:buNone/>
              <a:tabLst/>
              <a:defRPr/>
            </a:pP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Hasan, Mosa &amp; Ali, Basel &amp; </a:t>
            </a:r>
            <a:r>
              <a:rPr kumimoji="0" lang="en-GB" sz="12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Alawamleh</a:t>
            </a: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Hamzeh &amp; Fadel, Amal &amp; Qasem, Mosa. (2021). THE CHALLENGES, BARRIERS AND ADVANTAGES OF MANAGEMENT INFORMATION SYSTEM DEVELOPMENT: COMPREHENSIVE REVIEW. Academy of Strategic Management Journal. 20. 1-7.</a:t>
            </a:r>
          </a:p>
          <a:p>
            <a:pPr marL="0" marR="0" lvl="0" indent="0" algn="l" defTabSz="914400" rtl="0" eaLnBrk="1" fontAlgn="auto" latinLnBrk="0" hangingPunct="1">
              <a:lnSpc>
                <a:spcPct val="90000"/>
              </a:lnSpc>
              <a:spcBef>
                <a:spcPts val="1200"/>
              </a:spcBef>
              <a:spcAft>
                <a:spcPts val="0"/>
              </a:spcAft>
              <a:buClr>
                <a:srgbClr val="000000"/>
              </a:buClr>
              <a:buSzTx/>
              <a:buFont typeface="Arial"/>
              <a:buNone/>
              <a:tabLst/>
              <a:defRPr/>
            </a:pP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Salur, Mehmet &amp; </a:t>
            </a:r>
            <a:r>
              <a:rPr kumimoji="0" lang="en-GB" sz="12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Khoder</a:t>
            </a: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Kattar, Walaa. (2021). The Pros and Cons of Business Intelligence Applications in Auditing. </a:t>
            </a:r>
            <a:r>
              <a:rPr kumimoji="0" lang="en-GB" sz="12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Anemon</a:t>
            </a: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GB" sz="12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Muş</a:t>
            </a: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Alparslan </a:t>
            </a:r>
            <a:r>
              <a:rPr kumimoji="0" lang="en-GB" sz="12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Üniversitesi</a:t>
            </a: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GB" sz="12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Sosyal</a:t>
            </a: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GB" sz="12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Bilimler</a:t>
            </a: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r>
              <a:rPr kumimoji="0" lang="en-GB" sz="12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Dergisi</a:t>
            </a: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9. 553-559.</a:t>
            </a:r>
          </a:p>
          <a:p>
            <a:pPr marL="0" marR="0" lvl="0" indent="0" algn="l" defTabSz="914400" rtl="0" eaLnBrk="1" fontAlgn="auto" latinLnBrk="0" hangingPunct="1">
              <a:lnSpc>
                <a:spcPct val="90000"/>
              </a:lnSpc>
              <a:spcBef>
                <a:spcPts val="1200"/>
              </a:spcBef>
              <a:spcAft>
                <a:spcPts val="0"/>
              </a:spcAft>
              <a:buClr>
                <a:srgbClr val="000000"/>
              </a:buClr>
              <a:buSzTx/>
              <a:buFont typeface="Arial"/>
              <a:buNone/>
              <a:tabLst/>
              <a:defRPr/>
            </a:pP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Stewart, T.M. and Mosleh, A. (2026). Human Reliability Analysis for Repetitive Tasks Using the Phoenix Methodology: Approach, Results, and Possible Extensions to Human-AI Teaming. In: </a:t>
            </a:r>
            <a:r>
              <a:rPr kumimoji="0" lang="en-GB" sz="1200" b="0" i="1"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2026 Annual Reliability and Maintainability Symposium (RAMS)</a:t>
            </a: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[online] IEEE, pp.1–7. </a:t>
            </a:r>
            <a:r>
              <a:rPr kumimoji="0" lang="en-GB" sz="12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doi:https</a:t>
            </a: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://doi.org/10.1109/rams50514.2026.11424510.</a:t>
            </a:r>
          </a:p>
          <a:p>
            <a:pPr marL="0" marR="0" lvl="0" indent="0" algn="l" defTabSz="914400" rtl="0" eaLnBrk="1" fontAlgn="auto" latinLnBrk="0" hangingPunct="1">
              <a:lnSpc>
                <a:spcPct val="90000"/>
              </a:lnSpc>
              <a:spcBef>
                <a:spcPts val="1200"/>
              </a:spcBef>
              <a:spcAft>
                <a:spcPts val="1200"/>
              </a:spcAft>
              <a:buClr>
                <a:srgbClr val="000000"/>
              </a:buClr>
              <a:buSzTx/>
              <a:buFont typeface="Arial"/>
              <a:buNone/>
              <a:tabLst/>
              <a:defRPr/>
            </a:pPr>
            <a:r>
              <a:rPr kumimoji="0" lang="en-GB" sz="12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Wahsheh</a:t>
            </a: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Firas &amp; Marie, Ziyad &amp; </a:t>
            </a:r>
            <a:r>
              <a:rPr kumimoji="0" lang="en-GB" sz="12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Farea</a:t>
            </a: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Mazen &amp; Al-</a:t>
            </a:r>
            <a:r>
              <a:rPr kumimoji="0" lang="en-GB" sz="1200" b="0" i="0" u="none" strike="noStrike" kern="0" cap="none" spc="0" normalizeH="0" baseline="0" noProof="0" dirty="0" err="1">
                <a:ln>
                  <a:noFill/>
                </a:ln>
                <a:solidFill>
                  <a:srgbClr val="000000"/>
                </a:solidFill>
                <a:effectLst/>
                <a:uLnTx/>
                <a:uFillTx/>
                <a:latin typeface="Times New Roman"/>
                <a:ea typeface="Times New Roman"/>
                <a:cs typeface="Times New Roman"/>
                <a:sym typeface="Times New Roman"/>
              </a:rPr>
              <a:t>Haithami</a:t>
            </a:r>
            <a:r>
              <a:rPr kumimoji="0" lang="en-GB" sz="12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Wafa &amp; Mohamad, Fatma &amp; Bisht, Neeraj. (2023). Operational Level System: Transaction Processing System and Decision Making. 1-7</a:t>
            </a:r>
            <a:r>
              <a:rPr kumimoji="0" lang="en-GB" sz="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a:t>
            </a:r>
          </a:p>
        </p:txBody>
      </p:sp>
    </p:spTree>
    <p:extLst>
      <p:ext uri="{BB962C8B-B14F-4D97-AF65-F5344CB8AC3E}">
        <p14:creationId xmlns:p14="http://schemas.microsoft.com/office/powerpoint/2010/main" val="27659610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5E837-93E4-989A-AE54-4871A1D4C94B}"/>
              </a:ext>
            </a:extLst>
          </p:cNvPr>
          <p:cNvSpPr>
            <a:spLocks noGrp="1"/>
          </p:cNvSpPr>
          <p:nvPr>
            <p:ph type="title"/>
          </p:nvPr>
        </p:nvSpPr>
        <p:spPr>
          <a:xfrm>
            <a:off x="3413760" y="445025"/>
            <a:ext cx="1844040" cy="572700"/>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D7A36580-536E-C223-544F-BDA557660944}"/>
              </a:ext>
            </a:extLst>
          </p:cNvPr>
          <p:cNvSpPr>
            <a:spLocks noGrp="1"/>
          </p:cNvSpPr>
          <p:nvPr>
            <p:ph idx="1"/>
          </p:nvPr>
        </p:nvSpPr>
        <p:spPr/>
        <p:txBody>
          <a:bodyPr>
            <a:normAutofit fontScale="25000" lnSpcReduction="20000"/>
          </a:bodyPr>
          <a:lstStyle/>
          <a:p>
            <a:pPr marL="0" marR="0" lvl="0" indent="0" algn="just" defTabSz="914400" rtl="0" eaLnBrk="1" fontAlgn="auto" latinLnBrk="0" hangingPunct="1">
              <a:lnSpc>
                <a:spcPct val="150000"/>
              </a:lnSpc>
              <a:spcBef>
                <a:spcPts val="0"/>
              </a:spcBef>
              <a:spcAft>
                <a:spcPts val="600"/>
              </a:spcAft>
              <a:buClrTx/>
              <a:buSzTx/>
              <a:buFontTx/>
              <a:buNone/>
              <a:tabLst/>
              <a:defRPr/>
            </a:pPr>
            <a:r>
              <a:rPr kumimoji="0" lang="en-GB" sz="3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Amazon (2024) ‘How Amazon is using generative AI to improve product recommendations and descriptions’ </a:t>
            </a:r>
            <a:r>
              <a:rPr kumimoji="0" lang="en-GB" sz="3200" b="0" i="1"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About Amazon</a:t>
            </a:r>
            <a:r>
              <a:rPr kumimoji="0" lang="en-GB" sz="3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Available at: </a:t>
            </a:r>
            <a:r>
              <a:rPr kumimoji="0" lang="en-GB" sz="3200" b="0" i="0" u="sng" strike="noStrike" kern="1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Arial" panose="020B0604020202020204" pitchFamily="34" charset="0"/>
                <a:hlinkClick r:id="rId2"/>
              </a:rPr>
              <a:t>https://www.aboutamazon.com/news/retail/amazon-generative-ai-product-search-results-and-descriptions</a:t>
            </a:r>
            <a:r>
              <a:rPr kumimoji="0" lang="en-GB" sz="3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(Accessed: 27 June 2026).</a:t>
            </a:r>
          </a:p>
          <a:p>
            <a:pPr marL="0" marR="0" lvl="0" indent="0" algn="just" defTabSz="914400" rtl="0" eaLnBrk="1" fontAlgn="auto" latinLnBrk="0" hangingPunct="1">
              <a:lnSpc>
                <a:spcPct val="150000"/>
              </a:lnSpc>
              <a:spcBef>
                <a:spcPts val="0"/>
              </a:spcBef>
              <a:spcAft>
                <a:spcPts val="600"/>
              </a:spcAft>
              <a:buClrTx/>
              <a:buSzTx/>
              <a:buFontTx/>
              <a:buNone/>
              <a:tabLst/>
              <a:defRPr/>
            </a:pPr>
            <a:r>
              <a:rPr kumimoji="0" lang="en-GB" sz="3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Beynon-Davies, P. (2019) </a:t>
            </a:r>
            <a:r>
              <a:rPr kumimoji="0" lang="en-GB" sz="3200" b="0" i="1"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Business Information Systems</a:t>
            </a:r>
            <a:r>
              <a:rPr kumimoji="0" lang="en-GB" sz="3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3rd </a:t>
            </a:r>
            <a:r>
              <a:rPr kumimoji="0" lang="en-GB" sz="3200" b="0" i="0" u="none" strike="noStrike" kern="1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edn</a:t>
            </a:r>
            <a:r>
              <a:rPr kumimoji="0" lang="en-GB" sz="3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London: Red Globe Press.</a:t>
            </a:r>
          </a:p>
          <a:p>
            <a:pPr marL="0" marR="0" lvl="0" indent="0" algn="just" defTabSz="914400" rtl="0" eaLnBrk="1" fontAlgn="auto" latinLnBrk="0" hangingPunct="1">
              <a:lnSpc>
                <a:spcPct val="150000"/>
              </a:lnSpc>
              <a:spcBef>
                <a:spcPts val="0"/>
              </a:spcBef>
              <a:spcAft>
                <a:spcPts val="600"/>
              </a:spcAft>
              <a:buClrTx/>
              <a:buSzTx/>
              <a:buFontTx/>
              <a:buNone/>
              <a:tabLst/>
              <a:defRPr/>
            </a:pPr>
            <a:r>
              <a:rPr kumimoji="0" lang="en-GB" sz="3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Duan, Y., Edwards, J.S. and Dwivedi, Y.K. (2019) ‘Artificial intelligence for decision making in the era of Big Data: Evolution, challenges and research agenda’, </a:t>
            </a:r>
            <a:r>
              <a:rPr kumimoji="0" lang="en-GB" sz="3200" b="0" i="1"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International Journal of Information Management</a:t>
            </a:r>
            <a:r>
              <a:rPr kumimoji="0" lang="en-GB" sz="3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48, pp. 63–71.</a:t>
            </a:r>
          </a:p>
          <a:p>
            <a:pPr marL="0" marR="0" lvl="0" indent="0" algn="just" defTabSz="914400" rtl="0" eaLnBrk="1" fontAlgn="auto" latinLnBrk="0" hangingPunct="1">
              <a:lnSpc>
                <a:spcPct val="150000"/>
              </a:lnSpc>
              <a:spcBef>
                <a:spcPts val="0"/>
              </a:spcBef>
              <a:spcAft>
                <a:spcPts val="600"/>
              </a:spcAft>
              <a:buClrTx/>
              <a:buSzTx/>
              <a:buFontTx/>
              <a:buNone/>
              <a:tabLst/>
              <a:defRPr/>
            </a:pPr>
            <a:r>
              <a:rPr kumimoji="0" lang="en-GB" sz="3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Netflix (2024) </a:t>
            </a:r>
            <a:r>
              <a:rPr kumimoji="0" lang="en-GB" sz="3200" b="0" i="1"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Annual Report 2024</a:t>
            </a:r>
            <a:r>
              <a:rPr kumimoji="0" lang="en-GB" sz="3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Available at: </a:t>
            </a:r>
            <a:r>
              <a:rPr kumimoji="0" lang="en-GB" sz="3200" b="0" i="0" u="sng" strike="noStrike" kern="1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Arial" panose="020B0604020202020204" pitchFamily="34" charset="0"/>
                <a:hlinkClick r:id="rId3"/>
              </a:rPr>
              <a:t>https://s22.q4cdn.com/959853165/files/doc_financials/2024/ar/Netflix-10-K-01272025.pdf</a:t>
            </a:r>
            <a:r>
              <a:rPr kumimoji="0" lang="en-GB" sz="3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(Accessed: 27 June 2026).</a:t>
            </a:r>
          </a:p>
          <a:p>
            <a:pPr marL="0" marR="0" lvl="0" indent="0" algn="just" defTabSz="914400" rtl="0" eaLnBrk="1" fontAlgn="auto" latinLnBrk="0" hangingPunct="1">
              <a:lnSpc>
                <a:spcPct val="150000"/>
              </a:lnSpc>
              <a:spcBef>
                <a:spcPts val="0"/>
              </a:spcBef>
              <a:spcAft>
                <a:spcPts val="600"/>
              </a:spcAft>
              <a:buClrTx/>
              <a:buSzTx/>
              <a:buFontTx/>
              <a:buNone/>
              <a:tabLst/>
              <a:defRPr/>
            </a:pPr>
            <a:r>
              <a:rPr kumimoji="0" lang="en-GB" sz="3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Tesco plc (2025) </a:t>
            </a:r>
            <a:r>
              <a:rPr kumimoji="0" lang="en-GB" sz="3200" b="0" i="1"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Annual Report and Financial Statements 2025</a:t>
            </a:r>
            <a:r>
              <a:rPr kumimoji="0" lang="en-GB" sz="3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Available at: </a:t>
            </a:r>
            <a:r>
              <a:rPr kumimoji="0" lang="en-GB" sz="3200" b="0" i="0" u="sng" strike="noStrike" kern="1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Arial" panose="020B0604020202020204" pitchFamily="34" charset="0"/>
                <a:hlinkClick r:id="rId4"/>
              </a:rPr>
              <a:t>https://www.tescoplc.com/investors/reports-results-and-presentations/</a:t>
            </a:r>
            <a:r>
              <a:rPr kumimoji="0" lang="en-GB" sz="3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(Accessed: 27 June 2026).</a:t>
            </a:r>
          </a:p>
          <a:p>
            <a:pPr marL="0" marR="0" lvl="0" indent="0" algn="just" defTabSz="914400" rtl="0" eaLnBrk="1" fontAlgn="auto" latinLnBrk="0" hangingPunct="1">
              <a:lnSpc>
                <a:spcPct val="150000"/>
              </a:lnSpc>
              <a:spcBef>
                <a:spcPts val="0"/>
              </a:spcBef>
              <a:spcAft>
                <a:spcPts val="600"/>
              </a:spcAft>
              <a:buClrTx/>
              <a:buSzTx/>
              <a:buFontTx/>
              <a:buNone/>
              <a:tabLst/>
              <a:defRPr/>
            </a:pPr>
            <a:r>
              <a:rPr kumimoji="0" lang="en-GB" sz="3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Verhoef, P.C. and Haenlein, M. (2021) ‘Digital transformation: A multidisciplinary reflection and research agenda’, </a:t>
            </a:r>
            <a:r>
              <a:rPr kumimoji="0" lang="en-GB" sz="3200" b="0" i="1"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Journal of Business Research</a:t>
            </a:r>
            <a:r>
              <a:rPr kumimoji="0" lang="en-GB" sz="3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122, pp. 889–901.</a:t>
            </a:r>
          </a:p>
          <a:p>
            <a:pPr marL="0" marR="0" lvl="0" indent="0" algn="just" defTabSz="914400" rtl="0" eaLnBrk="1" fontAlgn="auto" latinLnBrk="0" hangingPunct="1">
              <a:lnSpc>
                <a:spcPct val="150000"/>
              </a:lnSpc>
              <a:spcBef>
                <a:spcPts val="0"/>
              </a:spcBef>
              <a:spcAft>
                <a:spcPts val="600"/>
              </a:spcAft>
              <a:buClrTx/>
              <a:buSzTx/>
              <a:buFontTx/>
              <a:buNone/>
              <a:tabLst/>
              <a:defRPr/>
            </a:pPr>
            <a:r>
              <a:rPr kumimoji="0" lang="en-GB" sz="3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Vial, G. (2019) ‘Understanding digital transformation: A review and a research agenda’, </a:t>
            </a:r>
            <a:r>
              <a:rPr kumimoji="0" lang="en-GB" sz="3200" b="0" i="1"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The Journal of Strategic Information Systems</a:t>
            </a:r>
            <a:r>
              <a:rPr kumimoji="0" lang="en-GB" sz="3200" b="0" i="0" u="none" strike="noStrike" kern="1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28(2), pp. 118–144</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3200" b="0" i="0" u="none" strike="noStrike" kern="1200" cap="none" spc="0" normalizeH="0" baseline="0" noProof="0" dirty="0">
                <a:ln>
                  <a:noFill/>
                </a:ln>
                <a:solidFill>
                  <a:prstClr val="black"/>
                </a:solidFill>
                <a:effectLst/>
                <a:uLnTx/>
                <a:uFillTx/>
                <a:latin typeface="Aptos" panose="02110004020202020204"/>
                <a:ea typeface="+mn-ea"/>
                <a:cs typeface="+mn-cs"/>
              </a:rPr>
              <a:t>Information Commissioners Officers (2023) </a:t>
            </a:r>
            <a:r>
              <a:rPr kumimoji="0" lang="en-GB" sz="3200" b="0" i="1" u="none" strike="noStrike" kern="1200" cap="none" spc="0" normalizeH="0" baseline="0" noProof="0" dirty="0">
                <a:ln>
                  <a:noFill/>
                </a:ln>
                <a:solidFill>
                  <a:prstClr val="black"/>
                </a:solidFill>
                <a:effectLst/>
                <a:uLnTx/>
                <a:uFillTx/>
                <a:latin typeface="Aptos" panose="02110004020202020204"/>
                <a:ea typeface="+mn-ea"/>
                <a:cs typeface="+mn-cs"/>
              </a:rPr>
              <a:t>Guidance on AI and data protection. Available at: </a:t>
            </a:r>
            <a:r>
              <a:rPr kumimoji="0" lang="en-GB" sz="3200" b="0" i="1" u="none" strike="noStrike" kern="1200" cap="none" spc="0" normalizeH="0" baseline="0" noProof="0" dirty="0">
                <a:ln>
                  <a:noFill/>
                </a:ln>
                <a:solidFill>
                  <a:prstClr val="black"/>
                </a:solidFill>
                <a:effectLst/>
                <a:uLnTx/>
                <a:uFillTx/>
                <a:latin typeface="Aptos" panose="02110004020202020204"/>
                <a:ea typeface="+mn-ea"/>
                <a:cs typeface="+mn-cs"/>
                <a:hlinkClick r:id="rId5"/>
              </a:rPr>
              <a:t>https://ico.org.uk/for-organisations/uk-gdpr-guidance-and-resources/artificial-intelligence/guidance-on-ai-and-data-protection/</a:t>
            </a:r>
            <a:r>
              <a:rPr kumimoji="0" lang="en-GB" sz="3200" b="0" i="1" u="none" strike="noStrike" kern="1200" cap="none" spc="0" normalizeH="0" baseline="0" noProof="0" dirty="0">
                <a:ln>
                  <a:noFill/>
                </a:ln>
                <a:solidFill>
                  <a:prstClr val="black"/>
                </a:solidFill>
                <a:effectLst/>
                <a:uLnTx/>
                <a:uFillTx/>
                <a:latin typeface="Aptos" panose="02110004020202020204"/>
                <a:ea typeface="+mn-ea"/>
                <a:cs typeface="+mn-cs"/>
              </a:rPr>
              <a:t>. </a:t>
            </a:r>
            <a:r>
              <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rPr>
              <a:t>(Accessed 2</a:t>
            </a:r>
            <a:r>
              <a:rPr kumimoji="0" lang="en-GB" sz="3200" b="0" i="0" u="none" strike="noStrike" kern="1200" cap="none" spc="0" normalizeH="0" baseline="30000" noProof="0" dirty="0">
                <a:ln>
                  <a:noFill/>
                </a:ln>
                <a:solidFill>
                  <a:prstClr val="black"/>
                </a:solidFill>
                <a:effectLst/>
                <a:uLnTx/>
                <a:uFillTx/>
                <a:latin typeface="Aptos" panose="02110004020202020204"/>
                <a:ea typeface="+mn-ea"/>
                <a:cs typeface="+mn-cs"/>
              </a:rPr>
              <a:t>nd</a:t>
            </a:r>
            <a:r>
              <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rPr>
              <a:t> July 2026)</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rPr>
              <a:t>National Cyber Security Centre (2023) </a:t>
            </a:r>
            <a:r>
              <a:rPr kumimoji="0" lang="en-GB" sz="3200" b="0" i="1" u="none" strike="noStrike" kern="1200" cap="none" spc="0" normalizeH="0" baseline="0" noProof="0" dirty="0">
                <a:ln>
                  <a:noFill/>
                </a:ln>
                <a:solidFill>
                  <a:prstClr val="black"/>
                </a:solidFill>
                <a:effectLst/>
                <a:uLnTx/>
                <a:uFillTx/>
                <a:latin typeface="Aptos" panose="02110004020202020204"/>
                <a:ea typeface="+mn-ea"/>
                <a:cs typeface="+mn-cs"/>
              </a:rPr>
              <a:t>AI and cyber security: What you need to know. </a:t>
            </a:r>
            <a:r>
              <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rPr>
              <a:t>Available at: </a:t>
            </a:r>
            <a:r>
              <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hlinkClick r:id="rId6"/>
              </a:rPr>
              <a:t>https://www.ncsc.gov.uk/guidance/ai-and-cyber-security-what-you-need-to-know</a:t>
            </a:r>
            <a:r>
              <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rPr>
              <a:t>. (Accessed: 7th July 2026).</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rPr>
              <a:t>National Institute of Standards and Technology (2023) Artificial Intelligence Risk Management Framework (AI RMF 1.0). Gaithersburg, MD: U.S. Department of Commerce. Available </a:t>
            </a:r>
            <a:r>
              <a:rPr kumimoji="0" lang="en-GB" sz="3200" b="0" i="0" u="none" strike="noStrike" kern="1200" cap="none" spc="0" normalizeH="0" baseline="0" noProof="0" dirty="0" err="1">
                <a:ln>
                  <a:noFill/>
                </a:ln>
                <a:solidFill>
                  <a:prstClr val="black"/>
                </a:solidFill>
                <a:effectLst/>
                <a:uLnTx/>
                <a:uFillTx/>
                <a:latin typeface="Aptos" panose="02110004020202020204"/>
                <a:ea typeface="+mn-ea"/>
                <a:cs typeface="+mn-cs"/>
              </a:rPr>
              <a:t>at:</a:t>
            </a:r>
            <a:r>
              <a:rPr kumimoji="0" lang="en-GB" sz="3200" b="0" i="0" u="none" strike="noStrike" kern="1200" cap="none" spc="0" normalizeH="0" baseline="0" noProof="0" dirty="0" err="1">
                <a:ln>
                  <a:noFill/>
                </a:ln>
                <a:solidFill>
                  <a:prstClr val="black"/>
                </a:solidFill>
                <a:effectLst/>
                <a:uLnTx/>
                <a:uFillTx/>
                <a:latin typeface="Aptos" panose="02110004020202020204"/>
                <a:ea typeface="+mn-ea"/>
                <a:cs typeface="+mn-cs"/>
                <a:hlinkClick r:id="rId7"/>
              </a:rPr>
              <a:t>https</a:t>
            </a:r>
            <a:r>
              <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hlinkClick r:id="rId7"/>
              </a:rPr>
              <a:t>://www.nist.gov/itl/ai-risk-management-framework/ai-rmf-development</a:t>
            </a:r>
            <a:r>
              <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rPr>
              <a:t>. (Accessed 8</a:t>
            </a:r>
            <a:r>
              <a:rPr kumimoji="0" lang="en-GB" sz="3200" b="0" i="0" u="none" strike="noStrike" kern="1200" cap="none" spc="0" normalizeH="0" baseline="30000" noProof="0" dirty="0">
                <a:ln>
                  <a:noFill/>
                </a:ln>
                <a:solidFill>
                  <a:prstClr val="black"/>
                </a:solidFill>
                <a:effectLst/>
                <a:uLnTx/>
                <a:uFillTx/>
                <a:latin typeface="Aptos" panose="02110004020202020204"/>
                <a:ea typeface="+mn-ea"/>
                <a:cs typeface="+mn-cs"/>
              </a:rPr>
              <a:t>th</a:t>
            </a:r>
            <a:r>
              <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rPr>
              <a:t> July 2026).</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rPr>
              <a:t>UK Parliament. (2018). </a:t>
            </a:r>
            <a:r>
              <a:rPr kumimoji="0" lang="en-GB" sz="3200" b="0" i="1" u="none" strike="noStrike" kern="1200" cap="none" spc="0" normalizeH="0" baseline="0" noProof="0" dirty="0">
                <a:ln>
                  <a:noFill/>
                </a:ln>
                <a:solidFill>
                  <a:prstClr val="black"/>
                </a:solidFill>
                <a:effectLst/>
                <a:uLnTx/>
                <a:uFillTx/>
                <a:latin typeface="Aptos" panose="02110004020202020204"/>
                <a:ea typeface="+mn-ea"/>
                <a:cs typeface="+mn-cs"/>
              </a:rPr>
              <a:t>Data Protection Act 2018 (c. 12).Available at: </a:t>
            </a:r>
            <a:r>
              <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hlinkClick r:id="rId8"/>
              </a:rPr>
              <a:t>https://www.legislation.gov.uk/ukpga/2018/12/contents</a:t>
            </a:r>
            <a:r>
              <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rPr>
              <a:t>. (Accessed 8th July 2026)</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just" defTabSz="914400" rtl="0" eaLnBrk="1" fontAlgn="auto" latinLnBrk="0" hangingPunct="1">
              <a:lnSpc>
                <a:spcPct val="150000"/>
              </a:lnSpc>
              <a:spcBef>
                <a:spcPts val="0"/>
              </a:spcBef>
              <a:spcAft>
                <a:spcPts val="600"/>
              </a:spcAft>
              <a:buClrTx/>
              <a:buSzTx/>
              <a:buFontTx/>
              <a:buNone/>
              <a:tabLst/>
              <a:defRPr/>
            </a:pPr>
            <a:endParaRPr lang="en-GB" dirty="0"/>
          </a:p>
        </p:txBody>
      </p:sp>
    </p:spTree>
    <p:extLst>
      <p:ext uri="{BB962C8B-B14F-4D97-AF65-F5344CB8AC3E}">
        <p14:creationId xmlns:p14="http://schemas.microsoft.com/office/powerpoint/2010/main" val="19778406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1EE0C-451D-36BC-E343-FF74BFA9501C}"/>
              </a:ext>
            </a:extLst>
          </p:cNvPr>
          <p:cNvSpPr>
            <a:spLocks noGrp="1"/>
          </p:cNvSpPr>
          <p:nvPr>
            <p:ph type="title"/>
          </p:nvPr>
        </p:nvSpPr>
        <p:spPr>
          <a:xfrm>
            <a:off x="3223260" y="445025"/>
            <a:ext cx="1935480" cy="572700"/>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39F5AB47-AE2C-C5AF-87B8-34F60B029CE7}"/>
              </a:ext>
            </a:extLst>
          </p:cNvPr>
          <p:cNvSpPr>
            <a:spLocks noGrp="1"/>
          </p:cNvSpPr>
          <p:nvPr>
            <p:ph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900" b="0" i="0" u="none" strike="noStrike" kern="1200" cap="none" spc="0" normalizeH="0" baseline="0" noProof="0" dirty="0">
                <a:ln>
                  <a:noFill/>
                </a:ln>
                <a:solidFill>
                  <a:prstClr val="black"/>
                </a:solidFill>
                <a:effectLst/>
                <a:uLnTx/>
                <a:uFillTx/>
                <a:latin typeface="Aptos" panose="02110004020202020204"/>
                <a:ea typeface="+mn-ea"/>
                <a:cs typeface="Arial"/>
                <a:sym typeface="Arial"/>
              </a:rPr>
              <a:t>Information Commissioner's Office. (2024). </a:t>
            </a:r>
            <a:r>
              <a:rPr kumimoji="0" lang="en-GB" sz="900" b="0" i="1" u="none" strike="noStrike" kern="1200" cap="none" spc="0" normalizeH="0" baseline="0" noProof="0" dirty="0">
                <a:ln>
                  <a:noFill/>
                </a:ln>
                <a:solidFill>
                  <a:prstClr val="black"/>
                </a:solidFill>
                <a:effectLst/>
                <a:uLnTx/>
                <a:uFillTx/>
                <a:latin typeface="Aptos" panose="02110004020202020204"/>
                <a:ea typeface="+mn-ea"/>
                <a:cs typeface="Arial"/>
                <a:sym typeface="Arial"/>
              </a:rPr>
              <a:t>Guide to the UK General Data Protection Regulation (UK GDPR).</a:t>
            </a:r>
            <a:r>
              <a:rPr kumimoji="0" lang="en-GB" sz="900" b="0" i="0" u="none" strike="noStrike" kern="1200" cap="none" spc="0" normalizeH="0" baseline="0" noProof="0" dirty="0">
                <a:ln>
                  <a:noFill/>
                </a:ln>
                <a:solidFill>
                  <a:prstClr val="black"/>
                </a:solidFill>
                <a:effectLst/>
                <a:uLnTx/>
                <a:uFillTx/>
                <a:latin typeface="Aptos" panose="02110004020202020204"/>
                <a:ea typeface="+mn-ea"/>
                <a:cs typeface="Arial"/>
                <a:sym typeface="Arial"/>
              </a:rPr>
              <a:t> </a:t>
            </a:r>
            <a:r>
              <a:rPr kumimoji="0" lang="en-GB" sz="900" b="0" i="0" u="none" strike="noStrike" kern="1200" cap="none" spc="0" normalizeH="0" baseline="0" noProof="0" dirty="0">
                <a:ln>
                  <a:noFill/>
                </a:ln>
                <a:solidFill>
                  <a:prstClr val="black"/>
                </a:solidFill>
                <a:effectLst/>
                <a:uLnTx/>
                <a:uFillTx/>
                <a:latin typeface="Aptos" panose="02110004020202020204"/>
                <a:ea typeface="+mn-ea"/>
                <a:cs typeface="Arial"/>
                <a:sym typeface="Arial"/>
                <a:hlinkClick r:id="rId2"/>
              </a:rPr>
              <a:t>https://ico.org.uk/for-organisations/uk-gdpr-guidance-and-resources/</a:t>
            </a:r>
            <a:r>
              <a:rPr kumimoji="0" lang="en-GB" sz="900" b="0" i="0" u="none" strike="noStrike" kern="1200" cap="none" spc="0" normalizeH="0" baseline="0" noProof="0" dirty="0">
                <a:ln>
                  <a:noFill/>
                </a:ln>
                <a:solidFill>
                  <a:prstClr val="black"/>
                </a:solidFill>
                <a:effectLst/>
                <a:uLnTx/>
                <a:uFillTx/>
                <a:latin typeface="Aptos" panose="02110004020202020204"/>
                <a:ea typeface="+mn-ea"/>
                <a:cs typeface="Arial"/>
                <a:sym typeface="Arial"/>
              </a:rPr>
              <a:t>. (Accessed 8th </a:t>
            </a:r>
            <a:r>
              <a:rPr kumimoji="0" lang="en-GB" sz="900" b="0" i="0" u="none" strike="noStrike" kern="1200" cap="none" spc="0" normalizeH="0" baseline="0" noProof="0" dirty="0" err="1">
                <a:ln>
                  <a:noFill/>
                </a:ln>
                <a:solidFill>
                  <a:prstClr val="black"/>
                </a:solidFill>
                <a:effectLst/>
                <a:uLnTx/>
                <a:uFillTx/>
                <a:latin typeface="Aptos" panose="02110004020202020204"/>
                <a:ea typeface="+mn-ea"/>
                <a:cs typeface="Arial"/>
                <a:sym typeface="Arial"/>
              </a:rPr>
              <a:t>july</a:t>
            </a:r>
            <a:r>
              <a:rPr kumimoji="0" lang="en-GB" sz="900" b="0" i="0" u="none" strike="noStrike" kern="1200" cap="none" spc="0" normalizeH="0" baseline="0" noProof="0" dirty="0">
                <a:ln>
                  <a:noFill/>
                </a:ln>
                <a:solidFill>
                  <a:prstClr val="black"/>
                </a:solidFill>
                <a:effectLst/>
                <a:uLnTx/>
                <a:uFillTx/>
                <a:latin typeface="Aptos" panose="02110004020202020204"/>
                <a:ea typeface="+mn-ea"/>
                <a:cs typeface="Arial"/>
                <a:sym typeface="Arial"/>
              </a:rPr>
              <a:t> 2026)</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900" b="0" i="0" u="none" strike="noStrike" kern="1200" cap="none" spc="0" normalizeH="0" baseline="0" noProof="0" dirty="0">
              <a:ln>
                <a:noFill/>
              </a:ln>
              <a:solidFill>
                <a:prstClr val="black"/>
              </a:solidFill>
              <a:effectLst/>
              <a:uLnTx/>
              <a:uFillTx/>
              <a:latin typeface="Aptos" panose="02110004020202020204"/>
              <a:ea typeface="+mn-ea"/>
              <a:cs typeface="Arial"/>
              <a:sym typeface="Arial"/>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900" b="0" i="0" u="none" strike="noStrike" kern="1200" cap="none" spc="0" normalizeH="0" baseline="0" noProof="0" dirty="0">
                <a:ln>
                  <a:noFill/>
                </a:ln>
                <a:solidFill>
                  <a:prstClr val="black"/>
                </a:solidFill>
                <a:effectLst/>
                <a:uLnTx/>
                <a:uFillTx/>
                <a:latin typeface="Aptos" panose="02110004020202020204"/>
                <a:ea typeface="+mn-ea"/>
                <a:cs typeface="Arial"/>
                <a:sym typeface="Arial"/>
              </a:rPr>
              <a:t>World Economic Forum (2022)</a:t>
            </a:r>
            <a:r>
              <a:rPr kumimoji="0" lang="en-GB" sz="900" b="0" i="1" u="none" strike="noStrike" kern="1200" cap="none" spc="0" normalizeH="0" baseline="0" noProof="0" dirty="0">
                <a:ln>
                  <a:noFill/>
                </a:ln>
                <a:solidFill>
                  <a:prstClr val="black"/>
                </a:solidFill>
                <a:effectLst/>
                <a:uLnTx/>
                <a:uFillTx/>
                <a:latin typeface="Aptos" panose="02110004020202020204"/>
                <a:ea typeface="+mn-ea"/>
                <a:cs typeface="Arial"/>
                <a:sym typeface="Arial"/>
              </a:rPr>
              <a:t> Artificial intelligence: What the C-suite needs to know</a:t>
            </a:r>
            <a:r>
              <a:rPr kumimoji="0" lang="en-GB" sz="900" b="0" i="0" u="none" strike="noStrike" kern="1200" cap="none" spc="0" normalizeH="0" baseline="0" noProof="0" dirty="0">
                <a:ln>
                  <a:noFill/>
                </a:ln>
                <a:solidFill>
                  <a:prstClr val="black"/>
                </a:solidFill>
                <a:effectLst/>
                <a:uLnTx/>
                <a:uFillTx/>
                <a:latin typeface="Aptos" panose="02110004020202020204"/>
                <a:ea typeface="+mn-ea"/>
                <a:cs typeface="Arial"/>
                <a:sym typeface="Arial"/>
              </a:rPr>
              <a:t>. Available At: Available </a:t>
            </a:r>
            <a:r>
              <a:rPr kumimoji="0" lang="en-GB" sz="900" b="0" i="0" u="none" strike="noStrike" kern="1200" cap="none" spc="0" normalizeH="0" baseline="0" noProof="0" dirty="0" err="1">
                <a:ln>
                  <a:noFill/>
                </a:ln>
                <a:solidFill>
                  <a:prstClr val="black"/>
                </a:solidFill>
                <a:effectLst/>
                <a:uLnTx/>
                <a:uFillTx/>
                <a:latin typeface="Aptos" panose="02110004020202020204"/>
                <a:ea typeface="+mn-ea"/>
                <a:cs typeface="Arial"/>
                <a:sym typeface="Arial"/>
              </a:rPr>
              <a:t>at:</a:t>
            </a:r>
            <a:r>
              <a:rPr kumimoji="0" lang="en-GB" sz="900" b="0" i="0" u="none" strike="noStrike" kern="1200" cap="none" spc="0" normalizeH="0" baseline="0" noProof="0" dirty="0" err="1">
                <a:ln>
                  <a:noFill/>
                </a:ln>
                <a:solidFill>
                  <a:prstClr val="black"/>
                </a:solidFill>
                <a:effectLst/>
                <a:uLnTx/>
                <a:uFillTx/>
                <a:latin typeface="Aptos" panose="02110004020202020204"/>
                <a:ea typeface="+mn-ea"/>
                <a:cs typeface="Arial"/>
                <a:sym typeface="Arial"/>
                <a:hlinkClick r:id="rId3"/>
              </a:rPr>
              <a:t>https</a:t>
            </a:r>
            <a:r>
              <a:rPr kumimoji="0" lang="en-GB" sz="900" b="0" i="0" u="none" strike="noStrike" kern="1200" cap="none" spc="0" normalizeH="0" baseline="0" noProof="0" dirty="0">
                <a:ln>
                  <a:noFill/>
                </a:ln>
                <a:solidFill>
                  <a:prstClr val="black"/>
                </a:solidFill>
                <a:effectLst/>
                <a:uLnTx/>
                <a:uFillTx/>
                <a:latin typeface="Aptos" panose="02110004020202020204"/>
                <a:ea typeface="+mn-ea"/>
                <a:cs typeface="Arial"/>
                <a:sym typeface="Arial"/>
                <a:hlinkClick r:id="rId3"/>
              </a:rPr>
              <a:t>://www.weforum.org/stories/emerging-technologies/artificial-intelligence-c-suite-business/?utm_source=chatgpt.com</a:t>
            </a:r>
            <a:r>
              <a:rPr kumimoji="0" lang="en-GB" sz="900" b="0" i="0" u="none" strike="noStrike" kern="1200" cap="none" spc="0" normalizeH="0" baseline="0" noProof="0" dirty="0">
                <a:ln>
                  <a:noFill/>
                </a:ln>
                <a:solidFill>
                  <a:prstClr val="black"/>
                </a:solidFill>
                <a:effectLst/>
                <a:uLnTx/>
                <a:uFillTx/>
                <a:latin typeface="Aptos" panose="02110004020202020204"/>
                <a:ea typeface="+mn-ea"/>
                <a:cs typeface="Arial"/>
                <a:sym typeface="Arial"/>
              </a:rPr>
              <a:t>.(Accessed 9</a:t>
            </a:r>
            <a:r>
              <a:rPr kumimoji="0" lang="en-GB" sz="900" b="0" i="0" u="none" strike="noStrike" kern="1200" cap="none" spc="0" normalizeH="0" baseline="30000" noProof="0" dirty="0">
                <a:ln>
                  <a:noFill/>
                </a:ln>
                <a:solidFill>
                  <a:prstClr val="black"/>
                </a:solidFill>
                <a:effectLst/>
                <a:uLnTx/>
                <a:uFillTx/>
                <a:latin typeface="Aptos" panose="02110004020202020204"/>
                <a:ea typeface="+mn-ea"/>
                <a:cs typeface="Arial"/>
                <a:sym typeface="Arial"/>
              </a:rPr>
              <a:t>th</a:t>
            </a:r>
            <a:r>
              <a:rPr kumimoji="0" lang="en-GB" sz="900" b="0" i="0" u="none" strike="noStrike" kern="1200" cap="none" spc="0" normalizeH="0" baseline="0" noProof="0" dirty="0">
                <a:ln>
                  <a:noFill/>
                </a:ln>
                <a:solidFill>
                  <a:prstClr val="black"/>
                </a:solidFill>
                <a:effectLst/>
                <a:uLnTx/>
                <a:uFillTx/>
                <a:latin typeface="Aptos" panose="02110004020202020204"/>
                <a:ea typeface="+mn-ea"/>
                <a:cs typeface="Arial"/>
                <a:sym typeface="Arial"/>
              </a:rPr>
              <a:t> July</a:t>
            </a:r>
            <a:r>
              <a:rPr kumimoji="0" lang="en-GB" sz="400" b="0" i="0" u="none" strike="noStrike" kern="1200" cap="none" spc="0" normalizeH="0" baseline="0" noProof="0" dirty="0">
                <a:ln>
                  <a:noFill/>
                </a:ln>
                <a:solidFill>
                  <a:prstClr val="black"/>
                </a:solidFill>
                <a:effectLst/>
                <a:uLnTx/>
                <a:uFillTx/>
                <a:latin typeface="Aptos" panose="02110004020202020204"/>
                <a:ea typeface="+mn-ea"/>
                <a:cs typeface="Arial"/>
                <a:sym typeface="Arial"/>
              </a:rPr>
              <a:t>)</a:t>
            </a:r>
          </a:p>
          <a:p>
            <a:endParaRPr lang="en-GB" sz="800" dirty="0"/>
          </a:p>
        </p:txBody>
      </p:sp>
    </p:spTree>
    <p:extLst>
      <p:ext uri="{BB962C8B-B14F-4D97-AF65-F5344CB8AC3E}">
        <p14:creationId xmlns:p14="http://schemas.microsoft.com/office/powerpoint/2010/main" val="2052395183"/>
      </p:ext>
    </p:extLst>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4488</Words>
  <Application>Microsoft Office PowerPoint</Application>
  <PresentationFormat>On-screen Show (16:9)</PresentationFormat>
  <Paragraphs>208</Paragraphs>
  <Slides>20</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Nanum Myeongjo</vt:lpstr>
      <vt:lpstr>NanumMyeongjoExtraBold</vt:lpstr>
      <vt:lpstr>Aptos</vt:lpstr>
      <vt:lpstr>Inter Bold</vt:lpstr>
      <vt:lpstr>Times New Roman</vt:lpstr>
      <vt:lpstr>Nunito Sans</vt:lpstr>
      <vt:lpstr>Arial</vt:lpstr>
      <vt:lpstr>Simple Light</vt:lpstr>
      <vt:lpstr>Information Systems Managing Business Information(LCLM5004_LON)</vt:lpstr>
      <vt:lpstr>Introduction</vt:lpstr>
      <vt:lpstr>Why are Information Systems important?</vt:lpstr>
      <vt:lpstr>Types of Information Systems</vt:lpstr>
      <vt:lpstr>Types of Information Systems - Continued</vt:lpstr>
      <vt:lpstr>TPS vs MIS</vt:lpstr>
      <vt:lpstr>BI vs EIS </vt:lpstr>
      <vt:lpstr>BI vs EIS - Continued </vt:lpstr>
      <vt:lpstr>How these systems can drive business success</vt:lpstr>
      <vt:lpstr>PowerPoint Presentation</vt:lpstr>
      <vt:lpstr>PowerPoint Presentation</vt:lpstr>
      <vt:lpstr>PowerPoint Presentation</vt:lpstr>
      <vt:lpstr>Ethical considerations in business information systems </vt:lpstr>
      <vt:lpstr>Data privacy and security</vt:lpstr>
      <vt:lpstr>AI decision-making and employee monitoring </vt:lpstr>
      <vt:lpstr>Bias and responsible use </vt:lpstr>
      <vt:lpstr>Recommendation and conclusion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ventsislav karov</cp:lastModifiedBy>
  <cp:revision>1</cp:revision>
  <dcterms:modified xsi:type="dcterms:W3CDTF">2026-07-16T12:03:49Z</dcterms:modified>
</cp:coreProperties>
</file>