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91" r:id="rId6"/>
    <p:sldId id="283" r:id="rId7"/>
    <p:sldId id="284" r:id="rId8"/>
    <p:sldId id="285" r:id="rId9"/>
    <p:sldId id="286" r:id="rId10"/>
    <p:sldId id="287" r:id="rId11"/>
    <p:sldId id="288" r:id="rId12"/>
    <p:sldId id="292" r:id="rId13"/>
    <p:sldId id="289" r:id="rId14"/>
    <p:sldId id="290" r:id="rId15"/>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7" autoAdjust="0"/>
    <p:restoredTop sz="95033" autoAdjust="0"/>
  </p:normalViewPr>
  <p:slideViewPr>
    <p:cSldViewPr>
      <p:cViewPr varScale="1">
        <p:scale>
          <a:sx n="63" d="100"/>
          <a:sy n="63" d="100"/>
        </p:scale>
        <p:origin x="1191"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7BA0D18-71F7-F2BB-205C-36B5E87B3309}"/>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B5AB9758-85CF-E4C6-97EC-93B93791F9EE}"/>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A7466BC9-6EA2-43C1-83E8-A6515B1E6134}" type="datetimeFigureOut">
              <a:rPr lang="en-GB"/>
              <a:pPr>
                <a:defRPr/>
              </a:pPr>
              <a:t>06/08/2026</a:t>
            </a:fld>
            <a:endParaRPr lang="en-GB"/>
          </a:p>
        </p:txBody>
      </p:sp>
      <p:sp>
        <p:nvSpPr>
          <p:cNvPr id="4" name="Footer Placeholder 3">
            <a:extLst>
              <a:ext uri="{FF2B5EF4-FFF2-40B4-BE49-F238E27FC236}">
                <a16:creationId xmlns:a16="http://schemas.microsoft.com/office/drawing/2014/main" id="{A2F3AF1B-9DA7-1C4E-459E-952229CEDCD8}"/>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3D3C6158-B28E-03D0-858D-880E6DF8713B}"/>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5AD7551C-1FB6-403D-BB75-0B354A98BC44}"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5FB29C8-0454-8FFC-1FFA-54481BEA76CD}"/>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0F139CFA-E68A-D642-81E8-8146A764927E}"/>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450F846F-CC0F-48A2-B48C-2BA7E5A6A22F}" type="datetimeFigureOut">
              <a:rPr lang="en-US"/>
              <a:pPr>
                <a:defRPr/>
              </a:pPr>
              <a:t>8/6/26</a:t>
            </a:fld>
            <a:endParaRPr lang="en-US"/>
          </a:p>
        </p:txBody>
      </p:sp>
      <p:sp>
        <p:nvSpPr>
          <p:cNvPr id="4" name="Slide Image Placeholder 3">
            <a:extLst>
              <a:ext uri="{FF2B5EF4-FFF2-40B4-BE49-F238E27FC236}">
                <a16:creationId xmlns:a16="http://schemas.microsoft.com/office/drawing/2014/main" id="{79774011-7DBC-CAD5-4994-371877CB8340}"/>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DC246FF9-4F93-943F-80A4-89194713E124}"/>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1576BE60-3346-E99E-2EB8-4C8C2A006B61}"/>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12344E87-3D9B-095E-F13E-2A7E7E5474DF}"/>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8F12A223-B3C4-4486-BA9D-99AD401071A9}"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3DC624C3-8D38-9B51-081B-C8844747A1C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98946E2A-E590-7C5E-0470-661396F8D13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7172" name="Slide Number Placeholder 3">
            <a:extLst>
              <a:ext uri="{FF2B5EF4-FFF2-40B4-BE49-F238E27FC236}">
                <a16:creationId xmlns:a16="http://schemas.microsoft.com/office/drawing/2014/main" id="{CD973F98-71CF-9347-B807-9845CF516D6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C0245172-A6A3-4744-883F-38587046B004}"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6609B5BF-C652-A141-2EC1-B65237D6016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13C7B442-9BAA-66EF-08D6-D44E96124B2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D6834AC4-1A90-60A7-4D23-057D135CF17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7ED8B8BD-0F75-40FC-A800-C5D6D4ACCCB1}"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CE86E1-CA6D-11A2-16BE-A851BB87F7B7}"/>
              </a:ext>
            </a:extLst>
          </p:cNvPr>
          <p:cNvSpPr>
            <a:spLocks noGrp="1"/>
          </p:cNvSpPr>
          <p:nvPr>
            <p:ph type="dt" sz="half" idx="10"/>
          </p:nvPr>
        </p:nvSpPr>
        <p:spPr>
          <a:xfrm>
            <a:off x="395288" y="6524625"/>
            <a:ext cx="971550" cy="219075"/>
          </a:xfrm>
        </p:spPr>
        <p:txBody>
          <a:bodyPr/>
          <a:lstStyle>
            <a:lvl1pPr>
              <a:defRPr/>
            </a:lvl1pPr>
          </a:lstStyle>
          <a:p>
            <a:pPr>
              <a:defRPr/>
            </a:pPr>
            <a:fld id="{BB09DC2E-BB35-4279-87A9-82DE9A35E7AC}" type="datetimeFigureOut">
              <a:rPr lang="en-GB"/>
              <a:pPr>
                <a:defRPr/>
              </a:pPr>
              <a:t>06/08/2026</a:t>
            </a:fld>
            <a:endParaRPr lang="en-GB"/>
          </a:p>
        </p:txBody>
      </p:sp>
      <p:sp>
        <p:nvSpPr>
          <p:cNvPr id="5" name="Footer Placeholder 4">
            <a:extLst>
              <a:ext uri="{FF2B5EF4-FFF2-40B4-BE49-F238E27FC236}">
                <a16:creationId xmlns:a16="http://schemas.microsoft.com/office/drawing/2014/main" id="{E1CC6EF3-3F8A-123D-2A3E-0359520BCB7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9D3A8EB3-2B5D-38C9-BC5E-C7814E5CE283}"/>
              </a:ext>
            </a:extLst>
          </p:cNvPr>
          <p:cNvSpPr>
            <a:spLocks noGrp="1"/>
          </p:cNvSpPr>
          <p:nvPr>
            <p:ph type="sldNum" sz="quarter" idx="12"/>
          </p:nvPr>
        </p:nvSpPr>
        <p:spPr/>
        <p:txBody>
          <a:bodyPr/>
          <a:lstStyle>
            <a:lvl1pPr>
              <a:defRPr/>
            </a:lvl1pPr>
          </a:lstStyle>
          <a:p>
            <a:pPr>
              <a:defRPr/>
            </a:pPr>
            <a:fld id="{3F876010-EFBE-4137-9AC6-D2AA341FDFD5}" type="slidenum">
              <a:rPr lang="en-GB"/>
              <a:pPr>
                <a:defRPr/>
              </a:pPr>
              <a:t>‹#›</a:t>
            </a:fld>
            <a:endParaRPr lang="en-GB"/>
          </a:p>
        </p:txBody>
      </p:sp>
    </p:spTree>
    <p:extLst>
      <p:ext uri="{BB962C8B-B14F-4D97-AF65-F5344CB8AC3E}">
        <p14:creationId xmlns:p14="http://schemas.microsoft.com/office/powerpoint/2010/main" val="3202560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5DD35-BC6B-078F-F2D1-FFF35DAE45E4}"/>
              </a:ext>
            </a:extLst>
          </p:cNvPr>
          <p:cNvSpPr>
            <a:spLocks noGrp="1"/>
          </p:cNvSpPr>
          <p:nvPr>
            <p:ph type="dt" sz="half" idx="10"/>
          </p:nvPr>
        </p:nvSpPr>
        <p:spPr/>
        <p:txBody>
          <a:bodyPr/>
          <a:lstStyle>
            <a:lvl1pPr>
              <a:defRPr/>
            </a:lvl1pPr>
          </a:lstStyle>
          <a:p>
            <a:pPr>
              <a:defRPr/>
            </a:pPr>
            <a:fld id="{726E21B5-02B0-4BB3-948A-3250AD567771}" type="datetimeFigureOut">
              <a:rPr lang="en-GB"/>
              <a:pPr>
                <a:defRPr/>
              </a:pPr>
              <a:t>06/08/2026</a:t>
            </a:fld>
            <a:endParaRPr lang="en-GB"/>
          </a:p>
        </p:txBody>
      </p:sp>
      <p:sp>
        <p:nvSpPr>
          <p:cNvPr id="5" name="Footer Placeholder 4">
            <a:extLst>
              <a:ext uri="{FF2B5EF4-FFF2-40B4-BE49-F238E27FC236}">
                <a16:creationId xmlns:a16="http://schemas.microsoft.com/office/drawing/2014/main" id="{90DFAC48-54B5-52F2-1B3D-A542391EBE9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3C914794-B5D8-B051-A64E-2BB252F9B7C6}"/>
              </a:ext>
            </a:extLst>
          </p:cNvPr>
          <p:cNvSpPr>
            <a:spLocks noGrp="1"/>
          </p:cNvSpPr>
          <p:nvPr>
            <p:ph type="sldNum" sz="quarter" idx="12"/>
          </p:nvPr>
        </p:nvSpPr>
        <p:spPr/>
        <p:txBody>
          <a:bodyPr/>
          <a:lstStyle>
            <a:lvl1pPr>
              <a:defRPr/>
            </a:lvl1pPr>
          </a:lstStyle>
          <a:p>
            <a:pPr>
              <a:defRPr/>
            </a:pPr>
            <a:fld id="{6C84B4DC-5255-4B95-B855-F38EA9CD0278}" type="slidenum">
              <a:rPr lang="en-GB"/>
              <a:pPr>
                <a:defRPr/>
              </a:pPr>
              <a:t>‹#›</a:t>
            </a:fld>
            <a:endParaRPr lang="en-GB"/>
          </a:p>
        </p:txBody>
      </p:sp>
    </p:spTree>
    <p:extLst>
      <p:ext uri="{BB962C8B-B14F-4D97-AF65-F5344CB8AC3E}">
        <p14:creationId xmlns:p14="http://schemas.microsoft.com/office/powerpoint/2010/main" val="674848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FDDC30-F9B3-A44C-F5AA-5316D7175AE7}"/>
              </a:ext>
            </a:extLst>
          </p:cNvPr>
          <p:cNvSpPr>
            <a:spLocks noGrp="1"/>
          </p:cNvSpPr>
          <p:nvPr>
            <p:ph type="dt" sz="half" idx="10"/>
          </p:nvPr>
        </p:nvSpPr>
        <p:spPr/>
        <p:txBody>
          <a:bodyPr/>
          <a:lstStyle>
            <a:lvl1pPr>
              <a:defRPr/>
            </a:lvl1pPr>
          </a:lstStyle>
          <a:p>
            <a:pPr>
              <a:defRPr/>
            </a:pPr>
            <a:fld id="{3530E3CF-CA28-42D5-A349-E9CE7904FEF9}" type="datetimeFigureOut">
              <a:rPr lang="en-GB"/>
              <a:pPr>
                <a:defRPr/>
              </a:pPr>
              <a:t>06/08/2026</a:t>
            </a:fld>
            <a:endParaRPr lang="en-GB" dirty="0"/>
          </a:p>
        </p:txBody>
      </p:sp>
      <p:sp>
        <p:nvSpPr>
          <p:cNvPr id="5" name="Slide Number Placeholder 5">
            <a:extLst>
              <a:ext uri="{FF2B5EF4-FFF2-40B4-BE49-F238E27FC236}">
                <a16:creationId xmlns:a16="http://schemas.microsoft.com/office/drawing/2014/main" id="{A080A2BC-3421-0352-1C8E-62B48A2BA257}"/>
              </a:ext>
            </a:extLst>
          </p:cNvPr>
          <p:cNvSpPr>
            <a:spLocks noGrp="1"/>
          </p:cNvSpPr>
          <p:nvPr>
            <p:ph type="sldNum" sz="quarter" idx="11"/>
          </p:nvPr>
        </p:nvSpPr>
        <p:spPr/>
        <p:txBody>
          <a:bodyPr/>
          <a:lstStyle>
            <a:lvl1pPr>
              <a:defRPr/>
            </a:lvl1pPr>
          </a:lstStyle>
          <a:p>
            <a:pPr>
              <a:defRPr/>
            </a:pPr>
            <a:fld id="{7A292712-134B-4509-BE35-80A64F197E84}" type="slidenum">
              <a:rPr lang="en-GB"/>
              <a:pPr>
                <a:defRPr/>
              </a:pPr>
              <a:t>‹#›</a:t>
            </a:fld>
            <a:endParaRPr lang="en-GB" dirty="0"/>
          </a:p>
        </p:txBody>
      </p:sp>
    </p:spTree>
    <p:extLst>
      <p:ext uri="{BB962C8B-B14F-4D97-AF65-F5344CB8AC3E}">
        <p14:creationId xmlns:p14="http://schemas.microsoft.com/office/powerpoint/2010/main" val="1188157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66C211D-8FF8-7490-3073-E7BC99E832D2}"/>
              </a:ext>
            </a:extLst>
          </p:cNvPr>
          <p:cNvSpPr>
            <a:spLocks noGrp="1"/>
          </p:cNvSpPr>
          <p:nvPr>
            <p:ph type="dt" sz="half" idx="10"/>
          </p:nvPr>
        </p:nvSpPr>
        <p:spPr/>
        <p:txBody>
          <a:bodyPr/>
          <a:lstStyle>
            <a:lvl1pPr>
              <a:defRPr/>
            </a:lvl1pPr>
          </a:lstStyle>
          <a:p>
            <a:pPr>
              <a:defRPr/>
            </a:pPr>
            <a:fld id="{F4DA4279-AAD0-482D-B4DF-CF990C9E7710}" type="datetimeFigureOut">
              <a:rPr lang="en-GB"/>
              <a:pPr>
                <a:defRPr/>
              </a:pPr>
              <a:t>06/08/2026</a:t>
            </a:fld>
            <a:endParaRPr lang="en-GB" dirty="0"/>
          </a:p>
        </p:txBody>
      </p:sp>
      <p:sp>
        <p:nvSpPr>
          <p:cNvPr id="6" name="Slide Number Placeholder 5">
            <a:extLst>
              <a:ext uri="{FF2B5EF4-FFF2-40B4-BE49-F238E27FC236}">
                <a16:creationId xmlns:a16="http://schemas.microsoft.com/office/drawing/2014/main" id="{9C2F58EE-8D1D-CAA6-7C9C-EE0C90A40220}"/>
              </a:ext>
            </a:extLst>
          </p:cNvPr>
          <p:cNvSpPr>
            <a:spLocks noGrp="1"/>
          </p:cNvSpPr>
          <p:nvPr>
            <p:ph type="sldNum" sz="quarter" idx="11"/>
          </p:nvPr>
        </p:nvSpPr>
        <p:spPr/>
        <p:txBody>
          <a:bodyPr/>
          <a:lstStyle>
            <a:lvl1pPr>
              <a:defRPr/>
            </a:lvl1pPr>
          </a:lstStyle>
          <a:p>
            <a:pPr>
              <a:defRPr/>
            </a:pPr>
            <a:fld id="{A11FD272-3A0F-4D3E-A966-B33F8F5CC334}" type="slidenum">
              <a:rPr lang="en-GB"/>
              <a:pPr>
                <a:defRPr/>
              </a:pPr>
              <a:t>‹#›</a:t>
            </a:fld>
            <a:endParaRPr lang="en-GB" dirty="0"/>
          </a:p>
        </p:txBody>
      </p:sp>
    </p:spTree>
    <p:extLst>
      <p:ext uri="{BB962C8B-B14F-4D97-AF65-F5344CB8AC3E}">
        <p14:creationId xmlns:p14="http://schemas.microsoft.com/office/powerpoint/2010/main" val="3160239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1C164C-32D5-2BBE-FE56-DC051A4A79A4}"/>
              </a:ext>
            </a:extLst>
          </p:cNvPr>
          <p:cNvSpPr>
            <a:spLocks noGrp="1"/>
          </p:cNvSpPr>
          <p:nvPr>
            <p:ph type="dt" sz="half" idx="10"/>
          </p:nvPr>
        </p:nvSpPr>
        <p:spPr/>
        <p:txBody>
          <a:bodyPr/>
          <a:lstStyle>
            <a:lvl1pPr>
              <a:defRPr/>
            </a:lvl1pPr>
          </a:lstStyle>
          <a:p>
            <a:pPr>
              <a:defRPr/>
            </a:pPr>
            <a:fld id="{E276673C-F4DA-4991-BC88-C1F0F4582593}" type="datetimeFigureOut">
              <a:rPr lang="en-GB"/>
              <a:pPr>
                <a:defRPr/>
              </a:pPr>
              <a:t>06/08/2026</a:t>
            </a:fld>
            <a:endParaRPr lang="en-GB" dirty="0"/>
          </a:p>
        </p:txBody>
      </p:sp>
      <p:sp>
        <p:nvSpPr>
          <p:cNvPr id="8" name="Slide Number Placeholder 5">
            <a:extLst>
              <a:ext uri="{FF2B5EF4-FFF2-40B4-BE49-F238E27FC236}">
                <a16:creationId xmlns:a16="http://schemas.microsoft.com/office/drawing/2014/main" id="{EDA35D98-5CF0-3F31-16C9-A2728BE21835}"/>
              </a:ext>
            </a:extLst>
          </p:cNvPr>
          <p:cNvSpPr>
            <a:spLocks noGrp="1"/>
          </p:cNvSpPr>
          <p:nvPr>
            <p:ph type="sldNum" sz="quarter" idx="11"/>
          </p:nvPr>
        </p:nvSpPr>
        <p:spPr/>
        <p:txBody>
          <a:bodyPr/>
          <a:lstStyle>
            <a:lvl1pPr>
              <a:defRPr/>
            </a:lvl1pPr>
          </a:lstStyle>
          <a:p>
            <a:pPr>
              <a:defRPr/>
            </a:pPr>
            <a:fld id="{8F169CEF-9098-474E-A9F6-78BFA1A326F0}" type="slidenum">
              <a:rPr lang="en-GB"/>
              <a:pPr>
                <a:defRPr/>
              </a:pPr>
              <a:t>‹#›</a:t>
            </a:fld>
            <a:endParaRPr lang="en-GB" dirty="0"/>
          </a:p>
        </p:txBody>
      </p:sp>
    </p:spTree>
    <p:extLst>
      <p:ext uri="{BB962C8B-B14F-4D97-AF65-F5344CB8AC3E}">
        <p14:creationId xmlns:p14="http://schemas.microsoft.com/office/powerpoint/2010/main" val="288652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76E9EC6-671B-C451-7BC4-597CA290DFBC}"/>
              </a:ext>
            </a:extLst>
          </p:cNvPr>
          <p:cNvSpPr>
            <a:spLocks noGrp="1"/>
          </p:cNvSpPr>
          <p:nvPr>
            <p:ph type="dt" sz="half" idx="10"/>
          </p:nvPr>
        </p:nvSpPr>
        <p:spPr/>
        <p:txBody>
          <a:bodyPr/>
          <a:lstStyle>
            <a:lvl1pPr>
              <a:defRPr/>
            </a:lvl1pPr>
          </a:lstStyle>
          <a:p>
            <a:pPr>
              <a:defRPr/>
            </a:pPr>
            <a:fld id="{099016CB-0BDA-48E6-9214-25A119C90EDB}" type="datetimeFigureOut">
              <a:rPr lang="en-GB"/>
              <a:pPr>
                <a:defRPr/>
              </a:pPr>
              <a:t>06/08/2026</a:t>
            </a:fld>
            <a:endParaRPr lang="en-GB" dirty="0"/>
          </a:p>
        </p:txBody>
      </p:sp>
      <p:sp>
        <p:nvSpPr>
          <p:cNvPr id="4" name="Slide Number Placeholder 5">
            <a:extLst>
              <a:ext uri="{FF2B5EF4-FFF2-40B4-BE49-F238E27FC236}">
                <a16:creationId xmlns:a16="http://schemas.microsoft.com/office/drawing/2014/main" id="{E5AB5476-38DC-59E6-5577-B76B5F3C30CB}"/>
              </a:ext>
            </a:extLst>
          </p:cNvPr>
          <p:cNvSpPr>
            <a:spLocks noGrp="1"/>
          </p:cNvSpPr>
          <p:nvPr>
            <p:ph type="sldNum" sz="quarter" idx="11"/>
          </p:nvPr>
        </p:nvSpPr>
        <p:spPr/>
        <p:txBody>
          <a:bodyPr/>
          <a:lstStyle>
            <a:lvl1pPr>
              <a:defRPr/>
            </a:lvl1pPr>
          </a:lstStyle>
          <a:p>
            <a:pPr>
              <a:defRPr/>
            </a:pPr>
            <a:fld id="{85AD1F4D-2123-4643-AEAC-DFA657BCB4C1}" type="slidenum">
              <a:rPr lang="en-GB"/>
              <a:pPr>
                <a:defRPr/>
              </a:pPr>
              <a:t>‹#›</a:t>
            </a:fld>
            <a:endParaRPr lang="en-GB" dirty="0"/>
          </a:p>
        </p:txBody>
      </p:sp>
    </p:spTree>
    <p:extLst>
      <p:ext uri="{BB962C8B-B14F-4D97-AF65-F5344CB8AC3E}">
        <p14:creationId xmlns:p14="http://schemas.microsoft.com/office/powerpoint/2010/main" val="592754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45F125A-3949-5B24-A14E-C23D6816C583}"/>
              </a:ext>
            </a:extLst>
          </p:cNvPr>
          <p:cNvSpPr>
            <a:spLocks noGrp="1"/>
          </p:cNvSpPr>
          <p:nvPr>
            <p:ph type="dt" sz="half" idx="10"/>
          </p:nvPr>
        </p:nvSpPr>
        <p:spPr/>
        <p:txBody>
          <a:bodyPr/>
          <a:lstStyle>
            <a:lvl1pPr>
              <a:defRPr/>
            </a:lvl1pPr>
          </a:lstStyle>
          <a:p>
            <a:pPr>
              <a:defRPr/>
            </a:pPr>
            <a:fld id="{1C68BB3B-B1E0-464E-93F4-E1C436B31CF0}" type="datetimeFigureOut">
              <a:rPr lang="en-GB"/>
              <a:pPr>
                <a:defRPr/>
              </a:pPr>
              <a:t>06/08/2026</a:t>
            </a:fld>
            <a:endParaRPr lang="en-GB" dirty="0"/>
          </a:p>
        </p:txBody>
      </p:sp>
      <p:sp>
        <p:nvSpPr>
          <p:cNvPr id="3" name="Slide Number Placeholder 5">
            <a:extLst>
              <a:ext uri="{FF2B5EF4-FFF2-40B4-BE49-F238E27FC236}">
                <a16:creationId xmlns:a16="http://schemas.microsoft.com/office/drawing/2014/main" id="{26FF671B-9BAB-C4FF-A7FE-A2F6B8C8E3F9}"/>
              </a:ext>
            </a:extLst>
          </p:cNvPr>
          <p:cNvSpPr>
            <a:spLocks noGrp="1"/>
          </p:cNvSpPr>
          <p:nvPr>
            <p:ph type="sldNum" sz="quarter" idx="11"/>
          </p:nvPr>
        </p:nvSpPr>
        <p:spPr/>
        <p:txBody>
          <a:bodyPr/>
          <a:lstStyle>
            <a:lvl1pPr>
              <a:defRPr/>
            </a:lvl1pPr>
          </a:lstStyle>
          <a:p>
            <a:pPr>
              <a:defRPr/>
            </a:pPr>
            <a:fld id="{5BD29342-A4C0-418F-B2FC-BA8B65400B07}" type="slidenum">
              <a:rPr lang="en-GB"/>
              <a:pPr>
                <a:defRPr/>
              </a:pPr>
              <a:t>‹#›</a:t>
            </a:fld>
            <a:endParaRPr lang="en-GB" dirty="0"/>
          </a:p>
        </p:txBody>
      </p:sp>
    </p:spTree>
    <p:extLst>
      <p:ext uri="{BB962C8B-B14F-4D97-AF65-F5344CB8AC3E}">
        <p14:creationId xmlns:p14="http://schemas.microsoft.com/office/powerpoint/2010/main" val="3965428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60F1F87-BB87-1C9D-1A45-ED7DFE358CFB}"/>
              </a:ext>
            </a:extLst>
          </p:cNvPr>
          <p:cNvSpPr>
            <a:spLocks noGrp="1"/>
          </p:cNvSpPr>
          <p:nvPr>
            <p:ph type="dt" sz="half" idx="10"/>
          </p:nvPr>
        </p:nvSpPr>
        <p:spPr/>
        <p:txBody>
          <a:bodyPr/>
          <a:lstStyle>
            <a:lvl1pPr>
              <a:defRPr/>
            </a:lvl1pPr>
          </a:lstStyle>
          <a:p>
            <a:pPr>
              <a:defRPr/>
            </a:pPr>
            <a:fld id="{34DDD657-C983-4B01-A5D4-5CFFEBC4719D}" type="datetimeFigureOut">
              <a:rPr lang="en-GB"/>
              <a:pPr>
                <a:defRPr/>
              </a:pPr>
              <a:t>06/08/2026</a:t>
            </a:fld>
            <a:endParaRPr lang="en-GB" dirty="0"/>
          </a:p>
        </p:txBody>
      </p:sp>
      <p:sp>
        <p:nvSpPr>
          <p:cNvPr id="6" name="Slide Number Placeholder 5">
            <a:extLst>
              <a:ext uri="{FF2B5EF4-FFF2-40B4-BE49-F238E27FC236}">
                <a16:creationId xmlns:a16="http://schemas.microsoft.com/office/drawing/2014/main" id="{F217D3F8-7B1D-C0A6-3BC7-4F08E4E161E0}"/>
              </a:ext>
            </a:extLst>
          </p:cNvPr>
          <p:cNvSpPr>
            <a:spLocks noGrp="1"/>
          </p:cNvSpPr>
          <p:nvPr>
            <p:ph type="sldNum" sz="quarter" idx="11"/>
          </p:nvPr>
        </p:nvSpPr>
        <p:spPr/>
        <p:txBody>
          <a:bodyPr/>
          <a:lstStyle>
            <a:lvl1pPr>
              <a:defRPr/>
            </a:lvl1pPr>
          </a:lstStyle>
          <a:p>
            <a:pPr>
              <a:defRPr/>
            </a:pPr>
            <a:fld id="{C247B00F-6811-4581-9B9F-1B233894D4C6}" type="slidenum">
              <a:rPr lang="en-GB"/>
              <a:pPr>
                <a:defRPr/>
              </a:pPr>
              <a:t>‹#›</a:t>
            </a:fld>
            <a:endParaRPr lang="en-GB" dirty="0"/>
          </a:p>
        </p:txBody>
      </p:sp>
    </p:spTree>
    <p:extLst>
      <p:ext uri="{BB962C8B-B14F-4D97-AF65-F5344CB8AC3E}">
        <p14:creationId xmlns:p14="http://schemas.microsoft.com/office/powerpoint/2010/main" val="906265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250B54C-016F-555C-9261-93661C068043}"/>
              </a:ext>
            </a:extLst>
          </p:cNvPr>
          <p:cNvSpPr>
            <a:spLocks noGrp="1"/>
          </p:cNvSpPr>
          <p:nvPr>
            <p:ph type="dt" sz="half" idx="10"/>
          </p:nvPr>
        </p:nvSpPr>
        <p:spPr/>
        <p:txBody>
          <a:bodyPr/>
          <a:lstStyle>
            <a:lvl1pPr>
              <a:defRPr/>
            </a:lvl1pPr>
          </a:lstStyle>
          <a:p>
            <a:pPr>
              <a:defRPr/>
            </a:pPr>
            <a:fld id="{65718CEA-E744-4B61-8084-91E19D30A9CB}" type="datetimeFigureOut">
              <a:rPr lang="en-GB"/>
              <a:pPr>
                <a:defRPr/>
              </a:pPr>
              <a:t>06/08/2026</a:t>
            </a:fld>
            <a:endParaRPr lang="en-GB" dirty="0"/>
          </a:p>
        </p:txBody>
      </p:sp>
      <p:sp>
        <p:nvSpPr>
          <p:cNvPr id="6" name="Slide Number Placeholder 5">
            <a:extLst>
              <a:ext uri="{FF2B5EF4-FFF2-40B4-BE49-F238E27FC236}">
                <a16:creationId xmlns:a16="http://schemas.microsoft.com/office/drawing/2014/main" id="{31E70387-150D-32A8-1F16-F585BF136364}"/>
              </a:ext>
            </a:extLst>
          </p:cNvPr>
          <p:cNvSpPr>
            <a:spLocks noGrp="1"/>
          </p:cNvSpPr>
          <p:nvPr>
            <p:ph type="sldNum" sz="quarter" idx="11"/>
          </p:nvPr>
        </p:nvSpPr>
        <p:spPr/>
        <p:txBody>
          <a:bodyPr/>
          <a:lstStyle>
            <a:lvl1pPr>
              <a:defRPr/>
            </a:lvl1pPr>
          </a:lstStyle>
          <a:p>
            <a:pPr>
              <a:defRPr/>
            </a:pPr>
            <a:fld id="{D4F29DD7-5B08-454C-B187-9FCDCA6FA6CD}" type="slidenum">
              <a:rPr lang="en-GB"/>
              <a:pPr>
                <a:defRPr/>
              </a:pPr>
              <a:t>‹#›</a:t>
            </a:fld>
            <a:endParaRPr lang="en-GB" dirty="0"/>
          </a:p>
        </p:txBody>
      </p:sp>
    </p:spTree>
    <p:extLst>
      <p:ext uri="{BB962C8B-B14F-4D97-AF65-F5344CB8AC3E}">
        <p14:creationId xmlns:p14="http://schemas.microsoft.com/office/powerpoint/2010/main" val="2001290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FC3E92-8618-5388-A5FF-76DA3AE928DE}"/>
              </a:ext>
            </a:extLst>
          </p:cNvPr>
          <p:cNvSpPr>
            <a:spLocks noGrp="1"/>
          </p:cNvSpPr>
          <p:nvPr>
            <p:ph type="dt" sz="half" idx="10"/>
          </p:nvPr>
        </p:nvSpPr>
        <p:spPr/>
        <p:txBody>
          <a:bodyPr/>
          <a:lstStyle>
            <a:lvl1pPr>
              <a:defRPr/>
            </a:lvl1pPr>
          </a:lstStyle>
          <a:p>
            <a:pPr>
              <a:defRPr/>
            </a:pPr>
            <a:fld id="{12F51F59-9A11-4A2B-BC4F-EAEEA41745A6}" type="datetimeFigureOut">
              <a:rPr lang="en-GB"/>
              <a:pPr>
                <a:defRPr/>
              </a:pPr>
              <a:t>06/08/2026</a:t>
            </a:fld>
            <a:endParaRPr lang="en-GB" dirty="0"/>
          </a:p>
        </p:txBody>
      </p:sp>
      <p:sp>
        <p:nvSpPr>
          <p:cNvPr id="5" name="Slide Number Placeholder 5">
            <a:extLst>
              <a:ext uri="{FF2B5EF4-FFF2-40B4-BE49-F238E27FC236}">
                <a16:creationId xmlns:a16="http://schemas.microsoft.com/office/drawing/2014/main" id="{4AF92C58-B828-08E8-3366-60A4770E514C}"/>
              </a:ext>
            </a:extLst>
          </p:cNvPr>
          <p:cNvSpPr>
            <a:spLocks noGrp="1"/>
          </p:cNvSpPr>
          <p:nvPr>
            <p:ph type="sldNum" sz="quarter" idx="11"/>
          </p:nvPr>
        </p:nvSpPr>
        <p:spPr/>
        <p:txBody>
          <a:bodyPr/>
          <a:lstStyle>
            <a:lvl1pPr>
              <a:defRPr/>
            </a:lvl1pPr>
          </a:lstStyle>
          <a:p>
            <a:pPr>
              <a:defRPr/>
            </a:pPr>
            <a:fld id="{D1DE9ED0-A893-4663-8CCF-5D0520C3CFBB}" type="slidenum">
              <a:rPr lang="en-GB"/>
              <a:pPr>
                <a:defRPr/>
              </a:pPr>
              <a:t>‹#›</a:t>
            </a:fld>
            <a:endParaRPr lang="en-GB" dirty="0"/>
          </a:p>
        </p:txBody>
      </p:sp>
    </p:spTree>
    <p:extLst>
      <p:ext uri="{BB962C8B-B14F-4D97-AF65-F5344CB8AC3E}">
        <p14:creationId xmlns:p14="http://schemas.microsoft.com/office/powerpoint/2010/main" val="1688130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33A7FB-F239-8A69-97A3-F56434D425F9}"/>
              </a:ext>
            </a:extLst>
          </p:cNvPr>
          <p:cNvSpPr>
            <a:spLocks noGrp="1"/>
          </p:cNvSpPr>
          <p:nvPr>
            <p:ph type="dt" sz="half" idx="10"/>
          </p:nvPr>
        </p:nvSpPr>
        <p:spPr/>
        <p:txBody>
          <a:bodyPr/>
          <a:lstStyle>
            <a:lvl1pPr>
              <a:defRPr/>
            </a:lvl1pPr>
          </a:lstStyle>
          <a:p>
            <a:pPr>
              <a:defRPr/>
            </a:pPr>
            <a:fld id="{B789E8F5-2430-49C8-A2ED-77A2010028BA}" type="datetimeFigureOut">
              <a:rPr lang="en-GB"/>
              <a:pPr>
                <a:defRPr/>
              </a:pPr>
              <a:t>06/08/2026</a:t>
            </a:fld>
            <a:endParaRPr lang="en-GB" dirty="0"/>
          </a:p>
        </p:txBody>
      </p:sp>
      <p:sp>
        <p:nvSpPr>
          <p:cNvPr id="5" name="Slide Number Placeholder 5">
            <a:extLst>
              <a:ext uri="{FF2B5EF4-FFF2-40B4-BE49-F238E27FC236}">
                <a16:creationId xmlns:a16="http://schemas.microsoft.com/office/drawing/2014/main" id="{A48C0CE6-A906-1CE2-C6B2-39D0472A005F}"/>
              </a:ext>
            </a:extLst>
          </p:cNvPr>
          <p:cNvSpPr>
            <a:spLocks noGrp="1"/>
          </p:cNvSpPr>
          <p:nvPr>
            <p:ph type="sldNum" sz="quarter" idx="11"/>
          </p:nvPr>
        </p:nvSpPr>
        <p:spPr/>
        <p:txBody>
          <a:bodyPr/>
          <a:lstStyle>
            <a:lvl1pPr>
              <a:defRPr/>
            </a:lvl1pPr>
          </a:lstStyle>
          <a:p>
            <a:pPr>
              <a:defRPr/>
            </a:pPr>
            <a:fld id="{A6E93C83-B3BD-4AD2-8731-454BFBB55BB9}" type="slidenum">
              <a:rPr lang="en-GB"/>
              <a:pPr>
                <a:defRPr/>
              </a:pPr>
              <a:t>‹#›</a:t>
            </a:fld>
            <a:endParaRPr lang="en-GB" dirty="0"/>
          </a:p>
        </p:txBody>
      </p:sp>
    </p:spTree>
    <p:extLst>
      <p:ext uri="{BB962C8B-B14F-4D97-AF65-F5344CB8AC3E}">
        <p14:creationId xmlns:p14="http://schemas.microsoft.com/office/powerpoint/2010/main" val="2448140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2A4961E-9219-8264-0900-E605BBF31C91}"/>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118EDD0-8EC6-94F5-8D36-28825F42D370}"/>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41D7FBC-BA59-48A7-B9D4-90F1F846D0F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4A9DCFD6-A731-4772-A151-DF27FEDC1E1C}" type="datetimeFigureOut">
              <a:rPr lang="en-GB"/>
              <a:pPr>
                <a:defRPr/>
              </a:pPr>
              <a:t>06/08/2026</a:t>
            </a:fld>
            <a:endParaRPr lang="en-GB" dirty="0"/>
          </a:p>
        </p:txBody>
      </p:sp>
      <p:sp>
        <p:nvSpPr>
          <p:cNvPr id="6" name="Slide Number Placeholder 5">
            <a:extLst>
              <a:ext uri="{FF2B5EF4-FFF2-40B4-BE49-F238E27FC236}">
                <a16:creationId xmlns:a16="http://schemas.microsoft.com/office/drawing/2014/main" id="{77A87BCE-5E47-A4CD-88B4-211580357C45}"/>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104743B5-1454-460E-890D-C73EE50D4B9F}"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23" r:id="rId1"/>
    <p:sldLayoutId id="2147483724"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FC06ED1-9EE0-5BDB-4BB2-AA6078E4DF84}"/>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8C9F5422-4593-8CF8-F2C1-B2F60CB22078}"/>
              </a:ext>
            </a:extLst>
          </p:cNvPr>
          <p:cNvSpPr>
            <a:spLocks noGrp="1"/>
          </p:cNvSpPr>
          <p:nvPr>
            <p:ph type="ctrTitle"/>
          </p:nvPr>
        </p:nvSpPr>
        <p:spPr>
          <a:xfrm>
            <a:off x="611188" y="1304925"/>
            <a:ext cx="8353425" cy="4248150"/>
          </a:xfrm>
        </p:spPr>
        <p:txBody>
          <a:bodyPr rtlCol="0">
            <a:normAutofit fontScale="90000"/>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name:Nicole Jones</a:t>
            </a:r>
            <a:br>
              <a:rPr lang="en-GB" sz="3200" b="1" dirty="0">
                <a:solidFill>
                  <a:schemeClr val="accent2">
                    <a:lumMod val="20000"/>
                    <a:lumOff val="80000"/>
                  </a:schemeClr>
                </a:solidFill>
              </a:rPr>
            </a:br>
            <a:r>
              <a:rPr lang="en-GB" sz="3200" b="1" dirty="0">
                <a:solidFill>
                  <a:schemeClr val="accent2">
                    <a:lumMod val="20000"/>
                    <a:lumOff val="80000"/>
                  </a:schemeClr>
                </a:solidFill>
              </a:rPr>
              <a:t>Student ID:2246941</a:t>
            </a:r>
            <a:br>
              <a:rPr lang="en-GB" sz="3200" b="1" dirty="0">
                <a:solidFill>
                  <a:schemeClr val="accent2">
                    <a:lumMod val="20000"/>
                    <a:lumOff val="80000"/>
                  </a:schemeClr>
                </a:solidFill>
              </a:rPr>
            </a:br>
            <a:r>
              <a:rPr lang="en-GB" sz="3200" b="1" dirty="0">
                <a:solidFill>
                  <a:schemeClr val="accent2">
                    <a:lumMod val="20000"/>
                    <a:lumOff val="80000"/>
                  </a:schemeClr>
                </a:solidFill>
              </a:rPr>
              <a:t>Lecturer:Dr Laila </a:t>
            </a:r>
            <a:r>
              <a:rPr lang="en-GB" sz="3200" b="1">
                <a:solidFill>
                  <a:schemeClr val="accent2">
                    <a:lumMod val="20000"/>
                    <a:lumOff val="80000"/>
                  </a:schemeClr>
                </a:solidFill>
              </a:rPr>
              <a:t>Surani</a:t>
            </a:r>
            <a:br>
              <a:rPr lang="en-GB" sz="3200" b="1" dirty="0">
                <a:solidFill>
                  <a:schemeClr val="accent2">
                    <a:lumMod val="20000"/>
                    <a:lumOff val="80000"/>
                  </a:schemeClr>
                </a:solidFill>
              </a:rPr>
            </a:b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A7AC4DE-8093-2514-F4BC-637EADEE7532}"/>
              </a:ext>
            </a:extLst>
          </p:cNvPr>
          <p:cNvSpPr>
            <a:spLocks noGrp="1" noChangeArrowheads="1"/>
          </p:cNvSpPr>
          <p:nvPr>
            <p:ph type="title"/>
          </p:nvPr>
        </p:nvSpPr>
        <p:spPr/>
        <p:txBody>
          <a:bodyPr/>
          <a:lstStyle/>
          <a:p>
            <a:r>
              <a:rPr lang="en-GB" altLang="en-US" b="1"/>
              <a:t>Use of AI Acknowledgement</a:t>
            </a:r>
          </a:p>
        </p:txBody>
      </p:sp>
      <p:sp>
        <p:nvSpPr>
          <p:cNvPr id="8195" name="Content Placeholder 2">
            <a:extLst>
              <a:ext uri="{FF2B5EF4-FFF2-40B4-BE49-F238E27FC236}">
                <a16:creationId xmlns:a16="http://schemas.microsoft.com/office/drawing/2014/main" id="{C1C7576C-FE72-6112-64CE-6C0B27E2199D}"/>
              </a:ext>
            </a:extLst>
          </p:cNvPr>
          <p:cNvSpPr>
            <a:spLocks noGrp="1" noChangeArrowheads="1"/>
          </p:cNvSpPr>
          <p:nvPr>
            <p:ph idx="1"/>
          </p:nvPr>
        </p:nvSpPr>
        <p:spPr>
          <a:xfrm>
            <a:off x="457200" y="1600200"/>
            <a:ext cx="8229600" cy="3916363"/>
          </a:xfrm>
        </p:spPr>
        <p:txBody>
          <a:bodyPr/>
          <a:lstStyle/>
          <a:p>
            <a:pPr marL="0" indent="0">
              <a:buFont typeface="Arial" panose="020B0604020202020204" pitchFamily="34" charset="0"/>
              <a:buNone/>
              <a:defRPr/>
            </a:pPr>
            <a:r>
              <a:rPr lang="en-US" sz="2200" dirty="0"/>
              <a:t>For this presentation, no artificial intelligence tools were used in the preparation, research, writing, or development of the content. All literature searches, source selection, critical analysis, and interpretation of findings were conducted independently using academic journals, books, and other credible sources. The ideas, evaluations, and conclusions presented in this Viva Voce are based on my own understanding of the topic and the research undertaken for Component 1. All sources have been appropriately cited and referenced in accordance with academic integrity and referencing requirements.</a:t>
            </a:r>
          </a:p>
          <a:p>
            <a:pPr>
              <a:defRPr/>
            </a:pPr>
            <a:endParaRPr lang="en-GB" altLang="en-US"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3F346A4F-92EF-9B0F-3F72-DB80B09A0B24}"/>
              </a:ext>
            </a:extLst>
          </p:cNvPr>
          <p:cNvSpPr>
            <a:spLocks noGrp="1" noChangeArrowheads="1"/>
          </p:cNvSpPr>
          <p:nvPr>
            <p:ph type="title"/>
          </p:nvPr>
        </p:nvSpPr>
        <p:spPr/>
        <p:txBody>
          <a:bodyPr/>
          <a:lstStyle/>
          <a:p>
            <a:pPr eaLnBrk="1" hangingPunct="1"/>
            <a:r>
              <a:rPr lang="en-GB" altLang="en-US" b="1"/>
              <a:t>Introduction</a:t>
            </a:r>
          </a:p>
        </p:txBody>
      </p:sp>
      <p:sp>
        <p:nvSpPr>
          <p:cNvPr id="9219" name="Content Placeholder 2">
            <a:extLst>
              <a:ext uri="{FF2B5EF4-FFF2-40B4-BE49-F238E27FC236}">
                <a16:creationId xmlns:a16="http://schemas.microsoft.com/office/drawing/2014/main" id="{142D3769-E3EC-C332-4907-CD42F178B6B9}"/>
              </a:ext>
            </a:extLst>
          </p:cNvPr>
          <p:cNvSpPr>
            <a:spLocks noGrp="1" noChangeArrowheads="1"/>
          </p:cNvSpPr>
          <p:nvPr>
            <p:ph idx="1"/>
          </p:nvPr>
        </p:nvSpPr>
        <p:spPr>
          <a:xfrm>
            <a:off x="457200" y="1268413"/>
            <a:ext cx="4546600" cy="4248150"/>
          </a:xfrm>
        </p:spPr>
        <p:txBody>
          <a:bodyPr/>
          <a:lstStyle/>
          <a:p>
            <a:pPr eaLnBrk="1" hangingPunct="1"/>
            <a:r>
              <a:rPr lang="en-US" altLang="en-US" sz="1600"/>
              <a:t>Virtual Reality (VR) is a computer-generated environment that allows users to interact with immersive simulations using specialised equipment such as headsets and sensors (Bateni et al., 2024).</a:t>
            </a:r>
          </a:p>
          <a:p>
            <a:pPr eaLnBrk="1" hangingPunct="1"/>
            <a:r>
              <a:rPr lang="en-US" altLang="en-US" sz="1600"/>
              <a:t>VR has increasingly been adopted within UK health and social care settings over the last decade to support innovative treatment approaches</a:t>
            </a:r>
          </a:p>
          <a:p>
            <a:pPr eaLnBrk="1" hangingPunct="1"/>
            <a:r>
              <a:rPr lang="en-US" altLang="en-US" sz="1600"/>
              <a:t>Applications of VR include physical rehabilitation, pain management, cognitive therapy, and mental health treatment (Pira et al., 2023)</a:t>
            </a:r>
          </a:p>
          <a:p>
            <a:pPr eaLnBrk="1" hangingPunct="1"/>
            <a:r>
              <a:rPr lang="en-US" altLang="en-US" sz="1600"/>
              <a:t>This presentation critically evaluates the impact of VR on the workforce, service delivery, patients, and communities</a:t>
            </a:r>
            <a:endParaRPr lang="en-GB" altLang="en-US" sz="1600"/>
          </a:p>
        </p:txBody>
      </p:sp>
      <p:pic>
        <p:nvPicPr>
          <p:cNvPr id="9221" name="Picture 5" descr="Immersive Virtual Reality - an overview | ScienceDirect Topics">
            <a:extLst>
              <a:ext uri="{FF2B5EF4-FFF2-40B4-BE49-F238E27FC236}">
                <a16:creationId xmlns:a16="http://schemas.microsoft.com/office/drawing/2014/main" id="{F22EC0CD-CE49-6336-8116-FC9284E7B5B0}"/>
              </a:ext>
            </a:extLst>
          </p:cNvPr>
          <p:cNvPicPr>
            <a:picLocks noChangeAspect="1" noChangeArrowheads="1"/>
          </p:cNvPicPr>
          <p:nvPr/>
        </p:nvPicPr>
        <p:blipFill>
          <a:blip r:embed="rId3"/>
          <a:srcRect/>
          <a:stretch>
            <a:fillRect/>
          </a:stretch>
        </p:blipFill>
        <p:spPr bwMode="auto">
          <a:xfrm>
            <a:off x="5510477" y="2081783"/>
            <a:ext cx="2618805" cy="22833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B8CBF11-970E-D40B-FD50-C75D529964A1}"/>
              </a:ext>
            </a:extLst>
          </p:cNvPr>
          <p:cNvSpPr>
            <a:spLocks noGrp="1" noChangeArrowheads="1"/>
          </p:cNvSpPr>
          <p:nvPr>
            <p:ph type="title"/>
          </p:nvPr>
        </p:nvSpPr>
        <p:spPr>
          <a:xfrm>
            <a:off x="550863" y="0"/>
            <a:ext cx="8229600" cy="1143000"/>
          </a:xfrm>
        </p:spPr>
        <p:txBody>
          <a:bodyPr/>
          <a:lstStyle/>
          <a:p>
            <a:pPr eaLnBrk="1" hangingPunct="1"/>
            <a:r>
              <a:rPr lang="en-GB" altLang="en-US" b="1"/>
              <a:t>Impact on Workforce</a:t>
            </a:r>
          </a:p>
        </p:txBody>
      </p:sp>
      <p:sp>
        <p:nvSpPr>
          <p:cNvPr id="11267" name="Content Placeholder 2">
            <a:extLst>
              <a:ext uri="{FF2B5EF4-FFF2-40B4-BE49-F238E27FC236}">
                <a16:creationId xmlns:a16="http://schemas.microsoft.com/office/drawing/2014/main" id="{C9A94FBD-1526-5C4C-59F1-6966B70942EE}"/>
              </a:ext>
            </a:extLst>
          </p:cNvPr>
          <p:cNvSpPr>
            <a:spLocks noGrp="1" noChangeArrowheads="1"/>
          </p:cNvSpPr>
          <p:nvPr>
            <p:ph idx="1"/>
          </p:nvPr>
        </p:nvSpPr>
        <p:spPr>
          <a:xfrm>
            <a:off x="268288" y="871538"/>
            <a:ext cx="8794750" cy="3916362"/>
          </a:xfrm>
        </p:spPr>
        <p:txBody>
          <a:bodyPr/>
          <a:lstStyle/>
          <a:p>
            <a:pPr eaLnBrk="1" hangingPunct="1"/>
            <a:r>
              <a:rPr lang="en-US" altLang="en-US" sz="1700"/>
              <a:t>Healthcare professionals are required to develop new digital competencies to operate and manage VR systems effectively (Kouijzer et al., 2026)</a:t>
            </a:r>
          </a:p>
          <a:p>
            <a:pPr eaLnBrk="1" hangingPunct="1"/>
            <a:r>
              <a:rPr lang="en-US" altLang="en-US" sz="1700"/>
              <a:t>VR encourages interdisciplinary collaboration between clinicians, therapists, IT specialists, and software developers</a:t>
            </a:r>
          </a:p>
          <a:p>
            <a:pPr eaLnBrk="1" hangingPunct="1"/>
            <a:r>
              <a:rPr lang="en-US" altLang="en-US" sz="1700"/>
              <a:t>Real-time performance monitoring allows healthcare staff to make more informed treatment decisions (Bateni et al., 2024)</a:t>
            </a:r>
          </a:p>
          <a:p>
            <a:pPr eaLnBrk="1" hangingPunct="1"/>
            <a:r>
              <a:rPr lang="en-US" altLang="en-US" sz="1700"/>
              <a:t>The technology supports professional development by introducing innovative treatment methods and digital healthcare practices</a:t>
            </a:r>
            <a:endParaRPr lang="en-GB" altLang="en-US" sz="1700"/>
          </a:p>
        </p:txBody>
      </p:sp>
      <p:pic>
        <p:nvPicPr>
          <p:cNvPr id="11268" name="Picture 1">
            <a:extLst>
              <a:ext uri="{FF2B5EF4-FFF2-40B4-BE49-F238E27FC236}">
                <a16:creationId xmlns:a16="http://schemas.microsoft.com/office/drawing/2014/main" id="{BDACF741-D50E-72BF-0BE6-1617B56DB7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213100"/>
            <a:ext cx="9144000" cy="266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B3B8FD7-5A9D-1F47-BCDE-4DB07A191FD5}"/>
              </a:ext>
            </a:extLst>
          </p:cNvPr>
          <p:cNvSpPr>
            <a:spLocks noGrp="1" noChangeArrowheads="1"/>
          </p:cNvSpPr>
          <p:nvPr>
            <p:ph type="title"/>
          </p:nvPr>
        </p:nvSpPr>
        <p:spPr/>
        <p:txBody>
          <a:bodyPr/>
          <a:lstStyle/>
          <a:p>
            <a:pPr eaLnBrk="1" hangingPunct="1"/>
            <a:r>
              <a:rPr lang="en-GB" altLang="en-US" b="1"/>
              <a:t>Impact on service delivery </a:t>
            </a:r>
          </a:p>
        </p:txBody>
      </p:sp>
      <p:sp>
        <p:nvSpPr>
          <p:cNvPr id="12291" name="Content Placeholder 2">
            <a:extLst>
              <a:ext uri="{FF2B5EF4-FFF2-40B4-BE49-F238E27FC236}">
                <a16:creationId xmlns:a16="http://schemas.microsoft.com/office/drawing/2014/main" id="{26BE9270-4686-1F83-28F2-EDF3B0BC1FAA}"/>
              </a:ext>
            </a:extLst>
          </p:cNvPr>
          <p:cNvSpPr>
            <a:spLocks noGrp="1" noChangeArrowheads="1"/>
          </p:cNvSpPr>
          <p:nvPr>
            <p:ph idx="1"/>
          </p:nvPr>
        </p:nvSpPr>
        <p:spPr>
          <a:xfrm>
            <a:off x="3635375" y="1470025"/>
            <a:ext cx="5195888" cy="3916363"/>
          </a:xfrm>
        </p:spPr>
        <p:txBody>
          <a:bodyPr/>
          <a:lstStyle/>
          <a:p>
            <a:pPr algn="r" eaLnBrk="1" hangingPunct="1"/>
            <a:r>
              <a:rPr lang="en-US" altLang="en-US" sz="1700"/>
              <a:t>VR enables healthcare providers to deliver more personalised and patient-centred treatment programmes (Bateni et al., 2024)</a:t>
            </a:r>
          </a:p>
          <a:p>
            <a:pPr algn="r" eaLnBrk="1" hangingPunct="1"/>
            <a:r>
              <a:rPr lang="en-US" altLang="en-US" sz="1700"/>
              <a:t>Interactive virtual environments improve patient engagement and participation during rehabilitation and therapy sessions</a:t>
            </a:r>
          </a:p>
          <a:p>
            <a:pPr algn="r" eaLnBrk="1" hangingPunct="1"/>
            <a:r>
              <a:rPr lang="en-US" altLang="en-US" sz="1700"/>
              <a:t>VR supports remote healthcare delivery, reducing the need for frequent visits to healthcare facilities (Ezeamii et al., 2024)</a:t>
            </a:r>
          </a:p>
          <a:p>
            <a:pPr algn="r" eaLnBrk="1" hangingPunct="1"/>
            <a:r>
              <a:rPr lang="en-US" altLang="en-US" sz="1700"/>
              <a:t>Clinicians can assess patient progress more accurately through digital monitoring and performance tracking tools</a:t>
            </a:r>
            <a:endParaRPr lang="en-GB" altLang="en-US" sz="1700"/>
          </a:p>
        </p:txBody>
      </p:sp>
      <p:pic>
        <p:nvPicPr>
          <p:cNvPr id="2" name="Picture 1">
            <a:extLst>
              <a:ext uri="{FF2B5EF4-FFF2-40B4-BE49-F238E27FC236}">
                <a16:creationId xmlns:a16="http://schemas.microsoft.com/office/drawing/2014/main" id="{03DCB8CF-62FE-DE0A-C0AD-74D33E0EA983}"/>
              </a:ext>
            </a:extLst>
          </p:cNvPr>
          <p:cNvPicPr>
            <a:picLocks noChangeAspect="1"/>
          </p:cNvPicPr>
          <p:nvPr/>
        </p:nvPicPr>
        <p:blipFill>
          <a:blip r:embed="rId2"/>
          <a:stretch>
            <a:fillRect/>
          </a:stretch>
        </p:blipFill>
        <p:spPr>
          <a:xfrm>
            <a:off x="449952" y="2132856"/>
            <a:ext cx="3257446" cy="2167682"/>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8D98DB8E-47A0-6231-423D-33AB9FDA5214}"/>
              </a:ext>
            </a:extLst>
          </p:cNvPr>
          <p:cNvSpPr>
            <a:spLocks noGrp="1" noChangeArrowheads="1"/>
          </p:cNvSpPr>
          <p:nvPr>
            <p:ph type="title"/>
          </p:nvPr>
        </p:nvSpPr>
        <p:spPr/>
        <p:txBody>
          <a:bodyPr/>
          <a:lstStyle/>
          <a:p>
            <a:pPr eaLnBrk="1" hangingPunct="1"/>
            <a:r>
              <a:rPr lang="en-GB" altLang="en-US" b="1"/>
              <a:t>Impact on patients </a:t>
            </a:r>
          </a:p>
        </p:txBody>
      </p:sp>
      <p:sp>
        <p:nvSpPr>
          <p:cNvPr id="13315" name="Content Placeholder 2">
            <a:extLst>
              <a:ext uri="{FF2B5EF4-FFF2-40B4-BE49-F238E27FC236}">
                <a16:creationId xmlns:a16="http://schemas.microsoft.com/office/drawing/2014/main" id="{94547C2E-07AE-3D03-357E-D4C88F1D5748}"/>
              </a:ext>
            </a:extLst>
          </p:cNvPr>
          <p:cNvSpPr>
            <a:spLocks noGrp="1" noChangeArrowheads="1"/>
          </p:cNvSpPr>
          <p:nvPr>
            <p:ph idx="1"/>
          </p:nvPr>
        </p:nvSpPr>
        <p:spPr>
          <a:xfrm>
            <a:off x="3276600" y="1417638"/>
            <a:ext cx="5867400" cy="3916362"/>
          </a:xfrm>
        </p:spPr>
        <p:txBody>
          <a:bodyPr/>
          <a:lstStyle/>
          <a:p>
            <a:pPr algn="r"/>
            <a:r>
              <a:rPr lang="en-US" altLang="en-US" sz="1700"/>
              <a:t>VR provides immersive and engaging experiences that can increase patient motivation and participation in treatment programmes (Maggio et al., 2025)</a:t>
            </a:r>
          </a:p>
          <a:p>
            <a:pPr algn="r"/>
            <a:r>
              <a:rPr lang="en-US" altLang="en-US" sz="1700"/>
              <a:t>Exposure therapy delivered through VR can help individuals manage anxiety disorders and PTSD in a controlled environment (Benito et al., 2025)</a:t>
            </a:r>
          </a:p>
          <a:p>
            <a:pPr algn="r"/>
            <a:r>
              <a:rPr lang="en-US" altLang="en-US" sz="1700"/>
              <a:t>Personalised treatment experiences can improve patient satisfaction and overall perceptions of care</a:t>
            </a:r>
          </a:p>
          <a:p>
            <a:pPr algn="r"/>
            <a:r>
              <a:rPr lang="en-US" altLang="en-US" sz="1700"/>
              <a:t>VR-based interventions have shown positive outcomes in rehabilitation, cognitive training, and pain management (Maggio et al., 2025)</a:t>
            </a:r>
          </a:p>
          <a:p>
            <a:pPr algn="r"/>
            <a:r>
              <a:rPr lang="en-US" altLang="en-US" sz="1700"/>
              <a:t>Some patients may experience cybersickness symptoms such as dizziness, nausea, and headaches during VR sessions (Jochmann et al., 2025)</a:t>
            </a:r>
          </a:p>
        </p:txBody>
      </p:sp>
      <p:pic>
        <p:nvPicPr>
          <p:cNvPr id="13316" name="Picture 1">
            <a:extLst>
              <a:ext uri="{FF2B5EF4-FFF2-40B4-BE49-F238E27FC236}">
                <a16:creationId xmlns:a16="http://schemas.microsoft.com/office/drawing/2014/main" id="{F3824A50-369A-E67A-F91F-C8AB5FE716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25" y="1341438"/>
            <a:ext cx="3241675" cy="436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C434AEC-D981-AB79-883F-C32B4D660B3D}"/>
              </a:ext>
            </a:extLst>
          </p:cNvPr>
          <p:cNvSpPr>
            <a:spLocks noGrp="1" noChangeArrowheads="1"/>
          </p:cNvSpPr>
          <p:nvPr>
            <p:ph type="title"/>
          </p:nvPr>
        </p:nvSpPr>
        <p:spPr/>
        <p:txBody>
          <a:bodyPr/>
          <a:lstStyle/>
          <a:p>
            <a:pPr eaLnBrk="1" hangingPunct="1"/>
            <a:r>
              <a:rPr lang="en-GB" altLang="en-US" b="1"/>
              <a:t>Impact on community </a:t>
            </a:r>
          </a:p>
        </p:txBody>
      </p:sp>
      <p:sp>
        <p:nvSpPr>
          <p:cNvPr id="14339" name="Content Placeholder 2">
            <a:extLst>
              <a:ext uri="{FF2B5EF4-FFF2-40B4-BE49-F238E27FC236}">
                <a16:creationId xmlns:a16="http://schemas.microsoft.com/office/drawing/2014/main" id="{3582636F-A4E3-7A7C-867E-12916DBD3CC7}"/>
              </a:ext>
            </a:extLst>
          </p:cNvPr>
          <p:cNvSpPr>
            <a:spLocks noGrp="1" noChangeArrowheads="1"/>
          </p:cNvSpPr>
          <p:nvPr>
            <p:ph idx="1"/>
          </p:nvPr>
        </p:nvSpPr>
        <p:spPr>
          <a:xfrm>
            <a:off x="457200" y="1600200"/>
            <a:ext cx="4762500" cy="3916363"/>
          </a:xfrm>
        </p:spPr>
        <p:txBody>
          <a:bodyPr/>
          <a:lstStyle/>
          <a:p>
            <a:pPr eaLnBrk="1" hangingPunct="1"/>
            <a:r>
              <a:rPr lang="en-US" altLang="en-US" sz="1700"/>
              <a:t>VR improves access to healthcare services for people living in rural or underserved communities (Pira et al., 2023)</a:t>
            </a:r>
          </a:p>
          <a:p>
            <a:pPr eaLnBrk="1" hangingPunct="1"/>
            <a:r>
              <a:rPr lang="en-US" altLang="en-US" sz="1700"/>
              <a:t>Remote therapy options reduce travel time and associated costs for patients and their families</a:t>
            </a:r>
          </a:p>
          <a:p>
            <a:pPr eaLnBrk="1" hangingPunct="1"/>
            <a:r>
              <a:rPr lang="en-US" altLang="en-US" sz="1700"/>
              <a:t>Family members and caregivers can become more involved in supporting treatment through home-based VR programmes</a:t>
            </a:r>
          </a:p>
          <a:p>
            <a:pPr eaLnBrk="1" hangingPunct="1"/>
            <a:r>
              <a:rPr lang="en-US" altLang="en-US" sz="1700"/>
              <a:t>However, digital inequality remains a concern as some individuals may lack access to technology, internet connectivity, or digital skills (Miah, 2024; Xue et al., 2026)</a:t>
            </a:r>
            <a:endParaRPr lang="en-GB" altLang="en-US" sz="1700"/>
          </a:p>
        </p:txBody>
      </p:sp>
      <p:pic>
        <p:nvPicPr>
          <p:cNvPr id="2" name="Picture 1">
            <a:extLst>
              <a:ext uri="{FF2B5EF4-FFF2-40B4-BE49-F238E27FC236}">
                <a16:creationId xmlns:a16="http://schemas.microsoft.com/office/drawing/2014/main" id="{B75683D9-0418-7821-6CA7-B87495B2AB7F}"/>
              </a:ext>
            </a:extLst>
          </p:cNvPr>
          <p:cNvPicPr>
            <a:picLocks noChangeAspect="1"/>
          </p:cNvPicPr>
          <p:nvPr/>
        </p:nvPicPr>
        <p:blipFill>
          <a:blip r:embed="rId2"/>
          <a:stretch>
            <a:fillRect/>
          </a:stretch>
        </p:blipFill>
        <p:spPr>
          <a:xfrm>
            <a:off x="5220072" y="1966528"/>
            <a:ext cx="3318144" cy="2924944"/>
          </a:xfrm>
          <a:prstGeom prst="rect">
            <a:avLst/>
          </a:prstGeom>
          <a:ln>
            <a:noFill/>
          </a:ln>
          <a:effectLst>
            <a:softEdge rad="1125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14177BA-FB3E-EB12-5F6C-6E2760D5246F}"/>
              </a:ext>
            </a:extLst>
          </p:cNvPr>
          <p:cNvSpPr>
            <a:spLocks noGrp="1" noChangeArrowheads="1"/>
          </p:cNvSpPr>
          <p:nvPr>
            <p:ph type="title"/>
          </p:nvPr>
        </p:nvSpPr>
        <p:spPr/>
        <p:txBody>
          <a:bodyPr/>
          <a:lstStyle/>
          <a:p>
            <a:pPr eaLnBrk="1" hangingPunct="1"/>
            <a:r>
              <a:rPr lang="en-GB" altLang="en-US" b="1"/>
              <a:t>Challenges of the innovation</a:t>
            </a:r>
          </a:p>
        </p:txBody>
      </p:sp>
      <p:sp>
        <p:nvSpPr>
          <p:cNvPr id="15363" name="Content Placeholder 2">
            <a:extLst>
              <a:ext uri="{FF2B5EF4-FFF2-40B4-BE49-F238E27FC236}">
                <a16:creationId xmlns:a16="http://schemas.microsoft.com/office/drawing/2014/main" id="{ED1CCA6A-792E-20EB-9D1A-3BB393CC847E}"/>
              </a:ext>
            </a:extLst>
          </p:cNvPr>
          <p:cNvSpPr>
            <a:spLocks noGrp="1" noChangeArrowheads="1"/>
          </p:cNvSpPr>
          <p:nvPr>
            <p:ph idx="1"/>
          </p:nvPr>
        </p:nvSpPr>
        <p:spPr>
          <a:xfrm>
            <a:off x="457200" y="1600200"/>
            <a:ext cx="4762500" cy="3916363"/>
          </a:xfrm>
        </p:spPr>
        <p:txBody>
          <a:bodyPr/>
          <a:lstStyle/>
          <a:p>
            <a:pPr eaLnBrk="1" hangingPunct="1"/>
            <a:r>
              <a:rPr lang="en-US" altLang="en-US" sz="1700"/>
              <a:t>High implementation costs associated with purchasing VR equipment, software, maintenance, and training programmes</a:t>
            </a:r>
          </a:p>
          <a:p>
            <a:pPr eaLnBrk="1" hangingPunct="1"/>
            <a:r>
              <a:rPr lang="en-US" altLang="en-US" sz="1700"/>
              <a:t>Healthcare professionals require ongoing education and technical support to use VR effectively (Kouijzer et al., 2026)</a:t>
            </a:r>
          </a:p>
          <a:p>
            <a:pPr eaLnBrk="1" hangingPunct="1"/>
            <a:r>
              <a:rPr lang="en-US" altLang="en-US" sz="1700"/>
              <a:t>Technical failures and software issues can disrupt treatment sessions and reduce service reliability</a:t>
            </a:r>
          </a:p>
          <a:p>
            <a:pPr eaLnBrk="1" hangingPunct="1"/>
            <a:r>
              <a:rPr lang="en-US" altLang="en-US" sz="1700"/>
              <a:t>Some users experience cybersickness, including dizziness, nausea, and visual discomfort, which may limit effectiveness (Jochmann et al., 2025)</a:t>
            </a:r>
            <a:endParaRPr lang="en-GB" altLang="en-US" sz="1700"/>
          </a:p>
        </p:txBody>
      </p:sp>
      <p:pic>
        <p:nvPicPr>
          <p:cNvPr id="2" name="Picture 1">
            <a:extLst>
              <a:ext uri="{FF2B5EF4-FFF2-40B4-BE49-F238E27FC236}">
                <a16:creationId xmlns:a16="http://schemas.microsoft.com/office/drawing/2014/main" id="{A95362D6-B68C-B5F5-41F7-2A18871EBA9A}"/>
              </a:ext>
            </a:extLst>
          </p:cNvPr>
          <p:cNvPicPr>
            <a:picLocks noChangeAspect="1"/>
          </p:cNvPicPr>
          <p:nvPr/>
        </p:nvPicPr>
        <p:blipFill>
          <a:blip r:embed="rId2"/>
          <a:stretch>
            <a:fillRect/>
          </a:stretch>
        </p:blipFill>
        <p:spPr>
          <a:xfrm>
            <a:off x="5072856" y="2226542"/>
            <a:ext cx="3613944" cy="2404915"/>
          </a:xfrm>
          <a:prstGeom prst="rect">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1592F6C9-5F52-78B7-916E-71DAA4511E08}"/>
              </a:ext>
            </a:extLst>
          </p:cNvPr>
          <p:cNvSpPr>
            <a:spLocks noGrp="1" noChangeArrowheads="1"/>
          </p:cNvSpPr>
          <p:nvPr>
            <p:ph type="title"/>
          </p:nvPr>
        </p:nvSpPr>
        <p:spPr/>
        <p:txBody>
          <a:bodyPr/>
          <a:lstStyle/>
          <a:p>
            <a:r>
              <a:rPr lang="en-GB" altLang="en-US" b="1"/>
              <a:t>Recommendations</a:t>
            </a:r>
          </a:p>
        </p:txBody>
      </p:sp>
      <p:sp>
        <p:nvSpPr>
          <p:cNvPr id="16387" name="Content Placeholder 2">
            <a:extLst>
              <a:ext uri="{FF2B5EF4-FFF2-40B4-BE49-F238E27FC236}">
                <a16:creationId xmlns:a16="http://schemas.microsoft.com/office/drawing/2014/main" id="{14FB0559-89A6-4CBF-B5D2-69AE190B81CC}"/>
              </a:ext>
            </a:extLst>
          </p:cNvPr>
          <p:cNvSpPr>
            <a:spLocks noGrp="1" noChangeArrowheads="1"/>
          </p:cNvSpPr>
          <p:nvPr>
            <p:ph idx="1"/>
          </p:nvPr>
        </p:nvSpPr>
        <p:spPr>
          <a:xfrm>
            <a:off x="457200" y="1600200"/>
            <a:ext cx="5267325" cy="3916363"/>
          </a:xfrm>
        </p:spPr>
        <p:txBody>
          <a:bodyPr/>
          <a:lstStyle/>
          <a:p>
            <a:r>
              <a:rPr lang="en-US" altLang="en-US" sz="1700"/>
              <a:t>Increase investment in workforce training to improve staff confidence and digital competencies when using VR systems</a:t>
            </a:r>
          </a:p>
          <a:p>
            <a:r>
              <a:rPr lang="en-US" altLang="en-US" sz="1700"/>
              <a:t>Integrate VR alongside traditional treatment approaches rather than replacing conventional methods entirely</a:t>
            </a:r>
          </a:p>
          <a:p>
            <a:r>
              <a:rPr lang="en-US" altLang="en-US" sz="1700"/>
              <a:t>Improve digital infrastructure and access to technology to reduce inequalities in healthcare delivery (Miah, 2024)</a:t>
            </a:r>
          </a:p>
          <a:p>
            <a:r>
              <a:rPr lang="en-US" altLang="en-US" sz="1700"/>
              <a:t>Conduct further research into the long-term effectiveness of VR across different patient groups and healthcare settings</a:t>
            </a:r>
            <a:endParaRPr lang="en-GB" altLang="en-US" sz="1700"/>
          </a:p>
        </p:txBody>
      </p:sp>
      <p:pic>
        <p:nvPicPr>
          <p:cNvPr id="2" name="Picture 1">
            <a:extLst>
              <a:ext uri="{FF2B5EF4-FFF2-40B4-BE49-F238E27FC236}">
                <a16:creationId xmlns:a16="http://schemas.microsoft.com/office/drawing/2014/main" id="{96041D2E-5FEC-3EBF-24A9-8F347C884B60}"/>
              </a:ext>
            </a:extLst>
          </p:cNvPr>
          <p:cNvPicPr>
            <a:picLocks noChangeAspect="1"/>
          </p:cNvPicPr>
          <p:nvPr/>
        </p:nvPicPr>
        <p:blipFill>
          <a:blip r:embed="rId2"/>
          <a:stretch>
            <a:fillRect/>
          </a:stretch>
        </p:blipFill>
        <p:spPr>
          <a:xfrm>
            <a:off x="5528265" y="2276872"/>
            <a:ext cx="3219656" cy="215359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233E25E-C1BE-B40A-1711-347BE743BEE9}"/>
              </a:ext>
            </a:extLst>
          </p:cNvPr>
          <p:cNvSpPr>
            <a:spLocks noGrp="1" noChangeArrowheads="1"/>
          </p:cNvSpPr>
          <p:nvPr>
            <p:ph type="title"/>
          </p:nvPr>
        </p:nvSpPr>
        <p:spPr/>
        <p:txBody>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FD6696F3-5EB8-BD8E-2320-484AFC310871}"/>
              </a:ext>
            </a:extLst>
          </p:cNvPr>
          <p:cNvSpPr>
            <a:spLocks noGrp="1" noChangeArrowheads="1"/>
          </p:cNvSpPr>
          <p:nvPr>
            <p:ph idx="1"/>
          </p:nvPr>
        </p:nvSpPr>
        <p:spPr>
          <a:xfrm>
            <a:off x="457200" y="1600200"/>
            <a:ext cx="4835525" cy="3916363"/>
          </a:xfrm>
        </p:spPr>
        <p:txBody>
          <a:bodyPr/>
          <a:lstStyle/>
          <a:p>
            <a:pPr eaLnBrk="1" hangingPunct="1"/>
            <a:r>
              <a:rPr lang="en-US" altLang="en-US" sz="1700"/>
              <a:t>Virtual Reality is one of the most significant digital innovations introduced into health and social care within the last decade</a:t>
            </a:r>
          </a:p>
          <a:p>
            <a:pPr eaLnBrk="1" hangingPunct="1"/>
            <a:r>
              <a:rPr lang="en-US" altLang="en-US" sz="1700"/>
              <a:t>Evidence suggests that VR can improve rehabilitation, mental health treatment, pain management, and patient engagement (Bateni et al., 2024; Pira et al., 2023)</a:t>
            </a:r>
          </a:p>
          <a:p>
            <a:pPr eaLnBrk="1" hangingPunct="1"/>
            <a:r>
              <a:rPr lang="en-US" altLang="en-US" sz="1700"/>
              <a:t>The technology has positively influenced workforce development, service delivery, and patient experiences</a:t>
            </a:r>
          </a:p>
          <a:p>
            <a:pPr eaLnBrk="1" hangingPunct="1"/>
            <a:r>
              <a:rPr lang="en-US" altLang="en-US" sz="1700"/>
              <a:t>Challenges relating to cost, training requirements, digital exclusion, and privacy concerns must still be addressed</a:t>
            </a:r>
            <a:endParaRPr lang="en-GB" altLang="en-US" sz="1700"/>
          </a:p>
        </p:txBody>
      </p:sp>
      <p:pic>
        <p:nvPicPr>
          <p:cNvPr id="2" name="Picture 1">
            <a:extLst>
              <a:ext uri="{FF2B5EF4-FFF2-40B4-BE49-F238E27FC236}">
                <a16:creationId xmlns:a16="http://schemas.microsoft.com/office/drawing/2014/main" id="{F9B9D83E-B1E6-F3FE-C7EF-C440D6F6F2FB}"/>
              </a:ext>
            </a:extLst>
          </p:cNvPr>
          <p:cNvPicPr>
            <a:picLocks noChangeAspect="1"/>
          </p:cNvPicPr>
          <p:nvPr/>
        </p:nvPicPr>
        <p:blipFill>
          <a:blip r:embed="rId2"/>
          <a:stretch>
            <a:fillRect/>
          </a:stretch>
        </p:blipFill>
        <p:spPr>
          <a:xfrm>
            <a:off x="5724128" y="1600200"/>
            <a:ext cx="2520280" cy="13744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icture 2">
            <a:extLst>
              <a:ext uri="{FF2B5EF4-FFF2-40B4-BE49-F238E27FC236}">
                <a16:creationId xmlns:a16="http://schemas.microsoft.com/office/drawing/2014/main" id="{19152FF3-7B28-9E89-C5BF-D9C9DB9D09FE}"/>
              </a:ext>
            </a:extLst>
          </p:cNvPr>
          <p:cNvPicPr>
            <a:picLocks noChangeAspect="1"/>
          </p:cNvPicPr>
          <p:nvPr/>
        </p:nvPicPr>
        <p:blipFill>
          <a:blip r:embed="rId3"/>
          <a:stretch>
            <a:fillRect/>
          </a:stretch>
        </p:blipFill>
        <p:spPr>
          <a:xfrm>
            <a:off x="5704656" y="3508921"/>
            <a:ext cx="2625883" cy="174887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785A40F-85C1-2590-0D18-9A40E49247A5}"/>
              </a:ext>
            </a:extLst>
          </p:cNvPr>
          <p:cNvSpPr>
            <a:spLocks noGrp="1" noChangeArrowheads="1"/>
          </p:cNvSpPr>
          <p:nvPr>
            <p:ph type="title"/>
          </p:nvPr>
        </p:nvSpPr>
        <p:spPr/>
        <p:txBody>
          <a:bodyPr/>
          <a:lstStyle/>
          <a:p>
            <a:pPr eaLnBrk="1" hangingPunct="1"/>
            <a:r>
              <a:rPr lang="en-GB" altLang="en-US" b="1"/>
              <a:t>References</a:t>
            </a:r>
          </a:p>
        </p:txBody>
      </p:sp>
      <p:sp>
        <p:nvSpPr>
          <p:cNvPr id="18435" name="Content Placeholder 2">
            <a:extLst>
              <a:ext uri="{FF2B5EF4-FFF2-40B4-BE49-F238E27FC236}">
                <a16:creationId xmlns:a16="http://schemas.microsoft.com/office/drawing/2014/main" id="{CA47C1BE-D791-1D7F-89A6-200BB4FE544D}"/>
              </a:ext>
            </a:extLst>
          </p:cNvPr>
          <p:cNvSpPr>
            <a:spLocks noGrp="1" noChangeArrowheads="1"/>
          </p:cNvSpPr>
          <p:nvPr>
            <p:ph idx="1"/>
          </p:nvPr>
        </p:nvSpPr>
        <p:spPr>
          <a:xfrm>
            <a:off x="0" y="1268413"/>
            <a:ext cx="9036050" cy="3916362"/>
          </a:xfrm>
        </p:spPr>
        <p:txBody>
          <a:bodyPr/>
          <a:lstStyle/>
          <a:p>
            <a:r>
              <a:rPr lang="en-US" altLang="en-US" sz="1200"/>
              <a:t>Bateni, H., Carruthers, J., Mohan, R. and Pishva, S., 2024. Use of virtual reality in physical therapy as an intervention and diagnostic tool. </a:t>
            </a:r>
            <a:r>
              <a:rPr lang="en-US" altLang="en-US" sz="1200" i="1"/>
              <a:t>Rehabilitation research and practice</a:t>
            </a:r>
            <a:r>
              <a:rPr lang="en-US" altLang="en-US" sz="1200"/>
              <a:t>, </a:t>
            </a:r>
            <a:r>
              <a:rPr lang="en-US" altLang="en-US" sz="1200" i="1"/>
              <a:t>2024</a:t>
            </a:r>
            <a:r>
              <a:rPr lang="en-US" altLang="en-US" sz="1200"/>
              <a:t>(1), p.1122286.</a:t>
            </a:r>
          </a:p>
          <a:p>
            <a:r>
              <a:rPr lang="en-US" altLang="en-US" sz="1200"/>
              <a:t>Benito, K., Pittig, A., Abramowitz, J., Arch, J.J., Chavira, D., de Kleine, R., De Nadai, A.S., Hermans, D., Hofmann, S.G., Hoyer, J. and Huppert, J.D., 2025. Mechanisms of change in exposure therapy for anxiety and related disorders: a research agenda. </a:t>
            </a:r>
            <a:r>
              <a:rPr lang="en-US" altLang="en-US" sz="1200" i="1"/>
              <a:t>Clinical Psychological Science</a:t>
            </a:r>
            <a:r>
              <a:rPr lang="en-US" altLang="en-US" sz="1200"/>
              <a:t>, </a:t>
            </a:r>
            <a:r>
              <a:rPr lang="en-US" altLang="en-US" sz="1200" i="1"/>
              <a:t>13</a:t>
            </a:r>
            <a:r>
              <a:rPr lang="en-US" altLang="en-US" sz="1200"/>
              <a:t>(4), pp.687-719.</a:t>
            </a:r>
          </a:p>
          <a:p>
            <a:r>
              <a:rPr lang="en-US" altLang="en-US" sz="1200"/>
              <a:t>Ezeamii, V.C., Okobi, O.E., Wambai-Sani, H., Perera, G.S., Zaynieva, S., Okonkwo, C.C., Ohaiba, M.M., William-Enemali, P.C., Obodo, O.R. and Obiefuna, N.G., 2024. Revolutionizing healthcare: how telemedicine is improving patient outcomes and expanding access to care. </a:t>
            </a:r>
            <a:r>
              <a:rPr lang="en-US" altLang="en-US" sz="1200" i="1"/>
              <a:t>Cureus</a:t>
            </a:r>
            <a:r>
              <a:rPr lang="en-US" altLang="en-US" sz="1200"/>
              <a:t>, </a:t>
            </a:r>
            <a:r>
              <a:rPr lang="en-US" altLang="en-US" sz="1200" i="1"/>
              <a:t>16</a:t>
            </a:r>
            <a:r>
              <a:rPr lang="en-US" altLang="en-US" sz="1200"/>
              <a:t>(7).</a:t>
            </a:r>
          </a:p>
          <a:p>
            <a:r>
              <a:rPr lang="en-US" altLang="en-US" sz="1200"/>
              <a:t>Jochmann, E., Jochmann, T., Weber, M., Weigel, K. and Klingner, C., 2025. Impact of sensorimotor mismatch on virtual reality sickness and user experience: age-related differences in a randomized trial. </a:t>
            </a:r>
            <a:r>
              <a:rPr lang="en-US" altLang="en-US" sz="1200" i="1"/>
              <a:t>Journal of neuroengineering and rehabilitation</a:t>
            </a:r>
            <a:r>
              <a:rPr lang="en-US" altLang="en-US" sz="1200"/>
              <a:t>, </a:t>
            </a:r>
            <a:r>
              <a:rPr lang="en-US" altLang="en-US" sz="1200" i="1"/>
              <a:t>22</a:t>
            </a:r>
            <a:r>
              <a:rPr lang="en-US" altLang="en-US" sz="1200"/>
              <a:t>(1), p.143.</a:t>
            </a:r>
          </a:p>
          <a:p>
            <a:r>
              <a:rPr lang="en-US" altLang="en-US" sz="1200"/>
              <a:t>Kouijzer, M.M., Koenis, L.A., Huizinga, D., Kelders, S.M., Bouman, Y.H. and Kip, H., 2026. Virtual Reality Implementation in Mental Health Care Is a Marathon, Not a Sprint: Qualitative Longitudinal Study of a Virtual Reality Training Program. </a:t>
            </a:r>
            <a:r>
              <a:rPr lang="en-US" altLang="en-US" sz="1200" i="1"/>
              <a:t>JMIR mental health</a:t>
            </a:r>
            <a:r>
              <a:rPr lang="en-US" altLang="en-US" sz="1200"/>
              <a:t>, </a:t>
            </a:r>
            <a:r>
              <a:rPr lang="en-US" altLang="en-US" sz="1200" i="1"/>
              <a:t>13</a:t>
            </a:r>
            <a:r>
              <a:rPr lang="en-US" altLang="en-US" sz="1200"/>
              <a:t>(1), p.e83453.</a:t>
            </a:r>
          </a:p>
          <a:p>
            <a:r>
              <a:rPr lang="en-US" altLang="en-US" sz="1200"/>
              <a:t>Maggio, M.G., Bonanno, L., Rizzo, A., Barbera, M., Benenati, A., Impellizzeri, F., Corallo, F., De Luca, R., Quartarone, A. and Calabrò, R.S., 2025. The role of virtual reality-based cognitive training in enhancing motivation and cognitive functions in individuals with chronic stroke. </a:t>
            </a:r>
            <a:r>
              <a:rPr lang="en-US" altLang="en-US" sz="1200" i="1"/>
              <a:t>Scientific reports</a:t>
            </a:r>
            <a:r>
              <a:rPr lang="en-US" altLang="en-US" sz="1200"/>
              <a:t>, </a:t>
            </a:r>
            <a:r>
              <a:rPr lang="en-US" altLang="en-US" sz="1200" i="1"/>
              <a:t>15</a:t>
            </a:r>
            <a:r>
              <a:rPr lang="en-US" altLang="en-US" sz="1200"/>
              <a:t>(1), p.25258.</a:t>
            </a:r>
          </a:p>
          <a:p>
            <a:r>
              <a:rPr lang="en-US" altLang="en-US" sz="1200"/>
              <a:t>Miah, M., 2024. Digital inequality: the digital divide and educational outcomes. </a:t>
            </a:r>
            <a:r>
              <a:rPr lang="en-US" altLang="en-US" sz="1200" i="1"/>
              <a:t>ACET J. Comput. Educ. Res</a:t>
            </a:r>
            <a:r>
              <a:rPr lang="en-US" altLang="en-US" sz="1200"/>
              <a:t>, </a:t>
            </a:r>
            <a:r>
              <a:rPr lang="en-US" altLang="en-US" sz="1200" i="1"/>
              <a:t>17</a:t>
            </a:r>
            <a:r>
              <a:rPr lang="en-US" altLang="en-US" sz="1200"/>
              <a:t>, pp.1-10.</a:t>
            </a:r>
          </a:p>
          <a:p>
            <a:r>
              <a:rPr lang="en-US" altLang="en-US" sz="1200"/>
              <a:t>Pira, G.L., Aquilini, B., Davoli, A., Grandi, S. and Ruini, C., 2023. The use of virtual reality interventions to promote positive mental health: systematic literature review. </a:t>
            </a:r>
            <a:r>
              <a:rPr lang="en-US" altLang="en-US" sz="1200" i="1"/>
              <a:t>JMIR mental health</a:t>
            </a:r>
            <a:r>
              <a:rPr lang="en-US" altLang="en-US" sz="1200"/>
              <a:t>, </a:t>
            </a:r>
            <a:r>
              <a:rPr lang="en-US" altLang="en-US" sz="1200" i="1"/>
              <a:t>10</a:t>
            </a:r>
            <a:r>
              <a:rPr lang="en-US" altLang="en-US" sz="1200"/>
              <a:t>(1), p.e44998.</a:t>
            </a:r>
          </a:p>
          <a:p>
            <a:r>
              <a:rPr lang="en-US" altLang="en-US" sz="1200"/>
              <a:t>Xue, Z., Zhou, N., Wu, Y. and Qi, H., 2026. Digital exclusion in healthcare services: a scoping review. </a:t>
            </a:r>
            <a:r>
              <a:rPr lang="en-US" altLang="en-US" sz="1200" i="1"/>
              <a:t>International Journal for Equity in Health</a:t>
            </a:r>
            <a:r>
              <a:rPr lang="en-US" altLang="en-US" sz="1200"/>
              <a:t>.</a:t>
            </a:r>
          </a:p>
          <a:p>
            <a:pPr eaLnBrk="1" hangingPunct="1"/>
            <a:endParaRPr lang="en-GB" altLang="en-US" sz="120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Crop</Template>
  <TotalTime>85</TotalTime>
  <Words>1313</Words>
  <Application>Microsoft Office PowerPoint</Application>
  <PresentationFormat>On-screen Show (4:3)</PresentationFormat>
  <Paragraphs>56</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Digital Transformation in the Health and Care Professions (BMHP6026) Component 2 Assessment   Student name:Nicole Jones Student ID:2246941 Lecturer:Dr Laila Surani </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in the Health and Care Professions (BMHP6026) Component 2 Assessment   Student name: Student ID:</dc:title>
  <cp:lastModifiedBy>Nicole Jones (2246941)</cp:lastModifiedBy>
  <cp:revision>4</cp:revision>
  <cp:lastPrinted>2021-01-18T19:39:53Z</cp:lastPrinted>
  <dcterms:created xsi:type="dcterms:W3CDTF">2020-06-13T21:56:47Z</dcterms:created>
  <dcterms:modified xsi:type="dcterms:W3CDTF">2026-08-06T09:25:16Z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