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8" r:id="rId2"/>
  </p:sldMasterIdLst>
  <p:notesMasterIdLst>
    <p:notesMasterId r:id="rId39"/>
  </p:notesMasterIdLst>
  <p:handoutMasterIdLst>
    <p:handoutMasterId r:id="rId40"/>
  </p:handoutMasterIdLst>
  <p:sldIdLst>
    <p:sldId id="263" r:id="rId3"/>
    <p:sldId id="264" r:id="rId4"/>
    <p:sldId id="293" r:id="rId5"/>
    <p:sldId id="265" r:id="rId6"/>
    <p:sldId id="266" r:id="rId7"/>
    <p:sldId id="303" r:id="rId8"/>
    <p:sldId id="294" r:id="rId9"/>
    <p:sldId id="295" r:id="rId10"/>
    <p:sldId id="298" r:id="rId11"/>
    <p:sldId id="267" r:id="rId12"/>
    <p:sldId id="299" r:id="rId13"/>
    <p:sldId id="274" r:id="rId14"/>
    <p:sldId id="282" r:id="rId15"/>
    <p:sldId id="285" r:id="rId16"/>
    <p:sldId id="286" r:id="rId17"/>
    <p:sldId id="283" r:id="rId18"/>
    <p:sldId id="284" r:id="rId19"/>
    <p:sldId id="300" r:id="rId20"/>
    <p:sldId id="287" r:id="rId21"/>
    <p:sldId id="288" r:id="rId22"/>
    <p:sldId id="289" r:id="rId23"/>
    <p:sldId id="292" r:id="rId24"/>
    <p:sldId id="296" r:id="rId25"/>
    <p:sldId id="297" r:id="rId26"/>
    <p:sldId id="306" r:id="rId27"/>
    <p:sldId id="307" r:id="rId28"/>
    <p:sldId id="305" r:id="rId29"/>
    <p:sldId id="301" r:id="rId30"/>
    <p:sldId id="276" r:id="rId31"/>
    <p:sldId id="290" r:id="rId32"/>
    <p:sldId id="277" r:id="rId33"/>
    <p:sldId id="279" r:id="rId34"/>
    <p:sldId id="302" r:id="rId35"/>
    <p:sldId id="280" r:id="rId36"/>
    <p:sldId id="291" r:id="rId37"/>
    <p:sldId id="281"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ren Burnham" initials="KB" lastIdx="15" clrIdx="0">
    <p:extLst>
      <p:ext uri="{19B8F6BF-5375-455C-9EA6-DF929625EA0E}">
        <p15:presenceInfo xmlns:p15="http://schemas.microsoft.com/office/powerpoint/2012/main" userId="S-1-5-21-531268612-1223916674-2543400962-112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FB84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9591" autoAdjust="0"/>
  </p:normalViewPr>
  <p:slideViewPr>
    <p:cSldViewPr snapToGrid="0" snapToObjects="1">
      <p:cViewPr varScale="1">
        <p:scale>
          <a:sx n="52" d="100"/>
          <a:sy n="52" d="100"/>
        </p:scale>
        <p:origin x="924" y="60"/>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80" d="100"/>
          <a:sy n="80" d="100"/>
        </p:scale>
        <p:origin x="304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handoutMaster" Target="handoutMasters/handoutMaster1.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4F23545B-3291-4D5B-BEAF-8451CCE6BE8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NACE Challenge Development Programme introductory presentation</a:t>
            </a:r>
          </a:p>
        </p:txBody>
      </p:sp>
      <p:sp>
        <p:nvSpPr>
          <p:cNvPr id="3" name="Date Placeholder 2">
            <a:extLst>
              <a:ext uri="{FF2B5EF4-FFF2-40B4-BE49-F238E27FC236}">
                <a16:creationId xmlns:a16="http://schemas.microsoft.com/office/drawing/2014/main" xmlns="" id="{959E94DB-1709-42AE-A96D-C244702CA68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endParaRPr lang="en-GB"/>
          </a:p>
        </p:txBody>
      </p:sp>
      <p:sp>
        <p:nvSpPr>
          <p:cNvPr id="4" name="Footer Placeholder 3">
            <a:extLst>
              <a:ext uri="{FF2B5EF4-FFF2-40B4-BE49-F238E27FC236}">
                <a16:creationId xmlns:a16="http://schemas.microsoft.com/office/drawing/2014/main" xmlns="" id="{22E5CCFC-2512-4EB3-9D11-9E13B6EC36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xmlns="" id="{ACBC9D7D-3811-410C-A1DB-B92C9B2C42A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D51E49-A4C8-4890-87BA-43AD9A02D32C}" type="slidenum">
              <a:rPr lang="en-GB" smtClean="0"/>
              <a:t>‹#›</a:t>
            </a:fld>
            <a:endParaRPr lang="en-GB"/>
          </a:p>
        </p:txBody>
      </p:sp>
    </p:spTree>
    <p:extLst>
      <p:ext uri="{BB962C8B-B14F-4D97-AF65-F5344CB8AC3E}">
        <p14:creationId xmlns:p14="http://schemas.microsoft.com/office/powerpoint/2010/main" val="736986049"/>
      </p:ext>
    </p:extLst>
  </p:cSld>
  <p:clrMap bg1="lt1" tx1="dk1" bg2="lt2" tx2="dk2" accent1="accent1" accent2="accent2" accent3="accent3" accent4="accent4" accent5="accent5" accent6="accent6" hlink="hlink" folHlink="folHlink"/>
  <p:hf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NACE Challenge Development Programme introductory presentation</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621CF1-70C4-5A45-B86E-BFEF09C5741B}" type="slidenum">
              <a:rPr lang="en-US" smtClean="0"/>
              <a:t>‹#›</a:t>
            </a:fld>
            <a:endParaRPr lang="en-US"/>
          </a:p>
        </p:txBody>
      </p:sp>
    </p:spTree>
    <p:extLst>
      <p:ext uri="{BB962C8B-B14F-4D97-AF65-F5344CB8AC3E}">
        <p14:creationId xmlns:p14="http://schemas.microsoft.com/office/powerpoint/2010/main" val="1423325161"/>
      </p:ext>
    </p:extLst>
  </p:cSld>
  <p:clrMap bg1="lt1" tx1="dk1" bg2="lt2" tx2="dk2" accent1="accent1" accent2="accent2" accent3="accent3" accent4="accent4" accent5="accent5" accent6="accent6" hlink="hlink" folHlink="folHlink"/>
  <p:hf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mailto:challengeaward@nace.co.uk"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64008" fontAlgn="auto">
              <a:spcBef>
                <a:spcPts val="400"/>
              </a:spcBef>
              <a:spcAft>
                <a:spcPts val="0"/>
              </a:spcAft>
              <a:buClr>
                <a:schemeClr val="accent1"/>
              </a:buClr>
              <a:buSzPct val="68000"/>
              <a:buFont typeface="Wingdings 3"/>
              <a:buNone/>
              <a:defRPr/>
            </a:pPr>
            <a:r>
              <a:rPr lang="en-GB" sz="1100" i="1" dirty="0">
                <a:latin typeface="Calibri" panose="020F0502020204030204" pitchFamily="34" charset="0"/>
              </a:rPr>
              <a:t>This presentation is designed for use by school leaders to explain and discuss with staff how they will use the NACE Challenge Development Programme, with a focus on the NACE Challenge Framework and the possibility of working towards the NACE Challenge Award.</a:t>
            </a:r>
          </a:p>
          <a:p>
            <a:pPr marR="64008" fontAlgn="auto">
              <a:spcBef>
                <a:spcPts val="400"/>
              </a:spcBef>
              <a:spcAft>
                <a:spcPts val="0"/>
              </a:spcAft>
              <a:buClr>
                <a:schemeClr val="accent1"/>
              </a:buClr>
              <a:buSzPct val="68000"/>
              <a:buFont typeface="Wingdings 3"/>
              <a:buNone/>
              <a:defRPr/>
            </a:pPr>
            <a:endParaRPr lang="en-GB" sz="1100" i="1" dirty="0">
              <a:latin typeface="Calibri" panose="020F0502020204030204" pitchFamily="34" charset="0"/>
            </a:endParaRPr>
          </a:p>
          <a:p>
            <a:pPr marR="64008" fontAlgn="auto">
              <a:spcBef>
                <a:spcPts val="400"/>
              </a:spcBef>
              <a:spcAft>
                <a:spcPts val="0"/>
              </a:spcAft>
              <a:buClr>
                <a:schemeClr val="accent1"/>
              </a:buClr>
              <a:buSzPct val="68000"/>
              <a:buFont typeface="Wingdings 3"/>
              <a:buNone/>
              <a:defRPr/>
            </a:pPr>
            <a:r>
              <a:rPr lang="en-GB" sz="1100" i="1" dirty="0">
                <a:latin typeface="Calibri" panose="020F0502020204030204" pitchFamily="34" charset="0"/>
              </a:rPr>
              <a:t>For additional support, please contact </a:t>
            </a:r>
            <a:r>
              <a:rPr lang="en-GB" i="1" dirty="0">
                <a:hlinkClick r:id="rId3"/>
              </a:rPr>
              <a:t>challengeaward@nace.co.uk</a:t>
            </a:r>
            <a:r>
              <a:rPr lang="en-GB" i="1" dirty="0"/>
              <a:t>.</a:t>
            </a:r>
          </a:p>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1</a:t>
            </a:fld>
            <a:endParaRPr lang="en-US"/>
          </a:p>
        </p:txBody>
      </p:sp>
      <p:sp>
        <p:nvSpPr>
          <p:cNvPr id="5" name="Date Placeholder 4">
            <a:extLst>
              <a:ext uri="{FF2B5EF4-FFF2-40B4-BE49-F238E27FC236}">
                <a16:creationId xmlns:a16="http://schemas.microsoft.com/office/drawing/2014/main" xmlns="" id="{8F9EFAE5-897D-4DAA-A5D2-09D82DD672E2}"/>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1990D480-0BBE-4AA5-857A-99A3FBBFB20C}"/>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65432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2</a:t>
            </a:fld>
            <a:endParaRPr lang="en-US"/>
          </a:p>
        </p:txBody>
      </p:sp>
      <p:sp>
        <p:nvSpPr>
          <p:cNvPr id="5" name="Date Placeholder 4">
            <a:extLst>
              <a:ext uri="{FF2B5EF4-FFF2-40B4-BE49-F238E27FC236}">
                <a16:creationId xmlns:a16="http://schemas.microsoft.com/office/drawing/2014/main" xmlns="" id="{BA2A14BE-9155-4766-95DE-21D036BF178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4FC3E09E-17DA-4D66-AF35-C45F5AD6149D}"/>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908566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3</a:t>
            </a:fld>
            <a:endParaRPr lang="en-US"/>
          </a:p>
        </p:txBody>
      </p:sp>
      <p:sp>
        <p:nvSpPr>
          <p:cNvPr id="5" name="Date Placeholder 4">
            <a:extLst>
              <a:ext uri="{FF2B5EF4-FFF2-40B4-BE49-F238E27FC236}">
                <a16:creationId xmlns:a16="http://schemas.microsoft.com/office/drawing/2014/main" xmlns="" id="{2B7BFC2B-BD0E-4447-B133-AE0A8BE2643E}"/>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FBCC9926-7FED-4E37-A46C-D8C9D4A4EF0B}"/>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220708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There is now a significant focus on the performance of all groups of learners, with renewed focus on the performance of the more able, and more able disadvantaged. </a:t>
            </a:r>
          </a:p>
          <a:p>
            <a:endParaRPr lang="en-GB" sz="1100" dirty="0"/>
          </a:p>
          <a:p>
            <a:r>
              <a:rPr lang="en-GB" sz="1100" dirty="0"/>
              <a:t>The use of pupil premium funding is important here, as it not only relates to those whose performance or attendance is below age-related expectation, but also those who have the potential to achieve high standards.</a:t>
            </a:r>
          </a:p>
          <a:p>
            <a:endParaRPr lang="en-GB" baseline="-25000" dirty="0"/>
          </a:p>
        </p:txBody>
      </p:sp>
      <p:sp>
        <p:nvSpPr>
          <p:cNvPr id="4" name="Slide Number Placeholder 3"/>
          <p:cNvSpPr>
            <a:spLocks noGrp="1"/>
          </p:cNvSpPr>
          <p:nvPr>
            <p:ph type="sldNum" sz="quarter" idx="10"/>
          </p:nvPr>
        </p:nvSpPr>
        <p:spPr/>
        <p:txBody>
          <a:bodyPr/>
          <a:lstStyle/>
          <a:p>
            <a:fld id="{1B621CF1-70C4-5A45-B86E-BFEF09C5741B}" type="slidenum">
              <a:rPr lang="en-US" smtClean="0"/>
              <a:t>4</a:t>
            </a:fld>
            <a:endParaRPr lang="en-US"/>
          </a:p>
        </p:txBody>
      </p:sp>
      <p:sp>
        <p:nvSpPr>
          <p:cNvPr id="5" name="Date Placeholder 4">
            <a:extLst>
              <a:ext uri="{FF2B5EF4-FFF2-40B4-BE49-F238E27FC236}">
                <a16:creationId xmlns:a16="http://schemas.microsoft.com/office/drawing/2014/main" xmlns="" id="{009A5437-3660-4B93-8A51-EED07D828BF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D4C1F0A2-6008-4C05-B146-30A23602135E}"/>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4525795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altLang="en-US" sz="1100" dirty="0"/>
              <a:t>There is clear congruence between “outstanding” leadership in, and management of, a school and the principles and ethos of the NACE Challenge Framework.</a:t>
            </a:r>
          </a:p>
          <a:p>
            <a:pPr>
              <a:spcBef>
                <a:spcPct val="0"/>
              </a:spcBef>
            </a:pPr>
            <a:endParaRPr lang="en-US" altLang="en-US" sz="1100" dirty="0"/>
          </a:p>
          <a:p>
            <a:pPr>
              <a:spcBef>
                <a:spcPct val="0"/>
              </a:spcBef>
            </a:pPr>
            <a:r>
              <a:rPr lang="en-US" altLang="en-US" sz="1100" dirty="0"/>
              <a:t>The NACE Challenge Framework focuses on creating strong processes for impact-focused improvement and a culture of success. Accurate self-evaluation is essential to create well-informed, focused plans for improvement. A school that knows itself well can accurately identify its strengths and build on those successes, as well as tackling areas for development.</a:t>
            </a:r>
          </a:p>
          <a:p>
            <a:pPr>
              <a:spcBef>
                <a:spcPct val="0"/>
              </a:spcBef>
            </a:pPr>
            <a:r>
              <a:rPr lang="en-GB" altLang="en-US" sz="1100" dirty="0"/>
              <a:t> </a:t>
            </a:r>
          </a:p>
          <a:p>
            <a:pPr>
              <a:spcBef>
                <a:spcPct val="0"/>
              </a:spcBef>
            </a:pPr>
            <a:r>
              <a:rPr lang="en-GB" altLang="en-US" sz="1100" dirty="0"/>
              <a:t>The NACE Challenge Framework supports schools by posing key questions which enable the monitoring, evaluation and continual development of quality of provision. Schools that actively ask questions about all aspects of provision are continually challenging themselves. This model of self-reflection and improvement is essential in creating a school culture where learners and staff are motivated and ambitious for themselves. </a:t>
            </a:r>
          </a:p>
          <a:p>
            <a:pPr>
              <a:spcBef>
                <a:spcPct val="0"/>
              </a:spcBef>
            </a:pPr>
            <a:endParaRPr lang="en-GB" altLang="en-US" sz="1100" dirty="0"/>
          </a:p>
          <a:p>
            <a:pPr>
              <a:spcBef>
                <a:spcPct val="0"/>
              </a:spcBef>
            </a:pPr>
            <a:r>
              <a:rPr lang="en-GB" altLang="en-US" sz="1100" dirty="0"/>
              <a:t>The term “curriculum” includes timetabled courses, but also all activities relating to teaching, learning and assessment. It also applies to all the additional planned events, opportunities, activities and guidance given to learners to prepare them for a successful future.</a:t>
            </a:r>
          </a:p>
          <a:p>
            <a:pPr>
              <a:spcBef>
                <a:spcPct val="0"/>
              </a:spcBef>
            </a:pPr>
            <a:endParaRPr lang="en-GB" altLang="en-US" sz="1100" dirty="0"/>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5</a:t>
            </a:fld>
            <a:endParaRPr lang="en-US"/>
          </a:p>
        </p:txBody>
      </p:sp>
      <p:sp>
        <p:nvSpPr>
          <p:cNvPr id="5" name="Date Placeholder 4">
            <a:extLst>
              <a:ext uri="{FF2B5EF4-FFF2-40B4-BE49-F238E27FC236}">
                <a16:creationId xmlns:a16="http://schemas.microsoft.com/office/drawing/2014/main" xmlns="" id="{CC1E5465-E963-4035-A1C0-0FD7814748FC}"/>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B002D612-2407-4E02-8000-FD9EEAE5948B}"/>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0762601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for use with colleagues in Wales. In addition to this Estyn thematic review, MAT is clearly positioned within the National Mission for education in Wales and hence a developmental priority.</a:t>
            </a:r>
          </a:p>
        </p:txBody>
      </p:sp>
      <p:sp>
        <p:nvSpPr>
          <p:cNvPr id="4" name="Header Placeholder 3"/>
          <p:cNvSpPr>
            <a:spLocks noGrp="1"/>
          </p:cNvSpPr>
          <p:nvPr>
            <p:ph type="hdr" sz="quarter"/>
          </p:nvPr>
        </p:nvSpPr>
        <p:spPr/>
        <p:txBody>
          <a:bodyPr/>
          <a:lstStyle/>
          <a:p>
            <a:r>
              <a:rPr lang="en-US"/>
              <a:t>NACE Challenge Development Programme introductory presentation</a:t>
            </a:r>
          </a:p>
        </p:txBody>
      </p:sp>
      <p:sp>
        <p:nvSpPr>
          <p:cNvPr id="5" name="Date Placeholder 4"/>
          <p:cNvSpPr>
            <a:spLocks noGrp="1"/>
          </p:cNvSpPr>
          <p:nvPr>
            <p:ph type="dt" idx="1"/>
          </p:nvPr>
        </p:nvSpPr>
        <p:spPr/>
        <p:txBody>
          <a:bodyPr/>
          <a:lstStyle/>
          <a:p>
            <a:endParaRPr lang="en-US"/>
          </a:p>
        </p:txBody>
      </p:sp>
      <p:sp>
        <p:nvSpPr>
          <p:cNvPr id="6" name="Slide Number Placeholder 5"/>
          <p:cNvSpPr>
            <a:spLocks noGrp="1"/>
          </p:cNvSpPr>
          <p:nvPr>
            <p:ph type="sldNum" sz="quarter" idx="5"/>
          </p:nvPr>
        </p:nvSpPr>
        <p:spPr/>
        <p:txBody>
          <a:bodyPr/>
          <a:lstStyle/>
          <a:p>
            <a:fld id="{1B621CF1-70C4-5A45-B86E-BFEF09C5741B}" type="slidenum">
              <a:rPr lang="en-US" smtClean="0"/>
              <a:t>6</a:t>
            </a:fld>
            <a:endParaRPr lang="en-US"/>
          </a:p>
        </p:txBody>
      </p:sp>
    </p:spTree>
    <p:extLst>
      <p:ext uri="{BB962C8B-B14F-4D97-AF65-F5344CB8AC3E}">
        <p14:creationId xmlns:p14="http://schemas.microsoft.com/office/powerpoint/2010/main" val="3993960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7</a:t>
            </a:fld>
            <a:endParaRPr lang="en-US"/>
          </a:p>
        </p:txBody>
      </p:sp>
      <p:sp>
        <p:nvSpPr>
          <p:cNvPr id="5" name="Date Placeholder 4">
            <a:extLst>
              <a:ext uri="{FF2B5EF4-FFF2-40B4-BE49-F238E27FC236}">
                <a16:creationId xmlns:a16="http://schemas.microsoft.com/office/drawing/2014/main" xmlns="" id="{6AEE86D2-C13E-43F9-84B8-C8790FD185DA}"/>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1AF78A59-4017-4A19-A756-181002546D2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5538278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8</a:t>
            </a:fld>
            <a:endParaRPr lang="en-US"/>
          </a:p>
        </p:txBody>
      </p:sp>
      <p:sp>
        <p:nvSpPr>
          <p:cNvPr id="5" name="Date Placeholder 4">
            <a:extLst>
              <a:ext uri="{FF2B5EF4-FFF2-40B4-BE49-F238E27FC236}">
                <a16:creationId xmlns:a16="http://schemas.microsoft.com/office/drawing/2014/main" xmlns="" id="{DEEC683C-4434-4E90-BC5E-9482A943F750}"/>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5486EEC0-2927-42B0-B146-AA2A1D5ACB9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4023022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9</a:t>
            </a:fld>
            <a:endParaRPr lang="en-US"/>
          </a:p>
        </p:txBody>
      </p:sp>
      <p:sp>
        <p:nvSpPr>
          <p:cNvPr id="5" name="Date Placeholder 4">
            <a:extLst>
              <a:ext uri="{FF2B5EF4-FFF2-40B4-BE49-F238E27FC236}">
                <a16:creationId xmlns:a16="http://schemas.microsoft.com/office/drawing/2014/main" xmlns="" id="{77BD43C7-A939-4657-BC09-DA9D5773D771}"/>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7735B559-2647-49D7-926F-CC3514E2A118}"/>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11462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sz="1100" dirty="0"/>
              <a:t>The NACE Challenge Framework provides a systematic school evaluation and improvement process, based on evidence about the learning needs of the more able and appropriate provision for them. It has a proven track record of effectiveness. It is fully supportive of current Ofsted schedules and thereby of overall school effectiveness.</a:t>
            </a:r>
          </a:p>
          <a:p>
            <a:pPr>
              <a:spcBef>
                <a:spcPct val="0"/>
              </a:spcBef>
            </a:pPr>
            <a:endParaRPr lang="en-GB" altLang="en-US" sz="1100" dirty="0"/>
          </a:p>
          <a:p>
            <a:pPr>
              <a:spcBef>
                <a:spcPct val="0"/>
              </a:spcBef>
            </a:pPr>
            <a:r>
              <a:rPr lang="en-GB" altLang="en-US" sz="1100" dirty="0"/>
              <a:t>The  framework is specifically focused on provision for the more able, but recognises that a focus on the evaluation and development of provision, expectations and outcomes for this group will also have an impact on all other groups. (“A rising tide lifts all ships.”) </a:t>
            </a:r>
          </a:p>
          <a:p>
            <a:pPr>
              <a:spcBef>
                <a:spcPct val="0"/>
              </a:spcBef>
            </a:pPr>
            <a:endParaRPr lang="en-GB" altLang="en-US" sz="1100" dirty="0"/>
          </a:p>
          <a:p>
            <a:pPr>
              <a:spcBef>
                <a:spcPct val="0"/>
              </a:spcBef>
            </a:pPr>
            <a:r>
              <a:rPr lang="en-GB" altLang="en-US" sz="1100" dirty="0"/>
              <a:t>Schools evidencing the majority of the framework criteria may apply for formal recognition through the NACE Challenge Award.</a:t>
            </a:r>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10</a:t>
            </a:fld>
            <a:endParaRPr lang="en-US"/>
          </a:p>
        </p:txBody>
      </p:sp>
      <p:sp>
        <p:nvSpPr>
          <p:cNvPr id="5" name="Date Placeholder 4">
            <a:extLst>
              <a:ext uri="{FF2B5EF4-FFF2-40B4-BE49-F238E27FC236}">
                <a16:creationId xmlns:a16="http://schemas.microsoft.com/office/drawing/2014/main" xmlns="" id="{258C8C9C-D293-470F-A425-BF7A2FB6B288}"/>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9F0887EA-9E6B-4D7F-BBCC-8CB4F38642AA}"/>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4898901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11</a:t>
            </a:fld>
            <a:endParaRPr lang="en-US"/>
          </a:p>
        </p:txBody>
      </p:sp>
      <p:sp>
        <p:nvSpPr>
          <p:cNvPr id="5" name="Date Placeholder 4">
            <a:extLst>
              <a:ext uri="{FF2B5EF4-FFF2-40B4-BE49-F238E27FC236}">
                <a16:creationId xmlns:a16="http://schemas.microsoft.com/office/drawing/2014/main" xmlns="" id="{886B239F-C7F3-49BD-ADED-556EFE31F470}"/>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4CDA394E-0BF4-4505-9718-FE7C26227252}"/>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5089952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1" dirty="0">
                <a:latin typeface="+mn-lt"/>
              </a:rPr>
              <a:t>Talk through each of the elements. Staff could be given a copy of the framework or extracts which include the main headings and criteria. You could ask colleagues to read through and discuss in groups, with a member of SLT leading each group. Summarise 2-3 key points of each element to feedback to the rest of the school team.</a:t>
            </a:r>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12</a:t>
            </a:fld>
            <a:endParaRPr lang="en-US"/>
          </a:p>
        </p:txBody>
      </p:sp>
      <p:sp>
        <p:nvSpPr>
          <p:cNvPr id="5" name="Date Placeholder 4">
            <a:extLst>
              <a:ext uri="{FF2B5EF4-FFF2-40B4-BE49-F238E27FC236}">
                <a16:creationId xmlns:a16="http://schemas.microsoft.com/office/drawing/2014/main" xmlns="" id="{7D7A66EE-EF7A-4EF5-B089-03432DB912B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9FDAC1C2-59C6-482E-89A2-E67D1C1820B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013931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13</a:t>
            </a:fld>
            <a:endParaRPr lang="en-US"/>
          </a:p>
        </p:txBody>
      </p:sp>
      <p:sp>
        <p:nvSpPr>
          <p:cNvPr id="5" name="Date Placeholder 4">
            <a:extLst>
              <a:ext uri="{FF2B5EF4-FFF2-40B4-BE49-F238E27FC236}">
                <a16:creationId xmlns:a16="http://schemas.microsoft.com/office/drawing/2014/main" xmlns="" id="{CBB7694D-53C8-4318-BC81-317436BC979E}"/>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6FC040B0-B25E-400F-97FA-C8439DE95504}"/>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6219096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14</a:t>
            </a:fld>
            <a:endParaRPr lang="en-US"/>
          </a:p>
        </p:txBody>
      </p:sp>
      <p:sp>
        <p:nvSpPr>
          <p:cNvPr id="5" name="Date Placeholder 4">
            <a:extLst>
              <a:ext uri="{FF2B5EF4-FFF2-40B4-BE49-F238E27FC236}">
                <a16:creationId xmlns:a16="http://schemas.microsoft.com/office/drawing/2014/main" xmlns="" id="{B9F44D47-C421-431B-9AAC-02F084DCEDD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C14E73A2-550F-4E49-BAB2-09C7294C65AB}"/>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3275132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15</a:t>
            </a:fld>
            <a:endParaRPr lang="en-US"/>
          </a:p>
        </p:txBody>
      </p:sp>
      <p:sp>
        <p:nvSpPr>
          <p:cNvPr id="5" name="Date Placeholder 4">
            <a:extLst>
              <a:ext uri="{FF2B5EF4-FFF2-40B4-BE49-F238E27FC236}">
                <a16:creationId xmlns:a16="http://schemas.microsoft.com/office/drawing/2014/main" xmlns="" id="{24FF7E8E-1AEE-47A2-A8BD-6F05FB3711D6}"/>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809C70CD-6570-47A6-AA12-8E936693E29F}"/>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4177629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16</a:t>
            </a:fld>
            <a:endParaRPr lang="en-US"/>
          </a:p>
        </p:txBody>
      </p:sp>
      <p:sp>
        <p:nvSpPr>
          <p:cNvPr id="5" name="Date Placeholder 4">
            <a:extLst>
              <a:ext uri="{FF2B5EF4-FFF2-40B4-BE49-F238E27FC236}">
                <a16:creationId xmlns:a16="http://schemas.microsoft.com/office/drawing/2014/main" xmlns="" id="{CC9CEEC4-704A-4CA3-9A7B-B5C8695873B5}"/>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769939E1-8F4B-4FC7-A1C0-50CE2D90FC43}"/>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41799087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17</a:t>
            </a:fld>
            <a:endParaRPr lang="en-US"/>
          </a:p>
        </p:txBody>
      </p:sp>
      <p:sp>
        <p:nvSpPr>
          <p:cNvPr id="5" name="Date Placeholder 4">
            <a:extLst>
              <a:ext uri="{FF2B5EF4-FFF2-40B4-BE49-F238E27FC236}">
                <a16:creationId xmlns:a16="http://schemas.microsoft.com/office/drawing/2014/main" xmlns="" id="{366FCF73-BBE1-4E2D-BF89-336332772375}"/>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1943B94A-6A45-4698-84B4-B32E8D7F1326}"/>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2878747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18</a:t>
            </a:fld>
            <a:endParaRPr lang="en-US"/>
          </a:p>
        </p:txBody>
      </p:sp>
      <p:sp>
        <p:nvSpPr>
          <p:cNvPr id="5" name="Date Placeholder 4">
            <a:extLst>
              <a:ext uri="{FF2B5EF4-FFF2-40B4-BE49-F238E27FC236}">
                <a16:creationId xmlns:a16="http://schemas.microsoft.com/office/drawing/2014/main" xmlns="" id="{8F175CD9-CFAB-478E-9F76-2DAFF03BBAB3}"/>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943E21BB-BAA7-4741-8F52-5CBCEB597C39}"/>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0206358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841082"/>
          </a:xfrm>
        </p:spPr>
        <p:txBody>
          <a:bodyPr/>
          <a:lstStyle/>
          <a:p>
            <a:pPr>
              <a:spcBef>
                <a:spcPct val="0"/>
              </a:spcBef>
              <a:defRPr/>
            </a:pPr>
            <a:r>
              <a:rPr lang="en-GB" altLang="en-US" sz="850" dirty="0"/>
              <a:t>The NACE Challenge Framework is systematically structured and evidence-informed, helping schools to undertake a robust audit of provision in order to achieve focused, well-informed action planning. Its purpose is to assist schools in developing high-quality provision for the more able, but its systematic examination of a wide spectrum of provision ensures whole-school improvement that impacts on all groups. The framework has been used by schools across all phases, from early years to Key Stage 5, to support improvement. It can be used by schools whatever their context. </a:t>
            </a:r>
          </a:p>
          <a:p>
            <a:pPr>
              <a:spcBef>
                <a:spcPct val="0"/>
              </a:spcBef>
              <a:defRPr/>
            </a:pPr>
            <a:r>
              <a:rPr lang="en-GB" altLang="en-US" sz="850" dirty="0"/>
              <a:t> </a:t>
            </a:r>
          </a:p>
          <a:p>
            <a:pPr>
              <a:spcBef>
                <a:spcPct val="0"/>
              </a:spcBef>
              <a:defRPr/>
            </a:pPr>
            <a:r>
              <a:rPr lang="en-GB" altLang="en-US" sz="850" dirty="0"/>
              <a:t>The emphasis of the framework is to enable schools to create an ethos of ambition and high expectations so schools can confidently identify and meet the needs of the more able within an overall ethos of challenge for all. The framework was designed to bring coherence to school improvement initiatives, and can be used flexibly to fit in with individual schools’ preferred development strategies. </a:t>
            </a:r>
          </a:p>
          <a:p>
            <a:pPr>
              <a:spcBef>
                <a:spcPct val="0"/>
              </a:spcBef>
              <a:defRPr/>
            </a:pPr>
            <a:endParaRPr lang="en-GB" altLang="en-US" sz="850" dirty="0"/>
          </a:p>
          <a:p>
            <a:pPr>
              <a:spcBef>
                <a:spcPct val="0"/>
              </a:spcBef>
              <a:defRPr/>
            </a:pPr>
            <a:r>
              <a:rPr lang="en-GB" altLang="en-US" sz="850" dirty="0">
                <a:cs typeface="Times New Roman" panose="02020603050405020304" pitchFamily="18" charset="0"/>
              </a:rPr>
              <a:t>Because the framework is systematic and focuses on all aspects of provision, it can be used at whole-school, phase and department levels, with outcomes collated for whole-school consistency. </a:t>
            </a:r>
          </a:p>
          <a:p>
            <a:pPr>
              <a:spcBef>
                <a:spcPct val="0"/>
              </a:spcBef>
              <a:buFontTx/>
              <a:buChar char="•"/>
              <a:defRPr/>
            </a:pPr>
            <a:endParaRPr lang="en-GB" altLang="en-US" sz="850" dirty="0">
              <a:cs typeface="Times New Roman" panose="02020603050405020304" pitchFamily="18" charset="0"/>
            </a:endParaRPr>
          </a:p>
          <a:p>
            <a:pPr>
              <a:spcBef>
                <a:spcPct val="0"/>
              </a:spcBef>
              <a:defRPr/>
            </a:pPr>
            <a:r>
              <a:rPr lang="en-GB" altLang="en-US" sz="850" dirty="0">
                <a:cs typeface="Times New Roman" panose="02020603050405020304" pitchFamily="18" charset="0"/>
              </a:rPr>
              <a:t>Additional resources such as the lesson observation template (Appendix C in the framework guidance) enable all staff to identify strengths and areas for development, with leaders able to collate whole-school, phase and/or department strengths and areas for development, and quantify improvements achieved.</a:t>
            </a:r>
          </a:p>
          <a:p>
            <a:pPr>
              <a:spcBef>
                <a:spcPct val="0"/>
              </a:spcBef>
              <a:buFontTx/>
              <a:buChar char="•"/>
              <a:defRPr/>
            </a:pPr>
            <a:endParaRPr lang="en-GB" altLang="en-US" sz="850" dirty="0">
              <a:cs typeface="Times New Roman" panose="02020603050405020304" pitchFamily="18" charset="0"/>
            </a:endParaRPr>
          </a:p>
          <a:p>
            <a:pPr>
              <a:spcBef>
                <a:spcPct val="0"/>
              </a:spcBef>
              <a:defRPr/>
            </a:pPr>
            <a:r>
              <a:rPr lang="en-GB" altLang="en-US" sz="850" dirty="0">
                <a:cs typeface="Times New Roman" panose="02020603050405020304" pitchFamily="18" charset="0"/>
              </a:rPr>
              <a:t>Specific attention is given to the satisfaction and voice of parents and learners, and to partnerships with other schools/organisations and the impact this has on provision.</a:t>
            </a:r>
          </a:p>
          <a:p>
            <a:pPr>
              <a:spcBef>
                <a:spcPct val="0"/>
              </a:spcBef>
              <a:buFontTx/>
              <a:buChar char="•"/>
              <a:defRPr/>
            </a:pPr>
            <a:endParaRPr lang="en-GB" altLang="en-US" sz="850" dirty="0">
              <a:cs typeface="Times New Roman" panose="02020603050405020304" pitchFamily="18" charset="0"/>
            </a:endParaRPr>
          </a:p>
          <a:p>
            <a:pPr>
              <a:spcBef>
                <a:spcPct val="0"/>
              </a:spcBef>
              <a:defRPr/>
            </a:pPr>
            <a:r>
              <a:rPr lang="en-GB" altLang="en-US" sz="850" dirty="0">
                <a:cs typeface="Times New Roman" panose="02020603050405020304" pitchFamily="18" charset="0"/>
              </a:rPr>
              <a:t>The final evaluation requires leaders and staff to identify the impact of school improvement actions, not only on outcomes for the more able, but on all aspects of provision for all groups. Knowing what has improved and how improvement was achieved is key to gaining the NACE Challenge Award if schools choose to apply for this, and is also key to Ofsted judgments of effectiveness.</a:t>
            </a:r>
          </a:p>
          <a:p>
            <a:pPr>
              <a:spcBef>
                <a:spcPct val="0"/>
              </a:spcBef>
              <a:defRPr/>
            </a:pPr>
            <a:endParaRPr lang="en-GB" altLang="en-US" sz="900" dirty="0"/>
          </a:p>
          <a:p>
            <a:endParaRPr lang="en-GB" sz="900" dirty="0"/>
          </a:p>
          <a:p>
            <a:endParaRPr lang="en-GB" sz="900" dirty="0"/>
          </a:p>
        </p:txBody>
      </p:sp>
      <p:sp>
        <p:nvSpPr>
          <p:cNvPr id="4" name="Slide Number Placeholder 3"/>
          <p:cNvSpPr>
            <a:spLocks noGrp="1"/>
          </p:cNvSpPr>
          <p:nvPr>
            <p:ph type="sldNum" sz="quarter" idx="10"/>
          </p:nvPr>
        </p:nvSpPr>
        <p:spPr/>
        <p:txBody>
          <a:bodyPr/>
          <a:lstStyle/>
          <a:p>
            <a:fld id="{1B621CF1-70C4-5A45-B86E-BFEF09C5741B}" type="slidenum">
              <a:rPr lang="en-US" smtClean="0"/>
              <a:t>19</a:t>
            </a:fld>
            <a:endParaRPr lang="en-US"/>
          </a:p>
        </p:txBody>
      </p:sp>
      <p:sp>
        <p:nvSpPr>
          <p:cNvPr id="5" name="Date Placeholder 4">
            <a:extLst>
              <a:ext uri="{FF2B5EF4-FFF2-40B4-BE49-F238E27FC236}">
                <a16:creationId xmlns:a16="http://schemas.microsoft.com/office/drawing/2014/main" xmlns="" id="{72F9386B-95B9-4E5A-A84C-0B6BAFD885AF}"/>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3A2C1E3F-0F15-4DD4-A60A-26298E94233A}"/>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5412812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sz="1000" dirty="0"/>
              <a:t>To tailor provision and targets for improvement effectively and evaluate their impact, knowledge of learners’ needs is essential. We therefore need to identify the learners who would benefit from more stretch and challenge in the curriculum.</a:t>
            </a:r>
          </a:p>
          <a:p>
            <a:pPr>
              <a:spcBef>
                <a:spcPct val="0"/>
              </a:spcBef>
            </a:pPr>
            <a:endParaRPr lang="en-GB" altLang="en-US" sz="1000" dirty="0"/>
          </a:p>
          <a:p>
            <a:pPr>
              <a:spcBef>
                <a:spcPct val="0"/>
              </a:spcBef>
            </a:pPr>
            <a:r>
              <a:rPr lang="en-GB" altLang="en-US" sz="1000" dirty="0"/>
              <a:t>A close focus on classroom learning experiences ensures that attention is given to motivating, stretching and challenging all. </a:t>
            </a:r>
          </a:p>
          <a:p>
            <a:pPr>
              <a:spcBef>
                <a:spcPct val="0"/>
              </a:spcBef>
            </a:pPr>
            <a:endParaRPr lang="en-GB" altLang="en-US" sz="1000" dirty="0"/>
          </a:p>
          <a:p>
            <a:pPr>
              <a:spcBef>
                <a:spcPct val="0"/>
              </a:spcBef>
            </a:pPr>
            <a:r>
              <a:rPr lang="en-GB" altLang="en-US" sz="1000" dirty="0"/>
              <a:t>The NACE Challenge Framework has strong guiding principles. It places classroom provision and learning at the centre. Understanding the strengths and needs of learners, as well as their views of teaching and learning, is key to improving provision. </a:t>
            </a:r>
          </a:p>
          <a:p>
            <a:pPr>
              <a:spcBef>
                <a:spcPct val="0"/>
              </a:spcBef>
            </a:pPr>
            <a:endParaRPr lang="en-GB" altLang="en-US" sz="1000" dirty="0"/>
          </a:p>
          <a:p>
            <a:pPr>
              <a:spcBef>
                <a:spcPct val="0"/>
              </a:spcBef>
            </a:pPr>
            <a:r>
              <a:rPr lang="en-GB" altLang="en-US" sz="1000" dirty="0"/>
              <a:t>Talking to children about how well they are challenged in day-to-day learning situations is vital. Schools need to draw on these views, particularly the views of identified underachievers, to inform whole-school planning and interventions (Teachers’ Standards 2012, pupil premium etc). </a:t>
            </a:r>
          </a:p>
          <a:p>
            <a:pPr>
              <a:spcBef>
                <a:spcPct val="0"/>
              </a:spcBef>
            </a:pPr>
            <a:endParaRPr lang="en-GB" altLang="en-US" sz="1000" dirty="0"/>
          </a:p>
          <a:p>
            <a:pPr>
              <a:spcBef>
                <a:spcPct val="0"/>
              </a:spcBef>
            </a:pPr>
            <a:r>
              <a:rPr lang="en-GB" altLang="en-US" sz="1000" dirty="0"/>
              <a:t>This understanding will influence teaching strategies, support for learners and parents, and encourage a commitment to ensuring that the needs of able learners are discussed when they move between teachers, classes, key stages and schools so they continue to progress and achieve well. The Challenge Framework provides a cohesive structure for schools to achieve this. </a:t>
            </a:r>
          </a:p>
          <a:p>
            <a:pPr>
              <a:spcBef>
                <a:spcPct val="0"/>
              </a:spcBef>
            </a:pPr>
            <a:endParaRPr lang="en-GB" altLang="en-US" sz="1100" dirty="0"/>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20</a:t>
            </a:fld>
            <a:endParaRPr lang="en-US"/>
          </a:p>
        </p:txBody>
      </p:sp>
      <p:sp>
        <p:nvSpPr>
          <p:cNvPr id="5" name="Date Placeholder 4">
            <a:extLst>
              <a:ext uri="{FF2B5EF4-FFF2-40B4-BE49-F238E27FC236}">
                <a16:creationId xmlns:a16="http://schemas.microsoft.com/office/drawing/2014/main" xmlns="" id="{1CD9CF0A-4853-4CA7-96D1-57A68020F34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59C13A48-2CCF-4489-85D6-68393F808380}"/>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5100033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000" dirty="0"/>
              <a:t>Provision for the more able has become an increasingly important aspect of educational policy and planning. Ofsted, and in the past the National Strategies and Excellence in Cities programme, has recognised the importance of providing stretch and challenge for the more able, securing good progress, and addressing underachievement. </a:t>
            </a:r>
          </a:p>
          <a:p>
            <a:pPr>
              <a:defRPr/>
            </a:pPr>
            <a:endParaRPr lang="en-GB" sz="1000" dirty="0"/>
          </a:p>
          <a:p>
            <a:pPr>
              <a:defRPr/>
            </a:pPr>
            <a:r>
              <a:rPr lang="en-GB" sz="1000" dirty="0"/>
              <a:t>The </a:t>
            </a:r>
            <a:r>
              <a:rPr lang="en-GB" sz="1000" i="1" dirty="0"/>
              <a:t>Sutton Trust Review 2012 </a:t>
            </a:r>
            <a:r>
              <a:rPr lang="en-GB" sz="1000" dirty="0"/>
              <a:t>pointed out that development had not been coherent or consistent. The 2013 reports “</a:t>
            </a:r>
            <a:r>
              <a:rPr lang="en-GB" sz="1000" i="0" dirty="0"/>
              <a:t>The most able students: are they doing as well as they should in our secondary schools?” (Ofsted, June 2013) and “Unseen children: access and achievement 20 years on”</a:t>
            </a:r>
            <a:r>
              <a:rPr lang="en-GB" sz="1000" i="1" dirty="0"/>
              <a:t> (</a:t>
            </a:r>
            <a:r>
              <a:rPr lang="en-GB" sz="1000" dirty="0"/>
              <a:t>Ofsted, June 2013) put both more able learners, those at a disadvantage and those who meet both criteria, very much at the centre of changes to the Ofsted inspection schedule.</a:t>
            </a:r>
          </a:p>
          <a:p>
            <a:pPr>
              <a:defRPr/>
            </a:pPr>
            <a:endParaRPr lang="en-GB" sz="1000" dirty="0"/>
          </a:p>
          <a:p>
            <a:pPr>
              <a:defRPr/>
            </a:pPr>
            <a:r>
              <a:rPr lang="en-GB" sz="1000" dirty="0"/>
              <a:t>The gap between the academically more able in our country compared to some other countries (cf. PISA outcomes) and the gap between learners from differing backgrounds, has led to recognition that schools need to understand the learning needs and potential of all learners, including the more able – not least to prepare them for the future world of work. </a:t>
            </a:r>
          </a:p>
          <a:p>
            <a:pPr>
              <a:defRPr/>
            </a:pPr>
            <a:endParaRPr lang="en-GB" sz="1000" dirty="0"/>
          </a:p>
          <a:p>
            <a:pPr>
              <a:defRPr/>
            </a:pPr>
            <a:r>
              <a:rPr lang="en-GB" sz="1000" dirty="0"/>
              <a:t>All this implies that we should provide high-quality learning so that </a:t>
            </a:r>
            <a:r>
              <a:rPr lang="en-GB" sz="1000" i="1" dirty="0"/>
              <a:t>all </a:t>
            </a:r>
            <a:r>
              <a:rPr lang="en-GB" sz="1000" dirty="0"/>
              <a:t>learners make good progress, along different pathways, with sufficient challenge to develop critical and analytical thinking, creativity, entrepreneurial skills and the ability to learn independently and collaboratively. </a:t>
            </a:r>
          </a:p>
          <a:p>
            <a:pPr>
              <a:defRPr/>
            </a:pPr>
            <a:endParaRPr lang="en-GB" sz="1000" dirty="0"/>
          </a:p>
          <a:p>
            <a:pPr>
              <a:defRPr/>
            </a:pPr>
            <a:r>
              <a:rPr lang="en-GB" sz="1000" dirty="0"/>
              <a:t>The NACE Challenge Framework is regularly reviewed to ensure it remains an effective tool to support schools in leading practice and provision, and at the same time provides an effective framework for schools in developing their practice towards meeting national inspection standards.</a:t>
            </a:r>
          </a:p>
          <a:p>
            <a:pPr>
              <a:defRPr/>
            </a:pPr>
            <a:endParaRPr lang="en-GB" sz="1000" dirty="0"/>
          </a:p>
          <a:p>
            <a:endParaRPr lang="en-GB" sz="1000" dirty="0"/>
          </a:p>
        </p:txBody>
      </p:sp>
      <p:sp>
        <p:nvSpPr>
          <p:cNvPr id="4" name="Slide Number Placeholder 3"/>
          <p:cNvSpPr>
            <a:spLocks noGrp="1"/>
          </p:cNvSpPr>
          <p:nvPr>
            <p:ph type="sldNum" sz="quarter" idx="10"/>
          </p:nvPr>
        </p:nvSpPr>
        <p:spPr/>
        <p:txBody>
          <a:bodyPr/>
          <a:lstStyle/>
          <a:p>
            <a:fld id="{1B621CF1-70C4-5A45-B86E-BFEF09C5741B}" type="slidenum">
              <a:rPr lang="en-US" smtClean="0"/>
              <a:t>21</a:t>
            </a:fld>
            <a:endParaRPr lang="en-US"/>
          </a:p>
        </p:txBody>
      </p:sp>
      <p:sp>
        <p:nvSpPr>
          <p:cNvPr id="5" name="Date Placeholder 4">
            <a:extLst>
              <a:ext uri="{FF2B5EF4-FFF2-40B4-BE49-F238E27FC236}">
                <a16:creationId xmlns:a16="http://schemas.microsoft.com/office/drawing/2014/main" xmlns="" id="{AB00AF4D-DAA9-4099-8728-94C8502C7A16}"/>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D78D5F7A-5848-4287-8F3C-A5ECADF98D5D}"/>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2612214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22</a:t>
            </a:fld>
            <a:endParaRPr lang="en-US"/>
          </a:p>
        </p:txBody>
      </p:sp>
      <p:sp>
        <p:nvSpPr>
          <p:cNvPr id="5" name="Date Placeholder 4">
            <a:extLst>
              <a:ext uri="{FF2B5EF4-FFF2-40B4-BE49-F238E27FC236}">
                <a16:creationId xmlns:a16="http://schemas.microsoft.com/office/drawing/2014/main" xmlns="" id="{2B9CF30C-5495-4781-812A-D4637CF11378}"/>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1FF2AB02-5B31-4FEB-BC46-EED77166057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2761675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000" dirty="0"/>
          </a:p>
        </p:txBody>
      </p:sp>
      <p:sp>
        <p:nvSpPr>
          <p:cNvPr id="4" name="Slide Number Placeholder 3"/>
          <p:cNvSpPr>
            <a:spLocks noGrp="1"/>
          </p:cNvSpPr>
          <p:nvPr>
            <p:ph type="sldNum" sz="quarter" idx="10"/>
          </p:nvPr>
        </p:nvSpPr>
        <p:spPr/>
        <p:txBody>
          <a:bodyPr/>
          <a:lstStyle/>
          <a:p>
            <a:fld id="{1B621CF1-70C4-5A45-B86E-BFEF09C5741B}" type="slidenum">
              <a:rPr lang="en-US" smtClean="0"/>
              <a:t>23</a:t>
            </a:fld>
            <a:endParaRPr lang="en-US"/>
          </a:p>
        </p:txBody>
      </p:sp>
      <p:sp>
        <p:nvSpPr>
          <p:cNvPr id="5" name="Date Placeholder 4">
            <a:extLst>
              <a:ext uri="{FF2B5EF4-FFF2-40B4-BE49-F238E27FC236}">
                <a16:creationId xmlns:a16="http://schemas.microsoft.com/office/drawing/2014/main" xmlns="" id="{C70B9D56-4CCE-4EDC-9ED4-93AA1EA211C4}"/>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73457AD3-250A-4A2A-9594-C84432B9D596}"/>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895981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000" dirty="0"/>
          </a:p>
        </p:txBody>
      </p:sp>
      <p:sp>
        <p:nvSpPr>
          <p:cNvPr id="4" name="Slide Number Placeholder 3"/>
          <p:cNvSpPr>
            <a:spLocks noGrp="1"/>
          </p:cNvSpPr>
          <p:nvPr>
            <p:ph type="sldNum" sz="quarter" idx="10"/>
          </p:nvPr>
        </p:nvSpPr>
        <p:spPr/>
        <p:txBody>
          <a:bodyPr/>
          <a:lstStyle/>
          <a:p>
            <a:fld id="{1B621CF1-70C4-5A45-B86E-BFEF09C5741B}" type="slidenum">
              <a:rPr lang="en-US" smtClean="0"/>
              <a:t>24</a:t>
            </a:fld>
            <a:endParaRPr lang="en-US"/>
          </a:p>
        </p:txBody>
      </p:sp>
      <p:sp>
        <p:nvSpPr>
          <p:cNvPr id="5" name="Date Placeholder 4">
            <a:extLst>
              <a:ext uri="{FF2B5EF4-FFF2-40B4-BE49-F238E27FC236}">
                <a16:creationId xmlns:a16="http://schemas.microsoft.com/office/drawing/2014/main" xmlns="" id="{6AF968F8-D4CC-49B2-A3AB-5D79AF88F5C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34FD9C73-7CFA-401D-83E9-4AFD513C8B49}"/>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1441000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Header Placeholder 3"/>
          <p:cNvSpPr>
            <a:spLocks noGrp="1"/>
          </p:cNvSpPr>
          <p:nvPr>
            <p:ph type="hdr" sz="quarter" idx="10"/>
          </p:nvPr>
        </p:nvSpPr>
        <p:spPr/>
        <p:txBody>
          <a:bodyPr/>
          <a:lstStyle/>
          <a:p>
            <a:r>
              <a:rPr lang="en-US" smtClean="0"/>
              <a:t>NACE Challenge Development Programme introductory presentation</a:t>
            </a:r>
            <a:endParaRPr lang="en-US"/>
          </a:p>
        </p:txBody>
      </p:sp>
      <p:sp>
        <p:nvSpPr>
          <p:cNvPr id="5" name="Date Placeholder 4"/>
          <p:cNvSpPr>
            <a:spLocks noGrp="1"/>
          </p:cNvSpPr>
          <p:nvPr>
            <p:ph type="dt" idx="11"/>
          </p:nvPr>
        </p:nvSpPr>
        <p:spPr/>
        <p:txBody>
          <a:bodyPr/>
          <a:lstStyle/>
          <a:p>
            <a:endParaRPr lang="en-US"/>
          </a:p>
        </p:txBody>
      </p:sp>
      <p:sp>
        <p:nvSpPr>
          <p:cNvPr id="6" name="Slide Number Placeholder 5"/>
          <p:cNvSpPr>
            <a:spLocks noGrp="1"/>
          </p:cNvSpPr>
          <p:nvPr>
            <p:ph type="sldNum" sz="quarter" idx="12"/>
          </p:nvPr>
        </p:nvSpPr>
        <p:spPr/>
        <p:txBody>
          <a:bodyPr/>
          <a:lstStyle/>
          <a:p>
            <a:fld id="{1B621CF1-70C4-5A45-B86E-BFEF09C5741B}" type="slidenum">
              <a:rPr lang="en-US" smtClean="0"/>
              <a:t>25</a:t>
            </a:fld>
            <a:endParaRPr lang="en-US"/>
          </a:p>
        </p:txBody>
      </p:sp>
    </p:spTree>
    <p:extLst>
      <p:ext uri="{BB962C8B-B14F-4D97-AF65-F5344CB8AC3E}">
        <p14:creationId xmlns:p14="http://schemas.microsoft.com/office/powerpoint/2010/main" val="16921466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solidFill>
                  <a:prstClr val="black"/>
                </a:solidFill>
              </a:rPr>
              <a:pPr/>
              <a:t>27</a:t>
            </a:fld>
            <a:endParaRPr lang="en-US">
              <a:solidFill>
                <a:prstClr val="black"/>
              </a:solidFill>
            </a:endParaRPr>
          </a:p>
        </p:txBody>
      </p:sp>
      <p:sp>
        <p:nvSpPr>
          <p:cNvPr id="5" name="Date Placeholder 4">
            <a:extLst>
              <a:ext uri="{FF2B5EF4-FFF2-40B4-BE49-F238E27FC236}">
                <a16:creationId xmlns:a16="http://schemas.microsoft.com/office/drawing/2014/main" xmlns="" id="{BA2A14BE-9155-4766-95DE-21D036BF178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a16="http://schemas.microsoft.com/office/drawing/2014/main" xmlns="" id="{4FC3E09E-17DA-4D66-AF35-C45F5AD6149D}"/>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40191351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28</a:t>
            </a:fld>
            <a:endParaRPr lang="en-US"/>
          </a:p>
        </p:txBody>
      </p:sp>
      <p:sp>
        <p:nvSpPr>
          <p:cNvPr id="5" name="Date Placeholder 4">
            <a:extLst>
              <a:ext uri="{FF2B5EF4-FFF2-40B4-BE49-F238E27FC236}">
                <a16:creationId xmlns:a16="http://schemas.microsoft.com/office/drawing/2014/main" xmlns="" id="{A6CB4918-F94D-4927-97B3-2EE6A2C41BF4}"/>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478B94E4-7D84-4CD4-AEE5-63D384B5531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0145521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29</a:t>
            </a:fld>
            <a:endParaRPr lang="en-US"/>
          </a:p>
        </p:txBody>
      </p:sp>
      <p:sp>
        <p:nvSpPr>
          <p:cNvPr id="5" name="Date Placeholder 4">
            <a:extLst>
              <a:ext uri="{FF2B5EF4-FFF2-40B4-BE49-F238E27FC236}">
                <a16:creationId xmlns:a16="http://schemas.microsoft.com/office/drawing/2014/main" xmlns="" id="{466360B4-E80E-41E0-853E-AF131C29096E}"/>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8F32B8DA-EBEB-43B9-9BB5-131AAA45E5A1}"/>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9508899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i="1" dirty="0"/>
              <a:t>Share a copy of the progress tracker in Appendix A of the NACE Challenge Framework guidance for schools. Ask staff to review each category, and discuss the category which best matches your school’s current stage.</a:t>
            </a:r>
          </a:p>
        </p:txBody>
      </p:sp>
      <p:sp>
        <p:nvSpPr>
          <p:cNvPr id="4" name="Slide Number Placeholder 3"/>
          <p:cNvSpPr>
            <a:spLocks noGrp="1"/>
          </p:cNvSpPr>
          <p:nvPr>
            <p:ph type="sldNum" sz="quarter" idx="10"/>
          </p:nvPr>
        </p:nvSpPr>
        <p:spPr/>
        <p:txBody>
          <a:bodyPr/>
          <a:lstStyle/>
          <a:p>
            <a:fld id="{1B621CF1-70C4-5A45-B86E-BFEF09C5741B}" type="slidenum">
              <a:rPr lang="en-US" smtClean="0"/>
              <a:t>30</a:t>
            </a:fld>
            <a:endParaRPr lang="en-US"/>
          </a:p>
        </p:txBody>
      </p:sp>
      <p:sp>
        <p:nvSpPr>
          <p:cNvPr id="5" name="Date Placeholder 4">
            <a:extLst>
              <a:ext uri="{FF2B5EF4-FFF2-40B4-BE49-F238E27FC236}">
                <a16:creationId xmlns:a16="http://schemas.microsoft.com/office/drawing/2014/main" xmlns="" id="{D5950648-3BF3-4F1B-81BF-CC51C1FA51F8}"/>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A9E4CF6F-304D-4E52-B6BD-089F9EF0BE9F}"/>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8905127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31</a:t>
            </a:fld>
            <a:endParaRPr lang="en-US"/>
          </a:p>
        </p:txBody>
      </p:sp>
      <p:sp>
        <p:nvSpPr>
          <p:cNvPr id="5" name="Date Placeholder 4">
            <a:extLst>
              <a:ext uri="{FF2B5EF4-FFF2-40B4-BE49-F238E27FC236}">
                <a16:creationId xmlns:a16="http://schemas.microsoft.com/office/drawing/2014/main" xmlns="" id="{C7999944-6EC5-42C5-B8B3-0DAB3FC21FD0}"/>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4931DDF1-F413-4E64-BFFD-46216DAFEE27}"/>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8191709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i="1" dirty="0"/>
              <a:t>It is useful to start by using the framework to carry out a full initial audit. You may want to set aside time in another staff meeting to discuss and initiate this.</a:t>
            </a:r>
          </a:p>
          <a:p>
            <a:pPr eaLnBrk="1" hangingPunct="1">
              <a:spcBef>
                <a:spcPct val="0"/>
              </a:spcBef>
            </a:pPr>
            <a:endParaRPr lang="en-GB" altLang="en-US" sz="1100" i="1" dirty="0"/>
          </a:p>
          <a:p>
            <a:pPr eaLnBrk="1" hangingPunct="1">
              <a:spcBef>
                <a:spcPct val="0"/>
              </a:spcBef>
            </a:pPr>
            <a:r>
              <a:rPr lang="en-GB" altLang="en-US" sz="1100" i="1" dirty="0"/>
              <a:t>When you are ready to do conduct the audit, work your way through the elements and criteria, turning each into a question, for example “How well do we...?”</a:t>
            </a:r>
          </a:p>
          <a:p>
            <a:pPr eaLnBrk="1" hangingPunct="1">
              <a:spcBef>
                <a:spcPct val="0"/>
              </a:spcBef>
            </a:pPr>
            <a:endParaRPr lang="en-GB" altLang="en-US" sz="1100" i="1" dirty="0"/>
          </a:p>
          <a:p>
            <a:pPr eaLnBrk="1" hangingPunct="1">
              <a:spcBef>
                <a:spcPct val="0"/>
              </a:spcBef>
            </a:pPr>
            <a:r>
              <a:rPr lang="en-GB" altLang="en-US" sz="1100" i="1" dirty="0"/>
              <a:t>For professional support in undertaking this audit, contact NACE.</a:t>
            </a:r>
          </a:p>
        </p:txBody>
      </p:sp>
      <p:sp>
        <p:nvSpPr>
          <p:cNvPr id="4" name="Slide Number Placeholder 3"/>
          <p:cNvSpPr>
            <a:spLocks noGrp="1"/>
          </p:cNvSpPr>
          <p:nvPr>
            <p:ph type="sldNum" sz="quarter" idx="10"/>
          </p:nvPr>
        </p:nvSpPr>
        <p:spPr/>
        <p:txBody>
          <a:bodyPr/>
          <a:lstStyle/>
          <a:p>
            <a:fld id="{1B621CF1-70C4-5A45-B86E-BFEF09C5741B}" type="slidenum">
              <a:rPr lang="en-US" smtClean="0"/>
              <a:t>32</a:t>
            </a:fld>
            <a:endParaRPr lang="en-US"/>
          </a:p>
        </p:txBody>
      </p:sp>
      <p:sp>
        <p:nvSpPr>
          <p:cNvPr id="5" name="Date Placeholder 4">
            <a:extLst>
              <a:ext uri="{FF2B5EF4-FFF2-40B4-BE49-F238E27FC236}">
                <a16:creationId xmlns:a16="http://schemas.microsoft.com/office/drawing/2014/main" xmlns="" id="{D4FE5D9F-BBF8-44AA-87D6-784101ECC15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07BB9C9E-5688-45D8-BCD5-1F9D1D70D95A}"/>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9860297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33</a:t>
            </a:fld>
            <a:endParaRPr lang="en-US"/>
          </a:p>
        </p:txBody>
      </p:sp>
      <p:sp>
        <p:nvSpPr>
          <p:cNvPr id="5" name="Date Placeholder 4">
            <a:extLst>
              <a:ext uri="{FF2B5EF4-FFF2-40B4-BE49-F238E27FC236}">
                <a16:creationId xmlns:a16="http://schemas.microsoft.com/office/drawing/2014/main" xmlns="" id="{6B78625F-C081-496E-998F-4B5A97CDD31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6967FFE8-BD35-4A3E-9599-3367F0A7F47F}"/>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42264607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34</a:t>
            </a:fld>
            <a:endParaRPr lang="en-US"/>
          </a:p>
        </p:txBody>
      </p:sp>
      <p:sp>
        <p:nvSpPr>
          <p:cNvPr id="5" name="Date Placeholder 4">
            <a:extLst>
              <a:ext uri="{FF2B5EF4-FFF2-40B4-BE49-F238E27FC236}">
                <a16:creationId xmlns:a16="http://schemas.microsoft.com/office/drawing/2014/main" xmlns="" id="{60FB6E41-1C01-4F1A-A817-062E82C2A094}"/>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690D9634-343F-4712-A9FC-19347F9233D1}"/>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567717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35</a:t>
            </a:fld>
            <a:endParaRPr lang="en-US"/>
          </a:p>
        </p:txBody>
      </p:sp>
      <p:sp>
        <p:nvSpPr>
          <p:cNvPr id="5" name="Date Placeholder 4">
            <a:extLst>
              <a:ext uri="{FF2B5EF4-FFF2-40B4-BE49-F238E27FC236}">
                <a16:creationId xmlns:a16="http://schemas.microsoft.com/office/drawing/2014/main" xmlns="" id="{18498526-373D-4579-852E-3A468A84EC16}"/>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07D88E79-6F1B-492F-8083-D82234EDC267}"/>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4084168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1" dirty="0"/>
              <a:t>Celebrate what has already been achieved in the school. While acknowledging the work ahead, highlight the importance and benefits of the Challenge Development Programme process and Challenge Award accreditation, in gaining national recognition of the school’s high quality provision and outcomes for more able learners.</a:t>
            </a:r>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36</a:t>
            </a:fld>
            <a:endParaRPr lang="en-US"/>
          </a:p>
        </p:txBody>
      </p:sp>
      <p:sp>
        <p:nvSpPr>
          <p:cNvPr id="5" name="Date Placeholder 4">
            <a:extLst>
              <a:ext uri="{FF2B5EF4-FFF2-40B4-BE49-F238E27FC236}">
                <a16:creationId xmlns:a16="http://schemas.microsoft.com/office/drawing/2014/main" xmlns="" id="{E3C07E68-5929-420C-A38D-500047BDA313}"/>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51C605FB-6EE9-469A-9BB7-4F1A64E95D51}"/>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80415281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3"/>
            <a:ext cx="3993597" cy="1200481"/>
          </a:xfrm>
        </p:spPr>
        <p:txBody>
          <a:bodyPr>
            <a:normAutofit/>
          </a:bodyPr>
          <a:lstStyle>
            <a:lvl1pPr marL="0" indent="0" algn="ctr">
              <a:buNone/>
              <a:defRPr sz="280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style</a:t>
            </a:r>
          </a:p>
        </p:txBody>
      </p:sp>
      <p:sp>
        <p:nvSpPr>
          <p:cNvPr id="4" name="Date Placeholder 3"/>
          <p:cNvSpPr>
            <a:spLocks noGrp="1"/>
          </p:cNvSpPr>
          <p:nvPr>
            <p:ph type="dt" sz="half" idx="10"/>
          </p:nvPr>
        </p:nvSpPr>
        <p:spPr/>
        <p:txBody>
          <a:bodyPr/>
          <a:lstStyle/>
          <a:p>
            <a:fld id="{8FFDC8F1-8228-D240-864C-998D9B9044F1}" type="datetimeFigureOut">
              <a:rPr lang="en-US" smtClean="0"/>
              <a:t>11/22/2018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0"/>
            <a:ext cx="4364566" cy="5782733"/>
          </a:xfrm>
          <a:prstGeom prst="rect">
            <a:avLst/>
          </a:prstGeom>
        </p:spPr>
      </p:pic>
      <p:sp>
        <p:nvSpPr>
          <p:cNvPr id="11" name="Title 10"/>
          <p:cNvSpPr>
            <a:spLocks noGrp="1"/>
          </p:cNvSpPr>
          <p:nvPr>
            <p:ph type="title"/>
          </p:nvPr>
        </p:nvSpPr>
        <p:spPr>
          <a:xfrm>
            <a:off x="4652861" y="3335025"/>
            <a:ext cx="3993597" cy="1549867"/>
          </a:xfrm>
        </p:spPr>
        <p:txBody>
          <a:bodyPr>
            <a:normAutofit/>
          </a:bodyPr>
          <a:lstStyle>
            <a:lvl1pPr algn="ctr">
              <a:defRPr sz="3600"/>
            </a:lvl1pPr>
          </a:lstStyle>
          <a:p>
            <a:r>
              <a:rPr lang="en-US"/>
              <a:t>Click to edit Master title style</a:t>
            </a:r>
            <a:endParaRPr lang="en-US" dirty="0"/>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5" y="494171"/>
            <a:ext cx="4238152" cy="2785874"/>
          </a:xfrm>
          <a:prstGeom prst="rect">
            <a:avLst/>
          </a:prstGeom>
        </p:spPr>
      </p:pic>
    </p:spTree>
    <p:extLst>
      <p:ext uri="{BB962C8B-B14F-4D97-AF65-F5344CB8AC3E}">
        <p14:creationId xmlns:p14="http://schemas.microsoft.com/office/powerpoint/2010/main" val="1734753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a:extLst>
              <a:ext uri="{28A0092B-C50C-407E-A947-70E740481C1C}">
                <a14:useLocalDpi xmlns:a14="http://schemas.microsoft.com/office/drawing/2010/main" val="0"/>
              </a:ext>
            </a:extLst>
          </a:blip>
          <a:srcRect l="41939" b="41939"/>
          <a:stretch/>
        </p:blipFill>
        <p:spPr>
          <a:xfrm>
            <a:off x="-1" y="5838669"/>
            <a:ext cx="1019331" cy="1019331"/>
          </a:xfrm>
          <a:prstGeom prst="rect">
            <a:avLst/>
          </a:prstGeom>
        </p:spPr>
      </p:pic>
      <p:sp>
        <p:nvSpPr>
          <p:cNvPr id="2" name="Title 1"/>
          <p:cNvSpPr>
            <a:spLocks noGrp="1"/>
          </p:cNvSpPr>
          <p:nvPr>
            <p:ph type="title"/>
          </p:nvPr>
        </p:nvSpPr>
        <p:spPr>
          <a:xfrm>
            <a:off x="683369" y="415097"/>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69" y="1875596"/>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7"/>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368440" y="5834457"/>
            <a:ext cx="1270076" cy="834862"/>
          </a:xfrm>
          <a:prstGeom prst="rect">
            <a:avLst/>
          </a:prstGeom>
        </p:spPr>
      </p:pic>
    </p:spTree>
    <p:extLst/>
  </p:cSld>
  <p:clrMapOvr>
    <a:masterClrMapping/>
  </p:clrMapOvr>
  <p:extLst mod="1">
    <p:ext uri="{DCECCB84-F9BA-43D5-87BE-67443E8EF086}">
      <p15:sldGuideLst xmlns:p15="http://schemas.microsoft.com/office/powerpoint/2012/main">
        <p15:guide id="1" orient="horz" pos="255" userDrawn="1">
          <p15:clr>
            <a:srgbClr val="FBAE40"/>
          </p15:clr>
        </p15:guide>
        <p15:guide id="2" pos="2880">
          <p15:clr>
            <a:srgbClr val="FBAE40"/>
          </p15:clr>
        </p15:guide>
        <p15:guide id="3" orient="horz" pos="3906" userDrawn="1">
          <p15:clr>
            <a:srgbClr val="FBAE40"/>
          </p15:clr>
        </p15:guide>
        <p15:guide id="4" pos="5329" userDrawn="1">
          <p15:clr>
            <a:srgbClr val="FBAE40"/>
          </p15:clr>
        </p15:guide>
        <p15:guide id="5" pos="43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t>11/22/2018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1" y="3352426"/>
            <a:ext cx="3579838" cy="1448174"/>
          </a:xfrm>
        </p:spPr>
        <p:txBody>
          <a:bodyPr>
            <a:normAutofit/>
          </a:bodyPr>
          <a:lstStyle>
            <a:lvl1pPr marL="0" indent="0">
              <a:buNone/>
              <a:defRPr sz="3600">
                <a:solidFill>
                  <a:schemeClr val="tx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368440" y="5834457"/>
            <a:ext cx="1270076" cy="834862"/>
          </a:xfrm>
          <a:prstGeom prst="rect">
            <a:avLst/>
          </a:prstGeom>
        </p:spPr>
      </p:pic>
    </p:spTree>
    <p:extLst>
      <p:ext uri="{BB962C8B-B14F-4D97-AF65-F5344CB8AC3E}">
        <p14:creationId xmlns:p14="http://schemas.microsoft.com/office/powerpoint/2010/main" val="1148043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FFDC8F1-8228-D240-864C-998D9B9044F1}" type="datetimeFigureOut">
              <a:rPr lang="en-US" smtClean="0"/>
              <a:t>11/22/2018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29998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FDC8F1-8228-D240-864C-998D9B9044F1}" type="datetimeFigureOut">
              <a:rPr lang="en-US" smtClean="0"/>
              <a:t>11/22/2018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672725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FFDC8F1-8228-D240-864C-998D9B9044F1}" type="datetimeFigureOut">
              <a:rPr lang="en-US" smtClean="0"/>
              <a:t>11/22/2018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786215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FDC8F1-8228-D240-864C-998D9B9044F1}" type="datetimeFigureOut">
              <a:rPr lang="en-US" smtClean="0"/>
              <a:t>11/22/2018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452658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FFDC8F1-8228-D240-864C-998D9B9044F1}" type="datetimeFigureOut">
              <a:rPr lang="en-US" smtClean="0"/>
              <a:t>11/22/2018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447508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FFDC8F1-8228-D240-864C-998D9B9044F1}" type="datetimeFigureOut">
              <a:rPr lang="en-US" smtClean="0"/>
              <a:t>11/22/2018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578068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FDC8F1-8228-D240-864C-998D9B9044F1}" type="datetimeFigureOut">
              <a:rPr lang="en-US" smtClean="0"/>
              <a:t>11/22/2018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173012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FDC8F1-8228-D240-864C-998D9B9044F1}" type="datetimeFigureOut">
              <a:rPr lang="en-US" smtClean="0"/>
              <a:t>11/22/2018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915140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5"/>
            <a:ext cx="3993597" cy="1200481"/>
          </a:xfrm>
        </p:spPr>
        <p:txBody>
          <a:bodyPr>
            <a:normAutofit/>
          </a:bodyPr>
          <a:lstStyle>
            <a:lvl1pPr marL="0" indent="0" algn="ctr">
              <a:buNone/>
              <a:defRPr sz="2100">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style</a:t>
            </a: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2"/>
            <a:ext cx="4364566" cy="5782733"/>
          </a:xfrm>
          <a:prstGeom prst="rect">
            <a:avLst/>
          </a:prstGeom>
        </p:spPr>
      </p:pic>
      <p:sp>
        <p:nvSpPr>
          <p:cNvPr id="11" name="Title 10"/>
          <p:cNvSpPr>
            <a:spLocks noGrp="1"/>
          </p:cNvSpPr>
          <p:nvPr>
            <p:ph type="title"/>
          </p:nvPr>
        </p:nvSpPr>
        <p:spPr>
          <a:xfrm>
            <a:off x="4652861" y="3335027"/>
            <a:ext cx="3993597" cy="1549867"/>
          </a:xfrm>
        </p:spPr>
        <p:txBody>
          <a:bodyPr>
            <a:normAutofit/>
          </a:bodyPr>
          <a:lstStyle>
            <a:lvl1pPr algn="ctr">
              <a:defRPr sz="2700"/>
            </a:lvl1pPr>
          </a:lstStyle>
          <a:p>
            <a:r>
              <a:rPr lang="en-US" dirty="0"/>
              <a:t>Click to edit Master title style</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6" y="494171"/>
            <a:ext cx="4238152" cy="2785874"/>
          </a:xfrm>
          <a:prstGeom prst="rect">
            <a:avLst/>
          </a:prstGeom>
        </p:spPr>
      </p:pic>
    </p:spTree>
    <p:extLst>
      <p:ext uri="{BB962C8B-B14F-4D97-AF65-F5344CB8AC3E}">
        <p14:creationId xmlns:p14="http://schemas.microsoft.com/office/powerpoint/2010/main" val="25217684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print">
            <a:extLst>
              <a:ext uri="{28A0092B-C50C-407E-A947-70E740481C1C}">
                <a14:useLocalDpi xmlns:a14="http://schemas.microsoft.com/office/drawing/2010/main" val="0"/>
              </a:ext>
            </a:extLst>
          </a:blip>
          <a:srcRect l="41939" b="41939"/>
          <a:stretch/>
        </p:blipFill>
        <p:spPr>
          <a:xfrm>
            <a:off x="-1" y="5838671"/>
            <a:ext cx="1019331" cy="1019331"/>
          </a:xfrm>
          <a:prstGeom prst="rect">
            <a:avLst/>
          </a:prstGeom>
        </p:spPr>
      </p:pic>
      <p:sp>
        <p:nvSpPr>
          <p:cNvPr id="2" name="Title 1"/>
          <p:cNvSpPr>
            <a:spLocks noGrp="1"/>
          </p:cNvSpPr>
          <p:nvPr>
            <p:ph type="title"/>
          </p:nvPr>
        </p:nvSpPr>
        <p:spPr>
          <a:xfrm>
            <a:off x="683370" y="415099"/>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70" y="1875598"/>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9"/>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2711901316"/>
      </p:ext>
    </p:extLst>
  </p:cSld>
  <p:clrMapOvr>
    <a:masterClrMapping/>
  </p:clrMapOvr>
  <p:extLst mod="1">
    <p:ext uri="{DCECCB84-F9BA-43D5-87BE-67443E8EF086}">
      <p15:sldGuideLst xmlns:p15="http://schemas.microsoft.com/office/powerpoint/2012/main">
        <p15:guide id="1" orient="horz" pos="255">
          <p15:clr>
            <a:srgbClr val="FBAE40"/>
          </p15:clr>
        </p15:guide>
        <p15:guide id="2" pos="2880">
          <p15:clr>
            <a:srgbClr val="FBAE40"/>
          </p15:clr>
        </p15:guide>
        <p15:guide id="3" orient="horz" pos="3906">
          <p15:clr>
            <a:srgbClr val="FBAE40"/>
          </p15:clr>
        </p15:guide>
        <p15:guide id="4" pos="5329">
          <p15:clr>
            <a:srgbClr val="FBAE40"/>
          </p15:clr>
        </p15:guide>
        <p15:guide id="5" pos="43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solidFill>
                  <a:prstClr val="black">
                    <a:tint val="75000"/>
                  </a:prstClr>
                </a:solidFill>
              </a:rPr>
              <a:pPr/>
              <a:t>11/22/2018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2" y="3352426"/>
            <a:ext cx="3579838" cy="1448174"/>
          </a:xfrm>
        </p:spPr>
        <p:txBody>
          <a:bodyPr>
            <a:normAutofit/>
          </a:bodyPr>
          <a:lstStyle>
            <a:lvl1pPr marL="0" indent="0">
              <a:buNone/>
              <a:defRPr sz="2700">
                <a:solidFill>
                  <a:schemeClr val="tx1"/>
                </a:solidFill>
                <a:latin typeface="+mj-lt"/>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29084598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3049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theme" Target="../theme/theme2.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FDC8F1-8228-D240-864C-998D9B9044F1}" type="datetimeFigureOut">
              <a:rPr lang="en-US" smtClean="0"/>
              <a:t>11/22/2018</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201502-5E1E-AC4A-BBF2-F8630A828B6C}" type="slidenum">
              <a:rPr lang="en-US" smtClean="0"/>
              <a:t>‹#›</a:t>
            </a:fld>
            <a:endParaRPr lang="en-US"/>
          </a:p>
        </p:txBody>
      </p:sp>
    </p:spTree>
    <p:extLst>
      <p:ext uri="{BB962C8B-B14F-4D97-AF65-F5344CB8AC3E}">
        <p14:creationId xmlns:p14="http://schemas.microsoft.com/office/powerpoint/2010/main" val="1688625641"/>
      </p:ext>
    </p:extLst>
  </p:cSld>
  <p:clrMap bg1="lt1" tx1="dk1" bg2="lt2" tx2="dk2" accent1="accent1" accent2="accent2" accent3="accent3" accent4="accent4" accent5="accent5" accent6="accent6" hlink="hlink" folHlink="folHlink"/>
  <p:sldLayoutIdLst>
    <p:sldLayoutId id="2147483661" r:id="rId1"/>
    <p:sldLayoutId id="214748367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FFDC8F1-8228-D240-864C-998D9B9044F1}" type="datetimeFigureOut">
              <a:rPr lang="en-US" smtClean="0">
                <a:solidFill>
                  <a:prstClr val="black">
                    <a:tint val="75000"/>
                  </a:prstClr>
                </a:solidFill>
              </a:rPr>
              <a:pPr/>
              <a:t>11/22/2018</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7188684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52861" y="4219082"/>
            <a:ext cx="3993597" cy="1549867"/>
          </a:xfrm>
        </p:spPr>
        <p:txBody>
          <a:bodyPr>
            <a:noAutofit/>
          </a:bodyPr>
          <a:lstStyle/>
          <a:p>
            <a:r>
              <a:rPr lang="en-GB" sz="2800" dirty="0" err="1" smtClean="0">
                <a:latin typeface="Calibri" panose="020F0502020204030204" pitchFamily="34" charset="0"/>
              </a:rPr>
              <a:t>Cyflwyniad</a:t>
            </a:r>
            <a:r>
              <a:rPr lang="en-GB" sz="2800" dirty="0" smtClean="0">
                <a:latin typeface="Calibri" panose="020F0502020204030204" pitchFamily="34" charset="0"/>
              </a:rPr>
              <a:t> </a:t>
            </a:r>
            <a:r>
              <a:rPr lang="en-GB" sz="2800" dirty="0" err="1" smtClean="0">
                <a:latin typeface="Calibri" panose="020F0502020204030204" pitchFamily="34" charset="0"/>
              </a:rPr>
              <a:t>i</a:t>
            </a:r>
            <a:r>
              <a:rPr lang="en-GB" sz="2800" dirty="0" smtClean="0">
                <a:latin typeface="Calibri" panose="020F0502020204030204" pitchFamily="34" charset="0"/>
              </a:rPr>
              <a:t> </a:t>
            </a:r>
            <a:br>
              <a:rPr lang="en-GB" sz="2800" dirty="0" smtClean="0">
                <a:latin typeface="Calibri" panose="020F0502020204030204" pitchFamily="34" charset="0"/>
              </a:rPr>
            </a:br>
            <a:r>
              <a:rPr lang="en-GB" sz="2800" dirty="0" err="1" smtClean="0">
                <a:latin typeface="Calibri" panose="020F0502020204030204" pitchFamily="34" charset="0"/>
              </a:rPr>
              <a:t>Raglen</a:t>
            </a:r>
            <a:r>
              <a:rPr lang="en-GB" sz="2800" dirty="0" smtClean="0">
                <a:latin typeface="Calibri" panose="020F0502020204030204" pitchFamily="34" charset="0"/>
              </a:rPr>
              <a:t> </a:t>
            </a:r>
            <a:r>
              <a:rPr lang="en-GB" sz="2800" dirty="0" err="1" smtClean="0">
                <a:latin typeface="Calibri" panose="020F0502020204030204" pitchFamily="34" charset="0"/>
              </a:rPr>
              <a:t>Ddatblygu</a:t>
            </a:r>
            <a:r>
              <a:rPr lang="en-GB" sz="2800" dirty="0" smtClean="0">
                <a:latin typeface="Calibri" panose="020F0502020204030204" pitchFamily="34" charset="0"/>
              </a:rPr>
              <a:t>, </a:t>
            </a:r>
            <a:r>
              <a:rPr lang="en-GB" sz="2800" dirty="0" err="1" smtClean="0">
                <a:latin typeface="Calibri" panose="020F0502020204030204" pitchFamily="34" charset="0"/>
              </a:rPr>
              <a:t>Fframwaith</a:t>
            </a:r>
            <a:r>
              <a:rPr lang="en-GB" sz="2800" dirty="0" smtClean="0">
                <a:latin typeface="Calibri" panose="020F0502020204030204" pitchFamily="34" charset="0"/>
              </a:rPr>
              <a:t> a </a:t>
            </a:r>
            <a:r>
              <a:rPr lang="en-GB" sz="2800" dirty="0" err="1" smtClean="0">
                <a:latin typeface="Calibri" panose="020F0502020204030204" pitchFamily="34" charset="0"/>
              </a:rPr>
              <a:t>Gwobr</a:t>
            </a:r>
            <a:r>
              <a:rPr lang="en-GB" sz="2800" dirty="0" smtClean="0">
                <a:latin typeface="Calibri" panose="020F0502020204030204" pitchFamily="34" charset="0"/>
              </a:rPr>
              <a:t> Her NACE</a:t>
            </a:r>
            <a:endParaRPr lang="en-US" sz="2800" dirty="0"/>
          </a:p>
        </p:txBody>
      </p:sp>
    </p:spTree>
    <p:extLst>
      <p:ext uri="{BB962C8B-B14F-4D97-AF65-F5344CB8AC3E}">
        <p14:creationId xmlns:p14="http://schemas.microsoft.com/office/powerpoint/2010/main" val="1684923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Cynnwys</a:t>
            </a:r>
            <a:endParaRPr lang="en-US" dirty="0"/>
          </a:p>
        </p:txBody>
      </p:sp>
      <p:sp>
        <p:nvSpPr>
          <p:cNvPr id="3" name="Content Placeholder 2"/>
          <p:cNvSpPr>
            <a:spLocks noGrp="1"/>
          </p:cNvSpPr>
          <p:nvPr>
            <p:ph idx="1"/>
          </p:nvPr>
        </p:nvSpPr>
        <p:spPr/>
        <p:txBody>
          <a:bodyPr>
            <a:noAutofit/>
          </a:bodyPr>
          <a:lstStyle/>
          <a:p>
            <a:pPr>
              <a:spcAft>
                <a:spcPts val="1800"/>
              </a:spcAft>
            </a:pPr>
            <a:r>
              <a:rPr lang="en-US" sz="2000" dirty="0" smtClean="0"/>
              <a:t>Y </a:t>
            </a:r>
            <a:r>
              <a:rPr lang="en-US" sz="2000" dirty="0" err="1" smtClean="0"/>
              <a:t>cyd-destun</a:t>
            </a:r>
            <a:r>
              <a:rPr lang="en-US" sz="2000" dirty="0" smtClean="0"/>
              <a:t>: pam y </a:t>
            </a:r>
            <a:r>
              <a:rPr lang="en-US" sz="2000" dirty="0" err="1" smtClean="0"/>
              <a:t>ffocws</a:t>
            </a:r>
            <a:r>
              <a:rPr lang="en-US" sz="2000" dirty="0" smtClean="0"/>
              <a:t> </a:t>
            </a:r>
            <a:r>
              <a:rPr lang="en-US" sz="2000" dirty="0" err="1" smtClean="0"/>
              <a:t>ar</a:t>
            </a:r>
            <a:r>
              <a:rPr lang="en-US" sz="2000" dirty="0" smtClean="0"/>
              <a:t> </a:t>
            </a:r>
            <a:r>
              <a:rPr lang="en-US" sz="2000" dirty="0" err="1" smtClean="0"/>
              <a:t>ddarpariaeth</a:t>
            </a:r>
            <a:r>
              <a:rPr lang="en-US" sz="2000" dirty="0" smtClean="0"/>
              <a:t> </a:t>
            </a:r>
            <a:r>
              <a:rPr lang="en-US" sz="2000" dirty="0" err="1" smtClean="0"/>
              <a:t>ar</a:t>
            </a:r>
            <a:r>
              <a:rPr lang="en-US" sz="2000" dirty="0" smtClean="0"/>
              <a:t> </a:t>
            </a:r>
            <a:r>
              <a:rPr lang="en-US" sz="2000" dirty="0" err="1" smtClean="0"/>
              <a:t>gyfer</a:t>
            </a:r>
            <a:r>
              <a:rPr lang="en-US" sz="2000" dirty="0" smtClean="0"/>
              <a:t> y </a:t>
            </a:r>
            <a:r>
              <a:rPr lang="en-US" sz="2000" dirty="0" err="1" smtClean="0"/>
              <a:t>mwy</a:t>
            </a:r>
            <a:r>
              <a:rPr lang="en-US" sz="2000" dirty="0" smtClean="0"/>
              <a:t> </a:t>
            </a:r>
            <a:r>
              <a:rPr lang="en-US" sz="2000" dirty="0" err="1" smtClean="0"/>
              <a:t>abl</a:t>
            </a:r>
            <a:r>
              <a:rPr lang="en-US" sz="2000" dirty="0" smtClean="0"/>
              <a:t>?</a:t>
            </a:r>
            <a:endParaRPr lang="en-US" sz="2000" dirty="0"/>
          </a:p>
          <a:p>
            <a:pPr>
              <a:spcAft>
                <a:spcPts val="1800"/>
              </a:spcAft>
            </a:pPr>
            <a:r>
              <a:rPr lang="en-US" sz="2000" dirty="0" err="1" smtClean="0"/>
              <a:t>Cyflwyno</a:t>
            </a:r>
            <a:r>
              <a:rPr lang="en-US" sz="2000" dirty="0" smtClean="0"/>
              <a:t> </a:t>
            </a:r>
            <a:r>
              <a:rPr lang="en-US" sz="2000" dirty="0" err="1" smtClean="0"/>
              <a:t>Rhaglen</a:t>
            </a:r>
            <a:r>
              <a:rPr lang="en-US" sz="2000" dirty="0" smtClean="0"/>
              <a:t> </a:t>
            </a:r>
            <a:r>
              <a:rPr lang="en-US" sz="2000" dirty="0" err="1" smtClean="0"/>
              <a:t>Ddatblygu</a:t>
            </a:r>
            <a:r>
              <a:rPr lang="en-US" sz="2000" dirty="0" smtClean="0"/>
              <a:t> Her NACE</a:t>
            </a:r>
            <a:endParaRPr lang="en-US" sz="2000" dirty="0"/>
          </a:p>
          <a:p>
            <a:pPr>
              <a:spcAft>
                <a:spcPts val="1800"/>
              </a:spcAft>
            </a:pPr>
            <a:r>
              <a:rPr lang="en-US" sz="2000" dirty="0" err="1" smtClean="0"/>
              <a:t>Chwe</a:t>
            </a:r>
            <a:r>
              <a:rPr lang="en-US" sz="2000" dirty="0" smtClean="0"/>
              <a:t> </a:t>
            </a:r>
            <a:r>
              <a:rPr lang="en-US" sz="2000" dirty="0" err="1" smtClean="0"/>
              <a:t>elfen</a:t>
            </a:r>
            <a:r>
              <a:rPr lang="en-US" sz="2000" dirty="0" smtClean="0"/>
              <a:t> </a:t>
            </a:r>
            <a:r>
              <a:rPr lang="en-US" sz="2000" dirty="0" err="1" smtClean="0"/>
              <a:t>allweddol</a:t>
            </a:r>
            <a:endParaRPr lang="en-US" sz="2000" dirty="0"/>
          </a:p>
          <a:p>
            <a:pPr>
              <a:spcAft>
                <a:spcPts val="1800"/>
              </a:spcAft>
            </a:pPr>
            <a:r>
              <a:rPr lang="en-US" sz="2000" dirty="0" err="1" smtClean="0"/>
              <a:t>Defnyddio’r</a:t>
            </a:r>
            <a:r>
              <a:rPr lang="en-US" sz="2000" dirty="0" smtClean="0"/>
              <a:t> </a:t>
            </a:r>
            <a:r>
              <a:rPr lang="en-US" sz="2000" dirty="0" err="1" smtClean="0"/>
              <a:t>fframwaith</a:t>
            </a:r>
            <a:r>
              <a:rPr lang="en-US" sz="2000" dirty="0" smtClean="0"/>
              <a:t> </a:t>
            </a:r>
            <a:r>
              <a:rPr lang="en-US" sz="2000" dirty="0" err="1" smtClean="0"/>
              <a:t>i</a:t>
            </a:r>
            <a:r>
              <a:rPr lang="en-US" sz="2000" dirty="0" smtClean="0"/>
              <a:t> </a:t>
            </a:r>
            <a:r>
              <a:rPr lang="en-US" sz="2000" dirty="0" err="1" smtClean="0"/>
              <a:t>gefnogi</a:t>
            </a:r>
            <a:r>
              <a:rPr lang="en-US" sz="2000" dirty="0" smtClean="0"/>
              <a:t> </a:t>
            </a:r>
            <a:r>
              <a:rPr lang="en-US" sz="2000" dirty="0" err="1" smtClean="0"/>
              <a:t>gwella</a:t>
            </a:r>
            <a:r>
              <a:rPr lang="en-US" sz="2000" dirty="0" smtClean="0"/>
              <a:t> </a:t>
            </a:r>
            <a:r>
              <a:rPr lang="en-US" sz="2000" dirty="0" err="1" smtClean="0"/>
              <a:t>ysgol</a:t>
            </a:r>
            <a:endParaRPr lang="en-US" sz="2000" dirty="0"/>
          </a:p>
          <a:p>
            <a:pPr>
              <a:spcAft>
                <a:spcPts val="1800"/>
              </a:spcAft>
            </a:pPr>
            <a:r>
              <a:rPr lang="cy-GB" sz="2000" dirty="0" smtClean="0"/>
              <a:t>Adnabod man cychwyn</a:t>
            </a:r>
            <a:endParaRPr lang="en-US" sz="2000" dirty="0"/>
          </a:p>
          <a:p>
            <a:pPr>
              <a:spcAft>
                <a:spcPts val="1800"/>
              </a:spcAft>
            </a:pPr>
            <a:r>
              <a:rPr lang="en-US" sz="2000" dirty="0" err="1" smtClean="0"/>
              <a:t>Gwobr</a:t>
            </a:r>
            <a:r>
              <a:rPr lang="en-US" sz="2000" dirty="0" smtClean="0"/>
              <a:t> Her NACE a </a:t>
            </a:r>
            <a:r>
              <a:rPr lang="en-US" sz="2000" dirty="0" err="1" smtClean="0"/>
              <a:t>Rhwydwaith</a:t>
            </a:r>
            <a:r>
              <a:rPr lang="en-US" sz="2000" dirty="0" smtClean="0"/>
              <a:t> </a:t>
            </a:r>
            <a:r>
              <a:rPr lang="en-US" sz="2000" dirty="0" err="1" smtClean="0"/>
              <a:t>Ysgolion</a:t>
            </a:r>
            <a:r>
              <a:rPr lang="en-US" sz="2000" dirty="0" smtClean="0"/>
              <a:t> </a:t>
            </a:r>
            <a:r>
              <a:rPr lang="en-US" sz="2000" dirty="0" err="1" smtClean="0"/>
              <a:t>Arweiniol</a:t>
            </a:r>
            <a:endParaRPr lang="en-US" sz="2000" dirty="0"/>
          </a:p>
        </p:txBody>
      </p:sp>
    </p:spTree>
    <p:extLst>
      <p:ext uri="{BB962C8B-B14F-4D97-AF65-F5344CB8AC3E}">
        <p14:creationId xmlns:p14="http://schemas.microsoft.com/office/powerpoint/2010/main" val="1745431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0" y="1657350"/>
            <a:ext cx="3677329" cy="3981450"/>
          </a:xfrm>
        </p:spPr>
        <p:txBody>
          <a:bodyPr anchor="ctr" anchorCtr="0">
            <a:normAutofit/>
          </a:bodyPr>
          <a:lstStyle/>
          <a:p>
            <a:r>
              <a:rPr lang="en-US" dirty="0" smtClean="0"/>
              <a:t>Y </a:t>
            </a:r>
            <a:r>
              <a:rPr lang="en-US" dirty="0" err="1" smtClean="0"/>
              <a:t>cyd-destun</a:t>
            </a:r>
            <a:r>
              <a:rPr lang="en-US" dirty="0" smtClean="0"/>
              <a:t>: pam </a:t>
            </a:r>
            <a:r>
              <a:rPr lang="en-US" dirty="0" err="1" smtClean="0"/>
              <a:t>ffocysu</a:t>
            </a:r>
            <a:r>
              <a:rPr lang="en-US" dirty="0" smtClean="0"/>
              <a:t> </a:t>
            </a:r>
            <a:r>
              <a:rPr lang="en-US" dirty="0" err="1" smtClean="0"/>
              <a:t>ar</a:t>
            </a:r>
            <a:r>
              <a:rPr lang="en-US" dirty="0" smtClean="0"/>
              <a:t> </a:t>
            </a:r>
            <a:r>
              <a:rPr lang="en-US" dirty="0" err="1" smtClean="0"/>
              <a:t>ddarpariaeth</a:t>
            </a:r>
            <a:r>
              <a:rPr lang="en-US" dirty="0" smtClean="0"/>
              <a:t> </a:t>
            </a:r>
            <a:r>
              <a:rPr lang="en-US" dirty="0" err="1" smtClean="0"/>
              <a:t>ar</a:t>
            </a:r>
            <a:r>
              <a:rPr lang="en-US" dirty="0" smtClean="0"/>
              <a:t> </a:t>
            </a:r>
            <a:r>
              <a:rPr lang="en-US" dirty="0" err="1" smtClean="0"/>
              <a:t>gyfer</a:t>
            </a:r>
            <a:r>
              <a:rPr lang="en-US" dirty="0" smtClean="0"/>
              <a:t> y </a:t>
            </a:r>
            <a:r>
              <a:rPr lang="en-US" dirty="0" err="1" smtClean="0"/>
              <a:t>mwy</a:t>
            </a:r>
            <a:r>
              <a:rPr lang="en-US" dirty="0" smtClean="0"/>
              <a:t> </a:t>
            </a:r>
            <a:r>
              <a:rPr lang="en-US" dirty="0" err="1" smtClean="0"/>
              <a:t>abl</a:t>
            </a:r>
            <a:r>
              <a:rPr lang="en-US" dirty="0" smtClean="0"/>
              <a:t>?</a:t>
            </a:r>
            <a:endParaRPr lang="en-US" dirty="0"/>
          </a:p>
        </p:txBody>
      </p:sp>
    </p:spTree>
    <p:extLst>
      <p:ext uri="{BB962C8B-B14F-4D97-AF65-F5344CB8AC3E}">
        <p14:creationId xmlns:p14="http://schemas.microsoft.com/office/powerpoint/2010/main" val="184992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Addysgu’r</a:t>
            </a:r>
            <a:r>
              <a:rPr lang="en-GB" dirty="0" smtClean="0"/>
              <a:t> </a:t>
            </a:r>
            <a:r>
              <a:rPr lang="en-GB" dirty="0" err="1" smtClean="0"/>
              <a:t>mwy</a:t>
            </a:r>
            <a:r>
              <a:rPr lang="en-GB" dirty="0" smtClean="0"/>
              <a:t> </a:t>
            </a:r>
            <a:r>
              <a:rPr lang="en-GB" dirty="0" err="1" smtClean="0"/>
              <a:t>abl</a:t>
            </a:r>
            <a:r>
              <a:rPr lang="en-GB" dirty="0" smtClean="0"/>
              <a:t>: </a:t>
            </a:r>
            <a:r>
              <a:rPr lang="en-GB" dirty="0"/>
              <a:t/>
            </a:r>
            <a:br>
              <a:rPr lang="en-GB" dirty="0"/>
            </a:br>
            <a:r>
              <a:rPr lang="en-GB" dirty="0" err="1" smtClean="0"/>
              <a:t>blaenoriaeth</a:t>
            </a:r>
            <a:r>
              <a:rPr lang="en-GB" dirty="0" smtClean="0"/>
              <a:t> </a:t>
            </a:r>
            <a:r>
              <a:rPr lang="en-GB" dirty="0" err="1" smtClean="0"/>
              <a:t>genedlaethol</a:t>
            </a:r>
            <a:endParaRPr lang="en-GB" dirty="0"/>
          </a:p>
        </p:txBody>
      </p:sp>
      <p:sp>
        <p:nvSpPr>
          <p:cNvPr id="3" name="Content Placeholder 2"/>
          <p:cNvSpPr>
            <a:spLocks noGrp="1"/>
          </p:cNvSpPr>
          <p:nvPr>
            <p:ph idx="1"/>
          </p:nvPr>
        </p:nvSpPr>
        <p:spPr/>
        <p:txBody>
          <a:bodyPr>
            <a:noAutofit/>
          </a:bodyPr>
          <a:lstStyle/>
          <a:p>
            <a:pPr marL="0" indent="0">
              <a:lnSpc>
                <a:spcPct val="110000"/>
              </a:lnSpc>
              <a:buNone/>
            </a:pPr>
            <a:r>
              <a:rPr lang="en-GB" sz="2000" dirty="0" err="1" smtClean="0">
                <a:latin typeface="Calibri" panose="020F0502020204030204" pitchFamily="34" charset="0"/>
              </a:rPr>
              <a:t>Ym</a:t>
            </a:r>
            <a:r>
              <a:rPr lang="en-GB" sz="2000" dirty="0" smtClean="0">
                <a:latin typeface="Calibri" panose="020F0502020204030204" pitchFamily="34" charset="0"/>
              </a:rPr>
              <a:t> </a:t>
            </a:r>
            <a:r>
              <a:rPr lang="en-GB" sz="2000" dirty="0" err="1" smtClean="0">
                <a:latin typeface="Calibri" panose="020F0502020204030204" pitchFamily="34" charset="0"/>
              </a:rPr>
              <a:t>Mehefin</a:t>
            </a:r>
            <a:r>
              <a:rPr lang="en-GB" sz="2000" dirty="0" smtClean="0">
                <a:latin typeface="Calibri" panose="020F0502020204030204" pitchFamily="34" charset="0"/>
              </a:rPr>
              <a:t> 2016, </a:t>
            </a:r>
            <a:r>
              <a:rPr lang="en-GB" sz="2000" dirty="0" err="1" smtClean="0">
                <a:latin typeface="Calibri" panose="020F0502020204030204" pitchFamily="34" charset="0"/>
              </a:rPr>
              <a:t>cododd</a:t>
            </a:r>
            <a:r>
              <a:rPr lang="en-GB" sz="2000" dirty="0" smtClean="0">
                <a:latin typeface="Calibri" panose="020F0502020204030204" pitchFamily="34" charset="0"/>
              </a:rPr>
              <a:t> Sir Michael Wilshaw </a:t>
            </a:r>
            <a:r>
              <a:rPr lang="en-GB" sz="2000" dirty="0" err="1" smtClean="0">
                <a:latin typeface="Calibri" panose="020F0502020204030204" pitchFamily="34" charset="0"/>
              </a:rPr>
              <a:t>bryderon</a:t>
            </a:r>
            <a:r>
              <a:rPr lang="en-GB" sz="2000" dirty="0" smtClean="0">
                <a:latin typeface="Calibri" panose="020F0502020204030204" pitchFamily="34" charset="0"/>
              </a:rPr>
              <a:t> </a:t>
            </a:r>
            <a:r>
              <a:rPr lang="en-GB" sz="2000" dirty="0" err="1" smtClean="0">
                <a:latin typeface="Calibri" panose="020F0502020204030204" pitchFamily="34" charset="0"/>
              </a:rPr>
              <a:t>parhaus</a:t>
            </a:r>
            <a:r>
              <a:rPr lang="en-GB" sz="2000" dirty="0" smtClean="0">
                <a:latin typeface="Calibri" panose="020F0502020204030204" pitchFamily="34" charset="0"/>
              </a:rPr>
              <a:t> bod </a:t>
            </a:r>
            <a:r>
              <a:rPr lang="en-GB" sz="2000" dirty="0" err="1" smtClean="0">
                <a:latin typeface="Calibri" panose="020F0502020204030204" pitchFamily="34" charset="0"/>
              </a:rPr>
              <a:t>gormod</a:t>
            </a:r>
            <a:r>
              <a:rPr lang="en-GB" sz="2000" dirty="0" smtClean="0">
                <a:latin typeface="Calibri" panose="020F0502020204030204" pitchFamily="34" charset="0"/>
              </a:rPr>
              <a:t> </a:t>
            </a:r>
            <a:r>
              <a:rPr lang="en-GB" sz="2000" dirty="0" err="1" smtClean="0">
                <a:latin typeface="Calibri" panose="020F0502020204030204" pitchFamily="34" charset="0"/>
              </a:rPr>
              <a:t>o’r</a:t>
            </a:r>
            <a:r>
              <a:rPr lang="en-GB" sz="2000" dirty="0" smtClean="0">
                <a:latin typeface="Calibri" panose="020F0502020204030204" pitchFamily="34" charset="0"/>
              </a:rPr>
              <a:t> </a:t>
            </a:r>
            <a:r>
              <a:rPr lang="en-GB" sz="2000" dirty="0" err="1" smtClean="0">
                <a:latin typeface="Calibri" panose="020F0502020204030204" pitchFamily="34" charset="0"/>
              </a:rPr>
              <a:t>mwy</a:t>
            </a:r>
            <a:r>
              <a:rPr lang="en-GB" sz="2000" dirty="0" smtClean="0">
                <a:latin typeface="Calibri" panose="020F0502020204030204" pitchFamily="34" charset="0"/>
              </a:rPr>
              <a:t> </a:t>
            </a:r>
            <a:r>
              <a:rPr lang="en-GB" sz="2000" dirty="0" err="1" smtClean="0">
                <a:latin typeface="Calibri" panose="020F0502020204030204" pitchFamily="34" charset="0"/>
              </a:rPr>
              <a:t>abl</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enwedig</a:t>
            </a:r>
            <a:r>
              <a:rPr lang="en-GB" sz="2000" dirty="0" smtClean="0">
                <a:latin typeface="Calibri" panose="020F0502020204030204" pitchFamily="34" charset="0"/>
              </a:rPr>
              <a:t> </a:t>
            </a:r>
            <a:r>
              <a:rPr lang="en-GB" sz="2000" dirty="0" err="1" smtClean="0">
                <a:latin typeface="Calibri" panose="020F0502020204030204" pitchFamily="34" charset="0"/>
              </a:rPr>
              <a:t>rhai</a:t>
            </a:r>
            <a:r>
              <a:rPr lang="en-GB" sz="2000" dirty="0" smtClean="0">
                <a:latin typeface="Calibri" panose="020F0502020204030204" pitchFamily="34" charset="0"/>
              </a:rPr>
              <a:t> </a:t>
            </a:r>
            <a:r>
              <a:rPr lang="en-GB" sz="2000" dirty="0" err="1" smtClean="0">
                <a:latin typeface="Calibri" panose="020F0502020204030204" pitchFamily="34" charset="0"/>
              </a:rPr>
              <a:t>dan</a:t>
            </a:r>
            <a:r>
              <a:rPr lang="en-GB" sz="2000" dirty="0" smtClean="0">
                <a:latin typeface="Calibri" panose="020F0502020204030204" pitchFamily="34" charset="0"/>
              </a:rPr>
              <a:t> </a:t>
            </a:r>
            <a:r>
              <a:rPr lang="en-GB" sz="2000" dirty="0" err="1" smtClean="0">
                <a:latin typeface="Calibri" panose="020F0502020204030204" pitchFamily="34" charset="0"/>
              </a:rPr>
              <a:t>anfantais</a:t>
            </a:r>
            <a:r>
              <a:rPr lang="en-GB" sz="2000" dirty="0" smtClean="0">
                <a:latin typeface="Calibri" panose="020F0502020204030204" pitchFamily="34" charset="0"/>
              </a:rPr>
              <a:t>, </a:t>
            </a:r>
            <a:r>
              <a:rPr lang="en-GB" sz="2000" dirty="0" err="1" smtClean="0">
                <a:latin typeface="Calibri" panose="020F0502020204030204" pitchFamily="34" charset="0"/>
              </a:rPr>
              <a:t>ddim</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cyrraedd</a:t>
            </a:r>
            <a:r>
              <a:rPr lang="en-GB" sz="2000" dirty="0" smtClean="0">
                <a:latin typeface="Calibri" panose="020F0502020204030204" pitchFamily="34" charset="0"/>
              </a:rPr>
              <a:t> </a:t>
            </a:r>
            <a:r>
              <a:rPr lang="en-GB" sz="2000" dirty="0" err="1" smtClean="0">
                <a:latin typeface="Calibri" panose="020F0502020204030204" pitchFamily="34" charset="0"/>
              </a:rPr>
              <a:t>eu</a:t>
            </a:r>
            <a:r>
              <a:rPr lang="en-GB" sz="2000" dirty="0" smtClean="0">
                <a:latin typeface="Calibri" panose="020F0502020204030204" pitchFamily="34" charset="0"/>
              </a:rPr>
              <a:t> </a:t>
            </a:r>
            <a:r>
              <a:rPr lang="en-GB" sz="2000" dirty="0" err="1" smtClean="0">
                <a:latin typeface="Calibri" panose="020F0502020204030204" pitchFamily="34" charset="0"/>
              </a:rPr>
              <a:t>llawn</a:t>
            </a:r>
            <a:r>
              <a:rPr lang="en-GB" sz="2000" dirty="0" smtClean="0">
                <a:latin typeface="Calibri" panose="020F0502020204030204" pitchFamily="34" charset="0"/>
              </a:rPr>
              <a:t> </a:t>
            </a:r>
            <a:r>
              <a:rPr lang="en-GB" sz="2000" dirty="0" err="1" smtClean="0">
                <a:latin typeface="Calibri" panose="020F0502020204030204" pitchFamily="34" charset="0"/>
              </a:rPr>
              <a:t>potensial</a:t>
            </a:r>
            <a:r>
              <a:rPr lang="en-GB" sz="2000" dirty="0" smtClean="0">
                <a:latin typeface="Calibri" panose="020F0502020204030204" pitchFamily="34" charset="0"/>
              </a:rPr>
              <a:t>.</a:t>
            </a:r>
            <a:endParaRPr lang="en-GB" sz="2000" dirty="0">
              <a:latin typeface="Calibri" panose="020F0502020204030204" pitchFamily="34" charset="0"/>
            </a:endParaRPr>
          </a:p>
          <a:p>
            <a:pPr marL="285750" indent="-285750">
              <a:lnSpc>
                <a:spcPct val="110000"/>
              </a:lnSpc>
            </a:pPr>
            <a:r>
              <a:rPr lang="en-GB" sz="2000" dirty="0" smtClean="0">
                <a:latin typeface="Calibri" panose="020F0502020204030204" pitchFamily="34" charset="0"/>
              </a:rPr>
              <a:t>Mae </a:t>
            </a:r>
            <a:r>
              <a:rPr lang="en-GB" sz="2000" dirty="0" err="1" smtClean="0">
                <a:latin typeface="Calibri" panose="020F0502020204030204" pitchFamily="34" charset="0"/>
              </a:rPr>
              <a:t>angen</a:t>
            </a:r>
            <a:r>
              <a:rPr lang="en-GB" sz="2000" dirty="0" smtClean="0">
                <a:latin typeface="Calibri" panose="020F0502020204030204" pitchFamily="34" charset="0"/>
              </a:rPr>
              <a:t> </a:t>
            </a:r>
            <a:r>
              <a:rPr lang="en-GB" sz="2000" dirty="0" err="1" smtClean="0">
                <a:latin typeface="Calibri" panose="020F0502020204030204" pitchFamily="34" charset="0"/>
              </a:rPr>
              <a:t>i</a:t>
            </a:r>
            <a:r>
              <a:rPr lang="en-GB" sz="2000" dirty="0" smtClean="0">
                <a:latin typeface="Calibri" panose="020F0502020204030204" pitchFamily="34" charset="0"/>
              </a:rPr>
              <a:t> </a:t>
            </a:r>
            <a:r>
              <a:rPr lang="en-GB" sz="2000" dirty="0" err="1" smtClean="0">
                <a:latin typeface="Calibri" panose="020F0502020204030204" pitchFamily="34" charset="0"/>
              </a:rPr>
              <a:t>ysgolion</a:t>
            </a:r>
            <a:r>
              <a:rPr lang="en-GB" sz="2000" dirty="0" smtClean="0">
                <a:latin typeface="Calibri" panose="020F0502020204030204" pitchFamily="34" charset="0"/>
              </a:rPr>
              <a:t> </a:t>
            </a:r>
            <a:r>
              <a:rPr lang="en-GB" sz="2000" dirty="0" err="1" smtClean="0">
                <a:latin typeface="Calibri" panose="020F0502020204030204" pitchFamily="34" charset="0"/>
              </a:rPr>
              <a:t>ddarparu</a:t>
            </a:r>
            <a:r>
              <a:rPr lang="en-GB" sz="2000" dirty="0" smtClean="0">
                <a:latin typeface="Calibri" panose="020F0502020204030204" pitchFamily="34" charset="0"/>
              </a:rPr>
              <a:t> </a:t>
            </a:r>
            <a:r>
              <a:rPr lang="en-GB" sz="2000" dirty="0" err="1" smtClean="0">
                <a:latin typeface="Calibri" panose="020F0502020204030204" pitchFamily="34" charset="0"/>
              </a:rPr>
              <a:t>addysgu</a:t>
            </a:r>
            <a:r>
              <a:rPr lang="en-GB" sz="2000" dirty="0" smtClean="0">
                <a:latin typeface="Calibri" panose="020F0502020204030204" pitchFamily="34" charset="0"/>
              </a:rPr>
              <a:t>, </a:t>
            </a:r>
            <a:r>
              <a:rPr lang="en-GB" sz="2000" dirty="0" err="1" smtClean="0">
                <a:latin typeface="Calibri" panose="020F0502020204030204" pitchFamily="34" charset="0"/>
              </a:rPr>
              <a:t>dysgu</a:t>
            </a:r>
            <a:r>
              <a:rPr lang="en-GB" sz="2000" dirty="0" smtClean="0">
                <a:latin typeface="Calibri" panose="020F0502020204030204" pitchFamily="34" charset="0"/>
              </a:rPr>
              <a:t> ac </a:t>
            </a:r>
            <a:r>
              <a:rPr lang="en-GB" sz="2000" dirty="0" err="1" smtClean="0">
                <a:latin typeface="Calibri" panose="020F0502020204030204" pitchFamily="34" charset="0"/>
              </a:rPr>
              <a:t>asesu</a:t>
            </a:r>
            <a:r>
              <a:rPr lang="en-GB" sz="2000" dirty="0" smtClean="0">
                <a:latin typeface="Calibri" panose="020F0502020204030204" pitchFamily="34" charset="0"/>
              </a:rPr>
              <a:t> </a:t>
            </a:r>
            <a:r>
              <a:rPr lang="en-GB" sz="2000" dirty="0" err="1" smtClean="0">
                <a:latin typeface="Calibri" panose="020F0502020204030204" pitchFamily="34" charset="0"/>
              </a:rPr>
              <a:t>effeithiol</a:t>
            </a:r>
            <a:r>
              <a:rPr lang="en-GB" sz="2000" dirty="0" smtClean="0">
                <a:latin typeface="Calibri" panose="020F0502020204030204" pitchFamily="34" charset="0"/>
              </a:rPr>
              <a:t> </a:t>
            </a:r>
            <a:r>
              <a:rPr lang="en-GB" sz="2000" dirty="0" err="1" smtClean="0">
                <a:latin typeface="Calibri" panose="020F0502020204030204" pitchFamily="34" charset="0"/>
              </a:rPr>
              <a:t>ar</a:t>
            </a:r>
            <a:r>
              <a:rPr lang="en-GB" sz="2000" dirty="0" smtClean="0">
                <a:latin typeface="Calibri" panose="020F0502020204030204" pitchFamily="34" charset="0"/>
              </a:rPr>
              <a:t> </a:t>
            </a:r>
            <a:r>
              <a:rPr lang="en-GB" sz="2000" dirty="0" err="1" smtClean="0">
                <a:latin typeface="Calibri" panose="020F0502020204030204" pitchFamily="34" charset="0"/>
              </a:rPr>
              <a:t>gyfer</a:t>
            </a:r>
            <a:r>
              <a:rPr lang="en-GB" sz="2000" dirty="0" smtClean="0">
                <a:latin typeface="Calibri" panose="020F0502020204030204" pitchFamily="34" charset="0"/>
              </a:rPr>
              <a:t> y </a:t>
            </a:r>
            <a:r>
              <a:rPr lang="en-GB" sz="2000" dirty="0" err="1" smtClean="0">
                <a:latin typeface="Calibri" panose="020F0502020204030204" pitchFamily="34" charset="0"/>
              </a:rPr>
              <a:t>dysgwyr</a:t>
            </a:r>
            <a:r>
              <a:rPr lang="en-GB" sz="2000" dirty="0" smtClean="0">
                <a:latin typeface="Calibri" panose="020F0502020204030204" pitchFamily="34" charset="0"/>
              </a:rPr>
              <a:t> </a:t>
            </a:r>
            <a:r>
              <a:rPr lang="en-GB" sz="2000" dirty="0" err="1" smtClean="0">
                <a:latin typeface="Calibri" panose="020F0502020204030204" pitchFamily="34" charset="0"/>
              </a:rPr>
              <a:t>mwyaf</a:t>
            </a:r>
            <a:r>
              <a:rPr lang="en-GB" sz="2000" dirty="0" smtClean="0">
                <a:latin typeface="Calibri" panose="020F0502020204030204" pitchFamily="34" charset="0"/>
              </a:rPr>
              <a:t> </a:t>
            </a:r>
            <a:r>
              <a:rPr lang="en-GB" sz="2000" dirty="0" err="1" smtClean="0">
                <a:latin typeface="Calibri" panose="020F0502020204030204" pitchFamily="34" charset="0"/>
              </a:rPr>
              <a:t>abl</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academaidd</a:t>
            </a:r>
            <a:r>
              <a:rPr lang="en-GB" sz="2000" dirty="0" smtClean="0">
                <a:latin typeface="Calibri" panose="020F0502020204030204" pitchFamily="34" charset="0"/>
              </a:rPr>
              <a:t>.</a:t>
            </a:r>
            <a:endParaRPr lang="en-GB" sz="2000" dirty="0">
              <a:latin typeface="Calibri" panose="020F0502020204030204" pitchFamily="34" charset="0"/>
            </a:endParaRPr>
          </a:p>
          <a:p>
            <a:pPr marL="285750" indent="-285750">
              <a:lnSpc>
                <a:spcPct val="110000"/>
              </a:lnSpc>
            </a:pPr>
            <a:r>
              <a:rPr lang="en-GB" sz="2000" dirty="0" err="1" smtClean="0">
                <a:latin typeface="Calibri" panose="020F0502020204030204" pitchFamily="34" charset="0"/>
              </a:rPr>
              <a:t>Os</a:t>
            </a:r>
            <a:r>
              <a:rPr lang="en-GB" sz="2000" dirty="0" smtClean="0">
                <a:latin typeface="Calibri" panose="020F0502020204030204" pitchFamily="34" charset="0"/>
              </a:rPr>
              <a:t> </a:t>
            </a:r>
            <a:r>
              <a:rPr lang="en-GB" sz="2000" dirty="0" err="1" smtClean="0">
                <a:latin typeface="Calibri" panose="020F0502020204030204" pitchFamily="34" charset="0"/>
              </a:rPr>
              <a:t>ydy’r</a:t>
            </a:r>
            <a:r>
              <a:rPr lang="en-GB" sz="2000" dirty="0" smtClean="0">
                <a:latin typeface="Calibri" panose="020F0502020204030204" pitchFamily="34" charset="0"/>
              </a:rPr>
              <a:t> </a:t>
            </a:r>
            <a:r>
              <a:rPr lang="en-GB" sz="2000" dirty="0" err="1" smtClean="0">
                <a:latin typeface="Calibri" panose="020F0502020204030204" pitchFamily="34" charset="0"/>
              </a:rPr>
              <a:t>ddarpariaeth</a:t>
            </a:r>
            <a:r>
              <a:rPr lang="en-GB" sz="2000" dirty="0" smtClean="0">
                <a:latin typeface="Calibri" panose="020F0502020204030204" pitchFamily="34" charset="0"/>
              </a:rPr>
              <a:t> </a:t>
            </a:r>
            <a:r>
              <a:rPr lang="en-GB" sz="2000" dirty="0" err="1" smtClean="0">
                <a:latin typeface="Calibri" panose="020F0502020204030204" pitchFamily="34" charset="0"/>
              </a:rPr>
              <a:t>ar</a:t>
            </a:r>
            <a:r>
              <a:rPr lang="en-GB" sz="2000" dirty="0" smtClean="0">
                <a:latin typeface="Calibri" panose="020F0502020204030204" pitchFamily="34" charset="0"/>
              </a:rPr>
              <a:t> </a:t>
            </a:r>
            <a:r>
              <a:rPr lang="en-GB" sz="2000" dirty="0" err="1" smtClean="0">
                <a:latin typeface="Calibri" panose="020F0502020204030204" pitchFamily="34" charset="0"/>
              </a:rPr>
              <a:t>gyfer</a:t>
            </a:r>
            <a:r>
              <a:rPr lang="en-GB" sz="2000" dirty="0" smtClean="0">
                <a:latin typeface="Calibri" panose="020F0502020204030204" pitchFamily="34" charset="0"/>
              </a:rPr>
              <a:t> y plant </a:t>
            </a:r>
            <a:r>
              <a:rPr lang="en-GB" sz="2000" dirty="0" err="1" smtClean="0">
                <a:latin typeface="Calibri" panose="020F0502020204030204" pitchFamily="34" charset="0"/>
              </a:rPr>
              <a:t>disgleiriaf</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dda</a:t>
            </a:r>
            <a:r>
              <a:rPr lang="en-GB" sz="2000" dirty="0" smtClean="0">
                <a:latin typeface="Calibri" panose="020F0502020204030204" pitchFamily="34" charset="0"/>
              </a:rPr>
              <a:t>, </a:t>
            </a:r>
            <a:r>
              <a:rPr lang="en-GB" sz="2000" dirty="0" err="1" smtClean="0">
                <a:latin typeface="Calibri" panose="020F0502020204030204" pitchFamily="34" charset="0"/>
              </a:rPr>
              <a:t>mae’r</a:t>
            </a:r>
            <a:r>
              <a:rPr lang="en-GB" sz="2000" dirty="0" smtClean="0">
                <a:latin typeface="Calibri" panose="020F0502020204030204" pitchFamily="34" charset="0"/>
              </a:rPr>
              <a:t> </a:t>
            </a:r>
            <a:r>
              <a:rPr lang="en-GB" sz="2000" dirty="0" err="1" smtClean="0">
                <a:latin typeface="Calibri" panose="020F0502020204030204" pitchFamily="34" charset="0"/>
              </a:rPr>
              <a:t>debygol</a:t>
            </a:r>
            <a:r>
              <a:rPr lang="en-GB" sz="2000" dirty="0" smtClean="0">
                <a:latin typeface="Calibri" panose="020F0502020204030204" pitchFamily="34" charset="0"/>
              </a:rPr>
              <a:t> bod </a:t>
            </a:r>
            <a:r>
              <a:rPr lang="en-GB" sz="2000" dirty="0" err="1" smtClean="0">
                <a:latin typeface="Calibri" panose="020F0502020204030204" pitchFamily="34" charset="0"/>
              </a:rPr>
              <a:t>grwpiau</a:t>
            </a:r>
            <a:r>
              <a:rPr lang="en-GB" sz="2000" dirty="0" smtClean="0">
                <a:latin typeface="Calibri" panose="020F0502020204030204" pitchFamily="34" charset="0"/>
              </a:rPr>
              <a:t> </a:t>
            </a:r>
            <a:r>
              <a:rPr lang="en-GB" sz="2000" dirty="0" err="1" smtClean="0">
                <a:latin typeface="Calibri" panose="020F0502020204030204" pitchFamily="34" charset="0"/>
              </a:rPr>
              <a:t>eraill</a:t>
            </a:r>
            <a:r>
              <a:rPr lang="en-GB" sz="2000" dirty="0" smtClean="0">
                <a:latin typeface="Calibri" panose="020F0502020204030204" pitchFamily="34" charset="0"/>
              </a:rPr>
              <a:t> o </a:t>
            </a:r>
            <a:r>
              <a:rPr lang="en-GB" sz="2000" dirty="0" err="1" smtClean="0">
                <a:latin typeface="Calibri" panose="020F0502020204030204" pitchFamily="34" charset="0"/>
              </a:rPr>
              <a:t>ddysgwyr</a:t>
            </a:r>
            <a:r>
              <a:rPr lang="en-GB" sz="2000" dirty="0" smtClean="0">
                <a:latin typeface="Calibri" panose="020F0502020204030204" pitchFamily="34" charset="0"/>
              </a:rPr>
              <a:t> </a:t>
            </a:r>
            <a:r>
              <a:rPr lang="en-GB" sz="2000" dirty="0" err="1" smtClean="0">
                <a:latin typeface="Calibri" panose="020F0502020204030204" pitchFamily="34" charset="0"/>
              </a:rPr>
              <a:t>hefyd</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cael</a:t>
            </a:r>
            <a:r>
              <a:rPr lang="en-GB" sz="2000" dirty="0" smtClean="0">
                <a:latin typeface="Calibri" panose="020F0502020204030204" pitchFamily="34" charset="0"/>
              </a:rPr>
              <a:t> </a:t>
            </a:r>
            <a:r>
              <a:rPr lang="en-GB" sz="2000" dirty="0" err="1" smtClean="0">
                <a:latin typeface="Calibri" panose="020F0502020204030204" pitchFamily="34" charset="0"/>
              </a:rPr>
              <a:t>eu</a:t>
            </a:r>
            <a:r>
              <a:rPr lang="en-GB" sz="2000" dirty="0" smtClean="0">
                <a:latin typeface="Calibri" panose="020F0502020204030204" pitchFamily="34" charset="0"/>
              </a:rPr>
              <a:t> </a:t>
            </a:r>
            <a:r>
              <a:rPr lang="en-GB" sz="2000" dirty="0" err="1" smtClean="0">
                <a:latin typeface="Calibri" panose="020F0502020204030204" pitchFamily="34" charset="0"/>
              </a:rPr>
              <a:t>cefnogi’n</a:t>
            </a:r>
            <a:r>
              <a:rPr lang="en-GB" sz="2000" dirty="0" smtClean="0">
                <a:latin typeface="Calibri" panose="020F0502020204030204" pitchFamily="34" charset="0"/>
              </a:rPr>
              <a:t> </a:t>
            </a:r>
            <a:r>
              <a:rPr lang="en-GB" sz="2000" dirty="0" err="1" smtClean="0">
                <a:latin typeface="Calibri" panose="020F0502020204030204" pitchFamily="34" charset="0"/>
              </a:rPr>
              <a:t>dda</a:t>
            </a:r>
            <a:r>
              <a:rPr lang="en-GB" sz="2000" dirty="0" smtClean="0">
                <a:latin typeface="Calibri" panose="020F0502020204030204" pitchFamily="34" charset="0"/>
              </a:rPr>
              <a:t>. </a:t>
            </a:r>
            <a:endParaRPr lang="en-GB" sz="2000" dirty="0">
              <a:latin typeface="Calibri" panose="020F0502020204030204" pitchFamily="34" charset="0"/>
            </a:endParaRPr>
          </a:p>
          <a:p>
            <a:pPr marL="285750" indent="-285750">
              <a:lnSpc>
                <a:spcPct val="110000"/>
              </a:lnSpc>
            </a:pPr>
            <a:r>
              <a:rPr lang="en-GB" sz="2000" dirty="0" err="1" smtClean="0">
                <a:latin typeface="Calibri" panose="020F0502020204030204" pitchFamily="34" charset="0"/>
              </a:rPr>
              <a:t>Os</a:t>
            </a:r>
            <a:r>
              <a:rPr lang="en-GB" sz="2000" dirty="0" smtClean="0">
                <a:latin typeface="Calibri" panose="020F0502020204030204" pitchFamily="34" charset="0"/>
              </a:rPr>
              <a:t> </a:t>
            </a:r>
            <a:r>
              <a:rPr lang="en-GB" sz="2000" dirty="0" err="1" smtClean="0">
                <a:latin typeface="Calibri" panose="020F0502020204030204" pitchFamily="34" charset="0"/>
              </a:rPr>
              <a:t>nad</a:t>
            </a:r>
            <a:r>
              <a:rPr lang="en-GB" sz="2000" dirty="0" smtClean="0">
                <a:latin typeface="Calibri" panose="020F0502020204030204" pitchFamily="34" charset="0"/>
              </a:rPr>
              <a:t> </a:t>
            </a:r>
            <a:r>
              <a:rPr lang="en-GB" sz="2000" dirty="0" err="1" smtClean="0">
                <a:latin typeface="Calibri" panose="020F0502020204030204" pitchFamily="34" charset="0"/>
              </a:rPr>
              <a:t>yw</a:t>
            </a:r>
            <a:r>
              <a:rPr lang="en-GB" sz="2000" dirty="0" smtClean="0">
                <a:latin typeface="Calibri" panose="020F0502020204030204" pitchFamily="34" charset="0"/>
              </a:rPr>
              <a:t> </a:t>
            </a:r>
            <a:r>
              <a:rPr lang="en-GB" sz="2000" dirty="0" err="1" smtClean="0">
                <a:latin typeface="Calibri" panose="020F0502020204030204" pitchFamily="34" charset="0"/>
              </a:rPr>
              <a:t>dysgwyr</a:t>
            </a:r>
            <a:r>
              <a:rPr lang="en-GB" sz="2000" dirty="0" smtClean="0">
                <a:latin typeface="Calibri" panose="020F0502020204030204" pitchFamily="34" charset="0"/>
              </a:rPr>
              <a:t> </a:t>
            </a:r>
            <a:r>
              <a:rPr lang="en-GB" sz="2000" dirty="0" err="1" smtClean="0">
                <a:latin typeface="Calibri" panose="020F0502020204030204" pitchFamily="34" charset="0"/>
              </a:rPr>
              <a:t>mwy</a:t>
            </a:r>
            <a:r>
              <a:rPr lang="en-GB" sz="2000" dirty="0" smtClean="0">
                <a:latin typeface="Calibri" panose="020F0502020204030204" pitchFamily="34" charset="0"/>
              </a:rPr>
              <a:t> </a:t>
            </a:r>
            <a:r>
              <a:rPr lang="en-GB" sz="2000" dirty="0" err="1" smtClean="0">
                <a:latin typeface="Calibri" panose="020F0502020204030204" pitchFamily="34" charset="0"/>
              </a:rPr>
              <a:t>abl</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cael</a:t>
            </a:r>
            <a:r>
              <a:rPr lang="en-GB" sz="2000" dirty="0" smtClean="0">
                <a:latin typeface="Calibri" panose="020F0502020204030204" pitchFamily="34" charset="0"/>
              </a:rPr>
              <a:t> </a:t>
            </a:r>
            <a:r>
              <a:rPr lang="en-GB" sz="2000" dirty="0" err="1" smtClean="0">
                <a:latin typeface="Calibri" panose="020F0502020204030204" pitchFamily="34" charset="0"/>
              </a:rPr>
              <a:t>eu</a:t>
            </a:r>
            <a:r>
              <a:rPr lang="en-GB" sz="2000" dirty="0" smtClean="0">
                <a:latin typeface="Calibri" panose="020F0502020204030204" pitchFamily="34" charset="0"/>
              </a:rPr>
              <a:t> </a:t>
            </a:r>
            <a:r>
              <a:rPr lang="en-GB" sz="2000" dirty="0" err="1" smtClean="0">
                <a:latin typeface="Calibri" panose="020F0502020204030204" pitchFamily="34" charset="0"/>
              </a:rPr>
              <a:t>hymestyn</a:t>
            </a:r>
            <a:r>
              <a:rPr lang="en-GB" sz="2000" dirty="0" smtClean="0">
                <a:latin typeface="Calibri" panose="020F0502020204030204" pitchFamily="34" charset="0"/>
              </a:rPr>
              <a:t>, </a:t>
            </a:r>
            <a:r>
              <a:rPr lang="en-GB" sz="2000" dirty="0" err="1" smtClean="0">
                <a:latin typeface="Calibri" panose="020F0502020204030204" pitchFamily="34" charset="0"/>
              </a:rPr>
              <a:t>mae</a:t>
            </a:r>
            <a:r>
              <a:rPr lang="en-GB" sz="2000" dirty="0" smtClean="0">
                <a:latin typeface="Calibri" panose="020F0502020204030204" pitchFamily="34" charset="0"/>
              </a:rPr>
              <a:t> </a:t>
            </a:r>
            <a:r>
              <a:rPr lang="en-GB" sz="2000" dirty="0" err="1" smtClean="0">
                <a:latin typeface="Calibri" panose="020F0502020204030204" pitchFamily="34" charset="0"/>
              </a:rPr>
              <a:t>posibilrwydd</a:t>
            </a:r>
            <a:r>
              <a:rPr lang="en-GB" sz="2000" dirty="0" smtClean="0">
                <a:latin typeface="Calibri" panose="020F0502020204030204" pitchFamily="34" charset="0"/>
              </a:rPr>
              <a:t> </a:t>
            </a:r>
            <a:r>
              <a:rPr lang="en-GB" sz="2000" dirty="0" err="1" smtClean="0">
                <a:latin typeface="Calibri" panose="020F0502020204030204" pitchFamily="34" charset="0"/>
              </a:rPr>
              <a:t>nad</a:t>
            </a:r>
            <a:r>
              <a:rPr lang="en-GB" sz="2000" dirty="0" smtClean="0">
                <a:latin typeface="Calibri" panose="020F0502020204030204" pitchFamily="34" charset="0"/>
              </a:rPr>
              <a:t> </a:t>
            </a:r>
            <a:r>
              <a:rPr lang="en-GB" sz="2000" dirty="0" err="1" smtClean="0">
                <a:latin typeface="Calibri" panose="020F0502020204030204" pitchFamily="34" charset="0"/>
              </a:rPr>
              <a:t>yw</a:t>
            </a:r>
            <a:r>
              <a:rPr lang="en-GB" sz="2000" dirty="0" smtClean="0">
                <a:latin typeface="Calibri" panose="020F0502020204030204" pitchFamily="34" charset="0"/>
              </a:rPr>
              <a:t> </a:t>
            </a:r>
            <a:r>
              <a:rPr lang="en-GB" sz="2000" dirty="0" err="1" smtClean="0">
                <a:latin typeface="Calibri" panose="020F0502020204030204" pitchFamily="34" charset="0"/>
              </a:rPr>
              <a:t>disgwyliadau</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ddigon</a:t>
            </a:r>
            <a:r>
              <a:rPr lang="en-GB" sz="2000" dirty="0" smtClean="0">
                <a:latin typeface="Calibri" panose="020F0502020204030204" pitchFamily="34" charset="0"/>
              </a:rPr>
              <a:t> </a:t>
            </a:r>
            <a:r>
              <a:rPr lang="en-GB" sz="2000" dirty="0" err="1" smtClean="0">
                <a:latin typeface="Calibri" panose="020F0502020204030204" pitchFamily="34" charset="0"/>
              </a:rPr>
              <a:t>uchel</a:t>
            </a:r>
            <a:r>
              <a:rPr lang="en-GB" sz="2000" dirty="0" smtClean="0">
                <a:latin typeface="Calibri" panose="020F0502020204030204" pitchFamily="34" charset="0"/>
              </a:rPr>
              <a:t> ac </a:t>
            </a:r>
            <a:r>
              <a:rPr lang="en-GB" sz="2000" dirty="0" err="1" smtClean="0">
                <a:latin typeface="Calibri" panose="020F0502020204030204" pitchFamily="34" charset="0"/>
              </a:rPr>
              <a:t>efallai</a:t>
            </a:r>
            <a:r>
              <a:rPr lang="en-GB" sz="2000" dirty="0" smtClean="0">
                <a:latin typeface="Calibri" panose="020F0502020204030204" pitchFamily="34" charset="0"/>
              </a:rPr>
              <a:t> </a:t>
            </a:r>
            <a:r>
              <a:rPr lang="en-GB" sz="2000" dirty="0" err="1" smtClean="0">
                <a:latin typeface="Calibri" panose="020F0502020204030204" pitchFamily="34" charset="0"/>
              </a:rPr>
              <a:t>nad</a:t>
            </a:r>
            <a:r>
              <a:rPr lang="en-GB" sz="2000" dirty="0" smtClean="0">
                <a:latin typeface="Calibri" panose="020F0502020204030204" pitchFamily="34" charset="0"/>
              </a:rPr>
              <a:t> </a:t>
            </a:r>
            <a:r>
              <a:rPr lang="en-GB" sz="2000" dirty="0" err="1" smtClean="0">
                <a:latin typeface="Calibri" panose="020F0502020204030204" pitchFamily="34" charset="0"/>
              </a:rPr>
              <a:t>yw</a:t>
            </a:r>
            <a:r>
              <a:rPr lang="en-GB" sz="2000" dirty="0" smtClean="0">
                <a:latin typeface="Calibri" panose="020F0502020204030204" pitchFamily="34" charset="0"/>
              </a:rPr>
              <a:t> </a:t>
            </a:r>
            <a:r>
              <a:rPr lang="en-GB" sz="2000" dirty="0" err="1" smtClean="0">
                <a:latin typeface="Calibri" panose="020F0502020204030204" pitchFamily="34" charset="0"/>
              </a:rPr>
              <a:t>grwpiau</a:t>
            </a:r>
            <a:r>
              <a:rPr lang="en-GB" sz="2000" dirty="0" smtClean="0">
                <a:latin typeface="Calibri" panose="020F0502020204030204" pitchFamily="34" charset="0"/>
              </a:rPr>
              <a:t> </a:t>
            </a:r>
            <a:r>
              <a:rPr lang="en-GB" sz="2000" dirty="0" err="1" smtClean="0">
                <a:latin typeface="Calibri" panose="020F0502020204030204" pitchFamily="34" charset="0"/>
              </a:rPr>
              <a:t>eraill</a:t>
            </a:r>
            <a:r>
              <a:rPr lang="en-GB" sz="2000" dirty="0" smtClean="0">
                <a:latin typeface="Calibri" panose="020F0502020204030204" pitchFamily="34" charset="0"/>
              </a:rPr>
              <a:t> </a:t>
            </a:r>
            <a:r>
              <a:rPr lang="en-GB" sz="2000" dirty="0" err="1" smtClean="0">
                <a:latin typeface="Calibri" panose="020F0502020204030204" pitchFamily="34" charset="0"/>
              </a:rPr>
              <a:t>yn</a:t>
            </a:r>
            <a:r>
              <a:rPr lang="en-GB" sz="2000" dirty="0" smtClean="0">
                <a:latin typeface="Calibri" panose="020F0502020204030204" pitchFamily="34" charset="0"/>
              </a:rPr>
              <a:t> </a:t>
            </a:r>
            <a:r>
              <a:rPr lang="en-GB" sz="2000" dirty="0" err="1" smtClean="0">
                <a:latin typeface="Calibri" panose="020F0502020204030204" pitchFamily="34" charset="0"/>
              </a:rPr>
              <a:t>cyflawni</a:t>
            </a:r>
            <a:r>
              <a:rPr lang="en-GB" sz="2000" dirty="0" smtClean="0">
                <a:latin typeface="Calibri" panose="020F0502020204030204" pitchFamily="34" charset="0"/>
              </a:rPr>
              <a:t> </a:t>
            </a:r>
            <a:r>
              <a:rPr lang="en-GB" sz="2000" dirty="0" err="1" smtClean="0">
                <a:latin typeface="Calibri" panose="020F0502020204030204" pitchFamily="34" charset="0"/>
              </a:rPr>
              <a:t>gystal</a:t>
            </a:r>
            <a:r>
              <a:rPr lang="en-GB" sz="2000" dirty="0" smtClean="0">
                <a:latin typeface="Calibri" panose="020F0502020204030204" pitchFamily="34" charset="0"/>
              </a:rPr>
              <a:t> ag y </a:t>
            </a:r>
            <a:r>
              <a:rPr lang="en-GB" sz="2000" dirty="0" err="1" smtClean="0">
                <a:latin typeface="Calibri" panose="020F0502020204030204" pitchFamily="34" charset="0"/>
              </a:rPr>
              <a:t>dylent</a:t>
            </a:r>
            <a:r>
              <a:rPr lang="en-GB" sz="2000" dirty="0" smtClean="0">
                <a:latin typeface="Calibri" panose="020F0502020204030204" pitchFamily="34" charset="0"/>
              </a:rPr>
              <a:t>.</a:t>
            </a:r>
            <a:endParaRPr lang="en-GB" sz="2000" dirty="0">
              <a:latin typeface="Calibri" panose="020F0502020204030204" pitchFamily="34" charset="0"/>
            </a:endParaRPr>
          </a:p>
          <a:p>
            <a:pPr marL="0" indent="0">
              <a:lnSpc>
                <a:spcPct val="110000"/>
              </a:lnSpc>
              <a:buNone/>
            </a:pPr>
            <a:r>
              <a:rPr lang="en-GB" sz="1200" b="1" dirty="0">
                <a:latin typeface="Calibri" panose="020F0502020204030204" pitchFamily="34" charset="0"/>
              </a:rPr>
              <a:t>Sir Michael Wilshaw</a:t>
            </a:r>
            <a:r>
              <a:rPr lang="en-GB" sz="1200" b="1" dirty="0" smtClean="0">
                <a:latin typeface="Calibri" panose="020F0502020204030204" pitchFamily="34" charset="0"/>
              </a:rPr>
              <a:t>, </a:t>
            </a:r>
            <a:r>
              <a:rPr lang="en-GB" sz="1200" b="1" dirty="0" err="1" smtClean="0">
                <a:latin typeface="Calibri" panose="020F0502020204030204" pitchFamily="34" charset="0"/>
              </a:rPr>
              <a:t>cyn</a:t>
            </a:r>
            <a:r>
              <a:rPr lang="en-GB" sz="1200" b="1" dirty="0" smtClean="0">
                <a:latin typeface="Calibri" panose="020F0502020204030204" pitchFamily="34" charset="0"/>
              </a:rPr>
              <a:t> </a:t>
            </a:r>
            <a:r>
              <a:rPr lang="en-GB" sz="1200" b="1" dirty="0" err="1">
                <a:latin typeface="Calibri" panose="020F0502020204030204" pitchFamily="34" charset="0"/>
              </a:rPr>
              <a:t>B</a:t>
            </a:r>
            <a:r>
              <a:rPr lang="en-GB" sz="1200" b="1" dirty="0" err="1" smtClean="0">
                <a:latin typeface="Calibri" panose="020F0502020204030204" pitchFamily="34" charset="0"/>
              </a:rPr>
              <a:t>rif</a:t>
            </a:r>
            <a:r>
              <a:rPr lang="en-GB" sz="1200" b="1" dirty="0" smtClean="0">
                <a:latin typeface="Calibri" panose="020F0502020204030204" pitchFamily="34" charset="0"/>
              </a:rPr>
              <a:t> </a:t>
            </a:r>
            <a:r>
              <a:rPr lang="en-GB" sz="1200" b="1" dirty="0" err="1" smtClean="0">
                <a:latin typeface="Calibri" panose="020F0502020204030204" pitchFamily="34" charset="0"/>
              </a:rPr>
              <a:t>Arolygydd</a:t>
            </a:r>
            <a:r>
              <a:rPr lang="en-GB" sz="1200" b="1" dirty="0" smtClean="0">
                <a:latin typeface="Calibri" panose="020F0502020204030204" pitchFamily="34" charset="0"/>
              </a:rPr>
              <a:t> </a:t>
            </a:r>
            <a:r>
              <a:rPr lang="en-GB" sz="1200" b="1" dirty="0" err="1" smtClean="0">
                <a:latin typeface="Calibri" panose="020F0502020204030204" pitchFamily="34" charset="0"/>
              </a:rPr>
              <a:t>Ysgolion</a:t>
            </a:r>
            <a:r>
              <a:rPr lang="en-GB" sz="1200" b="1" dirty="0" smtClean="0">
                <a:latin typeface="Calibri" panose="020F0502020204030204" pitchFamily="34" charset="0"/>
              </a:rPr>
              <a:t> </a:t>
            </a:r>
            <a:r>
              <a:rPr lang="en-GB" sz="1200" b="1" dirty="0" err="1" smtClean="0">
                <a:latin typeface="Calibri" panose="020F0502020204030204" pitchFamily="34" charset="0"/>
              </a:rPr>
              <a:t>yn</a:t>
            </a:r>
            <a:r>
              <a:rPr lang="en-GB" sz="1200" b="1" dirty="0" smtClean="0">
                <a:latin typeface="Calibri" panose="020F0502020204030204" pitchFamily="34" charset="0"/>
              </a:rPr>
              <a:t> </a:t>
            </a:r>
            <a:r>
              <a:rPr lang="en-GB" sz="1200" b="1" dirty="0" err="1" smtClean="0">
                <a:latin typeface="Calibri" panose="020F0502020204030204" pitchFamily="34" charset="0"/>
              </a:rPr>
              <a:t>Lloegr</a:t>
            </a:r>
            <a:r>
              <a:rPr lang="en-GB" sz="1200" b="1" dirty="0" smtClean="0">
                <a:latin typeface="Calibri" panose="020F0502020204030204" pitchFamily="34" charset="0"/>
              </a:rPr>
              <a:t> a </a:t>
            </a:r>
            <a:r>
              <a:rPr lang="en-GB" sz="1200" b="1" dirty="0" err="1" smtClean="0">
                <a:latin typeface="Calibri" panose="020F0502020204030204" pitchFamily="34" charset="0"/>
              </a:rPr>
              <a:t>phennaeth</a:t>
            </a:r>
            <a:r>
              <a:rPr lang="en-GB" sz="1200" b="1" dirty="0" smtClean="0">
                <a:latin typeface="Calibri" panose="020F0502020204030204" pitchFamily="34" charset="0"/>
              </a:rPr>
              <a:t> Ofsted (2012-16) </a:t>
            </a:r>
            <a:endParaRPr lang="en-GB" sz="1200" b="1" dirty="0">
              <a:latin typeface="Calibri" panose="020F0502020204030204" pitchFamily="34" charset="0"/>
            </a:endParaRPr>
          </a:p>
        </p:txBody>
      </p:sp>
    </p:spTree>
    <p:extLst>
      <p:ext uri="{BB962C8B-B14F-4D97-AF65-F5344CB8AC3E}">
        <p14:creationId xmlns:p14="http://schemas.microsoft.com/office/powerpoint/2010/main" val="3459506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Educating the more able: </a:t>
            </a:r>
            <a:r>
              <a:rPr lang="en-GB" dirty="0"/>
              <a:t/>
            </a:r>
            <a:br>
              <a:rPr lang="en-GB" dirty="0"/>
            </a:br>
            <a:r>
              <a:rPr lang="en-GB" dirty="0" smtClean="0"/>
              <a:t>a national priority</a:t>
            </a:r>
            <a:endParaRPr lang="en-GB" dirty="0"/>
          </a:p>
        </p:txBody>
      </p:sp>
      <p:sp>
        <p:nvSpPr>
          <p:cNvPr id="3" name="Content Placeholder 2"/>
          <p:cNvSpPr>
            <a:spLocks noGrp="1"/>
          </p:cNvSpPr>
          <p:nvPr>
            <p:ph idx="1"/>
          </p:nvPr>
        </p:nvSpPr>
        <p:spPr>
          <a:xfrm>
            <a:off x="683369" y="1875596"/>
            <a:ext cx="7777448" cy="4325179"/>
          </a:xfrm>
        </p:spPr>
        <p:txBody>
          <a:bodyPr>
            <a:normAutofit/>
          </a:bodyPr>
          <a:lstStyle/>
          <a:p>
            <a:pPr marL="0" indent="0">
              <a:buNone/>
            </a:pPr>
            <a:r>
              <a:rPr lang="en-GB" altLang="en-US" sz="1600" i="1" dirty="0">
                <a:latin typeface="Calibri" panose="020F0502020204030204" pitchFamily="34" charset="0"/>
              </a:rPr>
              <a:t>“Leaders and governors have created </a:t>
            </a:r>
            <a:r>
              <a:rPr lang="en-GB" altLang="en-US" sz="1600" b="1" i="1" dirty="0">
                <a:latin typeface="Calibri" panose="020F0502020204030204" pitchFamily="34" charset="0"/>
              </a:rPr>
              <a:t>a culture that enables pupils and staff to excel</a:t>
            </a:r>
            <a:r>
              <a:rPr lang="en-GB" altLang="en-US" sz="1600" i="1" dirty="0">
                <a:latin typeface="Calibri" panose="020F0502020204030204" pitchFamily="34" charset="0"/>
              </a:rPr>
              <a:t>.”</a:t>
            </a:r>
          </a:p>
          <a:p>
            <a:endParaRPr lang="en-GB" altLang="en-US" sz="1600" i="1" dirty="0">
              <a:latin typeface="Calibri" panose="020F0502020204030204" pitchFamily="34" charset="0"/>
            </a:endParaRPr>
          </a:p>
          <a:p>
            <a:pPr marL="0" indent="0">
              <a:buNone/>
            </a:pPr>
            <a:r>
              <a:rPr lang="en-GB" altLang="en-US" sz="1600" i="1" dirty="0">
                <a:latin typeface="Calibri" panose="020F0502020204030204" pitchFamily="34" charset="0"/>
              </a:rPr>
              <a:t>“The </a:t>
            </a:r>
            <a:r>
              <a:rPr lang="en-GB" altLang="en-US" sz="1600" b="1" i="1" dirty="0">
                <a:latin typeface="Calibri" panose="020F0502020204030204" pitchFamily="34" charset="0"/>
              </a:rPr>
              <a:t>broad and balanced curriculum </a:t>
            </a:r>
            <a:r>
              <a:rPr lang="en-GB" altLang="en-US" sz="1600" i="1" dirty="0">
                <a:latin typeface="Calibri" panose="020F0502020204030204" pitchFamily="34" charset="0"/>
              </a:rPr>
              <a:t>inspires pupils to learn. The range of subjects and courses helps pupils acquire</a:t>
            </a:r>
            <a:r>
              <a:rPr lang="en-GB" altLang="en-US" sz="1600" b="1" i="1" dirty="0">
                <a:latin typeface="Calibri" panose="020F0502020204030204" pitchFamily="34" charset="0"/>
              </a:rPr>
              <a:t> knowledge, understanding and skills in all aspects </a:t>
            </a:r>
            <a:r>
              <a:rPr lang="en-GB" altLang="en-US" sz="1600" i="1" dirty="0">
                <a:latin typeface="Calibri" panose="020F0502020204030204" pitchFamily="34" charset="0"/>
              </a:rPr>
              <a:t>of their education, including the humanities and linguistic, mathematical, scientific, technical, social, physical and artistic learning.” </a:t>
            </a:r>
          </a:p>
          <a:p>
            <a:pPr marL="0" indent="0" algn="r">
              <a:buNone/>
            </a:pPr>
            <a:endParaRPr lang="en-GB" altLang="en-US" sz="1600" b="1" dirty="0">
              <a:latin typeface="Calibri" panose="020F0502020204030204" pitchFamily="34" charset="0"/>
            </a:endParaRPr>
          </a:p>
          <a:p>
            <a:pPr marL="0" indent="0">
              <a:buNone/>
            </a:pPr>
            <a:r>
              <a:rPr lang="en-GB" altLang="en-US" sz="1600" b="1" dirty="0">
                <a:latin typeface="Calibri" panose="020F0502020204030204" pitchFamily="34" charset="0"/>
              </a:rPr>
              <a:t>Extracts from outstanding grade descriptor, Ofsted (September 2016)</a:t>
            </a:r>
          </a:p>
          <a:p>
            <a:pPr marL="0" indent="0">
              <a:buNone/>
            </a:pPr>
            <a:endParaRPr lang="en-US" sz="1800" dirty="0"/>
          </a:p>
        </p:txBody>
      </p:sp>
    </p:spTree>
    <p:extLst>
      <p:ext uri="{BB962C8B-B14F-4D97-AF65-F5344CB8AC3E}">
        <p14:creationId xmlns:p14="http://schemas.microsoft.com/office/powerpoint/2010/main" val="2105665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8A2EE1-E34C-42EA-AC98-1C16C621573F}"/>
              </a:ext>
            </a:extLst>
          </p:cNvPr>
          <p:cNvSpPr>
            <a:spLocks noGrp="1"/>
          </p:cNvSpPr>
          <p:nvPr>
            <p:ph type="title"/>
          </p:nvPr>
        </p:nvSpPr>
        <p:spPr>
          <a:xfrm>
            <a:off x="683369" y="192505"/>
            <a:ext cx="7777448" cy="1548155"/>
          </a:xfrm>
        </p:spPr>
        <p:txBody>
          <a:bodyPr anchor="t" anchorCtr="0"/>
          <a:lstStyle/>
          <a:p>
            <a:r>
              <a:rPr lang="en-GB" dirty="0" err="1" smtClean="0"/>
              <a:t>Cefnogi</a:t>
            </a:r>
            <a:r>
              <a:rPr lang="en-GB" dirty="0" smtClean="0"/>
              <a:t> </a:t>
            </a:r>
            <a:r>
              <a:rPr lang="en-GB" dirty="0" err="1" smtClean="0"/>
              <a:t>disgyblion</a:t>
            </a:r>
            <a:r>
              <a:rPr lang="en-GB" dirty="0" smtClean="0"/>
              <a:t> </a:t>
            </a:r>
            <a:r>
              <a:rPr lang="en-GB" dirty="0" err="1" smtClean="0"/>
              <a:t>MATh</a:t>
            </a:r>
            <a:endParaRPr lang="en-GB" dirty="0"/>
          </a:p>
        </p:txBody>
      </p:sp>
      <p:sp>
        <p:nvSpPr>
          <p:cNvPr id="3" name="Content Placeholder 2">
            <a:extLst>
              <a:ext uri="{FF2B5EF4-FFF2-40B4-BE49-F238E27FC236}">
                <a16:creationId xmlns:a16="http://schemas.microsoft.com/office/drawing/2014/main" xmlns="" id="{C44D8D98-6A2B-4891-BBB5-7CA1C58D1240}"/>
              </a:ext>
            </a:extLst>
          </p:cNvPr>
          <p:cNvSpPr>
            <a:spLocks noGrp="1"/>
          </p:cNvSpPr>
          <p:nvPr>
            <p:ph idx="1"/>
          </p:nvPr>
        </p:nvSpPr>
        <p:spPr>
          <a:xfrm>
            <a:off x="683369" y="994612"/>
            <a:ext cx="7777448" cy="5206164"/>
          </a:xfrm>
        </p:spPr>
        <p:txBody>
          <a:bodyPr>
            <a:noAutofit/>
          </a:bodyPr>
          <a:lstStyle/>
          <a:p>
            <a:r>
              <a:rPr lang="cy-GB" sz="2000" dirty="0"/>
              <a:t>Mae’r ysgolion mwyaf effeithiol yn rhoi graddau uchel o ymreolaeth i ddisgyblion mwy abl a thalentog o fewn cynllunio tymor hwy sydd wedi’i strwythuro’n ofalus</a:t>
            </a:r>
            <a:endParaRPr lang="cy-GB" sz="2000" dirty="0" smtClean="0"/>
          </a:p>
          <a:p>
            <a:r>
              <a:rPr lang="cy-GB" sz="2000" dirty="0"/>
              <a:t>Pan mae deilliannau ar gyfer disgyblion mwy abl a thalentog yn gryf iawn, mae disgyblion yn ddysgwyr annibynnol hynod ymroddgar.  Maent yn datblygu a chymhwyso medrau a gwybodaeth ddatblygedig yn hyderus mewn sefyllfaoedd newydd ac ar draws meysydd dysgu</a:t>
            </a:r>
            <a:r>
              <a:rPr lang="cy-GB" sz="2000" dirty="0" smtClean="0"/>
              <a:t>.</a:t>
            </a:r>
          </a:p>
          <a:p>
            <a:r>
              <a:rPr lang="cy-GB" sz="2000" dirty="0" smtClean="0"/>
              <a:t>Caiff y dulliau </a:t>
            </a:r>
            <a:r>
              <a:rPr lang="cy-GB" sz="2000" dirty="0"/>
              <a:t>cyfoethogi hyn effaith gadarnhaol ar gyrhaeddiad a hunan-barch </a:t>
            </a:r>
            <a:r>
              <a:rPr lang="cy-GB" sz="2000" dirty="0" smtClean="0"/>
              <a:t>disgyblion</a:t>
            </a:r>
          </a:p>
          <a:p>
            <a:r>
              <a:rPr lang="cy-GB" sz="2000" dirty="0" smtClean="0"/>
              <a:t>Mae </a:t>
            </a:r>
            <a:r>
              <a:rPr lang="cy-GB" sz="2000" dirty="0"/>
              <a:t>dulliau asesu hynod drylwyr gan ysgolion sy’n darparu her eithriadol o dda ar gyfer disgyblion mwy abl a thalentog.  Mae’r rhain yn cynnwys gweithdrefnau clir a systematig ar gyfer nodi cryfderau disgyblion gan ddefnyddio ystod eang o wybodaeth, gosod targedau cadarn a monitro ac olrhain cynnydd a chyflawniadau disgyblion yn effeithiol dros </a:t>
            </a:r>
            <a:r>
              <a:rPr lang="cy-GB" sz="2000" dirty="0" smtClean="0"/>
              <a:t>gyfnod.</a:t>
            </a:r>
          </a:p>
          <a:p>
            <a:pPr marL="0" lvl="0" indent="0">
              <a:buNone/>
            </a:pPr>
            <a:r>
              <a:rPr lang="cy-GB" altLang="en-US" sz="1600" b="1" dirty="0" smtClean="0">
                <a:solidFill>
                  <a:prstClr val="black"/>
                </a:solidFill>
                <a:latin typeface="Calibri" panose="020F0502020204030204" pitchFamily="34" charset="0"/>
              </a:rPr>
              <a:t>Dyfyniad o adroddiad Estyn, Cefnogi disgyblion mwy abl a thalentog (Mawrth 2018)</a:t>
            </a:r>
            <a:endParaRPr lang="cy-GB" altLang="en-US" sz="1600" b="1" dirty="0">
              <a:solidFill>
                <a:prstClr val="black"/>
              </a:solidFill>
              <a:latin typeface="Calibri" panose="020F0502020204030204" pitchFamily="34" charset="0"/>
            </a:endParaRPr>
          </a:p>
        </p:txBody>
      </p:sp>
    </p:spTree>
    <p:extLst>
      <p:ext uri="{BB962C8B-B14F-4D97-AF65-F5344CB8AC3E}">
        <p14:creationId xmlns:p14="http://schemas.microsoft.com/office/powerpoint/2010/main" val="812564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76399"/>
            <a:ext cx="3579838" cy="3933825"/>
          </a:xfrm>
        </p:spPr>
        <p:txBody>
          <a:bodyPr anchor="ctr" anchorCtr="0">
            <a:normAutofit/>
          </a:bodyPr>
          <a:lstStyle/>
          <a:p>
            <a:r>
              <a:rPr lang="en-US" dirty="0" err="1" smtClean="0"/>
              <a:t>Cyflwyno</a:t>
            </a:r>
            <a:r>
              <a:rPr lang="en-US" dirty="0" smtClean="0"/>
              <a:t> </a:t>
            </a:r>
            <a:r>
              <a:rPr lang="en-US" dirty="0" err="1" smtClean="0"/>
              <a:t>Rhaglen</a:t>
            </a:r>
            <a:r>
              <a:rPr lang="en-US" dirty="0" smtClean="0"/>
              <a:t> </a:t>
            </a:r>
            <a:r>
              <a:rPr lang="en-US" dirty="0" err="1" smtClean="0"/>
              <a:t>Ddatblygu</a:t>
            </a:r>
            <a:r>
              <a:rPr lang="en-US" dirty="0" smtClean="0"/>
              <a:t> Her</a:t>
            </a:r>
            <a:r>
              <a:rPr lang="en-US" dirty="0"/>
              <a:t/>
            </a:r>
            <a:br>
              <a:rPr lang="en-US" dirty="0"/>
            </a:br>
            <a:r>
              <a:rPr lang="en-US" dirty="0" smtClean="0"/>
              <a:t>NACE…</a:t>
            </a:r>
            <a:endParaRPr lang="en-US" dirty="0"/>
          </a:p>
        </p:txBody>
      </p:sp>
    </p:spTree>
    <p:extLst>
      <p:ext uri="{BB962C8B-B14F-4D97-AF65-F5344CB8AC3E}">
        <p14:creationId xmlns:p14="http://schemas.microsoft.com/office/powerpoint/2010/main" val="1082878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Beth </a:t>
            </a:r>
            <a:r>
              <a:rPr lang="en-GB" dirty="0" err="1" smtClean="0"/>
              <a:t>yw</a:t>
            </a:r>
            <a:r>
              <a:rPr lang="en-GB" dirty="0" smtClean="0"/>
              <a:t> </a:t>
            </a:r>
            <a:r>
              <a:rPr lang="en-GB" dirty="0" err="1" smtClean="0"/>
              <a:t>Rhaglen</a:t>
            </a:r>
            <a:r>
              <a:rPr lang="en-GB" dirty="0" smtClean="0"/>
              <a:t> </a:t>
            </a:r>
            <a:r>
              <a:rPr lang="en-GB" dirty="0" err="1" smtClean="0"/>
              <a:t>Ddatblygu</a:t>
            </a:r>
            <a:r>
              <a:rPr lang="en-GB" dirty="0" smtClean="0"/>
              <a:t> Her NACE?</a:t>
            </a:r>
            <a:endParaRPr lang="en-GB" dirty="0"/>
          </a:p>
        </p:txBody>
      </p:sp>
      <p:sp>
        <p:nvSpPr>
          <p:cNvPr id="3" name="Content Placeholder 2"/>
          <p:cNvSpPr>
            <a:spLocks noGrp="1"/>
          </p:cNvSpPr>
          <p:nvPr>
            <p:ph idx="1"/>
          </p:nvPr>
        </p:nvSpPr>
        <p:spPr>
          <a:xfrm>
            <a:off x="683369" y="1875596"/>
            <a:ext cx="7315322" cy="4325179"/>
          </a:xfrm>
        </p:spPr>
        <p:txBody>
          <a:bodyPr>
            <a:normAutofit fontScale="92500"/>
          </a:bodyPr>
          <a:lstStyle/>
          <a:p>
            <a:r>
              <a:rPr lang="cy-GB" sz="2400" dirty="0" smtClean="0"/>
              <a:t>Cyfres o adnoddau a gwasanaethau i gefnogi datblygiad, adolygu a gwelliant ysgol-gyfan yn y ddarpariaeth ar gyfer dysgwyr mwy abl, yng nghyd-destun her i bawb.</a:t>
            </a:r>
          </a:p>
          <a:p>
            <a:r>
              <a:rPr lang="cy-GB" sz="2400" dirty="0" smtClean="0"/>
              <a:t>Wedi ei chanoli ar Fframwaith Her NACE.</a:t>
            </a:r>
          </a:p>
          <a:p>
            <a:r>
              <a:rPr lang="cy-GB" sz="2400" dirty="0" smtClean="0"/>
              <a:t>Cynlluniwyd i gefnogi ysgolion sydd eisoes yn dangos darpariaeth sy’n dda neu ragorol ar gyfer y mwy abl, ac ysgolion lle mae hyn yn agwedd allweddol i wella.</a:t>
            </a:r>
          </a:p>
          <a:p>
            <a:r>
              <a:rPr lang="cy-GB" sz="2400" dirty="0" smtClean="0"/>
              <a:t>Yn cael ei diweddaru’n gyson er mwyn cyfuno gyda disgwyliadau amserlen werthuso Ofsted, fframwaith arolygu newydd Estyn ac agweddau eraill o bwys mewn gwelliant ac atebolrwydd ysgol.</a:t>
            </a:r>
          </a:p>
          <a:p>
            <a:r>
              <a:rPr lang="cy-GB" sz="2400" dirty="0" smtClean="0"/>
              <a:t>Gallu arwain at achrediad trwy Wobr Her NACE.</a:t>
            </a:r>
          </a:p>
          <a:p>
            <a:pPr marL="0" indent="0">
              <a:buNone/>
            </a:pPr>
            <a:endParaRPr lang="en-GB" sz="1800" dirty="0"/>
          </a:p>
          <a:p>
            <a:pPr marL="0" indent="0">
              <a:buNone/>
            </a:pPr>
            <a:endParaRPr lang="en-US" sz="1800" dirty="0"/>
          </a:p>
        </p:txBody>
      </p:sp>
    </p:spTree>
    <p:extLst>
      <p:ext uri="{BB962C8B-B14F-4D97-AF65-F5344CB8AC3E}">
        <p14:creationId xmlns:p14="http://schemas.microsoft.com/office/powerpoint/2010/main" val="3109031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Mae </a:t>
            </a:r>
            <a:r>
              <a:rPr lang="en-GB" dirty="0" err="1" smtClean="0"/>
              <a:t>Rhaglen</a:t>
            </a:r>
            <a:r>
              <a:rPr lang="en-GB" dirty="0" smtClean="0"/>
              <a:t> </a:t>
            </a:r>
            <a:r>
              <a:rPr lang="en-GB" dirty="0" err="1" smtClean="0"/>
              <a:t>Ddatblygu</a:t>
            </a:r>
            <a:r>
              <a:rPr lang="en-GB" dirty="0" smtClean="0"/>
              <a:t> Her </a:t>
            </a:r>
            <a:r>
              <a:rPr lang="en-GB" dirty="0"/>
              <a:t>NACE </a:t>
            </a:r>
            <a:r>
              <a:rPr lang="en-GB" dirty="0" err="1" smtClean="0"/>
              <a:t>yn</a:t>
            </a:r>
            <a:r>
              <a:rPr lang="en-GB" dirty="0" smtClean="0"/>
              <a:t> </a:t>
            </a:r>
            <a:r>
              <a:rPr lang="en-GB" dirty="0" err="1" smtClean="0"/>
              <a:t>cynnig</a:t>
            </a:r>
            <a:r>
              <a:rPr lang="en-GB" dirty="0" smtClean="0"/>
              <a:t>:</a:t>
            </a:r>
            <a:endParaRPr lang="en-GB" dirty="0"/>
          </a:p>
        </p:txBody>
      </p:sp>
      <p:sp>
        <p:nvSpPr>
          <p:cNvPr id="3" name="Content Placeholder 2"/>
          <p:cNvSpPr>
            <a:spLocks noGrp="1"/>
          </p:cNvSpPr>
          <p:nvPr>
            <p:ph idx="1"/>
          </p:nvPr>
        </p:nvSpPr>
        <p:spPr>
          <a:xfrm>
            <a:off x="683369" y="1875596"/>
            <a:ext cx="7315322" cy="4325179"/>
          </a:xfrm>
        </p:spPr>
        <p:txBody>
          <a:bodyPr>
            <a:normAutofit/>
          </a:bodyPr>
          <a:lstStyle/>
          <a:p>
            <a:r>
              <a:rPr lang="en-GB" sz="2400" dirty="0" err="1" smtClean="0"/>
              <a:t>Fframwaith</a:t>
            </a:r>
            <a:r>
              <a:rPr lang="en-GB" sz="2400" dirty="0" smtClean="0"/>
              <a:t> Her NACE ac </a:t>
            </a:r>
            <a:r>
              <a:rPr lang="en-GB" sz="2400" dirty="0" err="1" smtClean="0"/>
              <a:t>adnoddau</a:t>
            </a:r>
            <a:r>
              <a:rPr lang="en-GB" sz="2400" dirty="0" smtClean="0"/>
              <a:t> </a:t>
            </a:r>
            <a:r>
              <a:rPr lang="en-GB" sz="2400" dirty="0" err="1" smtClean="0"/>
              <a:t>cefnogi</a:t>
            </a:r>
            <a:r>
              <a:rPr lang="en-GB" sz="2400" dirty="0" smtClean="0"/>
              <a:t>;</a:t>
            </a:r>
            <a:endParaRPr lang="en-GB" sz="2400" dirty="0"/>
          </a:p>
          <a:p>
            <a:r>
              <a:rPr lang="en-GB" sz="2400" dirty="0" err="1" smtClean="0"/>
              <a:t>Mynediad</a:t>
            </a:r>
            <a:r>
              <a:rPr lang="en-GB" sz="2400" dirty="0" smtClean="0"/>
              <a:t> </a:t>
            </a:r>
            <a:r>
              <a:rPr lang="en-GB" sz="2400" dirty="0" err="1" smtClean="0"/>
              <a:t>unigryw</a:t>
            </a:r>
            <a:r>
              <a:rPr lang="en-GB" sz="2400" dirty="0" smtClean="0"/>
              <a:t> </a:t>
            </a:r>
            <a:r>
              <a:rPr lang="en-GB" sz="2400" dirty="0" err="1" smtClean="0"/>
              <a:t>i</a:t>
            </a:r>
            <a:r>
              <a:rPr lang="en-GB" sz="2400" dirty="0" smtClean="0"/>
              <a:t> </a:t>
            </a:r>
            <a:r>
              <a:rPr lang="en-GB" sz="2400" dirty="0" err="1" smtClean="0"/>
              <a:t>adnoddau</a:t>
            </a:r>
            <a:r>
              <a:rPr lang="en-GB" sz="2400" dirty="0" smtClean="0"/>
              <a:t> </a:t>
            </a:r>
            <a:r>
              <a:rPr lang="en-GB" sz="2400" dirty="0" err="1" smtClean="0"/>
              <a:t>ar-lein</a:t>
            </a:r>
            <a:r>
              <a:rPr lang="en-GB" sz="2400" dirty="0" smtClean="0"/>
              <a:t> </a:t>
            </a:r>
            <a:r>
              <a:rPr lang="en-GB" sz="2400" dirty="0" err="1" smtClean="0"/>
              <a:t>drwy</a:t>
            </a:r>
            <a:r>
              <a:rPr lang="en-GB" sz="2400" dirty="0" smtClean="0"/>
              <a:t> </a:t>
            </a:r>
            <a:r>
              <a:rPr lang="en-GB" sz="2400" dirty="0" err="1" smtClean="0"/>
              <a:t>wefan</a:t>
            </a:r>
            <a:r>
              <a:rPr lang="en-GB" sz="2400" dirty="0" smtClean="0"/>
              <a:t> NACE;</a:t>
            </a:r>
            <a:endParaRPr lang="en-GB" sz="2400" dirty="0"/>
          </a:p>
          <a:p>
            <a:r>
              <a:rPr lang="en-GB" sz="2400" dirty="0" err="1" smtClean="0"/>
              <a:t>Ymghynghoriad</a:t>
            </a:r>
            <a:r>
              <a:rPr lang="en-GB" sz="2400" dirty="0" smtClean="0"/>
              <a:t> </a:t>
            </a:r>
            <a:r>
              <a:rPr lang="en-GB" sz="2400" dirty="0" err="1" smtClean="0"/>
              <a:t>pwrpasol</a:t>
            </a:r>
            <a:r>
              <a:rPr lang="en-GB" sz="2400" dirty="0" smtClean="0"/>
              <a:t>;</a:t>
            </a:r>
            <a:endParaRPr lang="en-GB" sz="2400" dirty="0"/>
          </a:p>
          <a:p>
            <a:r>
              <a:rPr lang="en-GB" sz="2400" dirty="0" err="1" smtClean="0"/>
              <a:t>Gweithdai</a:t>
            </a:r>
            <a:r>
              <a:rPr lang="en-GB" sz="2400" dirty="0" smtClean="0"/>
              <a:t> </a:t>
            </a:r>
            <a:r>
              <a:rPr lang="en-GB" sz="2400" dirty="0" err="1" smtClean="0"/>
              <a:t>DPP</a:t>
            </a:r>
            <a:r>
              <a:rPr lang="en-GB" sz="2400" dirty="0" smtClean="0"/>
              <a:t> </a:t>
            </a:r>
            <a:r>
              <a:rPr lang="en-GB" sz="2400" dirty="0" err="1" smtClean="0"/>
              <a:t>mewn</a:t>
            </a:r>
            <a:r>
              <a:rPr lang="en-GB" sz="2400" dirty="0" smtClean="0"/>
              <a:t> </a:t>
            </a:r>
            <a:r>
              <a:rPr lang="en-GB" sz="2400" dirty="0" err="1" smtClean="0"/>
              <a:t>ysgolion</a:t>
            </a:r>
            <a:r>
              <a:rPr lang="en-GB" sz="2400" dirty="0" smtClean="0"/>
              <a:t>;</a:t>
            </a:r>
            <a:endParaRPr lang="en-GB" sz="2400" dirty="0"/>
          </a:p>
          <a:p>
            <a:r>
              <a:rPr lang="en-GB" sz="2400" dirty="0" err="1" smtClean="0"/>
              <a:t>Cyfle</a:t>
            </a:r>
            <a:r>
              <a:rPr lang="en-GB" sz="2400" dirty="0" smtClean="0"/>
              <a:t> </a:t>
            </a:r>
            <a:r>
              <a:rPr lang="en-GB" sz="2400" dirty="0" err="1" smtClean="0"/>
              <a:t>i</a:t>
            </a:r>
            <a:r>
              <a:rPr lang="en-GB" sz="2400" dirty="0" smtClean="0"/>
              <a:t> </a:t>
            </a:r>
            <a:r>
              <a:rPr lang="en-GB" sz="2400" dirty="0" err="1" smtClean="0"/>
              <a:t>gynnig</a:t>
            </a:r>
            <a:r>
              <a:rPr lang="en-GB" sz="2400" dirty="0" smtClean="0"/>
              <a:t> am </a:t>
            </a:r>
            <a:r>
              <a:rPr lang="en-GB" sz="2400" dirty="0" err="1" smtClean="0"/>
              <a:t>achrediad</a:t>
            </a:r>
            <a:r>
              <a:rPr lang="en-GB" sz="2400" dirty="0" smtClean="0"/>
              <a:t> </a:t>
            </a:r>
            <a:r>
              <a:rPr lang="en-GB" sz="2400" dirty="0" err="1" smtClean="0"/>
              <a:t>trwy</a:t>
            </a:r>
            <a:r>
              <a:rPr lang="en-GB" sz="2400" dirty="0" smtClean="0"/>
              <a:t> </a:t>
            </a:r>
            <a:r>
              <a:rPr lang="en-GB" sz="2400" dirty="0" err="1" smtClean="0"/>
              <a:t>Wobr</a:t>
            </a:r>
            <a:r>
              <a:rPr lang="en-GB" sz="2400" dirty="0" smtClean="0"/>
              <a:t> Her NACE;</a:t>
            </a:r>
            <a:endParaRPr lang="en-GB" sz="2400" dirty="0"/>
          </a:p>
          <a:p>
            <a:r>
              <a:rPr lang="en-GB" sz="2400" dirty="0" err="1" smtClean="0"/>
              <a:t>Mynediad</a:t>
            </a:r>
            <a:r>
              <a:rPr lang="en-GB" sz="2400" dirty="0" smtClean="0"/>
              <a:t> </a:t>
            </a:r>
            <a:r>
              <a:rPr lang="en-GB" sz="2400" dirty="0" err="1" smtClean="0"/>
              <a:t>i</a:t>
            </a:r>
            <a:r>
              <a:rPr lang="en-GB" sz="2400" dirty="0" smtClean="0"/>
              <a:t> </a:t>
            </a:r>
            <a:r>
              <a:rPr lang="en-GB" sz="2400" dirty="0" err="1" smtClean="0"/>
              <a:t>gymuned</a:t>
            </a:r>
            <a:r>
              <a:rPr lang="en-GB" sz="2400" dirty="0" smtClean="0"/>
              <a:t> </a:t>
            </a:r>
            <a:r>
              <a:rPr lang="en-GB" sz="2400" dirty="0" err="1" smtClean="0"/>
              <a:t>tebyg</a:t>
            </a:r>
            <a:r>
              <a:rPr lang="en-GB" sz="2400" dirty="0" smtClean="0"/>
              <a:t> o </a:t>
            </a:r>
            <a:r>
              <a:rPr lang="en-GB" sz="2400" dirty="0" err="1" smtClean="0"/>
              <a:t>ysgolion</a:t>
            </a:r>
            <a:r>
              <a:rPr lang="en-GB" sz="2400" dirty="0" smtClean="0"/>
              <a:t> a </a:t>
            </a:r>
            <a:r>
              <a:rPr lang="en-GB" sz="2400" dirty="0" err="1" smtClean="0"/>
              <a:t>phobl</a:t>
            </a:r>
            <a:r>
              <a:rPr lang="en-GB" sz="2400" dirty="0" smtClean="0"/>
              <a:t> </a:t>
            </a:r>
            <a:r>
              <a:rPr lang="en-GB" sz="2400" dirty="0" err="1" smtClean="0"/>
              <a:t>proffesiynol</a:t>
            </a:r>
            <a:r>
              <a:rPr lang="en-GB" sz="2400" dirty="0" smtClean="0"/>
              <a:t> </a:t>
            </a:r>
            <a:r>
              <a:rPr lang="en-GB" sz="2400" dirty="0" err="1" smtClean="0"/>
              <a:t>yn</a:t>
            </a:r>
            <a:r>
              <a:rPr lang="en-GB" sz="2400" dirty="0" smtClean="0"/>
              <a:t> y </a:t>
            </a:r>
            <a:r>
              <a:rPr lang="en-GB" sz="2400" dirty="0" err="1" smtClean="0"/>
              <a:t>maes</a:t>
            </a:r>
            <a:r>
              <a:rPr lang="en-GB" sz="2400" dirty="0" smtClean="0"/>
              <a:t>.</a:t>
            </a:r>
            <a:endParaRPr lang="en-GB" sz="2400" dirty="0"/>
          </a:p>
          <a:p>
            <a:endParaRPr lang="en-GB" sz="2000" dirty="0"/>
          </a:p>
          <a:p>
            <a:pPr marL="0" indent="0">
              <a:buNone/>
            </a:pPr>
            <a:endParaRPr lang="en-GB" sz="1800" dirty="0"/>
          </a:p>
          <a:p>
            <a:pPr marL="0" indent="0">
              <a:buNone/>
            </a:pPr>
            <a:endParaRPr lang="en-US" sz="1800" dirty="0"/>
          </a:p>
        </p:txBody>
      </p:sp>
    </p:spTree>
    <p:extLst>
      <p:ext uri="{BB962C8B-B14F-4D97-AF65-F5344CB8AC3E}">
        <p14:creationId xmlns:p14="http://schemas.microsoft.com/office/powerpoint/2010/main" val="1429049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Fframwaith</a:t>
            </a:r>
            <a:r>
              <a:rPr lang="en-GB" dirty="0" smtClean="0"/>
              <a:t> Her NACE</a:t>
            </a:r>
            <a:endParaRPr lang="en-GB" dirty="0"/>
          </a:p>
        </p:txBody>
      </p:sp>
      <p:sp>
        <p:nvSpPr>
          <p:cNvPr id="3" name="Content Placeholder 2"/>
          <p:cNvSpPr>
            <a:spLocks noGrp="1"/>
          </p:cNvSpPr>
          <p:nvPr>
            <p:ph idx="1"/>
          </p:nvPr>
        </p:nvSpPr>
        <p:spPr>
          <a:xfrm>
            <a:off x="481263" y="1875596"/>
            <a:ext cx="7517428" cy="4325179"/>
          </a:xfrm>
        </p:spPr>
        <p:txBody>
          <a:bodyPr>
            <a:normAutofit/>
          </a:bodyPr>
          <a:lstStyle/>
          <a:p>
            <a:r>
              <a:rPr lang="en-GB" sz="2000" dirty="0" err="1" smtClean="0"/>
              <a:t>Adnodd</a:t>
            </a:r>
            <a:r>
              <a:rPr lang="en-GB" sz="2000" dirty="0" smtClean="0"/>
              <a:t> </a:t>
            </a:r>
            <a:r>
              <a:rPr lang="en-GB" sz="2000" dirty="0" err="1" smtClean="0"/>
              <a:t>cydnabyddedig</a:t>
            </a:r>
            <a:r>
              <a:rPr lang="en-GB" sz="2000" dirty="0" smtClean="0"/>
              <a:t> </a:t>
            </a:r>
            <a:r>
              <a:rPr lang="en-GB" sz="2000" dirty="0" err="1" smtClean="0"/>
              <a:t>ar</a:t>
            </a:r>
            <a:r>
              <a:rPr lang="en-GB" sz="2000" dirty="0" smtClean="0"/>
              <a:t> </a:t>
            </a:r>
            <a:r>
              <a:rPr lang="en-GB" sz="2000" dirty="0" err="1" smtClean="0"/>
              <a:t>gyfer</a:t>
            </a:r>
            <a:r>
              <a:rPr lang="en-GB" sz="2000" dirty="0" smtClean="0"/>
              <a:t> </a:t>
            </a:r>
            <a:r>
              <a:rPr lang="en-GB" sz="2000" dirty="0" err="1" smtClean="0"/>
              <a:t>adolygu</a:t>
            </a:r>
            <a:r>
              <a:rPr lang="en-GB" sz="2000" dirty="0" smtClean="0"/>
              <a:t>, </a:t>
            </a:r>
            <a:r>
              <a:rPr lang="en-GB" sz="2000" dirty="0" err="1" smtClean="0"/>
              <a:t>hunanwerthuso</a:t>
            </a:r>
            <a:r>
              <a:rPr lang="en-GB" sz="2000" dirty="0" smtClean="0"/>
              <a:t> a </a:t>
            </a:r>
            <a:r>
              <a:rPr lang="en-GB" sz="2000" dirty="0" err="1" smtClean="0"/>
              <a:t>gwelliant</a:t>
            </a:r>
            <a:r>
              <a:rPr lang="en-GB" sz="2000" dirty="0" smtClean="0"/>
              <a:t> </a:t>
            </a:r>
            <a:r>
              <a:rPr lang="en-GB" sz="2000" dirty="0" err="1" smtClean="0"/>
              <a:t>mewn</a:t>
            </a:r>
            <a:r>
              <a:rPr lang="en-GB" sz="2000" dirty="0" smtClean="0"/>
              <a:t> </a:t>
            </a:r>
            <a:r>
              <a:rPr lang="en-GB" sz="2000" dirty="0" err="1" smtClean="0"/>
              <a:t>darpariaeth</a:t>
            </a:r>
            <a:r>
              <a:rPr lang="en-GB" sz="2000" dirty="0" smtClean="0"/>
              <a:t> </a:t>
            </a:r>
            <a:r>
              <a:rPr lang="en-GB" sz="2000" dirty="0" err="1" smtClean="0"/>
              <a:t>ar</a:t>
            </a:r>
            <a:r>
              <a:rPr lang="en-GB" sz="2000" dirty="0" smtClean="0"/>
              <a:t> </a:t>
            </a:r>
            <a:r>
              <a:rPr lang="en-GB" sz="2000" dirty="0" err="1" smtClean="0"/>
              <a:t>gyfer</a:t>
            </a:r>
            <a:r>
              <a:rPr lang="en-GB" sz="2000" dirty="0" smtClean="0"/>
              <a:t> </a:t>
            </a:r>
            <a:r>
              <a:rPr lang="en-GB" sz="2000" dirty="0" err="1" smtClean="0"/>
              <a:t>dysgwyr</a:t>
            </a:r>
            <a:r>
              <a:rPr lang="en-GB" sz="2000" dirty="0" smtClean="0"/>
              <a:t> </a:t>
            </a:r>
            <a:r>
              <a:rPr lang="en-GB" sz="2000" dirty="0" err="1" smtClean="0"/>
              <a:t>mwy</a:t>
            </a:r>
            <a:r>
              <a:rPr lang="en-GB" sz="2000" dirty="0" smtClean="0"/>
              <a:t> </a:t>
            </a:r>
            <a:r>
              <a:rPr lang="en-GB" sz="2000" dirty="0" err="1" smtClean="0"/>
              <a:t>abl</a:t>
            </a:r>
            <a:r>
              <a:rPr lang="en-GB" sz="2000" dirty="0" smtClean="0"/>
              <a:t> </a:t>
            </a:r>
            <a:r>
              <a:rPr lang="en-GB" sz="2000" dirty="0" err="1" smtClean="0"/>
              <a:t>ysgol-gyfan</a:t>
            </a:r>
            <a:endParaRPr lang="en-GB" sz="2000" dirty="0"/>
          </a:p>
          <a:p>
            <a:r>
              <a:rPr lang="en-GB" sz="2000" dirty="0" err="1" smtClean="0"/>
              <a:t>Seiliedig</a:t>
            </a:r>
            <a:r>
              <a:rPr lang="en-GB" sz="2000" dirty="0" smtClean="0"/>
              <a:t> </a:t>
            </a:r>
            <a:r>
              <a:rPr lang="en-GB" sz="2000" dirty="0" err="1" smtClean="0"/>
              <a:t>ar</a:t>
            </a:r>
            <a:r>
              <a:rPr lang="en-GB" sz="2000" dirty="0" smtClean="0"/>
              <a:t> </a:t>
            </a:r>
            <a:r>
              <a:rPr lang="en-GB" sz="2000" dirty="0" err="1" smtClean="0"/>
              <a:t>chwch</a:t>
            </a:r>
            <a:r>
              <a:rPr lang="en-GB" sz="2000" dirty="0" smtClean="0"/>
              <a:t> </a:t>
            </a:r>
            <a:r>
              <a:rPr lang="en-GB" sz="2000" dirty="0" err="1" smtClean="0"/>
              <a:t>elfen</a:t>
            </a:r>
            <a:r>
              <a:rPr lang="en-GB" sz="2000" dirty="0" smtClean="0"/>
              <a:t> </a:t>
            </a:r>
            <a:r>
              <a:rPr lang="en-GB" sz="2000" dirty="0" err="1" smtClean="0"/>
              <a:t>rhyng-gysylltiol</a:t>
            </a:r>
            <a:r>
              <a:rPr lang="en-GB" sz="2000" dirty="0" smtClean="0"/>
              <a:t> </a:t>
            </a:r>
            <a:r>
              <a:rPr lang="en-GB" sz="2000" dirty="0" err="1" smtClean="0"/>
              <a:t>sy’n</a:t>
            </a:r>
            <a:r>
              <a:rPr lang="en-GB" sz="2000" dirty="0" smtClean="0"/>
              <a:t> </a:t>
            </a:r>
            <a:r>
              <a:rPr lang="en-GB" sz="2000" dirty="0" err="1" smtClean="0"/>
              <a:t>ffurfio</a:t>
            </a:r>
            <a:r>
              <a:rPr lang="en-GB" sz="2000" dirty="0" smtClean="0"/>
              <a:t> </a:t>
            </a:r>
            <a:r>
              <a:rPr lang="en-GB" sz="2000" dirty="0" err="1" smtClean="0"/>
              <a:t>sylfaen</a:t>
            </a:r>
            <a:r>
              <a:rPr lang="en-GB" sz="2000" dirty="0" smtClean="0"/>
              <a:t> </a:t>
            </a:r>
            <a:r>
              <a:rPr lang="en-GB" sz="2000" dirty="0" err="1" smtClean="0"/>
              <a:t>Rhaglen</a:t>
            </a:r>
            <a:r>
              <a:rPr lang="en-GB" sz="2000" dirty="0" smtClean="0"/>
              <a:t> </a:t>
            </a:r>
            <a:r>
              <a:rPr lang="en-GB" sz="2000" dirty="0" err="1" smtClean="0"/>
              <a:t>Ddatblygu</a:t>
            </a:r>
            <a:r>
              <a:rPr lang="en-GB" sz="2000" dirty="0" smtClean="0"/>
              <a:t> Her NACE:</a:t>
            </a:r>
            <a:endParaRPr lang="en-GB" sz="2000" dirty="0"/>
          </a:p>
          <a:p>
            <a:pPr marL="0" indent="0">
              <a:buNone/>
            </a:pPr>
            <a:endParaRPr lang="en-US" sz="1800" dirty="0"/>
          </a:p>
          <a:p>
            <a:pPr marL="0" indent="0">
              <a:buNone/>
            </a:pPr>
            <a:r>
              <a:rPr lang="en-US" sz="1800" b="1" dirty="0" smtClean="0"/>
              <a:t>1</a:t>
            </a:r>
            <a:r>
              <a:rPr lang="en-US" sz="1800" b="1" dirty="0"/>
              <a:t>. </a:t>
            </a:r>
            <a:r>
              <a:rPr lang="en-US" sz="1800" b="1" dirty="0" err="1" smtClean="0"/>
              <a:t>Arweinyddiaeth</a:t>
            </a:r>
            <a:r>
              <a:rPr lang="en-US" sz="1800" b="1" dirty="0" smtClean="0"/>
              <a:t> a </a:t>
            </a:r>
            <a:r>
              <a:rPr lang="en-US" sz="1800" b="1" dirty="0" err="1" smtClean="0"/>
              <a:t>llywodraethu</a:t>
            </a:r>
            <a:endParaRPr lang="en-US" sz="1800" b="1" dirty="0"/>
          </a:p>
          <a:p>
            <a:pPr marL="0" indent="0">
              <a:buNone/>
            </a:pPr>
            <a:r>
              <a:rPr lang="en-US" sz="1800" b="1" dirty="0"/>
              <a:t>2. </a:t>
            </a:r>
            <a:r>
              <a:rPr lang="en-US" sz="1800" b="1" dirty="0" err="1" smtClean="0"/>
              <a:t>Adnabod</a:t>
            </a:r>
            <a:r>
              <a:rPr lang="en-US" sz="1800" b="1" dirty="0" smtClean="0"/>
              <a:t> a </a:t>
            </a:r>
            <a:r>
              <a:rPr lang="en-US" sz="1800" b="1" dirty="0" err="1" smtClean="0"/>
              <a:t>phontio</a:t>
            </a:r>
            <a:endParaRPr lang="en-US" sz="1800" b="1" dirty="0"/>
          </a:p>
          <a:p>
            <a:pPr marL="0" indent="0">
              <a:buNone/>
            </a:pPr>
            <a:r>
              <a:rPr lang="en-US" sz="1800" b="1" dirty="0"/>
              <a:t>3. </a:t>
            </a:r>
            <a:r>
              <a:rPr lang="en-US" sz="1800" b="1" dirty="0" err="1" smtClean="0"/>
              <a:t>Cwricwlwm</a:t>
            </a:r>
            <a:r>
              <a:rPr lang="en-US" sz="1800" b="1" dirty="0"/>
              <a:t>,</a:t>
            </a:r>
            <a:r>
              <a:rPr lang="en-US" sz="1800" b="1" dirty="0" smtClean="0"/>
              <a:t> </a:t>
            </a:r>
            <a:r>
              <a:rPr lang="en-US" sz="1800" b="1" dirty="0" err="1" smtClean="0"/>
              <a:t>addysgu</a:t>
            </a:r>
            <a:r>
              <a:rPr lang="en-US" sz="1800" b="1" dirty="0" smtClean="0"/>
              <a:t> a </a:t>
            </a:r>
            <a:r>
              <a:rPr lang="en-US" sz="1800" b="1" dirty="0" err="1" smtClean="0"/>
              <a:t>chefnogaeth</a:t>
            </a:r>
            <a:endParaRPr lang="en-US" sz="1800" b="1" dirty="0"/>
          </a:p>
          <a:p>
            <a:pPr marL="0" indent="0">
              <a:buNone/>
            </a:pPr>
            <a:r>
              <a:rPr lang="en-US" sz="1800" b="1" dirty="0"/>
              <a:t>4. </a:t>
            </a:r>
            <a:r>
              <a:rPr lang="en-US" sz="1800" b="1" dirty="0" err="1" smtClean="0"/>
              <a:t>Datblygiad</a:t>
            </a:r>
            <a:r>
              <a:rPr lang="en-US" sz="1800" b="1" dirty="0" smtClean="0"/>
              <a:t> </a:t>
            </a:r>
            <a:r>
              <a:rPr lang="en-US" sz="1800" b="1" dirty="0" err="1" smtClean="0"/>
              <a:t>proffesiynol</a:t>
            </a:r>
            <a:endParaRPr lang="en-US" sz="1800" b="1" dirty="0"/>
          </a:p>
          <a:p>
            <a:pPr marL="0" indent="0">
              <a:buNone/>
            </a:pPr>
            <a:r>
              <a:rPr lang="en-US" sz="1800" b="1" dirty="0"/>
              <a:t>5. </a:t>
            </a:r>
            <a:r>
              <a:rPr lang="en-US" sz="1800" b="1" dirty="0" err="1" smtClean="0"/>
              <a:t>Cyfathrebu</a:t>
            </a:r>
            <a:r>
              <a:rPr lang="en-US" sz="1800" b="1" dirty="0" smtClean="0"/>
              <a:t> a </a:t>
            </a:r>
            <a:r>
              <a:rPr lang="en-US" sz="1800" b="1" dirty="0" err="1" smtClean="0"/>
              <a:t>phartneriaeth</a:t>
            </a:r>
            <a:endParaRPr lang="en-US" sz="1800" b="1" dirty="0"/>
          </a:p>
          <a:p>
            <a:pPr marL="0" indent="0">
              <a:buNone/>
            </a:pPr>
            <a:r>
              <a:rPr lang="en-US" sz="1800" b="1" dirty="0"/>
              <a:t>6. </a:t>
            </a:r>
            <a:r>
              <a:rPr lang="en-US" sz="1800" b="1" dirty="0" err="1" smtClean="0"/>
              <a:t>Monitro</a:t>
            </a:r>
            <a:r>
              <a:rPr lang="en-US" sz="1800" b="1" dirty="0" smtClean="0"/>
              <a:t> a </a:t>
            </a:r>
            <a:r>
              <a:rPr lang="en-US" sz="1800" b="1" dirty="0" err="1" smtClean="0"/>
              <a:t>gwerthuso</a:t>
            </a:r>
            <a:endParaRPr lang="en-GB" sz="2000" b="1" dirty="0"/>
          </a:p>
        </p:txBody>
      </p:sp>
      <p:pic>
        <p:nvPicPr>
          <p:cNvPr id="7" name="Picture 6">
            <a:extLst>
              <a:ext uri="{FF2B5EF4-FFF2-40B4-BE49-F238E27FC236}">
                <a16:creationId xmlns:a16="http://schemas.microsoft.com/office/drawing/2014/main" xmlns="" id="{F77F417C-787A-498F-A337-D2458222739B}"/>
              </a:ext>
            </a:extLst>
          </p:cNvPr>
          <p:cNvPicPr>
            <a:picLocks noChangeAspect="1"/>
          </p:cNvPicPr>
          <p:nvPr/>
        </p:nvPicPr>
        <p:blipFill>
          <a:blip r:embed="rId3"/>
          <a:stretch>
            <a:fillRect/>
          </a:stretch>
        </p:blipFill>
        <p:spPr>
          <a:xfrm>
            <a:off x="4341030" y="3298927"/>
            <a:ext cx="2947623" cy="2758974"/>
          </a:xfrm>
          <a:prstGeom prst="rect">
            <a:avLst/>
          </a:prstGeom>
        </p:spPr>
      </p:pic>
    </p:spTree>
    <p:extLst>
      <p:ext uri="{BB962C8B-B14F-4D97-AF65-F5344CB8AC3E}">
        <p14:creationId xmlns:p14="http://schemas.microsoft.com/office/powerpoint/2010/main" val="4029418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57350"/>
            <a:ext cx="3579838" cy="3981450"/>
          </a:xfrm>
        </p:spPr>
        <p:txBody>
          <a:bodyPr anchor="ctr" anchorCtr="0">
            <a:normAutofit/>
          </a:bodyPr>
          <a:lstStyle/>
          <a:p>
            <a:r>
              <a:rPr lang="cy-GB" dirty="0" smtClean="0"/>
              <a:t>Chwe elfen allweddol…</a:t>
            </a:r>
            <a:endParaRPr lang="cy-GB" dirty="0"/>
          </a:p>
        </p:txBody>
      </p:sp>
    </p:spTree>
    <p:extLst>
      <p:ext uri="{BB962C8B-B14F-4D97-AF65-F5344CB8AC3E}">
        <p14:creationId xmlns:p14="http://schemas.microsoft.com/office/powerpoint/2010/main" val="1197033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xmlns="" id="{17C04456-3221-420C-9463-C1053D31A7CA}"/>
              </a:ext>
            </a:extLst>
          </p:cNvPr>
          <p:cNvSpPr>
            <a:spLocks noGrp="1"/>
          </p:cNvSpPr>
          <p:nvPr>
            <p:ph type="title"/>
          </p:nvPr>
        </p:nvSpPr>
        <p:spPr/>
        <p:txBody>
          <a:bodyPr>
            <a:normAutofit/>
          </a:bodyPr>
          <a:lstStyle/>
          <a:p>
            <a:r>
              <a:rPr lang="cy-GB" dirty="0" smtClean="0"/>
              <a:t>Elfen 1: Arweinyddiaeth a llywodraethu</a:t>
            </a:r>
            <a:endParaRPr lang="cy-GB" dirty="0">
              <a:solidFill>
                <a:srgbClr val="000000"/>
              </a:solidFill>
              <a:ea typeface="Cambria"/>
              <a:cs typeface="Times New Roman"/>
            </a:endParaRPr>
          </a:p>
        </p:txBody>
      </p:sp>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a:xfrm>
            <a:off x="684213" y="1875596"/>
            <a:ext cx="7776604" cy="4325179"/>
          </a:xfrm>
        </p:spPr>
        <p:txBody>
          <a:bodyPr>
            <a:normAutofit/>
          </a:bodyPr>
          <a:lstStyle/>
          <a:p>
            <a:pPr marL="0" indent="0" fontAlgn="t">
              <a:buNone/>
            </a:pPr>
            <a:r>
              <a:rPr lang="cy-GB" sz="3200" dirty="0" smtClean="0"/>
              <a:t>Mae yna </a:t>
            </a:r>
            <a:r>
              <a:rPr lang="cy-GB" sz="3200" b="1" dirty="0" smtClean="0"/>
              <a:t>ymrwymiad i ddysgwyr mwy abl </a:t>
            </a:r>
            <a:r>
              <a:rPr lang="cy-GB" sz="3200" dirty="0" smtClean="0"/>
              <a:t>gan uwch arweinwyr, yr holl arweinwyr, llywodraethwyr ag athrawon, wedi eu cefnogi gan </a:t>
            </a:r>
            <a:r>
              <a:rPr lang="cy-GB" sz="3200" b="1" dirty="0" smtClean="0"/>
              <a:t>bolisi, targedau a rhaglen weithredu</a:t>
            </a:r>
            <a:r>
              <a:rPr lang="cy-GB" sz="3200" dirty="0" smtClean="0"/>
              <a:t>, yn arwain at ethos lle mae </a:t>
            </a:r>
            <a:r>
              <a:rPr lang="cy-GB" sz="3200" b="1" dirty="0" smtClean="0"/>
              <a:t>cyflawniad uchel yn cael ei werthfawrogi a llwyddiant yn cael ei ddathlu</a:t>
            </a:r>
            <a:r>
              <a:rPr lang="cy-GB" sz="3200" dirty="0" smtClean="0"/>
              <a:t>. </a:t>
            </a:r>
            <a:endParaRPr lang="cy-GB" sz="1900" b="1" dirty="0" smtClean="0">
              <a:solidFill>
                <a:schemeClr val="dk1"/>
              </a:solidFill>
            </a:endParaRPr>
          </a:p>
          <a:p>
            <a:pPr marL="0" indent="0" fontAlgn="t">
              <a:buNone/>
            </a:pPr>
            <a:endParaRPr lang="en-GB" sz="1900" dirty="0"/>
          </a:p>
          <a:p>
            <a:pPr marL="0" indent="0">
              <a:buNone/>
            </a:pPr>
            <a:endParaRPr lang="en-GB" dirty="0"/>
          </a:p>
        </p:txBody>
      </p:sp>
    </p:spTree>
    <p:extLst>
      <p:ext uri="{BB962C8B-B14F-4D97-AF65-F5344CB8AC3E}">
        <p14:creationId xmlns:p14="http://schemas.microsoft.com/office/powerpoint/2010/main" val="1278612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a:xfrm>
            <a:off x="683369" y="1875596"/>
            <a:ext cx="7777448" cy="4325179"/>
          </a:xfrm>
        </p:spPr>
        <p:txBody>
          <a:bodyPr>
            <a:noAutofit/>
          </a:bodyPr>
          <a:lstStyle/>
          <a:p>
            <a:pPr marL="0" indent="0">
              <a:lnSpc>
                <a:spcPct val="100000"/>
              </a:lnSpc>
              <a:spcBef>
                <a:spcPts val="0"/>
              </a:spcBef>
              <a:buNone/>
            </a:pPr>
            <a:r>
              <a:rPr lang="cy-GB" sz="3200" dirty="0" smtClean="0"/>
              <a:t>Mae yna </a:t>
            </a:r>
            <a:r>
              <a:rPr lang="cy-GB" sz="3200" b="1" dirty="0" smtClean="0"/>
              <a:t>ddull ysgol-gyfan a systematig </a:t>
            </a:r>
            <a:r>
              <a:rPr lang="cy-GB" sz="3200" dirty="0" smtClean="0"/>
              <a:t>i adnabod dysgwyr mwy ac eithriadol abl, yn seiliedig ar </a:t>
            </a:r>
            <a:r>
              <a:rPr lang="cy-GB" sz="3200" b="1" dirty="0" smtClean="0"/>
              <a:t>feini prawf egwyddorol sydd wedi eu rhannu, </a:t>
            </a:r>
            <a:r>
              <a:rPr lang="cy-GB" sz="3200" dirty="0" smtClean="0"/>
              <a:t>ac sy’n cael ei adolygu’n gyson. </a:t>
            </a:r>
            <a:endParaRPr lang="cy-GB" sz="1800" b="1" dirty="0" smtClean="0"/>
          </a:p>
          <a:p>
            <a:pPr marL="0" indent="0">
              <a:lnSpc>
                <a:spcPct val="100000"/>
              </a:lnSpc>
              <a:spcBef>
                <a:spcPts val="0"/>
              </a:spcBef>
              <a:buNone/>
            </a:pPr>
            <a:endParaRPr lang="en-GB" sz="1800" dirty="0">
              <a:solidFill>
                <a:srgbClr val="000000"/>
              </a:solidFill>
              <a:ea typeface="Cambria"/>
              <a:cs typeface="Times New Roman"/>
            </a:endParaRPr>
          </a:p>
          <a:p>
            <a:pPr marL="0" indent="0">
              <a:lnSpc>
                <a:spcPct val="100000"/>
              </a:lnSpc>
              <a:spcBef>
                <a:spcPts val="0"/>
              </a:spcBef>
              <a:buNone/>
            </a:pPr>
            <a:endParaRPr lang="en-GB" sz="1800" dirty="0">
              <a:solidFill>
                <a:srgbClr val="000000"/>
              </a:solidFill>
              <a:ea typeface="Cambria"/>
              <a:cs typeface="Times New Roman"/>
            </a:endParaRPr>
          </a:p>
          <a:p>
            <a:pPr marL="0" indent="0">
              <a:buNone/>
            </a:pPr>
            <a:endParaRPr lang="en-GB" sz="1800" dirty="0"/>
          </a:p>
        </p:txBody>
      </p:sp>
      <p:sp>
        <p:nvSpPr>
          <p:cNvPr id="3" name="Title 2">
            <a:extLst>
              <a:ext uri="{FF2B5EF4-FFF2-40B4-BE49-F238E27FC236}">
                <a16:creationId xmlns:a16="http://schemas.microsoft.com/office/drawing/2014/main" xmlns="" id="{90D356AE-0983-4B04-8D3E-E0ACC55F5377}"/>
              </a:ext>
            </a:extLst>
          </p:cNvPr>
          <p:cNvSpPr>
            <a:spLocks noGrp="1"/>
          </p:cNvSpPr>
          <p:nvPr>
            <p:ph type="title"/>
          </p:nvPr>
        </p:nvSpPr>
        <p:spPr/>
        <p:txBody>
          <a:bodyPr>
            <a:normAutofit/>
          </a:bodyPr>
          <a:lstStyle/>
          <a:p>
            <a:r>
              <a:rPr lang="cy-GB" dirty="0" smtClean="0"/>
              <a:t>Elfen 2: Adnabod a phontio</a:t>
            </a:r>
            <a:endParaRPr lang="cy-GB" dirty="0"/>
          </a:p>
        </p:txBody>
      </p:sp>
    </p:spTree>
    <p:extLst>
      <p:ext uri="{BB962C8B-B14F-4D97-AF65-F5344CB8AC3E}">
        <p14:creationId xmlns:p14="http://schemas.microsoft.com/office/powerpoint/2010/main" val="1864184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a:xfrm>
            <a:off x="683369" y="1740660"/>
            <a:ext cx="7777448" cy="4460115"/>
          </a:xfrm>
        </p:spPr>
        <p:txBody>
          <a:bodyPr>
            <a:noAutofit/>
          </a:bodyPr>
          <a:lstStyle/>
          <a:p>
            <a:pPr marL="0" indent="0">
              <a:lnSpc>
                <a:spcPct val="100000"/>
              </a:lnSpc>
              <a:spcBef>
                <a:spcPts val="0"/>
              </a:spcBef>
              <a:buNone/>
            </a:pPr>
            <a:r>
              <a:rPr lang="cy-GB" sz="2400" b="1" dirty="0" smtClean="0">
                <a:solidFill>
                  <a:srgbClr val="000000"/>
                </a:solidFill>
                <a:ea typeface="Cambria"/>
                <a:cs typeface="Times New Roman"/>
              </a:rPr>
              <a:t>3a. </a:t>
            </a:r>
            <a:r>
              <a:rPr lang="cy-GB" sz="2400" dirty="0" smtClean="0">
                <a:solidFill>
                  <a:srgbClr val="000000"/>
                </a:solidFill>
                <a:ea typeface="Cambria"/>
                <a:cs typeface="Times New Roman"/>
              </a:rPr>
              <a:t>Mae addysgu, dysgu ac asesu, adnoddau cyfoethogi a chyfleon dysgu ehangach yn darparu </a:t>
            </a:r>
            <a:r>
              <a:rPr lang="cy-GB" sz="2400" b="1" dirty="0" smtClean="0">
                <a:solidFill>
                  <a:srgbClr val="000000"/>
                </a:solidFill>
                <a:ea typeface="Cambria"/>
                <a:cs typeface="Times New Roman"/>
              </a:rPr>
              <a:t>her i bawb</a:t>
            </a:r>
            <a:r>
              <a:rPr lang="cy-GB" sz="2400" dirty="0" smtClean="0">
                <a:solidFill>
                  <a:srgbClr val="000000"/>
                </a:solidFill>
                <a:ea typeface="Cambria"/>
                <a:cs typeface="Times New Roman"/>
              </a:rPr>
              <a:t>, yn enwedig dysgwyr mwy abl.  </a:t>
            </a:r>
          </a:p>
          <a:p>
            <a:pPr marL="0" indent="0">
              <a:lnSpc>
                <a:spcPct val="100000"/>
              </a:lnSpc>
              <a:spcBef>
                <a:spcPts val="0"/>
              </a:spcBef>
              <a:buNone/>
            </a:pPr>
            <a:endParaRPr lang="cy-GB" sz="2400" dirty="0" smtClean="0">
              <a:solidFill>
                <a:srgbClr val="000000"/>
              </a:solidFill>
              <a:ea typeface="Cambria"/>
              <a:cs typeface="Times New Roman"/>
            </a:endParaRPr>
          </a:p>
          <a:p>
            <a:pPr marL="0" indent="0">
              <a:lnSpc>
                <a:spcPct val="100000"/>
              </a:lnSpc>
              <a:spcBef>
                <a:spcPts val="0"/>
              </a:spcBef>
              <a:buNone/>
            </a:pPr>
            <a:r>
              <a:rPr lang="cy-GB" sz="2400" b="1" dirty="0" smtClean="0">
                <a:solidFill>
                  <a:srgbClr val="000000"/>
                </a:solidFill>
                <a:ea typeface="Cambria"/>
                <a:cs typeface="Times New Roman"/>
              </a:rPr>
              <a:t>3b. </a:t>
            </a:r>
            <a:r>
              <a:rPr lang="cy-GB" sz="2400" dirty="0" smtClean="0">
                <a:solidFill>
                  <a:srgbClr val="000000"/>
                </a:solidFill>
                <a:ea typeface="Cambria"/>
                <a:cs typeface="Times New Roman"/>
              </a:rPr>
              <a:t>Mae’r cwricwlwm yn cynnig </a:t>
            </a:r>
            <a:r>
              <a:rPr lang="cy-GB" sz="2400" b="1" dirty="0" smtClean="0">
                <a:solidFill>
                  <a:srgbClr val="000000"/>
                </a:solidFill>
                <a:ea typeface="Cambria"/>
                <a:cs typeface="Times New Roman"/>
              </a:rPr>
              <a:t>ehangder, dyfnder a hyblygrwydd </a:t>
            </a:r>
            <a:r>
              <a:rPr lang="cy-GB" sz="2400" dirty="0" smtClean="0">
                <a:solidFill>
                  <a:srgbClr val="000000"/>
                </a:solidFill>
                <a:ea typeface="Cambria"/>
                <a:cs typeface="Times New Roman"/>
              </a:rPr>
              <a:t>ochr yn ochr â strategaethau a systemau sefydliadol i ddiwallu anghenion dysgwyr mwy ac eithriadol abl. </a:t>
            </a:r>
          </a:p>
          <a:p>
            <a:pPr marL="0" indent="0">
              <a:lnSpc>
                <a:spcPct val="100000"/>
              </a:lnSpc>
              <a:spcBef>
                <a:spcPts val="0"/>
              </a:spcBef>
              <a:buNone/>
            </a:pPr>
            <a:endParaRPr lang="cy-GB" sz="2400" dirty="0" smtClean="0">
              <a:solidFill>
                <a:srgbClr val="000000"/>
              </a:solidFill>
              <a:ea typeface="Cambria"/>
              <a:cs typeface="Times New Roman"/>
            </a:endParaRPr>
          </a:p>
          <a:p>
            <a:pPr marL="0" indent="0">
              <a:lnSpc>
                <a:spcPct val="100000"/>
              </a:lnSpc>
              <a:spcBef>
                <a:spcPts val="0"/>
              </a:spcBef>
              <a:buNone/>
            </a:pPr>
            <a:r>
              <a:rPr lang="cy-GB" sz="2400" b="1" dirty="0" smtClean="0">
                <a:solidFill>
                  <a:srgbClr val="000000"/>
                </a:solidFill>
                <a:ea typeface="Cambria"/>
                <a:cs typeface="Times New Roman"/>
              </a:rPr>
              <a:t>3c. </a:t>
            </a:r>
            <a:r>
              <a:rPr lang="cy-GB" sz="2400" dirty="0" smtClean="0">
                <a:solidFill>
                  <a:srgbClr val="000000"/>
                </a:solidFill>
                <a:ea typeface="Cambria"/>
                <a:cs typeface="Times New Roman"/>
              </a:rPr>
              <a:t>Mae darpariaeth yn cynnwys </a:t>
            </a:r>
            <a:r>
              <a:rPr lang="cy-GB" sz="2400" b="1" dirty="0" smtClean="0">
                <a:solidFill>
                  <a:srgbClr val="000000"/>
                </a:solidFill>
                <a:ea typeface="Cambria"/>
                <a:cs typeface="Times New Roman"/>
              </a:rPr>
              <a:t>cymorth cymdeithasol ac emosiynol</a:t>
            </a:r>
            <a:r>
              <a:rPr lang="cy-GB" sz="2400" dirty="0" smtClean="0">
                <a:solidFill>
                  <a:srgbClr val="000000"/>
                </a:solidFill>
                <a:ea typeface="Cambria"/>
                <a:cs typeface="Times New Roman"/>
              </a:rPr>
              <a:t> i ddysgwyr mwy abl, ac yn cynnwys mynediad i wybodaeth, cyngor ac arweiniad priodol. </a:t>
            </a:r>
          </a:p>
          <a:p>
            <a:pPr marL="0" indent="0">
              <a:lnSpc>
                <a:spcPct val="100000"/>
              </a:lnSpc>
              <a:spcBef>
                <a:spcPts val="0"/>
              </a:spcBef>
              <a:buNone/>
            </a:pPr>
            <a:endParaRPr lang="en-GB" sz="1800" dirty="0">
              <a:solidFill>
                <a:srgbClr val="000000"/>
              </a:solidFill>
              <a:ea typeface="Cambria"/>
              <a:cs typeface="Times New Roman"/>
            </a:endParaRPr>
          </a:p>
          <a:p>
            <a:pPr marL="0" indent="0">
              <a:lnSpc>
                <a:spcPct val="100000"/>
              </a:lnSpc>
              <a:spcBef>
                <a:spcPts val="0"/>
              </a:spcBef>
              <a:buNone/>
            </a:pPr>
            <a:endParaRPr lang="en-GB" sz="1800" dirty="0">
              <a:solidFill>
                <a:srgbClr val="000000"/>
              </a:solidFill>
              <a:ea typeface="Cambria"/>
              <a:cs typeface="Times New Roman"/>
            </a:endParaRPr>
          </a:p>
          <a:p>
            <a:pPr marL="0" indent="0">
              <a:buNone/>
            </a:pPr>
            <a:endParaRPr lang="en-GB" sz="1800" dirty="0"/>
          </a:p>
        </p:txBody>
      </p:sp>
      <p:sp>
        <p:nvSpPr>
          <p:cNvPr id="7" name="Title 6">
            <a:extLst>
              <a:ext uri="{FF2B5EF4-FFF2-40B4-BE49-F238E27FC236}">
                <a16:creationId xmlns:a16="http://schemas.microsoft.com/office/drawing/2014/main" xmlns="" id="{17C04456-3221-420C-9463-C1053D31A7CA}"/>
              </a:ext>
            </a:extLst>
          </p:cNvPr>
          <p:cNvSpPr>
            <a:spLocks noGrp="1"/>
          </p:cNvSpPr>
          <p:nvPr>
            <p:ph type="title"/>
          </p:nvPr>
        </p:nvSpPr>
        <p:spPr/>
        <p:txBody>
          <a:bodyPr/>
          <a:lstStyle/>
          <a:p>
            <a:r>
              <a:rPr lang="cy-GB" dirty="0" smtClean="0"/>
              <a:t>Elfen 3: </a:t>
            </a:r>
            <a:r>
              <a:rPr lang="cy-GB" dirty="0" smtClean="0">
                <a:solidFill>
                  <a:srgbClr val="000000"/>
                </a:solidFill>
                <a:ea typeface="Cambria"/>
                <a:cs typeface="Times New Roman"/>
              </a:rPr>
              <a:t>Cwricwlwm, addysgu a chefnogaeth</a:t>
            </a:r>
            <a:endParaRPr lang="cy-GB" dirty="0">
              <a:solidFill>
                <a:srgbClr val="000000"/>
              </a:solidFill>
              <a:ea typeface="Cambria"/>
              <a:cs typeface="Times New Roman"/>
            </a:endParaRPr>
          </a:p>
        </p:txBody>
      </p:sp>
    </p:spTree>
    <p:extLst>
      <p:ext uri="{BB962C8B-B14F-4D97-AF65-F5344CB8AC3E}">
        <p14:creationId xmlns:p14="http://schemas.microsoft.com/office/powerpoint/2010/main" val="3526749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a:xfrm>
            <a:off x="683369" y="1875596"/>
            <a:ext cx="7777448" cy="4325179"/>
          </a:xfrm>
        </p:spPr>
        <p:txBody>
          <a:bodyPr>
            <a:noAutofit/>
          </a:bodyPr>
          <a:lstStyle/>
          <a:p>
            <a:pPr marL="0" indent="0">
              <a:lnSpc>
                <a:spcPct val="100000"/>
              </a:lnSpc>
              <a:spcAft>
                <a:spcPts val="0"/>
              </a:spcAft>
              <a:buNone/>
            </a:pPr>
            <a:r>
              <a:rPr lang="en-GB" sz="3200" dirty="0" smtClean="0">
                <a:solidFill>
                  <a:srgbClr val="000000"/>
                </a:solidFill>
                <a:ea typeface="Cambria"/>
                <a:cs typeface="Times New Roman"/>
              </a:rPr>
              <a:t>Mae </a:t>
            </a:r>
            <a:r>
              <a:rPr lang="en-GB" sz="3200" dirty="0" err="1" smtClean="0">
                <a:solidFill>
                  <a:srgbClr val="000000"/>
                </a:solidFill>
                <a:ea typeface="Cambria"/>
                <a:cs typeface="Times New Roman"/>
              </a:rPr>
              <a:t>yna</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ymrwymiad</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i</a:t>
            </a:r>
            <a:r>
              <a:rPr lang="en-GB" sz="3200" dirty="0" smtClean="0">
                <a:solidFill>
                  <a:srgbClr val="000000"/>
                </a:solidFill>
                <a:ea typeface="Cambria"/>
                <a:cs typeface="Times New Roman"/>
              </a:rPr>
              <a:t>, a </a:t>
            </a:r>
            <a:r>
              <a:rPr lang="en-GB" sz="3200" dirty="0" err="1" smtClean="0">
                <a:solidFill>
                  <a:srgbClr val="000000"/>
                </a:solidFill>
                <a:ea typeface="Cambria"/>
                <a:cs typeface="Times New Roman"/>
              </a:rPr>
              <a:t>gweithredu</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er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mwyn</a:t>
            </a:r>
            <a:r>
              <a:rPr lang="en-GB" sz="3200" dirty="0" smtClean="0">
                <a:solidFill>
                  <a:srgbClr val="000000"/>
                </a:solidFill>
                <a:ea typeface="Cambria"/>
                <a:cs typeface="Times New Roman"/>
              </a:rPr>
              <a:t>, </a:t>
            </a:r>
            <a:r>
              <a:rPr lang="en-GB" sz="3200" b="1" dirty="0" err="1" smtClean="0">
                <a:solidFill>
                  <a:srgbClr val="000000"/>
                </a:solidFill>
                <a:ea typeface="Cambria"/>
                <a:cs typeface="Times New Roman"/>
              </a:rPr>
              <a:t>gwella</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sgiliau’r</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holl</a:t>
            </a:r>
            <a:r>
              <a:rPr lang="en-GB" sz="3200" b="1" dirty="0" smtClean="0">
                <a:solidFill>
                  <a:srgbClr val="000000"/>
                </a:solidFill>
                <a:ea typeface="Cambria"/>
                <a:cs typeface="Times New Roman"/>
              </a:rPr>
              <a:t> staff </a:t>
            </a:r>
            <a:r>
              <a:rPr lang="en-GB" sz="3200" dirty="0" err="1" smtClean="0">
                <a:solidFill>
                  <a:srgbClr val="000000"/>
                </a:solidFill>
                <a:ea typeface="Cambria"/>
                <a:cs typeface="Times New Roman"/>
              </a:rPr>
              <a:t>yn</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yr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ysgol</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i</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gyflawni</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rhagoriaeth</a:t>
            </a:r>
            <a:r>
              <a:rPr lang="en-GB" sz="3200" dirty="0" smtClean="0">
                <a:solidFill>
                  <a:srgbClr val="000000"/>
                </a:solidFill>
                <a:ea typeface="Cambria"/>
                <a:cs typeface="Times New Roman"/>
              </a:rPr>
              <a:t> </a:t>
            </a:r>
            <a:r>
              <a:rPr lang="en-GB" sz="3200" b="1" dirty="0" err="1" smtClean="0">
                <a:solidFill>
                  <a:srgbClr val="000000"/>
                </a:solidFill>
                <a:ea typeface="Cambria"/>
                <a:cs typeface="Times New Roman"/>
              </a:rPr>
              <a:t>i</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ddiwallu</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anghenion</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dysgwyr</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mwy</a:t>
            </a:r>
            <a:r>
              <a:rPr lang="en-GB" sz="3200" b="1" dirty="0" smtClean="0">
                <a:solidFill>
                  <a:srgbClr val="000000"/>
                </a:solidFill>
                <a:ea typeface="Cambria"/>
                <a:cs typeface="Times New Roman"/>
              </a:rPr>
              <a:t> abl</a:t>
            </a:r>
            <a:r>
              <a:rPr lang="en-GB" sz="3200" dirty="0" smtClean="0">
                <a:solidFill>
                  <a:srgbClr val="000000"/>
                </a:solidFill>
                <a:ea typeface="Cambria"/>
                <a:cs typeface="Times New Roman"/>
              </a:rPr>
              <a:t>.  </a:t>
            </a:r>
            <a:endParaRPr lang="en-GB" sz="1800" dirty="0">
              <a:solidFill>
                <a:srgbClr val="000000"/>
              </a:solidFill>
              <a:ea typeface="Cambria"/>
              <a:cs typeface="Times New Roman"/>
            </a:endParaRPr>
          </a:p>
          <a:p>
            <a:pPr marL="0" indent="0">
              <a:lnSpc>
                <a:spcPct val="100000"/>
              </a:lnSpc>
              <a:spcBef>
                <a:spcPts val="0"/>
              </a:spcBef>
              <a:buNone/>
            </a:pPr>
            <a:endParaRPr lang="en-GB" sz="1800" dirty="0">
              <a:solidFill>
                <a:srgbClr val="000000"/>
              </a:solidFill>
              <a:ea typeface="Cambria"/>
              <a:cs typeface="Times New Roman"/>
            </a:endParaRPr>
          </a:p>
          <a:p>
            <a:pPr marL="0" indent="0">
              <a:buNone/>
            </a:pPr>
            <a:endParaRPr lang="en-GB" sz="1800" dirty="0"/>
          </a:p>
        </p:txBody>
      </p:sp>
      <p:sp>
        <p:nvSpPr>
          <p:cNvPr id="7" name="Title 6">
            <a:extLst>
              <a:ext uri="{FF2B5EF4-FFF2-40B4-BE49-F238E27FC236}">
                <a16:creationId xmlns:a16="http://schemas.microsoft.com/office/drawing/2014/main" xmlns="" id="{17C04456-3221-420C-9463-C1053D31A7CA}"/>
              </a:ext>
            </a:extLst>
          </p:cNvPr>
          <p:cNvSpPr>
            <a:spLocks noGrp="1"/>
          </p:cNvSpPr>
          <p:nvPr>
            <p:ph type="title"/>
          </p:nvPr>
        </p:nvSpPr>
        <p:spPr/>
        <p:txBody>
          <a:bodyPr/>
          <a:lstStyle/>
          <a:p>
            <a:r>
              <a:rPr lang="en-GB" dirty="0" err="1" smtClean="0"/>
              <a:t>Elfen</a:t>
            </a:r>
            <a:r>
              <a:rPr lang="en-GB" dirty="0" smtClean="0"/>
              <a:t> </a:t>
            </a:r>
            <a:r>
              <a:rPr lang="en-GB" dirty="0"/>
              <a:t>4: </a:t>
            </a:r>
            <a:r>
              <a:rPr lang="en-GB" dirty="0" err="1">
                <a:solidFill>
                  <a:srgbClr val="000000"/>
                </a:solidFill>
                <a:ea typeface="Cambria"/>
                <a:cs typeface="Times New Roman"/>
              </a:rPr>
              <a:t>D</a:t>
            </a:r>
            <a:r>
              <a:rPr lang="en-GB" dirty="0" err="1" smtClean="0">
                <a:solidFill>
                  <a:srgbClr val="000000"/>
                </a:solidFill>
                <a:ea typeface="Cambria"/>
                <a:cs typeface="Times New Roman"/>
              </a:rPr>
              <a:t>atblygiad</a:t>
            </a:r>
            <a:r>
              <a:rPr lang="en-GB" dirty="0" smtClean="0">
                <a:solidFill>
                  <a:srgbClr val="000000"/>
                </a:solidFill>
                <a:ea typeface="Cambria"/>
                <a:cs typeface="Times New Roman"/>
              </a:rPr>
              <a:t> </a:t>
            </a:r>
            <a:r>
              <a:rPr lang="en-GB" dirty="0" err="1" smtClean="0">
                <a:solidFill>
                  <a:srgbClr val="000000"/>
                </a:solidFill>
                <a:ea typeface="Cambria"/>
                <a:cs typeface="Times New Roman"/>
              </a:rPr>
              <a:t>proffesiynol</a:t>
            </a:r>
            <a:endParaRPr lang="en-GB" dirty="0">
              <a:solidFill>
                <a:srgbClr val="000000"/>
              </a:solidFill>
              <a:ea typeface="Cambria"/>
              <a:cs typeface="Times New Roman"/>
            </a:endParaRPr>
          </a:p>
        </p:txBody>
      </p:sp>
    </p:spTree>
    <p:extLst>
      <p:ext uri="{BB962C8B-B14F-4D97-AF65-F5344CB8AC3E}">
        <p14:creationId xmlns:p14="http://schemas.microsoft.com/office/powerpoint/2010/main" val="1255087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a:xfrm>
            <a:off x="683369" y="1875596"/>
            <a:ext cx="7777448" cy="4325179"/>
          </a:xfrm>
        </p:spPr>
        <p:txBody>
          <a:bodyPr>
            <a:noAutofit/>
          </a:bodyPr>
          <a:lstStyle/>
          <a:p>
            <a:pPr marL="0" indent="0">
              <a:spcAft>
                <a:spcPts val="1800"/>
              </a:spcAft>
              <a:buNone/>
            </a:pPr>
            <a:r>
              <a:rPr lang="en-GB" sz="2200" b="1" dirty="0">
                <a:solidFill>
                  <a:schemeClr val="dk1"/>
                </a:solidFill>
              </a:rPr>
              <a:t>5a. </a:t>
            </a:r>
            <a:r>
              <a:rPr lang="en-GB" sz="2200" dirty="0" err="1" smtClean="0">
                <a:solidFill>
                  <a:schemeClr val="dk1"/>
                </a:solidFill>
              </a:rPr>
              <a:t>Mae’r</a:t>
            </a:r>
            <a:r>
              <a:rPr lang="en-GB" sz="2200" dirty="0" smtClean="0">
                <a:solidFill>
                  <a:schemeClr val="dk1"/>
                </a:solidFill>
              </a:rPr>
              <a:t> </a:t>
            </a:r>
            <a:r>
              <a:rPr lang="en-GB" sz="2200" dirty="0" err="1" smtClean="0">
                <a:solidFill>
                  <a:schemeClr val="dk1"/>
                </a:solidFill>
              </a:rPr>
              <a:t>ysgol</a:t>
            </a:r>
            <a:r>
              <a:rPr lang="en-GB" sz="2200" dirty="0" smtClean="0">
                <a:solidFill>
                  <a:schemeClr val="dk1"/>
                </a:solidFill>
              </a:rPr>
              <a:t> </a:t>
            </a:r>
            <a:r>
              <a:rPr lang="en-GB" sz="2200" b="1" dirty="0" err="1" smtClean="0">
                <a:solidFill>
                  <a:schemeClr val="dk1"/>
                </a:solidFill>
              </a:rPr>
              <a:t>yn</a:t>
            </a:r>
            <a:r>
              <a:rPr lang="en-GB" sz="2200" b="1" dirty="0" smtClean="0">
                <a:solidFill>
                  <a:schemeClr val="dk1"/>
                </a:solidFill>
              </a:rPr>
              <a:t> </a:t>
            </a:r>
            <a:r>
              <a:rPr lang="en-GB" sz="2200" b="1" dirty="0" err="1" smtClean="0">
                <a:solidFill>
                  <a:schemeClr val="dk1"/>
                </a:solidFill>
              </a:rPr>
              <a:t>gwrando</a:t>
            </a:r>
            <a:r>
              <a:rPr lang="en-GB" sz="2200" b="1" dirty="0" smtClean="0">
                <a:solidFill>
                  <a:schemeClr val="dk1"/>
                </a:solidFill>
              </a:rPr>
              <a:t> </a:t>
            </a:r>
            <a:r>
              <a:rPr lang="en-GB" sz="2200" b="1" dirty="0" err="1" smtClean="0">
                <a:solidFill>
                  <a:schemeClr val="dk1"/>
                </a:solidFill>
              </a:rPr>
              <a:t>ar</a:t>
            </a:r>
            <a:r>
              <a:rPr lang="en-GB" sz="2200" b="1" dirty="0" smtClean="0">
                <a:solidFill>
                  <a:schemeClr val="dk1"/>
                </a:solidFill>
              </a:rPr>
              <a:t> ac </a:t>
            </a:r>
            <a:r>
              <a:rPr lang="en-GB" sz="2200" b="1" dirty="0" err="1" smtClean="0">
                <a:solidFill>
                  <a:schemeClr val="dk1"/>
                </a:solidFill>
              </a:rPr>
              <a:t>yn</a:t>
            </a:r>
            <a:r>
              <a:rPr lang="en-GB" sz="2200" b="1" dirty="0" smtClean="0">
                <a:solidFill>
                  <a:schemeClr val="dk1"/>
                </a:solidFill>
              </a:rPr>
              <a:t> </a:t>
            </a:r>
            <a:r>
              <a:rPr lang="en-GB" sz="2200" b="1" dirty="0" err="1" smtClean="0">
                <a:solidFill>
                  <a:schemeClr val="dk1"/>
                </a:solidFill>
              </a:rPr>
              <a:t>ystyried</a:t>
            </a:r>
            <a:r>
              <a:rPr lang="en-GB" sz="2200" b="1" dirty="0" smtClean="0">
                <a:solidFill>
                  <a:schemeClr val="dk1"/>
                </a:solidFill>
              </a:rPr>
              <a:t> barn </a:t>
            </a:r>
            <a:r>
              <a:rPr lang="en-GB" sz="2200" b="1" dirty="0" err="1" smtClean="0">
                <a:solidFill>
                  <a:schemeClr val="dk1"/>
                </a:solidFill>
              </a:rPr>
              <a:t>dysgwyr</a:t>
            </a:r>
            <a:r>
              <a:rPr lang="en-GB" sz="2200" b="1" dirty="0" smtClean="0">
                <a:solidFill>
                  <a:schemeClr val="dk1"/>
                </a:solidFill>
              </a:rPr>
              <a:t> </a:t>
            </a:r>
            <a:r>
              <a:rPr lang="en-GB" sz="2200" b="1" dirty="0" err="1" smtClean="0">
                <a:solidFill>
                  <a:schemeClr val="dk1"/>
                </a:solidFill>
              </a:rPr>
              <a:t>mwy</a:t>
            </a:r>
            <a:r>
              <a:rPr lang="en-GB" sz="2200" b="1" dirty="0" smtClean="0">
                <a:solidFill>
                  <a:schemeClr val="dk1"/>
                </a:solidFill>
              </a:rPr>
              <a:t> </a:t>
            </a:r>
            <a:r>
              <a:rPr lang="en-GB" sz="2200" b="1" dirty="0" err="1" smtClean="0">
                <a:solidFill>
                  <a:schemeClr val="dk1"/>
                </a:solidFill>
              </a:rPr>
              <a:t>abl</a:t>
            </a:r>
            <a:r>
              <a:rPr lang="en-GB" sz="2200" b="1" dirty="0" smtClean="0">
                <a:solidFill>
                  <a:schemeClr val="dk1"/>
                </a:solidFill>
              </a:rPr>
              <a:t> </a:t>
            </a:r>
            <a:r>
              <a:rPr lang="en-GB" sz="2200" dirty="0" smtClean="0">
                <a:solidFill>
                  <a:schemeClr val="dk1"/>
                </a:solidFill>
              </a:rPr>
              <a:t>o </a:t>
            </a:r>
            <a:r>
              <a:rPr lang="en-GB" sz="2200" dirty="0" err="1" smtClean="0">
                <a:solidFill>
                  <a:schemeClr val="dk1"/>
                </a:solidFill>
              </a:rPr>
              <a:t>fewn</a:t>
            </a:r>
            <a:r>
              <a:rPr lang="en-GB" sz="2200" dirty="0" smtClean="0">
                <a:solidFill>
                  <a:schemeClr val="dk1"/>
                </a:solidFill>
              </a:rPr>
              <a:t> </a:t>
            </a:r>
            <a:r>
              <a:rPr lang="en-GB" sz="2200" dirty="0" err="1" smtClean="0">
                <a:solidFill>
                  <a:schemeClr val="dk1"/>
                </a:solidFill>
              </a:rPr>
              <a:t>cyd-destun</a:t>
            </a:r>
            <a:r>
              <a:rPr lang="en-GB" sz="2200" dirty="0" smtClean="0">
                <a:solidFill>
                  <a:schemeClr val="dk1"/>
                </a:solidFill>
              </a:rPr>
              <a:t> </a:t>
            </a:r>
            <a:r>
              <a:rPr lang="en-GB" sz="2200" dirty="0" err="1" smtClean="0">
                <a:solidFill>
                  <a:schemeClr val="dk1"/>
                </a:solidFill>
              </a:rPr>
              <a:t>ehangach</a:t>
            </a:r>
            <a:r>
              <a:rPr lang="en-GB" sz="2200" dirty="0" smtClean="0">
                <a:solidFill>
                  <a:schemeClr val="dk1"/>
                </a:solidFill>
              </a:rPr>
              <a:t> o </a:t>
            </a:r>
            <a:r>
              <a:rPr lang="en-GB" sz="2200" dirty="0" err="1" smtClean="0">
                <a:solidFill>
                  <a:schemeClr val="dk1"/>
                </a:solidFill>
              </a:rPr>
              <a:t>gynnwys</a:t>
            </a:r>
            <a:r>
              <a:rPr lang="en-GB" sz="2200" dirty="0" smtClean="0">
                <a:solidFill>
                  <a:schemeClr val="dk1"/>
                </a:solidFill>
              </a:rPr>
              <a:t> </a:t>
            </a:r>
            <a:r>
              <a:rPr lang="en-GB" sz="2200" dirty="0" err="1" smtClean="0">
                <a:solidFill>
                  <a:schemeClr val="dk1"/>
                </a:solidFill>
              </a:rPr>
              <a:t>dysgwr</a:t>
            </a:r>
            <a:r>
              <a:rPr lang="en-GB" sz="2200" dirty="0" smtClean="0">
                <a:solidFill>
                  <a:schemeClr val="dk1"/>
                </a:solidFill>
              </a:rPr>
              <a:t> </a:t>
            </a:r>
            <a:r>
              <a:rPr lang="en-GB" sz="2200" dirty="0" err="1" smtClean="0">
                <a:solidFill>
                  <a:schemeClr val="dk1"/>
                </a:solidFill>
              </a:rPr>
              <a:t>gweithgar</a:t>
            </a:r>
            <a:r>
              <a:rPr lang="en-GB" sz="2200" dirty="0" smtClean="0">
                <a:solidFill>
                  <a:schemeClr val="dk1"/>
                </a:solidFill>
              </a:rPr>
              <a:t> </a:t>
            </a:r>
            <a:r>
              <a:rPr lang="en-GB" sz="2200" dirty="0" err="1" smtClean="0">
                <a:solidFill>
                  <a:schemeClr val="dk1"/>
                </a:solidFill>
              </a:rPr>
              <a:t>yn</a:t>
            </a:r>
            <a:r>
              <a:rPr lang="en-GB" sz="2200" dirty="0" smtClean="0">
                <a:solidFill>
                  <a:schemeClr val="dk1"/>
                </a:solidFill>
              </a:rPr>
              <a:t> </a:t>
            </a:r>
            <a:r>
              <a:rPr lang="en-GB" sz="2200" dirty="0" err="1" smtClean="0">
                <a:solidFill>
                  <a:schemeClr val="dk1"/>
                </a:solidFill>
              </a:rPr>
              <a:t>yr</a:t>
            </a:r>
            <a:r>
              <a:rPr lang="en-GB" sz="2200" dirty="0" smtClean="0">
                <a:solidFill>
                  <a:schemeClr val="dk1"/>
                </a:solidFill>
              </a:rPr>
              <a:t> </a:t>
            </a:r>
            <a:r>
              <a:rPr lang="en-GB" sz="2200" dirty="0" err="1" smtClean="0">
                <a:solidFill>
                  <a:schemeClr val="dk1"/>
                </a:solidFill>
              </a:rPr>
              <a:t>ysgol</a:t>
            </a:r>
            <a:r>
              <a:rPr lang="en-GB" sz="2200" dirty="0" smtClean="0">
                <a:solidFill>
                  <a:schemeClr val="dk1"/>
                </a:solidFill>
              </a:rPr>
              <a:t>. </a:t>
            </a:r>
          </a:p>
          <a:p>
            <a:pPr marL="0" indent="0">
              <a:spcAft>
                <a:spcPts val="1800"/>
              </a:spcAft>
              <a:buNone/>
            </a:pPr>
            <a:r>
              <a:rPr lang="en-GB" sz="2200" b="1" dirty="0" smtClean="0">
                <a:solidFill>
                  <a:schemeClr val="dk1"/>
                </a:solidFill>
              </a:rPr>
              <a:t>5b</a:t>
            </a:r>
            <a:r>
              <a:rPr lang="en-GB" sz="2200" b="1" dirty="0">
                <a:solidFill>
                  <a:schemeClr val="dk1"/>
                </a:solidFill>
              </a:rPr>
              <a:t>. </a:t>
            </a:r>
            <a:r>
              <a:rPr lang="en-GB" sz="2200" dirty="0" err="1">
                <a:solidFill>
                  <a:schemeClr val="dk1"/>
                </a:solidFill>
              </a:rPr>
              <a:t>Mae’r</a:t>
            </a:r>
            <a:r>
              <a:rPr lang="en-GB" sz="2200" dirty="0">
                <a:solidFill>
                  <a:schemeClr val="dk1"/>
                </a:solidFill>
              </a:rPr>
              <a:t> </a:t>
            </a:r>
            <a:r>
              <a:rPr lang="en-GB" sz="2200" dirty="0" err="1">
                <a:solidFill>
                  <a:schemeClr val="dk1"/>
                </a:solidFill>
              </a:rPr>
              <a:t>ysgol</a:t>
            </a:r>
            <a:r>
              <a:rPr lang="en-GB" sz="2200" dirty="0">
                <a:solidFill>
                  <a:schemeClr val="dk1"/>
                </a:solidFill>
              </a:rPr>
              <a:t> </a:t>
            </a:r>
            <a:r>
              <a:rPr lang="en-GB" sz="2200" b="1" dirty="0" err="1">
                <a:solidFill>
                  <a:schemeClr val="dk1"/>
                </a:solidFill>
              </a:rPr>
              <a:t>yn</a:t>
            </a:r>
            <a:r>
              <a:rPr lang="en-GB" sz="2200" b="1" dirty="0">
                <a:solidFill>
                  <a:schemeClr val="dk1"/>
                </a:solidFill>
              </a:rPr>
              <a:t> </a:t>
            </a:r>
            <a:r>
              <a:rPr lang="en-GB" sz="2200" b="1" dirty="0" err="1">
                <a:solidFill>
                  <a:schemeClr val="dk1"/>
                </a:solidFill>
              </a:rPr>
              <a:t>gwrando</a:t>
            </a:r>
            <a:r>
              <a:rPr lang="en-GB" sz="2200" b="1" dirty="0">
                <a:solidFill>
                  <a:schemeClr val="dk1"/>
                </a:solidFill>
              </a:rPr>
              <a:t> </a:t>
            </a:r>
            <a:r>
              <a:rPr lang="en-GB" sz="2200" b="1" dirty="0" err="1">
                <a:solidFill>
                  <a:schemeClr val="dk1"/>
                </a:solidFill>
              </a:rPr>
              <a:t>ar</a:t>
            </a:r>
            <a:r>
              <a:rPr lang="en-GB" sz="2200" b="1" dirty="0">
                <a:solidFill>
                  <a:schemeClr val="dk1"/>
                </a:solidFill>
              </a:rPr>
              <a:t> ac </a:t>
            </a:r>
            <a:r>
              <a:rPr lang="en-GB" sz="2200" b="1" dirty="0" err="1">
                <a:solidFill>
                  <a:schemeClr val="dk1"/>
                </a:solidFill>
              </a:rPr>
              <a:t>yn</a:t>
            </a:r>
            <a:r>
              <a:rPr lang="en-GB" sz="2200" b="1" dirty="0">
                <a:solidFill>
                  <a:schemeClr val="dk1"/>
                </a:solidFill>
              </a:rPr>
              <a:t> </a:t>
            </a:r>
            <a:r>
              <a:rPr lang="en-GB" sz="2200" b="1" dirty="0" err="1">
                <a:solidFill>
                  <a:schemeClr val="dk1"/>
                </a:solidFill>
              </a:rPr>
              <a:t>ystyried</a:t>
            </a:r>
            <a:r>
              <a:rPr lang="en-GB" sz="2200" b="1" dirty="0">
                <a:solidFill>
                  <a:schemeClr val="dk1"/>
                </a:solidFill>
              </a:rPr>
              <a:t> barn </a:t>
            </a:r>
            <a:r>
              <a:rPr lang="en-GB" sz="2200" b="1" dirty="0" err="1" smtClean="0">
                <a:solidFill>
                  <a:schemeClr val="dk1"/>
                </a:solidFill>
              </a:rPr>
              <a:t>rhieni</a:t>
            </a:r>
            <a:r>
              <a:rPr lang="en-GB" sz="2200" b="1" dirty="0" smtClean="0">
                <a:solidFill>
                  <a:schemeClr val="dk1"/>
                </a:solidFill>
              </a:rPr>
              <a:t> a </a:t>
            </a:r>
            <a:r>
              <a:rPr lang="en-GB" sz="2200" b="1" dirty="0" err="1" smtClean="0">
                <a:solidFill>
                  <a:schemeClr val="dk1"/>
                </a:solidFill>
              </a:rPr>
              <a:t>gofalwyr</a:t>
            </a:r>
            <a:r>
              <a:rPr lang="en-GB" sz="2200" b="1" dirty="0" smtClean="0">
                <a:solidFill>
                  <a:schemeClr val="dk1"/>
                </a:solidFill>
              </a:rPr>
              <a:t> </a:t>
            </a:r>
            <a:r>
              <a:rPr lang="en-GB" sz="2200" dirty="0" err="1" smtClean="0">
                <a:solidFill>
                  <a:schemeClr val="dk1"/>
                </a:solidFill>
              </a:rPr>
              <a:t>dysgwyr</a:t>
            </a:r>
            <a:r>
              <a:rPr lang="en-GB" sz="2200" dirty="0" smtClean="0">
                <a:solidFill>
                  <a:schemeClr val="dk1"/>
                </a:solidFill>
              </a:rPr>
              <a:t> </a:t>
            </a:r>
            <a:r>
              <a:rPr lang="en-GB" sz="2200" dirty="0" err="1" smtClean="0">
                <a:solidFill>
                  <a:schemeClr val="dk1"/>
                </a:solidFill>
              </a:rPr>
              <a:t>mwy</a:t>
            </a:r>
            <a:r>
              <a:rPr lang="en-GB" sz="2200" dirty="0" smtClean="0">
                <a:solidFill>
                  <a:schemeClr val="dk1"/>
                </a:solidFill>
              </a:rPr>
              <a:t> </a:t>
            </a:r>
            <a:r>
              <a:rPr lang="en-GB" sz="2200" dirty="0" err="1" smtClean="0">
                <a:solidFill>
                  <a:schemeClr val="dk1"/>
                </a:solidFill>
              </a:rPr>
              <a:t>abl</a:t>
            </a:r>
            <a:r>
              <a:rPr lang="en-GB" sz="2200" dirty="0" smtClean="0">
                <a:solidFill>
                  <a:schemeClr val="dk1"/>
                </a:solidFill>
              </a:rPr>
              <a:t>, </a:t>
            </a:r>
            <a:r>
              <a:rPr lang="en-GB" sz="2200" dirty="0" err="1" smtClean="0">
                <a:solidFill>
                  <a:schemeClr val="dk1"/>
                </a:solidFill>
              </a:rPr>
              <a:t>gan</a:t>
            </a:r>
            <a:r>
              <a:rPr lang="en-GB" sz="2200" dirty="0" smtClean="0">
                <a:solidFill>
                  <a:schemeClr val="dk1"/>
                </a:solidFill>
              </a:rPr>
              <a:t> </a:t>
            </a:r>
            <a:r>
              <a:rPr lang="en-GB" sz="2200" dirty="0" err="1">
                <a:solidFill>
                  <a:schemeClr val="dk1"/>
                </a:solidFill>
              </a:rPr>
              <a:t>r</a:t>
            </a:r>
            <a:r>
              <a:rPr lang="en-GB" sz="2200" dirty="0" err="1" smtClean="0">
                <a:solidFill>
                  <a:schemeClr val="dk1"/>
                </a:solidFill>
              </a:rPr>
              <a:t>oi</a:t>
            </a:r>
            <a:r>
              <a:rPr lang="en-GB" sz="2200" dirty="0" smtClean="0">
                <a:solidFill>
                  <a:schemeClr val="dk1"/>
                </a:solidFill>
              </a:rPr>
              <a:t> </a:t>
            </a:r>
            <a:r>
              <a:rPr lang="en-GB" sz="2200" dirty="0" err="1" smtClean="0">
                <a:solidFill>
                  <a:schemeClr val="dk1"/>
                </a:solidFill>
              </a:rPr>
              <a:t>gwybodaeth</a:t>
            </a:r>
            <a:r>
              <a:rPr lang="en-GB" sz="2200" dirty="0" smtClean="0">
                <a:solidFill>
                  <a:schemeClr val="dk1"/>
                </a:solidFill>
              </a:rPr>
              <a:t> </a:t>
            </a:r>
            <a:r>
              <a:rPr lang="en-GB" sz="2200" dirty="0" err="1" smtClean="0">
                <a:solidFill>
                  <a:schemeClr val="dk1"/>
                </a:solidFill>
              </a:rPr>
              <a:t>cyson</a:t>
            </a:r>
            <a:r>
              <a:rPr lang="en-GB" sz="2200" dirty="0" smtClean="0">
                <a:solidFill>
                  <a:schemeClr val="dk1"/>
                </a:solidFill>
              </a:rPr>
              <a:t> </a:t>
            </a:r>
            <a:r>
              <a:rPr lang="en-GB" sz="2200" dirty="0" err="1" smtClean="0">
                <a:solidFill>
                  <a:schemeClr val="dk1"/>
                </a:solidFill>
              </a:rPr>
              <a:t>iddyn</a:t>
            </a:r>
            <a:r>
              <a:rPr lang="en-GB" sz="2200" dirty="0" smtClean="0">
                <a:solidFill>
                  <a:schemeClr val="dk1"/>
                </a:solidFill>
              </a:rPr>
              <a:t> </a:t>
            </a:r>
            <a:r>
              <a:rPr lang="en-GB" sz="2200" dirty="0" err="1" smtClean="0">
                <a:solidFill>
                  <a:schemeClr val="dk1"/>
                </a:solidFill>
              </a:rPr>
              <a:t>nhw</a:t>
            </a:r>
            <a:r>
              <a:rPr lang="en-GB" sz="2200" dirty="0" smtClean="0">
                <a:solidFill>
                  <a:schemeClr val="dk1"/>
                </a:solidFill>
              </a:rPr>
              <a:t> </a:t>
            </a:r>
            <a:r>
              <a:rPr lang="en-GB" sz="2200" dirty="0" err="1" smtClean="0">
                <a:solidFill>
                  <a:schemeClr val="dk1"/>
                </a:solidFill>
              </a:rPr>
              <a:t>a’u</a:t>
            </a:r>
            <a:r>
              <a:rPr lang="en-GB" sz="2200" dirty="0" smtClean="0">
                <a:solidFill>
                  <a:schemeClr val="dk1"/>
                </a:solidFill>
              </a:rPr>
              <a:t> </a:t>
            </a:r>
            <a:r>
              <a:rPr lang="en-GB" sz="2200" dirty="0" err="1" smtClean="0">
                <a:solidFill>
                  <a:schemeClr val="dk1"/>
                </a:solidFill>
              </a:rPr>
              <a:t>hannog</a:t>
            </a:r>
            <a:r>
              <a:rPr lang="en-GB" sz="2200" dirty="0" smtClean="0">
                <a:solidFill>
                  <a:schemeClr val="dk1"/>
                </a:solidFill>
              </a:rPr>
              <a:t> </a:t>
            </a:r>
            <a:r>
              <a:rPr lang="en-GB" sz="2200" dirty="0" err="1" smtClean="0">
                <a:solidFill>
                  <a:schemeClr val="dk1"/>
                </a:solidFill>
              </a:rPr>
              <a:t>i</a:t>
            </a:r>
            <a:r>
              <a:rPr lang="en-GB" sz="2200" dirty="0" smtClean="0">
                <a:solidFill>
                  <a:schemeClr val="dk1"/>
                </a:solidFill>
              </a:rPr>
              <a:t> </a:t>
            </a:r>
            <a:r>
              <a:rPr lang="en-GB" sz="2200" dirty="0" err="1" smtClean="0">
                <a:solidFill>
                  <a:schemeClr val="dk1"/>
                </a:solidFill>
              </a:rPr>
              <a:t>gymryd</a:t>
            </a:r>
            <a:r>
              <a:rPr lang="en-GB" sz="2200" dirty="0" smtClean="0">
                <a:solidFill>
                  <a:schemeClr val="dk1"/>
                </a:solidFill>
              </a:rPr>
              <a:t> </a:t>
            </a:r>
            <a:r>
              <a:rPr lang="en-GB" sz="2200" dirty="0" err="1" smtClean="0">
                <a:solidFill>
                  <a:schemeClr val="dk1"/>
                </a:solidFill>
              </a:rPr>
              <a:t>mwy</a:t>
            </a:r>
            <a:r>
              <a:rPr lang="en-GB" sz="2200" dirty="0" smtClean="0">
                <a:solidFill>
                  <a:schemeClr val="dk1"/>
                </a:solidFill>
              </a:rPr>
              <a:t> o </a:t>
            </a:r>
            <a:r>
              <a:rPr lang="en-GB" sz="2200" dirty="0" err="1" smtClean="0">
                <a:solidFill>
                  <a:schemeClr val="dk1"/>
                </a:solidFill>
              </a:rPr>
              <a:t>gyfrifoldeb</a:t>
            </a:r>
            <a:r>
              <a:rPr lang="en-GB" sz="2200" dirty="0" smtClean="0">
                <a:solidFill>
                  <a:schemeClr val="dk1"/>
                </a:solidFill>
              </a:rPr>
              <a:t> am </a:t>
            </a:r>
            <a:r>
              <a:rPr lang="en-GB" sz="2200" dirty="0" err="1" smtClean="0">
                <a:solidFill>
                  <a:schemeClr val="dk1"/>
                </a:solidFill>
              </a:rPr>
              <a:t>gefnogi</a:t>
            </a:r>
            <a:r>
              <a:rPr lang="en-GB" sz="2200" dirty="0" smtClean="0">
                <a:solidFill>
                  <a:schemeClr val="dk1"/>
                </a:solidFill>
              </a:rPr>
              <a:t> </a:t>
            </a:r>
            <a:r>
              <a:rPr lang="en-GB" sz="2200" dirty="0" err="1" smtClean="0">
                <a:solidFill>
                  <a:schemeClr val="dk1"/>
                </a:solidFill>
              </a:rPr>
              <a:t>addysg</a:t>
            </a:r>
            <a:r>
              <a:rPr lang="en-GB" sz="2200" dirty="0" smtClean="0">
                <a:solidFill>
                  <a:schemeClr val="dk1"/>
                </a:solidFill>
              </a:rPr>
              <a:t> </a:t>
            </a:r>
            <a:r>
              <a:rPr lang="en-GB" sz="2200" dirty="0" err="1" smtClean="0">
                <a:solidFill>
                  <a:schemeClr val="dk1"/>
                </a:solidFill>
              </a:rPr>
              <a:t>eu</a:t>
            </a:r>
            <a:r>
              <a:rPr lang="en-GB" sz="2200" dirty="0" smtClean="0">
                <a:solidFill>
                  <a:schemeClr val="dk1"/>
                </a:solidFill>
              </a:rPr>
              <a:t> </a:t>
            </a:r>
            <a:r>
              <a:rPr lang="en-GB" sz="2200" dirty="0" err="1" smtClean="0">
                <a:solidFill>
                  <a:schemeClr val="dk1"/>
                </a:solidFill>
              </a:rPr>
              <a:t>plentyn</a:t>
            </a:r>
            <a:r>
              <a:rPr lang="en-GB" sz="2200" dirty="0" smtClean="0">
                <a:solidFill>
                  <a:schemeClr val="dk1"/>
                </a:solidFill>
              </a:rPr>
              <a:t> </a:t>
            </a:r>
            <a:r>
              <a:rPr lang="en-GB" sz="2200" dirty="0" err="1" smtClean="0">
                <a:solidFill>
                  <a:schemeClr val="dk1"/>
                </a:solidFill>
              </a:rPr>
              <a:t>tu</a:t>
            </a:r>
            <a:r>
              <a:rPr lang="en-GB" sz="2200" dirty="0" smtClean="0">
                <a:solidFill>
                  <a:schemeClr val="dk1"/>
                </a:solidFill>
              </a:rPr>
              <a:t> </a:t>
            </a:r>
            <a:r>
              <a:rPr lang="en-GB" sz="2200" dirty="0" err="1" smtClean="0">
                <a:solidFill>
                  <a:schemeClr val="dk1"/>
                </a:solidFill>
              </a:rPr>
              <a:t>allan</a:t>
            </a:r>
            <a:r>
              <a:rPr lang="en-GB" sz="2200" dirty="0" smtClean="0">
                <a:solidFill>
                  <a:schemeClr val="dk1"/>
                </a:solidFill>
              </a:rPr>
              <a:t> </a:t>
            </a:r>
            <a:r>
              <a:rPr lang="en-GB" sz="2200" dirty="0" err="1">
                <a:solidFill>
                  <a:schemeClr val="dk1"/>
                </a:solidFill>
              </a:rPr>
              <a:t>i</a:t>
            </a:r>
            <a:r>
              <a:rPr lang="en-GB" sz="2200" dirty="0" err="1" smtClean="0">
                <a:solidFill>
                  <a:schemeClr val="dk1"/>
                </a:solidFill>
              </a:rPr>
              <a:t>’r</a:t>
            </a:r>
            <a:r>
              <a:rPr lang="en-GB" sz="2200" dirty="0" smtClean="0">
                <a:solidFill>
                  <a:schemeClr val="dk1"/>
                </a:solidFill>
              </a:rPr>
              <a:t> </a:t>
            </a:r>
            <a:r>
              <a:rPr lang="en-GB" sz="2200" dirty="0" err="1" smtClean="0">
                <a:solidFill>
                  <a:schemeClr val="dk1"/>
                </a:solidFill>
              </a:rPr>
              <a:t>ysgol</a:t>
            </a:r>
            <a:r>
              <a:rPr lang="en-GB" sz="2200" dirty="0" smtClean="0">
                <a:solidFill>
                  <a:schemeClr val="dk1"/>
                </a:solidFill>
              </a:rPr>
              <a:t>. </a:t>
            </a:r>
          </a:p>
          <a:p>
            <a:pPr marL="0" indent="0">
              <a:spcAft>
                <a:spcPts val="1800"/>
              </a:spcAft>
              <a:buNone/>
            </a:pPr>
            <a:r>
              <a:rPr lang="en-GB" sz="2200" b="1" dirty="0" smtClean="0">
                <a:solidFill>
                  <a:schemeClr val="dk1"/>
                </a:solidFill>
              </a:rPr>
              <a:t>5c</a:t>
            </a:r>
            <a:r>
              <a:rPr lang="en-GB" sz="2200" dirty="0">
                <a:solidFill>
                  <a:schemeClr val="dk1"/>
                </a:solidFill>
              </a:rPr>
              <a:t>. </a:t>
            </a:r>
            <a:r>
              <a:rPr lang="en-GB" sz="2200" dirty="0" smtClean="0">
                <a:solidFill>
                  <a:schemeClr val="dk1"/>
                </a:solidFill>
              </a:rPr>
              <a:t> </a:t>
            </a:r>
            <a:r>
              <a:rPr lang="en-GB" sz="2200" dirty="0" err="1" smtClean="0">
                <a:solidFill>
                  <a:schemeClr val="dk1"/>
                </a:solidFill>
              </a:rPr>
              <a:t>Mae’r</a:t>
            </a:r>
            <a:r>
              <a:rPr lang="en-GB" sz="2200" dirty="0" smtClean="0">
                <a:solidFill>
                  <a:schemeClr val="dk1"/>
                </a:solidFill>
              </a:rPr>
              <a:t> </a:t>
            </a:r>
            <a:r>
              <a:rPr lang="en-GB" sz="2200" dirty="0" err="1" smtClean="0">
                <a:solidFill>
                  <a:schemeClr val="dk1"/>
                </a:solidFill>
              </a:rPr>
              <a:t>ysgol</a:t>
            </a:r>
            <a:r>
              <a:rPr lang="en-GB" sz="2200" dirty="0" smtClean="0">
                <a:solidFill>
                  <a:schemeClr val="dk1"/>
                </a:solidFill>
              </a:rPr>
              <a:t> </a:t>
            </a:r>
            <a:r>
              <a:rPr lang="en-GB" sz="2200" dirty="0" err="1" smtClean="0">
                <a:solidFill>
                  <a:schemeClr val="dk1"/>
                </a:solidFill>
              </a:rPr>
              <a:t>yn</a:t>
            </a:r>
            <a:r>
              <a:rPr lang="en-GB" sz="2200" dirty="0" smtClean="0">
                <a:solidFill>
                  <a:schemeClr val="dk1"/>
                </a:solidFill>
              </a:rPr>
              <a:t> </a:t>
            </a:r>
            <a:r>
              <a:rPr lang="en-GB" sz="2200" dirty="0" err="1" smtClean="0">
                <a:solidFill>
                  <a:schemeClr val="dk1"/>
                </a:solidFill>
              </a:rPr>
              <a:t>cydweithio</a:t>
            </a:r>
            <a:r>
              <a:rPr lang="en-GB" sz="2200" dirty="0" smtClean="0">
                <a:solidFill>
                  <a:schemeClr val="dk1"/>
                </a:solidFill>
              </a:rPr>
              <a:t> </a:t>
            </a:r>
            <a:r>
              <a:rPr lang="en-GB" sz="2200" dirty="0" err="1" smtClean="0">
                <a:solidFill>
                  <a:schemeClr val="dk1"/>
                </a:solidFill>
              </a:rPr>
              <a:t>gyda</a:t>
            </a:r>
            <a:r>
              <a:rPr lang="en-GB" sz="2200" dirty="0" smtClean="0">
                <a:solidFill>
                  <a:schemeClr val="dk1"/>
                </a:solidFill>
              </a:rPr>
              <a:t> </a:t>
            </a:r>
            <a:r>
              <a:rPr lang="en-GB" sz="2200" b="1" dirty="0" err="1" smtClean="0">
                <a:solidFill>
                  <a:schemeClr val="dk1"/>
                </a:solidFill>
              </a:rPr>
              <a:t>phartneriaid</a:t>
            </a:r>
            <a:r>
              <a:rPr lang="en-GB" sz="2200" b="1" dirty="0" smtClean="0">
                <a:solidFill>
                  <a:schemeClr val="dk1"/>
                </a:solidFill>
              </a:rPr>
              <a:t> a </a:t>
            </a:r>
            <a:r>
              <a:rPr lang="en-GB" sz="2200" b="1" dirty="0" err="1" smtClean="0">
                <a:solidFill>
                  <a:schemeClr val="dk1"/>
                </a:solidFill>
              </a:rPr>
              <a:t>rhanddeiliaid</a:t>
            </a:r>
            <a:r>
              <a:rPr lang="en-GB" sz="2200" dirty="0" smtClean="0">
                <a:solidFill>
                  <a:schemeClr val="dk1"/>
                </a:solidFill>
              </a:rPr>
              <a:t>, </a:t>
            </a:r>
            <a:r>
              <a:rPr lang="en-GB" sz="2200" dirty="0" err="1" smtClean="0">
                <a:solidFill>
                  <a:schemeClr val="dk1"/>
                </a:solidFill>
              </a:rPr>
              <a:t>gan</a:t>
            </a:r>
            <a:r>
              <a:rPr lang="en-GB" sz="2200" dirty="0" smtClean="0">
                <a:solidFill>
                  <a:schemeClr val="dk1"/>
                </a:solidFill>
              </a:rPr>
              <a:t> </a:t>
            </a:r>
            <a:r>
              <a:rPr lang="en-GB" sz="2200" dirty="0" err="1" smtClean="0">
                <a:solidFill>
                  <a:schemeClr val="dk1"/>
                </a:solidFill>
              </a:rPr>
              <a:t>gynnwys</a:t>
            </a:r>
            <a:r>
              <a:rPr lang="en-GB" sz="2200" dirty="0" smtClean="0">
                <a:solidFill>
                  <a:schemeClr val="dk1"/>
                </a:solidFill>
              </a:rPr>
              <a:t> </a:t>
            </a:r>
            <a:r>
              <a:rPr lang="en-GB" sz="2200" dirty="0" err="1" smtClean="0">
                <a:solidFill>
                  <a:schemeClr val="dk1"/>
                </a:solidFill>
              </a:rPr>
              <a:t>darparwyr</a:t>
            </a:r>
            <a:r>
              <a:rPr lang="en-GB" sz="2200" dirty="0" smtClean="0">
                <a:solidFill>
                  <a:schemeClr val="dk1"/>
                </a:solidFill>
              </a:rPr>
              <a:t> </a:t>
            </a:r>
            <a:r>
              <a:rPr lang="en-GB" sz="2200" dirty="0" err="1" smtClean="0">
                <a:solidFill>
                  <a:schemeClr val="dk1"/>
                </a:solidFill>
              </a:rPr>
              <a:t>addysg</a:t>
            </a:r>
            <a:r>
              <a:rPr lang="en-GB" sz="2200" dirty="0" smtClean="0">
                <a:solidFill>
                  <a:schemeClr val="dk1"/>
                </a:solidFill>
              </a:rPr>
              <a:t> </a:t>
            </a:r>
            <a:r>
              <a:rPr lang="en-GB" sz="2200" dirty="0" err="1" smtClean="0">
                <a:solidFill>
                  <a:schemeClr val="dk1"/>
                </a:solidFill>
              </a:rPr>
              <a:t>eraill</a:t>
            </a:r>
            <a:r>
              <a:rPr lang="en-GB" sz="2200" dirty="0" smtClean="0">
                <a:solidFill>
                  <a:schemeClr val="dk1"/>
                </a:solidFill>
              </a:rPr>
              <a:t>, </a:t>
            </a:r>
            <a:r>
              <a:rPr lang="en-GB" sz="2200" dirty="0" err="1" smtClean="0">
                <a:solidFill>
                  <a:schemeClr val="dk1"/>
                </a:solidFill>
              </a:rPr>
              <a:t>partneriaid</a:t>
            </a:r>
            <a:r>
              <a:rPr lang="en-GB" sz="2200" dirty="0" smtClean="0">
                <a:solidFill>
                  <a:schemeClr val="dk1"/>
                </a:solidFill>
              </a:rPr>
              <a:t> </a:t>
            </a:r>
            <a:r>
              <a:rPr lang="en-GB" sz="2200" dirty="0" err="1" smtClean="0">
                <a:solidFill>
                  <a:schemeClr val="dk1"/>
                </a:solidFill>
              </a:rPr>
              <a:t>busnes</a:t>
            </a:r>
            <a:r>
              <a:rPr lang="en-GB" sz="2200" dirty="0" smtClean="0">
                <a:solidFill>
                  <a:schemeClr val="dk1"/>
                </a:solidFill>
              </a:rPr>
              <a:t> a </a:t>
            </a:r>
            <a:r>
              <a:rPr lang="en-GB" sz="2200" dirty="0" err="1" smtClean="0">
                <a:solidFill>
                  <a:schemeClr val="dk1"/>
                </a:solidFill>
              </a:rPr>
              <a:t>chymunedol</a:t>
            </a:r>
            <a:r>
              <a:rPr lang="en-GB" sz="2200" dirty="0" smtClean="0">
                <a:solidFill>
                  <a:schemeClr val="dk1"/>
                </a:solidFill>
              </a:rPr>
              <a:t>, </a:t>
            </a:r>
            <a:r>
              <a:rPr lang="en-GB" sz="2200" dirty="0">
                <a:solidFill>
                  <a:schemeClr val="dk1"/>
                </a:solidFill>
              </a:rPr>
              <a:t>i</a:t>
            </a:r>
            <a:r>
              <a:rPr lang="en-GB" sz="2200" dirty="0" smtClean="0">
                <a:solidFill>
                  <a:schemeClr val="dk1"/>
                </a:solidFill>
              </a:rPr>
              <a:t> </a:t>
            </a:r>
            <a:r>
              <a:rPr lang="en-GB" sz="2200" b="1" dirty="0" err="1" smtClean="0">
                <a:solidFill>
                  <a:schemeClr val="dk1"/>
                </a:solidFill>
              </a:rPr>
              <a:t>fireinio</a:t>
            </a:r>
            <a:r>
              <a:rPr lang="en-GB" sz="2200" b="1" dirty="0" smtClean="0">
                <a:solidFill>
                  <a:schemeClr val="dk1"/>
                </a:solidFill>
              </a:rPr>
              <a:t> </a:t>
            </a:r>
            <a:r>
              <a:rPr lang="en-GB" sz="2200" b="1" dirty="0" err="1" smtClean="0">
                <a:solidFill>
                  <a:schemeClr val="dk1"/>
                </a:solidFill>
              </a:rPr>
              <a:t>darpariaeth</a:t>
            </a:r>
            <a:r>
              <a:rPr lang="en-GB" sz="2200" b="1" dirty="0" smtClean="0">
                <a:solidFill>
                  <a:schemeClr val="dk1"/>
                </a:solidFill>
              </a:rPr>
              <a:t> </a:t>
            </a:r>
            <a:r>
              <a:rPr lang="en-GB" sz="2200" b="1" dirty="0" err="1" smtClean="0">
                <a:solidFill>
                  <a:schemeClr val="dk1"/>
                </a:solidFill>
              </a:rPr>
              <a:t>ar</a:t>
            </a:r>
            <a:r>
              <a:rPr lang="en-GB" sz="2200" b="1" dirty="0" smtClean="0">
                <a:solidFill>
                  <a:schemeClr val="dk1"/>
                </a:solidFill>
              </a:rPr>
              <a:t> </a:t>
            </a:r>
            <a:r>
              <a:rPr lang="en-GB" sz="2200" b="1" dirty="0" err="1" smtClean="0">
                <a:solidFill>
                  <a:schemeClr val="dk1"/>
                </a:solidFill>
              </a:rPr>
              <a:t>gyfer</a:t>
            </a:r>
            <a:r>
              <a:rPr lang="en-GB" sz="2200" b="1" dirty="0" smtClean="0">
                <a:solidFill>
                  <a:schemeClr val="dk1"/>
                </a:solidFill>
              </a:rPr>
              <a:t> </a:t>
            </a:r>
            <a:r>
              <a:rPr lang="en-GB" sz="2200" b="1" dirty="0" err="1" smtClean="0">
                <a:solidFill>
                  <a:schemeClr val="dk1"/>
                </a:solidFill>
              </a:rPr>
              <a:t>dysgwyr</a:t>
            </a:r>
            <a:r>
              <a:rPr lang="en-GB" sz="2200" b="1" dirty="0" smtClean="0">
                <a:solidFill>
                  <a:schemeClr val="dk1"/>
                </a:solidFill>
              </a:rPr>
              <a:t> </a:t>
            </a:r>
            <a:r>
              <a:rPr lang="en-GB" sz="2200" b="1" dirty="0" err="1" smtClean="0">
                <a:solidFill>
                  <a:schemeClr val="dk1"/>
                </a:solidFill>
              </a:rPr>
              <a:t>mwy</a:t>
            </a:r>
            <a:r>
              <a:rPr lang="en-GB" sz="2200" b="1" dirty="0" smtClean="0">
                <a:solidFill>
                  <a:schemeClr val="dk1"/>
                </a:solidFill>
              </a:rPr>
              <a:t> abl</a:t>
            </a:r>
            <a:r>
              <a:rPr lang="en-GB" sz="2200" dirty="0" smtClean="0">
                <a:solidFill>
                  <a:schemeClr val="dk1"/>
                </a:solidFill>
              </a:rPr>
              <a:t>.</a:t>
            </a:r>
            <a:r>
              <a:rPr lang="en-GB" sz="2200" dirty="0">
                <a:solidFill>
                  <a:schemeClr val="dk1"/>
                </a:solidFill>
              </a:rPr>
              <a:t/>
            </a:r>
            <a:br>
              <a:rPr lang="en-GB" sz="2200" dirty="0">
                <a:solidFill>
                  <a:schemeClr val="dk1"/>
                </a:solidFill>
              </a:rPr>
            </a:br>
            <a:endParaRPr lang="en-GB" sz="2200" dirty="0"/>
          </a:p>
        </p:txBody>
      </p:sp>
      <p:sp>
        <p:nvSpPr>
          <p:cNvPr id="7" name="Title 6">
            <a:extLst>
              <a:ext uri="{FF2B5EF4-FFF2-40B4-BE49-F238E27FC236}">
                <a16:creationId xmlns:a16="http://schemas.microsoft.com/office/drawing/2014/main" xmlns="" id="{17C04456-3221-420C-9463-C1053D31A7CA}"/>
              </a:ext>
            </a:extLst>
          </p:cNvPr>
          <p:cNvSpPr>
            <a:spLocks noGrp="1"/>
          </p:cNvSpPr>
          <p:nvPr>
            <p:ph type="title"/>
          </p:nvPr>
        </p:nvSpPr>
        <p:spPr/>
        <p:txBody>
          <a:bodyPr/>
          <a:lstStyle/>
          <a:p>
            <a:r>
              <a:rPr lang="en-GB" dirty="0" err="1" smtClean="0"/>
              <a:t>Elfen</a:t>
            </a:r>
            <a:r>
              <a:rPr lang="en-GB" dirty="0" smtClean="0"/>
              <a:t> </a:t>
            </a:r>
            <a:r>
              <a:rPr lang="en-GB" dirty="0"/>
              <a:t>5: </a:t>
            </a:r>
            <a:r>
              <a:rPr lang="en-GB" dirty="0" err="1" smtClean="0">
                <a:solidFill>
                  <a:schemeClr val="dk1"/>
                </a:solidFill>
              </a:rPr>
              <a:t>Cyfathrebu</a:t>
            </a:r>
            <a:r>
              <a:rPr lang="en-GB" dirty="0" smtClean="0">
                <a:solidFill>
                  <a:schemeClr val="dk1"/>
                </a:solidFill>
              </a:rPr>
              <a:t> a </a:t>
            </a:r>
            <a:r>
              <a:rPr lang="en-GB" dirty="0" err="1" smtClean="0">
                <a:solidFill>
                  <a:schemeClr val="dk1"/>
                </a:solidFill>
              </a:rPr>
              <a:t>phartneriaeth</a:t>
            </a:r>
            <a:endParaRPr lang="en-GB" dirty="0">
              <a:solidFill>
                <a:schemeClr val="dk1"/>
              </a:solidFill>
            </a:endParaRPr>
          </a:p>
        </p:txBody>
      </p:sp>
    </p:spTree>
    <p:extLst>
      <p:ext uri="{BB962C8B-B14F-4D97-AF65-F5344CB8AC3E}">
        <p14:creationId xmlns:p14="http://schemas.microsoft.com/office/powerpoint/2010/main" val="226329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p:txBody>
          <a:bodyPr>
            <a:noAutofit/>
          </a:bodyPr>
          <a:lstStyle/>
          <a:p>
            <a:pPr marL="0" indent="0">
              <a:buNone/>
            </a:pPr>
            <a:r>
              <a:rPr lang="en-GB" sz="3200" dirty="0" smtClean="0">
                <a:solidFill>
                  <a:srgbClr val="000000"/>
                </a:solidFill>
                <a:ea typeface="Cambria"/>
                <a:cs typeface="Times New Roman"/>
              </a:rPr>
              <a:t>Mae </a:t>
            </a:r>
            <a:r>
              <a:rPr lang="en-GB" sz="3200" dirty="0" err="1" smtClean="0">
                <a:solidFill>
                  <a:srgbClr val="000000"/>
                </a:solidFill>
                <a:ea typeface="Cambria"/>
                <a:cs typeface="Times New Roman"/>
              </a:rPr>
              <a:t>yna</a:t>
            </a:r>
            <a:r>
              <a:rPr lang="en-GB" sz="3200" dirty="0" smtClean="0">
                <a:solidFill>
                  <a:srgbClr val="000000"/>
                </a:solidFill>
                <a:ea typeface="Cambria"/>
                <a:cs typeface="Times New Roman"/>
              </a:rPr>
              <a:t> </a:t>
            </a:r>
            <a:r>
              <a:rPr lang="en-GB" sz="3200" b="1" dirty="0" err="1" smtClean="0">
                <a:solidFill>
                  <a:srgbClr val="000000"/>
                </a:solidFill>
                <a:ea typeface="Cambria"/>
                <a:cs typeface="Times New Roman"/>
              </a:rPr>
              <a:t>fframwaith</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sicrhau</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ansawdd</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hynod</a:t>
            </a:r>
            <a:r>
              <a:rPr lang="en-GB" sz="3200" b="1" dirty="0" smtClean="0">
                <a:solidFill>
                  <a:srgbClr val="000000"/>
                </a:solidFill>
                <a:ea typeface="Cambria"/>
                <a:cs typeface="Times New Roman"/>
              </a:rPr>
              <a:t> </a:t>
            </a:r>
            <a:r>
              <a:rPr lang="en-GB" sz="3200" b="1" dirty="0" err="1" smtClean="0">
                <a:solidFill>
                  <a:srgbClr val="000000"/>
                </a:solidFill>
                <a:ea typeface="Cambria"/>
                <a:cs typeface="Times New Roman"/>
              </a:rPr>
              <a:t>effeithiol</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ar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gyfer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monitro</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rhaglenni</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gweithredu</a:t>
            </a:r>
            <a:r>
              <a:rPr lang="en-GB" sz="3200" dirty="0" smtClean="0">
                <a:solidFill>
                  <a:srgbClr val="000000"/>
                </a:solidFill>
                <a:ea typeface="Cambria"/>
                <a:cs typeface="Times New Roman"/>
              </a:rPr>
              <a:t> ac </a:t>
            </a:r>
            <a:r>
              <a:rPr lang="en-GB" sz="3200" dirty="0" err="1" smtClean="0">
                <a:solidFill>
                  <a:srgbClr val="000000"/>
                </a:solidFill>
                <a:ea typeface="Cambria"/>
                <a:cs typeface="Times New Roman"/>
              </a:rPr>
              <a:t>asesu</a:t>
            </a:r>
            <a:r>
              <a:rPr lang="en-GB" sz="3200" dirty="0" smtClean="0">
                <a:solidFill>
                  <a:srgbClr val="000000"/>
                </a:solidFill>
                <a:ea typeface="Cambria"/>
                <a:cs typeface="Times New Roman"/>
              </a:rPr>
              <a:t> </a:t>
            </a:r>
            <a:r>
              <a:rPr lang="en-GB" sz="3200" b="1" dirty="0" err="1" smtClean="0">
                <a:solidFill>
                  <a:srgbClr val="000000"/>
                </a:solidFill>
                <a:ea typeface="Cambria"/>
                <a:cs typeface="Times New Roman"/>
              </a:rPr>
              <a:t>effeithlonrwydd</a:t>
            </a:r>
            <a:r>
              <a:rPr lang="en-GB" sz="3200" b="1" dirty="0" smtClean="0">
                <a:solidFill>
                  <a:srgbClr val="000000"/>
                </a:solidFill>
                <a:ea typeface="Cambria"/>
                <a:cs typeface="Times New Roman"/>
              </a:rPr>
              <a:t> ac </a:t>
            </a:r>
            <a:r>
              <a:rPr lang="en-GB" sz="3200" b="1" dirty="0" err="1" smtClean="0">
                <a:solidFill>
                  <a:srgbClr val="000000"/>
                </a:solidFill>
                <a:ea typeface="Cambria"/>
                <a:cs typeface="Times New Roman"/>
              </a:rPr>
              <a:t>effaith</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polisi’r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ysgol</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ar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gyfer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dysgwyr</a:t>
            </a:r>
            <a:r>
              <a:rPr lang="en-GB" sz="3200" dirty="0" smtClean="0">
                <a:solidFill>
                  <a:srgbClr val="000000"/>
                </a:solidFill>
                <a:ea typeface="Cambria"/>
                <a:cs typeface="Times New Roman"/>
              </a:rPr>
              <a:t> </a:t>
            </a:r>
            <a:r>
              <a:rPr lang="en-GB" sz="3200" dirty="0" err="1" smtClean="0">
                <a:solidFill>
                  <a:srgbClr val="000000"/>
                </a:solidFill>
                <a:ea typeface="Cambria"/>
                <a:cs typeface="Times New Roman"/>
              </a:rPr>
              <a:t>mwy</a:t>
            </a:r>
            <a:r>
              <a:rPr lang="en-GB" sz="3200" dirty="0" smtClean="0">
                <a:solidFill>
                  <a:srgbClr val="000000"/>
                </a:solidFill>
                <a:ea typeface="Cambria"/>
                <a:cs typeface="Times New Roman"/>
              </a:rPr>
              <a:t> ac </a:t>
            </a:r>
            <a:r>
              <a:rPr lang="en-GB" sz="3200" dirty="0" err="1" smtClean="0">
                <a:solidFill>
                  <a:srgbClr val="000000"/>
                </a:solidFill>
                <a:ea typeface="Cambria"/>
                <a:cs typeface="Times New Roman"/>
              </a:rPr>
              <a:t>eithriadol</a:t>
            </a:r>
            <a:r>
              <a:rPr lang="en-GB" sz="3200" dirty="0" smtClean="0">
                <a:solidFill>
                  <a:srgbClr val="000000"/>
                </a:solidFill>
                <a:ea typeface="Cambria"/>
                <a:cs typeface="Times New Roman"/>
              </a:rPr>
              <a:t> abl. </a:t>
            </a:r>
            <a:endParaRPr lang="en-GB" sz="1600" dirty="0">
              <a:solidFill>
                <a:schemeClr val="dk1"/>
              </a:solidFill>
            </a:endParaRPr>
          </a:p>
          <a:p>
            <a:pPr marL="0" indent="0">
              <a:buNone/>
            </a:pPr>
            <a:endParaRPr lang="en-GB" sz="1600" dirty="0">
              <a:solidFill>
                <a:schemeClr val="dk1"/>
              </a:solidFill>
            </a:endParaRPr>
          </a:p>
          <a:p>
            <a:pPr marL="0" indent="0">
              <a:buNone/>
            </a:pPr>
            <a:endParaRPr lang="en-GB" sz="1600" dirty="0"/>
          </a:p>
        </p:txBody>
      </p:sp>
      <p:sp>
        <p:nvSpPr>
          <p:cNvPr id="7" name="Title 6">
            <a:extLst>
              <a:ext uri="{FF2B5EF4-FFF2-40B4-BE49-F238E27FC236}">
                <a16:creationId xmlns:a16="http://schemas.microsoft.com/office/drawing/2014/main" xmlns="" id="{17C04456-3221-420C-9463-C1053D31A7CA}"/>
              </a:ext>
            </a:extLst>
          </p:cNvPr>
          <p:cNvSpPr>
            <a:spLocks noGrp="1"/>
          </p:cNvSpPr>
          <p:nvPr>
            <p:ph type="title"/>
          </p:nvPr>
        </p:nvSpPr>
        <p:spPr/>
        <p:txBody>
          <a:bodyPr/>
          <a:lstStyle/>
          <a:p>
            <a:r>
              <a:rPr lang="en-GB" dirty="0" err="1" smtClean="0">
                <a:solidFill>
                  <a:schemeClr val="dk1"/>
                </a:solidFill>
              </a:rPr>
              <a:t>Elfen</a:t>
            </a:r>
            <a:r>
              <a:rPr lang="en-GB" dirty="0" smtClean="0">
                <a:solidFill>
                  <a:schemeClr val="dk1"/>
                </a:solidFill>
              </a:rPr>
              <a:t> </a:t>
            </a:r>
            <a:r>
              <a:rPr lang="en-GB" dirty="0">
                <a:solidFill>
                  <a:schemeClr val="dk1"/>
                </a:solidFill>
              </a:rPr>
              <a:t>6: </a:t>
            </a:r>
            <a:r>
              <a:rPr lang="en-GB" dirty="0" err="1" smtClean="0">
                <a:solidFill>
                  <a:schemeClr val="dk1"/>
                </a:solidFill>
              </a:rPr>
              <a:t>Monitro</a:t>
            </a:r>
            <a:r>
              <a:rPr lang="en-GB" dirty="0" smtClean="0">
                <a:solidFill>
                  <a:schemeClr val="dk1"/>
                </a:solidFill>
              </a:rPr>
              <a:t> a </a:t>
            </a:r>
            <a:r>
              <a:rPr lang="en-GB" dirty="0" err="1" smtClean="0">
                <a:solidFill>
                  <a:schemeClr val="dk1"/>
                </a:solidFill>
              </a:rPr>
              <a:t>gwerthuso</a:t>
            </a:r>
            <a:endParaRPr lang="en-GB" dirty="0">
              <a:solidFill>
                <a:schemeClr val="dk1"/>
              </a:solidFill>
            </a:endParaRPr>
          </a:p>
        </p:txBody>
      </p:sp>
    </p:spTree>
    <p:extLst>
      <p:ext uri="{BB962C8B-B14F-4D97-AF65-F5344CB8AC3E}">
        <p14:creationId xmlns:p14="http://schemas.microsoft.com/office/powerpoint/2010/main" val="1984051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38299"/>
            <a:ext cx="3579838" cy="4067175"/>
          </a:xfrm>
        </p:spPr>
        <p:txBody>
          <a:bodyPr anchor="ctr" anchorCtr="0">
            <a:normAutofit/>
          </a:bodyPr>
          <a:lstStyle/>
          <a:p>
            <a:r>
              <a:rPr lang="en-US" dirty="0" err="1" smtClean="0"/>
              <a:t>Defnyddio’r</a:t>
            </a:r>
            <a:r>
              <a:rPr lang="en-US" dirty="0" smtClean="0"/>
              <a:t> </a:t>
            </a:r>
            <a:r>
              <a:rPr lang="en-US" dirty="0" err="1" smtClean="0"/>
              <a:t>fframwaith</a:t>
            </a:r>
            <a:r>
              <a:rPr lang="en-US" dirty="0" smtClean="0"/>
              <a:t> </a:t>
            </a:r>
            <a:r>
              <a:rPr lang="en-US" dirty="0" err="1" smtClean="0"/>
              <a:t>i</a:t>
            </a:r>
            <a:r>
              <a:rPr lang="en-US" dirty="0" smtClean="0"/>
              <a:t> </a:t>
            </a:r>
            <a:r>
              <a:rPr lang="en-US" dirty="0" err="1" smtClean="0"/>
              <a:t>gefnogi</a:t>
            </a:r>
            <a:r>
              <a:rPr lang="en-US" dirty="0" smtClean="0"/>
              <a:t> </a:t>
            </a:r>
            <a:r>
              <a:rPr lang="en-US" dirty="0" err="1" smtClean="0"/>
              <a:t>gwelliant</a:t>
            </a:r>
            <a:r>
              <a:rPr lang="en-US" dirty="0" smtClean="0"/>
              <a:t> </a:t>
            </a:r>
            <a:r>
              <a:rPr lang="en-US" dirty="0" err="1" smtClean="0"/>
              <a:t>ysgol</a:t>
            </a:r>
            <a:endParaRPr lang="en-US" dirty="0"/>
          </a:p>
        </p:txBody>
      </p:sp>
    </p:spTree>
    <p:extLst>
      <p:ext uri="{BB962C8B-B14F-4D97-AF65-F5344CB8AC3E}">
        <p14:creationId xmlns:p14="http://schemas.microsoft.com/office/powerpoint/2010/main" val="13847836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err="1" smtClean="0"/>
              <a:t>Defnyddio</a:t>
            </a:r>
            <a:r>
              <a:rPr lang="en-GB" sz="3600" dirty="0" smtClean="0"/>
              <a:t> </a:t>
            </a:r>
            <a:r>
              <a:rPr lang="en-GB" sz="3600" dirty="0" err="1" smtClean="0"/>
              <a:t>Fframwaith</a:t>
            </a:r>
            <a:r>
              <a:rPr lang="en-GB" sz="3600" dirty="0" smtClean="0"/>
              <a:t> Her NACE </a:t>
            </a:r>
            <a:r>
              <a:rPr lang="en-GB" sz="3600" dirty="0" err="1" smtClean="0"/>
              <a:t>i</a:t>
            </a:r>
            <a:r>
              <a:rPr lang="en-GB" sz="3600" dirty="0" smtClean="0"/>
              <a:t> </a:t>
            </a:r>
            <a:r>
              <a:rPr lang="en-GB" sz="3600" dirty="0" err="1" smtClean="0"/>
              <a:t>gefnogi</a:t>
            </a:r>
            <a:r>
              <a:rPr lang="en-GB" sz="3600" dirty="0" smtClean="0"/>
              <a:t> </a:t>
            </a:r>
            <a:r>
              <a:rPr lang="en-GB" sz="3600" dirty="0" err="1" smtClean="0"/>
              <a:t>gwelliant</a:t>
            </a:r>
            <a:r>
              <a:rPr lang="en-GB" sz="3600" dirty="0" smtClean="0"/>
              <a:t> </a:t>
            </a:r>
            <a:r>
              <a:rPr lang="en-GB" sz="3600" dirty="0" err="1" smtClean="0"/>
              <a:t>ysgol</a:t>
            </a:r>
            <a:endParaRPr lang="en-GB" sz="3600" dirty="0"/>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dirty="0" err="1" smtClean="0"/>
              <a:t>Bydd</a:t>
            </a:r>
            <a:r>
              <a:rPr lang="en-GB" sz="2000" dirty="0" smtClean="0"/>
              <a:t> y </a:t>
            </a:r>
            <a:r>
              <a:rPr lang="en-GB" sz="2000" dirty="0" err="1" smtClean="0"/>
              <a:t>fframwaith</a:t>
            </a:r>
            <a:r>
              <a:rPr lang="en-GB" sz="2000" dirty="0" smtClean="0"/>
              <a:t> </a:t>
            </a:r>
            <a:r>
              <a:rPr lang="en-GB" sz="2000" dirty="0" err="1" smtClean="0"/>
              <a:t>yn</a:t>
            </a:r>
            <a:r>
              <a:rPr lang="en-GB" sz="2000" dirty="0" smtClean="0"/>
              <a:t> </a:t>
            </a:r>
            <a:r>
              <a:rPr lang="en-GB" sz="2000" dirty="0" err="1" smtClean="0"/>
              <a:t>ein</a:t>
            </a:r>
            <a:r>
              <a:rPr lang="en-GB" sz="2000" dirty="0" smtClean="0"/>
              <a:t> </a:t>
            </a:r>
            <a:r>
              <a:rPr lang="en-GB" sz="2000" dirty="0" err="1" smtClean="0"/>
              <a:t>cefnogi</a:t>
            </a:r>
            <a:r>
              <a:rPr lang="en-GB" sz="2000" dirty="0" smtClean="0"/>
              <a:t> </a:t>
            </a:r>
            <a:r>
              <a:rPr lang="en-GB" sz="2000" dirty="0" err="1" smtClean="0"/>
              <a:t>i</a:t>
            </a:r>
            <a:r>
              <a:rPr lang="en-GB" sz="2000" dirty="0" smtClean="0"/>
              <a:t> </a:t>
            </a:r>
            <a:r>
              <a:rPr lang="en-GB" sz="2000" dirty="0" err="1" smtClean="0"/>
              <a:t>weithredu</a:t>
            </a:r>
            <a:r>
              <a:rPr lang="en-GB" sz="2000" dirty="0" smtClean="0"/>
              <a:t> </a:t>
            </a:r>
            <a:r>
              <a:rPr lang="en-GB" sz="2000" dirty="0" err="1" smtClean="0"/>
              <a:t>gwerthuso</a:t>
            </a:r>
            <a:r>
              <a:rPr lang="en-GB" sz="2000" dirty="0" smtClean="0"/>
              <a:t> </a:t>
            </a:r>
            <a:r>
              <a:rPr lang="en-GB" sz="2000" dirty="0" err="1" smtClean="0"/>
              <a:t>trwyadl</a:t>
            </a:r>
            <a:r>
              <a:rPr lang="en-GB" sz="2000" dirty="0" smtClean="0"/>
              <a:t> a </a:t>
            </a:r>
            <a:r>
              <a:rPr lang="en-GB" sz="2000" dirty="0" err="1" smtClean="0"/>
              <a:t>chynhyrchu</a:t>
            </a:r>
            <a:r>
              <a:rPr lang="en-GB" sz="2000" dirty="0" smtClean="0"/>
              <a:t> </a:t>
            </a:r>
            <a:r>
              <a:rPr lang="en-GB" sz="2000" dirty="0" err="1" smtClean="0"/>
              <a:t>cynllunio</a:t>
            </a:r>
            <a:r>
              <a:rPr lang="en-GB" sz="2000" dirty="0" smtClean="0"/>
              <a:t> </a:t>
            </a:r>
            <a:r>
              <a:rPr lang="en-GB" sz="2000" dirty="0" err="1" smtClean="0"/>
              <a:t>gweithredu</a:t>
            </a:r>
            <a:r>
              <a:rPr lang="en-GB" sz="2000" dirty="0" smtClean="0"/>
              <a:t> </a:t>
            </a:r>
            <a:r>
              <a:rPr lang="en-GB" sz="2000" dirty="0" err="1" smtClean="0"/>
              <a:t>gwybodus</a:t>
            </a:r>
            <a:r>
              <a:rPr lang="en-GB" sz="2000" dirty="0" smtClean="0"/>
              <a:t> a </a:t>
            </a:r>
            <a:r>
              <a:rPr lang="en-GB" sz="2000" dirty="0" err="1" smtClean="0"/>
              <a:t>miniog</a:t>
            </a:r>
            <a:r>
              <a:rPr lang="en-GB" sz="2000" dirty="0" smtClean="0"/>
              <a:t>.  </a:t>
            </a:r>
            <a:r>
              <a:rPr lang="en-GB" sz="2000" dirty="0" err="1" smtClean="0"/>
              <a:t>Bydd</a:t>
            </a:r>
            <a:r>
              <a:rPr lang="en-GB" sz="2000" dirty="0" smtClean="0"/>
              <a:t> </a:t>
            </a:r>
            <a:r>
              <a:rPr lang="en-GB" sz="2000" dirty="0" err="1" smtClean="0"/>
              <a:t>yn</a:t>
            </a:r>
            <a:r>
              <a:rPr lang="en-GB" sz="2000" dirty="0" smtClean="0"/>
              <a:t> </a:t>
            </a:r>
            <a:r>
              <a:rPr lang="en-GB" sz="2000" dirty="0" err="1" smtClean="0"/>
              <a:t>helpu</a:t>
            </a:r>
            <a:r>
              <a:rPr lang="en-GB" sz="2000" dirty="0" smtClean="0"/>
              <a:t> </a:t>
            </a:r>
            <a:r>
              <a:rPr lang="en-GB" sz="2000" dirty="0" err="1" smtClean="0"/>
              <a:t>ni</a:t>
            </a:r>
            <a:r>
              <a:rPr lang="en-GB" sz="2000" dirty="0" smtClean="0"/>
              <a:t>:</a:t>
            </a:r>
          </a:p>
          <a:p>
            <a:pPr>
              <a:lnSpc>
                <a:spcPct val="100000"/>
              </a:lnSpc>
            </a:pPr>
            <a:r>
              <a:rPr lang="en-GB" sz="2000" dirty="0" err="1" smtClean="0"/>
              <a:t>Creu</a:t>
            </a:r>
            <a:r>
              <a:rPr lang="en-GB" sz="2000" dirty="0" smtClean="0"/>
              <a:t> </a:t>
            </a:r>
            <a:r>
              <a:rPr lang="en-GB" sz="2000" b="1" dirty="0" smtClean="0"/>
              <a:t>ethos </a:t>
            </a:r>
            <a:r>
              <a:rPr lang="en-GB" sz="2000" b="1" dirty="0" err="1" smtClean="0"/>
              <a:t>ysgol-gyfan</a:t>
            </a:r>
            <a:r>
              <a:rPr lang="en-GB" sz="2000" b="1" dirty="0" smtClean="0"/>
              <a:t> o </a:t>
            </a:r>
            <a:r>
              <a:rPr lang="en-GB" sz="2000" b="1" dirty="0" err="1" smtClean="0"/>
              <a:t>ddyheadau</a:t>
            </a:r>
            <a:r>
              <a:rPr lang="en-GB" sz="2000" b="1" dirty="0" smtClean="0"/>
              <a:t> a </a:t>
            </a:r>
            <a:r>
              <a:rPr lang="en-GB" sz="2000" b="1" dirty="0" err="1" smtClean="0"/>
              <a:t>disgwyliadau</a:t>
            </a:r>
            <a:r>
              <a:rPr lang="en-GB" sz="2000" b="1" dirty="0" smtClean="0"/>
              <a:t> </a:t>
            </a:r>
            <a:r>
              <a:rPr lang="en-GB" sz="2000" b="1" dirty="0" err="1" smtClean="0"/>
              <a:t>uchel</a:t>
            </a:r>
            <a:r>
              <a:rPr lang="en-GB" sz="2000" b="1" dirty="0" smtClean="0"/>
              <a:t> </a:t>
            </a:r>
            <a:r>
              <a:rPr lang="en-GB" sz="2000" dirty="0"/>
              <a:t>i</a:t>
            </a:r>
            <a:r>
              <a:rPr lang="en-GB" sz="2000" dirty="0" smtClean="0"/>
              <a:t> bob </a:t>
            </a:r>
            <a:r>
              <a:rPr lang="en-GB" sz="2000" dirty="0" err="1" smtClean="0"/>
              <a:t>dysgwr</a:t>
            </a:r>
            <a:r>
              <a:rPr lang="en-GB" sz="2000" dirty="0" smtClean="0"/>
              <a:t>;</a:t>
            </a:r>
          </a:p>
          <a:p>
            <a:pPr>
              <a:lnSpc>
                <a:spcPct val="100000"/>
              </a:lnSpc>
            </a:pPr>
            <a:r>
              <a:rPr lang="en-GB" sz="2000" dirty="0" err="1" smtClean="0"/>
              <a:t>Cyflawni</a:t>
            </a:r>
            <a:r>
              <a:rPr lang="en-GB" sz="2000" dirty="0" smtClean="0"/>
              <a:t> </a:t>
            </a:r>
            <a:r>
              <a:rPr lang="en-GB" sz="2000" b="1" dirty="0" err="1" smtClean="0"/>
              <a:t>cysondeb</a:t>
            </a:r>
            <a:r>
              <a:rPr lang="en-GB" sz="2000" b="1" dirty="0" smtClean="0"/>
              <a:t> </a:t>
            </a:r>
            <a:r>
              <a:rPr lang="en-GB" sz="2000" b="1" dirty="0" err="1" smtClean="0"/>
              <a:t>mewn</a:t>
            </a:r>
            <a:r>
              <a:rPr lang="en-GB" sz="2000" b="1" dirty="0" smtClean="0"/>
              <a:t> </a:t>
            </a:r>
            <a:r>
              <a:rPr lang="en-GB" sz="2000" b="1" dirty="0" err="1" smtClean="0"/>
              <a:t>darpariaeth</a:t>
            </a:r>
            <a:r>
              <a:rPr lang="en-GB" sz="2000" b="1" dirty="0" smtClean="0"/>
              <a:t> o </a:t>
            </a:r>
            <a:r>
              <a:rPr lang="en-GB" sz="2000" b="1" dirty="0" err="1" smtClean="0"/>
              <a:t>ansawdd</a:t>
            </a:r>
            <a:r>
              <a:rPr lang="en-GB" sz="2000" dirty="0" smtClean="0"/>
              <a:t>: </a:t>
            </a:r>
            <a:r>
              <a:rPr lang="en-GB" sz="2000" dirty="0" err="1" smtClean="0"/>
              <a:t>ysgol-gyfan</a:t>
            </a:r>
            <a:r>
              <a:rPr lang="en-GB" sz="2000" dirty="0" smtClean="0"/>
              <a:t>, </a:t>
            </a:r>
            <a:r>
              <a:rPr lang="en-GB" sz="2000" dirty="0" err="1" smtClean="0"/>
              <a:t>gwedd</a:t>
            </a:r>
            <a:r>
              <a:rPr lang="en-GB" sz="2000" dirty="0" smtClean="0"/>
              <a:t> a/</a:t>
            </a:r>
            <a:r>
              <a:rPr lang="en-GB" sz="2000" dirty="0" err="1" smtClean="0"/>
              <a:t>neu</a:t>
            </a:r>
            <a:r>
              <a:rPr lang="en-GB" sz="2000" dirty="0" smtClean="0"/>
              <a:t> </a:t>
            </a:r>
            <a:r>
              <a:rPr lang="en-GB" sz="2000" dirty="0" err="1" smtClean="0"/>
              <a:t>adran</a:t>
            </a:r>
            <a:r>
              <a:rPr lang="en-GB" sz="2000" dirty="0" smtClean="0"/>
              <a:t>, ac </a:t>
            </a:r>
            <a:r>
              <a:rPr lang="en-GB" sz="2000" dirty="0" err="1" smtClean="0"/>
              <a:t>mewn</a:t>
            </a:r>
            <a:r>
              <a:rPr lang="en-GB" sz="2000" dirty="0" smtClean="0"/>
              <a:t> </a:t>
            </a:r>
            <a:r>
              <a:rPr lang="en-GB" sz="2000" dirty="0" err="1" smtClean="0"/>
              <a:t>gwersi</a:t>
            </a:r>
            <a:r>
              <a:rPr lang="en-GB" sz="2000" dirty="0" smtClean="0"/>
              <a:t> o </a:t>
            </a:r>
            <a:r>
              <a:rPr lang="en-GB" sz="2000" dirty="0" err="1" smtClean="0"/>
              <a:t>ddydd</a:t>
            </a:r>
            <a:r>
              <a:rPr lang="en-GB" sz="2000" dirty="0" smtClean="0"/>
              <a:t> </a:t>
            </a:r>
            <a:r>
              <a:rPr lang="en-GB" sz="2000" dirty="0" err="1" smtClean="0"/>
              <a:t>i</a:t>
            </a:r>
            <a:r>
              <a:rPr lang="en-GB" sz="2000" dirty="0" smtClean="0"/>
              <a:t> </a:t>
            </a:r>
            <a:r>
              <a:rPr lang="en-GB" sz="2000" dirty="0" err="1" smtClean="0"/>
              <a:t>ddydd</a:t>
            </a:r>
            <a:r>
              <a:rPr lang="en-GB" sz="2000" dirty="0" smtClean="0"/>
              <a:t>;</a:t>
            </a:r>
            <a:endParaRPr lang="en-GB" sz="2000" dirty="0"/>
          </a:p>
          <a:p>
            <a:pPr>
              <a:lnSpc>
                <a:spcPct val="100000"/>
              </a:lnSpc>
            </a:pPr>
            <a:r>
              <a:rPr lang="en-GB" sz="2000" b="1" dirty="0" err="1" smtClean="0"/>
              <a:t>Cynllunio</a:t>
            </a:r>
            <a:r>
              <a:rPr lang="en-GB" sz="2000" b="1" dirty="0" smtClean="0"/>
              <a:t> a </a:t>
            </a:r>
            <a:r>
              <a:rPr lang="en-GB" sz="2000" b="1" dirty="0" err="1" smtClean="0"/>
              <a:t>gweithredu</a:t>
            </a:r>
            <a:r>
              <a:rPr lang="en-GB" sz="2000" b="1" dirty="0" smtClean="0"/>
              <a:t> </a:t>
            </a:r>
            <a:r>
              <a:rPr lang="en-GB" sz="2000" b="1" dirty="0" err="1" smtClean="0"/>
              <a:t>datblygiadau</a:t>
            </a:r>
            <a:r>
              <a:rPr lang="en-GB" sz="2000" b="1" dirty="0" smtClean="0"/>
              <a:t> </a:t>
            </a:r>
            <a:r>
              <a:rPr lang="en-GB" sz="2000" dirty="0" err="1" smtClean="0"/>
              <a:t>mewn</a:t>
            </a:r>
            <a:r>
              <a:rPr lang="en-GB" sz="2000" dirty="0" smtClean="0"/>
              <a:t> </a:t>
            </a:r>
            <a:r>
              <a:rPr lang="en-GB" sz="2000" dirty="0" err="1" smtClean="0"/>
              <a:t>ansawdd</a:t>
            </a:r>
            <a:r>
              <a:rPr lang="en-GB" sz="2000" dirty="0" smtClean="0"/>
              <a:t> </a:t>
            </a:r>
            <a:r>
              <a:rPr lang="en-GB" sz="2000" dirty="0" err="1" smtClean="0"/>
              <a:t>addysgu</a:t>
            </a:r>
            <a:r>
              <a:rPr lang="en-GB" sz="2000" dirty="0" smtClean="0"/>
              <a:t> a </a:t>
            </a:r>
            <a:r>
              <a:rPr lang="en-GB" sz="2000" dirty="0" err="1" smtClean="0"/>
              <a:t>dysgu</a:t>
            </a:r>
            <a:r>
              <a:rPr lang="en-GB" sz="2000" dirty="0" smtClean="0"/>
              <a:t>, </a:t>
            </a:r>
            <a:r>
              <a:rPr lang="en-GB" sz="2000" dirty="0" err="1"/>
              <a:t>wedi’i</a:t>
            </a:r>
            <a:r>
              <a:rPr lang="en-GB" sz="2000" dirty="0"/>
              <a:t> </a:t>
            </a:r>
            <a:r>
              <a:rPr lang="en-GB" sz="2000" dirty="0" err="1"/>
              <a:t>sylfaeni</a:t>
            </a:r>
            <a:r>
              <a:rPr lang="en-GB" sz="2000" dirty="0"/>
              <a:t> </a:t>
            </a:r>
            <a:r>
              <a:rPr lang="en-GB" sz="2000" dirty="0" err="1" smtClean="0"/>
              <a:t>gan</a:t>
            </a:r>
            <a:r>
              <a:rPr lang="en-GB" sz="2000" dirty="0" smtClean="0"/>
              <a:t> </a:t>
            </a:r>
            <a:r>
              <a:rPr lang="en-GB" sz="2000" dirty="0" err="1" smtClean="0"/>
              <a:t>gynllun</a:t>
            </a:r>
            <a:r>
              <a:rPr lang="en-GB" sz="2000" dirty="0" smtClean="0"/>
              <a:t> </a:t>
            </a:r>
            <a:r>
              <a:rPr lang="en-GB" sz="2000" dirty="0" err="1" smtClean="0"/>
              <a:t>DPP</a:t>
            </a:r>
            <a:r>
              <a:rPr lang="en-GB" sz="2000" dirty="0" smtClean="0"/>
              <a:t> </a:t>
            </a:r>
            <a:r>
              <a:rPr lang="en-GB" sz="2000" dirty="0" err="1" smtClean="0"/>
              <a:t>cydlynol</a:t>
            </a:r>
            <a:r>
              <a:rPr lang="en-GB" sz="2000" dirty="0" smtClean="0"/>
              <a:t> </a:t>
            </a:r>
            <a:r>
              <a:rPr lang="en-GB" sz="2000" dirty="0" err="1" smtClean="0"/>
              <a:t>gydag</a:t>
            </a:r>
            <a:r>
              <a:rPr lang="en-GB" sz="2000" dirty="0" smtClean="0"/>
              <a:t> </a:t>
            </a:r>
            <a:r>
              <a:rPr lang="en-GB" sz="2000" dirty="0" err="1" smtClean="0"/>
              <a:t>effaith</a:t>
            </a:r>
            <a:r>
              <a:rPr lang="en-GB" sz="2000" dirty="0" smtClean="0"/>
              <a:t> </a:t>
            </a:r>
            <a:r>
              <a:rPr lang="en-GB" sz="2000" dirty="0" err="1" smtClean="0"/>
              <a:t>fesurol</a:t>
            </a:r>
            <a:r>
              <a:rPr lang="en-GB" sz="2000" dirty="0" smtClean="0"/>
              <a:t>;</a:t>
            </a:r>
            <a:endParaRPr lang="en-GB" sz="2000" dirty="0"/>
          </a:p>
          <a:p>
            <a:pPr>
              <a:lnSpc>
                <a:spcPct val="100000"/>
              </a:lnSpc>
            </a:pPr>
            <a:r>
              <a:rPr lang="en-GB" sz="2000" dirty="0" err="1" smtClean="0"/>
              <a:t>Ffocysu</a:t>
            </a:r>
            <a:r>
              <a:rPr lang="en-GB" sz="2000" dirty="0" smtClean="0"/>
              <a:t> </a:t>
            </a:r>
            <a:r>
              <a:rPr lang="en-GB" sz="2000" dirty="0" err="1" smtClean="0"/>
              <a:t>ar</a:t>
            </a:r>
            <a:r>
              <a:rPr lang="en-GB" sz="2000" dirty="0" smtClean="0"/>
              <a:t> </a:t>
            </a:r>
            <a:r>
              <a:rPr lang="en-GB" sz="2000" dirty="0" err="1" smtClean="0"/>
              <a:t>bartneriaethau</a:t>
            </a:r>
            <a:r>
              <a:rPr lang="en-GB" sz="2000" dirty="0" smtClean="0"/>
              <a:t> </a:t>
            </a:r>
            <a:r>
              <a:rPr lang="en-GB" sz="2000" dirty="0" err="1" smtClean="0"/>
              <a:t>gyda</a:t>
            </a:r>
            <a:r>
              <a:rPr lang="en-GB" sz="2000" dirty="0" smtClean="0"/>
              <a:t> </a:t>
            </a:r>
            <a:r>
              <a:rPr lang="en-GB" sz="2000" dirty="0" err="1" smtClean="0"/>
              <a:t>rhieni</a:t>
            </a:r>
            <a:r>
              <a:rPr lang="en-GB" sz="2000" dirty="0" smtClean="0"/>
              <a:t>/</a:t>
            </a:r>
            <a:r>
              <a:rPr lang="en-GB" sz="2000" dirty="0" err="1" smtClean="0"/>
              <a:t>gofalwyr</a:t>
            </a:r>
            <a:r>
              <a:rPr lang="en-GB" sz="2000" dirty="0" smtClean="0"/>
              <a:t>, </a:t>
            </a:r>
            <a:r>
              <a:rPr lang="en-GB" sz="2000" dirty="0" err="1" smtClean="0"/>
              <a:t>ysgolion</a:t>
            </a:r>
            <a:r>
              <a:rPr lang="en-GB" sz="2000" dirty="0" smtClean="0"/>
              <a:t> a </a:t>
            </a:r>
            <a:r>
              <a:rPr lang="en-GB" sz="2000" dirty="0" err="1" smtClean="0"/>
              <a:t>chyrff</a:t>
            </a:r>
            <a:r>
              <a:rPr lang="en-GB" sz="2000" dirty="0" smtClean="0"/>
              <a:t> </a:t>
            </a:r>
            <a:r>
              <a:rPr lang="en-GB" sz="2000" dirty="0" err="1" smtClean="0"/>
              <a:t>eraill</a:t>
            </a:r>
            <a:r>
              <a:rPr lang="en-GB" sz="2000" dirty="0" smtClean="0"/>
              <a:t> </a:t>
            </a:r>
            <a:r>
              <a:rPr lang="en-GB" sz="2000" dirty="0" err="1" smtClean="0"/>
              <a:t>i</a:t>
            </a:r>
            <a:r>
              <a:rPr lang="en-GB" sz="2000" dirty="0" smtClean="0"/>
              <a:t> </a:t>
            </a:r>
            <a:r>
              <a:rPr lang="en-GB" sz="2000" b="1" dirty="0" err="1" smtClean="0"/>
              <a:t>gyfoethogi</a:t>
            </a:r>
            <a:r>
              <a:rPr lang="en-GB" sz="2000" b="1" dirty="0" smtClean="0"/>
              <a:t> ac </a:t>
            </a:r>
            <a:r>
              <a:rPr lang="en-GB" sz="2000" b="1" dirty="0" err="1" smtClean="0"/>
              <a:t>ehangu</a:t>
            </a:r>
            <a:r>
              <a:rPr lang="en-GB" sz="2000" b="1" dirty="0" smtClean="0"/>
              <a:t> </a:t>
            </a:r>
            <a:r>
              <a:rPr lang="en-GB" sz="2000" b="1" dirty="0" err="1" smtClean="0"/>
              <a:t>darpariaeth</a:t>
            </a:r>
            <a:r>
              <a:rPr lang="en-GB" sz="2000" b="1" dirty="0"/>
              <a:t>;</a:t>
            </a:r>
            <a:endParaRPr lang="en-GB" sz="2000" b="1" dirty="0" smtClean="0"/>
          </a:p>
          <a:p>
            <a:pPr>
              <a:lnSpc>
                <a:spcPct val="100000"/>
              </a:lnSpc>
            </a:pPr>
            <a:r>
              <a:rPr lang="en-GB" sz="2000" dirty="0" err="1" smtClean="0"/>
              <a:t>Datblygu</a:t>
            </a:r>
            <a:r>
              <a:rPr lang="en-GB" sz="2000" dirty="0" smtClean="0"/>
              <a:t> </a:t>
            </a:r>
            <a:r>
              <a:rPr lang="en-GB" sz="2000" dirty="0" err="1" smtClean="0"/>
              <a:t>neu</a:t>
            </a:r>
            <a:r>
              <a:rPr lang="en-GB" sz="2000" dirty="0" smtClean="0"/>
              <a:t> </a:t>
            </a:r>
            <a:r>
              <a:rPr lang="en-GB" sz="2000" dirty="0" err="1" smtClean="0"/>
              <a:t>gryfhau</a:t>
            </a:r>
            <a:r>
              <a:rPr lang="en-GB" sz="2000" dirty="0" smtClean="0"/>
              <a:t> </a:t>
            </a:r>
            <a:r>
              <a:rPr lang="en-GB" sz="2000" dirty="0" err="1" smtClean="0"/>
              <a:t>arweinyddiaeth</a:t>
            </a:r>
            <a:r>
              <a:rPr lang="en-GB" sz="2000" dirty="0" smtClean="0"/>
              <a:t> a </a:t>
            </a:r>
            <a:r>
              <a:rPr lang="en-GB" sz="2000" dirty="0" err="1" smtClean="0"/>
              <a:t>rheoli</a:t>
            </a:r>
            <a:r>
              <a:rPr lang="en-GB" sz="2000" dirty="0" smtClean="0"/>
              <a:t> </a:t>
            </a:r>
            <a:r>
              <a:rPr lang="en-GB" sz="2000" dirty="0" err="1" smtClean="0"/>
              <a:t>sy’n</a:t>
            </a:r>
            <a:r>
              <a:rPr lang="en-GB" sz="2000" dirty="0" smtClean="0"/>
              <a:t> </a:t>
            </a:r>
            <a:r>
              <a:rPr lang="en-GB" sz="2000" dirty="0" err="1" smtClean="0"/>
              <a:t>canolbwyntio</a:t>
            </a:r>
            <a:r>
              <a:rPr lang="en-GB" sz="2000" dirty="0" smtClean="0"/>
              <a:t> </a:t>
            </a:r>
            <a:r>
              <a:rPr lang="en-GB" sz="2000" dirty="0" err="1" smtClean="0"/>
              <a:t>ar</a:t>
            </a:r>
            <a:r>
              <a:rPr lang="en-GB" sz="2000" dirty="0" smtClean="0"/>
              <a:t> </a:t>
            </a:r>
            <a:r>
              <a:rPr lang="en-GB" sz="2000" dirty="0" err="1" smtClean="0"/>
              <a:t>effaith</a:t>
            </a:r>
            <a:r>
              <a:rPr lang="en-GB" sz="2000" dirty="0" smtClean="0"/>
              <a:t>;</a:t>
            </a:r>
            <a:endParaRPr lang="en-GB" sz="2000" dirty="0"/>
          </a:p>
        </p:txBody>
      </p:sp>
    </p:spTree>
    <p:extLst>
      <p:ext uri="{BB962C8B-B14F-4D97-AF65-F5344CB8AC3E}">
        <p14:creationId xmlns:p14="http://schemas.microsoft.com/office/powerpoint/2010/main" val="20269469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err="1" smtClean="0"/>
              <a:t>Defnyddio</a:t>
            </a:r>
            <a:r>
              <a:rPr lang="en-GB" sz="3600" dirty="0" smtClean="0"/>
              <a:t> </a:t>
            </a:r>
            <a:r>
              <a:rPr lang="en-GB" sz="3600" dirty="0" err="1" smtClean="0"/>
              <a:t>Fframwaith</a:t>
            </a:r>
            <a:r>
              <a:rPr lang="en-GB" sz="3600" dirty="0" smtClean="0"/>
              <a:t> Her NACE </a:t>
            </a:r>
            <a:r>
              <a:rPr lang="en-GB" sz="3600" dirty="0" err="1" smtClean="0"/>
              <a:t>i</a:t>
            </a:r>
            <a:r>
              <a:rPr lang="en-GB" sz="3600" dirty="0" smtClean="0"/>
              <a:t> </a:t>
            </a:r>
            <a:r>
              <a:rPr lang="en-GB" sz="3600" dirty="0" err="1" smtClean="0"/>
              <a:t>gefnogi</a:t>
            </a:r>
            <a:r>
              <a:rPr lang="en-GB" sz="3600" dirty="0" smtClean="0"/>
              <a:t> </a:t>
            </a:r>
            <a:r>
              <a:rPr lang="en-GB" sz="3600" dirty="0" err="1" smtClean="0"/>
              <a:t>gwelliant</a:t>
            </a:r>
            <a:r>
              <a:rPr lang="en-GB" sz="3600" dirty="0" smtClean="0"/>
              <a:t> </a:t>
            </a:r>
            <a:r>
              <a:rPr lang="en-GB" sz="3600" dirty="0" err="1" smtClean="0"/>
              <a:t>ysgol</a:t>
            </a:r>
            <a:endParaRPr lang="en-GB" sz="3600" dirty="0"/>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dirty="0" smtClean="0"/>
              <a:t>Mae </a:t>
            </a:r>
            <a:r>
              <a:rPr lang="en-GB" sz="2000" dirty="0" err="1" smtClean="0"/>
              <a:t>gan</a:t>
            </a:r>
            <a:r>
              <a:rPr lang="en-GB" sz="2000" dirty="0" smtClean="0"/>
              <a:t> y </a:t>
            </a:r>
            <a:r>
              <a:rPr lang="en-GB" sz="2000" dirty="0" err="1" smtClean="0"/>
              <a:t>fframwaith</a:t>
            </a:r>
            <a:r>
              <a:rPr lang="en-GB" sz="2000" dirty="0" smtClean="0"/>
              <a:t> </a:t>
            </a:r>
            <a:r>
              <a:rPr lang="en-GB" sz="2000" dirty="0" err="1" smtClean="0"/>
              <a:t>ffocws</a:t>
            </a:r>
            <a:r>
              <a:rPr lang="en-GB" sz="2000" dirty="0" smtClean="0"/>
              <a:t> </a:t>
            </a:r>
            <a:r>
              <a:rPr lang="en-GB" sz="2000" dirty="0" err="1" smtClean="0"/>
              <a:t>cryf</a:t>
            </a:r>
            <a:r>
              <a:rPr lang="en-GB" sz="2000" dirty="0" smtClean="0"/>
              <a:t> </a:t>
            </a:r>
            <a:r>
              <a:rPr lang="en-GB" sz="2000" dirty="0" err="1" smtClean="0"/>
              <a:t>ar</a:t>
            </a:r>
            <a:r>
              <a:rPr lang="en-GB" sz="2000" dirty="0" smtClean="0"/>
              <a:t> </a:t>
            </a:r>
            <a:r>
              <a:rPr lang="en-GB" sz="2000" dirty="0" err="1" smtClean="0"/>
              <a:t>addysgu</a:t>
            </a:r>
            <a:r>
              <a:rPr lang="en-GB" sz="2000" dirty="0" smtClean="0"/>
              <a:t> a </a:t>
            </a:r>
            <a:r>
              <a:rPr lang="en-GB" sz="2000" dirty="0" err="1" smtClean="0"/>
              <a:t>dysgu</a:t>
            </a:r>
            <a:r>
              <a:rPr lang="en-GB" sz="2000" dirty="0" smtClean="0"/>
              <a:t> o </a:t>
            </a:r>
            <a:r>
              <a:rPr lang="en-GB" sz="2000" dirty="0" err="1" smtClean="0"/>
              <a:t>ddydd</a:t>
            </a:r>
            <a:r>
              <a:rPr lang="en-GB" sz="2000" dirty="0" smtClean="0"/>
              <a:t> </a:t>
            </a:r>
            <a:r>
              <a:rPr lang="en-GB" sz="2000" dirty="0" err="1" smtClean="0"/>
              <a:t>i</a:t>
            </a:r>
            <a:r>
              <a:rPr lang="en-GB" sz="2000" dirty="0" smtClean="0"/>
              <a:t> </a:t>
            </a:r>
            <a:r>
              <a:rPr lang="en-GB" sz="2000" dirty="0" err="1" smtClean="0"/>
              <a:t>ddydd</a:t>
            </a:r>
            <a:r>
              <a:rPr lang="en-GB" sz="2000" dirty="0" smtClean="0"/>
              <a:t>, a </a:t>
            </a:r>
            <a:r>
              <a:rPr lang="en-GB" sz="2000" dirty="0" err="1" smtClean="0"/>
              <a:t>disgwyliadau</a:t>
            </a:r>
            <a:r>
              <a:rPr lang="en-GB" sz="2000" dirty="0" smtClean="0"/>
              <a:t> </a:t>
            </a:r>
            <a:r>
              <a:rPr lang="en-GB" sz="2000" dirty="0" err="1" smtClean="0"/>
              <a:t>uchel</a:t>
            </a:r>
            <a:r>
              <a:rPr lang="en-GB" sz="2000" dirty="0" smtClean="0"/>
              <a:t> </a:t>
            </a:r>
            <a:r>
              <a:rPr lang="en-GB" sz="2000" dirty="0" err="1" smtClean="0"/>
              <a:t>i</a:t>
            </a:r>
            <a:r>
              <a:rPr lang="en-GB" sz="2000" dirty="0" smtClean="0"/>
              <a:t> staff a </a:t>
            </a:r>
            <a:r>
              <a:rPr lang="en-GB" sz="2000" dirty="0" err="1" smtClean="0"/>
              <a:t>dysgwyr</a:t>
            </a:r>
            <a:r>
              <a:rPr lang="en-GB" sz="2000" dirty="0" smtClean="0"/>
              <a:t>.  </a:t>
            </a:r>
            <a:r>
              <a:rPr lang="en-GB" sz="2000" dirty="0" err="1" smtClean="0"/>
              <a:t>Bydd</a:t>
            </a:r>
            <a:r>
              <a:rPr lang="en-GB" sz="2000" dirty="0" smtClean="0"/>
              <a:t> </a:t>
            </a:r>
            <a:r>
              <a:rPr lang="en-GB" sz="2000" dirty="0" err="1" smtClean="0"/>
              <a:t>yn</a:t>
            </a:r>
            <a:r>
              <a:rPr lang="en-GB" sz="2000" dirty="0" smtClean="0"/>
              <a:t> </a:t>
            </a:r>
            <a:r>
              <a:rPr lang="en-GB" sz="2000" dirty="0" err="1" smtClean="0"/>
              <a:t>ein</a:t>
            </a:r>
            <a:r>
              <a:rPr lang="en-GB" sz="2000" dirty="0" smtClean="0"/>
              <a:t> </a:t>
            </a:r>
            <a:r>
              <a:rPr lang="en-GB" sz="2000" dirty="0" err="1" smtClean="0"/>
              <a:t>helpu</a:t>
            </a:r>
            <a:r>
              <a:rPr lang="en-GB" sz="2000" dirty="0" smtClean="0"/>
              <a:t> i: </a:t>
            </a:r>
          </a:p>
          <a:p>
            <a:pPr marL="0" indent="0">
              <a:lnSpc>
                <a:spcPct val="100000"/>
              </a:lnSpc>
              <a:buNone/>
            </a:pPr>
            <a:r>
              <a:rPr lang="en-GB" sz="2000" dirty="0" err="1" smtClean="0"/>
              <a:t>Adnabod</a:t>
            </a:r>
            <a:r>
              <a:rPr lang="en-GB" sz="2000" dirty="0" smtClean="0"/>
              <a:t> </a:t>
            </a:r>
            <a:r>
              <a:rPr lang="en-GB" sz="2000" b="1" dirty="0" err="1" smtClean="0"/>
              <a:t>gallu</a:t>
            </a:r>
            <a:r>
              <a:rPr lang="en-GB" sz="2000" b="1" dirty="0" smtClean="0"/>
              <a:t> </a:t>
            </a:r>
            <a:r>
              <a:rPr lang="en-GB" sz="2000" b="1" dirty="0" err="1" smtClean="0"/>
              <a:t>academaidd</a:t>
            </a:r>
            <a:r>
              <a:rPr lang="en-GB" sz="2000" b="1" dirty="0" smtClean="0"/>
              <a:t> ac </a:t>
            </a:r>
            <a:r>
              <a:rPr lang="en-GB" sz="2000" b="1" dirty="0" err="1" smtClean="0"/>
              <a:t>ehangach</a:t>
            </a:r>
            <a:r>
              <a:rPr lang="en-GB" sz="2000" b="1" dirty="0" smtClean="0"/>
              <a:t> </a:t>
            </a:r>
            <a:r>
              <a:rPr lang="en-GB" sz="2000" dirty="0" smtClean="0"/>
              <a:t>a </a:t>
            </a:r>
            <a:r>
              <a:rPr lang="en-GB" sz="2000" dirty="0" err="1" smtClean="0"/>
              <a:t>thalentau</a:t>
            </a:r>
            <a:r>
              <a:rPr lang="en-GB" sz="2000" dirty="0" smtClean="0"/>
              <a:t>;</a:t>
            </a:r>
            <a:endParaRPr lang="en-GB" sz="2000" dirty="0"/>
          </a:p>
          <a:p>
            <a:pPr>
              <a:lnSpc>
                <a:spcPct val="100000"/>
              </a:lnSpc>
            </a:pPr>
            <a:r>
              <a:rPr lang="en-GB" sz="2000" dirty="0" err="1" smtClean="0"/>
              <a:t>Adnabod</a:t>
            </a:r>
            <a:r>
              <a:rPr lang="en-GB" sz="2000" dirty="0" smtClean="0"/>
              <a:t> dull </a:t>
            </a:r>
            <a:r>
              <a:rPr lang="en-GB" sz="2000" dirty="0" err="1" smtClean="0"/>
              <a:t>cynhwysol</a:t>
            </a:r>
            <a:r>
              <a:rPr lang="en-GB" sz="2000" dirty="0" smtClean="0"/>
              <a:t> </a:t>
            </a:r>
            <a:r>
              <a:rPr lang="en-GB" sz="2000" dirty="0" err="1" smtClean="0"/>
              <a:t>i</a:t>
            </a:r>
            <a:r>
              <a:rPr lang="en-GB" sz="2000" dirty="0" smtClean="0"/>
              <a:t> </a:t>
            </a:r>
            <a:r>
              <a:rPr lang="en-GB" sz="2000" dirty="0" err="1" smtClean="0"/>
              <a:t>ymestyn</a:t>
            </a:r>
            <a:r>
              <a:rPr lang="en-GB" sz="2000" dirty="0" smtClean="0"/>
              <a:t> a </a:t>
            </a:r>
            <a:r>
              <a:rPr lang="en-GB" sz="2000" dirty="0" err="1" smtClean="0"/>
              <a:t>herio</a:t>
            </a:r>
            <a:r>
              <a:rPr lang="en-GB" sz="2000" dirty="0" smtClean="0"/>
              <a:t>;</a:t>
            </a:r>
          </a:p>
          <a:p>
            <a:pPr>
              <a:lnSpc>
                <a:spcPct val="100000"/>
              </a:lnSpc>
            </a:pPr>
            <a:r>
              <a:rPr lang="en-GB" sz="2000" dirty="0" err="1" smtClean="0"/>
              <a:t>Gwrando’n</a:t>
            </a:r>
            <a:r>
              <a:rPr lang="en-GB" sz="2000" dirty="0" smtClean="0"/>
              <a:t> </a:t>
            </a:r>
            <a:r>
              <a:rPr lang="en-GB" sz="2000" dirty="0" err="1" smtClean="0"/>
              <a:t>astud</a:t>
            </a:r>
            <a:r>
              <a:rPr lang="en-GB" sz="2000" dirty="0" smtClean="0"/>
              <a:t> </a:t>
            </a:r>
            <a:r>
              <a:rPr lang="en-GB" sz="2000" dirty="0" err="1" smtClean="0"/>
              <a:t>ar</a:t>
            </a:r>
            <a:r>
              <a:rPr lang="en-GB" sz="2000" dirty="0" smtClean="0"/>
              <a:t> </a:t>
            </a:r>
            <a:r>
              <a:rPr lang="en-GB" sz="2000" b="1" dirty="0" err="1" smtClean="0"/>
              <a:t>lais</a:t>
            </a:r>
            <a:r>
              <a:rPr lang="en-GB" sz="2000" dirty="0" smtClean="0"/>
              <a:t> a </a:t>
            </a:r>
            <a:r>
              <a:rPr lang="en-GB" sz="2000" dirty="0" err="1" smtClean="0"/>
              <a:t>boddhad</a:t>
            </a:r>
            <a:r>
              <a:rPr lang="en-GB" sz="2000" dirty="0" smtClean="0"/>
              <a:t> </a:t>
            </a:r>
            <a:r>
              <a:rPr lang="en-GB" sz="2000" b="1" dirty="0" smtClean="0"/>
              <a:t>y </a:t>
            </a:r>
            <a:r>
              <a:rPr lang="en-GB" sz="2000" b="1" dirty="0" err="1" smtClean="0"/>
              <a:t>dysgwr</a:t>
            </a:r>
            <a:r>
              <a:rPr lang="en-GB" sz="2000" b="1" dirty="0" smtClean="0"/>
              <a:t> a </a:t>
            </a:r>
            <a:r>
              <a:rPr lang="en-GB" sz="2000" b="1" dirty="0" err="1" smtClean="0"/>
              <a:t>rhieni</a:t>
            </a:r>
            <a:r>
              <a:rPr lang="en-GB" sz="2000" b="1" dirty="0" smtClean="0"/>
              <a:t> </a:t>
            </a:r>
            <a:r>
              <a:rPr lang="en-GB" sz="2000" dirty="0" err="1" smtClean="0"/>
              <a:t>fel</a:t>
            </a:r>
            <a:r>
              <a:rPr lang="en-GB" sz="2000" dirty="0" smtClean="0"/>
              <a:t> </a:t>
            </a:r>
            <a:r>
              <a:rPr lang="en-GB" sz="2000" dirty="0" err="1" smtClean="0"/>
              <a:t>rhan</a:t>
            </a:r>
            <a:r>
              <a:rPr lang="en-GB" sz="2000" dirty="0" smtClean="0"/>
              <a:t> o </a:t>
            </a:r>
            <a:r>
              <a:rPr lang="en-GB" sz="2000" dirty="0" err="1" smtClean="0"/>
              <a:t>welliant</a:t>
            </a:r>
            <a:r>
              <a:rPr lang="en-GB" sz="2000" dirty="0" smtClean="0"/>
              <a:t> </a:t>
            </a:r>
            <a:r>
              <a:rPr lang="en-GB" sz="2000" dirty="0" err="1" smtClean="0"/>
              <a:t>ysgol</a:t>
            </a:r>
            <a:r>
              <a:rPr lang="en-GB" sz="2000" dirty="0" smtClean="0"/>
              <a:t>; </a:t>
            </a:r>
          </a:p>
          <a:p>
            <a:pPr>
              <a:lnSpc>
                <a:spcPct val="100000"/>
              </a:lnSpc>
            </a:pPr>
            <a:r>
              <a:rPr lang="en-GB" sz="2000" dirty="0" err="1" smtClean="0"/>
              <a:t>Gosod</a:t>
            </a:r>
            <a:r>
              <a:rPr lang="en-GB" sz="2000" dirty="0" smtClean="0"/>
              <a:t> </a:t>
            </a:r>
            <a:r>
              <a:rPr lang="en-GB" sz="2000" dirty="0" err="1" smtClean="0"/>
              <a:t>ffocws</a:t>
            </a:r>
            <a:r>
              <a:rPr lang="en-GB" sz="2000" dirty="0" smtClean="0"/>
              <a:t> </a:t>
            </a:r>
            <a:r>
              <a:rPr lang="en-GB" sz="2000" dirty="0" err="1" smtClean="0"/>
              <a:t>clir</a:t>
            </a:r>
            <a:r>
              <a:rPr lang="en-GB" sz="2000" dirty="0" smtClean="0"/>
              <a:t> </a:t>
            </a:r>
            <a:r>
              <a:rPr lang="en-GB" sz="2000" dirty="0" err="1" smtClean="0"/>
              <a:t>ar</a:t>
            </a:r>
            <a:r>
              <a:rPr lang="en-GB" sz="2000" dirty="0" smtClean="0"/>
              <a:t> </a:t>
            </a:r>
            <a:r>
              <a:rPr lang="en-GB" sz="2000" b="1" dirty="0" err="1" smtClean="0"/>
              <a:t>fynd</a:t>
            </a:r>
            <a:r>
              <a:rPr lang="en-GB" sz="2000" b="1" dirty="0" smtClean="0"/>
              <a:t> </a:t>
            </a:r>
            <a:r>
              <a:rPr lang="en-GB" sz="2000" b="1" dirty="0" err="1"/>
              <a:t>i</a:t>
            </a:r>
            <a:r>
              <a:rPr lang="en-GB" sz="2000" b="1" dirty="0" err="1" smtClean="0"/>
              <a:t>’r</a:t>
            </a:r>
            <a:r>
              <a:rPr lang="en-GB" sz="2000" b="1" dirty="0" smtClean="0"/>
              <a:t> </a:t>
            </a:r>
            <a:r>
              <a:rPr lang="en-GB" sz="2000" b="1" dirty="0" err="1" smtClean="0"/>
              <a:t>afael</a:t>
            </a:r>
            <a:r>
              <a:rPr lang="en-GB" sz="2000" b="1" dirty="0" smtClean="0"/>
              <a:t> â </a:t>
            </a:r>
            <a:r>
              <a:rPr lang="en-GB" sz="2000" b="1" dirty="0" err="1" smtClean="0"/>
              <a:t>thangyflawni</a:t>
            </a:r>
            <a:r>
              <a:rPr lang="en-GB" sz="2000" b="1" dirty="0" smtClean="0"/>
              <a:t> </a:t>
            </a:r>
            <a:r>
              <a:rPr lang="en-GB" sz="2000" dirty="0" smtClean="0"/>
              <a:t>a </a:t>
            </a:r>
            <a:r>
              <a:rPr lang="en-GB" sz="2000" dirty="0" err="1" smtClean="0"/>
              <a:t>chreu</a:t>
            </a:r>
            <a:r>
              <a:rPr lang="en-GB" sz="2000" dirty="0" smtClean="0"/>
              <a:t> ethos o </a:t>
            </a:r>
            <a:r>
              <a:rPr lang="en-GB" sz="2000" dirty="0" err="1" smtClean="0"/>
              <a:t>gyflawni</a:t>
            </a:r>
            <a:r>
              <a:rPr lang="en-GB" sz="2000" dirty="0" smtClean="0"/>
              <a:t> </a:t>
            </a:r>
            <a:r>
              <a:rPr lang="en-GB" sz="2000" dirty="0" err="1" smtClean="0"/>
              <a:t>sy’n</a:t>
            </a:r>
            <a:r>
              <a:rPr lang="en-GB" sz="2000" dirty="0" smtClean="0"/>
              <a:t> </a:t>
            </a:r>
            <a:r>
              <a:rPr lang="en-GB" sz="2000" dirty="0" err="1" smtClean="0"/>
              <a:t>codi</a:t>
            </a:r>
            <a:r>
              <a:rPr lang="en-GB" sz="2000" dirty="0" smtClean="0"/>
              <a:t> </a:t>
            </a:r>
            <a:r>
              <a:rPr lang="en-GB" sz="2000" dirty="0" err="1" smtClean="0"/>
              <a:t>safonau</a:t>
            </a:r>
            <a:r>
              <a:rPr lang="en-GB" sz="2000" dirty="0" smtClean="0"/>
              <a:t> I </a:t>
            </a:r>
            <a:r>
              <a:rPr lang="en-GB" sz="2000" dirty="0" err="1" smtClean="0"/>
              <a:t>bawb</a:t>
            </a:r>
            <a:r>
              <a:rPr lang="en-GB" sz="2000" dirty="0" smtClean="0"/>
              <a:t>;</a:t>
            </a:r>
            <a:endParaRPr lang="en-GB" sz="2000" dirty="0"/>
          </a:p>
          <a:p>
            <a:pPr>
              <a:lnSpc>
                <a:spcPct val="100000"/>
              </a:lnSpc>
            </a:pPr>
            <a:r>
              <a:rPr lang="en-GB" sz="2000" dirty="0" err="1" smtClean="0"/>
              <a:t>Cefnogi</a:t>
            </a:r>
            <a:r>
              <a:rPr lang="en-GB" sz="2000" dirty="0" smtClean="0"/>
              <a:t> </a:t>
            </a:r>
            <a:r>
              <a:rPr lang="en-GB" sz="2000" b="1" dirty="0" err="1" smtClean="0"/>
              <a:t>camau</a:t>
            </a:r>
            <a:r>
              <a:rPr lang="en-GB" sz="2000" b="1" dirty="0" smtClean="0"/>
              <a:t> </a:t>
            </a:r>
            <a:r>
              <a:rPr lang="en-GB" sz="2000" b="1" dirty="0" err="1" smtClean="0"/>
              <a:t>pontio</a:t>
            </a:r>
            <a:r>
              <a:rPr lang="en-GB" sz="2000" b="1" dirty="0" smtClean="0"/>
              <a:t> </a:t>
            </a:r>
            <a:r>
              <a:rPr lang="en-GB" sz="2000" dirty="0" err="1" smtClean="0"/>
              <a:t>trwy</a:t>
            </a:r>
            <a:r>
              <a:rPr lang="en-GB" sz="2000" dirty="0" smtClean="0"/>
              <a:t> </a:t>
            </a:r>
            <a:r>
              <a:rPr lang="en-GB" sz="2000" dirty="0" err="1" smtClean="0"/>
              <a:t>ddarparu</a:t>
            </a:r>
            <a:r>
              <a:rPr lang="en-GB" sz="2000" dirty="0" smtClean="0"/>
              <a:t> dull </a:t>
            </a:r>
            <a:r>
              <a:rPr lang="en-GB" sz="2000" dirty="0" err="1" smtClean="0"/>
              <a:t>cyffredin</a:t>
            </a:r>
            <a:r>
              <a:rPr lang="en-GB" sz="2000" dirty="0" smtClean="0"/>
              <a:t>.</a:t>
            </a:r>
            <a:endParaRPr lang="en-GB" sz="1800" dirty="0"/>
          </a:p>
        </p:txBody>
      </p:sp>
    </p:spTree>
    <p:extLst>
      <p:ext uri="{BB962C8B-B14F-4D97-AF65-F5344CB8AC3E}">
        <p14:creationId xmlns:p14="http://schemas.microsoft.com/office/powerpoint/2010/main" val="33527587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err="1"/>
              <a:t>Defnyddio</a:t>
            </a:r>
            <a:r>
              <a:rPr lang="en-GB" sz="3600" dirty="0"/>
              <a:t> </a:t>
            </a:r>
            <a:r>
              <a:rPr lang="en-GB" sz="3600" dirty="0" err="1"/>
              <a:t>Fframwaith</a:t>
            </a:r>
            <a:r>
              <a:rPr lang="en-GB" sz="3600" dirty="0"/>
              <a:t> Her NACE </a:t>
            </a:r>
            <a:r>
              <a:rPr lang="en-GB" sz="3600" dirty="0" err="1"/>
              <a:t>i</a:t>
            </a:r>
            <a:r>
              <a:rPr lang="en-GB" sz="3600" dirty="0"/>
              <a:t> </a:t>
            </a:r>
            <a:r>
              <a:rPr lang="en-GB" sz="3600" dirty="0" err="1"/>
              <a:t>gefnogi</a:t>
            </a:r>
            <a:r>
              <a:rPr lang="en-GB" sz="3600" dirty="0"/>
              <a:t> </a:t>
            </a:r>
            <a:r>
              <a:rPr lang="en-GB" sz="3600" dirty="0" err="1"/>
              <a:t>gwelliant</a:t>
            </a:r>
            <a:r>
              <a:rPr lang="en-GB" sz="3600" dirty="0"/>
              <a:t> </a:t>
            </a:r>
            <a:r>
              <a:rPr lang="en-GB" sz="3600" dirty="0" err="1"/>
              <a:t>ysgol</a:t>
            </a:r>
            <a:endParaRPr lang="en-GB" sz="3600" dirty="0"/>
          </a:p>
        </p:txBody>
      </p:sp>
      <p:sp>
        <p:nvSpPr>
          <p:cNvPr id="3" name="Content Placeholder 2"/>
          <p:cNvSpPr>
            <a:spLocks noGrp="1"/>
          </p:cNvSpPr>
          <p:nvPr>
            <p:ph idx="1"/>
          </p:nvPr>
        </p:nvSpPr>
        <p:spPr>
          <a:xfrm>
            <a:off x="683369" y="1604212"/>
            <a:ext cx="7777448" cy="4710864"/>
          </a:xfrm>
        </p:spPr>
        <p:txBody>
          <a:bodyPr>
            <a:noAutofit/>
          </a:bodyPr>
          <a:lstStyle/>
          <a:p>
            <a:pPr marL="0" indent="0">
              <a:lnSpc>
                <a:spcPct val="100000"/>
              </a:lnSpc>
              <a:buNone/>
              <a:defRPr/>
            </a:pPr>
            <a:r>
              <a:rPr lang="en-GB" sz="1800" dirty="0" err="1" smtClean="0">
                <a:latin typeface="Calibri" panose="020F0502020204030204" pitchFamily="34" charset="0"/>
              </a:rPr>
              <a:t>Bydd</a:t>
            </a:r>
            <a:r>
              <a:rPr lang="en-GB" sz="1800" dirty="0" smtClean="0">
                <a:latin typeface="Calibri" panose="020F0502020204030204" pitchFamily="34" charset="0"/>
              </a:rPr>
              <a:t> y </a:t>
            </a:r>
            <a:r>
              <a:rPr lang="en-GB" sz="1800" dirty="0" err="1" smtClean="0">
                <a:latin typeface="Calibri" panose="020F0502020204030204" pitchFamily="34" charset="0"/>
              </a:rPr>
              <a:t>fframwaith</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helpu</a:t>
            </a:r>
            <a:r>
              <a:rPr lang="en-GB" sz="1800" dirty="0" smtClean="0">
                <a:latin typeface="Calibri" panose="020F0502020204030204" pitchFamily="34" charset="0"/>
              </a:rPr>
              <a:t> </a:t>
            </a:r>
            <a:r>
              <a:rPr lang="en-GB" sz="1800" dirty="0" err="1" smtClean="0">
                <a:latin typeface="Calibri" panose="020F0502020204030204" pitchFamily="34" charset="0"/>
              </a:rPr>
              <a:t>ni</a:t>
            </a:r>
            <a:r>
              <a:rPr lang="en-GB" sz="1800" dirty="0" smtClean="0">
                <a:latin typeface="Calibri" panose="020F0502020204030204" pitchFamily="34" charset="0"/>
              </a:rPr>
              <a:t> </a:t>
            </a:r>
            <a:r>
              <a:rPr lang="en-GB" sz="1800" dirty="0" err="1" smtClean="0">
                <a:latin typeface="Calibri" panose="020F0502020204030204" pitchFamily="34" charset="0"/>
              </a:rPr>
              <a:t>i</a:t>
            </a:r>
            <a:r>
              <a:rPr lang="en-GB" sz="1800" dirty="0" smtClean="0">
                <a:latin typeface="Calibri" panose="020F0502020204030204" pitchFamily="34" charset="0"/>
              </a:rPr>
              <a:t> </a:t>
            </a:r>
            <a:r>
              <a:rPr lang="en-GB" sz="1800" dirty="0" err="1" smtClean="0">
                <a:latin typeface="Calibri" panose="020F0502020204030204" pitchFamily="34" charset="0"/>
              </a:rPr>
              <a:t>fynd</a:t>
            </a:r>
            <a:r>
              <a:rPr lang="en-GB" sz="1800" dirty="0" smtClean="0">
                <a:latin typeface="Calibri" panose="020F0502020204030204" pitchFamily="34" charset="0"/>
              </a:rPr>
              <a:t> </a:t>
            </a:r>
            <a:r>
              <a:rPr lang="en-GB" sz="1800" dirty="0" err="1">
                <a:latin typeface="Calibri" panose="020F0502020204030204" pitchFamily="34" charset="0"/>
              </a:rPr>
              <a:t>i</a:t>
            </a:r>
            <a:r>
              <a:rPr lang="en-GB" sz="1800" dirty="0" err="1" smtClean="0">
                <a:latin typeface="Calibri" panose="020F0502020204030204" pitchFamily="34" charset="0"/>
              </a:rPr>
              <a:t>’r</a:t>
            </a:r>
            <a:r>
              <a:rPr lang="en-GB" sz="1800" dirty="0" smtClean="0">
                <a:latin typeface="Calibri" panose="020F0502020204030204" pitchFamily="34" charset="0"/>
              </a:rPr>
              <a:t> </a:t>
            </a:r>
            <a:r>
              <a:rPr lang="en-GB" sz="1800" dirty="0" err="1" smtClean="0">
                <a:latin typeface="Calibri" panose="020F0502020204030204" pitchFamily="34" charset="0"/>
              </a:rPr>
              <a:t>afael</a:t>
            </a:r>
            <a:r>
              <a:rPr lang="en-GB" sz="1800" dirty="0" smtClean="0">
                <a:latin typeface="Calibri" panose="020F0502020204030204" pitchFamily="34" charset="0"/>
              </a:rPr>
              <a:t> </a:t>
            </a:r>
            <a:r>
              <a:rPr lang="en-GB" sz="1800" dirty="0" err="1" smtClean="0">
                <a:latin typeface="Calibri" panose="020F0502020204030204" pitchFamily="34" charset="0"/>
              </a:rPr>
              <a:t>â’r</a:t>
            </a:r>
            <a:r>
              <a:rPr lang="en-GB" sz="1800" dirty="0" smtClean="0">
                <a:latin typeface="Calibri" panose="020F0502020204030204" pitchFamily="34" charset="0"/>
              </a:rPr>
              <a:t> </a:t>
            </a:r>
            <a:r>
              <a:rPr lang="en-GB" sz="1800" dirty="0" err="1" smtClean="0">
                <a:latin typeface="Calibri" panose="020F0502020204030204" pitchFamily="34" charset="0"/>
              </a:rPr>
              <a:t>materion</a:t>
            </a:r>
            <a:r>
              <a:rPr lang="en-GB" sz="1800" dirty="0" smtClean="0">
                <a:latin typeface="Calibri" panose="020F0502020204030204" pitchFamily="34" charset="0"/>
              </a:rPr>
              <a:t> a </a:t>
            </a:r>
            <a:r>
              <a:rPr lang="en-GB" sz="1800" dirty="0" err="1" smtClean="0">
                <a:latin typeface="Calibri" panose="020F0502020204030204" pitchFamily="34" charset="0"/>
              </a:rPr>
              <a:t>godwyd</a:t>
            </a:r>
            <a:r>
              <a:rPr lang="en-GB" sz="1800" dirty="0" smtClean="0">
                <a:latin typeface="Calibri" panose="020F0502020204030204" pitchFamily="34" charset="0"/>
              </a:rPr>
              <a:t> </a:t>
            </a:r>
            <a:r>
              <a:rPr lang="en-GB" sz="1800" dirty="0" err="1" smtClean="0">
                <a:latin typeface="Calibri" panose="020F0502020204030204" pitchFamily="34" charset="0"/>
              </a:rPr>
              <a:t>gan</a:t>
            </a:r>
            <a:r>
              <a:rPr lang="en-GB" sz="1800" dirty="0" smtClean="0">
                <a:latin typeface="Calibri" panose="020F0502020204030204" pitchFamily="34" charset="0"/>
              </a:rPr>
              <a:t> Ofsted pan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arolygu</a:t>
            </a:r>
            <a:r>
              <a:rPr lang="en-GB" sz="1800" dirty="0" smtClean="0">
                <a:latin typeface="Calibri" panose="020F0502020204030204" pitchFamily="34" charset="0"/>
              </a:rPr>
              <a:t> </a:t>
            </a:r>
            <a:r>
              <a:rPr lang="en-GB" sz="1800" dirty="0" err="1" smtClean="0">
                <a:latin typeface="Calibri" panose="020F0502020204030204" pitchFamily="34" charset="0"/>
              </a:rPr>
              <a:t>darpariaeth</a:t>
            </a:r>
            <a:r>
              <a:rPr lang="en-GB" sz="1800" dirty="0" smtClean="0">
                <a:latin typeface="Calibri" panose="020F0502020204030204" pitchFamily="34" charset="0"/>
              </a:rPr>
              <a:t> a </a:t>
            </a:r>
            <a:r>
              <a:rPr lang="en-GB" sz="1800" dirty="0" err="1" smtClean="0">
                <a:latin typeface="Calibri" panose="020F0502020204030204" pitchFamily="34" charset="0"/>
              </a:rPr>
              <a:t>deilliannau</a:t>
            </a:r>
            <a:r>
              <a:rPr lang="en-GB" sz="1800" dirty="0" smtClean="0">
                <a:latin typeface="Calibri" panose="020F0502020204030204" pitchFamily="34" charset="0"/>
              </a:rPr>
              <a:t> </a:t>
            </a:r>
            <a:r>
              <a:rPr lang="en-GB" sz="1800" dirty="0" err="1" smtClean="0">
                <a:latin typeface="Calibri" panose="020F0502020204030204" pitchFamily="34" charset="0"/>
              </a:rPr>
              <a:t>dysgwyr</a:t>
            </a:r>
            <a:r>
              <a:rPr lang="en-GB" sz="1800" dirty="0" smtClean="0">
                <a:latin typeface="Calibri" panose="020F0502020204030204" pitchFamily="34" charset="0"/>
              </a:rPr>
              <a:t> </a:t>
            </a:r>
            <a:r>
              <a:rPr lang="en-GB" sz="1800" dirty="0" err="1" smtClean="0">
                <a:latin typeface="Calibri" panose="020F0502020204030204" pitchFamily="34" charset="0"/>
              </a:rPr>
              <a:t>mwy</a:t>
            </a:r>
            <a:r>
              <a:rPr lang="en-GB" sz="1800" dirty="0" smtClean="0">
                <a:latin typeface="Calibri" panose="020F0502020204030204" pitchFamily="34" charset="0"/>
              </a:rPr>
              <a:t> </a:t>
            </a:r>
            <a:r>
              <a:rPr lang="en-GB" sz="1800" dirty="0" err="1" smtClean="0">
                <a:latin typeface="Calibri" panose="020F0502020204030204" pitchFamily="34" charset="0"/>
              </a:rPr>
              <a:t>abl</a:t>
            </a:r>
            <a:r>
              <a:rPr lang="en-GB" sz="1800" dirty="0" smtClean="0">
                <a:latin typeface="Calibri" panose="020F0502020204030204" pitchFamily="34" charset="0"/>
              </a:rPr>
              <a:t>, </a:t>
            </a:r>
            <a:r>
              <a:rPr lang="en-GB" sz="1800" dirty="0" err="1" smtClean="0">
                <a:latin typeface="Calibri" panose="020F0502020204030204" pitchFamily="34" charset="0"/>
              </a:rPr>
              <a:t>gan</a:t>
            </a:r>
            <a:r>
              <a:rPr lang="en-GB" sz="1800" dirty="0" smtClean="0">
                <a:latin typeface="Calibri" panose="020F0502020204030204" pitchFamily="34" charset="0"/>
              </a:rPr>
              <a:t> </a:t>
            </a:r>
            <a:r>
              <a:rPr lang="en-GB" sz="1800" dirty="0" err="1" smtClean="0">
                <a:latin typeface="Calibri" panose="020F0502020204030204" pitchFamily="34" charset="0"/>
              </a:rPr>
              <a:t>gynnwys</a:t>
            </a:r>
            <a:r>
              <a:rPr lang="en-GB" sz="1800" dirty="0" smtClean="0">
                <a:latin typeface="Calibri" panose="020F0502020204030204" pitchFamily="34" charset="0"/>
              </a:rPr>
              <a:t> </a:t>
            </a:r>
            <a:r>
              <a:rPr lang="en-GB" sz="1800" dirty="0" err="1" smtClean="0">
                <a:latin typeface="Calibri" panose="020F0502020204030204" pitchFamily="34" charset="0"/>
              </a:rPr>
              <a:t>rheini</a:t>
            </a:r>
            <a:r>
              <a:rPr lang="en-GB" sz="1800" dirty="0" smtClean="0">
                <a:latin typeface="Calibri" panose="020F0502020204030204" pitchFamily="34" charset="0"/>
              </a:rPr>
              <a:t> </a:t>
            </a:r>
            <a:r>
              <a:rPr lang="en-GB" sz="1800" dirty="0" err="1" smtClean="0">
                <a:latin typeface="Calibri" panose="020F0502020204030204" pitchFamily="34" charset="0"/>
              </a:rPr>
              <a:t>sydd</a:t>
            </a:r>
            <a:r>
              <a:rPr lang="en-GB" sz="1800" dirty="0" smtClean="0">
                <a:latin typeface="Calibri" panose="020F0502020204030204" pitchFamily="34" charset="0"/>
              </a:rPr>
              <a:t> </a:t>
            </a:r>
            <a:r>
              <a:rPr lang="en-GB" sz="1800" dirty="0" err="1" smtClean="0">
                <a:latin typeface="Calibri" panose="020F0502020204030204" pitchFamily="34" charset="0"/>
              </a:rPr>
              <a:t>dan</a:t>
            </a:r>
            <a:r>
              <a:rPr lang="en-GB" sz="1800" dirty="0" smtClean="0">
                <a:latin typeface="Calibri" panose="020F0502020204030204" pitchFamily="34" charset="0"/>
              </a:rPr>
              <a:t> </a:t>
            </a:r>
            <a:r>
              <a:rPr lang="en-GB" sz="1800" dirty="0" err="1" smtClean="0">
                <a:latin typeface="Calibri" panose="020F0502020204030204" pitchFamily="34" charset="0"/>
              </a:rPr>
              <a:t>anfantais</a:t>
            </a:r>
            <a:r>
              <a:rPr lang="en-GB" sz="1800" dirty="0" smtClean="0">
                <a:latin typeface="Calibri" panose="020F0502020204030204" pitchFamily="34" charset="0"/>
              </a:rPr>
              <a:t>:</a:t>
            </a:r>
            <a:endParaRPr lang="en-GB" sz="1800" dirty="0">
              <a:latin typeface="Calibri" panose="020F0502020204030204" pitchFamily="34" charset="0"/>
            </a:endParaRPr>
          </a:p>
          <a:p>
            <a:pPr marL="285750" indent="-285750">
              <a:lnSpc>
                <a:spcPct val="100000"/>
              </a:lnSpc>
              <a:defRPr/>
            </a:pPr>
            <a:r>
              <a:rPr lang="en-GB" sz="1800" dirty="0" err="1" smtClean="0">
                <a:latin typeface="Calibri" panose="020F0502020204030204" pitchFamily="34" charset="0"/>
              </a:rPr>
              <a:t>Bydd</a:t>
            </a:r>
            <a:r>
              <a:rPr lang="en-GB" sz="1800" dirty="0" smtClean="0">
                <a:latin typeface="Calibri" panose="020F0502020204030204" pitchFamily="34" charset="0"/>
              </a:rPr>
              <a:t> </a:t>
            </a:r>
            <a:r>
              <a:rPr lang="en-GB" sz="1800" dirty="0" err="1" smtClean="0">
                <a:latin typeface="Calibri" panose="020F0502020204030204" pitchFamily="34" charset="0"/>
              </a:rPr>
              <a:t>arolygwyr</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ystyried</a:t>
            </a:r>
            <a:r>
              <a:rPr lang="en-GB" sz="1800" dirty="0" smtClean="0">
                <a:latin typeface="Calibri" panose="020F0502020204030204" pitchFamily="34" charset="0"/>
              </a:rPr>
              <a:t> pa </a:t>
            </a:r>
            <a:r>
              <a:rPr lang="en-GB" sz="1800" dirty="0" err="1" smtClean="0">
                <a:latin typeface="Calibri" panose="020F0502020204030204" pitchFamily="34" charset="0"/>
              </a:rPr>
              <a:t>mor</a:t>
            </a:r>
            <a:r>
              <a:rPr lang="en-GB" sz="1800" dirty="0" smtClean="0">
                <a:latin typeface="Calibri" panose="020F0502020204030204" pitchFamily="34" charset="0"/>
              </a:rPr>
              <a:t> </a:t>
            </a:r>
            <a:r>
              <a:rPr lang="en-GB" sz="1800" dirty="0" err="1" smtClean="0">
                <a:latin typeface="Calibri" panose="020F0502020204030204" pitchFamily="34" charset="0"/>
              </a:rPr>
              <a:t>dda</a:t>
            </a:r>
            <a:r>
              <a:rPr lang="en-GB" sz="1800" dirty="0" smtClean="0">
                <a:latin typeface="Calibri" panose="020F0502020204030204" pitchFamily="34" charset="0"/>
              </a:rPr>
              <a:t> </a:t>
            </a:r>
            <a:r>
              <a:rPr lang="en-GB" sz="1800" dirty="0" err="1" smtClean="0">
                <a:latin typeface="Calibri" panose="020F0502020204030204" pitchFamily="34" charset="0"/>
              </a:rPr>
              <a:t>mae’r</a:t>
            </a:r>
            <a:r>
              <a:rPr lang="en-GB" sz="1800" dirty="0" smtClean="0">
                <a:latin typeface="Calibri" panose="020F0502020204030204" pitchFamily="34" charset="0"/>
              </a:rPr>
              <a:t> </a:t>
            </a:r>
            <a:r>
              <a:rPr lang="en-GB" sz="1800" dirty="0" err="1" smtClean="0">
                <a:latin typeface="Calibri" panose="020F0502020204030204" pitchFamily="34" charset="0"/>
              </a:rPr>
              <a:t>mwyaf</a:t>
            </a:r>
            <a:r>
              <a:rPr lang="en-GB" sz="1800" dirty="0" smtClean="0">
                <a:latin typeface="Calibri" panose="020F0502020204030204" pitchFamily="34" charset="0"/>
              </a:rPr>
              <a:t> </a:t>
            </a:r>
            <a:r>
              <a:rPr lang="en-GB" sz="1800" dirty="0" err="1" smtClean="0">
                <a:latin typeface="Calibri" panose="020F0502020204030204" pitchFamily="34" charset="0"/>
              </a:rPr>
              <a:t>abl</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b="1" dirty="0" err="1" smtClean="0">
                <a:latin typeface="Calibri" panose="020F0502020204030204" pitchFamily="34" charset="0"/>
              </a:rPr>
              <a:t>cyflawni</a:t>
            </a:r>
            <a:r>
              <a:rPr lang="en-GB" sz="1800" b="1" dirty="0" smtClean="0">
                <a:latin typeface="Calibri" panose="020F0502020204030204" pitchFamily="34" charset="0"/>
              </a:rPr>
              <a:t> </a:t>
            </a:r>
            <a:r>
              <a:rPr lang="en-GB" sz="1800" b="1" dirty="0" err="1" smtClean="0">
                <a:latin typeface="Calibri" panose="020F0502020204030204" pitchFamily="34" charset="0"/>
              </a:rPr>
              <a:t>gwaith</a:t>
            </a:r>
            <a:r>
              <a:rPr lang="en-GB" sz="1800" b="1" dirty="0" smtClean="0">
                <a:latin typeface="Calibri" panose="020F0502020204030204" pitchFamily="34" charset="0"/>
              </a:rPr>
              <a:t> </a:t>
            </a:r>
            <a:r>
              <a:rPr lang="en-GB" sz="1800" b="1" dirty="0" err="1" smtClean="0">
                <a:latin typeface="Calibri" panose="020F0502020204030204" pitchFamily="34" charset="0"/>
              </a:rPr>
              <a:t>sy’n</a:t>
            </a:r>
            <a:r>
              <a:rPr lang="en-GB" sz="1800" b="1" dirty="0" smtClean="0">
                <a:latin typeface="Calibri" panose="020F0502020204030204" pitchFamily="34" charset="0"/>
              </a:rPr>
              <a:t> </a:t>
            </a:r>
            <a:r>
              <a:rPr lang="en-GB" sz="1800" b="1" dirty="0" err="1" smtClean="0">
                <a:latin typeface="Calibri" panose="020F0502020204030204" pitchFamily="34" charset="0"/>
              </a:rPr>
              <a:t>dyfnhau</a:t>
            </a:r>
            <a:r>
              <a:rPr lang="en-GB" sz="1800" b="1" dirty="0" smtClean="0">
                <a:latin typeface="Calibri" panose="020F0502020204030204" pitchFamily="34" charset="0"/>
              </a:rPr>
              <a:t> </a:t>
            </a:r>
            <a:r>
              <a:rPr lang="en-GB" sz="1800" b="1" dirty="0" err="1" smtClean="0">
                <a:latin typeface="Calibri" panose="020F0502020204030204" pitchFamily="34" charset="0"/>
              </a:rPr>
              <a:t>eu</a:t>
            </a:r>
            <a:r>
              <a:rPr lang="en-GB" sz="1800" b="1" dirty="0" smtClean="0">
                <a:latin typeface="Calibri" panose="020F0502020204030204" pitchFamily="34" charset="0"/>
              </a:rPr>
              <a:t> </a:t>
            </a:r>
            <a:r>
              <a:rPr lang="en-GB" sz="1800" b="1" dirty="0" err="1" smtClean="0">
                <a:latin typeface="Calibri" panose="020F0502020204030204" pitchFamily="34" charset="0"/>
              </a:rPr>
              <a:t>gwybodaeth</a:t>
            </a:r>
            <a:r>
              <a:rPr lang="en-GB" sz="1800" b="1" dirty="0" smtClean="0">
                <a:latin typeface="Calibri" panose="020F0502020204030204" pitchFamily="34" charset="0"/>
              </a:rPr>
              <a:t>, </a:t>
            </a:r>
            <a:r>
              <a:rPr lang="en-GB" sz="1800" b="1" dirty="0" err="1" smtClean="0">
                <a:latin typeface="Calibri" panose="020F0502020204030204" pitchFamily="34" charset="0"/>
              </a:rPr>
              <a:t>deallusrwydd</a:t>
            </a:r>
            <a:r>
              <a:rPr lang="en-GB" sz="1800" b="1" dirty="0" smtClean="0">
                <a:latin typeface="Calibri" panose="020F0502020204030204" pitchFamily="34" charset="0"/>
              </a:rPr>
              <a:t> a </a:t>
            </a:r>
            <a:r>
              <a:rPr lang="en-GB" sz="1800" b="1" dirty="0" err="1" smtClean="0">
                <a:latin typeface="Calibri" panose="020F0502020204030204" pitchFamily="34" charset="0"/>
              </a:rPr>
              <a:t>sgiliau</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hytrach</a:t>
            </a:r>
            <a:r>
              <a:rPr lang="en-GB" sz="1800" dirty="0" smtClean="0">
                <a:latin typeface="Calibri" panose="020F0502020204030204" pitchFamily="34" charset="0"/>
              </a:rPr>
              <a:t> </a:t>
            </a:r>
            <a:r>
              <a:rPr lang="en-GB" sz="1800" dirty="0" err="1" smtClean="0">
                <a:latin typeface="Calibri" panose="020F0502020204030204" pitchFamily="34" charset="0"/>
              </a:rPr>
              <a:t>na</a:t>
            </a:r>
            <a:r>
              <a:rPr lang="en-GB" sz="1800" dirty="0" smtClean="0">
                <a:latin typeface="Calibri" panose="020F0502020204030204" pitchFamily="34" charset="0"/>
              </a:rPr>
              <a:t> dim </a:t>
            </a:r>
            <a:r>
              <a:rPr lang="en-GB" sz="1800" dirty="0" err="1" smtClean="0">
                <a:latin typeface="Calibri" panose="020F0502020204030204" pitchFamily="34" charset="0"/>
              </a:rPr>
              <a:t>ond</a:t>
            </a:r>
            <a:r>
              <a:rPr lang="en-GB" sz="1800" dirty="0" smtClean="0">
                <a:latin typeface="Calibri" panose="020F0502020204030204" pitchFamily="34" charset="0"/>
              </a:rPr>
              <a:t> </a:t>
            </a:r>
            <a:r>
              <a:rPr lang="en-GB" sz="1800" dirty="0" err="1">
                <a:latin typeface="Calibri" panose="020F0502020204030204" pitchFamily="34" charset="0"/>
              </a:rPr>
              <a:t>c</a:t>
            </a:r>
            <a:r>
              <a:rPr lang="en-GB" sz="1800" dirty="0" err="1" smtClean="0">
                <a:latin typeface="Calibri" panose="020F0502020204030204" pitchFamily="34" charset="0"/>
              </a:rPr>
              <a:t>yflawni</a:t>
            </a:r>
            <a:r>
              <a:rPr lang="en-GB" sz="1800" dirty="0" smtClean="0">
                <a:latin typeface="Calibri" panose="020F0502020204030204" pitchFamily="34" charset="0"/>
              </a:rPr>
              <a:t> </a:t>
            </a:r>
            <a:r>
              <a:rPr lang="en-GB" sz="1800" dirty="0" err="1" smtClean="0">
                <a:latin typeface="Calibri" panose="020F0502020204030204" pitchFamily="34" charset="0"/>
              </a:rPr>
              <a:t>mwy</a:t>
            </a:r>
            <a:r>
              <a:rPr lang="en-GB" sz="1800" dirty="0" smtClean="0">
                <a:latin typeface="Calibri" panose="020F0502020204030204" pitchFamily="34" charset="0"/>
              </a:rPr>
              <a:t> o </a:t>
            </a:r>
            <a:r>
              <a:rPr lang="en-GB" sz="1800" dirty="0" err="1" smtClean="0">
                <a:latin typeface="Calibri" panose="020F0502020204030204" pitchFamily="34" charset="0"/>
              </a:rPr>
              <a:t>waith</a:t>
            </a:r>
            <a:r>
              <a:rPr lang="en-GB" sz="1800" dirty="0" smtClean="0">
                <a:latin typeface="Calibri" panose="020F0502020204030204" pitchFamily="34" charset="0"/>
              </a:rPr>
              <a:t> </a:t>
            </a:r>
            <a:r>
              <a:rPr lang="en-GB" sz="1800" dirty="0" err="1" smtClean="0">
                <a:latin typeface="Calibri" panose="020F0502020204030204" pitchFamily="34" charset="0"/>
              </a:rPr>
              <a:t>yr</a:t>
            </a:r>
            <a:r>
              <a:rPr lang="en-GB" sz="1800" dirty="0" smtClean="0">
                <a:latin typeface="Calibri" panose="020F0502020204030204" pitchFamily="34" charset="0"/>
              </a:rPr>
              <a:t> un </a:t>
            </a:r>
            <a:r>
              <a:rPr lang="en-GB" sz="1800" dirty="0" err="1" smtClean="0">
                <a:latin typeface="Calibri" panose="020F0502020204030204" pitchFamily="34" charset="0"/>
              </a:rPr>
              <a:t>mor</a:t>
            </a:r>
            <a:r>
              <a:rPr lang="en-GB" sz="1800" dirty="0" smtClean="0">
                <a:latin typeface="Calibri" panose="020F0502020204030204" pitchFamily="34" charset="0"/>
              </a:rPr>
              <a:t> </a:t>
            </a:r>
            <a:r>
              <a:rPr lang="en-GB" sz="1800" dirty="0" err="1" smtClean="0">
                <a:latin typeface="Calibri" panose="020F0502020204030204" pitchFamily="34" charset="0"/>
              </a:rPr>
              <a:t>anodd</a:t>
            </a:r>
            <a:r>
              <a:rPr lang="en-GB" sz="1800" dirty="0" smtClean="0">
                <a:latin typeface="Calibri" panose="020F0502020204030204" pitchFamily="34" charset="0"/>
              </a:rPr>
              <a:t> </a:t>
            </a:r>
            <a:r>
              <a:rPr lang="en-GB" sz="1800" dirty="0" err="1" smtClean="0">
                <a:latin typeface="Calibri" panose="020F0502020204030204" pitchFamily="34" charset="0"/>
              </a:rPr>
              <a:t>neu</a:t>
            </a:r>
            <a:r>
              <a:rPr lang="en-GB" sz="1800" dirty="0" smtClean="0">
                <a:latin typeface="Calibri" panose="020F0502020204030204" pitchFamily="34" charset="0"/>
              </a:rPr>
              <a:t> </a:t>
            </a:r>
            <a:r>
              <a:rPr lang="en-GB" sz="1800" dirty="0" err="1" smtClean="0">
                <a:latin typeface="Calibri" panose="020F0502020204030204" pitchFamily="34" charset="0"/>
              </a:rPr>
              <a:t>symud</a:t>
            </a:r>
            <a:r>
              <a:rPr lang="en-GB" sz="1800" dirty="0" smtClean="0">
                <a:latin typeface="Calibri" panose="020F0502020204030204" pitchFamily="34" charset="0"/>
              </a:rPr>
              <a:t> </a:t>
            </a:r>
            <a:r>
              <a:rPr lang="en-GB" sz="1800" dirty="0" err="1" smtClean="0">
                <a:latin typeface="Calibri" panose="020F0502020204030204" pitchFamily="34" charset="0"/>
              </a:rPr>
              <a:t>ymlaen</a:t>
            </a:r>
            <a:r>
              <a:rPr lang="en-GB" sz="1800" dirty="0" smtClean="0">
                <a:latin typeface="Calibri" panose="020F0502020204030204" pitchFamily="34" charset="0"/>
              </a:rPr>
              <a:t> </a:t>
            </a:r>
            <a:r>
              <a:rPr lang="en-GB" sz="1800" dirty="0" err="1" smtClean="0">
                <a:latin typeface="Calibri" panose="020F0502020204030204" pitchFamily="34" charset="0"/>
              </a:rPr>
              <a:t>i</a:t>
            </a:r>
            <a:r>
              <a:rPr lang="en-GB" sz="1800" dirty="0" smtClean="0">
                <a:latin typeface="Calibri" panose="020F0502020204030204" pitchFamily="34" charset="0"/>
              </a:rPr>
              <a:t> </a:t>
            </a:r>
            <a:r>
              <a:rPr lang="en-GB" sz="1800" dirty="0" err="1" smtClean="0">
                <a:latin typeface="Calibri" panose="020F0502020204030204" pitchFamily="34" charset="0"/>
              </a:rPr>
              <a:t>astudio</a:t>
            </a:r>
            <a:r>
              <a:rPr lang="en-GB" sz="1800" dirty="0" smtClean="0">
                <a:latin typeface="Calibri" panose="020F0502020204030204" pitchFamily="34" charset="0"/>
              </a:rPr>
              <a:t> </a:t>
            </a:r>
            <a:r>
              <a:rPr lang="en-GB" sz="1800" dirty="0" err="1" smtClean="0">
                <a:latin typeface="Calibri" panose="020F0502020204030204" pitchFamily="34" charset="0"/>
              </a:rPr>
              <a:t>cynnwys</a:t>
            </a:r>
            <a:r>
              <a:rPr lang="en-GB" sz="1800" dirty="0" smtClean="0">
                <a:latin typeface="Calibri" panose="020F0502020204030204" pitchFamily="34" charset="0"/>
              </a:rPr>
              <a:t> </a:t>
            </a:r>
            <a:r>
              <a:rPr lang="en-GB" sz="1800" dirty="0" err="1" smtClean="0">
                <a:latin typeface="Calibri" panose="020F0502020204030204" pitchFamily="34" charset="0"/>
              </a:rPr>
              <a:t>gwahanol</a:t>
            </a:r>
            <a:r>
              <a:rPr lang="en-GB" sz="1800" dirty="0" smtClean="0">
                <a:latin typeface="Calibri" panose="020F0502020204030204" pitchFamily="34" charset="0"/>
              </a:rPr>
              <a:t>.</a:t>
            </a:r>
          </a:p>
          <a:p>
            <a:pPr marL="285750" indent="-285750">
              <a:lnSpc>
                <a:spcPct val="100000"/>
              </a:lnSpc>
              <a:defRPr/>
            </a:pPr>
            <a:r>
              <a:rPr lang="en-GB" sz="1800" dirty="0" smtClean="0">
                <a:latin typeface="Calibri" panose="020F0502020204030204" pitchFamily="34" charset="0"/>
              </a:rPr>
              <a:t>Mae </a:t>
            </a:r>
            <a:r>
              <a:rPr lang="en-GB" sz="1800" dirty="0" err="1" smtClean="0">
                <a:latin typeface="Calibri" panose="020F0502020204030204" pitchFamily="34" charset="0"/>
              </a:rPr>
              <a:t>disgwyl</a:t>
            </a:r>
            <a:r>
              <a:rPr lang="en-GB" sz="1800" dirty="0" smtClean="0">
                <a:latin typeface="Calibri" panose="020F0502020204030204" pitchFamily="34" charset="0"/>
              </a:rPr>
              <a:t> </a:t>
            </a:r>
            <a:r>
              <a:rPr lang="en-GB" sz="1800" dirty="0" err="1" smtClean="0">
                <a:latin typeface="Calibri" panose="020F0502020204030204" pitchFamily="34" charset="0"/>
              </a:rPr>
              <a:t>i</a:t>
            </a:r>
            <a:r>
              <a:rPr lang="en-GB" sz="1800" dirty="0" smtClean="0">
                <a:latin typeface="Calibri" panose="020F0502020204030204" pitchFamily="34" charset="0"/>
              </a:rPr>
              <a:t> </a:t>
            </a:r>
            <a:r>
              <a:rPr lang="en-GB" sz="1800" dirty="0" err="1" smtClean="0">
                <a:latin typeface="Calibri" panose="020F0502020204030204" pitchFamily="34" charset="0"/>
              </a:rPr>
              <a:t>athrawon</a:t>
            </a:r>
            <a:r>
              <a:rPr lang="en-GB" sz="1800" dirty="0" smtClean="0">
                <a:latin typeface="Calibri" panose="020F0502020204030204" pitchFamily="34" charset="0"/>
              </a:rPr>
              <a:t> a staff </a:t>
            </a:r>
            <a:r>
              <a:rPr lang="en-GB" sz="1800" dirty="0" err="1" smtClean="0">
                <a:latin typeface="Calibri" panose="020F0502020204030204" pitchFamily="34" charset="0"/>
              </a:rPr>
              <a:t>arall</a:t>
            </a:r>
            <a:r>
              <a:rPr lang="en-GB" sz="1800" dirty="0" smtClean="0">
                <a:latin typeface="Calibri" panose="020F0502020204030204" pitchFamily="34" charset="0"/>
              </a:rPr>
              <a:t> </a:t>
            </a:r>
            <a:r>
              <a:rPr lang="en-GB" sz="1800" dirty="0" err="1" smtClean="0">
                <a:latin typeface="Calibri" panose="020F0502020204030204" pitchFamily="34" charset="0"/>
              </a:rPr>
              <a:t>gael</a:t>
            </a:r>
            <a:r>
              <a:rPr lang="en-GB" sz="1800" dirty="0" smtClean="0">
                <a:latin typeface="Calibri" panose="020F0502020204030204" pitchFamily="34" charset="0"/>
              </a:rPr>
              <a:t> </a:t>
            </a:r>
            <a:r>
              <a:rPr lang="en-GB" sz="1800" b="1" dirty="0" err="1" smtClean="0">
                <a:latin typeface="Calibri" panose="020F0502020204030204" pitchFamily="34" charset="0"/>
              </a:rPr>
              <a:t>disgwyliadau</a:t>
            </a:r>
            <a:r>
              <a:rPr lang="en-GB" sz="1800" b="1" dirty="0" smtClean="0">
                <a:latin typeface="Calibri" panose="020F0502020204030204" pitchFamily="34" charset="0"/>
              </a:rPr>
              <a:t> </a:t>
            </a:r>
            <a:r>
              <a:rPr lang="en-GB" sz="1800" b="1" dirty="0" err="1" smtClean="0">
                <a:latin typeface="Calibri" panose="020F0502020204030204" pitchFamily="34" charset="0"/>
              </a:rPr>
              <a:t>uchel</a:t>
            </a:r>
            <a:r>
              <a:rPr lang="en-GB" sz="1800" b="1" dirty="0" smtClean="0">
                <a:latin typeface="Calibri" panose="020F0502020204030204" pitchFamily="34" charset="0"/>
              </a:rPr>
              <a:t> </a:t>
            </a:r>
            <a:r>
              <a:rPr lang="en-GB" sz="1800" b="1" dirty="0" err="1" smtClean="0">
                <a:latin typeface="Calibri" panose="020F0502020204030204" pitchFamily="34" charset="0"/>
              </a:rPr>
              <a:t>cyson</a:t>
            </a:r>
            <a:r>
              <a:rPr lang="en-GB" sz="1800" b="1" dirty="0" smtClean="0">
                <a:latin typeface="Calibri" panose="020F0502020204030204" pitchFamily="34" charset="0"/>
              </a:rPr>
              <a:t> </a:t>
            </a:r>
            <a:r>
              <a:rPr lang="en-GB" sz="1800" dirty="0" err="1" smtClean="0">
                <a:latin typeface="Calibri" panose="020F0502020204030204" pitchFamily="34" charset="0"/>
              </a:rPr>
              <a:t>o’r</a:t>
            </a:r>
            <a:r>
              <a:rPr lang="en-GB" sz="1800" dirty="0" smtClean="0">
                <a:latin typeface="Calibri" panose="020F0502020204030204" pitchFamily="34" charset="0"/>
              </a:rPr>
              <a:t> </a:t>
            </a:r>
            <a:r>
              <a:rPr lang="en-GB" sz="1800" dirty="0" err="1" smtClean="0">
                <a:latin typeface="Calibri" panose="020F0502020204030204" pitchFamily="34" charset="0"/>
              </a:rPr>
              <a:t>hyn</a:t>
            </a:r>
            <a:r>
              <a:rPr lang="en-GB" sz="1800" dirty="0" smtClean="0">
                <a:latin typeface="Calibri" panose="020F0502020204030204" pitchFamily="34" charset="0"/>
              </a:rPr>
              <a:t> </a:t>
            </a:r>
            <a:r>
              <a:rPr lang="en-GB" sz="1800" dirty="0" err="1" smtClean="0">
                <a:latin typeface="Calibri" panose="020F0502020204030204" pitchFamily="34" charset="0"/>
              </a:rPr>
              <a:t>mae</a:t>
            </a:r>
            <a:r>
              <a:rPr lang="en-GB" sz="1800" dirty="0" smtClean="0">
                <a:latin typeface="Calibri" panose="020F0502020204030204" pitchFamily="34" charset="0"/>
              </a:rPr>
              <a:t> </a:t>
            </a:r>
            <a:r>
              <a:rPr lang="en-GB" sz="1800" dirty="0" err="1" smtClean="0">
                <a:latin typeface="Calibri" panose="020F0502020204030204" pitchFamily="34" charset="0"/>
              </a:rPr>
              <a:t>pob</a:t>
            </a:r>
            <a:r>
              <a:rPr lang="en-GB" sz="1800" dirty="0" smtClean="0">
                <a:latin typeface="Calibri" panose="020F0502020204030204" pitchFamily="34" charset="0"/>
              </a:rPr>
              <a:t> </a:t>
            </a:r>
            <a:r>
              <a:rPr lang="en-GB" sz="1800" dirty="0" err="1" smtClean="0">
                <a:latin typeface="Calibri" panose="020F0502020204030204" pitchFamily="34" charset="0"/>
              </a:rPr>
              <a:t>disgybl</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medru</a:t>
            </a:r>
            <a:r>
              <a:rPr lang="en-GB" sz="1800" dirty="0" smtClean="0">
                <a:latin typeface="Calibri" panose="020F0502020204030204" pitchFamily="34" charset="0"/>
              </a:rPr>
              <a:t> </a:t>
            </a:r>
            <a:r>
              <a:rPr lang="en-GB" sz="1800" dirty="0" err="1" smtClean="0">
                <a:latin typeface="Calibri" panose="020F0502020204030204" pitchFamily="34" charset="0"/>
              </a:rPr>
              <a:t>cyflawni</a:t>
            </a:r>
            <a:r>
              <a:rPr lang="en-GB" sz="1800" dirty="0" smtClean="0">
                <a:latin typeface="Calibri" panose="020F0502020204030204" pitchFamily="34" charset="0"/>
              </a:rPr>
              <a:t>. </a:t>
            </a:r>
          </a:p>
          <a:p>
            <a:pPr marL="285750" indent="-285750">
              <a:lnSpc>
                <a:spcPct val="100000"/>
              </a:lnSpc>
              <a:defRPr/>
            </a:pPr>
            <a:r>
              <a:rPr lang="en-GB" sz="1800" dirty="0" err="1" smtClean="0">
                <a:latin typeface="Calibri" panose="020F0502020204030204" pitchFamily="34" charset="0"/>
              </a:rPr>
              <a:t>Bydd</a:t>
            </a:r>
            <a:r>
              <a:rPr lang="en-GB" sz="1800" dirty="0" smtClean="0">
                <a:latin typeface="Calibri" panose="020F0502020204030204" pitchFamily="34" charset="0"/>
              </a:rPr>
              <a:t> </a:t>
            </a:r>
            <a:r>
              <a:rPr lang="en-GB" sz="1800" dirty="0" err="1" smtClean="0">
                <a:latin typeface="Calibri" panose="020F0502020204030204" pitchFamily="34" charset="0"/>
              </a:rPr>
              <a:t>arolygwyr</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rhoi</a:t>
            </a:r>
            <a:r>
              <a:rPr lang="en-GB" sz="1800" dirty="0" smtClean="0">
                <a:latin typeface="Calibri" panose="020F0502020204030204" pitchFamily="34" charset="0"/>
              </a:rPr>
              <a:t> </a:t>
            </a:r>
            <a:r>
              <a:rPr lang="en-GB" sz="1800" dirty="0" err="1" smtClean="0">
                <a:latin typeface="Calibri" panose="020F0502020204030204" pitchFamily="34" charset="0"/>
              </a:rPr>
              <a:t>sylw</a:t>
            </a:r>
            <a:r>
              <a:rPr lang="en-GB" sz="1800" dirty="0" smtClean="0">
                <a:latin typeface="Calibri" panose="020F0502020204030204" pitchFamily="34" charset="0"/>
              </a:rPr>
              <a:t> </a:t>
            </a:r>
            <a:r>
              <a:rPr lang="en-GB" sz="1800" dirty="0" err="1" smtClean="0">
                <a:latin typeface="Calibri" panose="020F0502020204030204" pitchFamily="34" charset="0"/>
              </a:rPr>
              <a:t>manwl</a:t>
            </a:r>
            <a:r>
              <a:rPr lang="en-GB" sz="1800" dirty="0" smtClean="0">
                <a:latin typeface="Calibri" panose="020F0502020204030204" pitchFamily="34" charset="0"/>
              </a:rPr>
              <a:t> </a:t>
            </a:r>
            <a:r>
              <a:rPr lang="en-GB" sz="1800" dirty="0" err="1" smtClean="0">
                <a:latin typeface="Calibri" panose="020F0502020204030204" pitchFamily="34" charset="0"/>
              </a:rPr>
              <a:t>os</a:t>
            </a:r>
            <a:r>
              <a:rPr lang="en-GB" sz="1800" dirty="0" smtClean="0">
                <a:latin typeface="Calibri" panose="020F0502020204030204" pitchFamily="34" charset="0"/>
              </a:rPr>
              <a:t> </a:t>
            </a:r>
            <a:r>
              <a:rPr lang="en-GB" sz="1800" dirty="0" err="1" smtClean="0">
                <a:latin typeface="Calibri" panose="020F0502020204030204" pitchFamily="34" charset="0"/>
              </a:rPr>
              <a:t>ydy’r</a:t>
            </a:r>
            <a:r>
              <a:rPr lang="en-GB" sz="1800" dirty="0" smtClean="0">
                <a:latin typeface="Calibri" panose="020F0502020204030204" pitchFamily="34" charset="0"/>
              </a:rPr>
              <a:t> </a:t>
            </a:r>
            <a:r>
              <a:rPr lang="en-GB" sz="1800" dirty="0" err="1" smtClean="0">
                <a:latin typeface="Calibri" panose="020F0502020204030204" pitchFamily="34" charset="0"/>
              </a:rPr>
              <a:t>dysgwyr</a:t>
            </a:r>
            <a:r>
              <a:rPr lang="en-GB" sz="1800" dirty="0" smtClean="0">
                <a:latin typeface="Calibri" panose="020F0502020204030204" pitchFamily="34" charset="0"/>
              </a:rPr>
              <a:t> </a:t>
            </a:r>
            <a:r>
              <a:rPr lang="en-GB" sz="1800" dirty="0" err="1" smtClean="0">
                <a:latin typeface="Calibri" panose="020F0502020204030204" pitchFamily="34" charset="0"/>
              </a:rPr>
              <a:t>mwyaf</a:t>
            </a:r>
            <a:r>
              <a:rPr lang="en-GB" sz="1800" dirty="0" smtClean="0">
                <a:latin typeface="Calibri" panose="020F0502020204030204" pitchFamily="34" charset="0"/>
              </a:rPr>
              <a:t> </a:t>
            </a:r>
            <a:r>
              <a:rPr lang="en-GB" sz="1800" dirty="0" err="1" smtClean="0">
                <a:latin typeface="Calibri" panose="020F0502020204030204" pitchFamily="34" charset="0"/>
              </a:rPr>
              <a:t>abl</a:t>
            </a:r>
            <a:r>
              <a:rPr lang="en-GB" sz="1800" dirty="0" smtClean="0">
                <a:latin typeface="Calibri" panose="020F0502020204030204" pitchFamily="34" charset="0"/>
              </a:rPr>
              <a:t> </a:t>
            </a:r>
            <a:r>
              <a:rPr lang="en-GB" sz="1800" b="1" dirty="0" err="1" smtClean="0">
                <a:latin typeface="Calibri" panose="020F0502020204030204" pitchFamily="34" charset="0"/>
              </a:rPr>
              <a:t>yn</a:t>
            </a:r>
            <a:r>
              <a:rPr lang="en-GB" sz="1800" b="1" dirty="0" smtClean="0">
                <a:latin typeface="Calibri" panose="020F0502020204030204" pitchFamily="34" charset="0"/>
              </a:rPr>
              <a:t> </a:t>
            </a:r>
            <a:r>
              <a:rPr lang="en-GB" sz="1800" b="1" dirty="0" err="1" smtClean="0">
                <a:latin typeface="Calibri" panose="020F0502020204030204" pitchFamily="34" charset="0"/>
              </a:rPr>
              <a:t>gwneud</a:t>
            </a:r>
            <a:r>
              <a:rPr lang="en-GB" sz="1800" b="1" dirty="0" smtClean="0">
                <a:latin typeface="Calibri" panose="020F0502020204030204" pitchFamily="34" charset="0"/>
              </a:rPr>
              <a:t> </a:t>
            </a:r>
            <a:r>
              <a:rPr lang="en-GB" sz="1800" b="1" dirty="0" err="1" smtClean="0">
                <a:latin typeface="Calibri" panose="020F0502020204030204" pitchFamily="34" charset="0"/>
              </a:rPr>
              <a:t>cynnydd</a:t>
            </a:r>
            <a:r>
              <a:rPr lang="en-GB" sz="1800" b="1" dirty="0" smtClean="0">
                <a:latin typeface="Calibri" panose="020F0502020204030204" pitchFamily="34" charset="0"/>
              </a:rPr>
              <a:t> </a:t>
            </a:r>
            <a:r>
              <a:rPr lang="en-GB" sz="1800" dirty="0" err="1" smtClean="0">
                <a:latin typeface="Calibri" panose="020F0502020204030204" pitchFamily="34" charset="0"/>
              </a:rPr>
              <a:t>tuag</a:t>
            </a:r>
            <a:r>
              <a:rPr lang="en-GB" sz="1800" dirty="0" smtClean="0">
                <a:latin typeface="Calibri" panose="020F0502020204030204" pitchFamily="34" charset="0"/>
              </a:rPr>
              <a:t> at </a:t>
            </a:r>
            <a:r>
              <a:rPr lang="en-GB" sz="1800" dirty="0" err="1" smtClean="0">
                <a:latin typeface="Calibri" panose="020F0502020204030204" pitchFamily="34" charset="0"/>
              </a:rPr>
              <a:t>gyrraedd</a:t>
            </a:r>
            <a:r>
              <a:rPr lang="en-GB" sz="1800" dirty="0" smtClean="0">
                <a:latin typeface="Calibri" panose="020F0502020204030204" pitchFamily="34" charset="0"/>
              </a:rPr>
              <a:t> y </a:t>
            </a:r>
            <a:r>
              <a:rPr lang="en-GB" sz="1800" dirty="0" err="1" smtClean="0">
                <a:latin typeface="Calibri" panose="020F0502020204030204" pitchFamily="34" charset="0"/>
              </a:rPr>
              <a:t>safonau</a:t>
            </a:r>
            <a:r>
              <a:rPr lang="en-GB" sz="1800" dirty="0" smtClean="0">
                <a:latin typeface="Calibri" panose="020F0502020204030204" pitchFamily="34" charset="0"/>
              </a:rPr>
              <a:t> </a:t>
            </a:r>
            <a:r>
              <a:rPr lang="en-GB" sz="1800" dirty="0" err="1" smtClean="0">
                <a:latin typeface="Calibri" panose="020F0502020204030204" pitchFamily="34" charset="0"/>
              </a:rPr>
              <a:t>uchaf</a:t>
            </a:r>
            <a:r>
              <a:rPr lang="en-GB" sz="1800" dirty="0" smtClean="0">
                <a:latin typeface="Calibri" panose="020F0502020204030204" pitchFamily="34" charset="0"/>
              </a:rPr>
              <a:t>  ac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b="1" dirty="0" err="1" smtClean="0">
                <a:latin typeface="Calibri" panose="020F0502020204030204" pitchFamily="34" charset="0"/>
              </a:rPr>
              <a:t>cyflawni</a:t>
            </a:r>
            <a:r>
              <a:rPr lang="en-GB" sz="1800" b="1" dirty="0" smtClean="0">
                <a:latin typeface="Calibri" panose="020F0502020204030204" pitchFamily="34" charset="0"/>
              </a:rPr>
              <a:t> </a:t>
            </a:r>
            <a:r>
              <a:rPr lang="en-GB" sz="1800" b="1" dirty="0" err="1" smtClean="0">
                <a:latin typeface="Calibri" panose="020F0502020204030204" pitchFamily="34" charset="0"/>
              </a:rPr>
              <a:t>gystal</a:t>
            </a:r>
            <a:r>
              <a:rPr lang="en-GB" sz="1800" b="1" dirty="0" smtClean="0">
                <a:latin typeface="Calibri" panose="020F0502020204030204" pitchFamily="34" charset="0"/>
              </a:rPr>
              <a:t> ag y </a:t>
            </a:r>
            <a:r>
              <a:rPr lang="en-GB" sz="1800" b="1" dirty="0" err="1" smtClean="0">
                <a:latin typeface="Calibri" panose="020F0502020204030204" pitchFamily="34" charset="0"/>
              </a:rPr>
              <a:t>gallen</a:t>
            </a:r>
            <a:r>
              <a:rPr lang="en-GB" sz="1800" b="1" dirty="0" smtClean="0">
                <a:latin typeface="Calibri" panose="020F0502020204030204" pitchFamily="34" charset="0"/>
              </a:rPr>
              <a:t> </a:t>
            </a:r>
            <a:r>
              <a:rPr lang="en-GB" sz="1800" b="1" dirty="0" err="1" smtClean="0">
                <a:latin typeface="Calibri" panose="020F0502020204030204" pitchFamily="34" charset="0"/>
              </a:rPr>
              <a:t>nhw</a:t>
            </a:r>
            <a:r>
              <a:rPr lang="en-GB" sz="1800" b="1" dirty="0" smtClean="0">
                <a:latin typeface="Calibri" panose="020F0502020204030204" pitchFamily="34" charset="0"/>
              </a:rPr>
              <a:t> </a:t>
            </a:r>
            <a:r>
              <a:rPr lang="en-GB" sz="1800" dirty="0" err="1" smtClean="0">
                <a:latin typeface="Calibri" panose="020F0502020204030204" pitchFamily="34" charset="0"/>
              </a:rPr>
              <a:t>ar</a:t>
            </a:r>
            <a:r>
              <a:rPr lang="en-GB" sz="1800" dirty="0" smtClean="0">
                <a:latin typeface="Calibri" panose="020F0502020204030204" pitchFamily="34" charset="0"/>
              </a:rPr>
              <a:t> draws y </a:t>
            </a:r>
            <a:r>
              <a:rPr lang="en-GB" sz="1800" dirty="0" err="1" smtClean="0">
                <a:latin typeface="Calibri" panose="020F0502020204030204" pitchFamily="34" charset="0"/>
              </a:rPr>
              <a:t>cwricwlwm</a:t>
            </a:r>
            <a:r>
              <a:rPr lang="en-GB" sz="1800" dirty="0" smtClean="0">
                <a:latin typeface="Calibri" panose="020F0502020204030204" pitchFamily="34" charset="0"/>
              </a:rPr>
              <a:t>.</a:t>
            </a:r>
          </a:p>
          <a:p>
            <a:pPr marL="285750" indent="-285750">
              <a:lnSpc>
                <a:spcPct val="100000"/>
              </a:lnSpc>
              <a:defRPr/>
            </a:pPr>
            <a:r>
              <a:rPr lang="en-GB" sz="1800" dirty="0" err="1" smtClean="0">
                <a:latin typeface="Calibri" panose="020F0502020204030204" pitchFamily="34" charset="0"/>
              </a:rPr>
              <a:t>Byddan</a:t>
            </a:r>
            <a:r>
              <a:rPr lang="en-GB" sz="1800" dirty="0" smtClean="0">
                <a:latin typeface="Calibri" panose="020F0502020204030204" pitchFamily="34" charset="0"/>
              </a:rPr>
              <a:t> </a:t>
            </a:r>
            <a:r>
              <a:rPr lang="en-GB" sz="1800" dirty="0" err="1" smtClean="0">
                <a:latin typeface="Calibri" panose="020F0502020204030204" pitchFamily="34" charset="0"/>
              </a:rPr>
              <a:t>nhw</a:t>
            </a:r>
            <a:r>
              <a:rPr lang="en-GB" sz="1800" dirty="0" smtClean="0">
                <a:latin typeface="Calibri" panose="020F0502020204030204" pitchFamily="34" charset="0"/>
              </a:rPr>
              <a:t> </a:t>
            </a:r>
            <a:r>
              <a:rPr lang="en-GB" sz="1800" dirty="0" err="1" smtClean="0">
                <a:latin typeface="Calibri" panose="020F0502020204030204" pitchFamily="34" charset="0"/>
              </a:rPr>
              <a:t>hefyd</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ystyried</a:t>
            </a:r>
            <a:r>
              <a:rPr lang="en-GB" sz="1800" dirty="0" smtClean="0">
                <a:latin typeface="Calibri" panose="020F0502020204030204" pitchFamily="34" charset="0"/>
              </a:rPr>
              <a:t> </a:t>
            </a:r>
            <a:r>
              <a:rPr lang="en-GB" sz="1800" dirty="0" err="1" smtClean="0">
                <a:latin typeface="Calibri" panose="020F0502020204030204" pitchFamily="34" charset="0"/>
              </a:rPr>
              <a:t>ydy’r</a:t>
            </a:r>
            <a:r>
              <a:rPr lang="en-GB" sz="1800" dirty="0" smtClean="0">
                <a:latin typeface="Calibri" panose="020F0502020204030204" pitchFamily="34" charset="0"/>
              </a:rPr>
              <a:t> </a:t>
            </a:r>
            <a:r>
              <a:rPr lang="en-GB" sz="1800" dirty="0" err="1" smtClean="0">
                <a:latin typeface="Calibri" panose="020F0502020204030204" pitchFamily="34" charset="0"/>
              </a:rPr>
              <a:t>disgyblion</a:t>
            </a:r>
            <a:r>
              <a:rPr lang="en-GB" sz="1800" dirty="0" smtClean="0">
                <a:latin typeface="Calibri" panose="020F0502020204030204" pitchFamily="34" charset="0"/>
              </a:rPr>
              <a:t> </a:t>
            </a:r>
            <a:r>
              <a:rPr lang="en-GB" sz="1800" dirty="0" err="1" smtClean="0">
                <a:latin typeface="Calibri" panose="020F0502020204030204" pitchFamily="34" charset="0"/>
              </a:rPr>
              <a:t>mwyaf</a:t>
            </a:r>
            <a:r>
              <a:rPr lang="en-GB" sz="1800" dirty="0" smtClean="0">
                <a:latin typeface="Calibri" panose="020F0502020204030204" pitchFamily="34" charset="0"/>
              </a:rPr>
              <a:t> </a:t>
            </a:r>
            <a:r>
              <a:rPr lang="en-GB" sz="1800" dirty="0" err="1" smtClean="0">
                <a:latin typeface="Calibri" panose="020F0502020204030204" pitchFamily="34" charset="0"/>
              </a:rPr>
              <a:t>abl</a:t>
            </a:r>
            <a:r>
              <a:rPr lang="en-GB" sz="1800" dirty="0" smtClean="0">
                <a:latin typeface="Calibri" panose="020F0502020204030204" pitchFamily="34" charset="0"/>
              </a:rPr>
              <a:t> </a:t>
            </a:r>
            <a:r>
              <a:rPr lang="en-GB" sz="1800" dirty="0" err="1" smtClean="0">
                <a:latin typeface="Calibri" panose="020F0502020204030204" pitchFamily="34" charset="0"/>
              </a:rPr>
              <a:t>yn</a:t>
            </a:r>
            <a:r>
              <a:rPr lang="en-GB" sz="1800" dirty="0" smtClean="0">
                <a:latin typeface="Calibri" panose="020F0502020204030204" pitchFamily="34" charset="0"/>
              </a:rPr>
              <a:t> </a:t>
            </a:r>
            <a:r>
              <a:rPr lang="en-GB" sz="1800" dirty="0" err="1" smtClean="0">
                <a:latin typeface="Calibri" panose="020F0502020204030204" pitchFamily="34" charset="0"/>
              </a:rPr>
              <a:t>derbyn</a:t>
            </a:r>
            <a:r>
              <a:rPr lang="en-GB" sz="1800" dirty="0" smtClean="0">
                <a:latin typeface="Calibri" panose="020F0502020204030204" pitchFamily="34" charset="0"/>
              </a:rPr>
              <a:t> y </a:t>
            </a:r>
            <a:r>
              <a:rPr lang="en-GB" sz="1800" b="1" dirty="0" err="1" smtClean="0">
                <a:latin typeface="Calibri" panose="020F0502020204030204" pitchFamily="34" charset="0"/>
              </a:rPr>
              <a:t>cymorth</a:t>
            </a:r>
            <a:r>
              <a:rPr lang="en-GB" sz="1800" b="1" dirty="0" smtClean="0">
                <a:latin typeface="Calibri" panose="020F0502020204030204" pitchFamily="34" charset="0"/>
              </a:rPr>
              <a:t> </a:t>
            </a:r>
            <a:r>
              <a:rPr lang="en-GB" sz="1800" b="1" dirty="0" err="1" smtClean="0">
                <a:latin typeface="Calibri" panose="020F0502020204030204" pitchFamily="34" charset="0"/>
              </a:rPr>
              <a:t>sydd</a:t>
            </a:r>
            <a:r>
              <a:rPr lang="en-GB" sz="1800" b="1" dirty="0" smtClean="0">
                <a:latin typeface="Calibri" panose="020F0502020204030204" pitchFamily="34" charset="0"/>
              </a:rPr>
              <a:t> </a:t>
            </a:r>
            <a:r>
              <a:rPr lang="en-GB" sz="1800" b="1" dirty="0" err="1" smtClean="0">
                <a:latin typeface="Calibri" panose="020F0502020204030204" pitchFamily="34" charset="0"/>
              </a:rPr>
              <a:t>angen</a:t>
            </a:r>
            <a:r>
              <a:rPr lang="en-GB" sz="1800" b="1" dirty="0" smtClean="0">
                <a:latin typeface="Calibri" panose="020F0502020204030204" pitchFamily="34" charset="0"/>
              </a:rPr>
              <a:t> </a:t>
            </a:r>
            <a:r>
              <a:rPr lang="en-GB" sz="1800" b="1" dirty="0" err="1" smtClean="0">
                <a:latin typeface="Calibri" panose="020F0502020204030204" pitchFamily="34" charset="0"/>
              </a:rPr>
              <a:t>arnyn</a:t>
            </a:r>
            <a:r>
              <a:rPr lang="en-GB" sz="1800" b="1" dirty="0" smtClean="0">
                <a:latin typeface="Calibri" panose="020F0502020204030204" pitchFamily="34" charset="0"/>
              </a:rPr>
              <a:t> </a:t>
            </a:r>
            <a:r>
              <a:rPr lang="en-GB" sz="1800" b="1" dirty="0" err="1" smtClean="0">
                <a:latin typeface="Calibri" panose="020F0502020204030204" pitchFamily="34" charset="0"/>
              </a:rPr>
              <a:t>nhw</a:t>
            </a:r>
            <a:r>
              <a:rPr lang="en-GB" sz="1800" b="1" dirty="0" smtClean="0">
                <a:latin typeface="Calibri" panose="020F0502020204030204" pitchFamily="34" charset="0"/>
              </a:rPr>
              <a:t> </a:t>
            </a:r>
            <a:r>
              <a:rPr lang="en-GB" sz="1800" b="1" dirty="0" err="1" smtClean="0">
                <a:latin typeface="Calibri" panose="020F0502020204030204" pitchFamily="34" charset="0"/>
              </a:rPr>
              <a:t>i</a:t>
            </a:r>
            <a:r>
              <a:rPr lang="en-GB" sz="1800" b="1" dirty="0" smtClean="0">
                <a:latin typeface="Calibri" panose="020F0502020204030204" pitchFamily="34" charset="0"/>
              </a:rPr>
              <a:t> </a:t>
            </a:r>
            <a:r>
              <a:rPr lang="en-GB" sz="1800" b="1" dirty="0" err="1" smtClean="0">
                <a:latin typeface="Calibri" panose="020F0502020204030204" pitchFamily="34" charset="0"/>
              </a:rPr>
              <a:t>gyflawni</a:t>
            </a:r>
            <a:r>
              <a:rPr lang="en-GB" sz="1800" b="1" dirty="0" smtClean="0">
                <a:latin typeface="Calibri" panose="020F0502020204030204" pitchFamily="34" charset="0"/>
              </a:rPr>
              <a:t> </a:t>
            </a:r>
            <a:r>
              <a:rPr lang="en-GB" sz="1800" b="1" dirty="0" err="1" smtClean="0">
                <a:latin typeface="Calibri" panose="020F0502020204030204" pitchFamily="34" charset="0"/>
              </a:rPr>
              <a:t>eu</a:t>
            </a:r>
            <a:r>
              <a:rPr lang="en-GB" sz="1800" b="1" dirty="0" smtClean="0">
                <a:latin typeface="Calibri" panose="020F0502020204030204" pitchFamily="34" charset="0"/>
              </a:rPr>
              <a:t> </a:t>
            </a:r>
            <a:r>
              <a:rPr lang="en-GB" sz="1800" b="1" dirty="0" err="1" smtClean="0">
                <a:latin typeface="Calibri" panose="020F0502020204030204" pitchFamily="34" charset="0"/>
              </a:rPr>
              <a:t>llawn</a:t>
            </a:r>
            <a:r>
              <a:rPr lang="en-GB" sz="1800" b="1" dirty="0" smtClean="0">
                <a:latin typeface="Calibri" panose="020F0502020204030204" pitchFamily="34" charset="0"/>
              </a:rPr>
              <a:t> </a:t>
            </a:r>
            <a:r>
              <a:rPr lang="en-GB" sz="1800" b="1" dirty="0" err="1" smtClean="0">
                <a:latin typeface="Calibri" panose="020F0502020204030204" pitchFamily="34" charset="0"/>
              </a:rPr>
              <a:t>potensial</a:t>
            </a:r>
            <a:r>
              <a:rPr lang="en-GB" sz="1800" b="1" dirty="0" smtClean="0">
                <a:latin typeface="Calibri" panose="020F0502020204030204" pitchFamily="34" charset="0"/>
              </a:rPr>
              <a:t>.</a:t>
            </a:r>
            <a:r>
              <a:rPr lang="en-GB" sz="1800" dirty="0">
                <a:latin typeface="Calibri" panose="020F0502020204030204" pitchFamily="34" charset="0"/>
              </a:rPr>
              <a:t/>
            </a:r>
            <a:br>
              <a:rPr lang="en-GB" sz="1800" dirty="0">
                <a:latin typeface="Calibri" panose="020F0502020204030204" pitchFamily="34" charset="0"/>
              </a:rPr>
            </a:br>
            <a:r>
              <a:rPr lang="en-GB" sz="1800" dirty="0">
                <a:latin typeface="Calibri" panose="020F0502020204030204" pitchFamily="34" charset="0"/>
              </a:rPr>
              <a:t>	</a:t>
            </a:r>
            <a:r>
              <a:rPr lang="en-GB" sz="1800" dirty="0" smtClean="0">
                <a:latin typeface="Calibri" panose="020F0502020204030204" pitchFamily="34" charset="0"/>
              </a:rPr>
              <a:t>                                                                 </a:t>
            </a:r>
            <a:r>
              <a:rPr lang="en-GB" sz="1800" b="1" dirty="0" err="1" smtClean="0">
                <a:latin typeface="Calibri" panose="020F0502020204030204" pitchFamily="34" charset="0"/>
              </a:rPr>
              <a:t>Fframwaith</a:t>
            </a:r>
            <a:r>
              <a:rPr lang="en-GB" sz="1800" dirty="0" smtClean="0">
                <a:latin typeface="Calibri" panose="020F0502020204030204" pitchFamily="34" charset="0"/>
              </a:rPr>
              <a:t> </a:t>
            </a:r>
            <a:r>
              <a:rPr lang="en-GB" sz="1800" b="1" dirty="0" smtClean="0">
                <a:latin typeface="Calibri" panose="020F0502020204030204" pitchFamily="34" charset="0"/>
              </a:rPr>
              <a:t>Ofsted 2016</a:t>
            </a:r>
            <a:endParaRPr lang="en-GB" sz="1800" b="1" dirty="0">
              <a:latin typeface="Calibri" panose="020F0502020204030204" pitchFamily="34" charset="0"/>
            </a:endParaRPr>
          </a:p>
          <a:p>
            <a:pPr marL="0" indent="0">
              <a:lnSpc>
                <a:spcPct val="100000"/>
              </a:lnSpc>
              <a:buNone/>
            </a:pPr>
            <a:endParaRPr lang="en-GB" sz="1800" dirty="0"/>
          </a:p>
        </p:txBody>
      </p:sp>
    </p:spTree>
    <p:extLst>
      <p:ext uri="{BB962C8B-B14F-4D97-AF65-F5344CB8AC3E}">
        <p14:creationId xmlns:p14="http://schemas.microsoft.com/office/powerpoint/2010/main" val="37426469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97C549A-254B-4692-BE7E-8B0B7E6306CF}"/>
              </a:ext>
            </a:extLst>
          </p:cNvPr>
          <p:cNvSpPr>
            <a:spLocks noGrp="1"/>
          </p:cNvSpPr>
          <p:nvPr>
            <p:ph type="title"/>
          </p:nvPr>
        </p:nvSpPr>
        <p:spPr/>
        <p:txBody>
          <a:bodyPr/>
          <a:lstStyle/>
          <a:p>
            <a:r>
              <a:rPr lang="en-GB" dirty="0" err="1" smtClean="0"/>
              <a:t>Cefnogaeth</a:t>
            </a:r>
            <a:r>
              <a:rPr lang="en-GB" dirty="0" smtClean="0"/>
              <a:t> </a:t>
            </a:r>
            <a:r>
              <a:rPr lang="en-GB" dirty="0" err="1" smtClean="0"/>
              <a:t>ychwanegol</a:t>
            </a:r>
            <a:r>
              <a:rPr lang="en-GB" dirty="0" smtClean="0"/>
              <a:t> </a:t>
            </a:r>
            <a:r>
              <a:rPr lang="en-GB" dirty="0" err="1" smtClean="0"/>
              <a:t>gan</a:t>
            </a:r>
            <a:r>
              <a:rPr lang="en-GB" dirty="0" smtClean="0"/>
              <a:t> </a:t>
            </a:r>
            <a:r>
              <a:rPr lang="en-GB" dirty="0"/>
              <a:t>NACE</a:t>
            </a:r>
          </a:p>
        </p:txBody>
      </p:sp>
      <p:sp>
        <p:nvSpPr>
          <p:cNvPr id="3" name="Content Placeholder 2">
            <a:extLst>
              <a:ext uri="{FF2B5EF4-FFF2-40B4-BE49-F238E27FC236}">
                <a16:creationId xmlns:a16="http://schemas.microsoft.com/office/drawing/2014/main" xmlns="" id="{F1BD70BA-8C62-4377-894E-27CBE9AE4A0D}"/>
              </a:ext>
            </a:extLst>
          </p:cNvPr>
          <p:cNvSpPr>
            <a:spLocks noGrp="1"/>
          </p:cNvSpPr>
          <p:nvPr>
            <p:ph idx="1"/>
          </p:nvPr>
        </p:nvSpPr>
        <p:spPr/>
        <p:txBody>
          <a:bodyPr>
            <a:normAutofit/>
          </a:bodyPr>
          <a:lstStyle/>
          <a:p>
            <a:pPr marL="0" indent="0">
              <a:buNone/>
            </a:pPr>
            <a:r>
              <a:rPr lang="cy-GB" sz="1600" b="1" dirty="0" smtClean="0"/>
              <a:t>Adnoddau ar-lein</a:t>
            </a:r>
          </a:p>
          <a:p>
            <a:pPr marL="0" indent="0">
              <a:lnSpc>
                <a:spcPct val="110000"/>
              </a:lnSpc>
              <a:buNone/>
            </a:pPr>
            <a:r>
              <a:rPr lang="cy-GB" sz="1600" dirty="0" smtClean="0"/>
              <a:t>Ochr yn ochr â’r fframwaith, mae gan ysgolion fynediad i gronfa adnoddau cymorth ar-lein-gan gynnwys rhestrau gwirio, templadau, esiamplau a dogfennau canllaw.  Mae gwefan NACE hefyd yn cynnwys blogiau ac astudiaethau achos gan ysgolion sydd wedi derbyn achrediad y Wobr Her.</a:t>
            </a:r>
            <a:endParaRPr lang="cy-GB" sz="1600" b="1" dirty="0" smtClean="0"/>
          </a:p>
          <a:p>
            <a:pPr marL="0" indent="0">
              <a:buNone/>
            </a:pPr>
            <a:r>
              <a:rPr lang="cy-GB" sz="1600" b="1" dirty="0" smtClean="0"/>
              <a:t>Ymgynghori</a:t>
            </a:r>
            <a:endParaRPr lang="cy-GB" sz="1600" dirty="0" smtClean="0"/>
          </a:p>
          <a:p>
            <a:pPr marL="0" indent="0">
              <a:lnSpc>
                <a:spcPct val="100000"/>
              </a:lnSpc>
              <a:buNone/>
            </a:pPr>
            <a:r>
              <a:rPr lang="cy-GB" sz="1600" dirty="0" smtClean="0"/>
              <a:t>Gan gynnwys amrediad o arweinwyr ysgolion cyfredol, arbenigwyr mewn gwelliant ysgol, ymchwilwyr ac ymgynghorwyr, mae gan NACE lu o weithwyr cysylltiol i ymghynghori i helpu teilwra‘r Rhaglen Ddatblygu’r Her ar gyfer anghenion ysgolion unigol.</a:t>
            </a:r>
            <a:endParaRPr lang="cy-GB" sz="1600" b="1" dirty="0" smtClean="0"/>
          </a:p>
          <a:p>
            <a:pPr marL="0" indent="0">
              <a:buNone/>
            </a:pPr>
            <a:r>
              <a:rPr lang="cy-GB" sz="1600" b="1" dirty="0" smtClean="0"/>
              <a:t>DPP pwrpasol</a:t>
            </a:r>
            <a:endParaRPr lang="cy-GB" sz="1600" dirty="0" smtClean="0"/>
          </a:p>
          <a:p>
            <a:pPr marL="0" indent="0">
              <a:lnSpc>
                <a:spcPct val="120000"/>
              </a:lnSpc>
              <a:buNone/>
            </a:pPr>
            <a:r>
              <a:rPr lang="cy-GB" sz="1600" dirty="0" smtClean="0"/>
              <a:t>Mae NACE yn gweithio gydag ysgolion i ddatblygu rhaglenni hyfforddiant ymarferol pwrpasol,  i gefnogi cynnydd ar bwyntiau gweithredu a nodwyd drwy hunan-werthuso gan ddefnyddio’r Fframwaith Her.</a:t>
            </a:r>
            <a:endParaRPr lang="cy-GB" sz="1600" dirty="0"/>
          </a:p>
        </p:txBody>
      </p:sp>
    </p:spTree>
    <p:extLst>
      <p:ext uri="{BB962C8B-B14F-4D97-AF65-F5344CB8AC3E}">
        <p14:creationId xmlns:p14="http://schemas.microsoft.com/office/powerpoint/2010/main" val="7099540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err="1" smtClean="0"/>
              <a:t>Llais</a:t>
            </a:r>
            <a:r>
              <a:rPr lang="en-GB" sz="3600" dirty="0" smtClean="0"/>
              <a:t> </a:t>
            </a:r>
            <a:r>
              <a:rPr lang="en-GB" sz="3600" dirty="0" err="1" smtClean="0"/>
              <a:t>ysgolion</a:t>
            </a:r>
            <a:endParaRPr lang="en-GB" sz="3600" dirty="0"/>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i="1" dirty="0"/>
              <a:t>“The NACE Challenge Framework has been </a:t>
            </a:r>
            <a:r>
              <a:rPr lang="en-GB" sz="2000" b="1" i="1" dirty="0"/>
              <a:t>one of the most valuable tools we have used to analyse, reflect upon and improve provision</a:t>
            </a:r>
            <a:r>
              <a:rPr lang="en-GB" sz="2000" i="1" dirty="0"/>
              <a:t>. The framework is so rigorous that the impact is not just to explore all aspects of provision for the more able, but to analyse and raise standards across the whole school, whilst providing the </a:t>
            </a:r>
            <a:r>
              <a:rPr lang="en-GB" sz="2000" b="1" i="1" dirty="0"/>
              <a:t>impetus for change</a:t>
            </a:r>
            <a:r>
              <a:rPr lang="en-GB" sz="2000" i="1" dirty="0"/>
              <a:t>.”</a:t>
            </a:r>
          </a:p>
          <a:p>
            <a:pPr marL="0" indent="0">
              <a:lnSpc>
                <a:spcPct val="100000"/>
              </a:lnSpc>
              <a:buNone/>
            </a:pPr>
            <a:r>
              <a:rPr lang="en-GB" sz="1600" dirty="0"/>
              <a:t>- Angela Stanton, headteacher, Alfreton Nursery School</a:t>
            </a:r>
          </a:p>
          <a:p>
            <a:pPr marL="0" indent="0">
              <a:lnSpc>
                <a:spcPct val="100000"/>
              </a:lnSpc>
              <a:buNone/>
            </a:pPr>
            <a:endParaRPr lang="en-GB" sz="2000" i="1" dirty="0"/>
          </a:p>
          <a:p>
            <a:pPr marL="0" indent="0">
              <a:lnSpc>
                <a:spcPct val="100000"/>
              </a:lnSpc>
              <a:buNone/>
            </a:pPr>
            <a:r>
              <a:rPr lang="en-GB" sz="2000" i="1" dirty="0"/>
              <a:t>“[The framework] provides a focus to think deeply about our teaching and learning in one area, but it always has </a:t>
            </a:r>
            <a:r>
              <a:rPr lang="en-GB" sz="2000" b="1" i="1" dirty="0"/>
              <a:t>transference to our teaching for all our pupils</a:t>
            </a:r>
            <a:r>
              <a:rPr lang="en-GB" sz="2000" i="1" dirty="0"/>
              <a:t>, not just the more able.” </a:t>
            </a:r>
          </a:p>
          <a:p>
            <a:pPr marL="0" indent="0">
              <a:lnSpc>
                <a:spcPct val="100000"/>
              </a:lnSpc>
              <a:buNone/>
            </a:pPr>
            <a:r>
              <a:rPr lang="en-GB" sz="1600" dirty="0"/>
              <a:t>- Dr Keith Watson, principal for teaching and learning, </a:t>
            </a:r>
            <a:r>
              <a:rPr lang="en-GB" sz="1600" dirty="0" err="1"/>
              <a:t>Portswood</a:t>
            </a:r>
            <a:r>
              <a:rPr lang="en-GB" sz="1600" dirty="0"/>
              <a:t> Primary Academy Trust</a:t>
            </a:r>
          </a:p>
          <a:p>
            <a:pPr marL="0" indent="0">
              <a:lnSpc>
                <a:spcPct val="100000"/>
              </a:lnSpc>
              <a:buNone/>
            </a:pPr>
            <a:r>
              <a:rPr lang="en-GB" dirty="0"/>
              <a:t/>
            </a:r>
            <a:br>
              <a:rPr lang="en-GB" dirty="0"/>
            </a:br>
            <a:endParaRPr lang="en-GB" sz="1800" dirty="0"/>
          </a:p>
        </p:txBody>
      </p:sp>
    </p:spTree>
    <p:extLst>
      <p:ext uri="{BB962C8B-B14F-4D97-AF65-F5344CB8AC3E}">
        <p14:creationId xmlns:p14="http://schemas.microsoft.com/office/powerpoint/2010/main" val="20819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err="1" smtClean="0"/>
              <a:t>Llais</a:t>
            </a:r>
            <a:r>
              <a:rPr lang="en-GB" sz="3600" dirty="0" smtClean="0"/>
              <a:t> </a:t>
            </a:r>
            <a:r>
              <a:rPr lang="en-GB" sz="3600" dirty="0" err="1" smtClean="0"/>
              <a:t>ysgolion</a:t>
            </a:r>
            <a:endParaRPr lang="en-GB" sz="3600" dirty="0"/>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i="1" dirty="0"/>
              <a:t>“Although the main focus is looking at provision for the most able pupils, the framework is underpinned by a </a:t>
            </a:r>
            <a:r>
              <a:rPr lang="en-GB" sz="2000" b="1" i="1" dirty="0"/>
              <a:t>challenge for all philosophy which has raised expectations for all pupils</a:t>
            </a:r>
            <a:r>
              <a:rPr lang="en-GB" sz="2000" i="1" dirty="0"/>
              <a:t>. The resources and training courses run by NACE are superb and provide </a:t>
            </a:r>
            <a:r>
              <a:rPr lang="en-GB" sz="2000" b="1" i="1" dirty="0"/>
              <a:t>additional support and guidance</a:t>
            </a:r>
            <a:r>
              <a:rPr lang="en-GB" sz="2000" i="1" dirty="0"/>
              <a:t> in understanding what good challenge looks like.”</a:t>
            </a:r>
            <a:r>
              <a:rPr lang="en-GB" sz="2000" dirty="0"/>
              <a:t> </a:t>
            </a:r>
          </a:p>
          <a:p>
            <a:pPr marL="0" indent="0">
              <a:lnSpc>
                <a:spcPct val="100000"/>
              </a:lnSpc>
              <a:buNone/>
            </a:pPr>
            <a:r>
              <a:rPr lang="en-GB" sz="1600" dirty="0"/>
              <a:t>- Andrew Palmer, headteacher, </a:t>
            </a:r>
            <a:r>
              <a:rPr lang="en-GB" sz="1600" dirty="0" err="1"/>
              <a:t>Heycroft</a:t>
            </a:r>
            <a:r>
              <a:rPr lang="en-GB" sz="1600" dirty="0"/>
              <a:t> Primary School</a:t>
            </a:r>
            <a:r>
              <a:rPr lang="en-GB" sz="2000" dirty="0"/>
              <a:t/>
            </a:r>
            <a:br>
              <a:rPr lang="en-GB" sz="2000" dirty="0"/>
            </a:br>
            <a:r>
              <a:rPr lang="en-GB" sz="2000" dirty="0"/>
              <a:t/>
            </a:r>
            <a:br>
              <a:rPr lang="en-GB" sz="2000" dirty="0"/>
            </a:br>
            <a:r>
              <a:rPr lang="en-GB" sz="2000" dirty="0"/>
              <a:t>“</a:t>
            </a:r>
            <a:r>
              <a:rPr lang="en-GB" sz="2000" i="1" dirty="0"/>
              <a:t>Whether the school needs to develop from a low Ofsted category and low achievement to a high-performing school, or go beyond the outstanding category, the framework provides </a:t>
            </a:r>
            <a:r>
              <a:rPr lang="en-GB" sz="2000" b="1" i="1" dirty="0"/>
              <a:t>the challenge, the direction and the energy for all</a:t>
            </a:r>
            <a:r>
              <a:rPr lang="en-GB" sz="2000" i="1" dirty="0"/>
              <a:t>.”</a:t>
            </a:r>
          </a:p>
          <a:p>
            <a:pPr marL="0" indent="0">
              <a:lnSpc>
                <a:spcPct val="100000"/>
              </a:lnSpc>
              <a:buNone/>
            </a:pPr>
            <a:r>
              <a:rPr lang="en-GB" sz="1600" dirty="0"/>
              <a:t>- Paul Dick, headteacher of Kennet School and chief executive of the Kennet School Academies Trust</a:t>
            </a:r>
            <a:r>
              <a:rPr lang="en-GB" sz="2000" dirty="0"/>
              <a:t/>
            </a:r>
            <a:br>
              <a:rPr lang="en-GB" sz="2000" dirty="0"/>
            </a:br>
            <a:endParaRPr lang="en-GB" sz="2000" dirty="0"/>
          </a:p>
        </p:txBody>
      </p:sp>
    </p:spTree>
    <p:extLst>
      <p:ext uri="{BB962C8B-B14F-4D97-AF65-F5344CB8AC3E}">
        <p14:creationId xmlns:p14="http://schemas.microsoft.com/office/powerpoint/2010/main" val="28833534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Llais ysgol</a:t>
            </a:r>
            <a:endParaRPr lang="cy-GB" dirty="0"/>
          </a:p>
        </p:txBody>
      </p:sp>
      <p:sp>
        <p:nvSpPr>
          <p:cNvPr id="3" name="Content Placeholder 2"/>
          <p:cNvSpPr>
            <a:spLocks noGrp="1"/>
          </p:cNvSpPr>
          <p:nvPr>
            <p:ph idx="1"/>
          </p:nvPr>
        </p:nvSpPr>
        <p:spPr/>
        <p:txBody>
          <a:bodyPr/>
          <a:lstStyle/>
          <a:p>
            <a:pPr marL="0" indent="0">
              <a:buNone/>
            </a:pPr>
            <a:r>
              <a:rPr lang="cy-GB" i="1" dirty="0" smtClean="0"/>
              <a:t>“Roedd dilyn y fframwaith ar gyfer yr achrediad wedi ein harwain i ffocysu ar arferion a gweithdrefnau’r Ysgol gan sicrhau ein bod yn darparu’r cyfleoedd a’r profiadau gorau i’n dysgwyr.</a:t>
            </a:r>
          </a:p>
          <a:p>
            <a:pPr marL="0" indent="0">
              <a:buNone/>
            </a:pPr>
            <a:r>
              <a:rPr lang="cy-GB" i="1" dirty="0" smtClean="0"/>
              <a:t>Cynhaliwyd awdit a lluniwyd cynllun gweithredu a fwydodd i’n Cynllun Gwella Ysgol. Cododd hyn broffil dysgwyr MATh gan roi cyfle i bob rhanddeiliad gyfrannu at y broses.”</a:t>
            </a:r>
          </a:p>
          <a:p>
            <a:pPr marL="0" indent="0">
              <a:buNone/>
            </a:pPr>
            <a:endParaRPr lang="cy-GB" i="1" dirty="0" smtClean="0"/>
          </a:p>
          <a:p>
            <a:pPr marL="0" indent="0">
              <a:buNone/>
            </a:pPr>
            <a:r>
              <a:rPr lang="cy-GB" sz="1600" i="1" dirty="0" smtClean="0"/>
              <a:t>Rhiannon Roberts, dirprwy bennaeth, Ysgol Treganna, Caerdydd</a:t>
            </a:r>
          </a:p>
          <a:p>
            <a:endParaRPr lang="cy-GB" dirty="0"/>
          </a:p>
        </p:txBody>
      </p:sp>
    </p:spTree>
    <p:extLst>
      <p:ext uri="{BB962C8B-B14F-4D97-AF65-F5344CB8AC3E}">
        <p14:creationId xmlns:p14="http://schemas.microsoft.com/office/powerpoint/2010/main" val="29383103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Llais ysgol</a:t>
            </a:r>
            <a:endParaRPr lang="cy-GB" dirty="0"/>
          </a:p>
        </p:txBody>
      </p:sp>
      <p:sp>
        <p:nvSpPr>
          <p:cNvPr id="3" name="Content Placeholder 2"/>
          <p:cNvSpPr>
            <a:spLocks noGrp="1"/>
          </p:cNvSpPr>
          <p:nvPr>
            <p:ph idx="1"/>
          </p:nvPr>
        </p:nvSpPr>
        <p:spPr/>
        <p:txBody>
          <a:bodyPr>
            <a:normAutofit lnSpcReduction="10000"/>
          </a:bodyPr>
          <a:lstStyle/>
          <a:p>
            <a:pPr marL="0" indent="0">
              <a:buNone/>
            </a:pPr>
            <a:r>
              <a:rPr lang="cy-GB" sz="2400" i="1" dirty="0" smtClean="0"/>
              <a:t>“</a:t>
            </a:r>
            <a:r>
              <a:rPr lang="cy-GB" sz="2400" b="1" i="1" dirty="0" smtClean="0"/>
              <a:t>Mae arweinwyr ysgol yn craffu’n gyson ar y mentrau addysgol diweddaraf sy’n llifo’r farchnad.  </a:t>
            </a:r>
            <a:r>
              <a:rPr lang="cy-GB" sz="2400" i="1" dirty="0" smtClean="0"/>
              <a:t>Drwy ystyried, dewis yn ofalus ac yna ymgymryd â siwrnai  Gwobr Her NACE, darparwyd y cymorth, strwythur, gwybodaeth, sgiliau ac adnoddau i helpu herio disgyblion mwy abl i ddod yn ddysgwyr effeithiol ymhob maes, boed yn academaidd, chwaraeon, artistig, diwyllianol, ysbrydol, cerddorol neu gymdeithasol.  Mae dilyn safonau’r fframwaith heb os wedi helpu ni i fireinio cyfleon bywyd nifer o’n dysgwyr mwy abl, i’n galluogi ni i’w bwydo gyda’r sgiliau angenrheidiol i lwyddo mewn bywyd.”</a:t>
            </a:r>
          </a:p>
          <a:p>
            <a:pPr marL="0" indent="0">
              <a:buNone/>
            </a:pPr>
            <a:endParaRPr lang="cy-GB" sz="1800" i="1" dirty="0"/>
          </a:p>
          <a:p>
            <a:pPr marL="0" indent="0">
              <a:buNone/>
            </a:pPr>
            <a:r>
              <a:rPr lang="cy-GB" sz="1800" dirty="0"/>
              <a:t>- Jon Murphy, </a:t>
            </a:r>
            <a:r>
              <a:rPr lang="cy-GB" sz="1800" dirty="0" smtClean="0"/>
              <a:t>pennaeth Llanfoist </a:t>
            </a:r>
            <a:r>
              <a:rPr lang="cy-GB" sz="1800" dirty="0"/>
              <a:t>Fawr Primary School</a:t>
            </a:r>
          </a:p>
          <a:p>
            <a:endParaRPr lang="cy-GB" dirty="0"/>
          </a:p>
        </p:txBody>
      </p:sp>
    </p:spTree>
    <p:extLst>
      <p:ext uri="{BB962C8B-B14F-4D97-AF65-F5344CB8AC3E}">
        <p14:creationId xmlns:p14="http://schemas.microsoft.com/office/powerpoint/2010/main" val="20339855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Ysgolion</a:t>
            </a:r>
            <a:r>
              <a:rPr lang="en-US" dirty="0" smtClean="0"/>
              <a:t> </a:t>
            </a:r>
            <a:r>
              <a:rPr lang="en-US" dirty="0" err="1" smtClean="0"/>
              <a:t>Gwobr</a:t>
            </a:r>
            <a:r>
              <a:rPr lang="en-US" dirty="0" smtClean="0"/>
              <a:t> Her</a:t>
            </a:r>
            <a:endParaRPr lang="en-US" dirty="0"/>
          </a:p>
        </p:txBody>
      </p:sp>
      <p:sp>
        <p:nvSpPr>
          <p:cNvPr id="3" name="Content Placeholder 2"/>
          <p:cNvSpPr>
            <a:spLocks noGrp="1"/>
          </p:cNvSpPr>
          <p:nvPr>
            <p:ph idx="1"/>
          </p:nvPr>
        </p:nvSpPr>
        <p:spPr>
          <a:xfrm>
            <a:off x="683370" y="1491916"/>
            <a:ext cx="7777448" cy="4819237"/>
          </a:xfrm>
        </p:spPr>
        <p:txBody>
          <a:bodyPr>
            <a:noAutofit/>
          </a:bodyPr>
          <a:lstStyle/>
          <a:p>
            <a:pPr marL="0" indent="0">
              <a:spcAft>
                <a:spcPts val="1350"/>
              </a:spcAft>
              <a:buNone/>
            </a:pPr>
            <a:r>
              <a:rPr lang="cy-GB" sz="1500" i="1" dirty="0" smtClean="0"/>
              <a:t>Mae pob un o’r arweinwyr yn cynnal ffocws cadarn ar sicrhau eu bod yn cynorthwyo a herio’r disgyblion hynny sy’n fwy abl a thalentog trwy ystod o strategaethau a darpariaeth effeithiol“</a:t>
            </a:r>
          </a:p>
          <a:p>
            <a:pPr marL="0" indent="0">
              <a:spcAft>
                <a:spcPts val="1350"/>
              </a:spcAft>
              <a:buNone/>
            </a:pPr>
            <a:r>
              <a:rPr lang="cy-GB" sz="1500" i="1" dirty="0" smtClean="0"/>
              <a:t>“Fel rhan o ymdrech yr ysgol i wella darpariaeth a deilliannau ar gyfer disgyblion mwy abl, mae arweinwyr yn gwrando ar safbwyntiau’r disgyblion hyn yn gydwybodol, ac yn gweithredu yn unol â nhw“</a:t>
            </a:r>
          </a:p>
          <a:p>
            <a:pPr marL="0" indent="0">
              <a:spcAft>
                <a:spcPts val="1350"/>
              </a:spcAft>
              <a:buNone/>
            </a:pPr>
            <a:r>
              <a:rPr lang="cy-GB" sz="1200" dirty="0" smtClean="0"/>
              <a:t>Ysgol Gyfun Treorci </a:t>
            </a:r>
          </a:p>
          <a:p>
            <a:pPr marL="0" indent="0">
              <a:spcAft>
                <a:spcPts val="1350"/>
              </a:spcAft>
              <a:buNone/>
            </a:pPr>
            <a:r>
              <a:rPr lang="cy-GB" sz="1500" i="1" dirty="0" smtClean="0"/>
              <a:t>Gan ddefnyddio fframwaith NACE, archwiliodd arweinwyr y ddarpariaeth ar gyfer disgyblion mwy abl a thalentog ar draws yr holl adrannau, a nododd gamau gwella, er enghraifft mentora disgyblion unigol a gwella’r cyfnod pontio o gyfnod allweddol 2 i gyfnod allweddol 3, i sicrhau bod athrawon yn adeiladu’n raddol ar fedrau a gwybodaeth flaenorol disgyblion.  Mae’r ysgoyn parhau i ddefnyddio offeryn archwilio NACE i arfarnu ei harferion a’i chynllun ar gyfer gwella.  </a:t>
            </a:r>
          </a:p>
          <a:p>
            <a:pPr marL="0" indent="0">
              <a:spcAft>
                <a:spcPts val="1350"/>
              </a:spcAft>
              <a:buNone/>
            </a:pPr>
            <a:r>
              <a:rPr lang="cy-GB" sz="1200" dirty="0" smtClean="0"/>
              <a:t>Ysgol Y Preseli </a:t>
            </a:r>
          </a:p>
          <a:p>
            <a:pPr marL="0" indent="0">
              <a:spcAft>
                <a:spcPts val="1350"/>
              </a:spcAft>
              <a:buNone/>
            </a:pPr>
            <a:r>
              <a:rPr lang="cy-GB" sz="1200" dirty="0" smtClean="0"/>
              <a:t>Dyfyniadau o adroddiad Estyn, Cefnogi disgyblion mwy abl a thalentog (Mawrth 2018)</a:t>
            </a:r>
            <a:endParaRPr lang="cy-GB" sz="1200" dirty="0"/>
          </a:p>
          <a:p>
            <a:pPr marL="0" indent="0">
              <a:spcAft>
                <a:spcPts val="1350"/>
              </a:spcAft>
              <a:buNone/>
            </a:pPr>
            <a:endParaRPr lang="cy-GB" sz="1200" dirty="0" smtClean="0"/>
          </a:p>
          <a:p>
            <a:pPr marL="0" indent="0">
              <a:spcAft>
                <a:spcPts val="1350"/>
              </a:spcAft>
              <a:buNone/>
            </a:pPr>
            <a:endParaRPr lang="en-GB" sz="1500" dirty="0"/>
          </a:p>
          <a:p>
            <a:pPr marL="0" indent="0">
              <a:spcAft>
                <a:spcPts val="1350"/>
              </a:spcAft>
              <a:buNone/>
            </a:pPr>
            <a:endParaRPr lang="en-GB" sz="1200" dirty="0"/>
          </a:p>
          <a:p>
            <a:pPr marL="0" indent="0">
              <a:spcAft>
                <a:spcPts val="1350"/>
              </a:spcAft>
              <a:buNone/>
            </a:pPr>
            <a:endParaRPr lang="en-US" sz="1500" dirty="0"/>
          </a:p>
        </p:txBody>
      </p:sp>
    </p:spTree>
    <p:extLst>
      <p:ext uri="{BB962C8B-B14F-4D97-AF65-F5344CB8AC3E}">
        <p14:creationId xmlns:p14="http://schemas.microsoft.com/office/powerpoint/2010/main" val="37802361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11517"/>
            <a:ext cx="3579838" cy="4065006"/>
          </a:xfrm>
        </p:spPr>
        <p:txBody>
          <a:bodyPr anchor="ctr" anchorCtr="0">
            <a:normAutofit/>
          </a:bodyPr>
          <a:lstStyle/>
          <a:p>
            <a:r>
              <a:rPr lang="en-US" dirty="0" err="1" smtClean="0"/>
              <a:t>Adnabod</a:t>
            </a:r>
            <a:r>
              <a:rPr lang="en-US" dirty="0" smtClean="0"/>
              <a:t> man </a:t>
            </a:r>
            <a:r>
              <a:rPr lang="en-US" dirty="0" err="1" smtClean="0"/>
              <a:t>cychwyn</a:t>
            </a:r>
            <a:endParaRPr lang="en-US" dirty="0"/>
          </a:p>
        </p:txBody>
      </p:sp>
    </p:spTree>
    <p:extLst>
      <p:ext uri="{BB962C8B-B14F-4D97-AF65-F5344CB8AC3E}">
        <p14:creationId xmlns:p14="http://schemas.microsoft.com/office/powerpoint/2010/main" val="8436161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mtClean="0"/>
              <a:t>Adnabod man cychwyn</a:t>
            </a:r>
            <a:endParaRPr lang="en-GB" dirty="0"/>
          </a:p>
        </p:txBody>
      </p:sp>
      <p:sp>
        <p:nvSpPr>
          <p:cNvPr id="3" name="Content Placeholder 2"/>
          <p:cNvSpPr>
            <a:spLocks noGrp="1"/>
          </p:cNvSpPr>
          <p:nvPr>
            <p:ph idx="1"/>
          </p:nvPr>
        </p:nvSpPr>
        <p:spPr>
          <a:xfrm>
            <a:off x="683369" y="1875596"/>
            <a:ext cx="7777448" cy="4325179"/>
          </a:xfrm>
        </p:spPr>
        <p:txBody>
          <a:bodyPr>
            <a:normAutofit/>
          </a:bodyPr>
          <a:lstStyle/>
          <a:p>
            <a:pPr marL="0" indent="0">
              <a:lnSpc>
                <a:spcPct val="100000"/>
              </a:lnSpc>
              <a:buNone/>
            </a:pPr>
            <a:r>
              <a:rPr lang="en-GB" sz="2000" smtClean="0"/>
              <a:t>Mae canllawiau’r fframwaith yn nodi pedwar man cychwyn:</a:t>
            </a:r>
            <a:r>
              <a:rPr lang="en-GB" sz="2000" dirty="0"/>
              <a:t/>
            </a:r>
            <a:br>
              <a:rPr lang="en-GB" sz="2000" dirty="0"/>
            </a:br>
            <a:endParaRPr lang="en-GB" sz="2000" dirty="0"/>
          </a:p>
          <a:p>
            <a:pPr>
              <a:lnSpc>
                <a:spcPct val="100000"/>
              </a:lnSpc>
            </a:pPr>
            <a:r>
              <a:rPr lang="en-GB" sz="2000" b="1" smtClean="0"/>
              <a:t>Ysgol lefel mynediad, </a:t>
            </a:r>
            <a:r>
              <a:rPr lang="en-GB" sz="2000" smtClean="0"/>
              <a:t>yng nghyfnod cynnar datblygu arfer dda a’r ddarpariaeth ar gyfer y mwy abl;</a:t>
            </a:r>
            <a:r>
              <a:rPr lang="en-GB" sz="2000" dirty="0"/>
              <a:t/>
            </a:r>
            <a:br>
              <a:rPr lang="en-GB" sz="2000" dirty="0"/>
            </a:br>
            <a:endParaRPr lang="en-GB" sz="2000" dirty="0"/>
          </a:p>
          <a:p>
            <a:pPr>
              <a:lnSpc>
                <a:spcPct val="100000"/>
              </a:lnSpc>
            </a:pPr>
            <a:r>
              <a:rPr lang="en-GB" sz="2000" b="1" smtClean="0"/>
              <a:t>Ysgol sy’n datblygu</a:t>
            </a:r>
            <a:r>
              <a:rPr lang="en-GB" sz="2000" smtClean="0"/>
              <a:t>, atgyfnerthu gwybodaeth ac ymarferion mewn darpariaeth ac adnabyddiaeth ar gyfer y mwy abl;</a:t>
            </a:r>
            <a:r>
              <a:rPr lang="en-GB" sz="2000" dirty="0"/>
              <a:t/>
            </a:r>
            <a:br>
              <a:rPr lang="en-GB" sz="2000" dirty="0"/>
            </a:br>
            <a:endParaRPr lang="en-GB" sz="2000" dirty="0"/>
          </a:p>
          <a:p>
            <a:pPr>
              <a:lnSpc>
                <a:spcPct val="100000"/>
              </a:lnSpc>
            </a:pPr>
            <a:r>
              <a:rPr lang="en-GB" sz="2000" b="1" smtClean="0"/>
              <a:t>Ysgol gyda darpariaeth o ansawdd uchel</a:t>
            </a:r>
            <a:r>
              <a:rPr lang="en-GB" sz="2000" smtClean="0"/>
              <a:t>;</a:t>
            </a:r>
            <a:r>
              <a:rPr lang="en-GB" sz="2000" dirty="0"/>
              <a:t/>
            </a:r>
            <a:br>
              <a:rPr lang="en-GB" sz="2000" dirty="0"/>
            </a:br>
            <a:endParaRPr lang="en-GB" sz="2000" dirty="0"/>
          </a:p>
          <a:p>
            <a:pPr>
              <a:lnSpc>
                <a:spcPct val="100000"/>
              </a:lnSpc>
            </a:pPr>
            <a:r>
              <a:rPr lang="en-GB" sz="2000" b="1" smtClean="0"/>
              <a:t>Ysgol sy’n paratoi i ennill achrediad </a:t>
            </a:r>
            <a:r>
              <a:rPr lang="en-GB" sz="2000" smtClean="0"/>
              <a:t>trwy Wobr Her NACE</a:t>
            </a:r>
            <a:r>
              <a:rPr lang="en-GB" sz="2000" b="1" smtClean="0"/>
              <a:t>.</a:t>
            </a:r>
            <a:endParaRPr lang="en-GB" sz="2000" dirty="0"/>
          </a:p>
          <a:p>
            <a:pPr marL="0" indent="0">
              <a:lnSpc>
                <a:spcPct val="100000"/>
              </a:lnSpc>
              <a:buNone/>
            </a:pPr>
            <a:endParaRPr lang="en-GB" sz="1800" dirty="0"/>
          </a:p>
        </p:txBody>
      </p:sp>
    </p:spTree>
    <p:extLst>
      <p:ext uri="{BB962C8B-B14F-4D97-AF65-F5344CB8AC3E}">
        <p14:creationId xmlns:p14="http://schemas.microsoft.com/office/powerpoint/2010/main" val="24326222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smtClean="0"/>
              <a:t>Trafodaeth…</a:t>
            </a:r>
            <a:endParaRPr lang="en-GB" sz="3600" dirty="0"/>
          </a:p>
        </p:txBody>
      </p:sp>
      <p:sp>
        <p:nvSpPr>
          <p:cNvPr id="3" name="Content Placeholder 2"/>
          <p:cNvSpPr>
            <a:spLocks noGrp="1"/>
          </p:cNvSpPr>
          <p:nvPr>
            <p:ph idx="1"/>
          </p:nvPr>
        </p:nvSpPr>
        <p:spPr>
          <a:xfrm>
            <a:off x="683369" y="1875596"/>
            <a:ext cx="7915686" cy="4325179"/>
          </a:xfrm>
        </p:spPr>
        <p:txBody>
          <a:bodyPr>
            <a:noAutofit/>
          </a:bodyPr>
          <a:lstStyle/>
          <a:p>
            <a:pPr marL="0" indent="0">
              <a:lnSpc>
                <a:spcPct val="100000"/>
              </a:lnSpc>
              <a:buNone/>
              <a:defRPr/>
            </a:pPr>
            <a:r>
              <a:rPr lang="en-US" sz="2400" dirty="0" err="1" smtClean="0"/>
              <a:t>Ydyn</a:t>
            </a:r>
            <a:r>
              <a:rPr lang="en-US" sz="2400" dirty="0" smtClean="0"/>
              <a:t> </a:t>
            </a:r>
            <a:r>
              <a:rPr lang="en-US" sz="2400" dirty="0" err="1" smtClean="0"/>
              <a:t>ni</a:t>
            </a:r>
            <a:r>
              <a:rPr lang="en-US" sz="2400" dirty="0" smtClean="0"/>
              <a:t>:</a:t>
            </a:r>
            <a:endParaRPr lang="en-US" sz="2400" dirty="0"/>
          </a:p>
          <a:p>
            <a:pPr marL="342900" indent="-342900">
              <a:lnSpc>
                <a:spcPct val="100000"/>
              </a:lnSpc>
              <a:defRPr/>
            </a:pPr>
            <a:r>
              <a:rPr lang="en-US" sz="2400" dirty="0" err="1" smtClean="0"/>
              <a:t>Yng</a:t>
            </a:r>
            <a:r>
              <a:rPr lang="en-US" sz="2400" dirty="0" smtClean="0"/>
              <a:t> </a:t>
            </a:r>
            <a:r>
              <a:rPr lang="en-US" sz="2400" dirty="0" err="1" smtClean="0"/>
              <a:t>nghyfnod</a:t>
            </a:r>
            <a:r>
              <a:rPr lang="en-US" sz="2400" dirty="0" smtClean="0"/>
              <a:t> </a:t>
            </a:r>
            <a:r>
              <a:rPr lang="en-US" sz="2400" dirty="0" err="1" smtClean="0"/>
              <a:t>cynnar</a:t>
            </a:r>
            <a:r>
              <a:rPr lang="en-US" sz="2400" dirty="0" smtClean="0"/>
              <a:t> </a:t>
            </a:r>
            <a:r>
              <a:rPr lang="en-US" sz="2400" dirty="0" err="1" smtClean="0"/>
              <a:t>sefydlu</a:t>
            </a:r>
            <a:r>
              <a:rPr lang="en-US" sz="2400" dirty="0" smtClean="0"/>
              <a:t> </a:t>
            </a:r>
            <a:r>
              <a:rPr lang="en-US" sz="2400" dirty="0" err="1" smtClean="0"/>
              <a:t>arfer</a:t>
            </a:r>
            <a:r>
              <a:rPr lang="en-US" sz="2400" dirty="0" smtClean="0"/>
              <a:t> a </a:t>
            </a:r>
            <a:r>
              <a:rPr lang="en-US" sz="2400" dirty="0" err="1" smtClean="0"/>
              <a:t>darpariaeth</a:t>
            </a:r>
            <a:r>
              <a:rPr lang="en-US" sz="2400" dirty="0" smtClean="0"/>
              <a:t> </a:t>
            </a:r>
            <a:r>
              <a:rPr lang="en-US" sz="2400" dirty="0" err="1" smtClean="0"/>
              <a:t>dda</a:t>
            </a:r>
            <a:r>
              <a:rPr lang="en-US" sz="2400" dirty="0" smtClean="0"/>
              <a:t> </a:t>
            </a:r>
            <a:r>
              <a:rPr lang="en-US" sz="2400" dirty="0" err="1" smtClean="0"/>
              <a:t>ar</a:t>
            </a:r>
            <a:r>
              <a:rPr lang="en-US" sz="2400" dirty="0" smtClean="0"/>
              <a:t> </a:t>
            </a:r>
            <a:r>
              <a:rPr lang="en-US" sz="2400" dirty="0" err="1" smtClean="0"/>
              <a:t>gyfer</a:t>
            </a:r>
            <a:r>
              <a:rPr lang="en-US" sz="2400" dirty="0" smtClean="0"/>
              <a:t> y </a:t>
            </a:r>
            <a:r>
              <a:rPr lang="en-US" sz="2400" dirty="0" err="1" smtClean="0"/>
              <a:t>mwy</a:t>
            </a:r>
            <a:r>
              <a:rPr lang="en-US" sz="2400" dirty="0" smtClean="0"/>
              <a:t> </a:t>
            </a:r>
            <a:r>
              <a:rPr lang="en-US" sz="2400" dirty="0" err="1" smtClean="0"/>
              <a:t>abl</a:t>
            </a:r>
            <a:r>
              <a:rPr lang="en-US" sz="2400" dirty="0" smtClean="0"/>
              <a:t>?</a:t>
            </a:r>
            <a:endParaRPr lang="en-US" sz="2400" dirty="0"/>
          </a:p>
          <a:p>
            <a:pPr marL="342900" indent="-342900">
              <a:lnSpc>
                <a:spcPct val="100000"/>
              </a:lnSpc>
              <a:defRPr/>
            </a:pPr>
            <a:r>
              <a:rPr lang="en-US" sz="2400" dirty="0" err="1" smtClean="0"/>
              <a:t>Atgyfnerthu</a:t>
            </a:r>
            <a:r>
              <a:rPr lang="en-US" sz="2400" dirty="0" smtClean="0"/>
              <a:t> </a:t>
            </a:r>
            <a:r>
              <a:rPr lang="en-US" sz="2400" dirty="0" err="1" smtClean="0"/>
              <a:t>ein</a:t>
            </a:r>
            <a:r>
              <a:rPr lang="en-US" sz="2400" dirty="0" smtClean="0"/>
              <a:t> </a:t>
            </a:r>
            <a:r>
              <a:rPr lang="en-US" sz="2400" dirty="0" err="1" smtClean="0"/>
              <a:t>dealltwriaeth</a:t>
            </a:r>
            <a:r>
              <a:rPr lang="en-US" sz="2400" dirty="0" smtClean="0"/>
              <a:t> ac </a:t>
            </a:r>
            <a:r>
              <a:rPr lang="en-US" sz="2400" dirty="0" err="1" smtClean="0"/>
              <a:t>arferion</a:t>
            </a:r>
            <a:r>
              <a:rPr lang="en-US" sz="2400" dirty="0" smtClean="0"/>
              <a:t> </a:t>
            </a:r>
            <a:r>
              <a:rPr lang="en-US" sz="2400" dirty="0" err="1" smtClean="0"/>
              <a:t>mewn</a:t>
            </a:r>
            <a:r>
              <a:rPr lang="en-US" sz="2400" dirty="0" smtClean="0"/>
              <a:t> </a:t>
            </a:r>
            <a:r>
              <a:rPr lang="en-US" sz="2400" dirty="0" err="1" smtClean="0"/>
              <a:t>darpariaeth</a:t>
            </a:r>
            <a:r>
              <a:rPr lang="en-US" sz="2400" dirty="0" smtClean="0"/>
              <a:t> </a:t>
            </a:r>
            <a:r>
              <a:rPr lang="en-US" sz="2400" dirty="0" err="1" smtClean="0"/>
              <a:t>ar</a:t>
            </a:r>
            <a:r>
              <a:rPr lang="en-US" sz="2400" dirty="0" smtClean="0"/>
              <a:t> </a:t>
            </a:r>
            <a:r>
              <a:rPr lang="en-US" sz="2400" dirty="0" err="1" smtClean="0"/>
              <a:t>gyfer</a:t>
            </a:r>
            <a:r>
              <a:rPr lang="en-US" sz="2400" dirty="0" smtClean="0"/>
              <a:t> ac </a:t>
            </a:r>
            <a:r>
              <a:rPr lang="en-US" sz="2400" dirty="0" err="1" smtClean="0"/>
              <a:t>adnabyddiaeth</a:t>
            </a:r>
            <a:r>
              <a:rPr lang="en-US" sz="2400" dirty="0" smtClean="0"/>
              <a:t> o </a:t>
            </a:r>
            <a:r>
              <a:rPr lang="en-US" sz="2400" dirty="0" err="1" smtClean="0"/>
              <a:t>ddysgwyr</a:t>
            </a:r>
            <a:r>
              <a:rPr lang="en-US" sz="2400" dirty="0" smtClean="0"/>
              <a:t> </a:t>
            </a:r>
            <a:r>
              <a:rPr lang="en-US" sz="2400" dirty="0" err="1" smtClean="0"/>
              <a:t>mwy</a:t>
            </a:r>
            <a:r>
              <a:rPr lang="en-US" sz="2400" dirty="0" smtClean="0"/>
              <a:t> </a:t>
            </a:r>
            <a:r>
              <a:rPr lang="en-US" sz="2400" dirty="0" err="1" smtClean="0"/>
              <a:t>abl</a:t>
            </a:r>
            <a:r>
              <a:rPr lang="en-US" sz="2400" dirty="0" smtClean="0"/>
              <a:t>?</a:t>
            </a:r>
            <a:endParaRPr lang="en-US" sz="2400" dirty="0"/>
          </a:p>
          <a:p>
            <a:pPr marL="342900" indent="-342900">
              <a:lnSpc>
                <a:spcPct val="100000"/>
              </a:lnSpc>
              <a:defRPr/>
            </a:pPr>
            <a:r>
              <a:rPr lang="en-US" sz="2400" dirty="0" err="1" smtClean="0"/>
              <a:t>Yn</a:t>
            </a:r>
            <a:r>
              <a:rPr lang="en-US" sz="2400" dirty="0" smtClean="0"/>
              <a:t> </a:t>
            </a:r>
            <a:r>
              <a:rPr lang="en-US" sz="2400" dirty="0" err="1" smtClean="0"/>
              <a:t>ysgol</a:t>
            </a:r>
            <a:r>
              <a:rPr lang="en-US" sz="2400" dirty="0" smtClean="0"/>
              <a:t> </a:t>
            </a:r>
            <a:r>
              <a:rPr lang="en-US" sz="2400" dirty="0" err="1" smtClean="0"/>
              <a:t>sydd</a:t>
            </a:r>
            <a:r>
              <a:rPr lang="en-US" sz="2400" dirty="0" smtClean="0"/>
              <a:t> </a:t>
            </a:r>
            <a:r>
              <a:rPr lang="en-US" sz="2400" dirty="0" err="1" smtClean="0"/>
              <a:t>eisoes</a:t>
            </a:r>
            <a:r>
              <a:rPr lang="en-US" sz="2400" dirty="0" smtClean="0"/>
              <a:t> </a:t>
            </a:r>
            <a:r>
              <a:rPr lang="en-US" sz="2400" dirty="0" err="1" smtClean="0"/>
              <a:t>yn</a:t>
            </a:r>
            <a:r>
              <a:rPr lang="en-US" sz="2400" dirty="0" smtClean="0"/>
              <a:t> </a:t>
            </a:r>
            <a:r>
              <a:rPr lang="en-US" sz="2400" dirty="0" err="1" smtClean="0"/>
              <a:t>dangos</a:t>
            </a:r>
            <a:r>
              <a:rPr lang="en-US" sz="2400" dirty="0" smtClean="0"/>
              <a:t> </a:t>
            </a:r>
            <a:r>
              <a:rPr lang="en-US" sz="2400" dirty="0" err="1" smtClean="0"/>
              <a:t>darpariaeth</a:t>
            </a:r>
            <a:r>
              <a:rPr lang="en-US" sz="2400" dirty="0" smtClean="0"/>
              <a:t> o </a:t>
            </a:r>
            <a:r>
              <a:rPr lang="en-US" sz="2400" dirty="0" err="1" smtClean="0"/>
              <a:t>ansawdd</a:t>
            </a:r>
            <a:r>
              <a:rPr lang="en-US" sz="2400" dirty="0" smtClean="0"/>
              <a:t> </a:t>
            </a:r>
            <a:r>
              <a:rPr lang="en-US" sz="2400" dirty="0" err="1" smtClean="0"/>
              <a:t>uchel</a:t>
            </a:r>
            <a:r>
              <a:rPr lang="en-US" sz="2400" dirty="0" smtClean="0"/>
              <a:t> </a:t>
            </a:r>
            <a:r>
              <a:rPr lang="en-US" sz="2400" dirty="0" err="1" smtClean="0"/>
              <a:t>yn</a:t>
            </a:r>
            <a:r>
              <a:rPr lang="en-US" sz="2400" dirty="0" smtClean="0"/>
              <a:t> y </a:t>
            </a:r>
            <a:r>
              <a:rPr lang="en-US" sz="2400" dirty="0" err="1" smtClean="0"/>
              <a:t>maes</a:t>
            </a:r>
            <a:r>
              <a:rPr lang="en-US" sz="2400" dirty="0" smtClean="0"/>
              <a:t>?</a:t>
            </a:r>
            <a:endParaRPr lang="en-US" sz="2400" dirty="0"/>
          </a:p>
          <a:p>
            <a:pPr marL="342900" indent="-342900">
              <a:lnSpc>
                <a:spcPct val="100000"/>
              </a:lnSpc>
              <a:defRPr/>
            </a:pPr>
            <a:r>
              <a:rPr lang="en-US" sz="2400" dirty="0" err="1" smtClean="0"/>
              <a:t>Barod</a:t>
            </a:r>
            <a:r>
              <a:rPr lang="en-US" sz="2400" dirty="0" smtClean="0"/>
              <a:t> </a:t>
            </a:r>
            <a:r>
              <a:rPr lang="en-US" sz="2400" dirty="0" err="1" smtClean="0"/>
              <a:t>i</a:t>
            </a:r>
            <a:r>
              <a:rPr lang="en-US" sz="2400" dirty="0" smtClean="0"/>
              <a:t> </a:t>
            </a:r>
            <a:r>
              <a:rPr lang="en-US" sz="2400" dirty="0" err="1" smtClean="0"/>
              <a:t>baratoi</a:t>
            </a:r>
            <a:r>
              <a:rPr lang="en-US" sz="2400" dirty="0" smtClean="0"/>
              <a:t> </a:t>
            </a:r>
            <a:r>
              <a:rPr lang="en-US" sz="2400" dirty="0" err="1" smtClean="0"/>
              <a:t>ar</a:t>
            </a:r>
            <a:r>
              <a:rPr lang="en-US" sz="2400" dirty="0" smtClean="0"/>
              <a:t> </a:t>
            </a:r>
            <a:r>
              <a:rPr lang="en-US" sz="2400" dirty="0" err="1" smtClean="0"/>
              <a:t>gyfer</a:t>
            </a:r>
            <a:r>
              <a:rPr lang="en-US" sz="2400" dirty="0" smtClean="0"/>
              <a:t> </a:t>
            </a:r>
            <a:r>
              <a:rPr lang="en-US" sz="2400" dirty="0" err="1" smtClean="0"/>
              <a:t>asesiad</a:t>
            </a:r>
            <a:r>
              <a:rPr lang="en-US" sz="2400" dirty="0" smtClean="0"/>
              <a:t> </a:t>
            </a:r>
            <a:r>
              <a:rPr lang="en-US" sz="2400" dirty="0" err="1" smtClean="0"/>
              <a:t>Gwobr</a:t>
            </a:r>
            <a:r>
              <a:rPr lang="en-US" sz="2400" dirty="0" smtClean="0"/>
              <a:t> Her NACE?</a:t>
            </a:r>
            <a:endParaRPr lang="en-US" sz="2400" dirty="0"/>
          </a:p>
          <a:p>
            <a:pPr marL="0" indent="0">
              <a:lnSpc>
                <a:spcPct val="100000"/>
              </a:lnSpc>
              <a:buNone/>
            </a:pPr>
            <a:endParaRPr lang="en-GB" sz="1800" dirty="0"/>
          </a:p>
        </p:txBody>
      </p:sp>
    </p:spTree>
    <p:extLst>
      <p:ext uri="{BB962C8B-B14F-4D97-AF65-F5344CB8AC3E}">
        <p14:creationId xmlns:p14="http://schemas.microsoft.com/office/powerpoint/2010/main" val="23001787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mtClean="0"/>
              <a:t>Beth yw ein camau nesaf?</a:t>
            </a:r>
            <a:endParaRPr lang="en-GB" dirty="0"/>
          </a:p>
        </p:txBody>
      </p:sp>
      <p:sp>
        <p:nvSpPr>
          <p:cNvPr id="3" name="Content Placeholder 2"/>
          <p:cNvSpPr>
            <a:spLocks noGrp="1"/>
          </p:cNvSpPr>
          <p:nvPr>
            <p:ph idx="1"/>
          </p:nvPr>
        </p:nvSpPr>
        <p:spPr>
          <a:xfrm>
            <a:off x="683369" y="1507958"/>
            <a:ext cx="7777448" cy="4692817"/>
          </a:xfrm>
        </p:spPr>
        <p:txBody>
          <a:bodyPr>
            <a:normAutofit fontScale="92500" lnSpcReduction="20000"/>
          </a:bodyPr>
          <a:lstStyle/>
          <a:p>
            <a:pPr marL="0" indent="0" fontAlgn="auto">
              <a:spcBef>
                <a:spcPts val="0"/>
              </a:spcBef>
              <a:spcAft>
                <a:spcPts val="0"/>
              </a:spcAft>
              <a:buNone/>
              <a:defRPr/>
            </a:pPr>
            <a:r>
              <a:rPr lang="cy-GB" sz="1800" b="1" dirty="0" smtClean="0">
                <a:latin typeface="Calibri" panose="020F0502020204030204" pitchFamily="34" charset="0"/>
              </a:rPr>
              <a:t>Cyfnod lefel mynediad</a:t>
            </a:r>
          </a:p>
          <a:p>
            <a:pPr marL="0" indent="0" fontAlgn="auto">
              <a:spcBef>
                <a:spcPts val="0"/>
              </a:spcBef>
              <a:spcAft>
                <a:spcPts val="0"/>
              </a:spcAft>
              <a:buNone/>
              <a:defRPr/>
            </a:pPr>
            <a:r>
              <a:rPr lang="cy-GB" sz="1800" dirty="0" smtClean="0">
                <a:latin typeface="Calibri" panose="020F0502020204030204" pitchFamily="34" charset="0"/>
              </a:rPr>
              <a:t>Defnyddio hunan werthusiad y Fframwaith Her i gynllunio ar gyfer darpariaeth lefel uwch.  Cwblhau archwiliad cychwynnol a chofnodi arfer dda cyfredol.  Sefydlu polisi ac arferion sy’n cefnogi darpariaeth ar gyfer y mwy abl. </a:t>
            </a:r>
          </a:p>
          <a:p>
            <a:pPr fontAlgn="auto">
              <a:spcBef>
                <a:spcPts val="0"/>
              </a:spcBef>
              <a:spcAft>
                <a:spcPts val="0"/>
              </a:spcAft>
              <a:defRPr/>
            </a:pPr>
            <a:endParaRPr lang="en-GB" sz="1800" dirty="0">
              <a:solidFill>
                <a:srgbClr val="84BD00"/>
              </a:solidFill>
              <a:latin typeface="Calibri" panose="020F0502020204030204" pitchFamily="34" charset="0"/>
            </a:endParaRPr>
          </a:p>
          <a:p>
            <a:pPr marL="0" indent="0" fontAlgn="auto">
              <a:spcBef>
                <a:spcPts val="0"/>
              </a:spcBef>
              <a:spcAft>
                <a:spcPts val="0"/>
              </a:spcAft>
              <a:buNone/>
              <a:defRPr/>
            </a:pPr>
            <a:r>
              <a:rPr lang="en-GB" sz="1800" b="1" dirty="0" smtClean="0">
                <a:latin typeface="Calibri" panose="020F0502020204030204" pitchFamily="34" charset="0"/>
              </a:rPr>
              <a:t>C</a:t>
            </a:r>
            <a:r>
              <a:rPr lang="cy-GB" sz="1800" b="1" dirty="0" smtClean="0">
                <a:latin typeface="Calibri" panose="020F0502020204030204" pitchFamily="34" charset="0"/>
              </a:rPr>
              <a:t>yfnod datblygu</a:t>
            </a:r>
          </a:p>
          <a:p>
            <a:pPr marL="0" indent="0" fontAlgn="auto">
              <a:spcBef>
                <a:spcPts val="0"/>
              </a:spcBef>
              <a:spcAft>
                <a:spcPts val="0"/>
              </a:spcAft>
              <a:buNone/>
              <a:defRPr/>
            </a:pPr>
            <a:r>
              <a:rPr lang="cy-GB" sz="1800" dirty="0" smtClean="0">
                <a:latin typeface="Calibri" panose="020F0502020204030204" pitchFamily="34" charset="0"/>
              </a:rPr>
              <a:t>Defnyddio’r hunan werthusiad i gynllunio ffordd tuag at ddarpariaeth lefel uwch.  Cwbhlau archwiliad a chofnodi arfer dda cyfredol.  Gall un neu ddwy elfen, neu agweddau o elfennau, gael eu dewis ar gyfer datblygiad wedi ei ffocysu.  Ychwanegir rhain i gynllun gweithredu’r ysgol ac fel ffocws ar gyfer DPP.  Dechrau ehangu darpariaeth a mireinio arfer.</a:t>
            </a:r>
          </a:p>
          <a:p>
            <a:pPr marL="0" indent="0" fontAlgn="auto">
              <a:spcBef>
                <a:spcPts val="0"/>
              </a:spcBef>
              <a:spcAft>
                <a:spcPts val="0"/>
              </a:spcAft>
              <a:buNone/>
              <a:defRPr/>
            </a:pPr>
            <a:endParaRPr lang="cy-GB" sz="1800" dirty="0" smtClean="0">
              <a:latin typeface="Calibri" panose="020F0502020204030204" pitchFamily="34" charset="0"/>
            </a:endParaRPr>
          </a:p>
          <a:p>
            <a:pPr marL="0" lvl="0" indent="0" fontAlgn="auto">
              <a:spcBef>
                <a:spcPts val="0"/>
              </a:spcBef>
              <a:spcAft>
                <a:spcPts val="0"/>
              </a:spcAft>
              <a:buNone/>
              <a:defRPr/>
            </a:pPr>
            <a:r>
              <a:rPr lang="cy-GB" sz="1800" b="1" dirty="0" smtClean="0">
                <a:latin typeface="Calibri" panose="020F0502020204030204" pitchFamily="34" charset="0"/>
              </a:rPr>
              <a:t>Darpariaeth ansawdd uchel</a:t>
            </a:r>
          </a:p>
          <a:p>
            <a:pPr marL="0" lvl="0" indent="0" fontAlgn="auto">
              <a:spcBef>
                <a:spcPts val="0"/>
              </a:spcBef>
              <a:spcAft>
                <a:spcPts val="0"/>
              </a:spcAft>
              <a:buNone/>
              <a:defRPr/>
            </a:pPr>
            <a:r>
              <a:rPr lang="cy-GB" sz="1800" dirty="0" smtClean="0">
                <a:solidFill>
                  <a:prstClr val="black"/>
                </a:solidFill>
                <a:latin typeface="Calibri" panose="020F0502020204030204" pitchFamily="34" charset="0"/>
              </a:rPr>
              <a:t>Archwilio arfer yn erbyn y chwe elfen.  Crynhoi darganfyddiadau yn yr hunan werthusiad.  Ar ddiwedd y broses, adnabod agweddau allweddol o gryfderau ysgol-gyfan ac agweddau i’w datblygu. Ychwanegwch rhain i’ch cynllun gwrithredu ysgol, gan ddefnyddio’r meini prawf o’r fframwaith fel cymorth.  Diweddaru cynlluniau DPP yr ysgol-gyfan fel bo angen.</a:t>
            </a:r>
          </a:p>
          <a:p>
            <a:pPr marL="0" lvl="0" indent="0" fontAlgn="auto">
              <a:spcBef>
                <a:spcPts val="0"/>
              </a:spcBef>
              <a:spcAft>
                <a:spcPts val="0"/>
              </a:spcAft>
              <a:buNone/>
              <a:defRPr/>
            </a:pPr>
            <a:endParaRPr lang="en-GB" sz="1800" dirty="0">
              <a:solidFill>
                <a:prstClr val="black"/>
              </a:solidFill>
              <a:latin typeface="Calibri" panose="020F0502020204030204" pitchFamily="34" charset="0"/>
            </a:endParaRPr>
          </a:p>
          <a:p>
            <a:pPr marL="0" lvl="0" indent="0" fontAlgn="auto">
              <a:spcBef>
                <a:spcPts val="0"/>
              </a:spcBef>
              <a:spcAft>
                <a:spcPts val="0"/>
              </a:spcAft>
              <a:buNone/>
              <a:defRPr/>
            </a:pPr>
            <a:r>
              <a:rPr lang="cy-GB" sz="1800" b="1" dirty="0" smtClean="0">
                <a:latin typeface="Calibri" panose="020F0502020204030204" pitchFamily="34" charset="0"/>
              </a:rPr>
              <a:t>Ysgolion sy’n barod i gynnig am achrediad Gwobr Her</a:t>
            </a:r>
          </a:p>
          <a:p>
            <a:pPr marL="0" lvl="0" indent="0" fontAlgn="auto">
              <a:spcBef>
                <a:spcPts val="0"/>
              </a:spcBef>
              <a:spcAft>
                <a:spcPts val="0"/>
              </a:spcAft>
              <a:buNone/>
              <a:defRPr/>
            </a:pPr>
            <a:r>
              <a:rPr lang="cy-GB" sz="1800" dirty="0" smtClean="0">
                <a:solidFill>
                  <a:prstClr val="black"/>
                </a:solidFill>
                <a:latin typeface="Calibri" panose="020F0502020204030204" pitchFamily="34" charset="0"/>
              </a:rPr>
              <a:t>Fel yr uchod.  Addasu cynllun gweithredu’r ysgol i gynnwys unrhyw arfer sydd heb ei ddatblygu gymaint o’i gymharu yn erbyn y meini prawf.  Gwirio bod holl ofynion yr asesiad  wedi eu cyflawni.  Paratoi portffolio o dystiolaeth.  </a:t>
            </a:r>
            <a:endParaRPr lang="cy-GB" sz="1800" dirty="0" smtClean="0">
              <a:latin typeface="Calibri" panose="020F0502020204030204" pitchFamily="34" charset="0"/>
            </a:endParaRPr>
          </a:p>
          <a:p>
            <a:pPr marL="0" indent="0">
              <a:buNone/>
            </a:pPr>
            <a:endParaRPr lang="en-GB" sz="1800" dirty="0"/>
          </a:p>
        </p:txBody>
      </p:sp>
    </p:spTree>
    <p:extLst>
      <p:ext uri="{BB962C8B-B14F-4D97-AF65-F5344CB8AC3E}">
        <p14:creationId xmlns:p14="http://schemas.microsoft.com/office/powerpoint/2010/main" val="27488253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err="1" smtClean="0"/>
              <a:t>Cynnal</a:t>
            </a:r>
            <a:r>
              <a:rPr lang="en-GB" dirty="0" smtClean="0"/>
              <a:t> </a:t>
            </a:r>
            <a:r>
              <a:rPr lang="en-GB" dirty="0" err="1" smtClean="0"/>
              <a:t>archwiliad</a:t>
            </a:r>
            <a:r>
              <a:rPr lang="en-GB" dirty="0" smtClean="0"/>
              <a:t> </a:t>
            </a:r>
            <a:r>
              <a:rPr lang="en-GB" dirty="0" err="1" smtClean="0"/>
              <a:t>cychwynnol</a:t>
            </a:r>
            <a:endParaRPr lang="en-GB" dirty="0"/>
          </a:p>
        </p:txBody>
      </p:sp>
      <p:sp>
        <p:nvSpPr>
          <p:cNvPr id="3" name="Content Placeholder 2"/>
          <p:cNvSpPr>
            <a:spLocks noGrp="1"/>
          </p:cNvSpPr>
          <p:nvPr>
            <p:ph idx="1"/>
          </p:nvPr>
        </p:nvSpPr>
        <p:spPr>
          <a:xfrm>
            <a:off x="683369" y="1875596"/>
            <a:ext cx="7703250" cy="4325179"/>
          </a:xfrm>
        </p:spPr>
        <p:txBody>
          <a:bodyPr>
            <a:noAutofit/>
          </a:bodyPr>
          <a:lstStyle/>
          <a:p>
            <a:pPr marL="0" indent="0">
              <a:lnSpc>
                <a:spcPct val="100000"/>
              </a:lnSpc>
              <a:buNone/>
            </a:pPr>
            <a:r>
              <a:rPr lang="cy-GB" sz="1800" dirty="0" smtClean="0"/>
              <a:t>Er mwy adnabod ein cryfderau ac agweddau i ddatblygu, byddwn yn cwblhau archwiliad cychwynnol llawn gan ddefnyddio’r fframwaith.  Byddwn yn hoffi cynnwys gymaint o staff ac arweinwyr cwricwlwm ag sy’n bosib, i adnabod ystod eang o lwyddiannau ac agweddau i’w datblygu, fydd yn rhoi i ni hunan werthusiad cynhwysfawr a chywir. </a:t>
            </a:r>
          </a:p>
          <a:p>
            <a:pPr marL="0" indent="0">
              <a:lnSpc>
                <a:spcPct val="100000"/>
              </a:lnSpc>
              <a:buNone/>
            </a:pPr>
            <a:r>
              <a:rPr lang="cy-GB" sz="1800" b="1" dirty="0" smtClean="0"/>
              <a:t>Camau nesaf:</a:t>
            </a:r>
            <a:endParaRPr lang="cy-GB" sz="1800" dirty="0" smtClean="0"/>
          </a:p>
          <a:p>
            <a:pPr>
              <a:lnSpc>
                <a:spcPct val="100000"/>
              </a:lnSpc>
            </a:pPr>
            <a:r>
              <a:rPr lang="cy-GB" sz="1800" dirty="0" smtClean="0"/>
              <a:t>Cynnawl archwiliad cychwynnol gan ddefnyddio Fframwaith Her NACE.</a:t>
            </a:r>
          </a:p>
          <a:p>
            <a:pPr>
              <a:lnSpc>
                <a:spcPct val="100000"/>
              </a:lnSpc>
            </a:pPr>
            <a:r>
              <a:rPr lang="cy-GB" sz="1800" dirty="0" smtClean="0"/>
              <a:t>Crynhoi cryfderau ac agweddau i’w datblygu ar ddiwedd pob elfen.</a:t>
            </a:r>
          </a:p>
          <a:p>
            <a:pPr>
              <a:lnSpc>
                <a:spcPct val="100000"/>
              </a:lnSpc>
            </a:pPr>
            <a:r>
              <a:rPr lang="cy-GB" sz="1800" dirty="0" smtClean="0"/>
              <a:t>Cynnal yr archwiliad mewn tîmau neu fel rhan o gyfres o gyfarfodydd staff.  Gall staff gael eu grwpio ar draws adrannau/cyfnodau allweddol i rannu a datblygu dealltwriaeth o ddarpariaeth ar draws yr ysgol. </a:t>
            </a:r>
          </a:p>
          <a:p>
            <a:pPr>
              <a:lnSpc>
                <a:spcPct val="100000"/>
              </a:lnSpc>
            </a:pPr>
            <a:r>
              <a:rPr lang="cy-GB" sz="1800" b="1" dirty="0" smtClean="0"/>
              <a:t>Trafodaeth: </a:t>
            </a:r>
            <a:r>
              <a:rPr lang="cy-GB" sz="1800" dirty="0" smtClean="0"/>
              <a:t>A fedrwn integreiddio peth o’r adolygiad yma a gwaith cynllunio gyda blaenoriaethau/gweithgareddau cyfredol yr ysgol?</a:t>
            </a:r>
            <a:endParaRPr lang="cy-GB" sz="1800" dirty="0"/>
          </a:p>
        </p:txBody>
      </p:sp>
    </p:spTree>
    <p:extLst>
      <p:ext uri="{BB962C8B-B14F-4D97-AF65-F5344CB8AC3E}">
        <p14:creationId xmlns:p14="http://schemas.microsoft.com/office/powerpoint/2010/main" val="11772377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11517"/>
            <a:ext cx="3579838" cy="4083113"/>
          </a:xfrm>
        </p:spPr>
        <p:txBody>
          <a:bodyPr anchor="ctr" anchorCtr="0">
            <a:normAutofit/>
          </a:bodyPr>
          <a:lstStyle/>
          <a:p>
            <a:r>
              <a:rPr lang="cy-GB" dirty="0" smtClean="0"/>
              <a:t>Gwobr Her NACE a Rhwydwaith Ysgolion Arweiniol</a:t>
            </a:r>
            <a:endParaRPr lang="cy-GB" dirty="0"/>
          </a:p>
        </p:txBody>
      </p:sp>
    </p:spTree>
    <p:extLst>
      <p:ext uri="{BB962C8B-B14F-4D97-AF65-F5344CB8AC3E}">
        <p14:creationId xmlns:p14="http://schemas.microsoft.com/office/powerpoint/2010/main" val="21195452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err="1" smtClean="0"/>
              <a:t>Gwobr</a:t>
            </a:r>
            <a:r>
              <a:rPr lang="en-GB" dirty="0" smtClean="0"/>
              <a:t> Her NACE</a:t>
            </a:r>
            <a:endParaRPr lang="en-GB" dirty="0"/>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cy-GB" sz="1800" dirty="0" smtClean="0"/>
              <a:t>Os/pryd bydd ein hunanwerthuso yn dangos ein bod ni’n cwrdd â rhan fwya o feini prawf y Fframwaith Her, efallai byddwn am gynnig am achrediad ffurfiol trwy </a:t>
            </a:r>
            <a:r>
              <a:rPr lang="cy-GB" sz="1800" b="1" dirty="0" smtClean="0"/>
              <a:t>Wobr Her NACE.</a:t>
            </a:r>
          </a:p>
          <a:p>
            <a:pPr marL="0" indent="0">
              <a:lnSpc>
                <a:spcPct val="100000"/>
              </a:lnSpc>
              <a:buNone/>
            </a:pPr>
            <a:r>
              <a:rPr lang="cy-GB" sz="1800" dirty="0" smtClean="0"/>
              <a:t>Os felly, bydd rhaid:</a:t>
            </a:r>
          </a:p>
          <a:p>
            <a:pPr>
              <a:lnSpc>
                <a:spcPct val="100000"/>
              </a:lnSpc>
            </a:pPr>
            <a:r>
              <a:rPr lang="cy-GB" sz="1800" dirty="0" smtClean="0"/>
              <a:t>Cwblhau archwiliad manwl i adnabod unrhyw flaenoriaethau ychwanegol i </a:t>
            </a:r>
            <a:r>
              <a:rPr lang="cy-GB" sz="1800" dirty="0"/>
              <a:t>g</a:t>
            </a:r>
            <a:r>
              <a:rPr lang="cy-GB" sz="1800" dirty="0" smtClean="0"/>
              <a:t>ynllun gweithredu’r mwy abl sy’n bodoli;</a:t>
            </a:r>
          </a:p>
          <a:p>
            <a:pPr>
              <a:lnSpc>
                <a:spcPct val="100000"/>
              </a:lnSpc>
            </a:pPr>
            <a:r>
              <a:rPr lang="cy-GB" sz="1800" dirty="0" smtClean="0"/>
              <a:t>Gwirio bod yr ysgol yn cwrdd â’r holl ofynion asesu a restrir ar ddiwedd pob elfen;</a:t>
            </a:r>
          </a:p>
          <a:p>
            <a:pPr>
              <a:lnSpc>
                <a:spcPct val="100000"/>
              </a:lnSpc>
            </a:pPr>
            <a:r>
              <a:rPr lang="cy-GB" sz="1800" dirty="0" smtClean="0"/>
              <a:t>Trafod a phenderfynu sut i ddefnyddio’r templâd arsylwi gwersi (Atodiad B yng nghanllawiau’r fframwaith).  Bydd aseswyr y Wobr Her yn defnyddio hyn i archwilio ansawdd yr addysgu a dysgu.</a:t>
            </a:r>
          </a:p>
          <a:p>
            <a:pPr>
              <a:lnSpc>
                <a:spcPct val="100000"/>
              </a:lnSpc>
            </a:pPr>
            <a:r>
              <a:rPr lang="cy-GB" sz="1800" dirty="0" smtClean="0"/>
              <a:t>Darllen y canllawiau ar asesu sydd ar wefan NACE. </a:t>
            </a:r>
          </a:p>
          <a:p>
            <a:pPr marL="0" indent="0">
              <a:lnSpc>
                <a:spcPct val="100000"/>
              </a:lnSpc>
              <a:buNone/>
            </a:pPr>
            <a:endParaRPr lang="en-GB" sz="1800" dirty="0"/>
          </a:p>
        </p:txBody>
      </p:sp>
    </p:spTree>
    <p:extLst>
      <p:ext uri="{BB962C8B-B14F-4D97-AF65-F5344CB8AC3E}">
        <p14:creationId xmlns:p14="http://schemas.microsoft.com/office/powerpoint/2010/main" val="401593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err="1" smtClean="0"/>
              <a:t>Rhwydawith</a:t>
            </a:r>
            <a:r>
              <a:rPr lang="en-GB" dirty="0" smtClean="0"/>
              <a:t> </a:t>
            </a:r>
            <a:r>
              <a:rPr lang="en-GB" dirty="0" err="1" smtClean="0"/>
              <a:t>Ysgolion</a:t>
            </a:r>
            <a:r>
              <a:rPr lang="en-GB" dirty="0" smtClean="0"/>
              <a:t> </a:t>
            </a:r>
            <a:r>
              <a:rPr lang="en-GB" dirty="0" err="1" smtClean="0"/>
              <a:t>Arweiniol</a:t>
            </a:r>
            <a:r>
              <a:rPr lang="en-GB" dirty="0" smtClean="0"/>
              <a:t> NACE </a:t>
            </a:r>
            <a:endParaRPr lang="en-GB" dirty="0"/>
          </a:p>
        </p:txBody>
      </p:sp>
      <p:sp>
        <p:nvSpPr>
          <p:cNvPr id="3" name="Content Placeholder 2"/>
          <p:cNvSpPr>
            <a:spLocks noGrp="1"/>
          </p:cNvSpPr>
          <p:nvPr>
            <p:ph idx="1"/>
          </p:nvPr>
        </p:nvSpPr>
        <p:spPr>
          <a:xfrm>
            <a:off x="683369" y="1875596"/>
            <a:ext cx="7777448" cy="4325179"/>
          </a:xfrm>
        </p:spPr>
        <p:txBody>
          <a:bodyPr>
            <a:noAutofit/>
          </a:bodyPr>
          <a:lstStyle/>
          <a:p>
            <a:pPr marL="0" indent="0">
              <a:buNone/>
            </a:pPr>
            <a:r>
              <a:rPr lang="cy-GB" sz="2000" dirty="0" smtClean="0"/>
              <a:t>Mae </a:t>
            </a:r>
            <a:r>
              <a:rPr lang="cy-GB" sz="2000" b="1" dirty="0" smtClean="0"/>
              <a:t>Rhwydwaith Ysgolion Arweiniol NACE </a:t>
            </a:r>
            <a:r>
              <a:rPr lang="cy-GB" sz="2000" dirty="0" smtClean="0"/>
              <a:t>yn rhwydwaith, trwy wahoddiad yn unig, i ysgolion sydd wedi ennill Gwobr Her NACE.  Mae aelodaeth yn cynnig mynediad i gymuned o ysgolion tebyg, gyda chyfleon i:</a:t>
            </a:r>
          </a:p>
          <a:p>
            <a:pPr lvl="0"/>
            <a:r>
              <a:rPr lang="cy-GB" sz="2000" dirty="0" smtClean="0"/>
              <a:t>Ymgysylltu mewn ymghynghoriad mwy abl ar lefel genedlaethol;</a:t>
            </a:r>
          </a:p>
          <a:p>
            <a:pPr lvl="0"/>
            <a:r>
              <a:rPr lang="cy-GB" sz="2000" dirty="0" smtClean="0"/>
              <a:t>Cymryd rhan mewn ymchwil a chyhoeddi canfyddiadau;</a:t>
            </a:r>
          </a:p>
          <a:p>
            <a:pPr lvl="0"/>
            <a:r>
              <a:rPr lang="cy-GB" sz="2000" dirty="0" smtClean="0"/>
              <a:t>Mynychu digwyddiadau trwy wahoddiad yn unig, gan gynnwys trafodaethau panel, fforymau penaethiaid a rhwydweithio;</a:t>
            </a:r>
          </a:p>
          <a:p>
            <a:pPr lvl="0"/>
            <a:r>
              <a:rPr lang="cy-GB" sz="2000" dirty="0" smtClean="0"/>
              <a:t>Cyflwyno ac arwain gweithdai mewn digwyddiadau NACE.</a:t>
            </a:r>
          </a:p>
          <a:p>
            <a:pPr marL="0" indent="0">
              <a:buNone/>
            </a:pPr>
            <a:r>
              <a:rPr lang="cy-GB" sz="2000" dirty="0" smtClean="0"/>
              <a:t>Nid oes tâI i ymuno â’r rhwydwaith.  Cynigir aelodaeth am ddim i ysgolion sy’n cynnal achrediad Gwobr Her. </a:t>
            </a:r>
            <a:endParaRPr lang="cy-GB" sz="1800" dirty="0"/>
          </a:p>
        </p:txBody>
      </p:sp>
    </p:spTree>
    <p:extLst>
      <p:ext uri="{BB962C8B-B14F-4D97-AF65-F5344CB8AC3E}">
        <p14:creationId xmlns:p14="http://schemas.microsoft.com/office/powerpoint/2010/main" val="32229357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err="1" smtClean="0"/>
              <a:t>Mae’n</a:t>
            </a:r>
            <a:r>
              <a:rPr lang="en-GB" altLang="en-US" dirty="0" smtClean="0"/>
              <a:t> well </a:t>
            </a:r>
            <a:r>
              <a:rPr lang="en-GB" altLang="en-US" dirty="0" err="1" smtClean="0"/>
              <a:t>teithio</a:t>
            </a:r>
            <a:r>
              <a:rPr lang="en-GB" altLang="en-US" dirty="0" smtClean="0"/>
              <a:t> </a:t>
            </a:r>
            <a:r>
              <a:rPr lang="en-GB" altLang="en-US" dirty="0"/>
              <a:t>– </a:t>
            </a:r>
            <a:br>
              <a:rPr lang="en-GB" altLang="en-US" dirty="0"/>
            </a:br>
            <a:r>
              <a:rPr lang="en-GB" altLang="en-US" i="1" dirty="0" smtClean="0"/>
              <a:t>a</a:t>
            </a:r>
            <a:r>
              <a:rPr lang="en-GB" altLang="en-US" dirty="0" smtClean="0"/>
              <a:t> </a:t>
            </a:r>
            <a:r>
              <a:rPr lang="en-GB" altLang="en-US" dirty="0" err="1" smtClean="0"/>
              <a:t>chyrraedd</a:t>
            </a:r>
            <a:r>
              <a:rPr lang="en-GB" altLang="en-US" dirty="0" smtClean="0"/>
              <a:t>!</a:t>
            </a:r>
            <a:endParaRPr lang="en-GB" altLang="en-US" dirty="0"/>
          </a:p>
        </p:txBody>
      </p:sp>
      <p:sp>
        <p:nvSpPr>
          <p:cNvPr id="3" name="Content Placeholder 2"/>
          <p:cNvSpPr>
            <a:spLocks noGrp="1"/>
          </p:cNvSpPr>
          <p:nvPr>
            <p:ph idx="1"/>
          </p:nvPr>
        </p:nvSpPr>
        <p:spPr>
          <a:xfrm>
            <a:off x="683369" y="1875596"/>
            <a:ext cx="7338841" cy="4325179"/>
          </a:xfrm>
        </p:spPr>
        <p:txBody>
          <a:bodyPr anchor="ctr" anchorCtr="0">
            <a:normAutofit/>
          </a:bodyPr>
          <a:lstStyle/>
          <a:p>
            <a:pPr marL="0" indent="0">
              <a:buNone/>
            </a:pPr>
            <a:r>
              <a:rPr lang="cy-GB" altLang="en-US" dirty="0" smtClean="0">
                <a:latin typeface="Calibri" panose="020F0502020204030204" pitchFamily="34" charset="0"/>
              </a:rPr>
              <a:t>Mae gennyn ddigon i ddathlu yn yr ysgol yn barod, ond gallwn wneud cynydd sylweddol gyda Rhaglen Ddatblygu Her NACE yn ein cefnogi ni.</a:t>
            </a:r>
          </a:p>
          <a:p>
            <a:pPr marL="0" indent="0">
              <a:buNone/>
            </a:pPr>
            <a:r>
              <a:rPr lang="cy-GB" altLang="en-US" dirty="0" smtClean="0">
                <a:latin typeface="Calibri" panose="020F0502020204030204" pitchFamily="34" charset="0"/>
              </a:rPr>
              <a:t>Bydd ychydig o heriau ar ein taith, ond bydd ennill cydnabyddiaeth genedlaethol am ein gwaith yn wobr haeddiannol i’n staff a dysgwyr.</a:t>
            </a:r>
            <a:endParaRPr lang="cy-GB" sz="1800" dirty="0"/>
          </a:p>
        </p:txBody>
      </p:sp>
    </p:spTree>
    <p:extLst>
      <p:ext uri="{BB962C8B-B14F-4D97-AF65-F5344CB8AC3E}">
        <p14:creationId xmlns:p14="http://schemas.microsoft.com/office/powerpoint/2010/main" val="320594684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2.xml><?xml version="1.0" encoding="utf-8"?>
<a:theme xmlns:a="http://schemas.openxmlformats.org/drawingml/2006/main" name="1_Bas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NACE Challenge DP Master</Template>
  <TotalTime>7598</TotalTime>
  <Words>4076</Words>
  <Application>Microsoft Office PowerPoint</Application>
  <PresentationFormat>Sioe Ar-sgrin (4:3)</PresentationFormat>
  <Paragraphs>307</Paragraphs>
  <Slides>36</Slides>
  <Notes>35</Notes>
  <HiddenSlides>0</HiddenSlides>
  <MMClips>0</MMClips>
  <ScaleCrop>false</ScaleCrop>
  <HeadingPairs>
    <vt:vector size="6" baseType="variant">
      <vt:variant>
        <vt:lpstr>Ffontiau a Ddefnyddiwyd</vt:lpstr>
      </vt:variant>
      <vt:variant>
        <vt:i4>6</vt:i4>
      </vt:variant>
      <vt:variant>
        <vt:lpstr>Thema</vt:lpstr>
      </vt:variant>
      <vt:variant>
        <vt:i4>2</vt:i4>
      </vt:variant>
      <vt:variant>
        <vt:lpstr>Teitlau Sleidiau</vt:lpstr>
      </vt:variant>
      <vt:variant>
        <vt:i4>36</vt:i4>
      </vt:variant>
    </vt:vector>
  </HeadingPairs>
  <TitlesOfParts>
    <vt:vector size="44" baseType="lpstr">
      <vt:lpstr>Arial</vt:lpstr>
      <vt:lpstr>Calibri</vt:lpstr>
      <vt:lpstr>Calibri Light</vt:lpstr>
      <vt:lpstr>Cambria</vt:lpstr>
      <vt:lpstr>Times New Roman</vt:lpstr>
      <vt:lpstr>Wingdings 3</vt:lpstr>
      <vt:lpstr>Office Theme</vt:lpstr>
      <vt:lpstr>1_Base</vt:lpstr>
      <vt:lpstr>Cyflwyniad i  Raglen Ddatblygu, Fframwaith a Gwobr Her NACE</vt:lpstr>
      <vt:lpstr>Cynnwys</vt:lpstr>
      <vt:lpstr>Cyflwyniad PowerPoint</vt:lpstr>
      <vt:lpstr>Addysgu’r mwy abl:  blaenoriaeth genedlaethol</vt:lpstr>
      <vt:lpstr>Educating the more able:  a national priority</vt:lpstr>
      <vt:lpstr>Cefnogi disgyblion MATh</vt:lpstr>
      <vt:lpstr>Cyflwyniad PowerPoint</vt:lpstr>
      <vt:lpstr>Beth yw Rhaglen Ddatblygu Her NACE?</vt:lpstr>
      <vt:lpstr>Mae Rhaglen Ddatblygu Her NACE yn cynnig:</vt:lpstr>
      <vt:lpstr>Fframwaith Her NACE</vt:lpstr>
      <vt:lpstr>Cyflwyniad PowerPoint</vt:lpstr>
      <vt:lpstr>Elfen 1: Arweinyddiaeth a llywodraethu</vt:lpstr>
      <vt:lpstr>Elfen 2: Adnabod a phontio</vt:lpstr>
      <vt:lpstr>Elfen 3: Cwricwlwm, addysgu a chefnogaeth</vt:lpstr>
      <vt:lpstr>Elfen 4: Datblygiad proffesiynol</vt:lpstr>
      <vt:lpstr>Elfen 5: Cyfathrebu a phartneriaeth</vt:lpstr>
      <vt:lpstr>Elfen 6: Monitro a gwerthuso</vt:lpstr>
      <vt:lpstr>Cyflwyniad PowerPoint</vt:lpstr>
      <vt:lpstr>Defnyddio Fframwaith Her NACE i gefnogi gwelliant ysgol</vt:lpstr>
      <vt:lpstr>Defnyddio Fframwaith Her NACE i gefnogi gwelliant ysgol</vt:lpstr>
      <vt:lpstr>Defnyddio Fframwaith Her NACE i gefnogi gwelliant ysgol</vt:lpstr>
      <vt:lpstr>Cefnogaeth ychwanegol gan NACE</vt:lpstr>
      <vt:lpstr>Llais ysgolion</vt:lpstr>
      <vt:lpstr>Llais ysgolion</vt:lpstr>
      <vt:lpstr>Llais ysgol</vt:lpstr>
      <vt:lpstr>Llais ysgol</vt:lpstr>
      <vt:lpstr>Ysgolion Gwobr Her</vt:lpstr>
      <vt:lpstr>Cyflwyniad PowerPoint</vt:lpstr>
      <vt:lpstr>Adnabod man cychwyn</vt:lpstr>
      <vt:lpstr>Trafodaeth…</vt:lpstr>
      <vt:lpstr>Beth yw ein camau nesaf?</vt:lpstr>
      <vt:lpstr>Cynnal archwiliad cychwynnol</vt:lpstr>
      <vt:lpstr>Cyflwyniad PowerPoint</vt:lpstr>
      <vt:lpstr>Gwobr Her NACE</vt:lpstr>
      <vt:lpstr>Rhwydawith Ysgolion Arweiniol NACE </vt:lpstr>
      <vt:lpstr>Mae’n well teithio –  a chyrraedd!</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Bridgestock</dc:creator>
  <cp:lastModifiedBy>Kathy James</cp:lastModifiedBy>
  <cp:revision>226</cp:revision>
  <cp:lastPrinted>2017-07-27T19:15:34Z</cp:lastPrinted>
  <dcterms:created xsi:type="dcterms:W3CDTF">2017-09-05T10:42:21Z</dcterms:created>
  <dcterms:modified xsi:type="dcterms:W3CDTF">2018-11-22T12:28:34Z</dcterms:modified>
</cp:coreProperties>
</file>