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21374100" cy="15113000"/>
  <p:notesSz cx="6858000" cy="9144000"/>
  <p:embeddedFontLst>
    <p:embeddedFont>
      <p:font typeface="Roboto" panose="02000000000000000000" pitchFamily="2" charset="0"/>
      <p:regular r:id="rId3"/>
    </p:embeddedFont>
    <p:embeddedFont>
      <p:font typeface="Tek Tall Arabic" panose="020B0604020202020204" charset="-78"/>
      <p:regular r:id="rId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64" autoAdjust="0"/>
    <p:restoredTop sz="94622" autoAdjust="0"/>
  </p:normalViewPr>
  <p:slideViewPr>
    <p:cSldViewPr>
      <p:cViewPr>
        <p:scale>
          <a:sx n="48" d="100"/>
          <a:sy n="48" d="100"/>
        </p:scale>
        <p:origin x="580" y="-2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209959" y="-280937"/>
            <a:ext cx="20160000" cy="5084471"/>
          </a:xfrm>
          <a:prstGeom prst="rect">
            <a:avLst/>
          </a:prstGeom>
          <a:solidFill>
            <a:srgbClr val="110A44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3" name="AutoShape 3"/>
          <p:cNvSpPr/>
          <p:nvPr/>
        </p:nvSpPr>
        <p:spPr>
          <a:xfrm>
            <a:off x="401158" y="7126805"/>
            <a:ext cx="10290842" cy="4920016"/>
          </a:xfrm>
          <a:prstGeom prst="rect">
            <a:avLst/>
          </a:prstGeom>
          <a:solidFill>
            <a:srgbClr val="110A44"/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10692000" y="4871782"/>
            <a:ext cx="10539257" cy="10095475"/>
          </a:xfrm>
          <a:prstGeom prst="rect">
            <a:avLst/>
          </a:prstGeom>
          <a:solidFill>
            <a:srgbClr val="110A44"/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2743" y="152743"/>
            <a:ext cx="5765622" cy="3464746"/>
          </a:xfrm>
          <a:custGeom>
            <a:avLst/>
            <a:gdLst/>
            <a:ahLst/>
            <a:cxnLst/>
            <a:rect l="l" t="t" r="r" b="b"/>
            <a:pathLst>
              <a:path w="5765622" h="3464746">
                <a:moveTo>
                  <a:pt x="0" y="0"/>
                </a:moveTo>
                <a:lnTo>
                  <a:pt x="5765622" y="0"/>
                </a:lnTo>
                <a:lnTo>
                  <a:pt x="5765622" y="3464746"/>
                </a:lnTo>
                <a:lnTo>
                  <a:pt x="0" y="34647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453" r="-1526" b="-1131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519999" y="5656362"/>
            <a:ext cx="6500729" cy="3497353"/>
          </a:xfrm>
          <a:custGeom>
            <a:avLst/>
            <a:gdLst/>
            <a:ahLst/>
            <a:cxnLst/>
            <a:rect l="l" t="t" r="r" b="b"/>
            <a:pathLst>
              <a:path w="6500729" h="3497353">
                <a:moveTo>
                  <a:pt x="0" y="0"/>
                </a:moveTo>
                <a:lnTo>
                  <a:pt x="6500729" y="0"/>
                </a:lnTo>
                <a:lnTo>
                  <a:pt x="6500729" y="3497353"/>
                </a:lnTo>
                <a:lnTo>
                  <a:pt x="0" y="349735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580" b="-15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831478" y="9915715"/>
            <a:ext cx="4502684" cy="4855419"/>
          </a:xfrm>
          <a:custGeom>
            <a:avLst/>
            <a:gdLst/>
            <a:ahLst/>
            <a:cxnLst/>
            <a:rect l="l" t="t" r="r" b="b"/>
            <a:pathLst>
              <a:path w="4502684" h="4855419">
                <a:moveTo>
                  <a:pt x="0" y="0"/>
                </a:moveTo>
                <a:lnTo>
                  <a:pt x="4502684" y="0"/>
                </a:lnTo>
                <a:lnTo>
                  <a:pt x="4502684" y="4855418"/>
                </a:lnTo>
                <a:lnTo>
                  <a:pt x="0" y="485541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9191" t="-6706" b="-173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538757" y="3922289"/>
            <a:ext cx="15949557" cy="971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17"/>
              </a:lnSpc>
            </a:pPr>
            <a:r>
              <a:rPr lang="en-US" sz="1869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Impact of Personal Emotions on Emotional Intelligence in Academic Success"-Daniel Goleman</a:t>
            </a:r>
          </a:p>
          <a:p>
            <a:pPr algn="ctr">
              <a:lnSpc>
                <a:spcPts val="2617"/>
              </a:lnSpc>
            </a:pPr>
            <a:r>
              <a:rPr lang="en-US" sz="1869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"If you are tuned out of your own emotions, you will be poor at reading them in other people."- Daniel Goleman</a:t>
            </a:r>
          </a:p>
          <a:p>
            <a:pPr algn="ctr">
              <a:lnSpc>
                <a:spcPts val="2617"/>
              </a:lnSpc>
            </a:pPr>
            <a:endParaRPr lang="en-US" sz="1869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7357" y="5303260"/>
            <a:ext cx="5533110" cy="553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247"/>
              </a:lnSpc>
              <a:spcBef>
                <a:spcPct val="0"/>
              </a:spcBef>
            </a:pPr>
            <a:r>
              <a:rPr lang="en-US" sz="4044" u="none" spc="4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INTRODUCTION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340560" y="9315640"/>
            <a:ext cx="5490918" cy="2836270"/>
            <a:chOff x="0" y="0"/>
            <a:chExt cx="7321224" cy="3781693"/>
          </a:xfrm>
        </p:grpSpPr>
        <p:sp>
          <p:nvSpPr>
            <p:cNvPr id="11" name="TextBox 11"/>
            <p:cNvSpPr txBox="1"/>
            <p:nvPr/>
          </p:nvSpPr>
          <p:spPr>
            <a:xfrm>
              <a:off x="267131" y="47625"/>
              <a:ext cx="7054093" cy="801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402"/>
                </a:lnSpc>
                <a:spcBef>
                  <a:spcPct val="0"/>
                </a:spcBef>
              </a:pPr>
              <a:r>
                <a:rPr lang="en-US" sz="4192" spc="41">
                  <a:solidFill>
                    <a:srgbClr val="FFFFFF"/>
                  </a:solidFill>
                  <a:latin typeface="Tek Tall Arabic"/>
                  <a:ea typeface="Tek Tall Arabic"/>
                  <a:cs typeface="Tek Tall Arabic"/>
                  <a:sym typeface="Tek Tall Arabic"/>
                </a:rPr>
                <a:t>METHODS USED 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882478"/>
              <a:ext cx="6991765" cy="2899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17"/>
                </a:lnSpc>
              </a:pPr>
              <a:r>
                <a:rPr lang="en-US" sz="2198" spc="43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• Literature Review</a:t>
              </a:r>
            </a:p>
            <a:p>
              <a:pPr algn="ctr">
                <a:lnSpc>
                  <a:spcPts val="3517"/>
                </a:lnSpc>
              </a:pPr>
              <a:r>
                <a:rPr lang="en-US" sz="2198" spc="43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• Reflective Practice</a:t>
              </a:r>
            </a:p>
            <a:p>
              <a:pPr algn="ctr">
                <a:lnSpc>
                  <a:spcPts val="3517"/>
                </a:lnSpc>
              </a:pPr>
              <a:r>
                <a:rPr lang="en-US" sz="2198" spc="43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• Secondary Sources like text books and articles </a:t>
              </a:r>
            </a:p>
            <a:p>
              <a:pPr algn="ctr">
                <a:lnSpc>
                  <a:spcPts val="3517"/>
                </a:lnSpc>
              </a:pPr>
              <a:endParaRPr lang="en-US" sz="2198" spc="4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171545" y="290743"/>
            <a:ext cx="11112016" cy="34632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859"/>
              </a:lnSpc>
            </a:pPr>
            <a:r>
              <a:rPr lang="en-US" sz="8437" spc="84" dirty="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THE IMPACT OF PERSONAL EMOTIONAL INTELLIGENCE ON ACADEMIC SUCCESS</a:t>
            </a:r>
          </a:p>
          <a:p>
            <a:pPr algn="ctr">
              <a:lnSpc>
                <a:spcPts val="8859"/>
              </a:lnSpc>
            </a:pPr>
            <a:r>
              <a:rPr lang="en-US" sz="8437" spc="84" dirty="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-DANIEL GOLEMAN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484192" y="1673297"/>
            <a:ext cx="3737165" cy="2785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580"/>
              </a:lnSpc>
              <a:spcBef>
                <a:spcPct val="0"/>
              </a:spcBef>
            </a:pPr>
            <a:r>
              <a:rPr lang="en-US" sz="3410" b="1" spc="34" dirty="0">
                <a:solidFill>
                  <a:srgbClr val="FFFF00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Student Name: Moslin Mitchell</a:t>
            </a:r>
          </a:p>
          <a:p>
            <a:pPr marL="0" lvl="0" indent="0" algn="ctr">
              <a:lnSpc>
                <a:spcPts val="3580"/>
              </a:lnSpc>
              <a:spcBef>
                <a:spcPct val="0"/>
              </a:spcBef>
            </a:pPr>
            <a:r>
              <a:rPr lang="en-US" sz="3410" b="1" spc="34" dirty="0">
                <a:solidFill>
                  <a:srgbClr val="FFFF00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Student Number:2331110</a:t>
            </a:r>
          </a:p>
          <a:p>
            <a:pPr marL="0" lvl="0" indent="0" algn="ctr">
              <a:lnSpc>
                <a:spcPts val="3580"/>
              </a:lnSpc>
              <a:spcBef>
                <a:spcPct val="0"/>
              </a:spcBef>
            </a:pPr>
            <a:r>
              <a:rPr lang="en-US" sz="3410" b="1" spc="34" dirty="0">
                <a:solidFill>
                  <a:srgbClr val="FFFF00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Module code:LCLM5006</a:t>
            </a:r>
          </a:p>
          <a:p>
            <a:pPr marL="0" lvl="0" indent="0" algn="ctr">
              <a:lnSpc>
                <a:spcPts val="3580"/>
              </a:lnSpc>
              <a:spcBef>
                <a:spcPct val="0"/>
              </a:spcBef>
            </a:pPr>
            <a:r>
              <a:rPr lang="en-US" sz="3410" b="1" spc="34" dirty="0">
                <a:solidFill>
                  <a:srgbClr val="FFFF00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Lecture name: Dr Aso Abdullah</a:t>
            </a:r>
          </a:p>
          <a:p>
            <a:pPr marL="0" lvl="0" indent="0" algn="ctr">
              <a:lnSpc>
                <a:spcPts val="3580"/>
              </a:lnSpc>
              <a:spcBef>
                <a:spcPct val="0"/>
              </a:spcBef>
            </a:pPr>
            <a:r>
              <a:rPr lang="en-US" sz="3410" b="1" spc="34" dirty="0">
                <a:solidFill>
                  <a:srgbClr val="FFFF00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Assignment Title: Individual Poster Presentation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7100072" y="2245475"/>
            <a:ext cx="3920656" cy="1738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479"/>
              </a:lnSpc>
              <a:spcBef>
                <a:spcPct val="0"/>
              </a:spcBef>
            </a:pPr>
            <a:endParaRPr lang="en-US" sz="924" spc="18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612000" y="5780365"/>
            <a:ext cx="8721441" cy="1764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3722" lvl="1" indent="-191861" algn="ctr">
              <a:lnSpc>
                <a:spcPts val="2843"/>
              </a:lnSpc>
              <a:buFont typeface="Arial"/>
              <a:buChar char="•"/>
            </a:pPr>
            <a:r>
              <a:rPr lang="en-US" sz="1777" spc="35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</a:t>
            </a:r>
            <a:r>
              <a:rPr lang="en-US" sz="1777" u="none" spc="35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motional intelligence (El) is the ability to know , understand, and manage emotions.</a:t>
            </a:r>
          </a:p>
          <a:p>
            <a:pPr marL="383722" lvl="1" indent="-191861" algn="ctr">
              <a:lnSpc>
                <a:spcPts val="2843"/>
              </a:lnSpc>
              <a:buFont typeface="Arial"/>
              <a:buChar char="•"/>
            </a:pPr>
            <a:r>
              <a:rPr lang="en-US" sz="1777" u="none" spc="35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For students, unmanaged emotions can have </a:t>
            </a:r>
            <a:r>
              <a:rPr lang="en-US" sz="1777" u="none" spc="35" dirty="0" err="1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ann</a:t>
            </a:r>
            <a:r>
              <a:rPr lang="en-US" sz="1777" u="none" spc="35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impact focus, motivation, and academic performance.</a:t>
            </a:r>
          </a:p>
          <a:p>
            <a:pPr marL="0" lvl="0" indent="0" algn="ctr">
              <a:lnSpc>
                <a:spcPts val="2843"/>
              </a:lnSpc>
            </a:pPr>
            <a:endParaRPr lang="en-US" sz="1777" u="none" spc="35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61987" y="7592706"/>
            <a:ext cx="6153540" cy="1561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79"/>
              </a:lnSpc>
              <a:spcBef>
                <a:spcPct val="0"/>
              </a:spcBef>
            </a:pPr>
            <a:r>
              <a:rPr lang="en-US" sz="3885" spc="38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SECTION 1: DEVELOPING E</a:t>
            </a:r>
            <a:r>
              <a:rPr lang="en-US" sz="3885" u="none" spc="38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MOTIONAL INTELLIGENCE</a:t>
            </a:r>
          </a:p>
          <a:p>
            <a:pPr marL="0" lvl="0" indent="0" algn="l">
              <a:lnSpc>
                <a:spcPts val="4079"/>
              </a:lnSpc>
              <a:spcBef>
                <a:spcPct val="0"/>
              </a:spcBef>
            </a:pPr>
            <a:endParaRPr lang="en-US" sz="3885" u="none" spc="38">
              <a:solidFill>
                <a:srgbClr val="FFFFFF"/>
              </a:solidFill>
              <a:latin typeface="Tek Tall Arabic"/>
              <a:ea typeface="Tek Tall Arabic"/>
              <a:cs typeface="Tek Tall Arabic"/>
              <a:sym typeface="Tek Tall Arabic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01158" y="8675186"/>
            <a:ext cx="6214370" cy="2393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16"/>
              </a:lnSpc>
              <a:spcBef>
                <a:spcPct val="0"/>
              </a:spcBef>
            </a:pPr>
            <a:r>
              <a:rPr lang="en-US" sz="2010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H</a:t>
            </a:r>
            <a:r>
              <a:rPr lang="en-US" sz="2010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ow Can Someone Develop Emotional Intelligence?</a:t>
            </a:r>
          </a:p>
          <a:p>
            <a:pPr marL="434061" lvl="1" indent="-217031" algn="l">
              <a:lnSpc>
                <a:spcPts val="3216"/>
              </a:lnSpc>
              <a:buFont typeface="Arial"/>
              <a:buChar char="•"/>
            </a:pPr>
            <a:r>
              <a:rPr lang="en-US" sz="2010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Self-Awareness</a:t>
            </a:r>
          </a:p>
          <a:p>
            <a:pPr marL="434061" lvl="1" indent="-217031" algn="l">
              <a:lnSpc>
                <a:spcPts val="3216"/>
              </a:lnSpc>
              <a:buFont typeface="Arial"/>
              <a:buChar char="•"/>
            </a:pPr>
            <a:r>
              <a:rPr lang="en-US" sz="2010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Motivation</a:t>
            </a:r>
          </a:p>
          <a:p>
            <a:pPr marL="434061" lvl="1" indent="-217031" algn="l">
              <a:lnSpc>
                <a:spcPts val="3216"/>
              </a:lnSpc>
              <a:buFont typeface="Arial"/>
              <a:buChar char="•"/>
            </a:pPr>
            <a:r>
              <a:rPr lang="en-US" sz="2010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Social Skills</a:t>
            </a:r>
          </a:p>
          <a:p>
            <a:pPr marL="434061" lvl="1" indent="-217031" algn="l">
              <a:lnSpc>
                <a:spcPts val="3216"/>
              </a:lnSpc>
              <a:buFont typeface="Arial"/>
              <a:buChar char="•"/>
            </a:pPr>
            <a:r>
              <a:rPr lang="en-US" sz="2010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Self-Regulation</a:t>
            </a:r>
          </a:p>
          <a:p>
            <a:pPr marL="434061" lvl="1" indent="-217031" algn="l">
              <a:lnSpc>
                <a:spcPts val="3216"/>
              </a:lnSpc>
              <a:buFont typeface="Arial"/>
              <a:buChar char="•"/>
            </a:pPr>
            <a:r>
              <a:rPr lang="en-US" sz="2010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Empathy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317391" y="5141621"/>
            <a:ext cx="9454609" cy="553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43"/>
              </a:lnSpc>
              <a:spcBef>
                <a:spcPct val="0"/>
              </a:spcBef>
            </a:pPr>
            <a:r>
              <a:rPr lang="en-US" sz="4041" spc="4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SECTION 2: REFLECTION &amp; MINDFULNESS AS A STUDENT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70957" y="5799936"/>
            <a:ext cx="4076495" cy="2568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67"/>
              </a:lnSpc>
              <a:spcBef>
                <a:spcPct val="0"/>
              </a:spcBef>
            </a:pPr>
            <a:r>
              <a:rPr lang="en-US" sz="2167" spc="4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Controlling Emotions &amp; Practicing Mindfulness</a:t>
            </a:r>
          </a:p>
          <a:p>
            <a:pPr marL="467918" lvl="1" indent="-233959" algn="l">
              <a:lnSpc>
                <a:spcPts val="3467"/>
              </a:lnSpc>
              <a:buFont typeface="Arial"/>
              <a:buChar char="•"/>
            </a:pPr>
            <a:r>
              <a:rPr lang="en-US" sz="2167" spc="4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Mindful Breathing</a:t>
            </a:r>
          </a:p>
          <a:p>
            <a:pPr marL="467918" lvl="1" indent="-233959" algn="l">
              <a:lnSpc>
                <a:spcPts val="3467"/>
              </a:lnSpc>
              <a:buFont typeface="Arial"/>
              <a:buChar char="•"/>
            </a:pPr>
            <a:r>
              <a:rPr lang="en-US" sz="2167" spc="4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Positive Self-Talk</a:t>
            </a:r>
          </a:p>
          <a:p>
            <a:pPr marL="467918" lvl="1" indent="-233959" algn="l">
              <a:lnSpc>
                <a:spcPts val="3467"/>
              </a:lnSpc>
              <a:buFont typeface="Arial"/>
              <a:buChar char="•"/>
            </a:pPr>
            <a:r>
              <a:rPr lang="en-US" sz="2167" spc="4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Stress Management</a:t>
            </a:r>
          </a:p>
          <a:p>
            <a:pPr marL="0" lvl="0" indent="0" algn="l">
              <a:lnSpc>
                <a:spcPts val="3467"/>
              </a:lnSpc>
              <a:spcBef>
                <a:spcPct val="0"/>
              </a:spcBef>
            </a:pPr>
            <a:endParaRPr lang="en-US" sz="2167" spc="43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612000" y="12071469"/>
            <a:ext cx="3513479" cy="553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243"/>
              </a:lnSpc>
              <a:spcBef>
                <a:spcPct val="0"/>
              </a:spcBef>
            </a:pPr>
            <a:r>
              <a:rPr lang="en-US" sz="4041" u="none" spc="4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CONCLUSION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0" y="12529452"/>
            <a:ext cx="4437555" cy="2241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630"/>
              </a:lnSpc>
              <a:spcBef>
                <a:spcPct val="0"/>
              </a:spcBef>
            </a:pPr>
            <a:r>
              <a:rPr lang="en-US" sz="2268" spc="45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CONCLU</a:t>
            </a:r>
            <a:r>
              <a:rPr lang="en-US" sz="2268" u="none" spc="45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SION: Emotional intelligence enhances self-awareness, resillence, and academic success.</a:t>
            </a:r>
          </a:p>
          <a:p>
            <a:pPr marL="0" lvl="0" indent="0" algn="ctr">
              <a:lnSpc>
                <a:spcPts val="3630"/>
              </a:lnSpc>
              <a:spcBef>
                <a:spcPct val="0"/>
              </a:spcBef>
            </a:pPr>
            <a:endParaRPr lang="en-US" sz="2268" u="none" spc="45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30046" y="9404778"/>
            <a:ext cx="9663166" cy="553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43"/>
              </a:lnSpc>
              <a:spcBef>
                <a:spcPct val="0"/>
              </a:spcBef>
            </a:pPr>
            <a:r>
              <a:rPr lang="en-US" sz="4041" spc="4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ACADEMIC SUCCESS &amp; EMOTIONAL INTELLIGENCE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044695" y="10053261"/>
            <a:ext cx="3729545" cy="1993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10"/>
              </a:lnSpc>
              <a:spcBef>
                <a:spcPct val="0"/>
              </a:spcBef>
            </a:pPr>
            <a:r>
              <a:rPr lang="en-US" sz="2006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Key Factors for Success:</a:t>
            </a:r>
          </a:p>
          <a:p>
            <a:pPr marL="433247" lvl="1" indent="-216623" algn="l">
              <a:lnSpc>
                <a:spcPts val="3210"/>
              </a:lnSpc>
              <a:spcBef>
                <a:spcPct val="0"/>
              </a:spcBef>
              <a:buFont typeface="Arial"/>
              <a:buChar char="•"/>
            </a:pPr>
            <a:r>
              <a:rPr lang="en-US" sz="2006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Emotional Regulation</a:t>
            </a:r>
          </a:p>
          <a:p>
            <a:pPr marL="433247" lvl="1" indent="-216623" algn="l">
              <a:lnSpc>
                <a:spcPts val="3210"/>
              </a:lnSpc>
              <a:spcBef>
                <a:spcPct val="0"/>
              </a:spcBef>
              <a:buFont typeface="Arial"/>
              <a:buChar char="•"/>
            </a:pPr>
            <a:r>
              <a:rPr lang="en-US" sz="2006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Motivation &amp; Perseverance</a:t>
            </a:r>
          </a:p>
          <a:p>
            <a:pPr marL="433247" lvl="1" indent="-216623" algn="l">
              <a:lnSpc>
                <a:spcPts val="3210"/>
              </a:lnSpc>
              <a:spcBef>
                <a:spcPct val="0"/>
              </a:spcBef>
              <a:buFont typeface="Arial"/>
              <a:buChar char="•"/>
            </a:pPr>
            <a:r>
              <a:rPr lang="en-US" sz="2006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Effective Communication</a:t>
            </a:r>
          </a:p>
          <a:p>
            <a:pPr marL="0" lvl="0" indent="0" algn="l">
              <a:lnSpc>
                <a:spcPts val="3210"/>
              </a:lnSpc>
              <a:spcBef>
                <a:spcPct val="0"/>
              </a:spcBef>
            </a:pPr>
            <a:endParaRPr lang="en-US" sz="2006" spc="4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5510787" y="12459833"/>
            <a:ext cx="7955056" cy="553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43"/>
              </a:lnSpc>
              <a:spcBef>
                <a:spcPct val="0"/>
              </a:spcBef>
            </a:pPr>
            <a:r>
              <a:rPr lang="en-US" sz="4041" spc="4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ACTIONS TO OVERCOME EL CHALLENGES: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678553" y="13270241"/>
            <a:ext cx="5700696" cy="1593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3247" lvl="1" indent="-216623" algn="l">
              <a:lnSpc>
                <a:spcPts val="3210"/>
              </a:lnSpc>
              <a:buFont typeface="Arial"/>
              <a:buChar char="•"/>
            </a:pPr>
            <a:r>
              <a:rPr lang="en-US" sz="2006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Counselling Support</a:t>
            </a:r>
          </a:p>
          <a:p>
            <a:pPr marL="433247" lvl="1" indent="-216623" algn="l">
              <a:lnSpc>
                <a:spcPts val="3210"/>
              </a:lnSpc>
              <a:buFont typeface="Arial"/>
              <a:buChar char="•"/>
            </a:pPr>
            <a:r>
              <a:rPr lang="en-US" sz="2006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Wellness Workshops</a:t>
            </a:r>
          </a:p>
          <a:p>
            <a:pPr marL="433247" lvl="1" indent="-216623" algn="l">
              <a:lnSpc>
                <a:spcPts val="3210"/>
              </a:lnSpc>
              <a:buFont typeface="Arial"/>
              <a:buChar char="•"/>
            </a:pPr>
            <a:r>
              <a:rPr lang="en-US" sz="2006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Seeking Feedback</a:t>
            </a:r>
          </a:p>
          <a:p>
            <a:pPr marL="0" lvl="0" indent="0" algn="l">
              <a:lnSpc>
                <a:spcPts val="3210"/>
              </a:lnSpc>
              <a:spcBef>
                <a:spcPct val="0"/>
              </a:spcBef>
            </a:pPr>
            <a:endParaRPr lang="en-US" sz="2006" spc="4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4217690" y="12555651"/>
            <a:ext cx="6613788" cy="2411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6639" lvl="1" indent="-218319" algn="ctr">
              <a:lnSpc>
                <a:spcPts val="3235"/>
              </a:lnSpc>
              <a:spcBef>
                <a:spcPct val="0"/>
              </a:spcBef>
              <a:buFont typeface="Arial"/>
              <a:buChar char="•"/>
            </a:pPr>
            <a:r>
              <a:rPr lang="en-US" sz="2022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Goleman, D. (1095).</a:t>
            </a:r>
            <a:r>
              <a:rPr lang="en-US" sz="2022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Emotional Intelligence.</a:t>
            </a:r>
          </a:p>
          <a:p>
            <a:pPr marL="436639" lvl="1" indent="-218319" algn="ctr">
              <a:lnSpc>
                <a:spcPts val="3235"/>
              </a:lnSpc>
              <a:spcBef>
                <a:spcPct val="0"/>
              </a:spcBef>
              <a:buFont typeface="Arial"/>
              <a:buChar char="•"/>
            </a:pPr>
            <a:r>
              <a:rPr lang="en-US" sz="2022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Bantam Books.</a:t>
            </a:r>
          </a:p>
          <a:p>
            <a:pPr marL="436639" lvl="1" indent="-218319" algn="ctr">
              <a:lnSpc>
                <a:spcPts val="3235"/>
              </a:lnSpc>
              <a:spcBef>
                <a:spcPct val="0"/>
              </a:spcBef>
              <a:buFont typeface="Arial"/>
              <a:buChar char="•"/>
            </a:pPr>
            <a:r>
              <a:rPr lang="en-US" sz="2022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Mayer, J.D., Salovey, P. &amp; Caruso, D.R. (2004).</a:t>
            </a:r>
          </a:p>
          <a:p>
            <a:pPr marL="436639" lvl="1" indent="-218319" algn="ctr">
              <a:lnSpc>
                <a:spcPts val="3235"/>
              </a:lnSpc>
              <a:spcBef>
                <a:spcPct val="0"/>
              </a:spcBef>
              <a:buFont typeface="Arial"/>
              <a:buChar char="•"/>
            </a:pPr>
            <a:r>
              <a:rPr lang="en-US" sz="2022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Psychological Inquiry, 15(a), 197-215.</a:t>
            </a:r>
          </a:p>
          <a:p>
            <a:pPr marL="436639" lvl="1" indent="-218319" algn="ctr">
              <a:lnSpc>
                <a:spcPts val="3235"/>
              </a:lnSpc>
              <a:spcBef>
                <a:spcPct val="0"/>
              </a:spcBef>
              <a:buFont typeface="Arial"/>
              <a:buChar char="•"/>
            </a:pPr>
            <a:r>
              <a:rPr lang="en-US" sz="2022" u="none" spc="4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Kabat-Zinn, J. (2003). Clinical Psychology,</a:t>
            </a:r>
          </a:p>
          <a:p>
            <a:pPr marL="0" lvl="0" indent="0" algn="ctr">
              <a:lnSpc>
                <a:spcPts val="3235"/>
              </a:lnSpc>
              <a:spcBef>
                <a:spcPct val="0"/>
              </a:spcBef>
            </a:pPr>
            <a:endParaRPr lang="en-US" sz="2022" u="none" spc="4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6000467" y="12154642"/>
            <a:ext cx="3513479" cy="553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243"/>
              </a:lnSpc>
              <a:spcBef>
                <a:spcPct val="0"/>
              </a:spcBef>
            </a:pPr>
            <a:r>
              <a:rPr lang="en-US" sz="4041" spc="40">
                <a:solidFill>
                  <a:srgbClr val="FFFFFF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REFRENCE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4764</TotalTime>
  <Words>270</Words>
  <Application>Microsoft Office PowerPoint</Application>
  <PresentationFormat>Custom</PresentationFormat>
  <Paragraphs>45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Tek Tall Arabic</vt:lpstr>
      <vt:lpstr>Arial</vt:lpstr>
      <vt:lpstr>Roboto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Navy Blue and Yellow Minimal Geometry Landscape University Research Poster</dc:title>
  <dc:creator>user</dc:creator>
  <cp:lastModifiedBy>Moslin Mitchell (2331110)</cp:lastModifiedBy>
  <cp:revision>2</cp:revision>
  <dcterms:created xsi:type="dcterms:W3CDTF">2006-08-16T00:00:00Z</dcterms:created>
  <dcterms:modified xsi:type="dcterms:W3CDTF">2026-02-15T22:01:06Z</dcterms:modified>
  <dc:identifier>DAHA11-QMls</dc:identifier>
</cp:coreProperties>
</file>