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80" r:id="rId3"/>
    <p:sldId id="257" r:id="rId4"/>
    <p:sldId id="279" r:id="rId5"/>
    <p:sldId id="258" r:id="rId6"/>
    <p:sldId id="259" r:id="rId7"/>
    <p:sldId id="261" r:id="rId8"/>
    <p:sldId id="260" r:id="rId9"/>
    <p:sldId id="262" r:id="rId10"/>
    <p:sldId id="263" r:id="rId11"/>
    <p:sldId id="264" r:id="rId12"/>
    <p:sldId id="265" r:id="rId13"/>
    <p:sldId id="266" r:id="rId14"/>
    <p:sldId id="267" r:id="rId15"/>
    <p:sldId id="268" r:id="rId16"/>
    <p:sldId id="273" r:id="rId17"/>
    <p:sldId id="275" r:id="rId18"/>
    <p:sldId id="276" r:id="rId19"/>
    <p:sldId id="277" r:id="rId20"/>
    <p:sldId id="278" r:id="rId21"/>
    <p:sldId id="274" r:id="rId22"/>
    <p:sldId id="269" r:id="rId23"/>
    <p:sldId id="270" r:id="rId24"/>
    <p:sldId id="271" r:id="rId25"/>
    <p:sldId id="27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380" y="48"/>
      </p:cViewPr>
      <p:guideLst>
        <p:guide orient="horz" pos="2160"/>
        <p:guide pos="2880"/>
      </p:guideLst>
    </p:cSldViewPr>
  </p:slideViewPr>
  <p:notesTextViewPr>
    <p:cViewPr>
      <p:scale>
        <a:sx n="1" d="1"/>
        <a:sy n="1" d="1"/>
      </p:scale>
      <p:origin x="0" y="0"/>
    </p:cViewPr>
  </p:notesTextViewPr>
  <p:sorterViewPr>
    <p:cViewPr>
      <p:scale>
        <a:sx n="100" d="100"/>
        <a:sy n="100" d="100"/>
      </p:scale>
      <p:origin x="0" y="18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7DDA38C-7F3B-4A54-94CC-C253508B3311}"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339127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7DDA38C-7F3B-4A54-94CC-C253508B3311}"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1661023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DDA38C-7F3B-4A54-94CC-C253508B3311}"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2396067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7DDA38C-7F3B-4A54-94CC-C253508B3311}" type="datetimeFigureOut">
              <a:rPr lang="en-GB" smtClean="0"/>
              <a:t>30/04/2021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11484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7DDA38C-7F3B-4A54-94CC-C253508B3311}" type="datetimeFigureOut">
              <a:rPr lang="en-GB" smtClean="0"/>
              <a:t>30/04/2021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2685958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7DDA38C-7F3B-4A54-94CC-C253508B3311}" type="datetimeFigureOut">
              <a:rPr lang="en-GB" smtClean="0"/>
              <a:t>30/04/2021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3962013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DDA38C-7F3B-4A54-94CC-C253508B3311}" type="datetimeFigureOut">
              <a:rPr lang="en-GB" smtClean="0"/>
              <a:t>30/04/2021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29687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DDA38C-7F3B-4A54-94CC-C253508B3311}" type="datetimeFigureOut">
              <a:rPr lang="en-GB" smtClean="0"/>
              <a:t>30/04/2021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2604845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DDA38C-7F3B-4A54-94CC-C253508B3311}" type="datetimeFigureOut">
              <a:rPr lang="en-GB" smtClean="0"/>
              <a:t>30/04/2021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3833354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7DDA38C-7F3B-4A54-94CC-C253508B3311}"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2581549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7DDA38C-7F3B-4A54-94CC-C253508B3311}"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1065832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 - Title Slide">
    <p:spTree>
      <p:nvGrpSpPr>
        <p:cNvPr id="1" name=""/>
        <p:cNvGrpSpPr/>
        <p:nvPr/>
      </p:nvGrpSpPr>
      <p:grpSpPr>
        <a:xfrm>
          <a:off x="0" y="0"/>
          <a:ext cx="0" cy="0"/>
          <a:chOff x="0" y="0"/>
          <a:chExt cx="0" cy="0"/>
        </a:xfrm>
      </p:grpSpPr>
      <p:pic>
        <p:nvPicPr>
          <p:cNvPr id="11" name="Picture 1" descr="1-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sp>
        <p:nvSpPr>
          <p:cNvPr id="3"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5"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pic>
        <p:nvPicPr>
          <p:cNvPr id="10" name="Picture 9" descr="UH_LOGO_BLACK_P_PRO.BLACK_CMYK_1115.ai">
            <a:extLst>
              <a:ext uri="{FF2B5EF4-FFF2-40B4-BE49-F238E27FC236}">
                <a16:creationId xmlns:a16="http://schemas.microsoft.com/office/drawing/2014/main" id="{065388B6-1948-4B72-B064-FA0D7B7FFED0}"/>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03545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 - Title Slide">
    <p:spTree>
      <p:nvGrpSpPr>
        <p:cNvPr id="1" name=""/>
        <p:cNvGrpSpPr/>
        <p:nvPr/>
      </p:nvGrpSpPr>
      <p:grpSpPr>
        <a:xfrm>
          <a:off x="0" y="0"/>
          <a:ext cx="0" cy="0"/>
          <a:chOff x="0" y="0"/>
          <a:chExt cx="0" cy="0"/>
        </a:xfrm>
      </p:grpSpPr>
      <p:pic>
        <p:nvPicPr>
          <p:cNvPr id="13" name="Picture 1" descr="2-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9"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0"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28E1BDC9-9C91-4634-AACC-8918BCDC0515}"/>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682358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 - Title Slide">
    <p:spTree>
      <p:nvGrpSpPr>
        <p:cNvPr id="1" name=""/>
        <p:cNvGrpSpPr/>
        <p:nvPr/>
      </p:nvGrpSpPr>
      <p:grpSpPr>
        <a:xfrm>
          <a:off x="0" y="0"/>
          <a:ext cx="0" cy="0"/>
          <a:chOff x="0" y="0"/>
          <a:chExt cx="0" cy="0"/>
        </a:xfrm>
      </p:grpSpPr>
      <p:pic>
        <p:nvPicPr>
          <p:cNvPr id="7" name="Picture 1" descr="3-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DE980DDD-26D8-4169-A3C6-75A50F1EA7FE}"/>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82263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 - Title Slide">
    <p:spTree>
      <p:nvGrpSpPr>
        <p:cNvPr id="1" name=""/>
        <p:cNvGrpSpPr/>
        <p:nvPr/>
      </p:nvGrpSpPr>
      <p:grpSpPr>
        <a:xfrm>
          <a:off x="0" y="0"/>
          <a:ext cx="0" cy="0"/>
          <a:chOff x="0" y="0"/>
          <a:chExt cx="0" cy="0"/>
        </a:xfrm>
      </p:grpSpPr>
      <p:pic>
        <p:nvPicPr>
          <p:cNvPr id="13" name="Picture 1" descr="5-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AED2A176-2999-432D-B76D-700DC09EFEAA}"/>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0152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 - Title Slide">
    <p:spTree>
      <p:nvGrpSpPr>
        <p:cNvPr id="1" name=""/>
        <p:cNvGrpSpPr/>
        <p:nvPr/>
      </p:nvGrpSpPr>
      <p:grpSpPr>
        <a:xfrm>
          <a:off x="0" y="0"/>
          <a:ext cx="0" cy="0"/>
          <a:chOff x="0" y="0"/>
          <a:chExt cx="0" cy="0"/>
        </a:xfrm>
      </p:grpSpPr>
      <p:pic>
        <p:nvPicPr>
          <p:cNvPr id="7" name="Picture 1" descr="3-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14F66C0A-083D-44E9-B0F8-C12B8B9D2BBD}"/>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46941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6 - Title Slide">
    <p:spTree>
      <p:nvGrpSpPr>
        <p:cNvPr id="1" name=""/>
        <p:cNvGrpSpPr/>
        <p:nvPr/>
      </p:nvGrpSpPr>
      <p:grpSpPr>
        <a:xfrm>
          <a:off x="0" y="0"/>
          <a:ext cx="0" cy="0"/>
          <a:chOff x="0" y="0"/>
          <a:chExt cx="0" cy="0"/>
        </a:xfrm>
      </p:grpSpPr>
      <p:pic>
        <p:nvPicPr>
          <p:cNvPr id="9" name="Picture 1" descr="6-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2DA3CEC7-B65D-42F4-8389-02505F62B299}"/>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97318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7 - Title Slide">
    <p:spTree>
      <p:nvGrpSpPr>
        <p:cNvPr id="1" name=""/>
        <p:cNvGrpSpPr/>
        <p:nvPr/>
      </p:nvGrpSpPr>
      <p:grpSpPr>
        <a:xfrm>
          <a:off x="0" y="0"/>
          <a:ext cx="0" cy="0"/>
          <a:chOff x="0" y="0"/>
          <a:chExt cx="0" cy="0"/>
        </a:xfrm>
      </p:grpSpPr>
      <p:pic>
        <p:nvPicPr>
          <p:cNvPr id="7" name="Picture 1" descr="7-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F27F1A30-CCC4-436E-B6BE-495DF434DCFA}"/>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6394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8 - Title Slide">
    <p:spTree>
      <p:nvGrpSpPr>
        <p:cNvPr id="1" name=""/>
        <p:cNvGrpSpPr/>
        <p:nvPr/>
      </p:nvGrpSpPr>
      <p:grpSpPr>
        <a:xfrm>
          <a:off x="0" y="0"/>
          <a:ext cx="0" cy="0"/>
          <a:chOff x="0" y="0"/>
          <a:chExt cx="0" cy="0"/>
        </a:xfrm>
      </p:grpSpPr>
      <p:pic>
        <p:nvPicPr>
          <p:cNvPr id="9" name="Picture 1" descr="8-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694FAFC7-3558-4929-B047-D6F0B63079AE}"/>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51485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9 - Title Slide">
    <p:spTree>
      <p:nvGrpSpPr>
        <p:cNvPr id="1" name=""/>
        <p:cNvGrpSpPr/>
        <p:nvPr/>
      </p:nvGrpSpPr>
      <p:grpSpPr>
        <a:xfrm>
          <a:off x="0" y="0"/>
          <a:ext cx="0" cy="0"/>
          <a:chOff x="0" y="0"/>
          <a:chExt cx="0" cy="0"/>
        </a:xfrm>
      </p:grpSpPr>
      <p:pic>
        <p:nvPicPr>
          <p:cNvPr id="7" name="Picture 1" descr="9-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CA16EDA7-CD66-41ED-9B4D-0F4E02EA35B3}"/>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47864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Blank Title Slide">
    <p:spTree>
      <p:nvGrpSpPr>
        <p:cNvPr id="1" name=""/>
        <p:cNvGrpSpPr/>
        <p:nvPr/>
      </p:nvGrpSpPr>
      <p:grpSpPr>
        <a:xfrm>
          <a:off x="0" y="0"/>
          <a:ext cx="0" cy="0"/>
          <a:chOff x="0" y="0"/>
          <a:chExt cx="0" cy="0"/>
        </a:xfrm>
      </p:grpSpPr>
      <p:sp>
        <p:nvSpPr>
          <p:cNvPr id="3" name="Picture Placeholder 2"/>
          <p:cNvSpPr>
            <a:spLocks noGrp="1"/>
          </p:cNvSpPr>
          <p:nvPr>
            <p:ph type="pic" sz="quarter" idx="14" hasCustomPrompt="1"/>
          </p:nvPr>
        </p:nvSpPr>
        <p:spPr>
          <a:xfrm>
            <a:off x="215583" y="248101"/>
            <a:ext cx="8709551" cy="4162217"/>
          </a:xfrm>
          <a:prstGeom prst="rect">
            <a:avLst/>
          </a:prstGeom>
        </p:spPr>
        <p:txBody>
          <a:bodyPr/>
          <a:lstStyle>
            <a:lvl1pPr marL="0" indent="0">
              <a:buNone/>
              <a:defRPr sz="1882"/>
            </a:lvl1pPr>
          </a:lstStyle>
          <a:p>
            <a:r>
              <a:rPr lang="en-GB" dirty="0"/>
              <a:t>                                                     Click icon below to add image 28.28 x 12.75cm</a:t>
            </a:r>
          </a:p>
        </p:txBody>
      </p:sp>
      <p:sp>
        <p:nvSpPr>
          <p:cNvPr id="6"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7"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8"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a:t>
            </a:r>
          </a:p>
        </p:txBody>
      </p:sp>
    </p:spTree>
    <p:extLst>
      <p:ext uri="{BB962C8B-B14F-4D97-AF65-F5344CB8AC3E}">
        <p14:creationId xmlns:p14="http://schemas.microsoft.com/office/powerpoint/2010/main" val="1399194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1.gif"/><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DDA38C-7F3B-4A54-94CC-C253508B3311}" type="datetimeFigureOut">
              <a:rPr lang="en-GB" smtClean="0"/>
              <a:t>30/04/2021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3B7FCE-E30A-46AB-A240-A290EFED8722}" type="slidenum">
              <a:rPr lang="en-GB" smtClean="0"/>
              <a:t>‹#›</a:t>
            </a:fld>
            <a:endParaRPr lang="en-GB"/>
          </a:p>
        </p:txBody>
      </p:sp>
    </p:spTree>
    <p:extLst>
      <p:ext uri="{BB962C8B-B14F-4D97-AF65-F5344CB8AC3E}">
        <p14:creationId xmlns:p14="http://schemas.microsoft.com/office/powerpoint/2010/main" val="6028848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 name="Rectangle 4"/>
          <p:cNvSpPr/>
          <p:nvPr userDrawn="1"/>
        </p:nvSpPr>
        <p:spPr>
          <a:xfrm>
            <a:off x="215937" y="4367584"/>
            <a:ext cx="8709411" cy="2239935"/>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defTabSz="446089" fontAlgn="auto">
              <a:spcBef>
                <a:spcPts val="0"/>
              </a:spcBef>
              <a:spcAft>
                <a:spcPts val="0"/>
              </a:spcAft>
              <a:defRPr/>
            </a:pPr>
            <a:endParaRPr lang="en-US" sz="1540" dirty="0">
              <a:solidFill>
                <a:srgbClr val="91C849"/>
              </a:solidFill>
            </a:endParaRPr>
          </a:p>
        </p:txBody>
      </p:sp>
      <p:pic>
        <p:nvPicPr>
          <p:cNvPr id="7" name="Picture 6">
            <a:extLst>
              <a:ext uri="{FF2B5EF4-FFF2-40B4-BE49-F238E27FC236}">
                <a16:creationId xmlns:a16="http://schemas.microsoft.com/office/drawing/2014/main" id="{76143FD2-0EB5-4398-8356-439E64A970AE}"/>
              </a:ext>
            </a:extLst>
          </p:cNvPr>
          <p:cNvPicPr>
            <a:picLocks noChangeAspect="1"/>
          </p:cNvPicPr>
          <p:nvPr userDrawn="1"/>
        </p:nvPicPr>
        <p:blipFill>
          <a:blip r:embed="rId12"/>
          <a:srcRect/>
          <a:stretch/>
        </p:blipFill>
        <p:spPr>
          <a:xfrm>
            <a:off x="7836904" y="6106174"/>
            <a:ext cx="988321" cy="388067"/>
          </a:xfrm>
          <a:prstGeom prst="rect">
            <a:avLst/>
          </a:prstGeom>
        </p:spPr>
      </p:pic>
    </p:spTree>
    <p:extLst>
      <p:ext uri="{BB962C8B-B14F-4D97-AF65-F5344CB8AC3E}">
        <p14:creationId xmlns:p14="http://schemas.microsoft.com/office/powerpoint/2010/main" val="29430971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Lst>
  <p:txStyles>
    <p:titleStyle>
      <a:lvl1pPr algn="l" defTabSz="445459" rtl="0" eaLnBrk="1" fontAlgn="base" hangingPunct="1">
        <a:spcBef>
          <a:spcPts val="86"/>
        </a:spcBef>
        <a:spcAft>
          <a:spcPts val="86"/>
        </a:spcAft>
        <a:defRPr sz="2395" kern="1200">
          <a:solidFill>
            <a:schemeClr val="bg1"/>
          </a:solidFill>
          <a:latin typeface="Arial MT Lt"/>
          <a:ea typeface="MS PGothic" panose="020B0600070205080204" pitchFamily="34" charset="-128"/>
          <a:cs typeface="Arial MT Lt"/>
        </a:defRPr>
      </a:lvl1pPr>
      <a:lvl2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2pPr>
      <a:lvl3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3pPr>
      <a:lvl4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4pPr>
      <a:lvl5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5pPr>
      <a:lvl6pPr marL="391135" algn="l" defTabSz="445459" rtl="0" eaLnBrk="1" fontAlgn="base" hangingPunct="1">
        <a:spcBef>
          <a:spcPts val="86"/>
        </a:spcBef>
        <a:spcAft>
          <a:spcPts val="86"/>
        </a:spcAft>
        <a:defRPr sz="2395">
          <a:solidFill>
            <a:schemeClr val="bg1"/>
          </a:solidFill>
          <a:latin typeface="Arial MT Lt"/>
          <a:ea typeface="Arial MT Lt"/>
          <a:cs typeface="Arial MT Lt"/>
        </a:defRPr>
      </a:lvl6pPr>
      <a:lvl7pPr marL="782269" algn="l" defTabSz="445459" rtl="0" eaLnBrk="1" fontAlgn="base" hangingPunct="1">
        <a:spcBef>
          <a:spcPts val="86"/>
        </a:spcBef>
        <a:spcAft>
          <a:spcPts val="86"/>
        </a:spcAft>
        <a:defRPr sz="2395">
          <a:solidFill>
            <a:schemeClr val="bg1"/>
          </a:solidFill>
          <a:latin typeface="Arial MT Lt"/>
          <a:ea typeface="Arial MT Lt"/>
          <a:cs typeface="Arial MT Lt"/>
        </a:defRPr>
      </a:lvl7pPr>
      <a:lvl8pPr marL="1173404" algn="l" defTabSz="445459" rtl="0" eaLnBrk="1" fontAlgn="base" hangingPunct="1">
        <a:spcBef>
          <a:spcPts val="86"/>
        </a:spcBef>
        <a:spcAft>
          <a:spcPts val="86"/>
        </a:spcAft>
        <a:defRPr sz="2395">
          <a:solidFill>
            <a:schemeClr val="bg1"/>
          </a:solidFill>
          <a:latin typeface="Arial MT Lt"/>
          <a:ea typeface="Arial MT Lt"/>
          <a:cs typeface="Arial MT Lt"/>
        </a:defRPr>
      </a:lvl8pPr>
      <a:lvl9pPr marL="1564538" algn="l" defTabSz="445459" rtl="0" eaLnBrk="1" fontAlgn="base" hangingPunct="1">
        <a:spcBef>
          <a:spcPts val="86"/>
        </a:spcBef>
        <a:spcAft>
          <a:spcPts val="86"/>
        </a:spcAft>
        <a:defRPr sz="2395">
          <a:solidFill>
            <a:schemeClr val="bg1"/>
          </a:solidFill>
          <a:latin typeface="Arial MT Lt"/>
          <a:ea typeface="Arial MT Lt"/>
          <a:cs typeface="Arial MT Lt"/>
        </a:defRPr>
      </a:lvl9pPr>
    </p:titleStyle>
    <p:bodyStyle>
      <a:lvl1pPr marL="334094" indent="-334094" algn="l" defTabSz="445459" rtl="0" eaLnBrk="1" fontAlgn="base" hangingPunct="1">
        <a:spcBef>
          <a:spcPct val="20000"/>
        </a:spcBef>
        <a:spcAft>
          <a:spcPct val="0"/>
        </a:spcAft>
        <a:buFont typeface="Arial" panose="020B0604020202020204" pitchFamily="34" charset="0"/>
        <a:buChar char="•"/>
        <a:defRPr sz="2738" kern="1200">
          <a:solidFill>
            <a:schemeClr val="tx1"/>
          </a:solidFill>
          <a:latin typeface="Arial MT Lt"/>
          <a:ea typeface="MS PGothic" panose="020B0600070205080204" pitchFamily="34" charset="-128"/>
          <a:cs typeface="Arial MT Lt"/>
        </a:defRPr>
      </a:lvl1pPr>
      <a:lvl2pPr marL="723871" indent="-278412" algn="l" defTabSz="445459" rtl="0" eaLnBrk="1" fontAlgn="base" hangingPunct="1">
        <a:spcBef>
          <a:spcPct val="20000"/>
        </a:spcBef>
        <a:spcAft>
          <a:spcPct val="0"/>
        </a:spcAft>
        <a:buFont typeface="Arial" panose="020B0604020202020204" pitchFamily="34" charset="0"/>
        <a:buChar char="–"/>
        <a:defRPr sz="2738" kern="1200">
          <a:solidFill>
            <a:schemeClr val="tx1"/>
          </a:solidFill>
          <a:latin typeface="+mn-lt"/>
          <a:ea typeface="Arial MT Lt"/>
          <a:cs typeface="Arial MT Lt"/>
        </a:defRPr>
      </a:lvl2pPr>
      <a:lvl3pPr marL="1115006" indent="-222729" algn="l" defTabSz="445459" rtl="0" eaLnBrk="1" fontAlgn="base" hangingPunct="1">
        <a:spcBef>
          <a:spcPct val="20000"/>
        </a:spcBef>
        <a:spcAft>
          <a:spcPct val="0"/>
        </a:spcAft>
        <a:buFont typeface="Arial" panose="020B0604020202020204" pitchFamily="34" charset="0"/>
        <a:buChar char="•"/>
        <a:defRPr sz="2310" kern="1200">
          <a:solidFill>
            <a:schemeClr val="tx1"/>
          </a:solidFill>
          <a:latin typeface="+mn-lt"/>
          <a:ea typeface="Arial MT Lt"/>
          <a:cs typeface="Arial MT Lt"/>
        </a:defRPr>
      </a:lvl3pPr>
      <a:lvl4pPr marL="1560465" indent="-222729" algn="l" defTabSz="445459" rtl="0" eaLnBrk="1" fontAlgn="base" hangingPunct="1">
        <a:spcBef>
          <a:spcPct val="20000"/>
        </a:spcBef>
        <a:spcAft>
          <a:spcPct val="0"/>
        </a:spcAft>
        <a:buFont typeface="Arial" panose="020B0604020202020204" pitchFamily="34" charset="0"/>
        <a:buChar char="–"/>
        <a:defRPr sz="1968" kern="1200">
          <a:solidFill>
            <a:schemeClr val="tx1"/>
          </a:solidFill>
          <a:latin typeface="+mn-lt"/>
          <a:ea typeface="Arial MT Lt"/>
          <a:cs typeface="Arial MT Lt"/>
        </a:defRPr>
      </a:lvl4pPr>
      <a:lvl5pPr marL="2007281" indent="-222729" algn="l" defTabSz="445459" rtl="0" eaLnBrk="1" fontAlgn="base" hangingPunct="1">
        <a:spcBef>
          <a:spcPct val="20000"/>
        </a:spcBef>
        <a:spcAft>
          <a:spcPct val="0"/>
        </a:spcAft>
        <a:buFont typeface="Arial" panose="020B0604020202020204" pitchFamily="34" charset="0"/>
        <a:buChar char="»"/>
        <a:defRPr sz="1968" kern="1200">
          <a:solidFill>
            <a:schemeClr val="tx1"/>
          </a:solidFill>
          <a:latin typeface="+mn-lt"/>
          <a:ea typeface="Arial MT Lt"/>
          <a:cs typeface="Arial MT Lt"/>
        </a:defRPr>
      </a:lvl5pPr>
      <a:lvl6pPr marL="2453489" indent="-223044" algn="l" defTabSz="446089" rtl="0" eaLnBrk="1" latinLnBrk="0" hangingPunct="1">
        <a:spcBef>
          <a:spcPct val="20000"/>
        </a:spcBef>
        <a:buFont typeface="Arial"/>
        <a:buChar char="•"/>
        <a:defRPr sz="1968" kern="1200">
          <a:solidFill>
            <a:schemeClr val="tx1"/>
          </a:solidFill>
          <a:latin typeface="+mn-lt"/>
          <a:ea typeface="+mn-ea"/>
          <a:cs typeface="+mn-cs"/>
        </a:defRPr>
      </a:lvl6pPr>
      <a:lvl7pPr marL="2899579" indent="-223044" algn="l" defTabSz="446089" rtl="0" eaLnBrk="1" latinLnBrk="0" hangingPunct="1">
        <a:spcBef>
          <a:spcPct val="20000"/>
        </a:spcBef>
        <a:buFont typeface="Arial"/>
        <a:buChar char="•"/>
        <a:defRPr sz="1968" kern="1200">
          <a:solidFill>
            <a:schemeClr val="tx1"/>
          </a:solidFill>
          <a:latin typeface="+mn-lt"/>
          <a:ea typeface="+mn-ea"/>
          <a:cs typeface="+mn-cs"/>
        </a:defRPr>
      </a:lvl7pPr>
      <a:lvl8pPr marL="3345668" indent="-223044" algn="l" defTabSz="446089" rtl="0" eaLnBrk="1" latinLnBrk="0" hangingPunct="1">
        <a:spcBef>
          <a:spcPct val="20000"/>
        </a:spcBef>
        <a:buFont typeface="Arial"/>
        <a:buChar char="•"/>
        <a:defRPr sz="1968" kern="1200">
          <a:solidFill>
            <a:schemeClr val="tx1"/>
          </a:solidFill>
          <a:latin typeface="+mn-lt"/>
          <a:ea typeface="+mn-ea"/>
          <a:cs typeface="+mn-cs"/>
        </a:defRPr>
      </a:lvl8pPr>
      <a:lvl9pPr marL="3791757" indent="-223044" algn="l" defTabSz="446089" rtl="0" eaLnBrk="1" latinLnBrk="0" hangingPunct="1">
        <a:spcBef>
          <a:spcPct val="20000"/>
        </a:spcBef>
        <a:buFont typeface="Arial"/>
        <a:buChar char="•"/>
        <a:defRPr sz="1968" kern="1200">
          <a:solidFill>
            <a:schemeClr val="tx1"/>
          </a:solidFill>
          <a:latin typeface="+mn-lt"/>
          <a:ea typeface="+mn-ea"/>
          <a:cs typeface="+mn-cs"/>
        </a:defRPr>
      </a:lvl9pPr>
    </p:bodyStyle>
    <p:otherStyle>
      <a:defPPr>
        <a:defRPr lang="en-US"/>
      </a:defPPr>
      <a:lvl1pPr marL="0" algn="l" defTabSz="446089" rtl="0" eaLnBrk="1" latinLnBrk="0" hangingPunct="1">
        <a:defRPr sz="1797" kern="1200">
          <a:solidFill>
            <a:schemeClr val="tx1"/>
          </a:solidFill>
          <a:latin typeface="+mn-lt"/>
          <a:ea typeface="+mn-ea"/>
          <a:cs typeface="+mn-cs"/>
        </a:defRPr>
      </a:lvl1pPr>
      <a:lvl2pPr marL="446089" algn="l" defTabSz="446089" rtl="0" eaLnBrk="1" latinLnBrk="0" hangingPunct="1">
        <a:defRPr sz="1797" kern="1200">
          <a:solidFill>
            <a:schemeClr val="tx1"/>
          </a:solidFill>
          <a:latin typeface="+mn-lt"/>
          <a:ea typeface="+mn-ea"/>
          <a:cs typeface="+mn-cs"/>
        </a:defRPr>
      </a:lvl2pPr>
      <a:lvl3pPr marL="892178" algn="l" defTabSz="446089" rtl="0" eaLnBrk="1" latinLnBrk="0" hangingPunct="1">
        <a:defRPr sz="1797" kern="1200">
          <a:solidFill>
            <a:schemeClr val="tx1"/>
          </a:solidFill>
          <a:latin typeface="+mn-lt"/>
          <a:ea typeface="+mn-ea"/>
          <a:cs typeface="+mn-cs"/>
        </a:defRPr>
      </a:lvl3pPr>
      <a:lvl4pPr marL="1338267" algn="l" defTabSz="446089" rtl="0" eaLnBrk="1" latinLnBrk="0" hangingPunct="1">
        <a:defRPr sz="1797" kern="1200">
          <a:solidFill>
            <a:schemeClr val="tx1"/>
          </a:solidFill>
          <a:latin typeface="+mn-lt"/>
          <a:ea typeface="+mn-ea"/>
          <a:cs typeface="+mn-cs"/>
        </a:defRPr>
      </a:lvl4pPr>
      <a:lvl5pPr marL="1784356" algn="l" defTabSz="446089" rtl="0" eaLnBrk="1" latinLnBrk="0" hangingPunct="1">
        <a:defRPr sz="1797" kern="1200">
          <a:solidFill>
            <a:schemeClr val="tx1"/>
          </a:solidFill>
          <a:latin typeface="+mn-lt"/>
          <a:ea typeface="+mn-ea"/>
          <a:cs typeface="+mn-cs"/>
        </a:defRPr>
      </a:lvl5pPr>
      <a:lvl6pPr marL="2230445" algn="l" defTabSz="446089" rtl="0" eaLnBrk="1" latinLnBrk="0" hangingPunct="1">
        <a:defRPr sz="1797" kern="1200">
          <a:solidFill>
            <a:schemeClr val="tx1"/>
          </a:solidFill>
          <a:latin typeface="+mn-lt"/>
          <a:ea typeface="+mn-ea"/>
          <a:cs typeface="+mn-cs"/>
        </a:defRPr>
      </a:lvl6pPr>
      <a:lvl7pPr marL="2676534" algn="l" defTabSz="446089" rtl="0" eaLnBrk="1" latinLnBrk="0" hangingPunct="1">
        <a:defRPr sz="1797" kern="1200">
          <a:solidFill>
            <a:schemeClr val="tx1"/>
          </a:solidFill>
          <a:latin typeface="+mn-lt"/>
          <a:ea typeface="+mn-ea"/>
          <a:cs typeface="+mn-cs"/>
        </a:defRPr>
      </a:lvl7pPr>
      <a:lvl8pPr marL="3122623" algn="l" defTabSz="446089" rtl="0" eaLnBrk="1" latinLnBrk="0" hangingPunct="1">
        <a:defRPr sz="1797" kern="1200">
          <a:solidFill>
            <a:schemeClr val="tx1"/>
          </a:solidFill>
          <a:latin typeface="+mn-lt"/>
          <a:ea typeface="+mn-ea"/>
          <a:cs typeface="+mn-cs"/>
        </a:defRPr>
      </a:lvl8pPr>
      <a:lvl9pPr marL="3568712" algn="l" defTabSz="446089" rtl="0" eaLnBrk="1" latinLnBrk="0" hangingPunct="1">
        <a:defRPr sz="179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F56525-B0C7-46EA-AAF3-D49B86734806}"/>
              </a:ext>
            </a:extLst>
          </p:cNvPr>
          <p:cNvSpPr>
            <a:spLocks noGrp="1"/>
          </p:cNvSpPr>
          <p:nvPr>
            <p:ph type="ctrTitle"/>
          </p:nvPr>
        </p:nvSpPr>
        <p:spPr/>
        <p:txBody>
          <a:bodyPr>
            <a:normAutofit fontScale="90000"/>
          </a:bodyPr>
          <a:lstStyle/>
          <a:p>
            <a:r>
              <a:rPr lang="en-GB" sz="3200" dirty="0"/>
              <a:t>Leading and implementing change in the workplace</a:t>
            </a:r>
            <a:br>
              <a:rPr lang="en-GB" sz="3000" dirty="0"/>
            </a:br>
            <a:br>
              <a:rPr lang="en-GB" sz="3000" dirty="0"/>
            </a:br>
            <a:r>
              <a:rPr lang="en-GB" sz="3000" dirty="0"/>
              <a:t>Conflict resolution </a:t>
            </a:r>
          </a:p>
        </p:txBody>
      </p:sp>
      <p:sp>
        <p:nvSpPr>
          <p:cNvPr id="5" name="Subtitle 4">
            <a:extLst>
              <a:ext uri="{FF2B5EF4-FFF2-40B4-BE49-F238E27FC236}">
                <a16:creationId xmlns:a16="http://schemas.microsoft.com/office/drawing/2014/main" id="{70917365-59DC-4B9C-B530-C312F9C561C7}"/>
              </a:ext>
            </a:extLst>
          </p:cNvPr>
          <p:cNvSpPr>
            <a:spLocks noGrp="1"/>
          </p:cNvSpPr>
          <p:nvPr>
            <p:ph type="subTitle" idx="1"/>
          </p:nvPr>
        </p:nvSpPr>
        <p:spPr/>
        <p:txBody>
          <a:bodyPr/>
          <a:lstStyle/>
          <a:p>
            <a:r>
              <a:rPr lang="en-GB" dirty="0"/>
              <a:t>Dr Dennis Pepple</a:t>
            </a:r>
          </a:p>
          <a:p>
            <a:endParaRPr lang="en-GB" dirty="0"/>
          </a:p>
        </p:txBody>
      </p:sp>
    </p:spTree>
    <p:extLst>
      <p:ext uri="{BB962C8B-B14F-4D97-AF65-F5344CB8AC3E}">
        <p14:creationId xmlns:p14="http://schemas.microsoft.com/office/powerpoint/2010/main" val="4155549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800" b="1" dirty="0"/>
              <a:t>Learning objectives </a:t>
            </a:r>
          </a:p>
        </p:txBody>
      </p:sp>
      <p:sp>
        <p:nvSpPr>
          <p:cNvPr id="4" name="Rectangle 3"/>
          <p:cNvSpPr>
            <a:spLocks noGrp="1" noChangeArrowheads="1"/>
          </p:cNvSpPr>
          <p:nvPr>
            <p:ph idx="1"/>
          </p:nvPr>
        </p:nvSpPr>
        <p:spPr>
          <a:xfrm>
            <a:off x="539552" y="1484784"/>
            <a:ext cx="8229600" cy="4925144"/>
          </a:xfrm>
        </p:spPr>
        <p:txBody>
          <a:bodyPr>
            <a:normAutofit/>
          </a:bodyPr>
          <a:lstStyle/>
          <a:p>
            <a:pPr lvl="1" eaLnBrk="1" hangingPunct="1">
              <a:lnSpc>
                <a:spcPct val="80000"/>
              </a:lnSpc>
              <a:buFont typeface="Wingdings" pitchFamily="2" charset="2"/>
              <a:buChar char="§"/>
              <a:defRPr/>
            </a:pPr>
            <a:r>
              <a:rPr lang="en-GB" sz="2000" dirty="0"/>
              <a:t>Critically understand the concept of organisational power</a:t>
            </a:r>
          </a:p>
          <a:p>
            <a:pPr lvl="1" eaLnBrk="1" hangingPunct="1">
              <a:lnSpc>
                <a:spcPct val="80000"/>
              </a:lnSpc>
              <a:buFont typeface="Wingdings" pitchFamily="2" charset="2"/>
              <a:buChar char="§"/>
              <a:defRPr/>
            </a:pPr>
            <a:r>
              <a:rPr lang="en-GB" sz="2000" dirty="0"/>
              <a:t>Understand how cultural dimensions influence organisational power</a:t>
            </a:r>
          </a:p>
          <a:p>
            <a:pPr lvl="1" eaLnBrk="1" hangingPunct="1">
              <a:lnSpc>
                <a:spcPct val="80000"/>
              </a:lnSpc>
              <a:buFont typeface="Wingdings" pitchFamily="2" charset="2"/>
              <a:buChar char="§"/>
              <a:defRPr/>
            </a:pPr>
            <a:r>
              <a:rPr lang="en-GB" sz="2000" dirty="0"/>
              <a:t>Critically understand the concept of organisational conflict </a:t>
            </a:r>
          </a:p>
          <a:p>
            <a:pPr lvl="1" eaLnBrk="1" hangingPunct="1">
              <a:lnSpc>
                <a:spcPct val="80000"/>
              </a:lnSpc>
              <a:buFont typeface="Wingdings" pitchFamily="2" charset="2"/>
              <a:buChar char="§"/>
              <a:defRPr/>
            </a:pPr>
            <a:r>
              <a:rPr lang="en-GB" sz="2000" dirty="0"/>
              <a:t>Understand cultural attitude towards organisational conflict </a:t>
            </a:r>
          </a:p>
          <a:p>
            <a:pPr lvl="1" eaLnBrk="1" hangingPunct="1">
              <a:lnSpc>
                <a:spcPct val="80000"/>
              </a:lnSpc>
              <a:buFont typeface="Wingdings" pitchFamily="2" charset="2"/>
              <a:buChar char="§"/>
              <a:defRPr/>
            </a:pPr>
            <a:r>
              <a:rPr lang="en-GB" sz="2000" dirty="0"/>
              <a:t>Understand strategies for managing conflict </a:t>
            </a:r>
          </a:p>
          <a:p>
            <a:pPr lvl="1" eaLnBrk="1" hangingPunct="1">
              <a:lnSpc>
                <a:spcPct val="80000"/>
              </a:lnSpc>
              <a:buFont typeface="Wingdings" pitchFamily="2" charset="2"/>
              <a:buChar char="§"/>
              <a:defRPr/>
            </a:pPr>
            <a:r>
              <a:rPr lang="en-GB" sz="2000" dirty="0"/>
              <a:t>Understand the concept of cooperation </a:t>
            </a:r>
          </a:p>
          <a:p>
            <a:pPr lvl="1" eaLnBrk="1" hangingPunct="1">
              <a:lnSpc>
                <a:spcPct val="80000"/>
              </a:lnSpc>
              <a:buFont typeface="Wingdings" pitchFamily="2" charset="2"/>
              <a:buChar char="§"/>
              <a:defRPr/>
            </a:pPr>
            <a:r>
              <a:rPr lang="en-GB" sz="2000" dirty="0"/>
              <a:t>Appreciate cultural aspects of cooperation </a:t>
            </a:r>
          </a:p>
          <a:p>
            <a:pPr lvl="1" eaLnBrk="1" hangingPunct="1">
              <a:lnSpc>
                <a:spcPct val="80000"/>
              </a:lnSpc>
              <a:buFont typeface="Wingdings" pitchFamily="2" charset="2"/>
              <a:buChar char="§"/>
              <a:defRPr/>
            </a:pPr>
            <a:endParaRPr lang="en-GB" sz="2000" dirty="0"/>
          </a:p>
          <a:p>
            <a:pPr marL="457200" lvl="1" indent="0" eaLnBrk="1" hangingPunct="1">
              <a:lnSpc>
                <a:spcPct val="80000"/>
              </a:lnSpc>
              <a:buNone/>
              <a:defRPr/>
            </a:pPr>
            <a:endParaRPr lang="en-GB" sz="2000" dirty="0"/>
          </a:p>
          <a:p>
            <a:pPr lvl="1" eaLnBrk="1" hangingPunct="1">
              <a:lnSpc>
                <a:spcPct val="80000"/>
              </a:lnSpc>
              <a:buFont typeface="Wingdings" pitchFamily="2" charset="2"/>
              <a:buChar char="§"/>
              <a:defRPr/>
            </a:pPr>
            <a:endParaRPr lang="en-GB" sz="2000" dirty="0"/>
          </a:p>
          <a:p>
            <a:pPr lvl="1" eaLnBrk="1" hangingPunct="1">
              <a:lnSpc>
                <a:spcPct val="80000"/>
              </a:lnSpc>
              <a:buFont typeface="Wingdings" pitchFamily="2" charset="2"/>
              <a:buChar char="§"/>
              <a:defRPr/>
            </a:pPr>
            <a:endParaRPr lang="en-US" sz="2000" i="1" dirty="0"/>
          </a:p>
        </p:txBody>
      </p:sp>
    </p:spTree>
    <p:extLst>
      <p:ext uri="{BB962C8B-B14F-4D97-AF65-F5344CB8AC3E}">
        <p14:creationId xmlns:p14="http://schemas.microsoft.com/office/powerpoint/2010/main" val="3193527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u="sng" dirty="0"/>
              <a:t>Organisational Power, Conflict &amp; Co-operation</a:t>
            </a:r>
            <a:br>
              <a:rPr lang="en-GB" sz="3200" b="1" dirty="0"/>
            </a:br>
            <a:r>
              <a:rPr lang="en-GB" sz="2800" b="1" dirty="0"/>
              <a:t>Organisational Power</a:t>
            </a:r>
          </a:p>
        </p:txBody>
      </p:sp>
      <p:sp>
        <p:nvSpPr>
          <p:cNvPr id="4" name="Rectangle 3"/>
          <p:cNvSpPr>
            <a:spLocks noGrp="1" noChangeArrowheads="1"/>
          </p:cNvSpPr>
          <p:nvPr>
            <p:ph idx="1"/>
          </p:nvPr>
        </p:nvSpPr>
        <p:spPr>
          <a:xfrm>
            <a:off x="539552" y="1484784"/>
            <a:ext cx="8229600" cy="4925144"/>
          </a:xfrm>
        </p:spPr>
        <p:txBody>
          <a:bodyPr>
            <a:normAutofit/>
          </a:bodyPr>
          <a:lstStyle/>
          <a:p>
            <a:pPr lvl="1" eaLnBrk="1" hangingPunct="1">
              <a:lnSpc>
                <a:spcPct val="80000"/>
              </a:lnSpc>
              <a:buFont typeface="Wingdings" pitchFamily="2" charset="2"/>
              <a:buChar char="§"/>
              <a:defRPr/>
            </a:pPr>
            <a:r>
              <a:rPr lang="en-GB" sz="2000" dirty="0"/>
              <a:t>At a broad level, power can be interpreted in terms of control or influence over the behaviour of other people with or without consent.</a:t>
            </a:r>
          </a:p>
          <a:p>
            <a:pPr marL="857250" lvl="2" indent="0" algn="r" eaLnBrk="1" hangingPunct="1">
              <a:lnSpc>
                <a:spcPct val="80000"/>
              </a:lnSpc>
              <a:buFont typeface="Arial" charset="0"/>
              <a:buNone/>
              <a:defRPr/>
            </a:pPr>
            <a:r>
              <a:rPr lang="en-GB" sz="2000" i="1" dirty="0"/>
              <a:t>Mullins (2006)</a:t>
            </a:r>
          </a:p>
          <a:p>
            <a:pPr marL="857250" lvl="2" indent="0" algn="r" eaLnBrk="1" hangingPunct="1">
              <a:lnSpc>
                <a:spcPct val="80000"/>
              </a:lnSpc>
              <a:buFont typeface="Arial" charset="0"/>
              <a:buNone/>
              <a:defRPr/>
            </a:pPr>
            <a:endParaRPr lang="en-GB" sz="2000" i="1" dirty="0"/>
          </a:p>
          <a:p>
            <a:pPr lvl="1" eaLnBrk="1" hangingPunct="1">
              <a:lnSpc>
                <a:spcPct val="80000"/>
              </a:lnSpc>
              <a:buFont typeface="Wingdings" pitchFamily="2" charset="2"/>
              <a:buChar char="§"/>
              <a:defRPr/>
            </a:pPr>
            <a:r>
              <a:rPr lang="en-GB" sz="2000" dirty="0"/>
              <a:t>Power is the medium through which conflicts of interest are ultimately resolved.  Power influences who gets what, when and how.</a:t>
            </a:r>
          </a:p>
          <a:p>
            <a:pPr marL="457200" lvl="1" indent="0" algn="r" eaLnBrk="1" hangingPunct="1">
              <a:lnSpc>
                <a:spcPct val="80000"/>
              </a:lnSpc>
              <a:buFont typeface="Arial" charset="0"/>
              <a:buNone/>
              <a:defRPr/>
            </a:pPr>
            <a:r>
              <a:rPr lang="en-GB" sz="2000" i="1" dirty="0"/>
              <a:t>Morgan (1986)</a:t>
            </a:r>
          </a:p>
          <a:p>
            <a:pPr marL="857250" lvl="2" indent="0" eaLnBrk="1" hangingPunct="1">
              <a:lnSpc>
                <a:spcPct val="80000"/>
              </a:lnSpc>
              <a:buFont typeface="Arial" charset="0"/>
              <a:buNone/>
              <a:defRPr/>
            </a:pPr>
            <a:endParaRPr lang="en-GB" sz="2000" dirty="0"/>
          </a:p>
          <a:p>
            <a:pPr lvl="1" eaLnBrk="1" hangingPunct="1">
              <a:lnSpc>
                <a:spcPct val="80000"/>
              </a:lnSpc>
              <a:buFont typeface="Wingdings" pitchFamily="2" charset="2"/>
              <a:buChar char="§"/>
              <a:defRPr/>
            </a:pPr>
            <a:r>
              <a:rPr lang="en-GB" sz="2000" dirty="0"/>
              <a:t>A person can have power over you only if he or she controls something you desire.</a:t>
            </a:r>
          </a:p>
          <a:p>
            <a:pPr marL="457200" lvl="1" indent="0" algn="r" eaLnBrk="1" hangingPunct="1">
              <a:lnSpc>
                <a:spcPct val="80000"/>
              </a:lnSpc>
              <a:buFont typeface="Arial" charset="0"/>
              <a:buNone/>
              <a:defRPr/>
            </a:pPr>
            <a:r>
              <a:rPr lang="en-GB" sz="2000" i="1" dirty="0"/>
              <a:t>Robbins (1998)</a:t>
            </a:r>
          </a:p>
          <a:p>
            <a:pPr marL="514350" lvl="1" indent="0" eaLnBrk="1" hangingPunct="1">
              <a:lnSpc>
                <a:spcPct val="80000"/>
              </a:lnSpc>
              <a:buFont typeface="Arial" charset="0"/>
              <a:buNone/>
              <a:defRPr/>
            </a:pPr>
            <a:endParaRPr lang="en-GB" sz="2000" dirty="0"/>
          </a:p>
          <a:p>
            <a:pPr lvl="1" eaLnBrk="1" hangingPunct="1">
              <a:lnSpc>
                <a:spcPct val="80000"/>
              </a:lnSpc>
              <a:buFont typeface="Wingdings" pitchFamily="2" charset="2"/>
              <a:buChar char="§"/>
              <a:defRPr/>
            </a:pPr>
            <a:r>
              <a:rPr lang="en-US" sz="2000" dirty="0"/>
              <a:t>Power is an inherent feature of work organisations and is often the underlying reality behind the decision-making process.  It is central to the framework of order and system of command through which the work and activities of the organisation are carried out.</a:t>
            </a:r>
          </a:p>
          <a:p>
            <a:pPr marL="457200" lvl="1" indent="0" algn="r" eaLnBrk="1" hangingPunct="1">
              <a:lnSpc>
                <a:spcPct val="80000"/>
              </a:lnSpc>
              <a:buFont typeface="Arial" charset="0"/>
              <a:buNone/>
              <a:defRPr/>
            </a:pPr>
            <a:r>
              <a:rPr lang="en-US" sz="2000" i="1" dirty="0"/>
              <a:t>Mullins (2006)</a:t>
            </a:r>
          </a:p>
        </p:txBody>
      </p:sp>
    </p:spTree>
    <p:extLst>
      <p:ext uri="{BB962C8B-B14F-4D97-AF65-F5344CB8AC3E}">
        <p14:creationId xmlns:p14="http://schemas.microsoft.com/office/powerpoint/2010/main" val="18214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u="sng" dirty="0"/>
              <a:t>Organisational Power</a:t>
            </a:r>
            <a:br>
              <a:rPr lang="en-GB" sz="2000" u="sng" dirty="0"/>
            </a:br>
            <a:r>
              <a:rPr lang="en-GB" sz="2800" b="1" dirty="0"/>
              <a:t>Sources of Power</a:t>
            </a:r>
            <a:endParaRPr lang="en-GB" sz="2800" dirty="0"/>
          </a:p>
        </p:txBody>
      </p:sp>
      <p:sp>
        <p:nvSpPr>
          <p:cNvPr id="4" name="Rectangle 3"/>
          <p:cNvSpPr>
            <a:spLocks noGrp="1" noChangeArrowheads="1"/>
          </p:cNvSpPr>
          <p:nvPr>
            <p:ph idx="1"/>
          </p:nvPr>
        </p:nvSpPr>
        <p:spPr>
          <a:xfrm>
            <a:off x="539552" y="1484784"/>
            <a:ext cx="8229600" cy="4925144"/>
          </a:xfrm>
        </p:spPr>
        <p:txBody>
          <a:bodyPr>
            <a:normAutofit lnSpcReduction="10000"/>
          </a:bodyPr>
          <a:lstStyle/>
          <a:p>
            <a:pPr marL="457200" lvl="1" indent="0">
              <a:lnSpc>
                <a:spcPct val="80000"/>
              </a:lnSpc>
              <a:buNone/>
              <a:defRPr/>
            </a:pPr>
            <a:r>
              <a:rPr lang="en-GB" sz="2400" u="sng" dirty="0"/>
              <a:t>Formal Power  </a:t>
            </a:r>
            <a:r>
              <a:rPr lang="en-GB" sz="2400" dirty="0"/>
              <a:t>- based on the individual’s position in the organisation</a:t>
            </a:r>
            <a:r>
              <a:rPr lang="en-GB" sz="2000" dirty="0"/>
              <a:t>:</a:t>
            </a:r>
          </a:p>
          <a:p>
            <a:pPr marL="457200" lvl="1" indent="0">
              <a:lnSpc>
                <a:spcPct val="80000"/>
              </a:lnSpc>
              <a:buNone/>
              <a:defRPr/>
            </a:pPr>
            <a:endParaRPr lang="en-GB" sz="1400" dirty="0"/>
          </a:p>
          <a:p>
            <a:pPr lvl="1">
              <a:lnSpc>
                <a:spcPct val="80000"/>
              </a:lnSpc>
              <a:buFont typeface="Wingdings" pitchFamily="2" charset="2"/>
              <a:buChar char="§"/>
              <a:defRPr/>
            </a:pPr>
            <a:r>
              <a:rPr lang="en-US" sz="2000" b="1" dirty="0"/>
              <a:t>Reward power – </a:t>
            </a:r>
            <a:r>
              <a:rPr lang="en-US" sz="2000" dirty="0"/>
              <a:t>one who can distribute rewards that others want, either financial or non-financial</a:t>
            </a:r>
          </a:p>
          <a:p>
            <a:pPr lvl="1">
              <a:lnSpc>
                <a:spcPct val="80000"/>
              </a:lnSpc>
              <a:buFont typeface="Wingdings" pitchFamily="2" charset="2"/>
              <a:buChar char="§"/>
              <a:defRPr/>
            </a:pPr>
            <a:r>
              <a:rPr lang="en-US" sz="2000" b="1" dirty="0"/>
              <a:t>Coercive power </a:t>
            </a:r>
            <a:r>
              <a:rPr lang="en-US" sz="2000" dirty="0"/>
              <a:t>– based on the ability to punish</a:t>
            </a:r>
          </a:p>
          <a:p>
            <a:pPr lvl="1">
              <a:lnSpc>
                <a:spcPct val="80000"/>
              </a:lnSpc>
              <a:buFont typeface="Wingdings" pitchFamily="2" charset="2"/>
              <a:buChar char="§"/>
              <a:defRPr/>
            </a:pPr>
            <a:r>
              <a:rPr lang="en-US" sz="2000" b="1" dirty="0"/>
              <a:t>Legitimate power </a:t>
            </a:r>
            <a:r>
              <a:rPr lang="en-US" sz="2000" dirty="0"/>
              <a:t>– comes from one’s position in the hierarchy, such as from a manager</a:t>
            </a:r>
          </a:p>
          <a:p>
            <a:pPr marL="457200" lvl="1" indent="0">
              <a:lnSpc>
                <a:spcPct val="80000"/>
              </a:lnSpc>
              <a:buNone/>
              <a:defRPr/>
            </a:pPr>
            <a:endParaRPr lang="en-US" sz="2000" dirty="0"/>
          </a:p>
          <a:p>
            <a:pPr marL="457200" lvl="1" indent="0">
              <a:lnSpc>
                <a:spcPct val="80000"/>
              </a:lnSpc>
              <a:buNone/>
              <a:defRPr/>
            </a:pPr>
            <a:r>
              <a:rPr lang="en-US" sz="2400" u="sng" dirty="0"/>
              <a:t>Informal or Personal Power  </a:t>
            </a:r>
            <a:r>
              <a:rPr lang="en-US" sz="2400" dirty="0"/>
              <a:t>- comes from the individual’s special characteristics or knowledge </a:t>
            </a:r>
          </a:p>
          <a:p>
            <a:pPr marL="457200" lvl="1" indent="0">
              <a:lnSpc>
                <a:spcPct val="80000"/>
              </a:lnSpc>
              <a:buNone/>
              <a:defRPr/>
            </a:pPr>
            <a:endParaRPr lang="en-US" sz="1400" dirty="0"/>
          </a:p>
          <a:p>
            <a:pPr lvl="1">
              <a:lnSpc>
                <a:spcPct val="80000"/>
              </a:lnSpc>
              <a:buFont typeface="Wingdings" pitchFamily="2" charset="2"/>
              <a:buChar char="§"/>
              <a:defRPr/>
            </a:pPr>
            <a:r>
              <a:rPr lang="en-US" sz="2000" b="1" dirty="0"/>
              <a:t>Referent power </a:t>
            </a:r>
            <a:r>
              <a:rPr lang="en-US" sz="2000" dirty="0"/>
              <a:t>– based on the characteristics of the individual and the admiration for that person</a:t>
            </a:r>
          </a:p>
          <a:p>
            <a:pPr lvl="1">
              <a:lnSpc>
                <a:spcPct val="80000"/>
              </a:lnSpc>
              <a:buFont typeface="Wingdings" pitchFamily="2" charset="2"/>
              <a:buChar char="§"/>
              <a:defRPr/>
            </a:pPr>
            <a:r>
              <a:rPr lang="en-US" sz="2000" b="1" dirty="0"/>
              <a:t>Expert power </a:t>
            </a:r>
            <a:r>
              <a:rPr lang="en-US" sz="2000" dirty="0"/>
              <a:t>– originates from the expertise and skill of the individual</a:t>
            </a:r>
          </a:p>
          <a:p>
            <a:pPr lvl="1">
              <a:lnSpc>
                <a:spcPct val="80000"/>
              </a:lnSpc>
              <a:buFont typeface="Wingdings" pitchFamily="2" charset="2"/>
              <a:buChar char="§"/>
              <a:defRPr/>
            </a:pPr>
            <a:r>
              <a:rPr lang="en-US" sz="2000" b="1" dirty="0"/>
              <a:t>Information power </a:t>
            </a:r>
            <a:r>
              <a:rPr lang="en-US" sz="2000" dirty="0"/>
              <a:t>– based on the knowledge and information that the individual has and that is not readily available.</a:t>
            </a:r>
          </a:p>
          <a:p>
            <a:pPr marL="457200" lvl="1" indent="0">
              <a:lnSpc>
                <a:spcPct val="80000"/>
              </a:lnSpc>
              <a:buNone/>
              <a:defRPr/>
            </a:pPr>
            <a:endParaRPr lang="en-US" sz="2000" dirty="0"/>
          </a:p>
          <a:p>
            <a:pPr marL="457200" lvl="1" indent="0" algn="r">
              <a:lnSpc>
                <a:spcPct val="80000"/>
              </a:lnSpc>
              <a:buNone/>
              <a:defRPr/>
            </a:pPr>
            <a:r>
              <a:rPr lang="en-US" sz="1600" i="1" dirty="0"/>
              <a:t>French &amp; Raven (1959) (in Smith, et al, 2012)</a:t>
            </a:r>
          </a:p>
        </p:txBody>
      </p:sp>
    </p:spTree>
    <p:extLst>
      <p:ext uri="{BB962C8B-B14F-4D97-AF65-F5344CB8AC3E}">
        <p14:creationId xmlns:p14="http://schemas.microsoft.com/office/powerpoint/2010/main" val="143231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b="1" u="sng" dirty="0"/>
              <a:t>Organisational Power</a:t>
            </a:r>
            <a:br>
              <a:rPr lang="en-GB" sz="2000" u="sng" dirty="0"/>
            </a:br>
            <a:r>
              <a:rPr lang="en-GB" sz="3100" b="1" dirty="0"/>
              <a:t>Cultural Power Distance in Business &amp; Management</a:t>
            </a:r>
            <a:endParaRPr lang="en-GB" sz="3100" dirty="0"/>
          </a:p>
        </p:txBody>
      </p:sp>
      <p:sp>
        <p:nvSpPr>
          <p:cNvPr id="4" name="Rectangle 3"/>
          <p:cNvSpPr>
            <a:spLocks noGrp="1" noChangeArrowheads="1"/>
          </p:cNvSpPr>
          <p:nvPr>
            <p:ph idx="1"/>
          </p:nvPr>
        </p:nvSpPr>
        <p:spPr>
          <a:xfrm>
            <a:off x="539552" y="1484784"/>
            <a:ext cx="8229600" cy="5544616"/>
          </a:xfrm>
        </p:spPr>
        <p:txBody>
          <a:bodyPr>
            <a:normAutofit/>
          </a:bodyPr>
          <a:lstStyle/>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gn="r">
              <a:lnSpc>
                <a:spcPct val="80000"/>
              </a:lnSpc>
              <a:buNone/>
              <a:defRPr/>
            </a:pPr>
            <a:endParaRPr lang="en-US" sz="1600" i="1" dirty="0"/>
          </a:p>
          <a:p>
            <a:pPr marL="457200" lvl="1" indent="0" algn="r">
              <a:lnSpc>
                <a:spcPct val="80000"/>
              </a:lnSpc>
              <a:buNone/>
              <a:defRPr/>
            </a:pPr>
            <a:endParaRPr lang="en-US" sz="1600" i="1" dirty="0"/>
          </a:p>
          <a:p>
            <a:pPr marL="457200" lvl="1" indent="0" algn="r">
              <a:lnSpc>
                <a:spcPct val="80000"/>
              </a:lnSpc>
              <a:buNone/>
              <a:defRPr/>
            </a:pPr>
            <a:endParaRPr lang="en-US" sz="1600" i="1" dirty="0"/>
          </a:p>
          <a:p>
            <a:pPr marL="457200" lvl="1" indent="0" algn="r">
              <a:lnSpc>
                <a:spcPct val="80000"/>
              </a:lnSpc>
              <a:buNone/>
              <a:defRPr/>
            </a:pPr>
            <a:r>
              <a:rPr lang="en-US" sz="1600" i="1" dirty="0"/>
              <a:t>Hofstede (2001): 107-1078</a:t>
            </a:r>
          </a:p>
        </p:txBody>
      </p:sp>
      <p:graphicFrame>
        <p:nvGraphicFramePr>
          <p:cNvPr id="3" name="Table 2"/>
          <p:cNvGraphicFramePr>
            <a:graphicFrameLocks noGrp="1"/>
          </p:cNvGraphicFramePr>
          <p:nvPr>
            <p:extLst>
              <p:ext uri="{D42A27DB-BD31-4B8C-83A1-F6EECF244321}">
                <p14:modId xmlns:p14="http://schemas.microsoft.com/office/powerpoint/2010/main" val="2466622976"/>
              </p:ext>
            </p:extLst>
          </p:nvPr>
        </p:nvGraphicFramePr>
        <p:xfrm>
          <a:off x="683568" y="1268760"/>
          <a:ext cx="7848872" cy="5044706"/>
        </p:xfrm>
        <a:graphic>
          <a:graphicData uri="http://schemas.openxmlformats.org/drawingml/2006/table">
            <a:tbl>
              <a:tblPr firstRow="1" bandRow="1">
                <a:tableStyleId>{5C22544A-7EE6-4342-B048-85BDC9FD1C3A}</a:tableStyleId>
              </a:tblPr>
              <a:tblGrid>
                <a:gridCol w="3924436">
                  <a:extLst>
                    <a:ext uri="{9D8B030D-6E8A-4147-A177-3AD203B41FA5}">
                      <a16:colId xmlns:a16="http://schemas.microsoft.com/office/drawing/2014/main" val="20000"/>
                    </a:ext>
                  </a:extLst>
                </a:gridCol>
                <a:gridCol w="3924436">
                  <a:extLst>
                    <a:ext uri="{9D8B030D-6E8A-4147-A177-3AD203B41FA5}">
                      <a16:colId xmlns:a16="http://schemas.microsoft.com/office/drawing/2014/main" val="20001"/>
                    </a:ext>
                  </a:extLst>
                </a:gridCol>
              </a:tblGrid>
              <a:tr h="637541">
                <a:tc>
                  <a:txBody>
                    <a:bodyPr/>
                    <a:lstStyle/>
                    <a:p>
                      <a:pPr algn="ctr"/>
                      <a:r>
                        <a:rPr lang="en-GB" dirty="0">
                          <a:solidFill>
                            <a:schemeClr val="tx1"/>
                          </a:solidFill>
                        </a:rPr>
                        <a:t>Larger Power Distance Cultures</a:t>
                      </a:r>
                    </a:p>
                    <a:p>
                      <a:pPr algn="ctr"/>
                      <a:r>
                        <a:rPr lang="en-GB" sz="1600" b="0" i="1" dirty="0">
                          <a:solidFill>
                            <a:schemeClr val="tx1"/>
                          </a:solidFill>
                        </a:rPr>
                        <a:t>(many</a:t>
                      </a:r>
                      <a:r>
                        <a:rPr lang="en-GB" sz="1600" b="0" i="1" baseline="0" dirty="0">
                          <a:solidFill>
                            <a:schemeClr val="tx1"/>
                          </a:solidFill>
                        </a:rPr>
                        <a:t> Asian &amp; </a:t>
                      </a:r>
                      <a:r>
                        <a:rPr lang="en-GB" sz="1600" b="0" i="1" baseline="0" dirty="0" err="1">
                          <a:solidFill>
                            <a:schemeClr val="tx1"/>
                          </a:solidFill>
                        </a:rPr>
                        <a:t>S.Amercian</a:t>
                      </a:r>
                      <a:r>
                        <a:rPr lang="en-GB" sz="1600" b="0" i="1" baseline="0" dirty="0">
                          <a:solidFill>
                            <a:schemeClr val="tx1"/>
                          </a:solidFill>
                        </a:rPr>
                        <a:t> cultures)</a:t>
                      </a:r>
                      <a:endParaRPr lang="en-GB" sz="1600" b="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Smaller Power Distance Cultures</a:t>
                      </a:r>
                    </a:p>
                    <a:p>
                      <a:pPr algn="ctr"/>
                      <a:r>
                        <a:rPr lang="en-GB" sz="1600" b="0" i="1" dirty="0">
                          <a:solidFill>
                            <a:schemeClr val="tx1"/>
                          </a:solidFill>
                        </a:rPr>
                        <a:t>(UK, USA, Australian &amp; European cultures)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369369">
                <a:tc>
                  <a:txBody>
                    <a:bodyPr/>
                    <a:lstStyle/>
                    <a:p>
                      <a:r>
                        <a:rPr lang="en-GB" dirty="0"/>
                        <a:t>Steeper hierarchy,</a:t>
                      </a:r>
                      <a:r>
                        <a:rPr lang="en-GB" baseline="0" dirty="0"/>
                        <a:t> more hierarchical layers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Flatter hierarchy, fewer hierarchical layers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69369">
                <a:tc>
                  <a:txBody>
                    <a:bodyPr/>
                    <a:lstStyle/>
                    <a:p>
                      <a:r>
                        <a:rPr lang="en-GB" dirty="0"/>
                        <a:t>Ideal bosses are benevolent autocrats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Ideal bosses are resourceful democrats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69369">
                <a:tc>
                  <a:txBody>
                    <a:bodyPr/>
                    <a:lstStyle/>
                    <a:p>
                      <a:r>
                        <a:rPr lang="en-GB" dirty="0"/>
                        <a:t>Subordinates expect to be instructed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Subordinates expect to be consulted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69369">
                <a:tc>
                  <a:txBody>
                    <a:bodyPr/>
                    <a:lstStyle/>
                    <a:p>
                      <a:r>
                        <a:rPr lang="en-GB" dirty="0"/>
                        <a:t>More supervisors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Fewer supervisors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69369">
                <a:tc>
                  <a:txBody>
                    <a:bodyPr/>
                    <a:lstStyle/>
                    <a:p>
                      <a:r>
                        <a:rPr lang="en-GB" dirty="0"/>
                        <a:t>Subordinates depend on bosses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Bosses and subordinates</a:t>
                      </a:r>
                      <a:r>
                        <a:rPr lang="en-GB" baseline="0" dirty="0"/>
                        <a:t> depend upon each other</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r h="369369">
                <a:tc>
                  <a:txBody>
                    <a:bodyPr/>
                    <a:lstStyle/>
                    <a:p>
                      <a:r>
                        <a:rPr lang="en-GB" dirty="0"/>
                        <a:t>Privileges and status symbols for bosses are expected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Privileges and status symbols are disapproved of</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r h="369369">
                <a:tc>
                  <a:txBody>
                    <a:bodyPr/>
                    <a:lstStyle/>
                    <a:p>
                      <a:r>
                        <a:rPr lang="en-GB" dirty="0"/>
                        <a:t>Larger</a:t>
                      </a:r>
                      <a:r>
                        <a:rPr lang="en-GB" baseline="0" dirty="0"/>
                        <a:t> salary differentials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Narrower salary differentials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7"/>
                  </a:ext>
                </a:extLst>
              </a:tr>
              <a:tr h="369369">
                <a:tc>
                  <a:txBody>
                    <a:bodyPr/>
                    <a:lstStyle/>
                    <a:p>
                      <a:r>
                        <a:rPr lang="en-GB" dirty="0"/>
                        <a:t>Centralised decision-making; power is centralised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Decentralised decision making; power is less centralised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8"/>
                  </a:ext>
                </a:extLst>
              </a:tr>
              <a:tr h="369369">
                <a:tc>
                  <a:txBody>
                    <a:bodyPr/>
                    <a:lstStyle/>
                    <a:p>
                      <a:r>
                        <a:rPr lang="en-GB" dirty="0"/>
                        <a:t>Information is localised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Information is shared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446544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u="sng" dirty="0"/>
              <a:t>Organisational Power</a:t>
            </a:r>
            <a:br>
              <a:rPr lang="en-GB" sz="3200" b="1" dirty="0"/>
            </a:br>
            <a:r>
              <a:rPr lang="en-GB" sz="2800" b="1" dirty="0"/>
              <a:t>Power Assignment in Business &amp; Management</a:t>
            </a:r>
          </a:p>
        </p:txBody>
      </p:sp>
      <p:sp>
        <p:nvSpPr>
          <p:cNvPr id="4" name="Rectangle 3"/>
          <p:cNvSpPr>
            <a:spLocks noGrp="1" noChangeArrowheads="1"/>
          </p:cNvSpPr>
          <p:nvPr>
            <p:ph idx="1"/>
          </p:nvPr>
        </p:nvSpPr>
        <p:spPr>
          <a:xfrm>
            <a:off x="539552" y="2060848"/>
            <a:ext cx="8229600" cy="4104456"/>
          </a:xfrm>
        </p:spPr>
        <p:txBody>
          <a:bodyPr>
            <a:normAutofit/>
          </a:bodyPr>
          <a:lstStyle/>
          <a:p>
            <a:pPr marL="457200" lvl="1" indent="0">
              <a:lnSpc>
                <a:spcPct val="80000"/>
              </a:lnSpc>
              <a:buNone/>
              <a:defRPr/>
            </a:pPr>
            <a:r>
              <a:rPr lang="en-US" sz="2400" dirty="0"/>
              <a:t>Cultures differ in how they assign </a:t>
            </a:r>
            <a:r>
              <a:rPr lang="en-US" sz="2400" dirty="0" err="1"/>
              <a:t>organisational</a:t>
            </a:r>
            <a:r>
              <a:rPr lang="en-US" sz="2400" dirty="0"/>
              <a:t> power and status:</a:t>
            </a:r>
          </a:p>
          <a:p>
            <a:pPr marL="457200" lvl="1" indent="0">
              <a:lnSpc>
                <a:spcPct val="80000"/>
              </a:lnSpc>
              <a:buNone/>
              <a:defRPr/>
            </a:pPr>
            <a:endParaRPr lang="en-US" sz="2000" dirty="0"/>
          </a:p>
          <a:p>
            <a:pPr marL="457200" lvl="1" indent="0">
              <a:lnSpc>
                <a:spcPct val="80000"/>
              </a:lnSpc>
              <a:buNone/>
              <a:defRPr/>
            </a:pPr>
            <a:r>
              <a:rPr lang="en-US" sz="2000" b="1" dirty="0"/>
              <a:t>Ascription-orientation</a:t>
            </a:r>
            <a:r>
              <a:rPr lang="en-US" sz="2000" i="1" dirty="0"/>
              <a:t> </a:t>
            </a:r>
            <a:r>
              <a:rPr lang="en-US" sz="2000" b="1" dirty="0"/>
              <a:t>:</a:t>
            </a:r>
            <a:r>
              <a:rPr lang="en-US" sz="2000" i="1" dirty="0"/>
              <a:t> </a:t>
            </a:r>
            <a:r>
              <a:rPr lang="en-US" sz="2000" dirty="0"/>
              <a:t>Power and status are  </a:t>
            </a:r>
            <a:r>
              <a:rPr lang="en-US" sz="2000" i="1" dirty="0"/>
              <a:t>ascribed</a:t>
            </a:r>
            <a:r>
              <a:rPr lang="en-US" sz="2000" dirty="0"/>
              <a:t> according to who a person is, for example, on the basis of age, gender, education or connections.</a:t>
            </a:r>
          </a:p>
          <a:p>
            <a:pPr marL="457200" lvl="1" indent="0">
              <a:lnSpc>
                <a:spcPct val="80000"/>
              </a:lnSpc>
              <a:buNone/>
              <a:defRPr/>
            </a:pPr>
            <a:r>
              <a:rPr lang="en-US" sz="2000" i="1" dirty="0"/>
              <a:t>(Found in country cultures influenced by Catholicism, Buddhism &amp; Confucianism)</a:t>
            </a:r>
          </a:p>
          <a:p>
            <a:pPr marL="457200" lvl="1" indent="0">
              <a:lnSpc>
                <a:spcPct val="80000"/>
              </a:lnSpc>
              <a:buNone/>
              <a:defRPr/>
            </a:pPr>
            <a:endParaRPr lang="en-US" sz="2000" i="1" dirty="0"/>
          </a:p>
          <a:p>
            <a:pPr marL="457200" lvl="1" indent="0">
              <a:lnSpc>
                <a:spcPct val="80000"/>
              </a:lnSpc>
              <a:buNone/>
              <a:defRPr/>
            </a:pPr>
            <a:r>
              <a:rPr lang="en-US" sz="2000" b="1" dirty="0"/>
              <a:t>Achievement-orientation : </a:t>
            </a:r>
            <a:r>
              <a:rPr lang="en-US" sz="2000" dirty="0"/>
              <a:t>Power and status are awarded on what people </a:t>
            </a:r>
            <a:r>
              <a:rPr lang="en-US" sz="2000" i="1" dirty="0"/>
              <a:t>achieve</a:t>
            </a:r>
            <a:r>
              <a:rPr lang="en-US" sz="2000" dirty="0"/>
              <a:t> i.e. their knowledge and performance.</a:t>
            </a:r>
          </a:p>
          <a:p>
            <a:pPr marL="457200" lvl="1" indent="0">
              <a:lnSpc>
                <a:spcPct val="80000"/>
              </a:lnSpc>
              <a:buNone/>
              <a:defRPr/>
            </a:pPr>
            <a:r>
              <a:rPr lang="en-US" sz="2000" i="1" dirty="0"/>
              <a:t>(Found in the more Protestant cultures such as North &amp; North-west Europe and the USA)</a:t>
            </a:r>
          </a:p>
          <a:p>
            <a:pPr marL="457200" lvl="1" indent="0" algn="r">
              <a:lnSpc>
                <a:spcPct val="80000"/>
              </a:lnSpc>
              <a:buNone/>
              <a:defRPr/>
            </a:pPr>
            <a:r>
              <a:rPr lang="en-US" sz="1800" i="1" dirty="0" err="1"/>
              <a:t>Trompenaars</a:t>
            </a:r>
            <a:r>
              <a:rPr lang="en-US" sz="1800" i="1" dirty="0"/>
              <a:t> &amp; Hampden-Turner (1997): 118-119</a:t>
            </a:r>
          </a:p>
          <a:p>
            <a:pPr marL="457200" lvl="1" indent="0" algn="r">
              <a:lnSpc>
                <a:spcPct val="80000"/>
              </a:lnSpc>
              <a:buNone/>
              <a:defRPr/>
            </a:pPr>
            <a:endParaRPr lang="en-US" sz="2000" i="1" dirty="0"/>
          </a:p>
        </p:txBody>
      </p:sp>
    </p:spTree>
    <p:extLst>
      <p:ext uri="{BB962C8B-B14F-4D97-AF65-F5344CB8AC3E}">
        <p14:creationId xmlns:p14="http://schemas.microsoft.com/office/powerpoint/2010/main" val="2970855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u="sng" dirty="0"/>
              <a:t>Organisational Power</a:t>
            </a:r>
            <a:br>
              <a:rPr lang="en-GB" sz="2000" u="sng" dirty="0"/>
            </a:br>
            <a:r>
              <a:rPr lang="en-GB" sz="2800" b="1" dirty="0" err="1"/>
              <a:t>Power</a:t>
            </a:r>
            <a:r>
              <a:rPr lang="en-GB" sz="2800" b="1" dirty="0"/>
              <a:t> Assignment in Business &amp; Management</a:t>
            </a:r>
            <a:endParaRPr lang="en-GB" sz="2800" dirty="0"/>
          </a:p>
        </p:txBody>
      </p:sp>
      <p:sp>
        <p:nvSpPr>
          <p:cNvPr id="4" name="Rectangle 3"/>
          <p:cNvSpPr>
            <a:spLocks noGrp="1" noChangeArrowheads="1"/>
          </p:cNvSpPr>
          <p:nvPr>
            <p:ph idx="1"/>
          </p:nvPr>
        </p:nvSpPr>
        <p:spPr>
          <a:xfrm>
            <a:off x="539552" y="1268760"/>
            <a:ext cx="8229600" cy="5328592"/>
          </a:xfrm>
        </p:spPr>
        <p:txBody>
          <a:bodyPr>
            <a:normAutofit/>
          </a:bodyPr>
          <a:lstStyle/>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gn="r">
              <a:lnSpc>
                <a:spcPct val="80000"/>
              </a:lnSpc>
              <a:buNone/>
              <a:defRPr/>
            </a:pPr>
            <a:r>
              <a:rPr lang="en-US" sz="1600" i="1" dirty="0" err="1"/>
              <a:t>Trompenaars</a:t>
            </a:r>
            <a:r>
              <a:rPr lang="en-US" sz="1600" i="1" dirty="0"/>
              <a:t> &amp; Hampden-Turner (1997): 118-119</a:t>
            </a:r>
          </a:p>
        </p:txBody>
      </p:sp>
      <p:graphicFrame>
        <p:nvGraphicFramePr>
          <p:cNvPr id="3" name="Table 2"/>
          <p:cNvGraphicFramePr>
            <a:graphicFrameLocks noGrp="1"/>
          </p:cNvGraphicFramePr>
          <p:nvPr>
            <p:extLst>
              <p:ext uri="{D42A27DB-BD31-4B8C-83A1-F6EECF244321}">
                <p14:modId xmlns:p14="http://schemas.microsoft.com/office/powerpoint/2010/main" val="1382455472"/>
              </p:ext>
            </p:extLst>
          </p:nvPr>
        </p:nvGraphicFramePr>
        <p:xfrm>
          <a:off x="827584" y="1844824"/>
          <a:ext cx="7848872" cy="3570839"/>
        </p:xfrm>
        <a:graphic>
          <a:graphicData uri="http://schemas.openxmlformats.org/drawingml/2006/table">
            <a:tbl>
              <a:tblPr firstRow="1" bandRow="1">
                <a:tableStyleId>{5C22544A-7EE6-4342-B048-85BDC9FD1C3A}</a:tableStyleId>
              </a:tblPr>
              <a:tblGrid>
                <a:gridCol w="3924436">
                  <a:extLst>
                    <a:ext uri="{9D8B030D-6E8A-4147-A177-3AD203B41FA5}">
                      <a16:colId xmlns:a16="http://schemas.microsoft.com/office/drawing/2014/main" val="20000"/>
                    </a:ext>
                  </a:extLst>
                </a:gridCol>
                <a:gridCol w="3924436">
                  <a:extLst>
                    <a:ext uri="{9D8B030D-6E8A-4147-A177-3AD203B41FA5}">
                      <a16:colId xmlns:a16="http://schemas.microsoft.com/office/drawing/2014/main" val="20001"/>
                    </a:ext>
                  </a:extLst>
                </a:gridCol>
              </a:tblGrid>
              <a:tr h="637541">
                <a:tc>
                  <a:txBody>
                    <a:bodyPr/>
                    <a:lstStyle/>
                    <a:p>
                      <a:pPr algn="ctr"/>
                      <a:r>
                        <a:rPr lang="en-GB" dirty="0">
                          <a:solidFill>
                            <a:schemeClr val="tx1"/>
                          </a:solidFill>
                        </a:rPr>
                        <a:t>Ascription</a:t>
                      </a:r>
                      <a:r>
                        <a:rPr lang="en-GB" baseline="0" dirty="0">
                          <a:solidFill>
                            <a:schemeClr val="tx1"/>
                          </a:solidFill>
                        </a:rPr>
                        <a:t>-orientation</a:t>
                      </a:r>
                      <a:endParaRPr lang="en-GB" dirty="0">
                        <a:solidFill>
                          <a:schemeClr val="tx1"/>
                        </a:solidFill>
                      </a:endParaRPr>
                    </a:p>
                    <a:p>
                      <a:pPr algn="ctr"/>
                      <a:r>
                        <a:rPr lang="en-GB" sz="1600" b="0" i="1" dirty="0">
                          <a:solidFill>
                            <a:schemeClr val="tx1"/>
                          </a:solidFill>
                        </a:rPr>
                        <a:t>(Catholicism, Buddhism &amp; Confucianism </a:t>
                      </a:r>
                      <a:r>
                        <a:rPr lang="en-GB" sz="1600" b="0" i="1" baseline="0" dirty="0">
                          <a:solidFill>
                            <a:schemeClr val="tx1"/>
                          </a:solidFill>
                        </a:rPr>
                        <a:t>)</a:t>
                      </a:r>
                      <a:endParaRPr lang="en-GB" sz="1600" b="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Achievement-orientation</a:t>
                      </a:r>
                    </a:p>
                    <a:p>
                      <a:pPr algn="ctr"/>
                      <a:r>
                        <a:rPr lang="en-GB" sz="1600" b="0" i="1" dirty="0">
                          <a:solidFill>
                            <a:schemeClr val="tx1"/>
                          </a:solidFill>
                        </a:rPr>
                        <a:t>(North &amp; North-west Europe, USA)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369369">
                <a:tc>
                  <a:txBody>
                    <a:bodyPr/>
                    <a:lstStyle/>
                    <a:p>
                      <a:r>
                        <a:rPr lang="en-GB" dirty="0"/>
                        <a:t>Many male managers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Male and female managers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69369">
                <a:tc>
                  <a:txBody>
                    <a:bodyPr/>
                    <a:lstStyle/>
                    <a:p>
                      <a:r>
                        <a:rPr lang="en-GB" dirty="0"/>
                        <a:t>Managers qualified by background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Managers qualified by performance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69369">
                <a:tc>
                  <a:txBody>
                    <a:bodyPr/>
                    <a:lstStyle/>
                    <a:p>
                      <a:r>
                        <a:rPr lang="en-GB" dirty="0"/>
                        <a:t>Respect for bosses is expected regardless of</a:t>
                      </a:r>
                      <a:r>
                        <a:rPr lang="en-GB" baseline="0" dirty="0"/>
                        <a:t> how much they know</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Respect for bosses is conditional on how much they know and what they have achieved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69369">
                <a:tc>
                  <a:txBody>
                    <a:bodyPr/>
                    <a:lstStyle/>
                    <a:p>
                      <a:r>
                        <a:rPr lang="en-GB" dirty="0"/>
                        <a:t>Titles showing organisational status and influence are used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Titles showing task-related knowledge may be used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69369">
                <a:tc>
                  <a:txBody>
                    <a:bodyPr/>
                    <a:lstStyle/>
                    <a:p>
                      <a:r>
                        <a:rPr lang="en-GB" dirty="0"/>
                        <a:t>Decisions may be challenged by those with more power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Decisions may be challenged by those with more task-related knowledge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585340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u="sng" dirty="0"/>
              <a:t>Organisational Power, Conflict &amp; Co-operation</a:t>
            </a:r>
            <a:br>
              <a:rPr lang="en-GB" sz="3200" b="1" dirty="0"/>
            </a:br>
            <a:r>
              <a:rPr lang="en-GB" sz="2800" b="1" dirty="0"/>
              <a:t>Organisational Conflict</a:t>
            </a:r>
          </a:p>
        </p:txBody>
      </p:sp>
      <p:sp>
        <p:nvSpPr>
          <p:cNvPr id="4" name="Rectangle 3"/>
          <p:cNvSpPr>
            <a:spLocks noGrp="1" noChangeArrowheads="1"/>
          </p:cNvSpPr>
          <p:nvPr>
            <p:ph idx="1"/>
          </p:nvPr>
        </p:nvSpPr>
        <p:spPr>
          <a:xfrm>
            <a:off x="539552" y="1484784"/>
            <a:ext cx="8229600" cy="4925144"/>
          </a:xfrm>
        </p:spPr>
        <p:txBody>
          <a:bodyPr>
            <a:normAutofit lnSpcReduction="10000"/>
          </a:bodyPr>
          <a:lstStyle/>
          <a:p>
            <a:pPr lvl="1">
              <a:lnSpc>
                <a:spcPct val="80000"/>
              </a:lnSpc>
              <a:buFont typeface="Wingdings" pitchFamily="2" charset="2"/>
              <a:buChar char="§"/>
              <a:defRPr/>
            </a:pPr>
            <a:r>
              <a:rPr lang="en-GB" sz="2000" dirty="0"/>
              <a:t>Conflict</a:t>
            </a:r>
            <a:r>
              <a:rPr lang="en-GB" sz="2000" b="1" dirty="0"/>
              <a:t> </a:t>
            </a:r>
            <a:r>
              <a:rPr lang="en-GB" sz="2000" dirty="0"/>
              <a:t>can be regarded as a reality of management and organisational behaviour and can be related to power and politics…………..It is behaviour intended to obstruct the achievement of some other person’s goals. Conflict is based on the incompatibility of goals and arises from opposing behaviours.</a:t>
            </a:r>
          </a:p>
          <a:p>
            <a:pPr marL="457200" lvl="1" indent="0" algn="r">
              <a:lnSpc>
                <a:spcPct val="80000"/>
              </a:lnSpc>
              <a:buNone/>
              <a:defRPr/>
            </a:pPr>
            <a:r>
              <a:rPr lang="en-GB" sz="2000" i="1" dirty="0"/>
              <a:t>M</a:t>
            </a:r>
            <a:r>
              <a:rPr lang="en-GB" sz="1800" i="1" dirty="0"/>
              <a:t>ullins (2006)</a:t>
            </a:r>
          </a:p>
          <a:p>
            <a:pPr marL="457200" lvl="1" indent="0" algn="r">
              <a:lnSpc>
                <a:spcPct val="80000"/>
              </a:lnSpc>
              <a:buNone/>
              <a:defRPr/>
            </a:pPr>
            <a:endParaRPr lang="en-GB" sz="2000" dirty="0"/>
          </a:p>
          <a:p>
            <a:pPr lvl="1">
              <a:lnSpc>
                <a:spcPct val="80000"/>
              </a:lnSpc>
              <a:buFont typeface="Wingdings" pitchFamily="2" charset="2"/>
              <a:buChar char="§"/>
              <a:defRPr/>
            </a:pPr>
            <a:r>
              <a:rPr lang="en-GB" sz="2000" dirty="0"/>
              <a:t>Conflict is a breakdown in a working relationship caused by one or more people feeling strongly about an event or an on-going situation……….. What people see as conflict can vary enormously</a:t>
            </a:r>
          </a:p>
          <a:p>
            <a:pPr lvl="1">
              <a:lnSpc>
                <a:spcPct val="80000"/>
              </a:lnSpc>
              <a:buFont typeface="Wingdings" pitchFamily="2" charset="2"/>
              <a:buChar char="§"/>
              <a:defRPr/>
            </a:pPr>
            <a:endParaRPr lang="en-GB" sz="2400" dirty="0"/>
          </a:p>
          <a:p>
            <a:pPr marL="457200" lvl="1" indent="0" algn="r">
              <a:lnSpc>
                <a:spcPct val="80000"/>
              </a:lnSpc>
              <a:buNone/>
              <a:defRPr/>
            </a:pPr>
            <a:r>
              <a:rPr lang="en-GB" sz="1800" i="1" dirty="0"/>
              <a:t>Comfort &amp; Franklin (2014)</a:t>
            </a:r>
          </a:p>
          <a:p>
            <a:pPr marL="457200" lvl="1" indent="0" algn="r">
              <a:lnSpc>
                <a:spcPct val="80000"/>
              </a:lnSpc>
              <a:buNone/>
              <a:defRPr/>
            </a:pPr>
            <a:endParaRPr lang="en-GB" sz="2000" i="1" dirty="0"/>
          </a:p>
          <a:p>
            <a:pPr lvl="1">
              <a:lnSpc>
                <a:spcPct val="80000"/>
              </a:lnSpc>
              <a:buFont typeface="Wingdings" pitchFamily="2" charset="2"/>
              <a:buChar char="§"/>
              <a:defRPr/>
            </a:pPr>
            <a:r>
              <a:rPr lang="en-GB" sz="2000" dirty="0"/>
              <a:t>The  workplace is a contested terrain, primarily because employers and managers are compelled by the logic of profit maximisation to seek the cheapening of the costs of production and control over the labour process.  In doing so, it is inevitable that they enter into conflict with workers seeking to protect and extend their own interest in production.  </a:t>
            </a:r>
          </a:p>
          <a:p>
            <a:pPr marL="457200" lvl="1" indent="0" algn="r">
              <a:lnSpc>
                <a:spcPct val="80000"/>
              </a:lnSpc>
              <a:buNone/>
              <a:defRPr/>
            </a:pPr>
            <a:r>
              <a:rPr lang="en-GB" sz="1800" i="1" dirty="0"/>
              <a:t>Edwards (2003)</a:t>
            </a:r>
            <a:endParaRPr lang="en-US" sz="1800" dirty="0"/>
          </a:p>
        </p:txBody>
      </p:sp>
    </p:spTree>
    <p:extLst>
      <p:ext uri="{BB962C8B-B14F-4D97-AF65-F5344CB8AC3E}">
        <p14:creationId xmlns:p14="http://schemas.microsoft.com/office/powerpoint/2010/main" val="1385180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u="sng" dirty="0"/>
              <a:t>Organisational Conflict</a:t>
            </a:r>
            <a:br>
              <a:rPr lang="en-GB" sz="3200" b="1" dirty="0"/>
            </a:br>
            <a:r>
              <a:rPr lang="en-GB" sz="2800" b="1" dirty="0"/>
              <a:t>Perspectives of Organisational Conflict</a:t>
            </a:r>
          </a:p>
        </p:txBody>
      </p:sp>
      <p:sp>
        <p:nvSpPr>
          <p:cNvPr id="4" name="Rectangle 3"/>
          <p:cNvSpPr>
            <a:spLocks noGrp="1" noChangeArrowheads="1"/>
          </p:cNvSpPr>
          <p:nvPr>
            <p:ph idx="1"/>
          </p:nvPr>
        </p:nvSpPr>
        <p:spPr>
          <a:xfrm>
            <a:off x="539552" y="1340768"/>
            <a:ext cx="8229600" cy="5184576"/>
          </a:xfrm>
        </p:spPr>
        <p:txBody>
          <a:bodyPr>
            <a:normAutofit lnSpcReduction="10000"/>
          </a:bodyPr>
          <a:lstStyle/>
          <a:p>
            <a:pPr>
              <a:defRPr/>
            </a:pPr>
            <a:r>
              <a:rPr lang="en-GB" sz="1600" b="1" dirty="0" err="1"/>
              <a:t>Unitarist</a:t>
            </a:r>
            <a:r>
              <a:rPr lang="en-GB" sz="1600" b="1" dirty="0"/>
              <a:t> </a:t>
            </a:r>
            <a:r>
              <a:rPr lang="en-GB" sz="1600" dirty="0"/>
              <a:t>perspective - conflict is seen as unhealthy and bad for the company as the view is that organisations should be healthy and harmonious structures </a:t>
            </a:r>
          </a:p>
          <a:p>
            <a:pPr marL="0" indent="0">
              <a:buFont typeface="Arial" charset="0"/>
              <a:buNone/>
              <a:defRPr/>
            </a:pPr>
            <a:r>
              <a:rPr lang="en-GB" sz="1600" dirty="0"/>
              <a:t> </a:t>
            </a:r>
          </a:p>
          <a:p>
            <a:pPr>
              <a:defRPr/>
            </a:pPr>
            <a:r>
              <a:rPr lang="en-GB" sz="1600" b="1" dirty="0"/>
              <a:t>Pluralist</a:t>
            </a:r>
            <a:r>
              <a:rPr lang="en-GB" sz="1600" dirty="0"/>
              <a:t> perspective -  conflict as an inevitable part of organisational life because different parts and stakeholders of the organisation are likely to have different goals and they will see things differently as they each work towards pursuing their own interests or objectives; </a:t>
            </a:r>
          </a:p>
          <a:p>
            <a:pPr marL="0" indent="0">
              <a:buFont typeface="Arial" charset="0"/>
              <a:buNone/>
              <a:defRPr/>
            </a:pPr>
            <a:r>
              <a:rPr lang="en-GB" sz="1600" dirty="0"/>
              <a:t> </a:t>
            </a:r>
          </a:p>
          <a:p>
            <a:pPr>
              <a:defRPr/>
            </a:pPr>
            <a:r>
              <a:rPr lang="en-GB" sz="1600" b="1" dirty="0"/>
              <a:t>Interactionist</a:t>
            </a:r>
            <a:r>
              <a:rPr lang="en-GB" sz="1600" dirty="0"/>
              <a:t> perspective  -  conflict is a very positive force and that an optimum level of conflict should exist and, rather than being ignored, should be embraced and encouraged.  “Conflict is a sign of a healthy organisation and is necessary for effective performance.  A good manager doesn’t try to eliminate conflict; he tries to keep it from wasting the energies of his people…….If you’re the boss and your people fight you openly when they think you’re wrong, that’s healthy.  If your people fight each other openly in your presence for what they believe in – that’s healthy.”  (</a:t>
            </a:r>
            <a:r>
              <a:rPr lang="en-GB" sz="1600" i="1" dirty="0"/>
              <a:t>Townsend , 1985)  </a:t>
            </a:r>
          </a:p>
          <a:p>
            <a:pPr marL="0" indent="0">
              <a:buFont typeface="Arial" charset="0"/>
              <a:buNone/>
              <a:defRPr/>
            </a:pPr>
            <a:r>
              <a:rPr lang="en-GB" sz="1600" dirty="0"/>
              <a:t> </a:t>
            </a:r>
          </a:p>
          <a:p>
            <a:pPr>
              <a:defRPr/>
            </a:pPr>
            <a:r>
              <a:rPr lang="en-GB" sz="1600" b="1" dirty="0"/>
              <a:t>Radical</a:t>
            </a:r>
            <a:r>
              <a:rPr lang="en-GB" sz="1600" dirty="0"/>
              <a:t> perspective - originates in Marxism where conflict is seen as an inevitable aspect of capitalism and endemic in an organisation structured on bureaucracy.  This view of conflict is expressed in terms of disparity in power and control and that it is a feature of the unequal nature of organisational life.  </a:t>
            </a:r>
          </a:p>
          <a:p>
            <a:pPr>
              <a:defRPr/>
            </a:pPr>
            <a:endParaRPr lang="en-GB" sz="1400" dirty="0"/>
          </a:p>
          <a:p>
            <a:pPr marL="0" indent="0" algn="r">
              <a:buFont typeface="Arial" charset="0"/>
              <a:buNone/>
              <a:defRPr/>
            </a:pPr>
            <a:r>
              <a:rPr lang="en-GB" sz="1600" i="1" dirty="0"/>
              <a:t>Fox’s Four Frames of Reference’ quoted in Meyer, et al (2007) </a:t>
            </a:r>
            <a:endParaRPr lang="en-US" sz="1600" i="1" dirty="0"/>
          </a:p>
        </p:txBody>
      </p:sp>
    </p:spTree>
    <p:extLst>
      <p:ext uri="{BB962C8B-B14F-4D97-AF65-F5344CB8AC3E}">
        <p14:creationId xmlns:p14="http://schemas.microsoft.com/office/powerpoint/2010/main" val="3412548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u="sng" dirty="0"/>
              <a:t>Organisational Conflict</a:t>
            </a:r>
            <a:br>
              <a:rPr lang="en-GB" sz="3200" b="1" dirty="0"/>
            </a:br>
            <a:r>
              <a:rPr lang="en-GB" sz="2800" b="1" dirty="0"/>
              <a:t>Types of Organisational Conflict</a:t>
            </a:r>
          </a:p>
        </p:txBody>
      </p:sp>
      <p:sp>
        <p:nvSpPr>
          <p:cNvPr id="4" name="Rectangle 3"/>
          <p:cNvSpPr>
            <a:spLocks noGrp="1" noChangeArrowheads="1"/>
          </p:cNvSpPr>
          <p:nvPr>
            <p:ph idx="1"/>
          </p:nvPr>
        </p:nvSpPr>
        <p:spPr>
          <a:xfrm>
            <a:off x="539552" y="1700808"/>
            <a:ext cx="8229600" cy="4032448"/>
          </a:xfrm>
        </p:spPr>
        <p:txBody>
          <a:bodyPr>
            <a:normAutofit fontScale="92500" lnSpcReduction="20000"/>
          </a:bodyPr>
          <a:lstStyle/>
          <a:p>
            <a:pPr>
              <a:defRPr/>
            </a:pPr>
            <a:r>
              <a:rPr lang="en-GB" sz="2400" b="1" dirty="0"/>
              <a:t>Interpersonal conflict </a:t>
            </a:r>
            <a:r>
              <a:rPr lang="en-GB" sz="2400" dirty="0"/>
              <a:t> - between individual members of an organisation.</a:t>
            </a:r>
          </a:p>
          <a:p>
            <a:pPr>
              <a:defRPr/>
            </a:pPr>
            <a:endParaRPr lang="en-GB" sz="2400" b="1" dirty="0"/>
          </a:p>
          <a:p>
            <a:pPr>
              <a:defRPr/>
            </a:pPr>
            <a:r>
              <a:rPr lang="en-GB" sz="2400" b="1" dirty="0"/>
              <a:t>Intra-group conflict – </a:t>
            </a:r>
            <a:r>
              <a:rPr lang="en-GB" sz="2400" dirty="0"/>
              <a:t>conflict that arises within a group, team or department.</a:t>
            </a:r>
          </a:p>
          <a:p>
            <a:pPr>
              <a:defRPr/>
            </a:pPr>
            <a:endParaRPr lang="en-GB" sz="2400" b="1" dirty="0"/>
          </a:p>
          <a:p>
            <a:pPr>
              <a:defRPr/>
            </a:pPr>
            <a:r>
              <a:rPr lang="en-GB" sz="2400" b="1" dirty="0"/>
              <a:t>Inter-group conflict – </a:t>
            </a:r>
            <a:r>
              <a:rPr lang="en-GB" sz="2400" dirty="0"/>
              <a:t>conflict that occurs between groups, teams or departments.</a:t>
            </a:r>
          </a:p>
          <a:p>
            <a:pPr>
              <a:defRPr/>
            </a:pPr>
            <a:endParaRPr lang="en-GB" sz="2400" b="1" dirty="0"/>
          </a:p>
          <a:p>
            <a:pPr>
              <a:defRPr/>
            </a:pPr>
            <a:r>
              <a:rPr lang="en-GB" sz="2400" b="1" dirty="0"/>
              <a:t>Inter-organisational conflict – </a:t>
            </a:r>
            <a:r>
              <a:rPr lang="en-GB" sz="2400" dirty="0"/>
              <a:t>conflict that arises across organisations</a:t>
            </a:r>
            <a:endParaRPr lang="en-GB" sz="2400" b="1" dirty="0"/>
          </a:p>
          <a:p>
            <a:pPr>
              <a:defRPr/>
            </a:pPr>
            <a:endParaRPr lang="en-GB" sz="1200" dirty="0"/>
          </a:p>
          <a:p>
            <a:pPr marL="0" indent="0" algn="r">
              <a:buFont typeface="Arial" charset="0"/>
              <a:buNone/>
              <a:defRPr/>
            </a:pPr>
            <a:r>
              <a:rPr lang="en-GB" sz="1900" i="1" dirty="0"/>
              <a:t>Meyer, et al (2007) </a:t>
            </a:r>
            <a:endParaRPr lang="en-US" sz="1900" i="1" dirty="0"/>
          </a:p>
        </p:txBody>
      </p:sp>
    </p:spTree>
    <p:extLst>
      <p:ext uri="{BB962C8B-B14F-4D97-AF65-F5344CB8AC3E}">
        <p14:creationId xmlns:p14="http://schemas.microsoft.com/office/powerpoint/2010/main" val="994340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u="sng" dirty="0"/>
              <a:t>Organisational Conflict</a:t>
            </a:r>
            <a:br>
              <a:rPr lang="en-GB" sz="3200" b="1" dirty="0"/>
            </a:br>
            <a:r>
              <a:rPr lang="en-GB" sz="2800" b="1" dirty="0"/>
              <a:t>Causes of Organisational Conflict</a:t>
            </a:r>
          </a:p>
        </p:txBody>
      </p:sp>
      <p:sp>
        <p:nvSpPr>
          <p:cNvPr id="4" name="Rectangle 3"/>
          <p:cNvSpPr>
            <a:spLocks noGrp="1" noChangeArrowheads="1"/>
          </p:cNvSpPr>
          <p:nvPr>
            <p:ph idx="1"/>
          </p:nvPr>
        </p:nvSpPr>
        <p:spPr>
          <a:xfrm>
            <a:off x="539552" y="1916832"/>
            <a:ext cx="8229600" cy="4941168"/>
          </a:xfrm>
        </p:spPr>
        <p:txBody>
          <a:bodyPr>
            <a:normAutofit fontScale="92500" lnSpcReduction="20000"/>
          </a:bodyPr>
          <a:lstStyle/>
          <a:p>
            <a:pPr>
              <a:defRPr/>
            </a:pPr>
            <a:r>
              <a:rPr lang="en-GB" sz="2000" b="1" dirty="0"/>
              <a:t>Organisational change – </a:t>
            </a:r>
            <a:r>
              <a:rPr lang="en-GB" sz="2000" dirty="0"/>
              <a:t>brought about by restructuring, merging with another business, change in working processes – </a:t>
            </a:r>
            <a:r>
              <a:rPr lang="en-GB" sz="2000" i="1" dirty="0"/>
              <a:t>(International managers need to show understanding and reassure colleagues that they are not forgotten and unappreciated)</a:t>
            </a:r>
            <a:endParaRPr lang="en-GB" sz="2000" dirty="0"/>
          </a:p>
          <a:p>
            <a:pPr>
              <a:defRPr/>
            </a:pPr>
            <a:r>
              <a:rPr lang="en-GB" sz="2000" b="1" dirty="0"/>
              <a:t>Cultural differences – </a:t>
            </a:r>
            <a:r>
              <a:rPr lang="en-GB" sz="2000" dirty="0"/>
              <a:t>due to differences in cultural values, norms and behaviour (e.g. time orientation, communication) in relation to completing the task. - </a:t>
            </a:r>
            <a:r>
              <a:rPr lang="en-GB" sz="2000" i="1" dirty="0"/>
              <a:t>(International managers need to strike a balance between opposing cultural norms and emphasise the point that diversity helps the organisation see tasks and problems from new perspectives and therefore creates new outcomes, opportunities and solutions)</a:t>
            </a:r>
          </a:p>
          <a:p>
            <a:pPr>
              <a:defRPr/>
            </a:pPr>
            <a:r>
              <a:rPr lang="en-GB" sz="2000" b="1" dirty="0"/>
              <a:t>Team dynamics – </a:t>
            </a:r>
            <a:r>
              <a:rPr lang="en-GB" sz="2000" dirty="0"/>
              <a:t>team members from different cultures could be out of line with each other in terms of the stages of team development (</a:t>
            </a:r>
            <a:r>
              <a:rPr lang="en-GB" sz="2000" i="1" dirty="0" err="1"/>
              <a:t>Tuckman’s</a:t>
            </a:r>
            <a:r>
              <a:rPr lang="en-GB" sz="2000" i="1" dirty="0"/>
              <a:t> </a:t>
            </a:r>
            <a:r>
              <a:rPr lang="en-GB" sz="2000" dirty="0"/>
              <a:t>Forming, Storming, Norming, Performing, Adjourning). </a:t>
            </a:r>
            <a:r>
              <a:rPr lang="en-GB" sz="2000" i="1" dirty="0"/>
              <a:t>(International managers need to be aware of this and facilitate team development, paying particular attention to the Storming stage).</a:t>
            </a:r>
          </a:p>
          <a:p>
            <a:pPr>
              <a:defRPr/>
            </a:pPr>
            <a:r>
              <a:rPr lang="en-GB" sz="2000" b="1" dirty="0"/>
              <a:t>Individual differences – </a:t>
            </a:r>
            <a:r>
              <a:rPr lang="en-GB" sz="2000" dirty="0"/>
              <a:t>two individuals have a serious disagreement</a:t>
            </a:r>
            <a:endParaRPr lang="en-GB" sz="2000" b="1" dirty="0"/>
          </a:p>
          <a:p>
            <a:pPr>
              <a:defRPr/>
            </a:pPr>
            <a:endParaRPr lang="en-GB" sz="1200" dirty="0"/>
          </a:p>
          <a:p>
            <a:pPr marL="0" lvl="1" indent="0" algn="r">
              <a:buNone/>
              <a:defRPr/>
            </a:pPr>
            <a:endParaRPr lang="en-GB" sz="1800" i="1" dirty="0"/>
          </a:p>
          <a:p>
            <a:pPr marL="0" lvl="1" indent="0" algn="r">
              <a:buNone/>
              <a:defRPr/>
            </a:pPr>
            <a:r>
              <a:rPr lang="en-GB" sz="1800" i="1" dirty="0"/>
              <a:t>Comfort &amp; Franklin (2014)</a:t>
            </a:r>
          </a:p>
          <a:p>
            <a:pPr marL="0" indent="0" algn="r">
              <a:buFont typeface="Arial" charset="0"/>
              <a:buNone/>
              <a:defRPr/>
            </a:pPr>
            <a:r>
              <a:rPr lang="en-GB" sz="1900" i="1" dirty="0"/>
              <a:t> </a:t>
            </a:r>
            <a:endParaRPr lang="en-US" sz="1900" i="1" dirty="0"/>
          </a:p>
        </p:txBody>
      </p:sp>
    </p:spTree>
    <p:extLst>
      <p:ext uri="{BB962C8B-B14F-4D97-AF65-F5344CB8AC3E}">
        <p14:creationId xmlns:p14="http://schemas.microsoft.com/office/powerpoint/2010/main" val="3777194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b="1" u="sng" dirty="0"/>
              <a:t>Organisational Conflict</a:t>
            </a:r>
            <a:br>
              <a:rPr lang="en-GB" sz="3200" b="1" dirty="0"/>
            </a:br>
            <a:r>
              <a:rPr lang="en-GB" sz="3100" b="1" dirty="0"/>
              <a:t>Cultural Attitudes towards Organisational Conflict</a:t>
            </a:r>
          </a:p>
        </p:txBody>
      </p:sp>
      <p:sp>
        <p:nvSpPr>
          <p:cNvPr id="4" name="Rectangle 3"/>
          <p:cNvSpPr>
            <a:spLocks noGrp="1" noChangeArrowheads="1"/>
          </p:cNvSpPr>
          <p:nvPr>
            <p:ph idx="1"/>
          </p:nvPr>
        </p:nvSpPr>
        <p:spPr>
          <a:xfrm>
            <a:off x="539552" y="1916832"/>
            <a:ext cx="8229600" cy="4608512"/>
          </a:xfrm>
        </p:spPr>
        <p:txBody>
          <a:bodyPr>
            <a:normAutofit fontScale="92500" lnSpcReduction="10000"/>
          </a:bodyPr>
          <a:lstStyle/>
          <a:p>
            <a:pPr marL="0" indent="0">
              <a:buNone/>
              <a:defRPr/>
            </a:pPr>
            <a:r>
              <a:rPr lang="en-GB" sz="2000" dirty="0"/>
              <a:t>Largely, organisational conflict tends to emanate from the differences between Individual and Group orientation cultures.</a:t>
            </a:r>
          </a:p>
          <a:p>
            <a:pPr marL="0" indent="0">
              <a:buNone/>
              <a:defRPr/>
            </a:pPr>
            <a:endParaRPr lang="en-GB" sz="2000" dirty="0"/>
          </a:p>
          <a:p>
            <a:pPr>
              <a:defRPr/>
            </a:pPr>
            <a:r>
              <a:rPr lang="en-GB" sz="2000" dirty="0"/>
              <a:t>In </a:t>
            </a:r>
            <a:r>
              <a:rPr lang="en-GB" sz="2000" b="1" dirty="0"/>
              <a:t>Individualistic </a:t>
            </a:r>
            <a:r>
              <a:rPr lang="en-GB" sz="2000" dirty="0"/>
              <a:t>cultures, people usually identify the source of conflict as being personal.  They tend to believe that resolution can be achieved through focusing on outcomes that will satisfy the individuals as far as possible.</a:t>
            </a:r>
          </a:p>
          <a:p>
            <a:pPr>
              <a:defRPr/>
            </a:pPr>
            <a:endParaRPr lang="en-GB" sz="2000" dirty="0"/>
          </a:p>
          <a:p>
            <a:pPr>
              <a:defRPr/>
            </a:pPr>
            <a:r>
              <a:rPr lang="en-GB" sz="2000" dirty="0"/>
              <a:t>In </a:t>
            </a:r>
            <a:r>
              <a:rPr lang="en-GB" sz="2000" b="1" dirty="0"/>
              <a:t>Group-oriented</a:t>
            </a:r>
            <a:r>
              <a:rPr lang="en-GB" sz="2000" dirty="0"/>
              <a:t> cultures, people see restraint of personal emotions as key to protecting face and maintaining long-term relationships.  This has priority over achieving particular goals in the resolution of conflict. They may also attach a great deal of importance to protecting the face of others in the group, not only their own.</a:t>
            </a:r>
          </a:p>
          <a:p>
            <a:pPr>
              <a:defRPr/>
            </a:pPr>
            <a:endParaRPr lang="en-GB" sz="1200" dirty="0"/>
          </a:p>
          <a:p>
            <a:pPr marL="0" lvl="1" indent="0" algn="r">
              <a:buNone/>
              <a:defRPr/>
            </a:pPr>
            <a:endParaRPr lang="en-GB" sz="1800" i="1" dirty="0"/>
          </a:p>
          <a:p>
            <a:pPr marL="0" lvl="1" indent="0" algn="r">
              <a:buNone/>
              <a:defRPr/>
            </a:pPr>
            <a:r>
              <a:rPr lang="en-GB" sz="1800" i="1" dirty="0"/>
              <a:t>Ting-Toomey (1999)</a:t>
            </a:r>
          </a:p>
          <a:p>
            <a:pPr marL="0" indent="0" algn="r">
              <a:buFont typeface="Arial" charset="0"/>
              <a:buNone/>
              <a:defRPr/>
            </a:pPr>
            <a:r>
              <a:rPr lang="en-GB" sz="1900" i="1" dirty="0"/>
              <a:t> </a:t>
            </a:r>
            <a:endParaRPr lang="en-US" sz="1900" i="1" dirty="0"/>
          </a:p>
        </p:txBody>
      </p:sp>
    </p:spTree>
    <p:extLst>
      <p:ext uri="{BB962C8B-B14F-4D97-AF65-F5344CB8AC3E}">
        <p14:creationId xmlns:p14="http://schemas.microsoft.com/office/powerpoint/2010/main" val="1640338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864" y="147"/>
            <a:ext cx="8229600" cy="1143000"/>
          </a:xfrm>
        </p:spPr>
        <p:txBody>
          <a:bodyPr>
            <a:normAutofit fontScale="90000"/>
          </a:bodyPr>
          <a:lstStyle/>
          <a:p>
            <a:r>
              <a:rPr lang="en-GB" sz="2000" b="1" u="sng" dirty="0"/>
              <a:t>Organisational Conflict</a:t>
            </a:r>
            <a:br>
              <a:rPr lang="en-GB" sz="3200" b="1" dirty="0"/>
            </a:br>
            <a:r>
              <a:rPr lang="en-GB" sz="3100" b="1" dirty="0"/>
              <a:t>Cultural Attitudes towards Organisational Conflict</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437590738"/>
              </p:ext>
            </p:extLst>
          </p:nvPr>
        </p:nvGraphicFramePr>
        <p:xfrm>
          <a:off x="611560" y="1268760"/>
          <a:ext cx="8229600" cy="4902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lgn="ctr"/>
                      <a:r>
                        <a:rPr lang="en-GB" dirty="0">
                          <a:solidFill>
                            <a:schemeClr val="tx1"/>
                          </a:solidFill>
                        </a:rPr>
                        <a:t>Individualistic Cultures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Group-oriented Cultures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370840">
                <a:tc gridSpan="2">
                  <a:txBody>
                    <a:bodyPr/>
                    <a:lstStyle/>
                    <a:p>
                      <a:pPr algn="ctr"/>
                      <a:r>
                        <a:rPr lang="en-GB" b="1" dirty="0">
                          <a:solidFill>
                            <a:schemeClr val="tx1"/>
                          </a:solidFill>
                        </a:rPr>
                        <a:t>Assumptions about conflict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solidFill>
                          <a:schemeClr val="tx1"/>
                        </a:solidFill>
                      </a:endParaRPr>
                    </a:p>
                  </a:txBody>
                  <a:tcPr/>
                </a:tc>
                <a:extLst>
                  <a:ext uri="{0D108BD9-81ED-4DB2-BD59-A6C34878D82A}">
                    <a16:rowId xmlns:a16="http://schemas.microsoft.com/office/drawing/2014/main" val="10001"/>
                  </a:ext>
                </a:extLst>
              </a:tr>
              <a:tr h="370840">
                <a:tc>
                  <a:txBody>
                    <a:bodyPr/>
                    <a:lstStyle/>
                    <a:p>
                      <a:r>
                        <a:rPr lang="en-GB" sz="1600" dirty="0">
                          <a:solidFill>
                            <a:schemeClr val="tx1"/>
                          </a:solidFill>
                        </a:rPr>
                        <a:t>Conflict is outcome-oriented i.e. people in conflict want to achieve goals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Conflict is process oriented i.e. people in conflict want to preserve face before dealing with goals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70840">
                <a:tc>
                  <a:txBody>
                    <a:bodyPr/>
                    <a:lstStyle/>
                    <a:p>
                      <a:r>
                        <a:rPr lang="en-GB" sz="1600" dirty="0">
                          <a:solidFill>
                            <a:schemeClr val="tx1"/>
                          </a:solidFill>
                        </a:rPr>
                        <a:t>Communication in conflict involves bringing the conflict out into the open and sharing feelings honestly and assertively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Communication in conflict involves both face-saving and face-giving and paying attention to verbal and non-verbal messages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70840">
                <a:tc>
                  <a:txBody>
                    <a:bodyPr/>
                    <a:lstStyle/>
                    <a:p>
                      <a:r>
                        <a:rPr lang="en-GB" sz="1600" dirty="0">
                          <a:solidFill>
                            <a:schemeClr val="tx1"/>
                          </a:solidFill>
                        </a:rPr>
                        <a:t>Conflict outcomes are productive when tangible solutions are reached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Conflict outcomes are productive when face on both sides is preserved and substantive agreement is reached.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70840">
                <a:tc gridSpan="2">
                  <a:txBody>
                    <a:bodyPr/>
                    <a:lstStyle/>
                    <a:p>
                      <a:pPr algn="ctr"/>
                      <a:r>
                        <a:rPr lang="en-GB" sz="1800" b="1" dirty="0">
                          <a:solidFill>
                            <a:schemeClr val="tx1"/>
                          </a:solidFill>
                        </a:rPr>
                        <a:t>Behaviour in conflict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sz="1600" dirty="0">
                        <a:solidFill>
                          <a:schemeClr val="tx1"/>
                        </a:solidFill>
                      </a:endParaRPr>
                    </a:p>
                  </a:txBody>
                  <a:tcPr/>
                </a:tc>
                <a:extLst>
                  <a:ext uri="{0D108BD9-81ED-4DB2-BD59-A6C34878D82A}">
                    <a16:rowId xmlns:a16="http://schemas.microsoft.com/office/drawing/2014/main" val="10005"/>
                  </a:ext>
                </a:extLst>
              </a:tr>
              <a:tr h="370840">
                <a:tc>
                  <a:txBody>
                    <a:bodyPr/>
                    <a:lstStyle/>
                    <a:p>
                      <a:r>
                        <a:rPr lang="en-GB" sz="1600" dirty="0">
                          <a:solidFill>
                            <a:schemeClr val="tx1"/>
                          </a:solidFill>
                        </a:rPr>
                        <a:t>Express strong personal opinions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Express the opinions of the group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r h="370840">
                <a:tc>
                  <a:txBody>
                    <a:bodyPr/>
                    <a:lstStyle/>
                    <a:p>
                      <a:r>
                        <a:rPr lang="en-GB" sz="1600" dirty="0">
                          <a:solidFill>
                            <a:schemeClr val="tx1"/>
                          </a:solidFill>
                        </a:rPr>
                        <a:t>Display their emotions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Restrain emotions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7"/>
                  </a:ext>
                </a:extLst>
              </a:tr>
              <a:tr h="370840">
                <a:tc>
                  <a:txBody>
                    <a:bodyPr/>
                    <a:lstStyle/>
                    <a:p>
                      <a:r>
                        <a:rPr lang="en-GB" sz="1600" dirty="0">
                          <a:solidFill>
                            <a:schemeClr val="tx1"/>
                          </a:solidFill>
                        </a:rPr>
                        <a:t>Take personal responsibility for the source of the conflict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Protect members of the group from being held personally responsible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8"/>
                  </a:ext>
                </a:extLst>
              </a:tr>
            </a:tbl>
          </a:graphicData>
        </a:graphic>
      </p:graphicFrame>
      <p:sp>
        <p:nvSpPr>
          <p:cNvPr id="5" name="TextBox 4"/>
          <p:cNvSpPr txBox="1"/>
          <p:nvPr/>
        </p:nvSpPr>
        <p:spPr>
          <a:xfrm>
            <a:off x="6660232" y="6309320"/>
            <a:ext cx="2088232" cy="338554"/>
          </a:xfrm>
          <a:prstGeom prst="rect">
            <a:avLst/>
          </a:prstGeom>
          <a:noFill/>
        </p:spPr>
        <p:txBody>
          <a:bodyPr wrap="square" rtlCol="0">
            <a:spAutoFit/>
          </a:bodyPr>
          <a:lstStyle/>
          <a:p>
            <a:r>
              <a:rPr lang="en-GB" sz="1600" i="1" dirty="0"/>
              <a:t>Ting-Toomey (1999)</a:t>
            </a:r>
          </a:p>
        </p:txBody>
      </p:sp>
    </p:spTree>
    <p:extLst>
      <p:ext uri="{BB962C8B-B14F-4D97-AF65-F5344CB8AC3E}">
        <p14:creationId xmlns:p14="http://schemas.microsoft.com/office/powerpoint/2010/main" val="2060455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a:bodyPr>
          <a:lstStyle/>
          <a:p>
            <a:r>
              <a:rPr lang="en-GB" sz="2000" b="1" u="sng" dirty="0"/>
              <a:t>Organisational Conflict</a:t>
            </a:r>
            <a:br>
              <a:rPr lang="en-GB" sz="3200" b="1" dirty="0"/>
            </a:br>
            <a:r>
              <a:rPr lang="en-GB" sz="2800" b="1" dirty="0"/>
              <a:t>Strategies for Managing Organisational Conflict</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077004931"/>
              </p:ext>
            </p:extLst>
          </p:nvPr>
        </p:nvGraphicFramePr>
        <p:xfrm>
          <a:off x="518864" y="1052736"/>
          <a:ext cx="8229600" cy="4937760"/>
        </p:xfrm>
        <a:graphic>
          <a:graphicData uri="http://schemas.openxmlformats.org/drawingml/2006/table">
            <a:tbl>
              <a:tblPr firstRow="1" bandRow="1">
                <a:tableStyleId>{5C22544A-7EE6-4342-B048-85BDC9FD1C3A}</a:tableStyleId>
              </a:tblPr>
              <a:tblGrid>
                <a:gridCol w="1316832">
                  <a:extLst>
                    <a:ext uri="{9D8B030D-6E8A-4147-A177-3AD203B41FA5}">
                      <a16:colId xmlns:a16="http://schemas.microsoft.com/office/drawing/2014/main" val="20000"/>
                    </a:ext>
                  </a:extLst>
                </a:gridCol>
                <a:gridCol w="2592288">
                  <a:extLst>
                    <a:ext uri="{9D8B030D-6E8A-4147-A177-3AD203B41FA5}">
                      <a16:colId xmlns:a16="http://schemas.microsoft.com/office/drawing/2014/main" val="20001"/>
                    </a:ext>
                  </a:extLst>
                </a:gridCol>
                <a:gridCol w="2520280">
                  <a:extLst>
                    <a:ext uri="{9D8B030D-6E8A-4147-A177-3AD203B41FA5}">
                      <a16:colId xmlns:a16="http://schemas.microsoft.com/office/drawing/2014/main" val="20002"/>
                    </a:ext>
                  </a:extLst>
                </a:gridCol>
                <a:gridCol w="1800200">
                  <a:extLst>
                    <a:ext uri="{9D8B030D-6E8A-4147-A177-3AD203B41FA5}">
                      <a16:colId xmlns:a16="http://schemas.microsoft.com/office/drawing/2014/main" val="20003"/>
                    </a:ext>
                  </a:extLst>
                </a:gridCol>
              </a:tblGrid>
              <a:tr h="370840">
                <a:tc>
                  <a:txBody>
                    <a:bodyPr/>
                    <a:lstStyle/>
                    <a:p>
                      <a:pPr algn="ctr"/>
                      <a:r>
                        <a:rPr lang="en-GB" dirty="0">
                          <a:solidFill>
                            <a:schemeClr val="tx1"/>
                          </a:solidFill>
                        </a:rPr>
                        <a:t>Approach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Advantages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Disadvantages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Appropriate to which culture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370840">
                <a:tc>
                  <a:txBody>
                    <a:bodyPr/>
                    <a:lstStyle/>
                    <a:p>
                      <a:r>
                        <a:rPr lang="en-GB" sz="1400" b="1" dirty="0"/>
                        <a:t>Ignore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Cooling off possible</a:t>
                      </a:r>
                    </a:p>
                    <a:p>
                      <a:r>
                        <a:rPr lang="en-GB" sz="1400" dirty="0"/>
                        <a:t>Time heals</a:t>
                      </a:r>
                    </a:p>
                    <a:p>
                      <a:r>
                        <a:rPr lang="en-GB" sz="1400" dirty="0"/>
                        <a:t>Outward</a:t>
                      </a:r>
                      <a:r>
                        <a:rPr lang="en-GB" sz="1400" baseline="0" dirty="0"/>
                        <a:t> harmony preserved</a:t>
                      </a:r>
                      <a:endParaRPr lang="en-GB"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Things may get worse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High-context</a:t>
                      </a:r>
                    </a:p>
                    <a:p>
                      <a:r>
                        <a:rPr lang="en-GB" sz="1400" dirty="0"/>
                        <a:t>Group-oriented</a:t>
                      </a:r>
                    </a:p>
                    <a:p>
                      <a:r>
                        <a:rPr lang="en-GB" sz="1400" dirty="0"/>
                        <a:t>Relationship-oriented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70840">
                <a:tc>
                  <a:txBody>
                    <a:bodyPr/>
                    <a:lstStyle/>
                    <a:p>
                      <a:r>
                        <a:rPr lang="en-GB" sz="1400" b="1" dirty="0"/>
                        <a:t>Confront directly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Clarity &amp; understanding created</a:t>
                      </a:r>
                    </a:p>
                    <a:p>
                      <a:r>
                        <a:rPr lang="en-GB" sz="1400" dirty="0"/>
                        <a:t>Those involved find the solution &amp; thus more committed to 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Commitments to process may be incomplete</a:t>
                      </a:r>
                    </a:p>
                    <a:p>
                      <a:r>
                        <a:rPr lang="en-GB" sz="1400" dirty="0"/>
                        <a:t>Process can be emotional &amp; subjective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Low-context</a:t>
                      </a:r>
                    </a:p>
                    <a:p>
                      <a:r>
                        <a:rPr lang="en-GB" sz="1400" dirty="0"/>
                        <a:t>Task-oriented</a:t>
                      </a:r>
                    </a:p>
                    <a:p>
                      <a:r>
                        <a:rPr lang="en-GB" sz="1400" dirty="0"/>
                        <a:t>Individualistic</a:t>
                      </a:r>
                    </a:p>
                    <a:p>
                      <a:r>
                        <a:rPr lang="en-GB" sz="1400" dirty="0"/>
                        <a:t>Small power distance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70840">
                <a:tc>
                  <a:txBody>
                    <a:bodyPr/>
                    <a:lstStyle/>
                    <a:p>
                      <a:r>
                        <a:rPr lang="en-GB" sz="1400" b="1" dirty="0"/>
                        <a:t>Involve</a:t>
                      </a:r>
                      <a:r>
                        <a:rPr lang="en-GB" sz="1400" b="1" baseline="0" dirty="0"/>
                        <a:t> a third party</a:t>
                      </a:r>
                      <a:endParaRPr lang="en-GB"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Harmony preserved</a:t>
                      </a:r>
                    </a:p>
                    <a:p>
                      <a:r>
                        <a:rPr lang="en-GB" sz="1400" dirty="0"/>
                        <a:t>Conflict addressed, even solved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Possibly incomplete understanding of the conflict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High-context</a:t>
                      </a:r>
                    </a:p>
                    <a:p>
                      <a:r>
                        <a:rPr lang="en-GB" sz="1400" dirty="0"/>
                        <a:t>Group-oriented</a:t>
                      </a:r>
                    </a:p>
                    <a:p>
                      <a:r>
                        <a:rPr lang="en-GB" sz="1400" dirty="0"/>
                        <a:t>Relationship-oriented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70840">
                <a:tc>
                  <a:txBody>
                    <a:bodyPr/>
                    <a:lstStyle/>
                    <a:p>
                      <a:r>
                        <a:rPr lang="en-GB" sz="1400" b="1" dirty="0"/>
                        <a:t>Involve</a:t>
                      </a:r>
                      <a:r>
                        <a:rPr lang="en-GB" sz="1400" b="1" baseline="0" dirty="0"/>
                        <a:t> the team</a:t>
                      </a:r>
                      <a:endParaRPr lang="en-GB"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More and better solutions</a:t>
                      </a:r>
                    </a:p>
                    <a:p>
                      <a:r>
                        <a:rPr lang="en-GB" sz="1400" dirty="0"/>
                        <a:t>Decision made by a team is strong and not authoritarian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Loss of face is possible</a:t>
                      </a:r>
                    </a:p>
                    <a:p>
                      <a:r>
                        <a:rPr lang="en-GB" sz="1400" dirty="0"/>
                        <a:t>Really critical issues avoided in the group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Low-context</a:t>
                      </a:r>
                    </a:p>
                    <a:p>
                      <a:r>
                        <a:rPr lang="en-GB" sz="1400" dirty="0"/>
                        <a:t>Task-oriented</a:t>
                      </a:r>
                    </a:p>
                    <a:p>
                      <a:r>
                        <a:rPr lang="en-GB" sz="1400" dirty="0"/>
                        <a:t>Individualistic</a:t>
                      </a:r>
                    </a:p>
                    <a:p>
                      <a:r>
                        <a:rPr lang="en-GB" sz="1400" dirty="0"/>
                        <a:t>Small power distance</a:t>
                      </a:r>
                    </a:p>
                    <a:p>
                      <a:endParaRPr lang="en-GB"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70840">
                <a:tc>
                  <a:txBody>
                    <a:bodyPr/>
                    <a:lstStyle/>
                    <a:p>
                      <a:r>
                        <a:rPr lang="en-GB" sz="1400" b="1" dirty="0"/>
                        <a:t>Escalate/ Appeal to authority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May be effective and efficient in urgent cases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Win-lose outcome – loser may fee devalued and lose face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Large power distance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bl>
          </a:graphicData>
        </a:graphic>
      </p:graphicFrame>
      <p:sp>
        <p:nvSpPr>
          <p:cNvPr id="5" name="TextBox 4"/>
          <p:cNvSpPr txBox="1"/>
          <p:nvPr/>
        </p:nvSpPr>
        <p:spPr>
          <a:xfrm>
            <a:off x="6660232" y="6350169"/>
            <a:ext cx="2088232" cy="338554"/>
          </a:xfrm>
          <a:prstGeom prst="rect">
            <a:avLst/>
          </a:prstGeom>
          <a:noFill/>
        </p:spPr>
        <p:txBody>
          <a:bodyPr wrap="square" rtlCol="0">
            <a:spAutoFit/>
          </a:bodyPr>
          <a:lstStyle/>
          <a:p>
            <a:r>
              <a:rPr lang="en-GB" sz="1600" i="1" dirty="0"/>
              <a:t>Ting-Toomey (1999)</a:t>
            </a:r>
          </a:p>
        </p:txBody>
      </p:sp>
    </p:spTree>
    <p:extLst>
      <p:ext uri="{BB962C8B-B14F-4D97-AF65-F5344CB8AC3E}">
        <p14:creationId xmlns:p14="http://schemas.microsoft.com/office/powerpoint/2010/main" val="301308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a:bodyPr>
          <a:lstStyle/>
          <a:p>
            <a:r>
              <a:rPr lang="en-GB" sz="2000" b="1" u="sng" dirty="0"/>
              <a:t>Organisational Conflict</a:t>
            </a:r>
            <a:br>
              <a:rPr lang="en-GB" sz="3200" b="1" dirty="0"/>
            </a:br>
            <a:r>
              <a:rPr lang="en-GB" sz="2800" b="1" dirty="0"/>
              <a:t>Management Styles in Handling Conflict</a:t>
            </a:r>
          </a:p>
        </p:txBody>
      </p:sp>
      <p:sp>
        <p:nvSpPr>
          <p:cNvPr id="5" name="TextBox 4"/>
          <p:cNvSpPr txBox="1"/>
          <p:nvPr/>
        </p:nvSpPr>
        <p:spPr>
          <a:xfrm>
            <a:off x="2627784" y="5949280"/>
            <a:ext cx="5616624" cy="338554"/>
          </a:xfrm>
          <a:prstGeom prst="rect">
            <a:avLst/>
          </a:prstGeom>
          <a:noFill/>
        </p:spPr>
        <p:txBody>
          <a:bodyPr wrap="square" rtlCol="0">
            <a:spAutoFit/>
          </a:bodyPr>
          <a:lstStyle/>
          <a:p>
            <a:r>
              <a:rPr lang="en-GB" sz="1600" i="1" dirty="0"/>
              <a:t> K. W. Thomas and R. H. </a:t>
            </a:r>
            <a:r>
              <a:rPr lang="en-GB" sz="1600" i="1" dirty="0" err="1"/>
              <a:t>Kilmann</a:t>
            </a:r>
            <a:r>
              <a:rPr lang="en-GB" sz="1600" i="1" dirty="0"/>
              <a:t>, 1974, 2000. Mountain View, CA:</a:t>
            </a:r>
          </a:p>
        </p:txBody>
      </p:sp>
      <p:sp>
        <p:nvSpPr>
          <p:cNvPr id="4" name="Content Placeholder 3"/>
          <p:cNvSpPr>
            <a:spLocks noGrp="1"/>
          </p:cNvSpPr>
          <p:nvPr>
            <p:ph idx="1"/>
          </p:nvPr>
        </p:nvSpPr>
        <p:spPr>
          <a:xfrm>
            <a:off x="485506" y="1556792"/>
            <a:ext cx="8046934" cy="4536503"/>
          </a:xfrm>
        </p:spPr>
        <p:txBody>
          <a:bodyPr/>
          <a:lstStyle/>
          <a:p>
            <a:pPr marL="0" indent="0">
              <a:buNone/>
            </a:pPr>
            <a:r>
              <a:rPr lang="en-GB" sz="2800" b="1" dirty="0"/>
              <a:t>Thomas-</a:t>
            </a:r>
            <a:r>
              <a:rPr lang="en-GB" sz="2800" b="1" dirty="0" err="1"/>
              <a:t>Kilmann</a:t>
            </a:r>
            <a:r>
              <a:rPr lang="en-GB" sz="2800" b="1" dirty="0"/>
              <a:t> Conflict Mode Instrument:</a:t>
            </a:r>
          </a:p>
          <a:p>
            <a:pPr lvl="1"/>
            <a:r>
              <a:rPr lang="en-GB" dirty="0"/>
              <a:t>Avoiding</a:t>
            </a:r>
          </a:p>
          <a:p>
            <a:pPr lvl="1"/>
            <a:r>
              <a:rPr lang="en-GB" dirty="0"/>
              <a:t>Accommodating (Lose-Win)</a:t>
            </a:r>
          </a:p>
          <a:p>
            <a:pPr lvl="1"/>
            <a:r>
              <a:rPr lang="en-GB" dirty="0"/>
              <a:t>Competing (Win-lose)</a:t>
            </a:r>
          </a:p>
          <a:p>
            <a:pPr lvl="1"/>
            <a:r>
              <a:rPr lang="en-GB" dirty="0"/>
              <a:t>Compromising (Lose-lose)</a:t>
            </a:r>
          </a:p>
          <a:p>
            <a:pPr lvl="1"/>
            <a:r>
              <a:rPr lang="en-GB" dirty="0"/>
              <a:t>Collaborating (Win-win)</a:t>
            </a:r>
          </a:p>
          <a:p>
            <a:pPr marL="457200" lvl="1" indent="0">
              <a:buNone/>
            </a:pPr>
            <a:endParaRPr lang="en-GB" dirty="0"/>
          </a:p>
        </p:txBody>
      </p:sp>
    </p:spTree>
    <p:extLst>
      <p:ext uri="{BB962C8B-B14F-4D97-AF65-F5344CB8AC3E}">
        <p14:creationId xmlns:p14="http://schemas.microsoft.com/office/powerpoint/2010/main" val="24518788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fontScale="90000"/>
          </a:bodyPr>
          <a:lstStyle/>
          <a:p>
            <a:br>
              <a:rPr lang="en-GB" sz="3200" b="1" dirty="0"/>
            </a:br>
            <a:r>
              <a:rPr lang="en-GB" sz="2800" b="1" dirty="0"/>
              <a:t>Thomas-Kilmann Conflict Mode</a:t>
            </a:r>
          </a:p>
        </p:txBody>
      </p:sp>
      <p:sp>
        <p:nvSpPr>
          <p:cNvPr id="5" name="TextBox 4"/>
          <p:cNvSpPr txBox="1"/>
          <p:nvPr/>
        </p:nvSpPr>
        <p:spPr>
          <a:xfrm>
            <a:off x="2627784" y="5949280"/>
            <a:ext cx="5616624" cy="338554"/>
          </a:xfrm>
          <a:prstGeom prst="rect">
            <a:avLst/>
          </a:prstGeom>
          <a:noFill/>
        </p:spPr>
        <p:txBody>
          <a:bodyPr wrap="square" rtlCol="0">
            <a:spAutoFit/>
          </a:bodyPr>
          <a:lstStyle/>
          <a:p>
            <a:r>
              <a:rPr lang="en-GB" sz="1600" i="1" dirty="0"/>
              <a:t> K. W. Thomas and R. H. </a:t>
            </a:r>
            <a:r>
              <a:rPr lang="en-GB" sz="1600" i="1" dirty="0" err="1"/>
              <a:t>Kilmann</a:t>
            </a:r>
            <a:r>
              <a:rPr lang="en-GB" sz="1600" i="1" dirty="0"/>
              <a:t>, 1974, 2000. Mountain View, CA:</a:t>
            </a:r>
          </a:p>
        </p:txBody>
      </p:sp>
      <p:pic>
        <p:nvPicPr>
          <p:cNvPr id="6" name="Content Placeholder 5" descr="image">
            <a:hlinkClick r:id="rId2"/>
            <a:extLst>
              <a:ext uri="{FF2B5EF4-FFF2-40B4-BE49-F238E27FC236}">
                <a16:creationId xmlns:a16="http://schemas.microsoft.com/office/drawing/2014/main" id="{37E2B909-6ABE-4EE7-AA2C-62634F67DC6F}"/>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346816" y="1412776"/>
            <a:ext cx="5616623" cy="3441149"/>
          </a:xfrm>
          <a:prstGeom prst="rect">
            <a:avLst/>
          </a:prstGeom>
          <a:noFill/>
          <a:ln>
            <a:noFill/>
          </a:ln>
        </p:spPr>
      </p:pic>
    </p:spTree>
    <p:extLst>
      <p:ext uri="{BB962C8B-B14F-4D97-AF65-F5344CB8AC3E}">
        <p14:creationId xmlns:p14="http://schemas.microsoft.com/office/powerpoint/2010/main" val="3876612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fontScale="90000"/>
          </a:bodyPr>
          <a:lstStyle/>
          <a:p>
            <a:br>
              <a:rPr lang="en-GB" sz="3200" b="1" dirty="0"/>
            </a:br>
            <a:r>
              <a:rPr lang="en-GB" sz="2800" b="1" dirty="0"/>
              <a:t>Thomas-Kilmann Conflict Mode</a:t>
            </a:r>
          </a:p>
        </p:txBody>
      </p:sp>
      <p:sp>
        <p:nvSpPr>
          <p:cNvPr id="5" name="TextBox 4"/>
          <p:cNvSpPr txBox="1"/>
          <p:nvPr/>
        </p:nvSpPr>
        <p:spPr>
          <a:xfrm>
            <a:off x="2627784" y="5949280"/>
            <a:ext cx="5616624" cy="338554"/>
          </a:xfrm>
          <a:prstGeom prst="rect">
            <a:avLst/>
          </a:prstGeom>
          <a:noFill/>
        </p:spPr>
        <p:txBody>
          <a:bodyPr wrap="square" rtlCol="0">
            <a:spAutoFit/>
          </a:bodyPr>
          <a:lstStyle/>
          <a:p>
            <a:r>
              <a:rPr lang="en-GB" sz="1600" i="1" dirty="0"/>
              <a:t> K. W. Thomas and R. H. </a:t>
            </a:r>
            <a:r>
              <a:rPr lang="en-GB" sz="1600" i="1" dirty="0" err="1"/>
              <a:t>Kilmann</a:t>
            </a:r>
            <a:r>
              <a:rPr lang="en-GB" sz="1600" i="1" dirty="0"/>
              <a:t>, 1974, 2000. Mountain View, CA:</a:t>
            </a:r>
          </a:p>
        </p:txBody>
      </p:sp>
      <p:sp>
        <p:nvSpPr>
          <p:cNvPr id="4" name="Content Placeholder 3">
            <a:extLst>
              <a:ext uri="{FF2B5EF4-FFF2-40B4-BE49-F238E27FC236}">
                <a16:creationId xmlns:a16="http://schemas.microsoft.com/office/drawing/2014/main" id="{6BD18874-3777-4542-9DA0-164B7CCD66F1}"/>
              </a:ext>
            </a:extLst>
          </p:cNvPr>
          <p:cNvSpPr>
            <a:spLocks noGrp="1"/>
          </p:cNvSpPr>
          <p:nvPr>
            <p:ph idx="1"/>
          </p:nvPr>
        </p:nvSpPr>
        <p:spPr/>
        <p:txBody>
          <a:bodyPr>
            <a:normAutofit fontScale="62500" lnSpcReduction="20000"/>
          </a:bodyPr>
          <a:lstStyle/>
          <a:p>
            <a:pPr marL="0" indent="0">
              <a:buNone/>
            </a:pPr>
            <a:r>
              <a:rPr lang="en-US" dirty="0"/>
              <a:t>The model organizes five conflict management styles based on two dimensions:  </a:t>
            </a:r>
            <a:endParaRPr lang="en-GB" dirty="0"/>
          </a:p>
          <a:p>
            <a:pPr marL="0" indent="0">
              <a:buNone/>
            </a:pPr>
            <a:r>
              <a:rPr lang="en-US" b="1" dirty="0"/>
              <a:t>Assertive</a:t>
            </a:r>
            <a:r>
              <a:rPr lang="en-US" dirty="0"/>
              <a:t> : The extent to which an individual attempts to satisfy his own concerns;  and </a:t>
            </a:r>
            <a:r>
              <a:rPr lang="en-US" b="1" dirty="0"/>
              <a:t>Cooperative</a:t>
            </a:r>
            <a:r>
              <a:rPr lang="en-US" dirty="0"/>
              <a:t>: The extent to which an individual attempts to satisfy the other person’s concerns.</a:t>
            </a:r>
            <a:endParaRPr lang="en-GB" dirty="0"/>
          </a:p>
          <a:p>
            <a:pPr lvl="0"/>
            <a:endParaRPr lang="en-US" b="1" dirty="0"/>
          </a:p>
          <a:p>
            <a:pPr marL="0" lvl="0" indent="0">
              <a:buNone/>
            </a:pPr>
            <a:r>
              <a:rPr lang="en-US" b="1" dirty="0"/>
              <a:t>Avoiding</a:t>
            </a:r>
            <a:r>
              <a:rPr lang="en-US" dirty="0"/>
              <a:t> -  </a:t>
            </a:r>
            <a:r>
              <a:rPr lang="en-US" i="1" dirty="0"/>
              <a:t>This is when you simply avoid the issue.  You aren’t helping the other party reach their goals, and you aren’t assertively pursuing your own .</a:t>
            </a:r>
            <a:r>
              <a:rPr lang="en-US" dirty="0"/>
              <a:t>  </a:t>
            </a:r>
            <a:endParaRPr lang="en-GB" dirty="0"/>
          </a:p>
          <a:p>
            <a:pPr lvl="0"/>
            <a:r>
              <a:rPr lang="en-US" dirty="0"/>
              <a:t>This works when the issue is trivial or when you have no chance of winning.  </a:t>
            </a:r>
            <a:endParaRPr lang="en-GB" dirty="0"/>
          </a:p>
          <a:p>
            <a:pPr lvl="0"/>
            <a:r>
              <a:rPr lang="en-US" dirty="0"/>
              <a:t> It can also be effective when the issue would be very costly.  </a:t>
            </a:r>
            <a:endParaRPr lang="en-GB" dirty="0"/>
          </a:p>
          <a:p>
            <a:pPr lvl="0"/>
            <a:r>
              <a:rPr lang="en-US" dirty="0"/>
              <a:t>It’s also very effective when the atmosphere is emotionally charged and you need to create some space. </a:t>
            </a:r>
            <a:endParaRPr lang="en-GB" dirty="0"/>
          </a:p>
          <a:p>
            <a:pPr lvl="0"/>
            <a:r>
              <a:rPr lang="en-US" dirty="0"/>
              <a:t>Sometimes issues will resolve themselves, but “hope is not a strategy”, and, in general, avoiding is not a good long term strategy.</a:t>
            </a:r>
            <a:endParaRPr lang="en-GB" dirty="0"/>
          </a:p>
          <a:p>
            <a:endParaRPr lang="en-GB" dirty="0"/>
          </a:p>
        </p:txBody>
      </p:sp>
    </p:spTree>
    <p:extLst>
      <p:ext uri="{BB962C8B-B14F-4D97-AF65-F5344CB8AC3E}">
        <p14:creationId xmlns:p14="http://schemas.microsoft.com/office/powerpoint/2010/main" val="2619314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fontScale="90000"/>
          </a:bodyPr>
          <a:lstStyle/>
          <a:p>
            <a:br>
              <a:rPr lang="en-GB" sz="3200" b="1" dirty="0"/>
            </a:br>
            <a:r>
              <a:rPr lang="en-GB" sz="2800" b="1" dirty="0"/>
              <a:t>Thomas-Kilmann Conflict Mode</a:t>
            </a:r>
          </a:p>
        </p:txBody>
      </p:sp>
      <p:sp>
        <p:nvSpPr>
          <p:cNvPr id="5" name="TextBox 4"/>
          <p:cNvSpPr txBox="1"/>
          <p:nvPr/>
        </p:nvSpPr>
        <p:spPr>
          <a:xfrm>
            <a:off x="2627784" y="5949280"/>
            <a:ext cx="5616624" cy="338554"/>
          </a:xfrm>
          <a:prstGeom prst="rect">
            <a:avLst/>
          </a:prstGeom>
          <a:noFill/>
        </p:spPr>
        <p:txBody>
          <a:bodyPr wrap="square" rtlCol="0">
            <a:spAutoFit/>
          </a:bodyPr>
          <a:lstStyle/>
          <a:p>
            <a:r>
              <a:rPr lang="en-GB" sz="1600" i="1" dirty="0"/>
              <a:t> K. W. Thomas and R. H. </a:t>
            </a:r>
            <a:r>
              <a:rPr lang="en-GB" sz="1600" i="1" dirty="0" err="1"/>
              <a:t>Kilmann</a:t>
            </a:r>
            <a:r>
              <a:rPr lang="en-GB" sz="1600" i="1" dirty="0"/>
              <a:t>, 1974, 2000. Mountain View, CA:</a:t>
            </a:r>
          </a:p>
        </p:txBody>
      </p:sp>
      <p:sp>
        <p:nvSpPr>
          <p:cNvPr id="4" name="Content Placeholder 3">
            <a:extLst>
              <a:ext uri="{FF2B5EF4-FFF2-40B4-BE49-F238E27FC236}">
                <a16:creationId xmlns:a16="http://schemas.microsoft.com/office/drawing/2014/main" id="{6BD18874-3777-4542-9DA0-164B7CCD66F1}"/>
              </a:ext>
            </a:extLst>
          </p:cNvPr>
          <p:cNvSpPr>
            <a:spLocks noGrp="1"/>
          </p:cNvSpPr>
          <p:nvPr>
            <p:ph idx="1"/>
          </p:nvPr>
        </p:nvSpPr>
        <p:spPr/>
        <p:txBody>
          <a:bodyPr>
            <a:normAutofit fontScale="70000" lnSpcReduction="20000"/>
          </a:bodyPr>
          <a:lstStyle/>
          <a:p>
            <a:pPr marL="0" lvl="0" indent="0">
              <a:buNone/>
            </a:pPr>
            <a:r>
              <a:rPr lang="en-US" b="1" dirty="0"/>
              <a:t>Accommodating</a:t>
            </a:r>
            <a:r>
              <a:rPr lang="en-US" dirty="0"/>
              <a:t> – </a:t>
            </a:r>
            <a:r>
              <a:rPr lang="en-US" i="1" dirty="0"/>
              <a:t>This is when you cooperate to a high-degree, and it may be at your own expense, and actually work against your own goals, objectives, and desired outcomes – Lose-win.  </a:t>
            </a:r>
            <a:endParaRPr lang="en-GB" dirty="0"/>
          </a:p>
          <a:p>
            <a:pPr lvl="0"/>
            <a:r>
              <a:rPr lang="en-US" dirty="0"/>
              <a:t>This approach is effective when the other party is the expert or has a better solution.  </a:t>
            </a:r>
            <a:endParaRPr lang="en-GB" dirty="0"/>
          </a:p>
          <a:p>
            <a:pPr lvl="0"/>
            <a:r>
              <a:rPr lang="en-US" dirty="0"/>
              <a:t>It can also be effective for preserving future relations with the other party.</a:t>
            </a:r>
            <a:endParaRPr lang="en-GB" dirty="0"/>
          </a:p>
          <a:p>
            <a:pPr lvl="0"/>
            <a:endParaRPr lang="en-US" b="1" dirty="0"/>
          </a:p>
          <a:p>
            <a:pPr marL="0" lvl="0" indent="0">
              <a:buNone/>
            </a:pPr>
            <a:r>
              <a:rPr lang="en-US" b="1" dirty="0"/>
              <a:t>Competing</a:t>
            </a:r>
            <a:r>
              <a:rPr lang="en-US" dirty="0"/>
              <a:t> – </a:t>
            </a:r>
            <a:r>
              <a:rPr lang="en-US" i="1" dirty="0"/>
              <a:t>This is the “win-lose” approach.  You act in a very assertive way to achieve your goals, without seeking to cooperate with the other party, and it may be at the expense of the other party.    </a:t>
            </a:r>
            <a:endParaRPr lang="en-GB" dirty="0"/>
          </a:p>
          <a:p>
            <a:pPr lvl="0"/>
            <a:r>
              <a:rPr lang="en-US" dirty="0"/>
              <a:t>This approach may be appropriate for emergencies when time is of the essence, </a:t>
            </a:r>
            <a:endParaRPr lang="en-GB" dirty="0"/>
          </a:p>
          <a:p>
            <a:pPr lvl="0"/>
            <a:r>
              <a:rPr lang="en-US" dirty="0"/>
              <a:t>or when you need quick, decisive action, and people are aware of and support the approach.</a:t>
            </a:r>
            <a:endParaRPr lang="en-GB" dirty="0"/>
          </a:p>
          <a:p>
            <a:endParaRPr lang="en-GB" dirty="0"/>
          </a:p>
        </p:txBody>
      </p:sp>
    </p:spTree>
    <p:extLst>
      <p:ext uri="{BB962C8B-B14F-4D97-AF65-F5344CB8AC3E}">
        <p14:creationId xmlns:p14="http://schemas.microsoft.com/office/powerpoint/2010/main" val="3373178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fontScale="90000"/>
          </a:bodyPr>
          <a:lstStyle/>
          <a:p>
            <a:br>
              <a:rPr lang="en-GB" sz="3200" b="1" dirty="0"/>
            </a:br>
            <a:r>
              <a:rPr lang="en-GB" sz="2800" b="1" dirty="0"/>
              <a:t>Thomas-Kilmann Conflict Mode</a:t>
            </a:r>
          </a:p>
        </p:txBody>
      </p:sp>
      <p:sp>
        <p:nvSpPr>
          <p:cNvPr id="5" name="TextBox 4"/>
          <p:cNvSpPr txBox="1"/>
          <p:nvPr/>
        </p:nvSpPr>
        <p:spPr>
          <a:xfrm>
            <a:off x="2627784" y="5949280"/>
            <a:ext cx="5616624" cy="338554"/>
          </a:xfrm>
          <a:prstGeom prst="rect">
            <a:avLst/>
          </a:prstGeom>
          <a:noFill/>
        </p:spPr>
        <p:txBody>
          <a:bodyPr wrap="square" rtlCol="0">
            <a:spAutoFit/>
          </a:bodyPr>
          <a:lstStyle/>
          <a:p>
            <a:r>
              <a:rPr lang="en-GB" sz="1600" i="1" dirty="0"/>
              <a:t> K. W. Thomas and R. H. </a:t>
            </a:r>
            <a:r>
              <a:rPr lang="en-GB" sz="1600" i="1" dirty="0" err="1"/>
              <a:t>Kilmann</a:t>
            </a:r>
            <a:r>
              <a:rPr lang="en-GB" sz="1600" i="1" dirty="0"/>
              <a:t>, 1974, 2000. Mountain View, CA:</a:t>
            </a:r>
          </a:p>
        </p:txBody>
      </p:sp>
      <p:sp>
        <p:nvSpPr>
          <p:cNvPr id="4" name="Content Placeholder 3">
            <a:extLst>
              <a:ext uri="{FF2B5EF4-FFF2-40B4-BE49-F238E27FC236}">
                <a16:creationId xmlns:a16="http://schemas.microsoft.com/office/drawing/2014/main" id="{6BD18874-3777-4542-9DA0-164B7CCD66F1}"/>
              </a:ext>
            </a:extLst>
          </p:cNvPr>
          <p:cNvSpPr>
            <a:spLocks noGrp="1"/>
          </p:cNvSpPr>
          <p:nvPr>
            <p:ph idx="1"/>
          </p:nvPr>
        </p:nvSpPr>
        <p:spPr/>
        <p:txBody>
          <a:bodyPr>
            <a:normAutofit fontScale="55000" lnSpcReduction="20000"/>
          </a:bodyPr>
          <a:lstStyle/>
          <a:p>
            <a:pPr marL="0" lvl="0" indent="0">
              <a:buNone/>
            </a:pPr>
            <a:r>
              <a:rPr lang="en-US" b="1" dirty="0"/>
              <a:t>Collaborating</a:t>
            </a:r>
            <a:r>
              <a:rPr lang="en-US" dirty="0"/>
              <a:t> – </a:t>
            </a:r>
            <a:r>
              <a:rPr lang="en-US" i="1" dirty="0"/>
              <a:t>This is where you partner or pair up with the other party to achieve both of your goals.  This is how you break free of the “win-lose” paradigm and seek the “win-win.”  </a:t>
            </a:r>
            <a:endParaRPr lang="en-GB" dirty="0"/>
          </a:p>
          <a:p>
            <a:pPr lvl="0"/>
            <a:r>
              <a:rPr lang="en-US" dirty="0"/>
              <a:t>This can be effective for complex scenarios where you need to find a novel solution.  </a:t>
            </a:r>
            <a:endParaRPr lang="en-GB" dirty="0"/>
          </a:p>
          <a:p>
            <a:pPr lvl="0"/>
            <a:r>
              <a:rPr lang="en-US" dirty="0"/>
              <a:t>This can also mean re-framing the challenge to create a bigger space and room for everybody’s ideas.  </a:t>
            </a:r>
            <a:endParaRPr lang="en-GB" dirty="0"/>
          </a:p>
          <a:p>
            <a:pPr lvl="0"/>
            <a:r>
              <a:rPr lang="en-US" dirty="0"/>
              <a:t>The downside is that it requires a high-degree of trust and reaching a consensus can require a lot of time and effort to get everybody on board and to synthesize all the ideas.</a:t>
            </a:r>
          </a:p>
          <a:p>
            <a:pPr marL="0" lvl="0" indent="0">
              <a:buNone/>
            </a:pPr>
            <a:endParaRPr lang="en-GB" dirty="0"/>
          </a:p>
          <a:p>
            <a:pPr marL="0" lvl="0" indent="0">
              <a:buNone/>
            </a:pPr>
            <a:r>
              <a:rPr lang="en-US" b="1" dirty="0"/>
              <a:t>Compromising</a:t>
            </a:r>
            <a:r>
              <a:rPr lang="en-US" dirty="0"/>
              <a:t> – This is the “lose-lose” scenario where neither party really achieves what they want.  This requires a moderate level of assertiveness and cooperation.  </a:t>
            </a:r>
            <a:endParaRPr lang="en-GB" dirty="0"/>
          </a:p>
          <a:p>
            <a:pPr lvl="0"/>
            <a:r>
              <a:rPr lang="en-US" dirty="0"/>
              <a:t>It may be appropriate for scenarios where you need a temporary solution, or where both sides have equally important goals.  </a:t>
            </a:r>
            <a:endParaRPr lang="en-GB" dirty="0"/>
          </a:p>
          <a:p>
            <a:pPr lvl="0"/>
            <a:r>
              <a:rPr lang="en-US" dirty="0"/>
              <a:t>The trap is not to fall into compromising as an easy way out, when collaborating would produce a better solution.</a:t>
            </a:r>
            <a:endParaRPr lang="en-GB" dirty="0"/>
          </a:p>
          <a:p>
            <a:endParaRPr lang="en-GB" dirty="0"/>
          </a:p>
        </p:txBody>
      </p:sp>
    </p:spTree>
    <p:extLst>
      <p:ext uri="{BB962C8B-B14F-4D97-AF65-F5344CB8AC3E}">
        <p14:creationId xmlns:p14="http://schemas.microsoft.com/office/powerpoint/2010/main" val="4057981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a:bodyPr>
          <a:lstStyle/>
          <a:p>
            <a:r>
              <a:rPr lang="en-GB" sz="2000" b="1" u="sng" dirty="0"/>
              <a:t>Organisational Conflict</a:t>
            </a:r>
            <a:br>
              <a:rPr lang="en-GB" sz="3200" b="1" dirty="0"/>
            </a:br>
            <a:r>
              <a:rPr lang="en-GB" sz="2800" b="1" dirty="0"/>
              <a:t>Disputes</a:t>
            </a:r>
          </a:p>
        </p:txBody>
      </p:sp>
      <p:sp>
        <p:nvSpPr>
          <p:cNvPr id="5" name="TextBox 4"/>
          <p:cNvSpPr txBox="1"/>
          <p:nvPr/>
        </p:nvSpPr>
        <p:spPr>
          <a:xfrm>
            <a:off x="5297030" y="5805264"/>
            <a:ext cx="3299072" cy="338554"/>
          </a:xfrm>
          <a:prstGeom prst="rect">
            <a:avLst/>
          </a:prstGeom>
          <a:noFill/>
        </p:spPr>
        <p:txBody>
          <a:bodyPr wrap="square" rtlCol="0">
            <a:spAutoFit/>
          </a:bodyPr>
          <a:lstStyle/>
          <a:p>
            <a:r>
              <a:rPr lang="en-GB" sz="1600" i="1" dirty="0"/>
              <a:t> </a:t>
            </a:r>
            <a:r>
              <a:rPr lang="en-GB" altLang="en-US" sz="1600" dirty="0"/>
              <a:t>Dix, G., Forth, J. and Sisson, K. (2008)</a:t>
            </a:r>
          </a:p>
        </p:txBody>
      </p:sp>
      <p:sp>
        <p:nvSpPr>
          <p:cNvPr id="4" name="Content Placeholder 3"/>
          <p:cNvSpPr>
            <a:spLocks noGrp="1"/>
          </p:cNvSpPr>
          <p:nvPr>
            <p:ph idx="1"/>
          </p:nvPr>
        </p:nvSpPr>
        <p:spPr>
          <a:xfrm>
            <a:off x="576839" y="1052736"/>
            <a:ext cx="8046934" cy="4536503"/>
          </a:xfrm>
        </p:spPr>
        <p:txBody>
          <a:bodyPr>
            <a:normAutofit/>
          </a:bodyPr>
          <a:lstStyle/>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Dix </a:t>
            </a:r>
            <a:r>
              <a:rPr lang="en-GB" sz="2400" i="1" dirty="0">
                <a:latin typeface="Calibri" panose="020F0502020204030204" pitchFamily="34" charset="0"/>
                <a:ea typeface="Calibri" panose="020F0502020204030204" pitchFamily="34" charset="0"/>
                <a:cs typeface="Times New Roman" panose="02020603050405020304" pitchFamily="18" charset="0"/>
              </a:rPr>
              <a:t>et al</a:t>
            </a:r>
            <a:r>
              <a:rPr lang="en-GB" sz="2400" dirty="0">
                <a:latin typeface="Calibri" panose="020F0502020204030204" pitchFamily="34" charset="0"/>
                <a:ea typeface="Calibri" panose="020F0502020204030204" pitchFamily="34" charset="0"/>
                <a:cs typeface="Times New Roman" panose="02020603050405020304" pitchFamily="18" charset="0"/>
              </a:rPr>
              <a:t> (2008) draw a distinction between </a:t>
            </a:r>
            <a:r>
              <a:rPr lang="en-GB" sz="2400" b="1" dirty="0">
                <a:latin typeface="Calibri" panose="020F0502020204030204" pitchFamily="34" charset="0"/>
                <a:ea typeface="Calibri" panose="020F0502020204030204" pitchFamily="34" charset="0"/>
                <a:cs typeface="Times New Roman" panose="02020603050405020304" pitchFamily="18" charset="0"/>
              </a:rPr>
              <a:t>conflict management</a:t>
            </a:r>
            <a:r>
              <a:rPr lang="en-GB" sz="2400" dirty="0">
                <a:latin typeface="Calibri" panose="020F0502020204030204" pitchFamily="34" charset="0"/>
                <a:ea typeface="Calibri" panose="020F0502020204030204" pitchFamily="34" charset="0"/>
                <a:cs typeface="Times New Roman" panose="02020603050405020304" pitchFamily="18" charset="0"/>
              </a:rPr>
              <a:t> and </a:t>
            </a:r>
            <a:r>
              <a:rPr lang="en-GB" sz="2400" b="1" dirty="0">
                <a:latin typeface="Calibri" panose="020F0502020204030204" pitchFamily="34" charset="0"/>
                <a:ea typeface="Calibri" panose="020F0502020204030204" pitchFamily="34" charset="0"/>
                <a:cs typeface="Times New Roman" panose="02020603050405020304" pitchFamily="18" charset="0"/>
              </a:rPr>
              <a:t>dispute resolution </a:t>
            </a:r>
          </a:p>
          <a:p>
            <a:pPr marL="0" indent="0">
              <a:buNone/>
            </a:pPr>
            <a:r>
              <a:rPr lang="en-GB" sz="2400" b="1" dirty="0">
                <a:latin typeface="Calibri" panose="020F0502020204030204" pitchFamily="34" charset="0"/>
                <a:ea typeface="Calibri" panose="020F0502020204030204" pitchFamily="34" charset="0"/>
                <a:cs typeface="Times New Roman" panose="02020603050405020304" pitchFamily="18" charset="0"/>
              </a:rPr>
              <a:t>Disputes</a:t>
            </a:r>
            <a:r>
              <a:rPr lang="en-GB" sz="2400" dirty="0">
                <a:latin typeface="Calibri" panose="020F0502020204030204" pitchFamily="34" charset="0"/>
                <a:ea typeface="Calibri" panose="020F0502020204030204" pitchFamily="34" charset="0"/>
                <a:cs typeface="Times New Roman" panose="02020603050405020304" pitchFamily="18" charset="0"/>
              </a:rPr>
              <a:t> are a warning of underlying issues that need to be addressed. They are an escalation of conflict where the relationship breaks down to the extent that it cannot continue until it is mended (resolved). </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Organisational disputes can be </a:t>
            </a:r>
            <a:r>
              <a:rPr lang="en-GB" sz="2400" u="sng" dirty="0">
                <a:latin typeface="Calibri" panose="020F0502020204030204" pitchFamily="34" charset="0"/>
                <a:ea typeface="Calibri" panose="020F0502020204030204" pitchFamily="34" charset="0"/>
                <a:cs typeface="Times New Roman" panose="02020603050405020304" pitchFamily="18" charset="0"/>
              </a:rPr>
              <a:t>collective,</a:t>
            </a:r>
            <a:r>
              <a:rPr lang="en-GB" sz="2400" dirty="0">
                <a:latin typeface="Calibri" panose="020F0502020204030204" pitchFamily="34" charset="0"/>
                <a:ea typeface="Calibri" panose="020F0502020204030204" pitchFamily="34" charset="0"/>
                <a:cs typeface="Times New Roman" panose="02020603050405020304" pitchFamily="18" charset="0"/>
              </a:rPr>
              <a:t> such as strike action, or </a:t>
            </a:r>
            <a:r>
              <a:rPr lang="en-GB" sz="2400" u="sng" dirty="0">
                <a:latin typeface="Calibri" panose="020F0502020204030204" pitchFamily="34" charset="0"/>
                <a:ea typeface="Calibri" panose="020F0502020204030204" pitchFamily="34" charset="0"/>
                <a:cs typeface="Times New Roman" panose="02020603050405020304" pitchFamily="18" charset="0"/>
              </a:rPr>
              <a:t>individual,</a:t>
            </a:r>
            <a:r>
              <a:rPr lang="en-GB" sz="2400" dirty="0">
                <a:latin typeface="Calibri" panose="020F0502020204030204" pitchFamily="34" charset="0"/>
                <a:ea typeface="Calibri" panose="020F0502020204030204" pitchFamily="34" charset="0"/>
                <a:cs typeface="Times New Roman" panose="02020603050405020304" pitchFamily="18" charset="0"/>
              </a:rPr>
              <a:t> such as raising a grievance of bullying, harassment, discrimination, etc. </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Disputes may resolved through such interventions as Negotiation, Bargaining, Mediation, Conciliation, Arbitration.</a:t>
            </a:r>
          </a:p>
          <a:p>
            <a:pPr marL="0" indent="0">
              <a:buNone/>
            </a:pPr>
            <a:endParaRPr lang="en-GB" dirty="0"/>
          </a:p>
        </p:txBody>
      </p:sp>
    </p:spTree>
    <p:extLst>
      <p:ext uri="{BB962C8B-B14F-4D97-AF65-F5344CB8AC3E}">
        <p14:creationId xmlns:p14="http://schemas.microsoft.com/office/powerpoint/2010/main" val="5500617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000" b="1" u="sng" dirty="0"/>
              <a:t>Organisational Power, Conflict &amp; Co-operation</a:t>
            </a:r>
            <a:br>
              <a:rPr lang="en-GB" sz="3200" b="1" dirty="0"/>
            </a:br>
            <a:r>
              <a:rPr lang="en-GB" sz="2800" b="1" dirty="0" err="1"/>
              <a:t>Co-operation</a:t>
            </a:r>
            <a:endParaRPr lang="en-GB" sz="2800" b="1" dirty="0"/>
          </a:p>
        </p:txBody>
      </p:sp>
      <p:sp>
        <p:nvSpPr>
          <p:cNvPr id="4" name="Rectangle 3"/>
          <p:cNvSpPr>
            <a:spLocks noGrp="1" noChangeArrowheads="1"/>
          </p:cNvSpPr>
          <p:nvPr>
            <p:ph idx="1"/>
          </p:nvPr>
        </p:nvSpPr>
        <p:spPr>
          <a:xfrm>
            <a:off x="539552" y="1196752"/>
            <a:ext cx="8229600" cy="5760640"/>
          </a:xfrm>
        </p:spPr>
        <p:txBody>
          <a:bodyPr>
            <a:normAutofit lnSpcReduction="10000"/>
          </a:bodyPr>
          <a:lstStyle/>
          <a:p>
            <a:pPr marL="457200" lvl="1" indent="0" eaLnBrk="1" hangingPunct="1">
              <a:lnSpc>
                <a:spcPct val="80000"/>
              </a:lnSpc>
              <a:buNone/>
              <a:defRPr/>
            </a:pPr>
            <a:r>
              <a:rPr lang="en-GB" sz="2000" dirty="0"/>
              <a:t>Building co-operation can be broken down into 3 phases:</a:t>
            </a:r>
          </a:p>
          <a:p>
            <a:pPr marL="457200" lvl="1" indent="0" eaLnBrk="1" hangingPunct="1">
              <a:lnSpc>
                <a:spcPct val="80000"/>
              </a:lnSpc>
              <a:buNone/>
              <a:defRPr/>
            </a:pPr>
            <a:endParaRPr lang="en-GB" sz="2000" i="1" dirty="0"/>
          </a:p>
          <a:p>
            <a:pPr marL="457200" lvl="1" indent="0" eaLnBrk="1" hangingPunct="1">
              <a:lnSpc>
                <a:spcPct val="80000"/>
              </a:lnSpc>
              <a:buNone/>
              <a:defRPr/>
            </a:pPr>
            <a:r>
              <a:rPr lang="en-GB" sz="2000" b="1" dirty="0"/>
              <a:t>1. Making contact  (or pre-contractual) : </a:t>
            </a:r>
            <a:r>
              <a:rPr lang="en-GB" sz="2000" dirty="0"/>
              <a:t>Do not make immediate judgements about people you come in contact with in a team on the basis of your own cultural framework.</a:t>
            </a:r>
          </a:p>
          <a:p>
            <a:pPr marL="457200" lvl="1" indent="0" eaLnBrk="1" hangingPunct="1">
              <a:lnSpc>
                <a:spcPct val="80000"/>
              </a:lnSpc>
              <a:buNone/>
              <a:defRPr/>
            </a:pPr>
            <a:endParaRPr lang="en-GB" sz="2000" b="1" dirty="0"/>
          </a:p>
          <a:p>
            <a:pPr marL="457200" lvl="1" indent="0" eaLnBrk="1" hangingPunct="1">
              <a:lnSpc>
                <a:spcPct val="80000"/>
              </a:lnSpc>
              <a:buNone/>
              <a:defRPr/>
            </a:pPr>
            <a:r>
              <a:rPr lang="en-GB" sz="2000" b="1" dirty="0"/>
              <a:t>2. Relational : </a:t>
            </a:r>
            <a:r>
              <a:rPr lang="en-GB" sz="2000" dirty="0"/>
              <a:t>After contact, establish a basis for trusting co-operation through building relationships.  Build trusting relationships by making judgements on a person’s….</a:t>
            </a:r>
          </a:p>
          <a:p>
            <a:pPr lvl="1">
              <a:lnSpc>
                <a:spcPct val="80000"/>
              </a:lnSpc>
              <a:buFont typeface="Arial" panose="020B0604020202020204" pitchFamily="34" charset="0"/>
              <a:buChar char="•"/>
              <a:defRPr/>
            </a:pPr>
            <a:r>
              <a:rPr lang="en-GB" sz="2000" b="1" dirty="0"/>
              <a:t>Integrity – </a:t>
            </a:r>
            <a:r>
              <a:rPr lang="en-GB" sz="2000" i="1" dirty="0"/>
              <a:t>Can I trust that person to behave with a moral code?</a:t>
            </a:r>
            <a:endParaRPr lang="en-GB" sz="2000" dirty="0"/>
          </a:p>
          <a:p>
            <a:pPr lvl="1">
              <a:lnSpc>
                <a:spcPct val="80000"/>
              </a:lnSpc>
              <a:buFont typeface="Arial" panose="020B0604020202020204" pitchFamily="34" charset="0"/>
              <a:buChar char="•"/>
              <a:defRPr/>
            </a:pPr>
            <a:r>
              <a:rPr lang="en-GB" sz="2000" b="1" dirty="0"/>
              <a:t>Competence – </a:t>
            </a:r>
            <a:r>
              <a:rPr lang="en-GB" sz="2000" i="1" dirty="0"/>
              <a:t>Can I trust the person to do his/her job well?</a:t>
            </a:r>
          </a:p>
          <a:p>
            <a:pPr lvl="1">
              <a:lnSpc>
                <a:spcPct val="80000"/>
              </a:lnSpc>
              <a:buFont typeface="Arial" panose="020B0604020202020204" pitchFamily="34" charset="0"/>
              <a:buChar char="•"/>
              <a:defRPr/>
            </a:pPr>
            <a:r>
              <a:rPr lang="en-GB" sz="2000" b="1" dirty="0"/>
              <a:t>Consistency – </a:t>
            </a:r>
            <a:r>
              <a:rPr lang="en-GB" sz="2000" i="1" dirty="0"/>
              <a:t>Can I trust the person to behave in a way I can predict?</a:t>
            </a:r>
          </a:p>
          <a:p>
            <a:pPr lvl="1">
              <a:lnSpc>
                <a:spcPct val="80000"/>
              </a:lnSpc>
              <a:buFont typeface="Arial" panose="020B0604020202020204" pitchFamily="34" charset="0"/>
              <a:buChar char="•"/>
              <a:defRPr/>
            </a:pPr>
            <a:r>
              <a:rPr lang="en-GB" sz="2000" b="1" dirty="0"/>
              <a:t>Openness with information – </a:t>
            </a:r>
            <a:r>
              <a:rPr lang="en-GB" sz="2000" i="1" dirty="0"/>
              <a:t>Can I trust the person to share information with me as I will do with him/her?</a:t>
            </a:r>
          </a:p>
          <a:p>
            <a:pPr lvl="1">
              <a:lnSpc>
                <a:spcPct val="80000"/>
              </a:lnSpc>
              <a:buFont typeface="Arial" panose="020B0604020202020204" pitchFamily="34" charset="0"/>
              <a:buChar char="•"/>
              <a:defRPr/>
            </a:pPr>
            <a:r>
              <a:rPr lang="en-GB" sz="2000" b="1" dirty="0"/>
              <a:t>Reciprocity – </a:t>
            </a:r>
            <a:r>
              <a:rPr lang="en-GB" sz="2000" i="1" dirty="0"/>
              <a:t>Can I trust the person will help me just as I help him/her?</a:t>
            </a:r>
          </a:p>
          <a:p>
            <a:pPr lvl="1">
              <a:lnSpc>
                <a:spcPct val="80000"/>
              </a:lnSpc>
              <a:buFont typeface="Arial" panose="020B0604020202020204" pitchFamily="34" charset="0"/>
              <a:buChar char="•"/>
              <a:defRPr/>
            </a:pPr>
            <a:r>
              <a:rPr lang="en-GB" sz="2000" b="1" dirty="0"/>
              <a:t>Hospitality – </a:t>
            </a:r>
            <a:r>
              <a:rPr lang="en-GB" sz="2000" i="1" dirty="0"/>
              <a:t>Will the person look after me just as I will him/her?</a:t>
            </a:r>
          </a:p>
          <a:p>
            <a:pPr marL="857250" lvl="2" indent="0">
              <a:lnSpc>
                <a:spcPct val="80000"/>
              </a:lnSpc>
              <a:buNone/>
              <a:defRPr/>
            </a:pPr>
            <a:r>
              <a:rPr lang="en-GB" sz="1600" i="1" dirty="0"/>
              <a:t>(</a:t>
            </a:r>
            <a:r>
              <a:rPr lang="en-GB" sz="1600" dirty="0"/>
              <a:t>In group-oriented or relationship oriented cultures, the last two are key because trust comes when you join the ‘in group’ and this happens only when you show ‘reciprocity’ and ‘hospitality’ first).</a:t>
            </a:r>
            <a:r>
              <a:rPr lang="en-GB" sz="1600" i="1" dirty="0"/>
              <a:t> </a:t>
            </a:r>
            <a:endParaRPr lang="en-US" sz="1000" b="1" dirty="0"/>
          </a:p>
          <a:p>
            <a:pPr marL="400050" lvl="1" indent="0">
              <a:lnSpc>
                <a:spcPct val="80000"/>
              </a:lnSpc>
              <a:buNone/>
              <a:defRPr/>
            </a:pPr>
            <a:endParaRPr lang="en-GB" sz="2000" dirty="0"/>
          </a:p>
          <a:p>
            <a:pPr marL="400050" lvl="1" indent="0">
              <a:lnSpc>
                <a:spcPct val="80000"/>
              </a:lnSpc>
              <a:buNone/>
              <a:defRPr/>
            </a:pPr>
            <a:r>
              <a:rPr lang="en-GB" sz="2000" b="1" dirty="0"/>
              <a:t>3. Structural : </a:t>
            </a:r>
            <a:r>
              <a:rPr lang="en-GB" sz="2000" dirty="0"/>
              <a:t>Legal contract vs. Trust (handshake)</a:t>
            </a:r>
          </a:p>
          <a:p>
            <a:pPr marL="400050" lvl="1" indent="0" algn="r">
              <a:lnSpc>
                <a:spcPct val="80000"/>
              </a:lnSpc>
              <a:buNone/>
              <a:defRPr/>
            </a:pPr>
            <a:r>
              <a:rPr lang="en-GB" sz="1600" i="1" dirty="0"/>
              <a:t>Comfort &amp; Franklin (2014</a:t>
            </a:r>
            <a:r>
              <a:rPr lang="en-GB" sz="2000" i="1" dirty="0"/>
              <a:t>)</a:t>
            </a:r>
          </a:p>
        </p:txBody>
      </p:sp>
    </p:spTree>
    <p:extLst>
      <p:ext uri="{BB962C8B-B14F-4D97-AF65-F5344CB8AC3E}">
        <p14:creationId xmlns:p14="http://schemas.microsoft.com/office/powerpoint/2010/main" val="28140906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000" b="1" u="sng" dirty="0"/>
              <a:t>Organisational Co-operation</a:t>
            </a:r>
            <a:br>
              <a:rPr lang="en-GB" sz="3200" b="1" dirty="0"/>
            </a:br>
            <a:r>
              <a:rPr lang="en-GB" sz="2800" b="1" dirty="0"/>
              <a:t>Cultural Perspectives on Co-operation</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4215688059"/>
              </p:ext>
            </p:extLst>
          </p:nvPr>
        </p:nvGraphicFramePr>
        <p:xfrm>
          <a:off x="539750" y="1196975"/>
          <a:ext cx="8229600" cy="47548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lgn="ctr"/>
                      <a:r>
                        <a:rPr lang="en-GB" dirty="0">
                          <a:solidFill>
                            <a:schemeClr val="tx1"/>
                          </a:solidFill>
                        </a:rPr>
                        <a:t>UNIVERSALIST Cultures</a:t>
                      </a:r>
                    </a:p>
                    <a:p>
                      <a:pPr algn="ctr"/>
                      <a:r>
                        <a:rPr lang="en-GB" b="0" i="1" dirty="0">
                          <a:solidFill>
                            <a:schemeClr val="tx1"/>
                          </a:solidFill>
                        </a:rPr>
                        <a:t>(US, North-west Europe)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PARTICULARIST Cultures</a:t>
                      </a:r>
                    </a:p>
                    <a:p>
                      <a:pPr algn="ctr"/>
                      <a:r>
                        <a:rPr lang="en-GB" b="0" i="1" dirty="0">
                          <a:solidFill>
                            <a:schemeClr val="tx1"/>
                          </a:solidFill>
                        </a:rPr>
                        <a:t>(Southern Europe, Middle East, Asia)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370840">
                <a:tc>
                  <a:txBody>
                    <a:bodyPr/>
                    <a:lstStyle/>
                    <a:p>
                      <a:r>
                        <a:rPr lang="en-GB" dirty="0"/>
                        <a:t>Trust is based on contracts, codes, systems</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Trust is placed</a:t>
                      </a:r>
                      <a:r>
                        <a:rPr lang="en-GB" baseline="0" dirty="0"/>
                        <a:t> I networks and relationships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70840">
                <a:tc>
                  <a:txBody>
                    <a:bodyPr/>
                    <a:lstStyle/>
                    <a:p>
                      <a:r>
                        <a:rPr lang="en-GB" dirty="0"/>
                        <a:t>Fairness and consistency</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Particular circumstances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70840">
                <a:tc>
                  <a:txBody>
                    <a:bodyPr/>
                    <a:lstStyle/>
                    <a:p>
                      <a:r>
                        <a:rPr lang="en-GB" dirty="0"/>
                        <a:t>Standardisation</a:t>
                      </a:r>
                      <a:r>
                        <a:rPr lang="en-GB" baseline="0" dirty="0"/>
                        <a:t> and globalisation</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Customisation and localisation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70840">
                <a:tc>
                  <a:txBody>
                    <a:bodyPr/>
                    <a:lstStyle/>
                    <a:p>
                      <a:r>
                        <a:rPr lang="en-GB" dirty="0"/>
                        <a:t>People are assigned to tasks</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Tasks are assigned to people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70840">
                <a:tc>
                  <a:txBody>
                    <a:bodyPr/>
                    <a:lstStyle/>
                    <a:p>
                      <a:r>
                        <a:rPr lang="en-GB" dirty="0"/>
                        <a:t>Objective measurement of performance</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Subjective measurement of performance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r h="370840">
                <a:tc>
                  <a:txBody>
                    <a:bodyPr/>
                    <a:lstStyle/>
                    <a:p>
                      <a:r>
                        <a:rPr lang="en-GB" dirty="0"/>
                        <a:t>Management is a science</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Management is an art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bl>
          </a:graphicData>
        </a:graphic>
      </p:graphicFrame>
      <p:sp>
        <p:nvSpPr>
          <p:cNvPr id="6" name="TextBox 5"/>
          <p:cNvSpPr txBox="1"/>
          <p:nvPr/>
        </p:nvSpPr>
        <p:spPr>
          <a:xfrm>
            <a:off x="5652120" y="6381328"/>
            <a:ext cx="3168352" cy="369332"/>
          </a:xfrm>
          <a:prstGeom prst="rect">
            <a:avLst/>
          </a:prstGeom>
          <a:noFill/>
        </p:spPr>
        <p:txBody>
          <a:bodyPr wrap="square" rtlCol="0">
            <a:spAutoFit/>
          </a:bodyPr>
          <a:lstStyle/>
          <a:p>
            <a:r>
              <a:rPr lang="en-GB" i="1" dirty="0" err="1"/>
              <a:t>Trickey</a:t>
            </a:r>
            <a:r>
              <a:rPr lang="en-GB" i="1" dirty="0"/>
              <a:t> &amp; </a:t>
            </a:r>
            <a:r>
              <a:rPr lang="en-GB" i="1" dirty="0" err="1"/>
              <a:t>Ewington</a:t>
            </a:r>
            <a:r>
              <a:rPr lang="en-GB" i="1" dirty="0"/>
              <a:t> (2003)</a:t>
            </a:r>
          </a:p>
        </p:txBody>
      </p:sp>
    </p:spTree>
    <p:extLst>
      <p:ext uri="{BB962C8B-B14F-4D97-AF65-F5344CB8AC3E}">
        <p14:creationId xmlns:p14="http://schemas.microsoft.com/office/powerpoint/2010/main" val="12931542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000" b="1" u="sng" dirty="0"/>
              <a:t>Organisational Co-operation</a:t>
            </a:r>
            <a:br>
              <a:rPr lang="en-GB" sz="3200" b="1" dirty="0"/>
            </a:br>
            <a:r>
              <a:rPr lang="en-GB" sz="2800" b="1" dirty="0"/>
              <a:t>Building a Common Culture in Business</a:t>
            </a:r>
          </a:p>
        </p:txBody>
      </p:sp>
      <p:sp>
        <p:nvSpPr>
          <p:cNvPr id="4" name="Rectangle 3"/>
          <p:cNvSpPr>
            <a:spLocks noGrp="1" noChangeArrowheads="1"/>
          </p:cNvSpPr>
          <p:nvPr>
            <p:ph idx="1"/>
          </p:nvPr>
        </p:nvSpPr>
        <p:spPr>
          <a:xfrm>
            <a:off x="611560" y="1412776"/>
            <a:ext cx="8229600" cy="4680520"/>
          </a:xfrm>
        </p:spPr>
        <p:txBody>
          <a:bodyPr>
            <a:normAutofit/>
          </a:bodyPr>
          <a:lstStyle/>
          <a:p>
            <a:pPr marL="457200" lvl="1" indent="0" eaLnBrk="1" hangingPunct="1">
              <a:lnSpc>
                <a:spcPct val="80000"/>
              </a:lnSpc>
              <a:buNone/>
              <a:defRPr/>
            </a:pPr>
            <a:r>
              <a:rPr lang="en-GB" sz="2000" dirty="0"/>
              <a:t>Managing in International Business requires the need to establish a common culture which views the differences in the team not as difficulties to be managed but as a potential to be harnessed for the success of the task.</a:t>
            </a:r>
          </a:p>
          <a:p>
            <a:pPr marL="457200" lvl="1" indent="0" eaLnBrk="1" hangingPunct="1">
              <a:lnSpc>
                <a:spcPct val="80000"/>
              </a:lnSpc>
              <a:buNone/>
              <a:defRPr/>
            </a:pPr>
            <a:endParaRPr lang="en-GB" sz="2000" dirty="0"/>
          </a:p>
          <a:p>
            <a:pPr marL="457200" lvl="1" indent="0" eaLnBrk="1" hangingPunct="1">
              <a:lnSpc>
                <a:spcPct val="80000"/>
              </a:lnSpc>
              <a:buNone/>
              <a:defRPr/>
            </a:pPr>
            <a:r>
              <a:rPr lang="en-GB" sz="2000" dirty="0"/>
              <a:t>Factors that will facilitate this are:</a:t>
            </a:r>
          </a:p>
          <a:p>
            <a:pPr marL="457200" lvl="1" indent="0" eaLnBrk="1" hangingPunct="1">
              <a:lnSpc>
                <a:spcPct val="80000"/>
              </a:lnSpc>
              <a:buNone/>
              <a:defRPr/>
            </a:pPr>
            <a:endParaRPr lang="en-GB" sz="2000" dirty="0"/>
          </a:p>
          <a:p>
            <a:pPr lvl="1">
              <a:lnSpc>
                <a:spcPct val="80000"/>
              </a:lnSpc>
              <a:buFont typeface="Arial" panose="020B0604020202020204" pitchFamily="34" charset="0"/>
              <a:buChar char="•"/>
              <a:defRPr/>
            </a:pPr>
            <a:r>
              <a:rPr lang="en-GB" sz="2000" b="1" dirty="0"/>
              <a:t>Leadership</a:t>
            </a:r>
            <a:r>
              <a:rPr lang="en-GB" sz="2000" dirty="0"/>
              <a:t> – International managers must demonstrate strong values of honesty, transparency and modesty.</a:t>
            </a:r>
          </a:p>
          <a:p>
            <a:pPr lvl="1">
              <a:lnSpc>
                <a:spcPct val="80000"/>
              </a:lnSpc>
              <a:buFont typeface="Arial" panose="020B0604020202020204" pitchFamily="34" charset="0"/>
              <a:buChar char="•"/>
              <a:defRPr/>
            </a:pPr>
            <a:r>
              <a:rPr lang="en-GB" sz="2000" b="1" dirty="0"/>
              <a:t>Communication</a:t>
            </a:r>
            <a:r>
              <a:rPr lang="en-GB" sz="2000" dirty="0"/>
              <a:t> – Agree a common language; agree best practice for the different forms of communication i.e. email, telephone, meetings, etc. </a:t>
            </a:r>
          </a:p>
          <a:p>
            <a:pPr marL="457200" lvl="1" indent="0" algn="r">
              <a:lnSpc>
                <a:spcPct val="80000"/>
              </a:lnSpc>
              <a:buNone/>
              <a:defRPr/>
            </a:pPr>
            <a:r>
              <a:rPr lang="en-GB" sz="2000" i="1" dirty="0"/>
              <a:t>(Comfort &amp; Franklin, 2014)</a:t>
            </a:r>
          </a:p>
          <a:p>
            <a:pPr lvl="1">
              <a:lnSpc>
                <a:spcPct val="80000"/>
              </a:lnSpc>
              <a:buFont typeface="Arial" panose="020B0604020202020204" pitchFamily="34" charset="0"/>
              <a:buChar char="•"/>
              <a:defRPr/>
            </a:pPr>
            <a:endParaRPr lang="en-GB" sz="2000" i="1" dirty="0"/>
          </a:p>
          <a:p>
            <a:pPr lvl="1">
              <a:lnSpc>
                <a:spcPct val="80000"/>
              </a:lnSpc>
              <a:buFont typeface="Arial" panose="020B0604020202020204" pitchFamily="34" charset="0"/>
              <a:buChar char="•"/>
              <a:defRPr/>
            </a:pPr>
            <a:r>
              <a:rPr lang="en-GB" sz="2000" b="1" dirty="0"/>
              <a:t>Trust</a:t>
            </a:r>
            <a:r>
              <a:rPr lang="en-GB" sz="2000" i="1" dirty="0"/>
              <a:t> – </a:t>
            </a:r>
            <a:r>
              <a:rPr lang="en-GB" sz="2000" dirty="0"/>
              <a:t>Build trust</a:t>
            </a:r>
          </a:p>
          <a:p>
            <a:pPr marL="457200" lvl="1" indent="0" algn="r">
              <a:lnSpc>
                <a:spcPct val="80000"/>
              </a:lnSpc>
              <a:buNone/>
              <a:defRPr/>
            </a:pPr>
            <a:r>
              <a:rPr lang="en-GB" sz="2000" i="1" dirty="0"/>
              <a:t>(</a:t>
            </a:r>
            <a:r>
              <a:rPr lang="en-GB" sz="2000" i="1" dirty="0" err="1"/>
              <a:t>Asherman</a:t>
            </a:r>
            <a:r>
              <a:rPr lang="en-GB" sz="2000" i="1" dirty="0"/>
              <a:t>, et al, 2000).</a:t>
            </a:r>
          </a:p>
        </p:txBody>
      </p:sp>
    </p:spTree>
    <p:extLst>
      <p:ext uri="{BB962C8B-B14F-4D97-AF65-F5344CB8AC3E}">
        <p14:creationId xmlns:p14="http://schemas.microsoft.com/office/powerpoint/2010/main" val="22872571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000" b="1" u="sng" dirty="0"/>
              <a:t>Organisational Power, Conflict &amp;  Co-operation</a:t>
            </a:r>
            <a:br>
              <a:rPr lang="en-GB" sz="3200" b="1" dirty="0"/>
            </a:br>
            <a:r>
              <a:rPr lang="en-GB" sz="2800" b="1" dirty="0"/>
              <a:t>References</a:t>
            </a:r>
          </a:p>
        </p:txBody>
      </p:sp>
      <p:sp>
        <p:nvSpPr>
          <p:cNvPr id="4" name="Rectangle 3"/>
          <p:cNvSpPr>
            <a:spLocks noGrp="1" noChangeArrowheads="1"/>
          </p:cNvSpPr>
          <p:nvPr>
            <p:ph idx="1"/>
          </p:nvPr>
        </p:nvSpPr>
        <p:spPr>
          <a:xfrm>
            <a:off x="29910" y="1052736"/>
            <a:ext cx="8841160" cy="5445224"/>
          </a:xfrm>
        </p:spPr>
        <p:txBody>
          <a:bodyPr>
            <a:normAutofit lnSpcReduction="10000"/>
          </a:bodyPr>
          <a:lstStyle/>
          <a:p>
            <a:pPr lvl="1">
              <a:lnSpc>
                <a:spcPct val="80000"/>
              </a:lnSpc>
              <a:buFont typeface="Arial" panose="020B0604020202020204" pitchFamily="34" charset="0"/>
              <a:buChar char="•"/>
              <a:defRPr/>
            </a:pPr>
            <a:r>
              <a:rPr lang="en-GB" altLang="en-US" sz="1800" dirty="0" err="1"/>
              <a:t>Asherman</a:t>
            </a:r>
            <a:r>
              <a:rPr lang="en-GB" altLang="en-US" sz="1800" dirty="0"/>
              <a:t>, A., Bing, J. &amp; </a:t>
            </a:r>
            <a:r>
              <a:rPr lang="en-GB" altLang="en-US" sz="1800" dirty="0" err="1"/>
              <a:t>Laroche</a:t>
            </a:r>
            <a:r>
              <a:rPr lang="en-GB" altLang="en-US" sz="1800" dirty="0"/>
              <a:t>, L. (2000). ‘Building Trust Across Cultural Boundaries’ . </a:t>
            </a:r>
            <a:r>
              <a:rPr lang="en-GB" altLang="en-US" sz="1800" i="1" dirty="0"/>
              <a:t>Regulatory Affairs Focus, </a:t>
            </a:r>
            <a:r>
              <a:rPr lang="en-GB" altLang="en-US" sz="1800" dirty="0"/>
              <a:t>May.</a:t>
            </a:r>
          </a:p>
          <a:p>
            <a:pPr lvl="1">
              <a:lnSpc>
                <a:spcPct val="80000"/>
              </a:lnSpc>
              <a:buFont typeface="Arial" panose="020B0604020202020204" pitchFamily="34" charset="0"/>
              <a:buChar char="•"/>
              <a:defRPr/>
            </a:pPr>
            <a:r>
              <a:rPr lang="en-GB" altLang="en-US" sz="1800" dirty="0"/>
              <a:t>Comfort, J. &amp; Franklin, P. (2014). </a:t>
            </a:r>
            <a:r>
              <a:rPr lang="en-GB" altLang="en-US" sz="1800" i="1" dirty="0"/>
              <a:t>The Mindful International Manager. </a:t>
            </a:r>
            <a:r>
              <a:rPr lang="en-GB" altLang="en-US" sz="1800" dirty="0" err="1"/>
              <a:t>Kogan</a:t>
            </a:r>
            <a:r>
              <a:rPr lang="en-GB" altLang="en-US" sz="1800" dirty="0"/>
              <a:t> Page</a:t>
            </a:r>
          </a:p>
          <a:p>
            <a:pPr lvl="1">
              <a:lnSpc>
                <a:spcPct val="80000"/>
              </a:lnSpc>
              <a:buFont typeface="Arial" panose="020B0604020202020204" pitchFamily="34" charset="0"/>
              <a:buChar char="•"/>
              <a:defRPr/>
            </a:pPr>
            <a:r>
              <a:rPr lang="en-GB" altLang="en-US" sz="1800" dirty="0"/>
              <a:t>Dix, G., Forth, J. and Sisson, K. (2008) ‘Conflict at Work: The pattern of disputes in Britain since 1980’</a:t>
            </a:r>
            <a:r>
              <a:rPr lang="en-GB" altLang="en-US" sz="1800" i="1" dirty="0"/>
              <a:t>. NIESR Discussion Paper. </a:t>
            </a:r>
            <a:r>
              <a:rPr lang="en-GB" altLang="en-US" sz="1800" dirty="0"/>
              <a:t> 316.</a:t>
            </a:r>
          </a:p>
          <a:p>
            <a:pPr lvl="1">
              <a:lnSpc>
                <a:spcPct val="80000"/>
              </a:lnSpc>
              <a:buFont typeface="Arial" panose="020B0604020202020204" pitchFamily="34" charset="0"/>
              <a:buChar char="•"/>
              <a:defRPr/>
            </a:pPr>
            <a:r>
              <a:rPr lang="en-GB" altLang="en-US" sz="1800" dirty="0"/>
              <a:t>Edwards, P. (2003) </a:t>
            </a:r>
            <a:r>
              <a:rPr lang="en-GB" altLang="en-US" sz="1800" i="1" dirty="0"/>
              <a:t>Industrial Relations: Theory and Practice. </a:t>
            </a:r>
            <a:r>
              <a:rPr lang="en-GB" altLang="en-US" sz="1800" dirty="0"/>
              <a:t>Oxford: Blackwell</a:t>
            </a:r>
          </a:p>
          <a:p>
            <a:pPr lvl="1">
              <a:lnSpc>
                <a:spcPct val="80000"/>
              </a:lnSpc>
              <a:buFont typeface="Arial" panose="020B0604020202020204" pitchFamily="34" charset="0"/>
              <a:buChar char="•"/>
              <a:defRPr/>
            </a:pPr>
            <a:r>
              <a:rPr lang="en-GB" altLang="en-US" sz="1800" dirty="0"/>
              <a:t>French, J.P. and Raven, B. (1959) ‘The bases of social power’ in Cartwright, D. and Zander, A.F. (</a:t>
            </a:r>
            <a:r>
              <a:rPr lang="en-GB" altLang="en-US" sz="1800" dirty="0" err="1"/>
              <a:t>Eds</a:t>
            </a:r>
            <a:r>
              <a:rPr lang="en-GB" altLang="en-US" sz="1800" dirty="0"/>
              <a:t>) </a:t>
            </a:r>
            <a:r>
              <a:rPr lang="en-GB" altLang="en-US" sz="1800" i="1" dirty="0"/>
              <a:t>Group Dynamics: Research and Theory</a:t>
            </a:r>
            <a:r>
              <a:rPr lang="en-GB" altLang="en-US" sz="1800" dirty="0"/>
              <a:t>. London: Tavistock.</a:t>
            </a:r>
          </a:p>
          <a:p>
            <a:pPr lvl="1">
              <a:lnSpc>
                <a:spcPct val="80000"/>
              </a:lnSpc>
              <a:buFont typeface="Arial" panose="020B0604020202020204" pitchFamily="34" charset="0"/>
              <a:buChar char="•"/>
              <a:defRPr/>
            </a:pPr>
            <a:r>
              <a:rPr lang="en-GB" altLang="en-US" sz="1800" dirty="0"/>
              <a:t>Hofstede, G.(2001) </a:t>
            </a:r>
            <a:r>
              <a:rPr lang="en-GB" altLang="en-US" sz="1800" i="1" dirty="0"/>
              <a:t>Culture’s Consequences: Comparing Values, </a:t>
            </a:r>
            <a:r>
              <a:rPr lang="en-GB" altLang="en-US" sz="1800" i="1" dirty="0" err="1"/>
              <a:t>Behaviors</a:t>
            </a:r>
            <a:r>
              <a:rPr lang="en-GB" altLang="en-US" sz="1800" i="1" dirty="0"/>
              <a:t>, Institutions and Organizations Across Nations. </a:t>
            </a:r>
            <a:r>
              <a:rPr lang="en-GB" altLang="en-US" sz="1800" dirty="0"/>
              <a:t>Sage, Thousand Oaks</a:t>
            </a:r>
          </a:p>
          <a:p>
            <a:pPr lvl="1">
              <a:lnSpc>
                <a:spcPct val="80000"/>
              </a:lnSpc>
              <a:buFont typeface="Arial" panose="020B0604020202020204" pitchFamily="34" charset="0"/>
              <a:buChar char="•"/>
              <a:defRPr/>
            </a:pPr>
            <a:r>
              <a:rPr lang="en-GB" altLang="en-US" sz="1800" dirty="0"/>
              <a:t>Meyer, E., Ashleigh M., George J.M. and Jones G.R. (2007) </a:t>
            </a:r>
            <a:r>
              <a:rPr lang="en-GB" altLang="en-US" sz="1800" i="1" dirty="0"/>
              <a:t>Contemporary Management. </a:t>
            </a:r>
            <a:r>
              <a:rPr lang="en-GB" altLang="en-US" sz="1800" dirty="0"/>
              <a:t>Maidenhead: McGraw-Hill</a:t>
            </a:r>
          </a:p>
          <a:p>
            <a:pPr lvl="1">
              <a:lnSpc>
                <a:spcPct val="80000"/>
              </a:lnSpc>
              <a:buFont typeface="Arial" panose="020B0604020202020204" pitchFamily="34" charset="0"/>
              <a:buChar char="•"/>
              <a:defRPr/>
            </a:pPr>
            <a:r>
              <a:rPr lang="en-GB" altLang="en-US" sz="1800" dirty="0"/>
              <a:t>Morgan, G. (1986) </a:t>
            </a:r>
            <a:r>
              <a:rPr lang="en-GB" altLang="en-US" sz="1800" i="1" dirty="0"/>
              <a:t>Images of Organization. </a:t>
            </a:r>
            <a:r>
              <a:rPr lang="en-GB" altLang="en-US" sz="1800" dirty="0"/>
              <a:t>Sage</a:t>
            </a:r>
          </a:p>
          <a:p>
            <a:pPr lvl="1">
              <a:lnSpc>
                <a:spcPct val="80000"/>
              </a:lnSpc>
              <a:buFont typeface="Arial" panose="020B0604020202020204" pitchFamily="34" charset="0"/>
              <a:buChar char="•"/>
              <a:defRPr/>
            </a:pPr>
            <a:r>
              <a:rPr lang="en-GB" altLang="en-US" sz="1800" dirty="0"/>
              <a:t>Mullins, L.J. (2006). </a:t>
            </a:r>
            <a:r>
              <a:rPr lang="en-GB" altLang="en-US" sz="1800" i="1" dirty="0"/>
              <a:t>Essentials of Organisational Behaviour. </a:t>
            </a:r>
            <a:r>
              <a:rPr lang="en-GB" altLang="en-US" sz="1800" dirty="0"/>
              <a:t>FT Prentice-Hall</a:t>
            </a:r>
          </a:p>
          <a:p>
            <a:pPr lvl="1">
              <a:lnSpc>
                <a:spcPct val="80000"/>
              </a:lnSpc>
              <a:buFont typeface="Arial" panose="020B0604020202020204" pitchFamily="34" charset="0"/>
              <a:buChar char="•"/>
              <a:defRPr/>
            </a:pPr>
            <a:r>
              <a:rPr lang="en-GB" altLang="en-US" sz="1800" dirty="0"/>
              <a:t>Robbins, S.P. (1998) </a:t>
            </a:r>
            <a:r>
              <a:rPr lang="en-GB" altLang="en-US" sz="1800" i="1" dirty="0"/>
              <a:t>Organizational Behaviour. </a:t>
            </a:r>
            <a:r>
              <a:rPr lang="en-GB" altLang="en-US" sz="1800" dirty="0"/>
              <a:t>(8</a:t>
            </a:r>
            <a:r>
              <a:rPr lang="en-GB" altLang="en-US" sz="1800" baseline="30000" dirty="0"/>
              <a:t>th</a:t>
            </a:r>
            <a:r>
              <a:rPr lang="en-GB" altLang="en-US" sz="1800" dirty="0"/>
              <a:t> </a:t>
            </a:r>
            <a:r>
              <a:rPr lang="en-GB" altLang="en-US" sz="1800" dirty="0" err="1"/>
              <a:t>ed</a:t>
            </a:r>
            <a:r>
              <a:rPr lang="en-GB" altLang="en-US" sz="1800" dirty="0"/>
              <a:t>) Prentice-Hall</a:t>
            </a:r>
          </a:p>
          <a:p>
            <a:pPr lvl="1">
              <a:lnSpc>
                <a:spcPct val="80000"/>
              </a:lnSpc>
              <a:buFont typeface="Arial" panose="020B0604020202020204" pitchFamily="34" charset="0"/>
              <a:buChar char="•"/>
              <a:defRPr/>
            </a:pPr>
            <a:r>
              <a:rPr lang="en-GB" altLang="en-US" sz="1800" dirty="0"/>
              <a:t>Smith, P., Farmer, M. and </a:t>
            </a:r>
            <a:r>
              <a:rPr lang="en-GB" altLang="en-US" sz="1800" dirty="0" err="1"/>
              <a:t>Yellowley</a:t>
            </a:r>
            <a:r>
              <a:rPr lang="en-GB" altLang="en-US" sz="1800" dirty="0"/>
              <a:t>, W. (2012) </a:t>
            </a:r>
            <a:r>
              <a:rPr lang="en-GB" altLang="en-US" sz="1800" i="1" dirty="0"/>
              <a:t>Organizational Behaviour. </a:t>
            </a:r>
            <a:r>
              <a:rPr lang="en-GB" altLang="en-US" sz="1800" dirty="0"/>
              <a:t>Hodder Education</a:t>
            </a:r>
          </a:p>
          <a:p>
            <a:pPr lvl="1">
              <a:lnSpc>
                <a:spcPct val="80000"/>
              </a:lnSpc>
              <a:buFont typeface="Arial" panose="020B0604020202020204" pitchFamily="34" charset="0"/>
              <a:buChar char="•"/>
              <a:defRPr/>
            </a:pPr>
            <a:r>
              <a:rPr lang="en-GB" altLang="en-US" sz="1800" dirty="0" err="1"/>
              <a:t>Trompenaars</a:t>
            </a:r>
            <a:r>
              <a:rPr lang="en-GB" altLang="en-US" sz="1800" dirty="0"/>
              <a:t>, F. &amp; Hampden-Turner, C. (1997) </a:t>
            </a:r>
            <a:r>
              <a:rPr lang="en-GB" altLang="en-US" sz="1800" i="1" dirty="0"/>
              <a:t>Riding the Waves of Culture: Understanding Cultural Diversity in Business. </a:t>
            </a:r>
            <a:r>
              <a:rPr lang="en-GB" altLang="en-US" sz="1800" dirty="0"/>
              <a:t>Nicholas </a:t>
            </a:r>
            <a:r>
              <a:rPr lang="en-GB" altLang="en-US" sz="1800" dirty="0" err="1"/>
              <a:t>Brealey</a:t>
            </a:r>
            <a:r>
              <a:rPr lang="en-GB" altLang="en-US" sz="1800" dirty="0"/>
              <a:t> Publishing, London.</a:t>
            </a:r>
          </a:p>
          <a:p>
            <a:pPr lvl="1">
              <a:lnSpc>
                <a:spcPct val="80000"/>
              </a:lnSpc>
              <a:buFont typeface="Arial" panose="020B0604020202020204" pitchFamily="34" charset="0"/>
              <a:buChar char="•"/>
              <a:defRPr/>
            </a:pPr>
            <a:r>
              <a:rPr lang="en-GB" altLang="en-US" sz="1800" dirty="0"/>
              <a:t>Ting-Toomey, S. (1999) </a:t>
            </a:r>
            <a:r>
              <a:rPr lang="en-GB" altLang="en-US" sz="1800" i="1" dirty="0"/>
              <a:t>Communicating Across Cultures. </a:t>
            </a:r>
            <a:r>
              <a:rPr lang="en-GB" altLang="en-US" sz="1800" dirty="0"/>
              <a:t>The Guildford Press, NY.</a:t>
            </a:r>
          </a:p>
          <a:p>
            <a:pPr lvl="1">
              <a:lnSpc>
                <a:spcPct val="80000"/>
              </a:lnSpc>
              <a:buFont typeface="Arial" panose="020B0604020202020204" pitchFamily="34" charset="0"/>
              <a:buChar char="•"/>
              <a:defRPr/>
            </a:pPr>
            <a:r>
              <a:rPr lang="en-GB" altLang="en-US" sz="1800" dirty="0" err="1"/>
              <a:t>Trickey</a:t>
            </a:r>
            <a:r>
              <a:rPr lang="en-GB" altLang="en-US" sz="1800" dirty="0"/>
              <a:t>, D. &amp; </a:t>
            </a:r>
            <a:r>
              <a:rPr lang="en-GB" altLang="en-US" sz="1800" dirty="0" err="1"/>
              <a:t>Ewington</a:t>
            </a:r>
            <a:r>
              <a:rPr lang="en-GB" altLang="en-US" sz="1800" dirty="0"/>
              <a:t>, N. (2003) </a:t>
            </a:r>
            <a:r>
              <a:rPr lang="en-GB" altLang="en-US" sz="1800" i="1" dirty="0"/>
              <a:t>A </a:t>
            </a:r>
            <a:r>
              <a:rPr lang="en-GB" altLang="en-US" sz="1800" i="1" dirty="0" err="1"/>
              <a:t>Wrold</a:t>
            </a:r>
            <a:r>
              <a:rPr lang="en-GB" altLang="en-US" sz="1800" i="1" dirty="0"/>
              <a:t> of Difference: Working Successfully Across Cultures. </a:t>
            </a:r>
            <a:r>
              <a:rPr lang="en-GB" altLang="en-US" sz="1800" dirty="0"/>
              <a:t>Capita Learning &amp; Development, London.</a:t>
            </a:r>
          </a:p>
          <a:p>
            <a:pPr marL="457200" lvl="1" indent="0">
              <a:lnSpc>
                <a:spcPct val="80000"/>
              </a:lnSpc>
              <a:buNone/>
              <a:defRPr/>
            </a:pPr>
            <a:endParaRPr lang="en-GB" altLang="en-US" sz="1600" dirty="0"/>
          </a:p>
          <a:p>
            <a:pPr marL="457200" lvl="1" indent="0">
              <a:lnSpc>
                <a:spcPct val="80000"/>
              </a:lnSpc>
              <a:buNone/>
              <a:defRPr/>
            </a:pPr>
            <a:endParaRPr lang="en-GB" altLang="en-US" sz="2000" dirty="0"/>
          </a:p>
          <a:p>
            <a:pPr marL="457200" lvl="1" indent="0">
              <a:lnSpc>
                <a:spcPct val="80000"/>
              </a:lnSpc>
              <a:buNone/>
              <a:defRPr/>
            </a:pPr>
            <a:endParaRPr lang="en-GB" altLang="en-US" sz="2000" dirty="0"/>
          </a:p>
          <a:p>
            <a:pPr marL="457200" lvl="1" indent="0">
              <a:lnSpc>
                <a:spcPct val="80000"/>
              </a:lnSpc>
              <a:buNone/>
              <a:defRPr/>
            </a:pPr>
            <a:endParaRPr lang="en-GB" altLang="en-US" sz="2000" dirty="0"/>
          </a:p>
          <a:p>
            <a:pPr marL="457200" lvl="1" indent="0" eaLnBrk="1" hangingPunct="1">
              <a:lnSpc>
                <a:spcPct val="80000"/>
              </a:lnSpc>
              <a:buNone/>
              <a:defRPr/>
            </a:pPr>
            <a:endParaRPr lang="en-GB" sz="2000" i="1" dirty="0"/>
          </a:p>
        </p:txBody>
      </p:sp>
    </p:spTree>
    <p:extLst>
      <p:ext uri="{BB962C8B-B14F-4D97-AF65-F5344CB8AC3E}">
        <p14:creationId xmlns:p14="http://schemas.microsoft.com/office/powerpoint/2010/main" val="7826267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 - Title slide">
  <a:themeElements>
    <a:clrScheme name="UH Colours">
      <a:dk1>
        <a:srgbClr val="1E1E1E"/>
      </a:dk1>
      <a:lt1>
        <a:sysClr val="window" lastClr="FFFFFF"/>
      </a:lt1>
      <a:dk2>
        <a:srgbClr val="002663"/>
      </a:dk2>
      <a:lt2>
        <a:srgbClr val="E7E6E6"/>
      </a:lt2>
      <a:accent1>
        <a:srgbClr val="00B9E4"/>
      </a:accent1>
      <a:accent2>
        <a:srgbClr val="002663"/>
      </a:accent2>
      <a:accent3>
        <a:srgbClr val="92D400"/>
      </a:accent3>
      <a:accent4>
        <a:srgbClr val="9C5FB5"/>
      </a:accent4>
      <a:accent5>
        <a:srgbClr val="F53F5B"/>
      </a:accent5>
      <a:accent6>
        <a:srgbClr val="E98300"/>
      </a:accent6>
      <a:hlink>
        <a:srgbClr val="0073CF"/>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1" id="{57A7050A-D682-4317-B0BB-E75355DE367B}" vid="{46F953F5-4C5C-4CB1-903D-172F247BAF7D}"/>
    </a:ext>
  </a:extLst>
</a:theme>
</file>

<file path=docProps/app.xml><?xml version="1.0" encoding="utf-8"?>
<Properties xmlns="http://schemas.openxmlformats.org/officeDocument/2006/extended-properties" xmlns:vt="http://schemas.openxmlformats.org/officeDocument/2006/docPropsVTypes">
  <Template/>
  <TotalTime>504</TotalTime>
  <Words>2563</Words>
  <Application>Microsoft Office PowerPoint</Application>
  <PresentationFormat>On-screen Show (4:3)</PresentationFormat>
  <Paragraphs>338</Paragraphs>
  <Slides>24</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24</vt:i4>
      </vt:variant>
    </vt:vector>
  </HeadingPairs>
  <TitlesOfParts>
    <vt:vector size="30" baseType="lpstr">
      <vt:lpstr>Arial</vt:lpstr>
      <vt:lpstr>Arial MT Lt</vt:lpstr>
      <vt:lpstr>Calibri</vt:lpstr>
      <vt:lpstr>Wingdings</vt:lpstr>
      <vt:lpstr>Office Theme</vt:lpstr>
      <vt:lpstr>1 - Title slide</vt:lpstr>
      <vt:lpstr>Leading and implementing change in the workplace  Conflict resolution </vt:lpstr>
      <vt:lpstr>Learning objectives </vt:lpstr>
      <vt:lpstr>Organisational Power, Conflict &amp; Co-operation Organisational Power</vt:lpstr>
      <vt:lpstr>Organisational Power Sources of Power</vt:lpstr>
      <vt:lpstr>Organisational Power Cultural Power Distance in Business &amp; Management</vt:lpstr>
      <vt:lpstr>Organisational Power Power Assignment in Business &amp; Management</vt:lpstr>
      <vt:lpstr>Organisational Power Power Assignment in Business &amp; Management</vt:lpstr>
      <vt:lpstr>Organisational Power, Conflict &amp; Co-operation Organisational Conflict</vt:lpstr>
      <vt:lpstr>Organisational Conflict Perspectives of Organisational Conflict</vt:lpstr>
      <vt:lpstr>Organisational Conflict Types of Organisational Conflict</vt:lpstr>
      <vt:lpstr>Organisational Conflict Causes of Organisational Conflict</vt:lpstr>
      <vt:lpstr>Organisational Conflict Cultural Attitudes towards Organisational Conflict</vt:lpstr>
      <vt:lpstr>Organisational Conflict Cultural Attitudes towards Organisational Conflict</vt:lpstr>
      <vt:lpstr>Organisational Conflict Strategies for Managing Organisational Conflict</vt:lpstr>
      <vt:lpstr>Organisational Conflict Management Styles in Handling Conflict</vt:lpstr>
      <vt:lpstr> Thomas-Kilmann Conflict Mode</vt:lpstr>
      <vt:lpstr> Thomas-Kilmann Conflict Mode</vt:lpstr>
      <vt:lpstr> Thomas-Kilmann Conflict Mode</vt:lpstr>
      <vt:lpstr> Thomas-Kilmann Conflict Mode</vt:lpstr>
      <vt:lpstr>Organisational Conflict Disputes</vt:lpstr>
      <vt:lpstr>Organisational Power, Conflict &amp; Co-operation Co-operation</vt:lpstr>
      <vt:lpstr>Organisational Co-operation Cultural Perspectives on Co-operation</vt:lpstr>
      <vt:lpstr>Organisational Co-operation Building a Common Culture in Business</vt:lpstr>
      <vt:lpstr>Organisational Power, Conflict &amp;  Co-operation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in International Business (7BSP1208)</dc:title>
  <dc:creator>bhrqlr</dc:creator>
  <cp:lastModifiedBy>Dennis Pepple</cp:lastModifiedBy>
  <cp:revision>37</cp:revision>
  <dcterms:created xsi:type="dcterms:W3CDTF">2014-03-06T10:25:46Z</dcterms:created>
  <dcterms:modified xsi:type="dcterms:W3CDTF">2021-04-30T11:10:50Z</dcterms:modified>
</cp:coreProperties>
</file>