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1" r:id="rId5"/>
    <p:sldId id="260" r:id="rId6"/>
    <p:sldId id="263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32"/>
    <p:restoredTop sz="94676"/>
  </p:normalViewPr>
  <p:slideViewPr>
    <p:cSldViewPr snapToGrid="0" snapToObjects="1">
      <p:cViewPr>
        <p:scale>
          <a:sx n="102" d="100"/>
          <a:sy n="102" d="100"/>
        </p:scale>
        <p:origin x="784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notesMaster" Target="notesMasters/notesMaster1.xml"/><Relationship Id="rId1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D8E5D9-185F-9D44-840D-01E641B540EE}" type="datetimeFigureOut">
              <a:rPr lang="en-US" smtClean="0"/>
              <a:t>11/9/17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522105-BC75-DB45-8BE5-3E06939097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85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fld id="{72DE899C-27D3-8A49-BEB0-E35F8E0969C9}" type="slidenum">
              <a:rPr lang="en-US" altLang="en-US"/>
              <a:pPr/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232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061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019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285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79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199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537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616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29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864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7831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533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B94FF5-0328-1641-A623-CF9449B68DEF}" type="datetimeFigureOut">
              <a:rPr lang="en-US" smtClean="0"/>
              <a:t>11/9/17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254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hyperlink" Target="https://iifwales.com/" TargetMode="External"/><Relationship Id="rId5" Type="http://schemas.openxmlformats.org/officeDocument/2006/relationships/hyperlink" Target="http://www.familiesandschoolstogether.com/region/Wales" TargetMode="External"/><Relationship Id="rId6" Type="http://schemas.openxmlformats.org/officeDocument/2006/relationships/hyperlink" Target="http://learning.gov.wales/docs/learningwales/publications/140512-what-really-works-en.pdf" TargetMode="External"/><Relationship Id="rId7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wales.gov.uk/news/sitenews/sutton-trust-toolkit-pupil-deprivation-grant/?lang=en" TargetMode="External"/><Relationship Id="rId4" Type="http://schemas.openxmlformats.org/officeDocument/2006/relationships/hyperlink" Target="http://www.pembrokedockcommunityschool.co.uk/visible-learning-6/" TargetMode="External"/><Relationship Id="rId5" Type="http://schemas.openxmlformats.org/officeDocument/2006/relationships/hyperlink" Target="https://twitter.com/hashtag/feedforward?src=hash" TargetMode="External"/><Relationship Id="rId6" Type="http://schemas.openxmlformats.org/officeDocument/2006/relationships/image" Target="../media/image5.jpeg"/><Relationship Id="rId7" Type="http://schemas.openxmlformats.org/officeDocument/2006/relationships/image" Target="../media/image6.jpeg"/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OxmtszMujYs" TargetMode="External"/><Relationship Id="rId5" Type="http://schemas.openxmlformats.org/officeDocument/2006/relationships/image" Target="../media/image7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4" Type="http://schemas.openxmlformats.org/officeDocument/2006/relationships/image" Target="../media/image10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4" Type="http://schemas.openxmlformats.org/officeDocument/2006/relationships/hyperlink" Target="http://www.pembrokedockcommunityschool.co.uk/visible-learning-6/" TargetMode="External"/><Relationship Id="rId5" Type="http://schemas.openxmlformats.org/officeDocument/2006/relationships/image" Target="../media/image13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4" Type="http://schemas.openxmlformats.org/officeDocument/2006/relationships/hyperlink" Target="https://educationendowmentfoundation.org.uk/evidence-summaries/teaching-learning-toolkit" TargetMode="External"/><Relationship Id="rId5" Type="http://schemas.openxmlformats.org/officeDocument/2006/relationships/image" Target="../media/image16.png"/><Relationship Id="rId6" Type="http://schemas.openxmlformats.org/officeDocument/2006/relationships/image" Target="../media/image17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6366"/>
            <a:ext cx="12192000" cy="599835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0849" y="1485618"/>
            <a:ext cx="9144000" cy="1332738"/>
          </a:xfrm>
        </p:spPr>
        <p:txBody>
          <a:bodyPr/>
          <a:lstStyle/>
          <a:p>
            <a:r>
              <a:rPr lang="en-US" b="1" dirty="0" smtClean="0">
                <a:solidFill>
                  <a:srgbClr val="7030A0"/>
                </a:solidFill>
              </a:rPr>
              <a:t>ECAD6002/C</a:t>
            </a:r>
            <a:endParaRPr lang="en-US" b="1" dirty="0">
              <a:solidFill>
                <a:srgbClr val="7030A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2439" y="6346422"/>
            <a:ext cx="9144000" cy="410299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Mathew Jones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2342368" y="2404997"/>
            <a:ext cx="71933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</a:rPr>
              <a:t>Beth </a:t>
            </a:r>
            <a:r>
              <a:rPr lang="en-US" sz="3600" b="1" dirty="0" err="1" smtClean="0">
                <a:solidFill>
                  <a:schemeClr val="accent2">
                    <a:lumMod val="75000"/>
                  </a:schemeClr>
                </a:solidFill>
              </a:rPr>
              <a:t>sydd</a:t>
            </a:r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US" sz="3600" b="1" dirty="0" err="1" smtClean="0">
                <a:solidFill>
                  <a:schemeClr val="accent2">
                    <a:lumMod val="75000"/>
                  </a:schemeClr>
                </a:solidFill>
              </a:rPr>
              <a:t>yn</a:t>
            </a:r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US" sz="3600" b="1" dirty="0" err="1" smtClean="0">
                <a:solidFill>
                  <a:schemeClr val="accent2">
                    <a:lumMod val="75000"/>
                  </a:schemeClr>
                </a:solidFill>
              </a:rPr>
              <a:t>gwneud</a:t>
            </a:r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</a:rPr>
              <a:t> y </a:t>
            </a:r>
            <a:r>
              <a:rPr lang="en-US" sz="3600" b="1" dirty="0" err="1" smtClean="0">
                <a:solidFill>
                  <a:schemeClr val="accent2">
                    <a:lumMod val="75000"/>
                  </a:schemeClr>
                </a:solidFill>
              </a:rPr>
              <a:t>gwahniaeth</a:t>
            </a:r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7298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-304800"/>
            <a:ext cx="8229600" cy="1143000"/>
          </a:xfrm>
        </p:spPr>
        <p:txBody>
          <a:bodyPr/>
          <a:lstStyle/>
          <a:p>
            <a:r>
              <a:rPr lang="en-US" dirty="0" smtClean="0"/>
              <a:t>Task - </a:t>
            </a:r>
            <a:r>
              <a:rPr lang="en-US" dirty="0" err="1" smtClean="0"/>
              <a:t>Tasg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89304" y="11226800"/>
            <a:ext cx="15083996" cy="1508399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7600" y="838200"/>
            <a:ext cx="7823200" cy="56388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61200" y="1219201"/>
            <a:ext cx="3149600" cy="150336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 smtClean="0">
                <a:solidFill>
                  <a:schemeClr val="bg1"/>
                </a:solidFill>
              </a:rPr>
              <a:t>INVESTORS IN FAMILIES – WALES</a:t>
            </a:r>
          </a:p>
          <a:p>
            <a:pPr>
              <a:buNone/>
            </a:pPr>
            <a:r>
              <a:rPr lang="en-US" u="sng" dirty="0" smtClean="0">
                <a:hlinkClick r:id="rId4"/>
              </a:rPr>
              <a:t>https://iifwales.com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2387600" y="838201"/>
            <a:ext cx="29661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FFFFFF"/>
                </a:solidFill>
              </a:rPr>
              <a:t>FAST project</a:t>
            </a:r>
          </a:p>
          <a:p>
            <a:r>
              <a:rPr lang="en-US" dirty="0"/>
              <a:t> </a:t>
            </a:r>
          </a:p>
          <a:p>
            <a:r>
              <a:rPr lang="en-US" u="sng" dirty="0">
                <a:hlinkClick r:id="rId5"/>
              </a:rPr>
              <a:t>http://www.familiesandschoolstogether.com/region/Wales</a:t>
            </a:r>
            <a:endParaRPr lang="en-US" dirty="0"/>
          </a:p>
          <a:p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7743316" y="4922673"/>
            <a:ext cx="2337663" cy="147732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u="sng" dirty="0"/>
              <a:t>http://</a:t>
            </a:r>
            <a:r>
              <a:rPr lang="en-US" u="sng" dirty="0" err="1"/>
              <a:t>www.childreninwales.org.uk</a:t>
            </a:r>
            <a:r>
              <a:rPr lang="en-US" u="sng" dirty="0"/>
              <a:t>/our-work/poverty/end-child-poverty-network-</a:t>
            </a:r>
            <a:r>
              <a:rPr lang="en-US" u="sng" dirty="0" err="1"/>
              <a:t>cymru</a:t>
            </a:r>
            <a:r>
              <a:rPr lang="en-US" u="sng" dirty="0"/>
              <a:t>/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489200" y="4340929"/>
            <a:ext cx="338102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800" dirty="0">
                <a:solidFill>
                  <a:srgbClr val="FFFFFF"/>
                </a:solidFill>
              </a:rPr>
              <a:t>PDG- GDD</a:t>
            </a:r>
          </a:p>
          <a:p>
            <a:r>
              <a:rPr lang="en-US" dirty="0"/>
              <a:t> </a:t>
            </a:r>
          </a:p>
          <a:p>
            <a:r>
              <a:rPr lang="en-US" u="sng" dirty="0">
                <a:hlinkClick r:id="rId6"/>
              </a:rPr>
              <a:t>http://learning.gov.wales/docs/learningwales/publications/140512-what-really-works-en.pdf</a:t>
            </a:r>
            <a:endParaRPr lang="en-US" dirty="0"/>
          </a:p>
          <a:p>
            <a:endParaRPr lang="en-US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04586" y="4022126"/>
            <a:ext cx="862829" cy="866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008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2800" dirty="0"/>
              <a:t>Beth </a:t>
            </a:r>
            <a:r>
              <a:rPr lang="en-GB" sz="2800" dirty="0" err="1"/>
              <a:t>sy’n</a:t>
            </a:r>
            <a:r>
              <a:rPr lang="en-GB" sz="2800" dirty="0"/>
              <a:t> </a:t>
            </a:r>
            <a:r>
              <a:rPr lang="en-GB" sz="2800" dirty="0" err="1"/>
              <a:t>gweithio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ôl</a:t>
            </a:r>
            <a:r>
              <a:rPr lang="en-GB" sz="2800" dirty="0"/>
              <a:t> y </a:t>
            </a:r>
            <a:r>
              <a:rPr lang="en-GB" sz="2800" dirty="0" err="1"/>
              <a:t>dystiolaeth</a:t>
            </a:r>
            <a:r>
              <a:rPr lang="en-GB" sz="2800" dirty="0"/>
              <a:t>?</a:t>
            </a:r>
            <a:br>
              <a:rPr lang="en-GB" sz="2800" dirty="0"/>
            </a:br>
            <a:r>
              <a:rPr lang="en-GB" sz="2800" dirty="0"/>
              <a:t>What has been proved to work? </a:t>
            </a:r>
            <a:r>
              <a:rPr lang="en-GB" sz="1200" dirty="0"/>
              <a:t>(WG, 2014) </a:t>
            </a:r>
          </a:p>
        </p:txBody>
      </p:sp>
      <p:sp>
        <p:nvSpPr>
          <p:cNvPr id="20482" name="Content Placeholder 1"/>
          <p:cNvSpPr>
            <a:spLocks noGrp="1"/>
          </p:cNvSpPr>
          <p:nvPr>
            <p:ph sz="quarter" idx="2"/>
          </p:nvPr>
        </p:nvSpPr>
        <p:spPr>
          <a:xfrm>
            <a:off x="839788" y="1690688"/>
            <a:ext cx="4040187" cy="3941762"/>
          </a:xfrm>
        </p:spPr>
        <p:txBody>
          <a:bodyPr>
            <a:normAutofit fontScale="25000" lnSpcReduction="20000"/>
          </a:bodyPr>
          <a:lstStyle/>
          <a:p>
            <a:pPr>
              <a:buFont typeface="Wingdings 3" pitchFamily="-110" charset="2"/>
              <a:buChar char=""/>
              <a:defRPr/>
            </a:pPr>
            <a:r>
              <a:rPr lang="en-GB" altLang="en-US" sz="11200" dirty="0" err="1" smtClean="0">
                <a:ea typeface="ＭＳ Ｐゴシック" pitchFamily="-110" charset="-128"/>
              </a:rPr>
              <a:t>Hyfforddi</a:t>
            </a:r>
            <a:r>
              <a:rPr lang="en-GB" altLang="en-US" sz="11200" dirty="0" smtClean="0">
                <a:ea typeface="ＭＳ Ｐゴシック" pitchFamily="-110" charset="-128"/>
              </a:rPr>
              <a:t> staff </a:t>
            </a:r>
            <a:r>
              <a:rPr lang="en-GB" altLang="en-US" sz="11200" dirty="0" err="1" smtClean="0">
                <a:ea typeface="ＭＳ Ｐゴシック" pitchFamily="-110" charset="-128"/>
              </a:rPr>
              <a:t>yn</a:t>
            </a:r>
            <a:r>
              <a:rPr lang="en-GB" altLang="en-US" sz="11200" dirty="0" smtClean="0">
                <a:ea typeface="ＭＳ Ｐゴシック" pitchFamily="-110" charset="-128"/>
              </a:rPr>
              <a:t>:</a:t>
            </a:r>
          </a:p>
          <a:p>
            <a:pPr marL="623887" indent="-514350">
              <a:buFont typeface="+mj-lt"/>
              <a:buAutoNum type="arabicPeriod"/>
              <a:defRPr/>
            </a:pPr>
            <a:r>
              <a:rPr lang="en-GB" altLang="en-US" sz="11200" dirty="0" err="1" smtClean="0">
                <a:ea typeface="ＭＳ Ｐゴシック" pitchFamily="-110" charset="-128"/>
              </a:rPr>
              <a:t>Rhaglenni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ymyrraeth</a:t>
            </a:r>
            <a:r>
              <a:rPr lang="en-GB" altLang="en-US" sz="11200" dirty="0" smtClean="0">
                <a:ea typeface="ＭＳ Ｐゴシック" pitchFamily="-110" charset="-128"/>
              </a:rPr>
              <a:t> Sutton Trust (</a:t>
            </a:r>
            <a:r>
              <a:rPr lang="en-GB" altLang="en-US" sz="11200" dirty="0" err="1" smtClean="0">
                <a:ea typeface="ＭＳ Ｐゴシック" pitchFamily="-110" charset="-128"/>
              </a:rPr>
              <a:t>athrawon</a:t>
            </a:r>
            <a:r>
              <a:rPr lang="en-GB" altLang="en-US" sz="11200" dirty="0" smtClean="0">
                <a:ea typeface="ＭＳ Ｐゴシック" pitchFamily="-110" charset="-128"/>
              </a:rPr>
              <a:t> a </a:t>
            </a:r>
            <a:r>
              <a:rPr lang="en-GB" altLang="en-US" sz="11200" dirty="0" err="1" smtClean="0">
                <a:ea typeface="ＭＳ Ｐゴシック" pitchFamily="-110" charset="-128"/>
              </a:rPr>
              <a:t>Cynorthwywyr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dosbarth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yn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gweithio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gyda’i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gilydd</a:t>
            </a:r>
            <a:r>
              <a:rPr lang="en-GB" altLang="en-US" sz="11200" dirty="0" smtClean="0">
                <a:ea typeface="ＭＳ Ｐゴシック" pitchFamily="-110" charset="-128"/>
              </a:rPr>
              <a:t>)</a:t>
            </a:r>
          </a:p>
          <a:p>
            <a:pPr marL="566737" indent="-457200">
              <a:buFont typeface="+mj-lt"/>
              <a:buAutoNum type="arabicPeriod"/>
              <a:defRPr/>
            </a:pPr>
            <a:r>
              <a:rPr lang="en-GB" altLang="en-US" sz="11200" dirty="0" err="1" smtClean="0">
                <a:ea typeface="ＭＳ Ｐゴシック" pitchFamily="-110" charset="-128"/>
              </a:rPr>
              <a:t>Dysgu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Gweledol</a:t>
            </a:r>
            <a:r>
              <a:rPr lang="en-GB" altLang="en-US" sz="11200" dirty="0" smtClean="0">
                <a:ea typeface="ＭＳ Ｐゴシック" pitchFamily="-110" charset="-128"/>
              </a:rPr>
              <a:t> (Hattie, 2012</a:t>
            </a:r>
            <a:r>
              <a:rPr lang="en-GB" altLang="en-US" sz="11200" dirty="0" smtClean="0">
                <a:ea typeface="ＭＳ Ｐゴシック" pitchFamily="-110" charset="-128"/>
              </a:rPr>
              <a:t>)</a:t>
            </a:r>
          </a:p>
          <a:p>
            <a:pPr marL="566737" indent="-457200">
              <a:buFont typeface="+mj-lt"/>
              <a:buAutoNum type="arabicPeriod"/>
              <a:defRPr/>
            </a:pPr>
            <a:r>
              <a:rPr lang="en-GB" altLang="en-US" sz="11200" dirty="0" err="1" smtClean="0">
                <a:ea typeface="ＭＳ Ｐゴシック" pitchFamily="-110" charset="-128"/>
              </a:rPr>
              <a:t>Adborth</a:t>
            </a:r>
            <a:r>
              <a:rPr lang="en-GB" altLang="en-US" sz="11200" dirty="0" smtClean="0">
                <a:ea typeface="ＭＳ Ｐゴシック" pitchFamily="-110" charset="-128"/>
              </a:rPr>
              <a:t>/</a:t>
            </a:r>
            <a:r>
              <a:rPr lang="en-GB" altLang="en-US" sz="11200" dirty="0" err="1" smtClean="0">
                <a:ea typeface="ＭＳ Ｐゴシック" pitchFamily="-110" charset="-128"/>
              </a:rPr>
              <a:t>bwydo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ymlaen</a:t>
            </a:r>
            <a:r>
              <a:rPr lang="en-GB" altLang="en-US" sz="11200" dirty="0" smtClean="0">
                <a:ea typeface="ＭＳ Ｐゴシック" pitchFamily="-110" charset="-128"/>
              </a:rPr>
              <a:t>:</a:t>
            </a:r>
          </a:p>
          <a:p>
            <a:pPr>
              <a:buFont typeface="Wingdings 3" pitchFamily="-110" charset="2"/>
              <a:buChar char=""/>
              <a:defRPr/>
            </a:pPr>
            <a:r>
              <a:rPr lang="en-GB" altLang="en-US" sz="11200" dirty="0" err="1" smtClean="0">
                <a:ea typeface="ＭＳ Ｐゴシック" pitchFamily="-110" charset="-128"/>
              </a:rPr>
              <a:t>Rhaglenni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Dysgu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Teulu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r>
              <a:rPr lang="en-GB" altLang="en-US" sz="800" dirty="0">
                <a:ea typeface="ＭＳ Ｐゴシック" pitchFamily="-110" charset="-128"/>
              </a:rPr>
              <a:t>                                                                                                                                                                                                       (Welsh Government , 2014)</a:t>
            </a:r>
          </a:p>
        </p:txBody>
      </p:sp>
      <p:sp>
        <p:nvSpPr>
          <p:cNvPr id="21508" name="Content Placeholder 4"/>
          <p:cNvSpPr>
            <a:spLocks noGrp="1"/>
          </p:cNvSpPr>
          <p:nvPr>
            <p:ph sz="quarter" idx="4"/>
          </p:nvPr>
        </p:nvSpPr>
        <p:spPr>
          <a:xfrm>
            <a:off x="6311901" y="1670630"/>
            <a:ext cx="4752975" cy="426762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/>
          </a:bodyPr>
          <a:lstStyle/>
          <a:p>
            <a:pPr>
              <a:spcBef>
                <a:spcPct val="0"/>
              </a:spcBef>
              <a:buFont typeface="Wingdings" charset="2"/>
              <a:buChar char="Ø"/>
            </a:pPr>
            <a:r>
              <a:rPr lang="en-GB" altLang="en-US" dirty="0"/>
              <a:t>Training for staff in:</a:t>
            </a:r>
          </a:p>
          <a:p>
            <a:pPr marL="514350" indent="-514350">
              <a:spcBef>
                <a:spcPct val="0"/>
              </a:spcBef>
              <a:buFont typeface="+mj-lt"/>
              <a:buAutoNum type="arabicPeriod"/>
            </a:pPr>
            <a:r>
              <a:rPr lang="en-GB" altLang="en-US" dirty="0"/>
              <a:t>Sutton Trust Toolkit and intervention programmes (teachers and LSAs working together) </a:t>
            </a:r>
            <a:r>
              <a:rPr lang="en-GB" altLang="en-US" sz="1400" dirty="0">
                <a:hlinkClick r:id="rId3"/>
              </a:rPr>
              <a:t>http://learning.wales.gov.uk/news/sitenews/sutton-trust-toolkit-pupil-deprivation-grant/?lang=en</a:t>
            </a:r>
            <a:r>
              <a:rPr lang="en-GB" altLang="en-US" sz="1400" dirty="0"/>
              <a:t> </a:t>
            </a:r>
          </a:p>
          <a:p>
            <a:pPr marL="514350" indent="-514350">
              <a:spcBef>
                <a:spcPct val="0"/>
              </a:spcBef>
              <a:buFont typeface="+mj-lt"/>
              <a:buAutoNum type="arabicPeriod"/>
            </a:pPr>
            <a:r>
              <a:rPr lang="en-GB" altLang="en-US" dirty="0"/>
              <a:t>Visible Learning (Hattie, 2012) </a:t>
            </a:r>
            <a:r>
              <a:rPr lang="en-GB" altLang="en-US" sz="1400" dirty="0">
                <a:hlinkClick r:id="rId4"/>
              </a:rPr>
              <a:t>http://www.pembrokedockcommunityschool.co.uk/visible-learning-6/</a:t>
            </a:r>
            <a:endParaRPr lang="en-GB" altLang="en-US" sz="1400" dirty="0"/>
          </a:p>
          <a:p>
            <a:pPr marL="514350" indent="-514350">
              <a:spcBef>
                <a:spcPct val="0"/>
              </a:spcBef>
              <a:buFont typeface="+mj-lt"/>
              <a:buAutoNum type="arabicPeriod"/>
            </a:pPr>
            <a:r>
              <a:rPr lang="en-GB" altLang="en-US" dirty="0"/>
              <a:t>Feedback/</a:t>
            </a:r>
            <a:r>
              <a:rPr lang="en-GB" altLang="en-US" dirty="0" err="1"/>
              <a:t>Feedforward:</a:t>
            </a:r>
            <a:r>
              <a:rPr lang="en-GB" altLang="en-US" sz="1400" dirty="0" err="1">
                <a:hlinkClick r:id="rId5"/>
              </a:rPr>
              <a:t>https</a:t>
            </a:r>
            <a:r>
              <a:rPr lang="en-GB" altLang="en-US" sz="1400" dirty="0">
                <a:hlinkClick r:id="rId5"/>
              </a:rPr>
              <a:t>://twitter.com/hashtag/feedforward?src=hash</a:t>
            </a:r>
            <a:r>
              <a:rPr lang="en-GB" altLang="en-US" sz="1400" dirty="0"/>
              <a:t> </a:t>
            </a:r>
          </a:p>
          <a:p>
            <a:pPr>
              <a:spcBef>
                <a:spcPct val="0"/>
              </a:spcBef>
              <a:buFont typeface="Wingdings" charset="2"/>
              <a:buChar char="Ø"/>
            </a:pPr>
            <a:r>
              <a:rPr lang="en-GB" altLang="en-US" sz="2000" dirty="0"/>
              <a:t>Family Learning programmes (through FAST and Springboard); out of hours </a:t>
            </a:r>
            <a:r>
              <a:rPr lang="en-GB" altLang="en-US" sz="2000" dirty="0" smtClean="0"/>
              <a:t>learning</a:t>
            </a:r>
            <a:endParaRPr lang="en-GB" altLang="en-US" sz="2000" dirty="0"/>
          </a:p>
        </p:txBody>
      </p:sp>
      <p:pic>
        <p:nvPicPr>
          <p:cNvPr id="21509" name="Picture 3" descr="C:\Users\Dave\AppData\Local\Microsoft\Windows\Temporary Internet Files\Content.IE5\4M9YJR6K\ideas-man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8389" y="-100013"/>
            <a:ext cx="1908175" cy="1530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0" name="Picture 2" descr="C:\Users\Dave\AppData\Local\Microsoft\Windows\Temporary Internet Files\Content.IE5\W3NOTEC0\hyKmt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1712" y="5580856"/>
            <a:ext cx="1608452" cy="1195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6192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836" y="415229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Gwaith</a:t>
            </a:r>
            <a:r>
              <a:rPr lang="en-US" dirty="0" smtClean="0"/>
              <a:t> John Hattie </a:t>
            </a:r>
            <a:r>
              <a:rPr lang="mr-IN" dirty="0" smtClean="0"/>
              <a:t>…</a:t>
            </a:r>
            <a:r>
              <a:rPr lang="cy-GB" dirty="0" smtClean="0"/>
              <a:t>.</a:t>
            </a:r>
            <a:br>
              <a:rPr lang="cy-GB" dirty="0" smtClean="0"/>
            </a:br>
            <a:r>
              <a:rPr lang="en-GB" altLang="en-US" sz="9600" dirty="0" err="1" smtClean="0">
                <a:ea typeface="ＭＳ Ｐゴシック" pitchFamily="-110" charset="-128"/>
              </a:rPr>
              <a:t>Dysgu</a:t>
            </a:r>
            <a:r>
              <a:rPr lang="en-GB" altLang="en-US" sz="9600" dirty="0" smtClean="0">
                <a:ea typeface="ＭＳ Ｐゴシック" pitchFamily="-110" charset="-128"/>
              </a:rPr>
              <a:t> </a:t>
            </a:r>
            <a:r>
              <a:rPr lang="en-GB" altLang="en-US" sz="9600" dirty="0" err="1" smtClean="0">
                <a:ea typeface="ＭＳ Ｐゴシック" pitchFamily="-110" charset="-128"/>
              </a:rPr>
              <a:t>Gweledol</a:t>
            </a:r>
            <a:r>
              <a:rPr lang="en-GB" altLang="en-US" sz="9600" dirty="0" smtClean="0">
                <a:ea typeface="ＭＳ Ｐゴシック" pitchFamily="-110" charset="-128"/>
              </a:rPr>
              <a:t> </a:t>
            </a:r>
            <a:r>
              <a:rPr lang="en-GB" altLang="en-US" sz="1300" dirty="0" smtClean="0">
                <a:ea typeface="ＭＳ Ｐゴシック" pitchFamily="-110" charset="-128"/>
              </a:rPr>
              <a:t>(Hattie, 2012)</a:t>
            </a:r>
            <a:br>
              <a:rPr lang="en-GB" altLang="en-US" sz="1300" dirty="0" smtClean="0">
                <a:ea typeface="ＭＳ Ｐゴシック" pitchFamily="-110" charset="-128"/>
              </a:rPr>
            </a:br>
            <a:endParaRPr lang="en-US" sz="13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2836" y="5946688"/>
            <a:ext cx="10515600" cy="4351338"/>
          </a:xfrm>
        </p:spPr>
        <p:txBody>
          <a:bodyPr/>
          <a:lstStyle/>
          <a:p>
            <a:r>
              <a:rPr lang="en-US" dirty="0" smtClean="0">
                <a:hlinkClick r:id="rId4"/>
              </a:rPr>
              <a:t>https://www.youtube.com/watch?v=VKbKWURY9iU</a:t>
            </a:r>
          </a:p>
          <a:p>
            <a:endParaRPr lang="en-US" dirty="0">
              <a:hlinkClick r:id="rId4"/>
            </a:endParaRP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4" name="John Hatti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624290" y="1869937"/>
            <a:ext cx="6644970" cy="3737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181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982" y="0"/>
            <a:ext cx="7033846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2722" y="3961182"/>
            <a:ext cx="4546600" cy="27686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98101" y="1047151"/>
            <a:ext cx="1791221" cy="268926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966871" y="1868563"/>
            <a:ext cx="43211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Beth </a:t>
            </a:r>
            <a:r>
              <a:rPr lang="en-US" sz="2800" dirty="0" err="1" smtClean="0"/>
              <a:t>mae</a:t>
            </a:r>
            <a:r>
              <a:rPr lang="en-US" sz="2800" dirty="0" smtClean="0"/>
              <a:t> Hattie </a:t>
            </a:r>
            <a:r>
              <a:rPr lang="en-US" sz="2800" dirty="0" err="1" smtClean="0"/>
              <a:t>wedi</a:t>
            </a:r>
            <a:r>
              <a:rPr lang="en-US" sz="2800" dirty="0" smtClean="0"/>
              <a:t> </a:t>
            </a:r>
            <a:r>
              <a:rPr lang="en-US" sz="2800" dirty="0" err="1" smtClean="0"/>
              <a:t>nodi</a:t>
            </a:r>
            <a:r>
              <a:rPr lang="en-US" sz="2800" dirty="0" smtClean="0"/>
              <a:t>?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36630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655" y="301625"/>
            <a:ext cx="3048000" cy="304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3521" y="301625"/>
            <a:ext cx="8033669" cy="577234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320" y="6211751"/>
            <a:ext cx="11023947" cy="4351338"/>
          </a:xfrm>
        </p:spPr>
        <p:txBody>
          <a:bodyPr/>
          <a:lstStyle/>
          <a:p>
            <a:r>
              <a:rPr lang="en-US" dirty="0" smtClean="0">
                <a:hlinkClick r:id="rId4"/>
              </a:rPr>
              <a:t>http://www.pembrokedockcommunityschool.co.uk/visible-learning-6/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655" y="4574087"/>
            <a:ext cx="2904424" cy="806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4959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926" y="4362964"/>
            <a:ext cx="4219532" cy="16157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438" y="0"/>
            <a:ext cx="2671114" cy="333818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3970" y="6371994"/>
            <a:ext cx="9101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hlinkClick r:id="rId4"/>
              </a:rPr>
              <a:t>https://educationendowmentfoundation.org.uk/evidence-summaries/teaching-learning-toolkit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3008" y="529030"/>
            <a:ext cx="4935093" cy="539245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0019" y="275391"/>
            <a:ext cx="3134879" cy="317724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340285" y="3600347"/>
            <a:ext cx="5724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rgbClr val="FF0000"/>
                </a:solidFill>
              </a:rPr>
              <a:t>TASG - </a:t>
            </a:r>
            <a:r>
              <a:rPr lang="en-US" sz="3600" b="1" dirty="0" err="1" smtClean="0">
                <a:solidFill>
                  <a:srgbClr val="FF0000"/>
                </a:solidFill>
              </a:rPr>
              <a:t>Ymchwil</a:t>
            </a:r>
            <a:endParaRPr lang="en-US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3514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150</Words>
  <Application>Microsoft Macintosh PowerPoint</Application>
  <PresentationFormat>Widescreen</PresentationFormat>
  <Paragraphs>56</Paragraphs>
  <Slides>7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Calibri Light</vt:lpstr>
      <vt:lpstr>Mangal</vt:lpstr>
      <vt:lpstr>ＭＳ Ｐゴシック</vt:lpstr>
      <vt:lpstr>Wingdings</vt:lpstr>
      <vt:lpstr>Arial</vt:lpstr>
      <vt:lpstr>Calibri</vt:lpstr>
      <vt:lpstr>Wingdings 3</vt:lpstr>
      <vt:lpstr>Office Theme</vt:lpstr>
      <vt:lpstr>ECAD6002/C</vt:lpstr>
      <vt:lpstr>Task - Tasg</vt:lpstr>
      <vt:lpstr>Beth sy’n gweithio yn ôl y dystiolaeth? What has been proved to work? (WG, 2014) </vt:lpstr>
      <vt:lpstr>Gwaith John Hattie …. Dysgu Gweledol (Hattie, 2012)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Jones, Mathew</dc:creator>
  <cp:lastModifiedBy>Jones, Mathew</cp:lastModifiedBy>
  <cp:revision>6</cp:revision>
  <dcterms:created xsi:type="dcterms:W3CDTF">2017-11-09T19:35:13Z</dcterms:created>
  <dcterms:modified xsi:type="dcterms:W3CDTF">2017-11-09T20:27:07Z</dcterms:modified>
</cp:coreProperties>
</file>