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3" r:id="rId5"/>
  </p:sldMasterIdLst>
  <p:notesMasterIdLst>
    <p:notesMasterId r:id="rId58"/>
  </p:notesMasterIdLst>
  <p:sldIdLst>
    <p:sldId id="257" r:id="rId6"/>
    <p:sldId id="294" r:id="rId7"/>
    <p:sldId id="295" r:id="rId8"/>
    <p:sldId id="296" r:id="rId9"/>
    <p:sldId id="357" r:id="rId10"/>
    <p:sldId id="390" r:id="rId11"/>
    <p:sldId id="389" r:id="rId12"/>
    <p:sldId id="393" r:id="rId13"/>
    <p:sldId id="416" r:id="rId14"/>
    <p:sldId id="380" r:id="rId15"/>
    <p:sldId id="351" r:id="rId16"/>
    <p:sldId id="352" r:id="rId17"/>
    <p:sldId id="353" r:id="rId18"/>
    <p:sldId id="355" r:id="rId19"/>
    <p:sldId id="425" r:id="rId20"/>
    <p:sldId id="424" r:id="rId21"/>
    <p:sldId id="367" r:id="rId22"/>
    <p:sldId id="368" r:id="rId23"/>
    <p:sldId id="369" r:id="rId24"/>
    <p:sldId id="397" r:id="rId25"/>
    <p:sldId id="370" r:id="rId26"/>
    <p:sldId id="372" r:id="rId27"/>
    <p:sldId id="371" r:id="rId28"/>
    <p:sldId id="375" r:id="rId29"/>
    <p:sldId id="398" r:id="rId30"/>
    <p:sldId id="374" r:id="rId31"/>
    <p:sldId id="399" r:id="rId32"/>
    <p:sldId id="400" r:id="rId33"/>
    <p:sldId id="376" r:id="rId34"/>
    <p:sldId id="404" r:id="rId35"/>
    <p:sldId id="418" r:id="rId36"/>
    <p:sldId id="406" r:id="rId37"/>
    <p:sldId id="409" r:id="rId38"/>
    <p:sldId id="411" r:id="rId39"/>
    <p:sldId id="405" r:id="rId40"/>
    <p:sldId id="378" r:id="rId41"/>
    <p:sldId id="410" r:id="rId42"/>
    <p:sldId id="412" r:id="rId43"/>
    <p:sldId id="413" r:id="rId44"/>
    <p:sldId id="403" r:id="rId45"/>
    <p:sldId id="382" r:id="rId46"/>
    <p:sldId id="420" r:id="rId47"/>
    <p:sldId id="426" r:id="rId48"/>
    <p:sldId id="383" r:id="rId49"/>
    <p:sldId id="402" r:id="rId50"/>
    <p:sldId id="401" r:id="rId51"/>
    <p:sldId id="386" r:id="rId52"/>
    <p:sldId id="423" r:id="rId53"/>
    <p:sldId id="350" r:id="rId54"/>
    <p:sldId id="320" r:id="rId55"/>
    <p:sldId id="299" r:id="rId56"/>
    <p:sldId id="348" r:id="rId5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260C3-184B-4506-9F8F-86191D283308}" v="49" dt="2024-02-24T20:04:12.6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6013" autoAdjust="0"/>
  </p:normalViewPr>
  <p:slideViewPr>
    <p:cSldViewPr snapToGrid="0">
      <p:cViewPr varScale="1">
        <p:scale>
          <a:sx n="54" d="100"/>
          <a:sy n="54" d="100"/>
        </p:scale>
        <p:origin x="157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0E3260C3-184B-4506-9F8F-86191D283308}"/>
    <pc:docChg chg="undo custSel addSld delSld modSld sldOrd">
      <pc:chgData name="Bee B" userId="8940502075193e3a" providerId="LiveId" clId="{0E3260C3-184B-4506-9F8F-86191D283308}" dt="2024-02-24T20:04:39.982" v="3813" actId="27636"/>
      <pc:docMkLst>
        <pc:docMk/>
      </pc:docMkLst>
      <pc:sldChg chg="modSp add del mod">
        <pc:chgData name="Bee B" userId="8940502075193e3a" providerId="LiveId" clId="{0E3260C3-184B-4506-9F8F-86191D283308}" dt="2024-02-24T18:54:11.208" v="20" actId="20577"/>
        <pc:sldMkLst>
          <pc:docMk/>
          <pc:sldMk cId="1989432284" sldId="257"/>
        </pc:sldMkLst>
        <pc:spChg chg="mod">
          <ac:chgData name="Bee B" userId="8940502075193e3a" providerId="LiveId" clId="{0E3260C3-184B-4506-9F8F-86191D283308}" dt="2024-02-24T18:54:11.208" v="20" actId="20577"/>
          <ac:spMkLst>
            <pc:docMk/>
            <pc:sldMk cId="1989432284" sldId="257"/>
            <ac:spMk id="2" creationId="{E1BEE9DB-5B30-6AB9-D106-343A24194470}"/>
          </ac:spMkLst>
        </pc:spChg>
      </pc:sldChg>
      <pc:sldChg chg="del">
        <pc:chgData name="Bee B" userId="8940502075193e3a" providerId="LiveId" clId="{0E3260C3-184B-4506-9F8F-86191D283308}" dt="2024-02-24T18:54:13.529" v="21" actId="47"/>
        <pc:sldMkLst>
          <pc:docMk/>
          <pc:sldMk cId="1866061689" sldId="293"/>
        </pc:sldMkLst>
      </pc:sldChg>
      <pc:sldChg chg="addSp modSp mod">
        <pc:chgData name="Bee B" userId="8940502075193e3a" providerId="LiveId" clId="{0E3260C3-184B-4506-9F8F-86191D283308}" dt="2024-02-24T18:54:36.604" v="27" actId="1076"/>
        <pc:sldMkLst>
          <pc:docMk/>
          <pc:sldMk cId="805767453" sldId="294"/>
        </pc:sldMkLst>
        <pc:spChg chg="mod">
          <ac:chgData name="Bee B" userId="8940502075193e3a" providerId="LiveId" clId="{0E3260C3-184B-4506-9F8F-86191D283308}" dt="2024-02-24T18:54:30.691" v="24" actId="1076"/>
          <ac:spMkLst>
            <pc:docMk/>
            <pc:sldMk cId="805767453" sldId="294"/>
            <ac:spMk id="6148" creationId="{00000000-0000-0000-0000-000000000000}"/>
          </ac:spMkLst>
        </pc:spChg>
        <pc:picChg chg="add mod">
          <ac:chgData name="Bee B" userId="8940502075193e3a" providerId="LiveId" clId="{0E3260C3-184B-4506-9F8F-86191D283308}" dt="2024-02-24T18:54:36.604" v="27" actId="1076"/>
          <ac:picMkLst>
            <pc:docMk/>
            <pc:sldMk cId="805767453" sldId="294"/>
            <ac:picMk id="1026" creationId="{65B16327-9805-A65B-77FE-92C9F330CE2F}"/>
          </ac:picMkLst>
        </pc:picChg>
      </pc:sldChg>
      <pc:sldChg chg="modSp mod">
        <pc:chgData name="Bee B" userId="8940502075193e3a" providerId="LiveId" clId="{0E3260C3-184B-4506-9F8F-86191D283308}" dt="2024-02-24T18:54:44.300" v="29" actId="1076"/>
        <pc:sldMkLst>
          <pc:docMk/>
          <pc:sldMk cId="656006909" sldId="295"/>
        </pc:sldMkLst>
        <pc:spChg chg="mod">
          <ac:chgData name="Bee B" userId="8940502075193e3a" providerId="LiveId" clId="{0E3260C3-184B-4506-9F8F-86191D283308}" dt="2024-02-24T18:54:44.300" v="29" actId="1076"/>
          <ac:spMkLst>
            <pc:docMk/>
            <pc:sldMk cId="656006909" sldId="295"/>
            <ac:spMk id="4" creationId="{00000000-0000-0000-0000-000000000000}"/>
          </ac:spMkLst>
        </pc:spChg>
      </pc:sldChg>
      <pc:sldChg chg="modSp mod">
        <pc:chgData name="Bee B" userId="8940502075193e3a" providerId="LiveId" clId="{0E3260C3-184B-4506-9F8F-86191D283308}" dt="2024-02-24T18:54:50.882" v="31" actId="2710"/>
        <pc:sldMkLst>
          <pc:docMk/>
          <pc:sldMk cId="3028353555" sldId="296"/>
        </pc:sldMkLst>
        <pc:spChg chg="mod">
          <ac:chgData name="Bee B" userId="8940502075193e3a" providerId="LiveId" clId="{0E3260C3-184B-4506-9F8F-86191D283308}" dt="2024-02-24T18:54:50.882" v="31" actId="2710"/>
          <ac:spMkLst>
            <pc:docMk/>
            <pc:sldMk cId="3028353555" sldId="296"/>
            <ac:spMk id="4" creationId="{00000000-0000-0000-0000-000000000000}"/>
          </ac:spMkLst>
        </pc:spChg>
        <pc:spChg chg="mod">
          <ac:chgData name="Bee B" userId="8940502075193e3a" providerId="LiveId" clId="{0E3260C3-184B-4506-9F8F-86191D283308}" dt="2024-02-24T18:54:47.689" v="30" actId="1076"/>
          <ac:spMkLst>
            <pc:docMk/>
            <pc:sldMk cId="3028353555" sldId="296"/>
            <ac:spMk id="5" creationId="{3CD33CE8-DE1D-0EC1-A2BA-90DDB08231E0}"/>
          </ac:spMkLst>
        </pc:spChg>
      </pc:sldChg>
      <pc:sldChg chg="modSp mod">
        <pc:chgData name="Bee B" userId="8940502075193e3a" providerId="LiveId" clId="{0E3260C3-184B-4506-9F8F-86191D283308}" dt="2024-02-24T20:03:58.915" v="3803"/>
        <pc:sldMkLst>
          <pc:docMk/>
          <pc:sldMk cId="1771586001" sldId="299"/>
        </pc:sldMkLst>
        <pc:spChg chg="mod">
          <ac:chgData name="Bee B" userId="8940502075193e3a" providerId="LiveId" clId="{0E3260C3-184B-4506-9F8F-86191D283308}" dt="2024-02-24T20:03:36.101" v="3796" actId="1076"/>
          <ac:spMkLst>
            <pc:docMk/>
            <pc:sldMk cId="1771586001" sldId="299"/>
            <ac:spMk id="2" creationId="{00000000-0000-0000-0000-000000000000}"/>
          </ac:spMkLst>
        </pc:spChg>
        <pc:spChg chg="mod">
          <ac:chgData name="Bee B" userId="8940502075193e3a" providerId="LiveId" clId="{0E3260C3-184B-4506-9F8F-86191D283308}" dt="2024-02-24T20:03:58.915" v="3803"/>
          <ac:spMkLst>
            <pc:docMk/>
            <pc:sldMk cId="1771586001" sldId="299"/>
            <ac:spMk id="3" creationId="{00000000-0000-0000-0000-000000000000}"/>
          </ac:spMkLst>
        </pc:spChg>
      </pc:sldChg>
      <pc:sldChg chg="modSp mod">
        <pc:chgData name="Bee B" userId="8940502075193e3a" providerId="LiveId" clId="{0E3260C3-184B-4506-9F8F-86191D283308}" dt="2024-02-24T20:04:39.982" v="3813" actId="27636"/>
        <pc:sldMkLst>
          <pc:docMk/>
          <pc:sldMk cId="4146030736" sldId="348"/>
        </pc:sldMkLst>
        <pc:spChg chg="mod">
          <ac:chgData name="Bee B" userId="8940502075193e3a" providerId="LiveId" clId="{0E3260C3-184B-4506-9F8F-86191D283308}" dt="2024-02-24T20:04:39.982" v="3813" actId="27636"/>
          <ac:spMkLst>
            <pc:docMk/>
            <pc:sldMk cId="4146030736" sldId="348"/>
            <ac:spMk id="3" creationId="{00000000-0000-0000-0000-000000000000}"/>
          </ac:spMkLst>
        </pc:spChg>
      </pc:sldChg>
      <pc:sldChg chg="modSp mod">
        <pc:chgData name="Bee B" userId="8940502075193e3a" providerId="LiveId" clId="{0E3260C3-184B-4506-9F8F-86191D283308}" dt="2024-02-24T20:02:51.572" v="3775" actId="5793"/>
        <pc:sldMkLst>
          <pc:docMk/>
          <pc:sldMk cId="1426675469" sldId="350"/>
        </pc:sldMkLst>
        <pc:spChg chg="mod">
          <ac:chgData name="Bee B" userId="8940502075193e3a" providerId="LiveId" clId="{0E3260C3-184B-4506-9F8F-86191D283308}" dt="2024-02-24T20:02:45.059" v="3772" actId="20577"/>
          <ac:spMkLst>
            <pc:docMk/>
            <pc:sldMk cId="1426675469" sldId="350"/>
            <ac:spMk id="2" creationId="{00000000-0000-0000-0000-000000000000}"/>
          </ac:spMkLst>
        </pc:spChg>
        <pc:spChg chg="mod">
          <ac:chgData name="Bee B" userId="8940502075193e3a" providerId="LiveId" clId="{0E3260C3-184B-4506-9F8F-86191D283308}" dt="2024-02-24T20:02:51.572" v="3775" actId="5793"/>
          <ac:spMkLst>
            <pc:docMk/>
            <pc:sldMk cId="1426675469" sldId="350"/>
            <ac:spMk id="4" creationId="{00000000-0000-0000-0000-000000000000}"/>
          </ac:spMkLst>
        </pc:spChg>
      </pc:sldChg>
      <pc:sldChg chg="modSp mod modNotesTx">
        <pc:chgData name="Bee B" userId="8940502075193e3a" providerId="LiveId" clId="{0E3260C3-184B-4506-9F8F-86191D283308}" dt="2024-02-24T19:04:55.038" v="150" actId="20577"/>
        <pc:sldMkLst>
          <pc:docMk/>
          <pc:sldMk cId="2793896233" sldId="351"/>
        </pc:sldMkLst>
        <pc:spChg chg="mod">
          <ac:chgData name="Bee B" userId="8940502075193e3a" providerId="LiveId" clId="{0E3260C3-184B-4506-9F8F-86191D283308}" dt="2024-02-24T19:02:41.372" v="123" actId="1076"/>
          <ac:spMkLst>
            <pc:docMk/>
            <pc:sldMk cId="2793896233" sldId="351"/>
            <ac:spMk id="2" creationId="{00000000-0000-0000-0000-000000000000}"/>
          </ac:spMkLst>
        </pc:spChg>
        <pc:spChg chg="mod">
          <ac:chgData name="Bee B" userId="8940502075193e3a" providerId="LiveId" clId="{0E3260C3-184B-4506-9F8F-86191D283308}" dt="2024-02-24T19:04:48.975" v="149" actId="403"/>
          <ac:spMkLst>
            <pc:docMk/>
            <pc:sldMk cId="2793896233" sldId="351"/>
            <ac:spMk id="6" creationId="{00000000-0000-0000-0000-000000000000}"/>
          </ac:spMkLst>
        </pc:spChg>
      </pc:sldChg>
      <pc:sldChg chg="modSp mod modNotesTx">
        <pc:chgData name="Bee B" userId="8940502075193e3a" providerId="LiveId" clId="{0E3260C3-184B-4506-9F8F-86191D283308}" dt="2024-02-24T19:06:09.492" v="184" actId="20577"/>
        <pc:sldMkLst>
          <pc:docMk/>
          <pc:sldMk cId="2651888173" sldId="352"/>
        </pc:sldMkLst>
        <pc:spChg chg="mod">
          <ac:chgData name="Bee B" userId="8940502075193e3a" providerId="LiveId" clId="{0E3260C3-184B-4506-9F8F-86191D283308}" dt="2024-02-24T19:05:11.664" v="160" actId="14100"/>
          <ac:spMkLst>
            <pc:docMk/>
            <pc:sldMk cId="2651888173" sldId="352"/>
            <ac:spMk id="6146" creationId="{00000000-0000-0000-0000-000000000000}"/>
          </ac:spMkLst>
        </pc:spChg>
        <pc:spChg chg="mod">
          <ac:chgData name="Bee B" userId="8940502075193e3a" providerId="LiveId" clId="{0E3260C3-184B-4506-9F8F-86191D283308}" dt="2024-02-24T19:05:35.505" v="164" actId="403"/>
          <ac:spMkLst>
            <pc:docMk/>
            <pc:sldMk cId="2651888173" sldId="352"/>
            <ac:spMk id="6148" creationId="{00000000-0000-0000-0000-000000000000}"/>
          </ac:spMkLst>
        </pc:spChg>
      </pc:sldChg>
      <pc:sldChg chg="modSp mod ord">
        <pc:chgData name="Bee B" userId="8940502075193e3a" providerId="LiveId" clId="{0E3260C3-184B-4506-9F8F-86191D283308}" dt="2024-02-24T19:07:57.656" v="259" actId="27636"/>
        <pc:sldMkLst>
          <pc:docMk/>
          <pc:sldMk cId="2509919711" sldId="355"/>
        </pc:sldMkLst>
        <pc:spChg chg="mod">
          <ac:chgData name="Bee B" userId="8940502075193e3a" providerId="LiveId" clId="{0E3260C3-184B-4506-9F8F-86191D283308}" dt="2024-02-24T19:07:48.217" v="255" actId="1076"/>
          <ac:spMkLst>
            <pc:docMk/>
            <pc:sldMk cId="2509919711" sldId="355"/>
            <ac:spMk id="6146" creationId="{00000000-0000-0000-0000-000000000000}"/>
          </ac:spMkLst>
        </pc:spChg>
        <pc:spChg chg="mod">
          <ac:chgData name="Bee B" userId="8940502075193e3a" providerId="LiveId" clId="{0E3260C3-184B-4506-9F8F-86191D283308}" dt="2024-02-24T19:07:57.656" v="259" actId="27636"/>
          <ac:spMkLst>
            <pc:docMk/>
            <pc:sldMk cId="2509919711" sldId="355"/>
            <ac:spMk id="6148" creationId="{00000000-0000-0000-0000-000000000000}"/>
          </ac:spMkLst>
        </pc:spChg>
      </pc:sldChg>
      <pc:sldChg chg="modSp mod">
        <pc:chgData name="Bee B" userId="8940502075193e3a" providerId="LiveId" clId="{0E3260C3-184B-4506-9F8F-86191D283308}" dt="2024-02-24T18:54:56.430" v="32" actId="2710"/>
        <pc:sldMkLst>
          <pc:docMk/>
          <pc:sldMk cId="2890600884" sldId="357"/>
        </pc:sldMkLst>
        <pc:spChg chg="mod">
          <ac:chgData name="Bee B" userId="8940502075193e3a" providerId="LiveId" clId="{0E3260C3-184B-4506-9F8F-86191D283308}" dt="2024-02-24T18:54:56.430" v="32" actId="2710"/>
          <ac:spMkLst>
            <pc:docMk/>
            <pc:sldMk cId="2890600884" sldId="357"/>
            <ac:spMk id="4" creationId="{00000000-0000-0000-0000-000000000000}"/>
          </ac:spMkLst>
        </pc:spChg>
      </pc:sldChg>
      <pc:sldChg chg="modSp mod modNotesTx">
        <pc:chgData name="Bee B" userId="8940502075193e3a" providerId="LiveId" clId="{0E3260C3-184B-4506-9F8F-86191D283308}" dt="2024-02-24T19:11:59.275" v="906" actId="20577"/>
        <pc:sldMkLst>
          <pc:docMk/>
          <pc:sldMk cId="616743744" sldId="367"/>
        </pc:sldMkLst>
        <pc:spChg chg="mod">
          <ac:chgData name="Bee B" userId="8940502075193e3a" providerId="LiveId" clId="{0E3260C3-184B-4506-9F8F-86191D283308}" dt="2024-02-24T19:08:38.493" v="267" actId="122"/>
          <ac:spMkLst>
            <pc:docMk/>
            <pc:sldMk cId="616743744" sldId="367"/>
            <ac:spMk id="6146" creationId="{00000000-0000-0000-0000-000000000000}"/>
          </ac:spMkLst>
        </pc:spChg>
        <pc:spChg chg="mod">
          <ac:chgData name="Bee B" userId="8940502075193e3a" providerId="LiveId" clId="{0E3260C3-184B-4506-9F8F-86191D283308}" dt="2024-02-24T19:11:59.275" v="906" actId="20577"/>
          <ac:spMkLst>
            <pc:docMk/>
            <pc:sldMk cId="616743744" sldId="367"/>
            <ac:spMk id="6147" creationId="{00000000-0000-0000-0000-000000000000}"/>
          </ac:spMkLst>
        </pc:spChg>
        <pc:picChg chg="mod">
          <ac:chgData name="Bee B" userId="8940502075193e3a" providerId="LiveId" clId="{0E3260C3-184B-4506-9F8F-86191D283308}" dt="2024-02-24T19:11:45.699" v="900" actId="1076"/>
          <ac:picMkLst>
            <pc:docMk/>
            <pc:sldMk cId="616743744" sldId="367"/>
            <ac:picMk id="3" creationId="{00000000-0000-0000-0000-000000000000}"/>
          </ac:picMkLst>
        </pc:picChg>
      </pc:sldChg>
      <pc:sldChg chg="modSp mod modNotesTx">
        <pc:chgData name="Bee B" userId="8940502075193e3a" providerId="LiveId" clId="{0E3260C3-184B-4506-9F8F-86191D283308}" dt="2024-02-24T19:13:49.768" v="1022" actId="20577"/>
        <pc:sldMkLst>
          <pc:docMk/>
          <pc:sldMk cId="3784523231" sldId="368"/>
        </pc:sldMkLst>
        <pc:spChg chg="mod">
          <ac:chgData name="Bee B" userId="8940502075193e3a" providerId="LiveId" clId="{0E3260C3-184B-4506-9F8F-86191D283308}" dt="2024-02-24T19:13:44.492" v="1021" actId="120"/>
          <ac:spMkLst>
            <pc:docMk/>
            <pc:sldMk cId="3784523231" sldId="368"/>
            <ac:spMk id="5" creationId="{00000000-0000-0000-0000-000000000000}"/>
          </ac:spMkLst>
        </pc:spChg>
        <pc:spChg chg="mod">
          <ac:chgData name="Bee B" userId="8940502075193e3a" providerId="LiveId" clId="{0E3260C3-184B-4506-9F8F-86191D283308}" dt="2024-02-24T19:12:52.303" v="928" actId="1076"/>
          <ac:spMkLst>
            <pc:docMk/>
            <pc:sldMk cId="3784523231" sldId="368"/>
            <ac:spMk id="6" creationId="{00000000-0000-0000-0000-000000000000}"/>
          </ac:spMkLst>
        </pc:spChg>
        <pc:picChg chg="mod">
          <ac:chgData name="Bee B" userId="8940502075193e3a" providerId="LiveId" clId="{0E3260C3-184B-4506-9F8F-86191D283308}" dt="2024-02-24T19:12:48.715" v="927" actId="1076"/>
          <ac:picMkLst>
            <pc:docMk/>
            <pc:sldMk cId="3784523231" sldId="368"/>
            <ac:picMk id="2" creationId="{00000000-0000-0000-0000-000000000000}"/>
          </ac:picMkLst>
        </pc:picChg>
      </pc:sldChg>
      <pc:sldChg chg="modSp mod">
        <pc:chgData name="Bee B" userId="8940502075193e3a" providerId="LiveId" clId="{0E3260C3-184B-4506-9F8F-86191D283308}" dt="2024-02-24T19:14:14.143" v="1030" actId="14100"/>
        <pc:sldMkLst>
          <pc:docMk/>
          <pc:sldMk cId="3173104424" sldId="369"/>
        </pc:sldMkLst>
        <pc:spChg chg="mod">
          <ac:chgData name="Bee B" userId="8940502075193e3a" providerId="LiveId" clId="{0E3260C3-184B-4506-9F8F-86191D283308}" dt="2024-02-24T19:14:14.143" v="1030" actId="14100"/>
          <ac:spMkLst>
            <pc:docMk/>
            <pc:sldMk cId="3173104424" sldId="369"/>
            <ac:spMk id="5" creationId="{00000000-0000-0000-0000-000000000000}"/>
          </ac:spMkLst>
        </pc:spChg>
      </pc:sldChg>
      <pc:sldChg chg="addSp modSp mod modNotesTx">
        <pc:chgData name="Bee B" userId="8940502075193e3a" providerId="LiveId" clId="{0E3260C3-184B-4506-9F8F-86191D283308}" dt="2024-02-24T19:16:56.494" v="1310" actId="20577"/>
        <pc:sldMkLst>
          <pc:docMk/>
          <pc:sldMk cId="3068087210" sldId="370"/>
        </pc:sldMkLst>
        <pc:spChg chg="mod">
          <ac:chgData name="Bee B" userId="8940502075193e3a" providerId="LiveId" clId="{0E3260C3-184B-4506-9F8F-86191D283308}" dt="2024-02-24T19:16:07.085" v="1303" actId="27636"/>
          <ac:spMkLst>
            <pc:docMk/>
            <pc:sldMk cId="3068087210" sldId="370"/>
            <ac:spMk id="2" creationId="{00000000-0000-0000-0000-000000000000}"/>
          </ac:spMkLst>
        </pc:spChg>
        <pc:spChg chg="mod">
          <ac:chgData name="Bee B" userId="8940502075193e3a" providerId="LiveId" clId="{0E3260C3-184B-4506-9F8F-86191D283308}" dt="2024-02-24T19:16:45.021" v="1308" actId="1076"/>
          <ac:spMkLst>
            <pc:docMk/>
            <pc:sldMk cId="3068087210" sldId="370"/>
            <ac:spMk id="4" creationId="{00000000-0000-0000-0000-000000000000}"/>
          </ac:spMkLst>
        </pc:spChg>
        <pc:picChg chg="add mod">
          <ac:chgData name="Bee B" userId="8940502075193e3a" providerId="LiveId" clId="{0E3260C3-184B-4506-9F8F-86191D283308}" dt="2024-02-24T19:16:47.902" v="1309" actId="1076"/>
          <ac:picMkLst>
            <pc:docMk/>
            <pc:sldMk cId="3068087210" sldId="370"/>
            <ac:picMk id="4098" creationId="{FE44F7A8-4D9A-5003-15AA-B0787298AE66}"/>
          </ac:picMkLst>
        </pc:picChg>
      </pc:sldChg>
      <pc:sldChg chg="modSp mod">
        <pc:chgData name="Bee B" userId="8940502075193e3a" providerId="LiveId" clId="{0E3260C3-184B-4506-9F8F-86191D283308}" dt="2024-02-24T19:17:31.025" v="1365" actId="20577"/>
        <pc:sldMkLst>
          <pc:docMk/>
          <pc:sldMk cId="1734375403" sldId="372"/>
        </pc:sldMkLst>
        <pc:spChg chg="mod">
          <ac:chgData name="Bee B" userId="8940502075193e3a" providerId="LiveId" clId="{0E3260C3-184B-4506-9F8F-86191D283308}" dt="2024-02-24T19:17:31.025" v="1365" actId="20577"/>
          <ac:spMkLst>
            <pc:docMk/>
            <pc:sldMk cId="1734375403" sldId="372"/>
            <ac:spMk id="2" creationId="{00000000-0000-0000-0000-000000000000}"/>
          </ac:spMkLst>
        </pc:spChg>
        <pc:spChg chg="mod">
          <ac:chgData name="Bee B" userId="8940502075193e3a" providerId="LiveId" clId="{0E3260C3-184B-4506-9F8F-86191D283308}" dt="2024-02-24T19:17:16.609" v="1341" actId="20577"/>
          <ac:spMkLst>
            <pc:docMk/>
            <pc:sldMk cId="1734375403" sldId="372"/>
            <ac:spMk id="6146" creationId="{00000000-0000-0000-0000-000000000000}"/>
          </ac:spMkLst>
        </pc:spChg>
      </pc:sldChg>
      <pc:sldChg chg="modSp mod">
        <pc:chgData name="Bee B" userId="8940502075193e3a" providerId="LiveId" clId="{0E3260C3-184B-4506-9F8F-86191D283308}" dt="2024-02-24T19:19:40.463" v="1398" actId="20577"/>
        <pc:sldMkLst>
          <pc:docMk/>
          <pc:sldMk cId="1578555807" sldId="374"/>
        </pc:sldMkLst>
        <pc:spChg chg="mod">
          <ac:chgData name="Bee B" userId="8940502075193e3a" providerId="LiveId" clId="{0E3260C3-184B-4506-9F8F-86191D283308}" dt="2024-02-24T19:19:40.463" v="1398" actId="20577"/>
          <ac:spMkLst>
            <pc:docMk/>
            <pc:sldMk cId="1578555807" sldId="374"/>
            <ac:spMk id="4" creationId="{00000000-0000-0000-0000-000000000000}"/>
          </ac:spMkLst>
        </pc:spChg>
      </pc:sldChg>
      <pc:sldChg chg="modSp mod modNotesTx">
        <pc:chgData name="Bee B" userId="8940502075193e3a" providerId="LiveId" clId="{0E3260C3-184B-4506-9F8F-86191D283308}" dt="2024-02-24T19:18:22.092" v="1390" actId="14100"/>
        <pc:sldMkLst>
          <pc:docMk/>
          <pc:sldMk cId="2944946747" sldId="375"/>
        </pc:sldMkLst>
        <pc:spChg chg="mod">
          <ac:chgData name="Bee B" userId="8940502075193e3a" providerId="LiveId" clId="{0E3260C3-184B-4506-9F8F-86191D283308}" dt="2024-02-24T19:18:17.360" v="1388" actId="27636"/>
          <ac:spMkLst>
            <pc:docMk/>
            <pc:sldMk cId="2944946747" sldId="375"/>
            <ac:spMk id="3" creationId="{00000000-0000-0000-0000-000000000000}"/>
          </ac:spMkLst>
        </pc:spChg>
        <pc:picChg chg="mod">
          <ac:chgData name="Bee B" userId="8940502075193e3a" providerId="LiveId" clId="{0E3260C3-184B-4506-9F8F-86191D283308}" dt="2024-02-24T19:18:22.092" v="1390" actId="14100"/>
          <ac:picMkLst>
            <pc:docMk/>
            <pc:sldMk cId="2944946747" sldId="375"/>
            <ac:picMk id="5" creationId="{00000000-0000-0000-0000-000000000000}"/>
          </ac:picMkLst>
        </pc:picChg>
      </pc:sldChg>
      <pc:sldChg chg="modSp mod">
        <pc:chgData name="Bee B" userId="8940502075193e3a" providerId="LiveId" clId="{0E3260C3-184B-4506-9F8F-86191D283308}" dt="2024-02-24T19:37:11.617" v="2262" actId="1076"/>
        <pc:sldMkLst>
          <pc:docMk/>
          <pc:sldMk cId="587576943" sldId="376"/>
        </pc:sldMkLst>
        <pc:spChg chg="mod">
          <ac:chgData name="Bee B" userId="8940502075193e3a" providerId="LiveId" clId="{0E3260C3-184B-4506-9F8F-86191D283308}" dt="2024-02-24T19:36:41.210" v="2206" actId="1076"/>
          <ac:spMkLst>
            <pc:docMk/>
            <pc:sldMk cId="587576943" sldId="376"/>
            <ac:spMk id="2" creationId="{00000000-0000-0000-0000-000000000000}"/>
          </ac:spMkLst>
        </pc:spChg>
        <pc:spChg chg="mod">
          <ac:chgData name="Bee B" userId="8940502075193e3a" providerId="LiveId" clId="{0E3260C3-184B-4506-9F8F-86191D283308}" dt="2024-02-24T19:37:05.436" v="2259" actId="20577"/>
          <ac:spMkLst>
            <pc:docMk/>
            <pc:sldMk cId="587576943" sldId="376"/>
            <ac:spMk id="4" creationId="{00000000-0000-0000-0000-000000000000}"/>
          </ac:spMkLst>
        </pc:spChg>
        <pc:spChg chg="mod">
          <ac:chgData name="Bee B" userId="8940502075193e3a" providerId="LiveId" clId="{0E3260C3-184B-4506-9F8F-86191D283308}" dt="2024-02-24T19:36:35.214" v="2205" actId="1076"/>
          <ac:spMkLst>
            <pc:docMk/>
            <pc:sldMk cId="587576943" sldId="376"/>
            <ac:spMk id="5" creationId="{6BF9B94A-3ACA-5F7A-831E-1EE1573E40E7}"/>
          </ac:spMkLst>
        </pc:spChg>
        <pc:picChg chg="mod">
          <ac:chgData name="Bee B" userId="8940502075193e3a" providerId="LiveId" clId="{0E3260C3-184B-4506-9F8F-86191D283308}" dt="2024-02-24T19:36:24.566" v="2200" actId="1076"/>
          <ac:picMkLst>
            <pc:docMk/>
            <pc:sldMk cId="587576943" sldId="376"/>
            <ac:picMk id="3" creationId="{D8D16C5A-FC87-361A-490E-B1971F187A67}"/>
          </ac:picMkLst>
        </pc:picChg>
        <pc:picChg chg="mod">
          <ac:chgData name="Bee B" userId="8940502075193e3a" providerId="LiveId" clId="{0E3260C3-184B-4506-9F8F-86191D283308}" dt="2024-02-24T19:36:25.921" v="2201" actId="1076"/>
          <ac:picMkLst>
            <pc:docMk/>
            <pc:sldMk cId="587576943" sldId="376"/>
            <ac:picMk id="6" creationId="{A7A98074-3906-F0AD-DAB6-A590850DA484}"/>
          </ac:picMkLst>
        </pc:picChg>
        <pc:picChg chg="mod">
          <ac:chgData name="Bee B" userId="8940502075193e3a" providerId="LiveId" clId="{0E3260C3-184B-4506-9F8F-86191D283308}" dt="2024-02-24T19:37:11.617" v="2262" actId="1076"/>
          <ac:picMkLst>
            <pc:docMk/>
            <pc:sldMk cId="587576943" sldId="376"/>
            <ac:picMk id="7" creationId="{22AA59DE-44F8-A00C-7829-05C497D89FD4}"/>
          </ac:picMkLst>
        </pc:picChg>
      </pc:sldChg>
      <pc:sldChg chg="modSp mod modNotesTx">
        <pc:chgData name="Bee B" userId="8940502075193e3a" providerId="LiveId" clId="{0E3260C3-184B-4506-9F8F-86191D283308}" dt="2024-02-24T19:46:16.681" v="2961" actId="20577"/>
        <pc:sldMkLst>
          <pc:docMk/>
          <pc:sldMk cId="3676840427" sldId="378"/>
        </pc:sldMkLst>
        <pc:spChg chg="mod">
          <ac:chgData name="Bee B" userId="8940502075193e3a" providerId="LiveId" clId="{0E3260C3-184B-4506-9F8F-86191D283308}" dt="2024-02-24T19:44:56.658" v="2866" actId="1076"/>
          <ac:spMkLst>
            <pc:docMk/>
            <pc:sldMk cId="3676840427" sldId="378"/>
            <ac:spMk id="6146" creationId="{00000000-0000-0000-0000-000000000000}"/>
          </ac:spMkLst>
        </pc:spChg>
        <pc:spChg chg="mod">
          <ac:chgData name="Bee B" userId="8940502075193e3a" providerId="LiveId" clId="{0E3260C3-184B-4506-9F8F-86191D283308}" dt="2024-02-24T19:46:16.681" v="2961" actId="20577"/>
          <ac:spMkLst>
            <pc:docMk/>
            <pc:sldMk cId="3676840427" sldId="378"/>
            <ac:spMk id="6148" creationId="{00000000-0000-0000-0000-000000000000}"/>
          </ac:spMkLst>
        </pc:spChg>
      </pc:sldChg>
      <pc:sldChg chg="addSp modSp mod modAnim modNotesTx">
        <pc:chgData name="Bee B" userId="8940502075193e3a" providerId="LiveId" clId="{0E3260C3-184B-4506-9F8F-86191D283308}" dt="2024-02-24T19:02:27.075" v="121"/>
        <pc:sldMkLst>
          <pc:docMk/>
          <pc:sldMk cId="3696991468" sldId="380"/>
        </pc:sldMkLst>
        <pc:spChg chg="mod">
          <ac:chgData name="Bee B" userId="8940502075193e3a" providerId="LiveId" clId="{0E3260C3-184B-4506-9F8F-86191D283308}" dt="2024-02-24T19:01:02.713" v="105" actId="20577"/>
          <ac:spMkLst>
            <pc:docMk/>
            <pc:sldMk cId="3696991468" sldId="380"/>
            <ac:spMk id="2" creationId="{00000000-0000-0000-0000-000000000000}"/>
          </ac:spMkLst>
        </pc:spChg>
        <pc:spChg chg="add mod">
          <ac:chgData name="Bee B" userId="8940502075193e3a" providerId="LiveId" clId="{0E3260C3-184B-4506-9F8F-86191D283308}" dt="2024-02-24T19:02:14.902" v="120" actId="20577"/>
          <ac:spMkLst>
            <pc:docMk/>
            <pc:sldMk cId="3696991468" sldId="380"/>
            <ac:spMk id="4" creationId="{5B20A61E-AF9C-C308-4DDA-59364845EE1B}"/>
          </ac:spMkLst>
        </pc:spChg>
        <pc:picChg chg="mod">
          <ac:chgData name="Bee B" userId="8940502075193e3a" providerId="LiveId" clId="{0E3260C3-184B-4506-9F8F-86191D283308}" dt="2024-02-24T19:01:40.156" v="114" actId="1076"/>
          <ac:picMkLst>
            <pc:docMk/>
            <pc:sldMk cId="3696991468" sldId="380"/>
            <ac:picMk id="5" creationId="{00000000-0000-0000-0000-000000000000}"/>
          </ac:picMkLst>
        </pc:picChg>
      </pc:sldChg>
      <pc:sldChg chg="addSp modSp mod modNotesTx">
        <pc:chgData name="Bee B" userId="8940502075193e3a" providerId="LiveId" clId="{0E3260C3-184B-4506-9F8F-86191D283308}" dt="2024-02-24T19:59:14.473" v="3365" actId="27636"/>
        <pc:sldMkLst>
          <pc:docMk/>
          <pc:sldMk cId="3168238553" sldId="382"/>
        </pc:sldMkLst>
        <pc:spChg chg="add mod">
          <ac:chgData name="Bee B" userId="8940502075193e3a" providerId="LiveId" clId="{0E3260C3-184B-4506-9F8F-86191D283308}" dt="2024-02-24T19:59:02.569" v="3357" actId="6549"/>
          <ac:spMkLst>
            <pc:docMk/>
            <pc:sldMk cId="3168238553" sldId="382"/>
            <ac:spMk id="3" creationId="{139C9411-27D5-FBE6-FFA6-450524E12817}"/>
          </ac:spMkLst>
        </pc:spChg>
        <pc:spChg chg="mod">
          <ac:chgData name="Bee B" userId="8940502075193e3a" providerId="LiveId" clId="{0E3260C3-184B-4506-9F8F-86191D283308}" dt="2024-02-24T19:59:14.473" v="3365" actId="27636"/>
          <ac:spMkLst>
            <pc:docMk/>
            <pc:sldMk cId="3168238553" sldId="382"/>
            <ac:spMk id="4" creationId="{00000000-0000-0000-0000-000000000000}"/>
          </ac:spMkLst>
        </pc:spChg>
      </pc:sldChg>
      <pc:sldChg chg="modSp mod modNotesTx">
        <pc:chgData name="Bee B" userId="8940502075193e3a" providerId="LiveId" clId="{0E3260C3-184B-4506-9F8F-86191D283308}" dt="2024-02-24T20:00:09.917" v="3477" actId="14100"/>
        <pc:sldMkLst>
          <pc:docMk/>
          <pc:sldMk cId="198698213" sldId="383"/>
        </pc:sldMkLst>
        <pc:spChg chg="mod">
          <ac:chgData name="Bee B" userId="8940502075193e3a" providerId="LiveId" clId="{0E3260C3-184B-4506-9F8F-86191D283308}" dt="2024-02-24T20:00:09.917" v="3477" actId="14100"/>
          <ac:spMkLst>
            <pc:docMk/>
            <pc:sldMk cId="198698213" sldId="383"/>
            <ac:spMk id="4" creationId="{00000000-0000-0000-0000-000000000000}"/>
          </ac:spMkLst>
        </pc:spChg>
        <pc:picChg chg="mod">
          <ac:chgData name="Bee B" userId="8940502075193e3a" providerId="LiveId" clId="{0E3260C3-184B-4506-9F8F-86191D283308}" dt="2024-02-24T19:59:45.907" v="3397" actId="1076"/>
          <ac:picMkLst>
            <pc:docMk/>
            <pc:sldMk cId="198698213" sldId="383"/>
            <ac:picMk id="3" creationId="{BAEAFD28-3F9E-93A6-E9D5-B27436C38062}"/>
          </ac:picMkLst>
        </pc:picChg>
      </pc:sldChg>
      <pc:sldChg chg="modSp mod modNotesTx">
        <pc:chgData name="Bee B" userId="8940502075193e3a" providerId="LiveId" clId="{0E3260C3-184B-4506-9F8F-86191D283308}" dt="2024-02-24T20:01:36.343" v="3724" actId="20577"/>
        <pc:sldMkLst>
          <pc:docMk/>
          <pc:sldMk cId="948829160" sldId="386"/>
        </pc:sldMkLst>
        <pc:spChg chg="mod">
          <ac:chgData name="Bee B" userId="8940502075193e3a" providerId="LiveId" clId="{0E3260C3-184B-4506-9F8F-86191D283308}" dt="2024-02-24T20:01:33.346" v="3723" actId="20577"/>
          <ac:spMkLst>
            <pc:docMk/>
            <pc:sldMk cId="948829160" sldId="386"/>
            <ac:spMk id="4" creationId="{00000000-0000-0000-0000-000000000000}"/>
          </ac:spMkLst>
        </pc:spChg>
        <pc:picChg chg="mod">
          <ac:chgData name="Bee B" userId="8940502075193e3a" providerId="LiveId" clId="{0E3260C3-184B-4506-9F8F-86191D283308}" dt="2024-02-24T20:01:19.563" v="3664" actId="1076"/>
          <ac:picMkLst>
            <pc:docMk/>
            <pc:sldMk cId="948829160" sldId="386"/>
            <ac:picMk id="3" creationId="{2DD26B5A-1E18-8BAB-B227-DE87F5CCB883}"/>
          </ac:picMkLst>
        </pc:picChg>
      </pc:sldChg>
      <pc:sldChg chg="modSp mod">
        <pc:chgData name="Bee B" userId="8940502075193e3a" providerId="LiveId" clId="{0E3260C3-184B-4506-9F8F-86191D283308}" dt="2024-02-24T18:55:45.570" v="48" actId="255"/>
        <pc:sldMkLst>
          <pc:docMk/>
          <pc:sldMk cId="585182046" sldId="389"/>
        </pc:sldMkLst>
        <pc:graphicFrameChg chg="modGraphic">
          <ac:chgData name="Bee B" userId="8940502075193e3a" providerId="LiveId" clId="{0E3260C3-184B-4506-9F8F-86191D283308}" dt="2024-02-24T18:55:45.570" v="48" actId="255"/>
          <ac:graphicFrameMkLst>
            <pc:docMk/>
            <pc:sldMk cId="585182046" sldId="389"/>
            <ac:graphicFrameMk id="5" creationId="{00000000-0000-0000-0000-000000000000}"/>
          </ac:graphicFrameMkLst>
        </pc:graphicFrameChg>
      </pc:sldChg>
      <pc:sldChg chg="addSp modSp mod">
        <pc:chgData name="Bee B" userId="8940502075193e3a" providerId="LiveId" clId="{0E3260C3-184B-4506-9F8F-86191D283308}" dt="2024-02-24T18:55:24.495" v="43" actId="14100"/>
        <pc:sldMkLst>
          <pc:docMk/>
          <pc:sldMk cId="1676720523" sldId="390"/>
        </pc:sldMkLst>
        <pc:spChg chg="mod">
          <ac:chgData name="Bee B" userId="8940502075193e3a" providerId="LiveId" clId="{0E3260C3-184B-4506-9F8F-86191D283308}" dt="2024-02-24T18:55:07.787" v="38" actId="14100"/>
          <ac:spMkLst>
            <pc:docMk/>
            <pc:sldMk cId="1676720523" sldId="390"/>
            <ac:spMk id="4" creationId="{00000000-0000-0000-0000-000000000000}"/>
          </ac:spMkLst>
        </pc:spChg>
        <pc:spChg chg="mod">
          <ac:chgData name="Bee B" userId="8940502075193e3a" providerId="LiveId" clId="{0E3260C3-184B-4506-9F8F-86191D283308}" dt="2024-02-24T18:55:19.966" v="41" actId="1076"/>
          <ac:spMkLst>
            <pc:docMk/>
            <pc:sldMk cId="1676720523" sldId="390"/>
            <ac:spMk id="5" creationId="{3D84E9EA-E933-6F25-9B29-1ACE4F035D53}"/>
          </ac:spMkLst>
        </pc:spChg>
        <pc:picChg chg="add mod">
          <ac:chgData name="Bee B" userId="8940502075193e3a" providerId="LiveId" clId="{0E3260C3-184B-4506-9F8F-86191D283308}" dt="2024-02-24T18:55:24.495" v="43" actId="14100"/>
          <ac:picMkLst>
            <pc:docMk/>
            <pc:sldMk cId="1676720523" sldId="390"/>
            <ac:picMk id="2050" creationId="{0CFEC3A7-A5A7-122F-BC0E-4072AF02F3FD}"/>
          </ac:picMkLst>
        </pc:picChg>
      </pc:sldChg>
      <pc:sldChg chg="addSp delSp modSp mod">
        <pc:chgData name="Bee B" userId="8940502075193e3a" providerId="LiveId" clId="{0E3260C3-184B-4506-9F8F-86191D283308}" dt="2024-02-24T18:59:06.694" v="67" actId="14100"/>
        <pc:sldMkLst>
          <pc:docMk/>
          <pc:sldMk cId="1879645909" sldId="393"/>
        </pc:sldMkLst>
        <pc:spChg chg="mod">
          <ac:chgData name="Bee B" userId="8940502075193e3a" providerId="LiveId" clId="{0E3260C3-184B-4506-9F8F-86191D283308}" dt="2024-02-24T18:58:55.773" v="63" actId="14100"/>
          <ac:spMkLst>
            <pc:docMk/>
            <pc:sldMk cId="1879645909" sldId="393"/>
            <ac:spMk id="2" creationId="{00000000-0000-0000-0000-000000000000}"/>
          </ac:spMkLst>
        </pc:spChg>
        <pc:spChg chg="add del mod">
          <ac:chgData name="Bee B" userId="8940502075193e3a" providerId="LiveId" clId="{0E3260C3-184B-4506-9F8F-86191D283308}" dt="2024-02-24T18:58:16.502" v="57" actId="478"/>
          <ac:spMkLst>
            <pc:docMk/>
            <pc:sldMk cId="1879645909" sldId="393"/>
            <ac:spMk id="3" creationId="{431CB0E6-455A-764E-2CD5-60B72FE7B41B}"/>
          </ac:spMkLst>
        </pc:spChg>
        <pc:spChg chg="mod">
          <ac:chgData name="Bee B" userId="8940502075193e3a" providerId="LiveId" clId="{0E3260C3-184B-4506-9F8F-86191D283308}" dt="2024-02-24T18:56:35.395" v="53" actId="27636"/>
          <ac:spMkLst>
            <pc:docMk/>
            <pc:sldMk cId="1879645909" sldId="393"/>
            <ac:spMk id="4" creationId="{00000000-0000-0000-0000-000000000000}"/>
          </ac:spMkLst>
        </pc:spChg>
        <pc:picChg chg="add">
          <ac:chgData name="Bee B" userId="8940502075193e3a" providerId="LiveId" clId="{0E3260C3-184B-4506-9F8F-86191D283308}" dt="2024-02-24T18:57:53.520" v="54"/>
          <ac:picMkLst>
            <pc:docMk/>
            <pc:sldMk cId="1879645909" sldId="393"/>
            <ac:picMk id="3074" creationId="{2E76BE1E-AB8A-79D0-882D-C7252B8B5077}"/>
          </ac:picMkLst>
        </pc:picChg>
        <pc:picChg chg="add">
          <ac:chgData name="Bee B" userId="8940502075193e3a" providerId="LiveId" clId="{0E3260C3-184B-4506-9F8F-86191D283308}" dt="2024-02-24T18:57:53.520" v="54"/>
          <ac:picMkLst>
            <pc:docMk/>
            <pc:sldMk cId="1879645909" sldId="393"/>
            <ac:picMk id="3075" creationId="{7A7FB0A3-8C7D-3A2C-0B56-4A45CF626EB1}"/>
          </ac:picMkLst>
        </pc:picChg>
        <pc:picChg chg="add">
          <ac:chgData name="Bee B" userId="8940502075193e3a" providerId="LiveId" clId="{0E3260C3-184B-4506-9F8F-86191D283308}" dt="2024-02-24T18:57:53.520" v="54"/>
          <ac:picMkLst>
            <pc:docMk/>
            <pc:sldMk cId="1879645909" sldId="393"/>
            <ac:picMk id="3076" creationId="{5649E744-134A-237D-DE9A-9D9751DA9901}"/>
          </ac:picMkLst>
        </pc:picChg>
        <pc:picChg chg="add del">
          <ac:chgData name="Bee B" userId="8940502075193e3a" providerId="LiveId" clId="{0E3260C3-184B-4506-9F8F-86191D283308}" dt="2024-02-24T18:58:36.572" v="58" actId="478"/>
          <ac:picMkLst>
            <pc:docMk/>
            <pc:sldMk cId="1879645909" sldId="393"/>
            <ac:picMk id="3077" creationId="{F451F847-3177-CBA9-9BE1-231210CB930E}"/>
          </ac:picMkLst>
        </pc:picChg>
        <pc:picChg chg="add">
          <ac:chgData name="Bee B" userId="8940502075193e3a" providerId="LiveId" clId="{0E3260C3-184B-4506-9F8F-86191D283308}" dt="2024-02-24T18:57:53.520" v="54"/>
          <ac:picMkLst>
            <pc:docMk/>
            <pc:sldMk cId="1879645909" sldId="393"/>
            <ac:picMk id="3078" creationId="{93B92604-0A43-64ED-4A74-5CACABEBE4D1}"/>
          </ac:picMkLst>
        </pc:picChg>
        <pc:picChg chg="add mod">
          <ac:chgData name="Bee B" userId="8940502075193e3a" providerId="LiveId" clId="{0E3260C3-184B-4506-9F8F-86191D283308}" dt="2024-02-24T18:59:06.694" v="67" actId="14100"/>
          <ac:picMkLst>
            <pc:docMk/>
            <pc:sldMk cId="1879645909" sldId="393"/>
            <ac:picMk id="3080" creationId="{9D34B7B1-1D70-6D32-83AC-5EFAEF897072}"/>
          </ac:picMkLst>
        </pc:picChg>
      </pc:sldChg>
      <pc:sldChg chg="addSp modSp mod modNotesTx">
        <pc:chgData name="Bee B" userId="8940502075193e3a" providerId="LiveId" clId="{0E3260C3-184B-4506-9F8F-86191D283308}" dt="2024-02-24T19:15:44.155" v="1241" actId="20577"/>
        <pc:sldMkLst>
          <pc:docMk/>
          <pc:sldMk cId="1865222637" sldId="397"/>
        </pc:sldMkLst>
        <pc:spChg chg="add mod">
          <ac:chgData name="Bee B" userId="8940502075193e3a" providerId="LiveId" clId="{0E3260C3-184B-4506-9F8F-86191D283308}" dt="2024-02-24T19:15:40.801" v="1240" actId="20577"/>
          <ac:spMkLst>
            <pc:docMk/>
            <pc:sldMk cId="1865222637" sldId="397"/>
            <ac:spMk id="3" creationId="{239C5E31-36DE-5097-158F-9EC7FA502871}"/>
          </ac:spMkLst>
        </pc:spChg>
        <pc:picChg chg="mod">
          <ac:chgData name="Bee B" userId="8940502075193e3a" providerId="LiveId" clId="{0E3260C3-184B-4506-9F8F-86191D283308}" dt="2024-02-24T19:14:33.212" v="1032" actId="1076"/>
          <ac:picMkLst>
            <pc:docMk/>
            <pc:sldMk cId="1865222637" sldId="397"/>
            <ac:picMk id="5" creationId="{00000000-0000-0000-0000-000000000000}"/>
          </ac:picMkLst>
        </pc:picChg>
      </pc:sldChg>
      <pc:sldChg chg="modSp mod modNotesTx">
        <pc:chgData name="Bee B" userId="8940502075193e3a" providerId="LiveId" clId="{0E3260C3-184B-4506-9F8F-86191D283308}" dt="2024-02-24T19:24:30.337" v="1728" actId="20577"/>
        <pc:sldMkLst>
          <pc:docMk/>
          <pc:sldMk cId="651896572" sldId="398"/>
        </pc:sldMkLst>
        <pc:spChg chg="mod">
          <ac:chgData name="Bee B" userId="8940502075193e3a" providerId="LiveId" clId="{0E3260C3-184B-4506-9F8F-86191D283308}" dt="2024-02-24T19:24:03.397" v="1668" actId="1076"/>
          <ac:spMkLst>
            <pc:docMk/>
            <pc:sldMk cId="651896572" sldId="398"/>
            <ac:spMk id="2" creationId="{00000000-0000-0000-0000-000000000000}"/>
          </ac:spMkLst>
        </pc:spChg>
        <pc:spChg chg="mod">
          <ac:chgData name="Bee B" userId="8940502075193e3a" providerId="LiveId" clId="{0E3260C3-184B-4506-9F8F-86191D283308}" dt="2024-02-24T19:24:30.337" v="1728" actId="20577"/>
          <ac:spMkLst>
            <pc:docMk/>
            <pc:sldMk cId="651896572" sldId="398"/>
            <ac:spMk id="4" creationId="{00000000-0000-0000-0000-000000000000}"/>
          </ac:spMkLst>
        </pc:spChg>
      </pc:sldChg>
      <pc:sldChg chg="modSp mod modNotesTx">
        <pc:chgData name="Bee B" userId="8940502075193e3a" providerId="LiveId" clId="{0E3260C3-184B-4506-9F8F-86191D283308}" dt="2024-02-24T19:30:00.208" v="1745" actId="20577"/>
        <pc:sldMkLst>
          <pc:docMk/>
          <pc:sldMk cId="4147463055" sldId="400"/>
        </pc:sldMkLst>
        <pc:spChg chg="mod">
          <ac:chgData name="Bee B" userId="8940502075193e3a" providerId="LiveId" clId="{0E3260C3-184B-4506-9F8F-86191D283308}" dt="2024-02-24T19:24:59.961" v="1731" actId="14100"/>
          <ac:spMkLst>
            <pc:docMk/>
            <pc:sldMk cId="4147463055" sldId="400"/>
            <ac:spMk id="2" creationId="{00000000-0000-0000-0000-000000000000}"/>
          </ac:spMkLst>
        </pc:spChg>
        <pc:spChg chg="mod">
          <ac:chgData name="Bee B" userId="8940502075193e3a" providerId="LiveId" clId="{0E3260C3-184B-4506-9F8F-86191D283308}" dt="2024-02-24T19:30:00.208" v="1745" actId="20577"/>
          <ac:spMkLst>
            <pc:docMk/>
            <pc:sldMk cId="4147463055" sldId="400"/>
            <ac:spMk id="3" creationId="{00000000-0000-0000-0000-000000000000}"/>
          </ac:spMkLst>
        </pc:spChg>
        <pc:picChg chg="mod">
          <ac:chgData name="Bee B" userId="8940502075193e3a" providerId="LiveId" clId="{0E3260C3-184B-4506-9F8F-86191D283308}" dt="2024-02-24T19:24:54.997" v="1730" actId="1076"/>
          <ac:picMkLst>
            <pc:docMk/>
            <pc:sldMk cId="4147463055" sldId="400"/>
            <ac:picMk id="8" creationId="{F5D785E4-DFD5-79AE-1721-48CDD53C765D}"/>
          </ac:picMkLst>
        </pc:picChg>
      </pc:sldChg>
      <pc:sldChg chg="modSp mod modNotesTx">
        <pc:chgData name="Bee B" userId="8940502075193e3a" providerId="LiveId" clId="{0E3260C3-184B-4506-9F8F-86191D283308}" dt="2024-02-24T20:00:52.805" v="3582" actId="20577"/>
        <pc:sldMkLst>
          <pc:docMk/>
          <pc:sldMk cId="2934418337" sldId="402"/>
        </pc:sldMkLst>
        <pc:spChg chg="mod">
          <ac:chgData name="Bee B" userId="8940502075193e3a" providerId="LiveId" clId="{0E3260C3-184B-4506-9F8F-86191D283308}" dt="2024-02-24T20:00:51.056" v="3581" actId="1076"/>
          <ac:spMkLst>
            <pc:docMk/>
            <pc:sldMk cId="2934418337" sldId="402"/>
            <ac:spMk id="2" creationId="{00000000-0000-0000-0000-000000000000}"/>
          </ac:spMkLst>
        </pc:spChg>
        <pc:spChg chg="mod">
          <ac:chgData name="Bee B" userId="8940502075193e3a" providerId="LiveId" clId="{0E3260C3-184B-4506-9F8F-86191D283308}" dt="2024-02-24T20:00:46.582" v="3580" actId="14100"/>
          <ac:spMkLst>
            <pc:docMk/>
            <pc:sldMk cId="2934418337" sldId="402"/>
            <ac:spMk id="4" creationId="{00000000-0000-0000-0000-000000000000}"/>
          </ac:spMkLst>
        </pc:spChg>
      </pc:sldChg>
      <pc:sldChg chg="modSp mod modNotesTx">
        <pc:chgData name="Bee B" userId="8940502075193e3a" providerId="LiveId" clId="{0E3260C3-184B-4506-9F8F-86191D283308}" dt="2024-02-24T19:56:04.039" v="3257" actId="20577"/>
        <pc:sldMkLst>
          <pc:docMk/>
          <pc:sldMk cId="1058887181" sldId="403"/>
        </pc:sldMkLst>
        <pc:spChg chg="mod">
          <ac:chgData name="Bee B" userId="8940502075193e3a" providerId="LiveId" clId="{0E3260C3-184B-4506-9F8F-86191D283308}" dt="2024-02-24T19:56:01.735" v="3256" actId="20577"/>
          <ac:spMkLst>
            <pc:docMk/>
            <pc:sldMk cId="1058887181" sldId="403"/>
            <ac:spMk id="2" creationId="{00000000-0000-0000-0000-000000000000}"/>
          </ac:spMkLst>
        </pc:spChg>
      </pc:sldChg>
      <pc:sldChg chg="modSp mod">
        <pc:chgData name="Bee B" userId="8940502075193e3a" providerId="LiveId" clId="{0E3260C3-184B-4506-9F8F-86191D283308}" dt="2024-02-24T19:37:28.840" v="2268" actId="6549"/>
        <pc:sldMkLst>
          <pc:docMk/>
          <pc:sldMk cId="4256698760" sldId="404"/>
        </pc:sldMkLst>
        <pc:spChg chg="mod">
          <ac:chgData name="Bee B" userId="8940502075193e3a" providerId="LiveId" clId="{0E3260C3-184B-4506-9F8F-86191D283308}" dt="2024-02-24T19:37:20.382" v="2264" actId="122"/>
          <ac:spMkLst>
            <pc:docMk/>
            <pc:sldMk cId="4256698760" sldId="404"/>
            <ac:spMk id="2" creationId="{00000000-0000-0000-0000-000000000000}"/>
          </ac:spMkLst>
        </pc:spChg>
        <pc:spChg chg="mod">
          <ac:chgData name="Bee B" userId="8940502075193e3a" providerId="LiveId" clId="{0E3260C3-184B-4506-9F8F-86191D283308}" dt="2024-02-24T19:37:28.840" v="2268" actId="6549"/>
          <ac:spMkLst>
            <pc:docMk/>
            <pc:sldMk cId="4256698760" sldId="404"/>
            <ac:spMk id="3" creationId="{00000000-0000-0000-0000-000000000000}"/>
          </ac:spMkLst>
        </pc:spChg>
      </pc:sldChg>
      <pc:sldChg chg="modSp mod modNotesTx">
        <pc:chgData name="Bee B" userId="8940502075193e3a" providerId="LiveId" clId="{0E3260C3-184B-4506-9F8F-86191D283308}" dt="2024-02-24T19:44:37.786" v="2861" actId="20577"/>
        <pc:sldMkLst>
          <pc:docMk/>
          <pc:sldMk cId="3874675359" sldId="405"/>
        </pc:sldMkLst>
        <pc:spChg chg="mod">
          <ac:chgData name="Bee B" userId="8940502075193e3a" providerId="LiveId" clId="{0E3260C3-184B-4506-9F8F-86191D283308}" dt="2024-02-24T19:44:34.861" v="2860" actId="14100"/>
          <ac:spMkLst>
            <pc:docMk/>
            <pc:sldMk cId="3874675359" sldId="405"/>
            <ac:spMk id="2" creationId="{00000000-0000-0000-0000-000000000000}"/>
          </ac:spMkLst>
        </pc:spChg>
        <pc:spChg chg="mod">
          <ac:chgData name="Bee B" userId="8940502075193e3a" providerId="LiveId" clId="{0E3260C3-184B-4506-9F8F-86191D283308}" dt="2024-02-24T19:44:20.601" v="2823" actId="27636"/>
          <ac:spMkLst>
            <pc:docMk/>
            <pc:sldMk cId="3874675359" sldId="405"/>
            <ac:spMk id="6" creationId="{00000000-0000-0000-0000-000000000000}"/>
          </ac:spMkLst>
        </pc:spChg>
      </pc:sldChg>
      <pc:sldChg chg="modSp mod">
        <pc:chgData name="Bee B" userId="8940502075193e3a" providerId="LiveId" clId="{0E3260C3-184B-4506-9F8F-86191D283308}" dt="2024-02-24T19:38:10.671" v="2272" actId="27636"/>
        <pc:sldMkLst>
          <pc:docMk/>
          <pc:sldMk cId="2348205934" sldId="406"/>
        </pc:sldMkLst>
        <pc:spChg chg="mod">
          <ac:chgData name="Bee B" userId="8940502075193e3a" providerId="LiveId" clId="{0E3260C3-184B-4506-9F8F-86191D283308}" dt="2024-02-24T19:38:10.671" v="2272" actId="27636"/>
          <ac:spMkLst>
            <pc:docMk/>
            <pc:sldMk cId="2348205934" sldId="406"/>
            <ac:spMk id="4" creationId="{00000000-0000-0000-0000-000000000000}"/>
          </ac:spMkLst>
        </pc:spChg>
      </pc:sldChg>
      <pc:sldChg chg="modSp mod modNotesTx">
        <pc:chgData name="Bee B" userId="8940502075193e3a" providerId="LiveId" clId="{0E3260C3-184B-4506-9F8F-86191D283308}" dt="2024-02-24T19:41:19.915" v="2633" actId="404"/>
        <pc:sldMkLst>
          <pc:docMk/>
          <pc:sldMk cId="2671929368" sldId="409"/>
        </pc:sldMkLst>
        <pc:spChg chg="mod">
          <ac:chgData name="Bee B" userId="8940502075193e3a" providerId="LiveId" clId="{0E3260C3-184B-4506-9F8F-86191D283308}" dt="2024-02-24T19:41:19.915" v="2633" actId="404"/>
          <ac:spMkLst>
            <pc:docMk/>
            <pc:sldMk cId="2671929368" sldId="409"/>
            <ac:spMk id="4" creationId="{00000000-0000-0000-0000-000000000000}"/>
          </ac:spMkLst>
        </pc:spChg>
      </pc:sldChg>
      <pc:sldChg chg="modSp mod">
        <pc:chgData name="Bee B" userId="8940502075193e3a" providerId="LiveId" clId="{0E3260C3-184B-4506-9F8F-86191D283308}" dt="2024-02-24T19:51:32.384" v="3022" actId="5793"/>
        <pc:sldMkLst>
          <pc:docMk/>
          <pc:sldMk cId="1875464433" sldId="410"/>
        </pc:sldMkLst>
        <pc:spChg chg="mod">
          <ac:chgData name="Bee B" userId="8940502075193e3a" providerId="LiveId" clId="{0E3260C3-184B-4506-9F8F-86191D283308}" dt="2024-02-24T19:51:32.384" v="3022" actId="5793"/>
          <ac:spMkLst>
            <pc:docMk/>
            <pc:sldMk cId="1875464433" sldId="410"/>
            <ac:spMk id="4" creationId="{00000000-0000-0000-0000-000000000000}"/>
          </ac:spMkLst>
        </pc:spChg>
      </pc:sldChg>
      <pc:sldChg chg="addSp modSp mod modNotesTx">
        <pc:chgData name="Bee B" userId="8940502075193e3a" providerId="LiveId" clId="{0E3260C3-184B-4506-9F8F-86191D283308}" dt="2024-02-24T19:44:06.167" v="2821" actId="14100"/>
        <pc:sldMkLst>
          <pc:docMk/>
          <pc:sldMk cId="943700660" sldId="411"/>
        </pc:sldMkLst>
        <pc:spChg chg="mod">
          <ac:chgData name="Bee B" userId="8940502075193e3a" providerId="LiveId" clId="{0E3260C3-184B-4506-9F8F-86191D283308}" dt="2024-02-24T19:41:36.775" v="2636" actId="1076"/>
          <ac:spMkLst>
            <pc:docMk/>
            <pc:sldMk cId="943700660" sldId="411"/>
            <ac:spMk id="2" creationId="{00000000-0000-0000-0000-000000000000}"/>
          </ac:spMkLst>
        </pc:spChg>
        <pc:spChg chg="mod">
          <ac:chgData name="Bee B" userId="8940502075193e3a" providerId="LiveId" clId="{0E3260C3-184B-4506-9F8F-86191D283308}" dt="2024-02-24T19:43:57.851" v="2819" actId="1076"/>
          <ac:spMkLst>
            <pc:docMk/>
            <pc:sldMk cId="943700660" sldId="411"/>
            <ac:spMk id="4" creationId="{00000000-0000-0000-0000-000000000000}"/>
          </ac:spMkLst>
        </pc:spChg>
        <pc:picChg chg="add mod">
          <ac:chgData name="Bee B" userId="8940502075193e3a" providerId="LiveId" clId="{0E3260C3-184B-4506-9F8F-86191D283308}" dt="2024-02-24T19:44:06.167" v="2821" actId="14100"/>
          <ac:picMkLst>
            <pc:docMk/>
            <pc:sldMk cId="943700660" sldId="411"/>
            <ac:picMk id="5122" creationId="{1256D0D5-3571-36FC-F53D-8594496A44A7}"/>
          </ac:picMkLst>
        </pc:picChg>
      </pc:sldChg>
      <pc:sldChg chg="addSp modSp mod">
        <pc:chgData name="Bee B" userId="8940502075193e3a" providerId="LiveId" clId="{0E3260C3-184B-4506-9F8F-86191D283308}" dt="2024-02-24T19:52:27.079" v="3027" actId="1076"/>
        <pc:sldMkLst>
          <pc:docMk/>
          <pc:sldMk cId="2787420037" sldId="412"/>
        </pc:sldMkLst>
        <pc:spChg chg="mod">
          <ac:chgData name="Bee B" userId="8940502075193e3a" providerId="LiveId" clId="{0E3260C3-184B-4506-9F8F-86191D283308}" dt="2024-02-24T19:52:03.263" v="3024" actId="14100"/>
          <ac:spMkLst>
            <pc:docMk/>
            <pc:sldMk cId="2787420037" sldId="412"/>
            <ac:spMk id="4" creationId="{00000000-0000-0000-0000-000000000000}"/>
          </ac:spMkLst>
        </pc:spChg>
        <pc:picChg chg="add mod">
          <ac:chgData name="Bee B" userId="8940502075193e3a" providerId="LiveId" clId="{0E3260C3-184B-4506-9F8F-86191D283308}" dt="2024-02-24T19:52:27.079" v="3027" actId="1076"/>
          <ac:picMkLst>
            <pc:docMk/>
            <pc:sldMk cId="2787420037" sldId="412"/>
            <ac:picMk id="6146" creationId="{8A40FC81-A593-9E1D-3E71-1D064C52536A}"/>
          </ac:picMkLst>
        </pc:picChg>
      </pc:sldChg>
      <pc:sldChg chg="addSp delSp modSp mod modNotesTx">
        <pc:chgData name="Bee B" userId="8940502075193e3a" providerId="LiveId" clId="{0E3260C3-184B-4506-9F8F-86191D283308}" dt="2024-02-24T19:55:49.931" v="3245" actId="1076"/>
        <pc:sldMkLst>
          <pc:docMk/>
          <pc:sldMk cId="2611500615" sldId="413"/>
        </pc:sldMkLst>
        <pc:spChg chg="mod">
          <ac:chgData name="Bee B" userId="8940502075193e3a" providerId="LiveId" clId="{0E3260C3-184B-4506-9F8F-86191D283308}" dt="2024-02-24T19:53:34.015" v="3213" actId="14100"/>
          <ac:spMkLst>
            <pc:docMk/>
            <pc:sldMk cId="2611500615" sldId="413"/>
            <ac:spMk id="2" creationId="{00000000-0000-0000-0000-000000000000}"/>
          </ac:spMkLst>
        </pc:spChg>
        <pc:spChg chg="add mod">
          <ac:chgData name="Bee B" userId="8940502075193e3a" providerId="LiveId" clId="{0E3260C3-184B-4506-9F8F-86191D283308}" dt="2024-02-24T19:55:43.251" v="3243" actId="1076"/>
          <ac:spMkLst>
            <pc:docMk/>
            <pc:sldMk cId="2611500615" sldId="413"/>
            <ac:spMk id="3" creationId="{74E70D9B-9073-FF32-BAEE-A63B76DEEBB4}"/>
          </ac:spMkLst>
        </pc:spChg>
        <pc:spChg chg="mod">
          <ac:chgData name="Bee B" userId="8940502075193e3a" providerId="LiveId" clId="{0E3260C3-184B-4506-9F8F-86191D283308}" dt="2024-02-24T19:55:49.931" v="3245" actId="1076"/>
          <ac:spMkLst>
            <pc:docMk/>
            <pc:sldMk cId="2611500615" sldId="413"/>
            <ac:spMk id="4" creationId="{00000000-0000-0000-0000-000000000000}"/>
          </ac:spMkLst>
        </pc:spChg>
        <pc:picChg chg="add del mod">
          <ac:chgData name="Bee B" userId="8940502075193e3a" providerId="LiveId" clId="{0E3260C3-184B-4506-9F8F-86191D283308}" dt="2024-02-24T19:54:42.334" v="3220" actId="478"/>
          <ac:picMkLst>
            <pc:docMk/>
            <pc:sldMk cId="2611500615" sldId="413"/>
            <ac:picMk id="7170" creationId="{EE1A90C6-9FD8-D854-08C2-0E5B1945BCF7}"/>
          </ac:picMkLst>
        </pc:picChg>
      </pc:sldChg>
      <pc:sldChg chg="modSp mod modNotesTx">
        <pc:chgData name="Bee B" userId="8940502075193e3a" providerId="LiveId" clId="{0E3260C3-184B-4506-9F8F-86191D283308}" dt="2024-02-24T19:00:38.613" v="99" actId="255"/>
        <pc:sldMkLst>
          <pc:docMk/>
          <pc:sldMk cId="1157290548" sldId="416"/>
        </pc:sldMkLst>
        <pc:spChg chg="mod">
          <ac:chgData name="Bee B" userId="8940502075193e3a" providerId="LiveId" clId="{0E3260C3-184B-4506-9F8F-86191D283308}" dt="2024-02-24T18:59:20.954" v="71" actId="14100"/>
          <ac:spMkLst>
            <pc:docMk/>
            <pc:sldMk cId="1157290548" sldId="416"/>
            <ac:spMk id="2" creationId="{00000000-0000-0000-0000-000000000000}"/>
          </ac:spMkLst>
        </pc:spChg>
        <pc:spChg chg="mod">
          <ac:chgData name="Bee B" userId="8940502075193e3a" providerId="LiveId" clId="{0E3260C3-184B-4506-9F8F-86191D283308}" dt="2024-02-24T19:00:38.613" v="99" actId="255"/>
          <ac:spMkLst>
            <pc:docMk/>
            <pc:sldMk cId="1157290548" sldId="416"/>
            <ac:spMk id="4" creationId="{00000000-0000-0000-0000-000000000000}"/>
          </ac:spMkLst>
        </pc:spChg>
      </pc:sldChg>
      <pc:sldChg chg="modSp mod">
        <pc:chgData name="Bee B" userId="8940502075193e3a" providerId="LiveId" clId="{0E3260C3-184B-4506-9F8F-86191D283308}" dt="2024-02-24T19:37:46.457" v="2270" actId="27636"/>
        <pc:sldMkLst>
          <pc:docMk/>
          <pc:sldMk cId="1535951551" sldId="418"/>
        </pc:sldMkLst>
        <pc:spChg chg="mod">
          <ac:chgData name="Bee B" userId="8940502075193e3a" providerId="LiveId" clId="{0E3260C3-184B-4506-9F8F-86191D283308}" dt="2024-02-24T19:37:46.457" v="2270" actId="27636"/>
          <ac:spMkLst>
            <pc:docMk/>
            <pc:sldMk cId="1535951551" sldId="418"/>
            <ac:spMk id="4" creationId="{00000000-0000-0000-0000-000000000000}"/>
          </ac:spMkLst>
        </pc:spChg>
      </pc:sldChg>
      <pc:sldChg chg="del modNotesTx">
        <pc:chgData name="Bee B" userId="8940502075193e3a" providerId="LiveId" clId="{0E3260C3-184B-4506-9F8F-86191D283308}" dt="2024-02-24T19:55:52.696" v="3246" actId="47"/>
        <pc:sldMkLst>
          <pc:docMk/>
          <pc:sldMk cId="2882454722" sldId="419"/>
        </pc:sldMkLst>
      </pc:sldChg>
      <pc:sldChg chg="modSp mod modNotesTx">
        <pc:chgData name="Bee B" userId="8940502075193e3a" providerId="LiveId" clId="{0E3260C3-184B-4506-9F8F-86191D283308}" dt="2024-02-24T19:58:31.936" v="3350" actId="27636"/>
        <pc:sldMkLst>
          <pc:docMk/>
          <pc:sldMk cId="3355562835" sldId="420"/>
        </pc:sldMkLst>
        <pc:spChg chg="mod">
          <ac:chgData name="Bee B" userId="8940502075193e3a" providerId="LiveId" clId="{0E3260C3-184B-4506-9F8F-86191D283308}" dt="2024-02-24T19:58:31.936" v="3350" actId="27636"/>
          <ac:spMkLst>
            <pc:docMk/>
            <pc:sldMk cId="3355562835" sldId="420"/>
            <ac:spMk id="4" creationId="{00000000-0000-0000-0000-000000000000}"/>
          </ac:spMkLst>
        </pc:spChg>
      </pc:sldChg>
      <pc:sldChg chg="modSp mod modNotesTx">
        <pc:chgData name="Bee B" userId="8940502075193e3a" providerId="LiveId" clId="{0E3260C3-184B-4506-9F8F-86191D283308}" dt="2024-02-24T20:02:31.277" v="3762" actId="20577"/>
        <pc:sldMkLst>
          <pc:docMk/>
          <pc:sldMk cId="2275533046" sldId="423"/>
        </pc:sldMkLst>
        <pc:spChg chg="mod">
          <ac:chgData name="Bee B" userId="8940502075193e3a" providerId="LiveId" clId="{0E3260C3-184B-4506-9F8F-86191D283308}" dt="2024-02-24T20:02:31.277" v="3762" actId="20577"/>
          <ac:spMkLst>
            <pc:docMk/>
            <pc:sldMk cId="2275533046" sldId="423"/>
            <ac:spMk id="4" creationId="{00000000-0000-0000-0000-000000000000}"/>
          </ac:spMkLst>
        </pc:spChg>
        <pc:picChg chg="mod">
          <ac:chgData name="Bee B" userId="8940502075193e3a" providerId="LiveId" clId="{0E3260C3-184B-4506-9F8F-86191D283308}" dt="2024-02-24T20:02:03.022" v="3734" actId="1076"/>
          <ac:picMkLst>
            <pc:docMk/>
            <pc:sldMk cId="2275533046" sldId="423"/>
            <ac:picMk id="3" creationId="{BC6F29C2-6DF8-EE45-3C7D-52B3D76CF78D}"/>
          </ac:picMkLst>
        </pc:picChg>
      </pc:sldChg>
      <pc:sldChg chg="modSp add mod modNotesTx">
        <pc:chgData name="Bee B" userId="8940502075193e3a" providerId="LiveId" clId="{0E3260C3-184B-4506-9F8F-86191D283308}" dt="2024-02-24T19:07:34.225" v="250" actId="20577"/>
        <pc:sldMkLst>
          <pc:docMk/>
          <pc:sldMk cId="2005821785" sldId="424"/>
        </pc:sldMkLst>
        <pc:spChg chg="mod">
          <ac:chgData name="Bee B" userId="8940502075193e3a" providerId="LiveId" clId="{0E3260C3-184B-4506-9F8F-86191D283308}" dt="2024-02-24T19:07:34.225" v="250" actId="20577"/>
          <ac:spMkLst>
            <pc:docMk/>
            <pc:sldMk cId="2005821785" sldId="424"/>
            <ac:spMk id="3" creationId="{00000000-0000-0000-0000-000000000000}"/>
          </ac:spMkLst>
        </pc:spChg>
      </pc:sldChg>
      <pc:sldChg chg="modSp add mod">
        <pc:chgData name="Bee B" userId="8940502075193e3a" providerId="LiveId" clId="{0E3260C3-184B-4506-9F8F-86191D283308}" dt="2024-02-24T19:33:58.546" v="2198" actId="1076"/>
        <pc:sldMkLst>
          <pc:docMk/>
          <pc:sldMk cId="976928260" sldId="425"/>
        </pc:sldMkLst>
        <pc:spChg chg="mod">
          <ac:chgData name="Bee B" userId="8940502075193e3a" providerId="LiveId" clId="{0E3260C3-184B-4506-9F8F-86191D283308}" dt="2024-02-24T19:33:58.546" v="2198" actId="1076"/>
          <ac:spMkLst>
            <pc:docMk/>
            <pc:sldMk cId="976928260" sldId="425"/>
            <ac:spMk id="6146" creationId="{00000000-0000-0000-0000-000000000000}"/>
          </ac:spMkLst>
        </pc:spChg>
        <pc:spChg chg="mod">
          <ac:chgData name="Bee B" userId="8940502075193e3a" providerId="LiveId" clId="{0E3260C3-184B-4506-9F8F-86191D283308}" dt="2024-02-24T19:33:53.930" v="2197" actId="20577"/>
          <ac:spMkLst>
            <pc:docMk/>
            <pc:sldMk cId="976928260" sldId="425"/>
            <ac:spMk id="6148" creationId="{00000000-0000-0000-0000-000000000000}"/>
          </ac:spMkLst>
        </pc:spChg>
      </pc:sldChg>
      <pc:sldChg chg="modSp add mod">
        <pc:chgData name="Bee B" userId="8940502075193e3a" providerId="LiveId" clId="{0E3260C3-184B-4506-9F8F-86191D283308}" dt="2024-02-24T19:59:37.368" v="3396" actId="27636"/>
        <pc:sldMkLst>
          <pc:docMk/>
          <pc:sldMk cId="2862548939" sldId="426"/>
        </pc:sldMkLst>
        <pc:spChg chg="mod">
          <ac:chgData name="Bee B" userId="8940502075193e3a" providerId="LiveId" clId="{0E3260C3-184B-4506-9F8F-86191D283308}" dt="2024-02-24T19:59:32.724" v="3392" actId="20577"/>
          <ac:spMkLst>
            <pc:docMk/>
            <pc:sldMk cId="2862548939" sldId="426"/>
            <ac:spMk id="2" creationId="{00000000-0000-0000-0000-000000000000}"/>
          </ac:spMkLst>
        </pc:spChg>
        <pc:spChg chg="mod">
          <ac:chgData name="Bee B" userId="8940502075193e3a" providerId="LiveId" clId="{0E3260C3-184B-4506-9F8F-86191D283308}" dt="2024-02-24T19:59:37.368" v="3396" actId="27636"/>
          <ac:spMkLst>
            <pc:docMk/>
            <pc:sldMk cId="2862548939" sldId="42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D491C431-8585-4020-BEAB-ABD87AAA9289}" type="datetime1">
              <a:rPr lang="en-GB" smtClean="0"/>
              <a:pPr/>
              <a:t>24/02/2024</a:t>
            </a:fld>
            <a:endParaRPr lang="en-GB" dirty="0"/>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endParaRPr lang="en-GB" dirty="0"/>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rial" panose="020B0604020202020204" pitchFamily="34" charset="0"/>
              </a:defRPr>
            </a:lvl1pPr>
          </a:lstStyle>
          <a:p>
            <a:fld id="{5C087D5B-2645-47C3-9D01-BA6EDB97AD64}" type="slidenum">
              <a:rPr lang="en-GB" smtClean="0"/>
              <a:pPr/>
              <a:t>‹#›</a:t>
            </a:fld>
            <a:endParaRPr lang="en-GB" dirty="0"/>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psychologytoday.com/blog/life-bilingual/201603/what-is-translanguaging"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05881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45560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a:t>
            </a:fld>
            <a:endParaRPr lang="en-GB"/>
          </a:p>
        </p:txBody>
      </p:sp>
    </p:spTree>
    <p:extLst>
      <p:ext uri="{BB962C8B-B14F-4D97-AF65-F5344CB8AC3E}">
        <p14:creationId xmlns:p14="http://schemas.microsoft.com/office/powerpoint/2010/main" val="4127124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C087D5B-2645-47C3-9D01-BA6EDB97AD64}" type="slidenum">
              <a:rPr lang="en-GB" smtClean="0"/>
              <a:t>6</a:t>
            </a:fld>
            <a:endParaRPr lang="en-GB"/>
          </a:p>
        </p:txBody>
      </p:sp>
    </p:spTree>
    <p:extLst>
      <p:ext uri="{BB962C8B-B14F-4D97-AF65-F5344CB8AC3E}">
        <p14:creationId xmlns:p14="http://schemas.microsoft.com/office/powerpoint/2010/main" val="2847453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cs typeface="Arial"/>
            </a:endParaRP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a:t>
            </a:fld>
            <a:endParaRPr lang="en-GB"/>
          </a:p>
        </p:txBody>
      </p:sp>
    </p:spTree>
    <p:extLst>
      <p:ext uri="{BB962C8B-B14F-4D97-AF65-F5344CB8AC3E}">
        <p14:creationId xmlns:p14="http://schemas.microsoft.com/office/powerpoint/2010/main" val="3795902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8</a:t>
            </a:fld>
            <a:endParaRPr lang="en-GB"/>
          </a:p>
        </p:txBody>
      </p:sp>
    </p:spTree>
    <p:extLst>
      <p:ext uri="{BB962C8B-B14F-4D97-AF65-F5344CB8AC3E}">
        <p14:creationId xmlns:p14="http://schemas.microsoft.com/office/powerpoint/2010/main" val="3874700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9</a:t>
            </a:fld>
            <a:endParaRPr lang="en-GB"/>
          </a:p>
        </p:txBody>
      </p:sp>
    </p:spTree>
    <p:extLst>
      <p:ext uri="{BB962C8B-B14F-4D97-AF65-F5344CB8AC3E}">
        <p14:creationId xmlns:p14="http://schemas.microsoft.com/office/powerpoint/2010/main" val="2789048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10</a:t>
            </a:fld>
            <a:endParaRPr lang="en-GB"/>
          </a:p>
        </p:txBody>
      </p:sp>
    </p:spTree>
    <p:extLst>
      <p:ext uri="{BB962C8B-B14F-4D97-AF65-F5344CB8AC3E}">
        <p14:creationId xmlns:p14="http://schemas.microsoft.com/office/powerpoint/2010/main" val="3638938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573729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On the next slide;</a:t>
            </a:r>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4203865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Translation:</a:t>
            </a:r>
          </a:p>
          <a:p>
            <a:endParaRPr lang="en-GB" dirty="0"/>
          </a:p>
          <a:p>
            <a:r>
              <a:rPr lang="en-GB" sz="1200" b="0" i="0" u="none" strike="noStrike" kern="1200" cap="none" spc="0" baseline="0" dirty="0">
                <a:solidFill>
                  <a:srgbClr val="000000"/>
                </a:solidFill>
                <a:effectLst/>
                <a:uFillTx/>
              </a:rPr>
              <a:t>Read the following passage and answer the questions below:</a:t>
            </a:r>
          </a:p>
          <a:p>
            <a:r>
              <a:rPr lang="en-GB" sz="1200" b="0" i="0" u="none" strike="noStrike" kern="1200" cap="none" spc="0" baseline="0" dirty="0">
                <a:solidFill>
                  <a:srgbClr val="000000"/>
                </a:solidFill>
                <a:effectLst/>
                <a:uFillTx/>
              </a:rPr>
              <a:t> </a:t>
            </a:r>
          </a:p>
          <a:p>
            <a:r>
              <a:rPr lang="en-GB" sz="1200" b="0" i="0" u="none" strike="noStrike" kern="1200" cap="none" spc="0" baseline="0" dirty="0">
                <a:solidFill>
                  <a:srgbClr val="000000"/>
                </a:solidFill>
                <a:effectLst/>
                <a:uFillTx/>
              </a:rPr>
              <a:t>One day Goldilocks was walking in the forest. She saw a house and knocked on the door. She went inside. Nobody was there. Goldilocks saw three bowls on the table. She was hungry. ‘This porridge is too hot! This porridge is too cold! This porridge is just right!’ Goldilocks ate all the porridge. Goldilocks was tired now. ‘This chair is too big! This chair is too big, too! This chair is just right!’ But the chair broke! Goldilocks was very tired. She went upstairs. ‘This bed is too hard! This bed is too soft! This bed is just right!’ Soon, the bears came home.</a:t>
            </a:r>
          </a:p>
          <a:p>
            <a:pPr lvl="0"/>
            <a:r>
              <a:rPr lang="en-GB" sz="1200" b="0" i="0" u="none" strike="noStrike" kern="1200" cap="none" spc="0" baseline="0" dirty="0">
                <a:solidFill>
                  <a:srgbClr val="000000"/>
                </a:solidFill>
                <a:effectLst/>
                <a:uFillTx/>
              </a:rPr>
              <a:t>Where was Goldilocks walking?</a:t>
            </a:r>
          </a:p>
          <a:p>
            <a:pPr lvl="0"/>
            <a:r>
              <a:rPr lang="en-GB" sz="1200" b="0" i="0" u="none" strike="noStrike" kern="1200" cap="none" spc="0" baseline="0" dirty="0">
                <a:solidFill>
                  <a:srgbClr val="000000"/>
                </a:solidFill>
                <a:effectLst/>
                <a:uFillTx/>
              </a:rPr>
              <a:t>How many bears were there?</a:t>
            </a:r>
          </a:p>
          <a:p>
            <a:pPr lvl="0"/>
            <a:r>
              <a:rPr lang="en-GB" sz="1200" b="0" i="0" u="none" strike="noStrike" kern="1200" cap="none" spc="0" baseline="0" dirty="0">
                <a:solidFill>
                  <a:srgbClr val="000000"/>
                </a:solidFill>
                <a:effectLst/>
                <a:uFillTx/>
              </a:rPr>
              <a:t>What happened to the chair?</a:t>
            </a:r>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13</a:t>
            </a:fld>
            <a:endParaRPr lang="en-GB"/>
          </a:p>
        </p:txBody>
      </p:sp>
    </p:spTree>
    <p:extLst>
      <p:ext uri="{BB962C8B-B14F-4D97-AF65-F5344CB8AC3E}">
        <p14:creationId xmlns:p14="http://schemas.microsoft.com/office/powerpoint/2010/main" val="851909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baseline="0" dirty="0"/>
              <a:t>See the next slide</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35131279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baseline="0" dirty="0"/>
              <a:t>See the next slide</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541867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16</a:t>
            </a:fld>
            <a:endParaRPr lang="en-GB"/>
          </a:p>
        </p:txBody>
      </p:sp>
    </p:spTree>
    <p:extLst>
      <p:ext uri="{BB962C8B-B14F-4D97-AF65-F5344CB8AC3E}">
        <p14:creationId xmlns:p14="http://schemas.microsoft.com/office/powerpoint/2010/main" val="36416279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27488250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2079800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33333732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20</a:t>
            </a:fld>
            <a:endParaRPr lang="en-GB"/>
          </a:p>
        </p:txBody>
      </p:sp>
    </p:spTree>
    <p:extLst>
      <p:ext uri="{BB962C8B-B14F-4D97-AF65-F5344CB8AC3E}">
        <p14:creationId xmlns:p14="http://schemas.microsoft.com/office/powerpoint/2010/main" val="5346135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21</a:t>
            </a:fld>
            <a:endParaRPr lang="en-GB"/>
          </a:p>
        </p:txBody>
      </p:sp>
    </p:spTree>
    <p:extLst>
      <p:ext uri="{BB962C8B-B14F-4D97-AF65-F5344CB8AC3E}">
        <p14:creationId xmlns:p14="http://schemas.microsoft.com/office/powerpoint/2010/main" val="1389026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22</a:t>
            </a:fld>
            <a:endParaRPr lang="en-GB"/>
          </a:p>
        </p:txBody>
      </p:sp>
    </p:spTree>
    <p:extLst>
      <p:ext uri="{BB962C8B-B14F-4D97-AF65-F5344CB8AC3E}">
        <p14:creationId xmlns:p14="http://schemas.microsoft.com/office/powerpoint/2010/main" val="33384592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23</a:t>
            </a:fld>
            <a:endParaRPr lang="en-GB"/>
          </a:p>
        </p:txBody>
      </p:sp>
    </p:spTree>
    <p:extLst>
      <p:ext uri="{BB962C8B-B14F-4D97-AF65-F5344CB8AC3E}">
        <p14:creationId xmlns:p14="http://schemas.microsoft.com/office/powerpoint/2010/main" val="1184278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24</a:t>
            </a:fld>
            <a:endParaRPr lang="en-GB"/>
          </a:p>
        </p:txBody>
      </p:sp>
    </p:spTree>
    <p:extLst>
      <p:ext uri="{BB962C8B-B14F-4D97-AF65-F5344CB8AC3E}">
        <p14:creationId xmlns:p14="http://schemas.microsoft.com/office/powerpoint/2010/main" val="302407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25</a:t>
            </a:fld>
            <a:endParaRPr lang="en-GB"/>
          </a:p>
        </p:txBody>
      </p:sp>
    </p:spTree>
    <p:extLst>
      <p:ext uri="{BB962C8B-B14F-4D97-AF65-F5344CB8AC3E}">
        <p14:creationId xmlns:p14="http://schemas.microsoft.com/office/powerpoint/2010/main" val="16035166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26</a:t>
            </a:fld>
            <a:endParaRPr lang="en-GB"/>
          </a:p>
        </p:txBody>
      </p:sp>
    </p:spTree>
    <p:extLst>
      <p:ext uri="{BB962C8B-B14F-4D97-AF65-F5344CB8AC3E}">
        <p14:creationId xmlns:p14="http://schemas.microsoft.com/office/powerpoint/2010/main" val="2701338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Short video, explaining</a:t>
            </a:r>
            <a:r>
              <a:rPr lang="en-GB" baseline="0" dirty="0"/>
              <a:t> behaviourist theory of second language acquisition</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27</a:t>
            </a:fld>
            <a:endParaRPr lang="en-GB"/>
          </a:p>
        </p:txBody>
      </p:sp>
    </p:spTree>
    <p:extLst>
      <p:ext uri="{BB962C8B-B14F-4D97-AF65-F5344CB8AC3E}">
        <p14:creationId xmlns:p14="http://schemas.microsoft.com/office/powerpoint/2010/main" val="32330510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28</a:t>
            </a:fld>
            <a:endParaRPr lang="en-GB"/>
          </a:p>
        </p:txBody>
      </p:sp>
    </p:spTree>
    <p:extLst>
      <p:ext uri="{BB962C8B-B14F-4D97-AF65-F5344CB8AC3E}">
        <p14:creationId xmlns:p14="http://schemas.microsoft.com/office/powerpoint/2010/main" val="10595930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Students</a:t>
            </a:r>
            <a:r>
              <a:rPr lang="en-GB" baseline="0" dirty="0"/>
              <a:t> could also consider:</a:t>
            </a:r>
            <a:endParaRPr lang="en-GB" dirty="0"/>
          </a:p>
          <a:p>
            <a:endParaRPr lang="en-GB" dirty="0"/>
          </a:p>
          <a:p>
            <a:r>
              <a:rPr lang="en-GB" dirty="0"/>
              <a:t>Maslow importance of basics to extend knowledge</a:t>
            </a:r>
          </a:p>
          <a:p>
            <a:r>
              <a:rPr lang="en-GB" dirty="0"/>
              <a:t>Bronfenbrenner – the influence of the environment children are in </a:t>
            </a:r>
          </a:p>
          <a:p>
            <a:r>
              <a:rPr lang="en-GB" dirty="0"/>
              <a:t>Bandura</a:t>
            </a:r>
            <a:r>
              <a:rPr lang="en-GB" baseline="0" dirty="0"/>
              <a:t> learning by example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29</a:t>
            </a:fld>
            <a:endParaRPr lang="en-GB"/>
          </a:p>
        </p:txBody>
      </p:sp>
    </p:spTree>
    <p:extLst>
      <p:ext uri="{BB962C8B-B14F-4D97-AF65-F5344CB8AC3E}">
        <p14:creationId xmlns:p14="http://schemas.microsoft.com/office/powerpoint/2010/main" val="10595814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30</a:t>
            </a:fld>
            <a:endParaRPr lang="en-GB"/>
          </a:p>
        </p:txBody>
      </p:sp>
    </p:spTree>
    <p:extLst>
      <p:ext uri="{BB962C8B-B14F-4D97-AF65-F5344CB8AC3E}">
        <p14:creationId xmlns:p14="http://schemas.microsoft.com/office/powerpoint/2010/main" val="38705838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31</a:t>
            </a:fld>
            <a:endParaRPr lang="en-GB"/>
          </a:p>
        </p:txBody>
      </p:sp>
    </p:spTree>
    <p:extLst>
      <p:ext uri="{BB962C8B-B14F-4D97-AF65-F5344CB8AC3E}">
        <p14:creationId xmlns:p14="http://schemas.microsoft.com/office/powerpoint/2010/main" val="14430305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33</a:t>
            </a:fld>
            <a:endParaRPr lang="en-GB"/>
          </a:p>
        </p:txBody>
      </p:sp>
    </p:spTree>
    <p:extLst>
      <p:ext uri="{BB962C8B-B14F-4D97-AF65-F5344CB8AC3E}">
        <p14:creationId xmlns:p14="http://schemas.microsoft.com/office/powerpoint/2010/main" val="28632365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34</a:t>
            </a:fld>
            <a:endParaRPr lang="en-GB"/>
          </a:p>
        </p:txBody>
      </p:sp>
    </p:spTree>
    <p:extLst>
      <p:ext uri="{BB962C8B-B14F-4D97-AF65-F5344CB8AC3E}">
        <p14:creationId xmlns:p14="http://schemas.microsoft.com/office/powerpoint/2010/main" val="39870313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35</a:t>
            </a:fld>
            <a:endParaRPr lang="en-GB"/>
          </a:p>
        </p:txBody>
      </p:sp>
    </p:spTree>
    <p:extLst>
      <p:ext uri="{BB962C8B-B14F-4D97-AF65-F5344CB8AC3E}">
        <p14:creationId xmlns:p14="http://schemas.microsoft.com/office/powerpoint/2010/main" val="7099765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36</a:t>
            </a:fld>
            <a:endParaRPr lang="en-GB"/>
          </a:p>
        </p:txBody>
      </p:sp>
    </p:spTree>
    <p:extLst>
      <p:ext uri="{BB962C8B-B14F-4D97-AF65-F5344CB8AC3E}">
        <p14:creationId xmlns:p14="http://schemas.microsoft.com/office/powerpoint/2010/main" val="28277019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sz="1200" b="0" i="0" u="none" strike="noStrike" kern="1200" cap="none" spc="0" baseline="0" dirty="0">
                <a:solidFill>
                  <a:srgbClr val="000000"/>
                </a:solidFill>
                <a:effectLst/>
                <a:uFillTx/>
              </a:rPr>
              <a:t>Practitioners can use different approaches</a:t>
            </a:r>
          </a:p>
          <a:p>
            <a:endParaRPr lang="en-GB" sz="1200" b="0" i="0" u="sng" strike="noStrike" kern="1200" cap="none" spc="0" baseline="0" dirty="0">
              <a:solidFill>
                <a:srgbClr val="000000"/>
              </a:solidFill>
              <a:effectLst/>
              <a:uFillTx/>
            </a:endParaRPr>
          </a:p>
          <a:p>
            <a:r>
              <a:rPr lang="en-GB" sz="1200" b="0" i="0" u="none" strike="noStrike" kern="1200" cap="none" spc="0" baseline="0" dirty="0">
                <a:solidFill>
                  <a:srgbClr val="000000"/>
                </a:solidFill>
                <a:effectLst/>
                <a:uFillTx/>
              </a:rPr>
              <a:t>Few lessons are in English or target language – the majority use a strategic bilingual approach such as code-switching (alternating between both languages as they teach), targeted translation (where specific terms or passages are translated as they are taught), or </a:t>
            </a:r>
            <a:r>
              <a:rPr lang="en-GB" sz="1200" b="0" i="0" u="sng" strike="noStrike" kern="1200" cap="none" spc="0" baseline="0" dirty="0" err="1">
                <a:solidFill>
                  <a:srgbClr val="000000"/>
                </a:solidFill>
                <a:effectLst/>
                <a:uFillTx/>
                <a:hlinkClick r:id="rId3"/>
              </a:rPr>
              <a:t>translanguaging</a:t>
            </a:r>
            <a:r>
              <a:rPr lang="en-GB" sz="1200" b="0" i="0" u="none" strike="noStrike" kern="1200" cap="none" spc="0" baseline="0" dirty="0">
                <a:solidFill>
                  <a:srgbClr val="000000"/>
                </a:solidFill>
                <a:effectLst/>
                <a:uFillTx/>
              </a:rPr>
              <a:t> (blending two languages together to help children learn a topic’s terminology in both).</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37</a:t>
            </a:fld>
            <a:endParaRPr lang="en-GB"/>
          </a:p>
        </p:txBody>
      </p:sp>
    </p:spTree>
    <p:extLst>
      <p:ext uri="{BB962C8B-B14F-4D97-AF65-F5344CB8AC3E}">
        <p14:creationId xmlns:p14="http://schemas.microsoft.com/office/powerpoint/2010/main" val="42541231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39</a:t>
            </a:fld>
            <a:endParaRPr lang="en-GB"/>
          </a:p>
        </p:txBody>
      </p:sp>
    </p:spTree>
    <p:extLst>
      <p:ext uri="{BB962C8B-B14F-4D97-AF65-F5344CB8AC3E}">
        <p14:creationId xmlns:p14="http://schemas.microsoft.com/office/powerpoint/2010/main" val="28503785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40</a:t>
            </a:fld>
            <a:endParaRPr lang="en-GB"/>
          </a:p>
        </p:txBody>
      </p:sp>
    </p:spTree>
    <p:extLst>
      <p:ext uri="{BB962C8B-B14F-4D97-AF65-F5344CB8AC3E}">
        <p14:creationId xmlns:p14="http://schemas.microsoft.com/office/powerpoint/2010/main" val="2748177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indent="0">
              <a:lnSpc>
                <a:spcPct val="170000"/>
              </a:lnSpc>
              <a:buNone/>
            </a:pPr>
            <a:r>
              <a:rPr lang="en-GB" sz="1200" dirty="0"/>
              <a:t>What are the differences?</a:t>
            </a:r>
          </a:p>
          <a:p>
            <a:pPr>
              <a:lnSpc>
                <a:spcPct val="170000"/>
              </a:lnSpc>
            </a:pPr>
            <a:r>
              <a:rPr lang="en-GB" sz="1200" b="1" dirty="0"/>
              <a:t>Direct discrimination</a:t>
            </a:r>
            <a:r>
              <a:rPr lang="en-GB" sz="1200" dirty="0"/>
              <a:t> happens when a person is treated differently because of the way they are— such as if someone doesn't get a job because of their gender, or isn't treated equally because of their race.</a:t>
            </a:r>
          </a:p>
          <a:p>
            <a:pPr>
              <a:lnSpc>
                <a:spcPct val="170000"/>
              </a:lnSpc>
            </a:pPr>
            <a:r>
              <a:rPr lang="en-GB" sz="1200" b="1" dirty="0"/>
              <a:t>Indirect discrimination</a:t>
            </a:r>
            <a:r>
              <a:rPr lang="en-GB" sz="1200" dirty="0"/>
              <a:t> happens when a rule applies to everyone in the same way, but affects some people unfairly. For example, if there was a rule that nobody who went to an after school club would have transport provided for them, this would have more negative effects on young people with limited mobility.</a:t>
            </a:r>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41</a:t>
            </a:fld>
            <a:endParaRPr lang="en-GB"/>
          </a:p>
        </p:txBody>
      </p:sp>
    </p:spTree>
    <p:extLst>
      <p:ext uri="{BB962C8B-B14F-4D97-AF65-F5344CB8AC3E}">
        <p14:creationId xmlns:p14="http://schemas.microsoft.com/office/powerpoint/2010/main" val="24079886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42</a:t>
            </a:fld>
            <a:endParaRPr lang="en-GB"/>
          </a:p>
        </p:txBody>
      </p:sp>
    </p:spTree>
    <p:extLst>
      <p:ext uri="{BB962C8B-B14F-4D97-AF65-F5344CB8AC3E}">
        <p14:creationId xmlns:p14="http://schemas.microsoft.com/office/powerpoint/2010/main" val="11684215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43</a:t>
            </a:fld>
            <a:endParaRPr lang="en-GB"/>
          </a:p>
        </p:txBody>
      </p:sp>
    </p:spTree>
    <p:extLst>
      <p:ext uri="{BB962C8B-B14F-4D97-AF65-F5344CB8AC3E}">
        <p14:creationId xmlns:p14="http://schemas.microsoft.com/office/powerpoint/2010/main" val="134674109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44</a:t>
            </a:fld>
            <a:endParaRPr lang="en-GB"/>
          </a:p>
        </p:txBody>
      </p:sp>
    </p:spTree>
    <p:extLst>
      <p:ext uri="{BB962C8B-B14F-4D97-AF65-F5344CB8AC3E}">
        <p14:creationId xmlns:p14="http://schemas.microsoft.com/office/powerpoint/2010/main" val="24408379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45</a:t>
            </a:fld>
            <a:endParaRPr lang="en-GB"/>
          </a:p>
        </p:txBody>
      </p:sp>
    </p:spTree>
    <p:extLst>
      <p:ext uri="{BB962C8B-B14F-4D97-AF65-F5344CB8AC3E}">
        <p14:creationId xmlns:p14="http://schemas.microsoft.com/office/powerpoint/2010/main" val="19224849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46</a:t>
            </a:fld>
            <a:endParaRPr lang="en-GB"/>
          </a:p>
        </p:txBody>
      </p:sp>
    </p:spTree>
    <p:extLst>
      <p:ext uri="{BB962C8B-B14F-4D97-AF65-F5344CB8AC3E}">
        <p14:creationId xmlns:p14="http://schemas.microsoft.com/office/powerpoint/2010/main" val="55424926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47</a:t>
            </a:fld>
            <a:endParaRPr lang="en-GB"/>
          </a:p>
        </p:txBody>
      </p:sp>
    </p:spTree>
    <p:extLst>
      <p:ext uri="{BB962C8B-B14F-4D97-AF65-F5344CB8AC3E}">
        <p14:creationId xmlns:p14="http://schemas.microsoft.com/office/powerpoint/2010/main" val="125381046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48</a:t>
            </a:fld>
            <a:endParaRPr lang="en-GB"/>
          </a:p>
        </p:txBody>
      </p:sp>
    </p:spTree>
    <p:extLst>
      <p:ext uri="{BB962C8B-B14F-4D97-AF65-F5344CB8AC3E}">
        <p14:creationId xmlns:p14="http://schemas.microsoft.com/office/powerpoint/2010/main" val="3582025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49</a:t>
            </a:fld>
            <a:endParaRPr lang="en-GB"/>
          </a:p>
        </p:txBody>
      </p:sp>
    </p:spTree>
    <p:extLst>
      <p:ext uri="{BB962C8B-B14F-4D97-AF65-F5344CB8AC3E}">
        <p14:creationId xmlns:p14="http://schemas.microsoft.com/office/powerpoint/2010/main" val="56599291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Added WAL/EAL children to assignment….</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50</a:t>
            </a:fld>
            <a:endParaRPr lang="en-GB"/>
          </a:p>
        </p:txBody>
      </p:sp>
    </p:spTree>
    <p:extLst>
      <p:ext uri="{BB962C8B-B14F-4D97-AF65-F5344CB8AC3E}">
        <p14:creationId xmlns:p14="http://schemas.microsoft.com/office/powerpoint/2010/main" val="255607585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51</a:t>
            </a:fld>
            <a:endParaRPr lang="en-GB"/>
          </a:p>
        </p:txBody>
      </p:sp>
    </p:spTree>
    <p:extLst>
      <p:ext uri="{BB962C8B-B14F-4D97-AF65-F5344CB8AC3E}">
        <p14:creationId xmlns:p14="http://schemas.microsoft.com/office/powerpoint/2010/main" val="226049860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52</a:t>
            </a:fld>
            <a:endParaRPr lang="en-GB"/>
          </a:p>
        </p:txBody>
      </p:sp>
    </p:spTree>
    <p:extLst>
      <p:ext uri="{BB962C8B-B14F-4D97-AF65-F5344CB8AC3E}">
        <p14:creationId xmlns:p14="http://schemas.microsoft.com/office/powerpoint/2010/main" val="3838194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01218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41690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0100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093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82939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1256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0695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78777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8499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0115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99502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10441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11404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5C958B5D-2B71-F94E-8A2A-2F1F5E391DA3}" type="datetimeFigureOut">
              <a:rPr lang="en-US" smtClean="0"/>
              <a:pPr/>
              <a:t>2/24/2024</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6A8CBF47-CD5C-4D4C-8BC8-D49EA6405D47}" type="slidenum">
              <a:rPr lang="en-US" smtClean="0"/>
              <a:pPr/>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54894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4993983"/>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jpeg"/><Relationship Id="rId7"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bilingualkidspot.com/2022/12/09/what-is-receptive-expressive-language/" TargetMode="External"/><Relationship Id="rId5" Type="http://schemas.openxmlformats.org/officeDocument/2006/relationships/image" Target="../media/image9.jpeg"/><Relationship Id="rId4" Type="http://schemas.openxmlformats.org/officeDocument/2006/relationships/hyperlink" Target="https://bilingualkidspot.com/2023/11/21/benefits-advantages-learning-second-langaug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2.xml"/><Relationship Id="rId1" Type="http://schemas.openxmlformats.org/officeDocument/2006/relationships/video" Target="https://www.youtube.com/embed/7Cgpfw4z8cw" TargetMode="External"/><Relationship Id="rId5" Type="http://schemas.openxmlformats.org/officeDocument/2006/relationships/image" Target="../media/image14.jpeg"/><Relationship Id="rId4" Type="http://schemas.openxmlformats.org/officeDocument/2006/relationships/hyperlink" Target="https://www.youtube.com/watch?app=desktop&amp;v=7Cgpfw4z8cw"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naldic.org.uk/eal-teaching-and-learning/outline-guidance/early-years/"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2.xml"/><Relationship Id="rId1" Type="http://schemas.openxmlformats.org/officeDocument/2006/relationships/video" Target="https://www.youtube.com/embed/M-k_PkxClPI" TargetMode="External"/><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video" Target="https://www.youtube.com/embed/VvOIbDI2fro" TargetMode="External"/><Relationship Id="rId4" Type="http://schemas.openxmlformats.org/officeDocument/2006/relationships/image" Target="../media/image22.jpeg"/></Relationships>
</file>

<file path=ppt/slides/_rels/slide2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26.png"/><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4.xml"/><Relationship Id="rId1" Type="http://schemas.openxmlformats.org/officeDocument/2006/relationships/video" Target="https://www.youtube.com/embed/hCnjpGXwJzU?feature=oembed" TargetMode="External"/><Relationship Id="rId4" Type="http://schemas.openxmlformats.org/officeDocument/2006/relationships/image" Target="../media/image34.jpeg"/></Relationships>
</file>

<file path=ppt/slides/_rels/slide41.xml.rels><?xml version="1.0" encoding="UTF-8" standalone="yes"?>
<Relationships xmlns="http://schemas.openxmlformats.org/package/2006/relationships"><Relationship Id="rId3" Type="http://schemas.openxmlformats.org/officeDocument/2006/relationships/hyperlink" Target="https://www.cypcs.org.uk/rights/uncrcarticles/article-7" TargetMode="External"/><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hyperlink" Target="https://www.cypcs.org.uk/rights/uncrcarticles/article-8"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hyperlink" Target="https://link.springer.com/article/10.1007/s13158-015-0148-7" TargetMode="External"/><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app=desktop&amp;v=7Cgpfw4z8cw" TargetMode="External"/><Relationship Id="rId2" Type="http://schemas.openxmlformats.org/officeDocument/2006/relationships/notesSlide" Target="../notesSlides/notesSlide47.xml"/><Relationship Id="rId1" Type="http://schemas.openxmlformats.org/officeDocument/2006/relationships/slideLayout" Target="../slideLayouts/slideLayout4.xml"/><Relationship Id="rId5" Type="http://schemas.openxmlformats.org/officeDocument/2006/relationships/hyperlink" Target="https://naldic.org.uk/the-eal-learner/eal-learners-uk/eal-learners-in-schools/" TargetMode="External"/><Relationship Id="rId4" Type="http://schemas.openxmlformats.org/officeDocument/2006/relationships/hyperlink" Target="https://www.naldic.org.uk/eal-teaching-and-learning/outline-guidance/task/" TargetMode="External"/></Relationships>
</file>

<file path=ppt/slides/_rels/slide52.xml.rels><?xml version="1.0" encoding="UTF-8" standalone="yes"?>
<Relationships xmlns="http://schemas.openxmlformats.org/package/2006/relationships"><Relationship Id="rId8" Type="http://schemas.openxmlformats.org/officeDocument/2006/relationships/hyperlink" Target="https://theconversation.com/welsh-schools-an-approach-to-bilingualism-that-can-help-overcome-division-79935#:~:text=Few%20lessons%20are%20in%20just%20Welsh%20or%20English,help%20students%20learn%20a%20topic%E2%80%99s%20terminology%20in%20both%29" TargetMode="External"/><Relationship Id="rId3" Type="http://schemas.openxmlformats.org/officeDocument/2006/relationships/hyperlink" Target="https://naldic.org.uk/eal-teaching-and-learning/outline-guidance/early-years/" TargetMode="External"/><Relationship Id="rId7" Type="http://schemas.openxmlformats.org/officeDocument/2006/relationships/hyperlink" Target="http://353ld710iigr2n4po7k4kgvv-wpengine.netdna-ssl.com/wp-content/uploads/2010/05/UNCRC_united_nations_convention_on_the_rights_of_the_child.pdf" TargetMode="External"/><Relationship Id="rId2" Type="http://schemas.openxmlformats.org/officeDocument/2006/relationships/notesSlide" Target="../notesSlides/notesSlide48.xml"/><Relationship Id="rId1" Type="http://schemas.openxmlformats.org/officeDocument/2006/relationships/slideLayout" Target="../slideLayouts/slideLayout4.xml"/><Relationship Id="rId6" Type="http://schemas.openxmlformats.org/officeDocument/2006/relationships/hyperlink" Target="https://explore-education-statistics.service.gov.uk/find-statistics/school-pupils-and-their-characteristics" TargetMode="External"/><Relationship Id="rId5" Type="http://schemas.openxmlformats.org/officeDocument/2006/relationships/hyperlink" Target="https://www.cambridge.org/core/journals/language-teaching/article/abs/first-language-attrition/317173BC814C4EA9469443F8B3FA2F93" TargetMode="External"/><Relationship Id="rId4" Type="http://schemas.openxmlformats.org/officeDocument/2006/relationships/hyperlink" Target="http://www.naldic.org.uk/eal-teaching-and-learning/outline-guidance/eal-ofs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280989" y="1209676"/>
            <a:ext cx="5662611" cy="4090135"/>
          </a:xfrm>
        </p:spPr>
        <p:txBody>
          <a:bodyPr/>
          <a:lstStyle/>
          <a:p>
            <a:r>
              <a:rPr lang="en-GB" sz="4000" i="1" dirty="0">
                <a:solidFill>
                  <a:srgbClr val="FFFFFF"/>
                </a:solidFill>
              </a:rPr>
              <a:t>ECEY4004:</a:t>
            </a:r>
            <a:br>
              <a:rPr lang="en-GB" sz="4000" i="1" dirty="0">
                <a:solidFill>
                  <a:srgbClr val="FFFFFF"/>
                </a:solidFill>
              </a:rPr>
            </a:br>
            <a:br>
              <a:rPr lang="en-GB" sz="4000" i="1" dirty="0">
                <a:solidFill>
                  <a:srgbClr val="FFFFFF"/>
                </a:solidFill>
              </a:rPr>
            </a:br>
            <a:r>
              <a:rPr lang="en-GB" sz="4000" i="1" dirty="0">
                <a:solidFill>
                  <a:srgbClr val="FFFFFF"/>
                </a:solidFill>
              </a:rPr>
              <a:t>Multilingualism, </a:t>
            </a:r>
            <a:br>
              <a:rPr lang="en-GB" sz="4000" i="1" dirty="0">
                <a:solidFill>
                  <a:srgbClr val="FFFFFF"/>
                </a:solidFill>
              </a:rPr>
            </a:br>
            <a:r>
              <a:rPr lang="en-GB" sz="4000" i="1" dirty="0">
                <a:solidFill>
                  <a:srgbClr val="FFFFFF"/>
                </a:solidFill>
              </a:rPr>
              <a:t>Multi-thinking</a:t>
            </a:r>
            <a:br>
              <a:rPr lang="en-GB" sz="4000" i="1" dirty="0">
                <a:solidFill>
                  <a:srgbClr val="FFFFFF"/>
                </a:solidFill>
              </a:rPr>
            </a:br>
            <a:br>
              <a:rPr lang="en-GB" sz="4000" i="1" dirty="0">
                <a:solidFill>
                  <a:srgbClr val="FFFFFF"/>
                </a:solidFill>
              </a:rPr>
            </a:br>
            <a:r>
              <a:rPr lang="en-GB" sz="4000" i="1" dirty="0">
                <a:solidFill>
                  <a:srgbClr val="FFFFFF"/>
                </a:solidFill>
              </a:rPr>
              <a:t>EAL and Theories</a:t>
            </a:r>
            <a:br>
              <a:rPr lang="en-GB" sz="2800" b="1" dirty="0">
                <a:solidFill>
                  <a:srgbClr val="FFFFFF"/>
                </a:solidFill>
              </a:rPr>
            </a:br>
            <a:br>
              <a:rPr lang="en-GB" sz="2800" b="1" dirty="0">
                <a:solidFill>
                  <a:prstClr val="white"/>
                </a:solidFill>
                <a:ea typeface="+mn-ea"/>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0CC89A-0BE5-8816-C75E-AD914FFA3230}"/>
              </a:ext>
            </a:extLst>
          </p:cNvPr>
          <p:cNvSpPr/>
          <p:nvPr/>
        </p:nvSpPr>
        <p:spPr>
          <a:xfrm>
            <a:off x="0" y="0"/>
            <a:ext cx="12192000" cy="596419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dirty="0">
                <a:latin typeface="Arial" panose="020B0604020202020204" pitchFamily="34" charset="0"/>
                <a:cs typeface="Arial" panose="020B0604020202020204" pitchFamily="34" charset="0"/>
              </a:rPr>
              <a:t>Contents</a:t>
            </a:r>
            <a:endParaRPr lang="cy-GB" altLang="cy-GB" dirty="0">
              <a:latin typeface="Arial" panose="020B0604020202020204" pitchFamily="34" charset="0"/>
              <a:cs typeface="Arial" panose="020B0604020202020204" pitchFamily="34" charset="0"/>
            </a:endParaRPr>
          </a:p>
        </p:txBody>
      </p:sp>
      <p:sp>
        <p:nvSpPr>
          <p:cNvPr id="6148" name="Content Placeholder 5"/>
          <p:cNvSpPr>
            <a:spLocks noGrp="1"/>
          </p:cNvSpPr>
          <p:nvPr>
            <p:ph sz="half" idx="2"/>
          </p:nvPr>
        </p:nvSpPr>
        <p:spPr>
          <a:xfrm>
            <a:off x="414434" y="1387594"/>
            <a:ext cx="11259391" cy="4625704"/>
          </a:xfrm>
        </p:spPr>
        <p:txBody>
          <a:bodyPr>
            <a:normAutofit/>
          </a:bodyPr>
          <a:lstStyle/>
          <a:p>
            <a:pPr eaLnBrk="1" hangingPunct="1">
              <a:lnSpc>
                <a:spcPct val="150000"/>
              </a:lnSpc>
            </a:pPr>
            <a:r>
              <a:rPr lang="en-GB" altLang="cy-GB" dirty="0">
                <a:latin typeface="Arial" panose="020B0604020202020204" pitchFamily="34" charset="0"/>
                <a:cs typeface="Arial" panose="020B0604020202020204" pitchFamily="34" charset="0"/>
              </a:rPr>
              <a:t>Defining English as an Additional Language (EAL);</a:t>
            </a:r>
          </a:p>
          <a:p>
            <a:pPr eaLnBrk="1" hangingPunct="1">
              <a:lnSpc>
                <a:spcPct val="150000"/>
              </a:lnSpc>
            </a:pPr>
            <a:r>
              <a:rPr lang="en-GB" altLang="cy-GB" dirty="0">
                <a:latin typeface="Arial" panose="020B0604020202020204" pitchFamily="34" charset="0"/>
                <a:cs typeface="Arial" panose="020B0604020202020204" pitchFamily="34" charset="0"/>
              </a:rPr>
              <a:t>Approaches in language learning;</a:t>
            </a:r>
          </a:p>
          <a:p>
            <a:pPr eaLnBrk="1" hangingPunct="1">
              <a:lnSpc>
                <a:spcPct val="150000"/>
              </a:lnSpc>
            </a:pPr>
            <a:r>
              <a:rPr lang="en-GB" altLang="cy-GB" dirty="0">
                <a:latin typeface="Arial" panose="020B0604020202020204" pitchFamily="34" charset="0"/>
                <a:cs typeface="Arial" panose="020B0604020202020204" pitchFamily="34" charset="0"/>
              </a:rPr>
              <a:t>Theory;</a:t>
            </a:r>
          </a:p>
          <a:p>
            <a:pPr eaLnBrk="1" hangingPunct="1">
              <a:lnSpc>
                <a:spcPct val="150000"/>
              </a:lnSpc>
            </a:pPr>
            <a:r>
              <a:rPr lang="en-GB" altLang="cy-GB" dirty="0">
                <a:latin typeface="Arial" panose="020B0604020202020204" pitchFamily="34" charset="0"/>
                <a:cs typeface="Arial" panose="020B0604020202020204" pitchFamily="34" charset="0"/>
              </a:rPr>
              <a:t>Research;</a:t>
            </a:r>
          </a:p>
          <a:p>
            <a:pPr eaLnBrk="1" hangingPunct="1">
              <a:lnSpc>
                <a:spcPct val="150000"/>
              </a:lnSpc>
            </a:pPr>
            <a:r>
              <a:rPr lang="en-GB" altLang="cy-GB" dirty="0">
                <a:latin typeface="Arial" panose="020B0604020202020204" pitchFamily="34" charset="0"/>
                <a:cs typeface="Arial" panose="020B0604020202020204" pitchFamily="34" charset="0"/>
              </a:rPr>
              <a:t>The assignment.</a:t>
            </a:r>
          </a:p>
          <a:p>
            <a:pPr marL="0" indent="0" eaLnBrk="1" hangingPunct="1">
              <a:buNone/>
            </a:pPr>
            <a:endParaRPr lang="en-GB" altLang="cy-GB" sz="2600" dirty="0">
              <a:solidFill>
                <a:srgbClr val="0070C0"/>
              </a:solidFill>
              <a:latin typeface="Arial" panose="020B0604020202020204" pitchFamily="34" charset="0"/>
              <a:cs typeface="Arial" panose="020B0604020202020204" pitchFamily="34" charset="0"/>
            </a:endParaRPr>
          </a:p>
        </p:txBody>
      </p:sp>
      <p:pic>
        <p:nvPicPr>
          <p:cNvPr id="1026" name="Picture 2" descr="EAL - English as an Additional Language - Grange Park Primary School">
            <a:extLst>
              <a:ext uri="{FF2B5EF4-FFF2-40B4-BE49-F238E27FC236}">
                <a16:creationId xmlns:a16="http://schemas.microsoft.com/office/drawing/2014/main" id="{65B16327-9805-A65B-77FE-92C9F330CE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6070" y="2562987"/>
            <a:ext cx="5407755" cy="3028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5767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7662A49-FD84-C39B-220E-36941421D369}"/>
              </a:ext>
            </a:extLst>
          </p:cNvPr>
          <p:cNvSpPr/>
          <p:nvPr/>
        </p:nvSpPr>
        <p:spPr>
          <a:xfrm>
            <a:off x="0" y="0"/>
            <a:ext cx="12192000" cy="581591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02509" y="365126"/>
            <a:ext cx="11327026" cy="1661381"/>
          </a:xfrm>
        </p:spPr>
        <p:txBody>
          <a:bodyPr>
            <a:normAutofit/>
          </a:bodyPr>
          <a:lstStyle/>
          <a:p>
            <a:pPr algn="ctr"/>
            <a:r>
              <a:rPr lang="en-GB" dirty="0">
                <a:latin typeface="Arial" panose="020B0604020202020204" pitchFamily="34" charset="0"/>
                <a:cs typeface="Arial" panose="020B0604020202020204" pitchFamily="34" charset="0"/>
              </a:rPr>
              <a:t>Employability/Transferable Skills</a:t>
            </a:r>
            <a:endParaRPr 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502509" y="1595957"/>
            <a:ext cx="9340103" cy="3853894"/>
          </a:xfrm>
        </p:spPr>
        <p:txBody>
          <a:bodyPr>
            <a:normAutofit/>
          </a:bodyPr>
          <a:lstStyle/>
          <a:p>
            <a:pPr>
              <a:lnSpc>
                <a:spcPct val="150000"/>
              </a:lnSpc>
            </a:pPr>
            <a:r>
              <a:rPr lang="en-GB" dirty="0">
                <a:latin typeface="Arial" panose="020B0604020202020204" pitchFamily="34" charset="0"/>
                <a:cs typeface="Arial" panose="020B0604020202020204" pitchFamily="34" charset="0"/>
              </a:rPr>
              <a:t>Organisation;</a:t>
            </a:r>
          </a:p>
          <a:p>
            <a:pPr>
              <a:lnSpc>
                <a:spcPct val="150000"/>
              </a:lnSpc>
            </a:pPr>
            <a:r>
              <a:rPr lang="en-GB" dirty="0">
                <a:latin typeface="Arial" panose="020B0604020202020204" pitchFamily="34" charset="0"/>
                <a:cs typeface="Arial" panose="020B0604020202020204" pitchFamily="34" charset="0"/>
              </a:rPr>
              <a:t>Planning;</a:t>
            </a:r>
          </a:p>
          <a:p>
            <a:pPr>
              <a:lnSpc>
                <a:spcPct val="150000"/>
              </a:lnSpc>
            </a:pPr>
            <a:r>
              <a:rPr lang="en-GB" dirty="0">
                <a:latin typeface="Arial" panose="020B0604020202020204" pitchFamily="34" charset="0"/>
                <a:cs typeface="Arial" panose="020B0604020202020204" pitchFamily="34" charset="0"/>
              </a:rPr>
              <a:t>Researching;</a:t>
            </a:r>
          </a:p>
          <a:p>
            <a:pPr>
              <a:lnSpc>
                <a:spcPct val="150000"/>
              </a:lnSpc>
            </a:pPr>
            <a:r>
              <a:rPr lang="en-GB" dirty="0">
                <a:latin typeface="Arial" panose="020B0604020202020204" pitchFamily="34" charset="0"/>
                <a:cs typeface="Arial" panose="020B0604020202020204" pitchFamily="34" charset="0"/>
              </a:rPr>
              <a:t>Discussion skills;</a:t>
            </a:r>
          </a:p>
          <a:p>
            <a:pPr>
              <a:lnSpc>
                <a:spcPct val="150000"/>
              </a:lnSpc>
            </a:pPr>
            <a:r>
              <a:rPr lang="en-GB" dirty="0">
                <a:latin typeface="Arial" panose="020B0604020202020204" pitchFamily="34" charset="0"/>
                <a:cs typeface="Arial" panose="020B0604020202020204" pitchFamily="34" charset="0"/>
              </a:rPr>
              <a:t>Idea sharing.</a:t>
            </a:r>
          </a:p>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pic>
        <p:nvPicPr>
          <p:cNvPr id="6" name="Picture 5" descr="Colleagues reviewing documents">
            <a:extLst>
              <a:ext uri="{FF2B5EF4-FFF2-40B4-BE49-F238E27FC236}">
                <a16:creationId xmlns:a16="http://schemas.microsoft.com/office/drawing/2014/main" id="{65D34483-69EB-15CA-138D-0490053DBB5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67694" y="1838699"/>
            <a:ext cx="4770903" cy="3180602"/>
          </a:xfrm>
          <a:prstGeom prst="rect">
            <a:avLst/>
          </a:prstGeom>
        </p:spPr>
      </p:pic>
    </p:spTree>
    <p:extLst>
      <p:ext uri="{BB962C8B-B14F-4D97-AF65-F5344CB8AC3E}">
        <p14:creationId xmlns:p14="http://schemas.microsoft.com/office/powerpoint/2010/main" val="656006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CD33CE8-DE1D-0EC1-A2BA-90DDB08231E0}"/>
              </a:ext>
            </a:extLst>
          </p:cNvPr>
          <p:cNvSpPr/>
          <p:nvPr/>
        </p:nvSpPr>
        <p:spPr>
          <a:xfrm>
            <a:off x="0" y="0"/>
            <a:ext cx="12192000" cy="57005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Resources</a:t>
            </a:r>
          </a:p>
        </p:txBody>
      </p:sp>
      <p:sp>
        <p:nvSpPr>
          <p:cNvPr id="4" name="Content Placeholder 3"/>
          <p:cNvSpPr>
            <a:spLocks noGrp="1"/>
          </p:cNvSpPr>
          <p:nvPr>
            <p:ph sz="half" idx="2"/>
          </p:nvPr>
        </p:nvSpPr>
        <p:spPr>
          <a:xfrm>
            <a:off x="484094" y="1825625"/>
            <a:ext cx="10869706" cy="4351338"/>
          </a:xfrm>
        </p:spPr>
        <p:txBody>
          <a:bodyPr/>
          <a:lstStyle/>
          <a:p>
            <a:pPr>
              <a:lnSpc>
                <a:spcPct val="150000"/>
              </a:lnSpc>
            </a:pPr>
            <a:r>
              <a:rPr lang="en-GB" dirty="0">
                <a:latin typeface="Arial" panose="020B0604020202020204" pitchFamily="34" charset="0"/>
                <a:cs typeface="Arial" panose="020B0604020202020204" pitchFamily="34" charset="0"/>
              </a:rPr>
              <a:t>PP;</a:t>
            </a:r>
          </a:p>
          <a:p>
            <a:pPr>
              <a:lnSpc>
                <a:spcPct val="150000"/>
              </a:lnSpc>
            </a:pPr>
            <a:r>
              <a:rPr lang="en-GB" dirty="0">
                <a:latin typeface="Arial" panose="020B0604020202020204" pitchFamily="34" charset="0"/>
                <a:cs typeface="Arial" panose="020B0604020202020204" pitchFamily="34" charset="0"/>
              </a:rPr>
              <a:t>Research;</a:t>
            </a:r>
          </a:p>
          <a:p>
            <a:pPr>
              <a:lnSpc>
                <a:spcPct val="150000"/>
              </a:lnSpc>
            </a:pPr>
            <a:r>
              <a:rPr lang="en-GB" dirty="0">
                <a:latin typeface="Arial" panose="020B0604020202020204" pitchFamily="34" charset="0"/>
                <a:cs typeface="Arial" panose="020B0604020202020204" pitchFamily="34" charset="0"/>
              </a:rPr>
              <a:t>Articles;</a:t>
            </a:r>
          </a:p>
          <a:p>
            <a:pPr>
              <a:lnSpc>
                <a:spcPct val="150000"/>
              </a:lnSpc>
            </a:pPr>
            <a:r>
              <a:rPr lang="en-GB" dirty="0">
                <a:latin typeface="Arial" panose="020B0604020202020204" pitchFamily="34" charset="0"/>
                <a:cs typeface="Arial" panose="020B0604020202020204" pitchFamily="34" charset="0"/>
              </a:rPr>
              <a:t>Websites;</a:t>
            </a:r>
          </a:p>
          <a:p>
            <a:pPr>
              <a:lnSpc>
                <a:spcPct val="150000"/>
              </a:lnSpc>
            </a:pPr>
            <a:r>
              <a:rPr lang="en-GB" dirty="0">
                <a:latin typeface="Arial" panose="020B0604020202020204" pitchFamily="34" charset="0"/>
                <a:cs typeface="Arial" panose="020B0604020202020204" pitchFamily="34" charset="0"/>
              </a:rPr>
              <a:t>Video clips.</a:t>
            </a:r>
          </a:p>
        </p:txBody>
      </p:sp>
      <p:pic>
        <p:nvPicPr>
          <p:cNvPr id="6" name="Picture 5" descr="A person reaching for a paper on a table full of paper and sticky notes">
            <a:extLst>
              <a:ext uri="{FF2B5EF4-FFF2-40B4-BE49-F238E27FC236}">
                <a16:creationId xmlns:a16="http://schemas.microsoft.com/office/drawing/2014/main" id="{3610794D-1105-9142-016E-C74E0D8EF3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73906" y="1690690"/>
            <a:ext cx="4335838" cy="2893552"/>
          </a:xfrm>
          <a:prstGeom prst="rect">
            <a:avLst/>
          </a:prstGeom>
        </p:spPr>
      </p:pic>
    </p:spTree>
    <p:extLst>
      <p:ext uri="{BB962C8B-B14F-4D97-AF65-F5344CB8AC3E}">
        <p14:creationId xmlns:p14="http://schemas.microsoft.com/office/powerpoint/2010/main" val="3028353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ECA9E5E-94A2-033E-8CD3-AF89A4D77DAA}"/>
              </a:ext>
            </a:extLst>
          </p:cNvPr>
          <p:cNvSpPr/>
          <p:nvPr/>
        </p:nvSpPr>
        <p:spPr>
          <a:xfrm>
            <a:off x="0" y="0"/>
            <a:ext cx="12192000" cy="57005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78680" y="343696"/>
            <a:ext cx="10475119" cy="1325563"/>
          </a:xfrm>
        </p:spPr>
        <p:txBody>
          <a:bodyPr>
            <a:normAutofit/>
          </a:bodyPr>
          <a:lstStyle/>
          <a:p>
            <a:pPr algn="ctr"/>
            <a:r>
              <a:rPr lang="en-GB" dirty="0">
                <a:latin typeface="Arial" panose="020B0604020202020204" pitchFamily="34" charset="0"/>
                <a:cs typeface="Arial" panose="020B0604020202020204" pitchFamily="34" charset="0"/>
              </a:rPr>
              <a:t>English as an Additional Language (EAL)</a:t>
            </a:r>
          </a:p>
        </p:txBody>
      </p:sp>
      <p:sp>
        <p:nvSpPr>
          <p:cNvPr id="4" name="Content Placeholder 3"/>
          <p:cNvSpPr>
            <a:spLocks noGrp="1"/>
          </p:cNvSpPr>
          <p:nvPr>
            <p:ph sz="half" idx="2"/>
          </p:nvPr>
        </p:nvSpPr>
        <p:spPr>
          <a:xfrm>
            <a:off x="228601" y="1825625"/>
            <a:ext cx="11897496" cy="4351338"/>
          </a:xfrm>
        </p:spPr>
        <p:txBody>
          <a:bodyPr>
            <a:normAutofit/>
          </a:bodyPr>
          <a:lstStyle/>
          <a:p>
            <a:pPr marL="0" indent="0">
              <a:lnSpc>
                <a:spcPct val="150000"/>
              </a:lnSpc>
              <a:buNone/>
            </a:pPr>
            <a:r>
              <a:rPr lang="en-GB" dirty="0">
                <a:latin typeface="Arial" panose="020B0604020202020204" pitchFamily="34" charset="0"/>
              </a:rPr>
              <a:t>“English as an additional language (EAL) refers to learners whose first language is not English. The learner may already be fluent in several other languages or dialects, which is why the term </a:t>
            </a:r>
            <a:r>
              <a:rPr lang="en-GB" i="1" dirty="0">
                <a:latin typeface="Arial" panose="020B0604020202020204" pitchFamily="34" charset="0"/>
              </a:rPr>
              <a:t>English as a second language</a:t>
            </a:r>
            <a:r>
              <a:rPr lang="en-GB" dirty="0">
                <a:latin typeface="Arial" panose="020B0604020202020204" pitchFamily="34" charset="0"/>
              </a:rPr>
              <a:t> </a:t>
            </a:r>
            <a:r>
              <a:rPr lang="en-GB" i="1" dirty="0">
                <a:latin typeface="Arial" panose="020B0604020202020204" pitchFamily="34" charset="0"/>
              </a:rPr>
              <a:t>(ESL or E2L)</a:t>
            </a:r>
            <a:r>
              <a:rPr lang="en-GB" dirty="0">
                <a:latin typeface="Arial" panose="020B0604020202020204" pitchFamily="34" charset="0"/>
              </a:rPr>
              <a:t> is inappropriate…”</a:t>
            </a:r>
          </a:p>
          <a:p>
            <a:pPr marL="0" indent="0" algn="r">
              <a:lnSpc>
                <a:spcPct val="150000"/>
              </a:lnSpc>
              <a:buNone/>
            </a:pPr>
            <a:r>
              <a:rPr lang="en-GB" sz="2000" dirty="0">
                <a:latin typeface="Arial" panose="020B0604020202020204" pitchFamily="34" charset="0"/>
                <a:cs typeface="Arial" panose="020B0604020202020204" pitchFamily="34" charset="0"/>
              </a:rPr>
              <a:t>(Ofsted, 2013, p.2) </a:t>
            </a:r>
          </a:p>
        </p:txBody>
      </p:sp>
    </p:spTree>
    <p:extLst>
      <p:ext uri="{BB962C8B-B14F-4D97-AF65-F5344CB8AC3E}">
        <p14:creationId xmlns:p14="http://schemas.microsoft.com/office/powerpoint/2010/main" val="2890600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84E9EA-E933-6F25-9B29-1ACE4F035D53}"/>
              </a:ext>
            </a:extLst>
          </p:cNvPr>
          <p:cNvSpPr/>
          <p:nvPr/>
        </p:nvSpPr>
        <p:spPr>
          <a:xfrm>
            <a:off x="0" y="0"/>
            <a:ext cx="12192000" cy="57994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942179"/>
          </a:xfrm>
        </p:spPr>
        <p:txBody>
          <a:bodyPr>
            <a:noAutofit/>
          </a:bodyPr>
          <a:lstStyle/>
          <a:p>
            <a:pPr algn="ctr"/>
            <a:r>
              <a:rPr lang="en-GB" dirty="0">
                <a:latin typeface="Arial" panose="020B0604020202020204" pitchFamily="34" charset="0"/>
                <a:cs typeface="Arial" panose="020B0604020202020204" pitchFamily="34" charset="0"/>
              </a:rPr>
              <a:t>Children with EAL</a:t>
            </a:r>
          </a:p>
        </p:txBody>
      </p:sp>
      <p:sp>
        <p:nvSpPr>
          <p:cNvPr id="4" name="Content Placeholder 3"/>
          <p:cNvSpPr>
            <a:spLocks noGrp="1"/>
          </p:cNvSpPr>
          <p:nvPr>
            <p:ph sz="half" idx="2"/>
          </p:nvPr>
        </p:nvSpPr>
        <p:spPr>
          <a:xfrm>
            <a:off x="254834" y="1307306"/>
            <a:ext cx="11574702" cy="4229101"/>
          </a:xfrm>
        </p:spPr>
        <p:txBody>
          <a:bodyPr>
            <a:normAutofit fontScale="92500" lnSpcReduction="10000"/>
          </a:bodyPr>
          <a:lstStyle/>
          <a:p>
            <a:pPr marL="0" indent="0">
              <a:lnSpc>
                <a:spcPct val="150000"/>
              </a:lnSpc>
              <a:buNone/>
            </a:pPr>
            <a:r>
              <a:rPr lang="en-GB" dirty="0">
                <a:latin typeface="Arial" panose="020B0604020202020204" pitchFamily="34" charset="0"/>
                <a:cs typeface="Arial" panose="020B0604020202020204" pitchFamily="34" charset="0"/>
              </a:rPr>
              <a:t>First language is not English:</a:t>
            </a:r>
          </a:p>
          <a:p>
            <a:pPr>
              <a:lnSpc>
                <a:spcPct val="150000"/>
              </a:lnSpc>
            </a:pPr>
            <a:r>
              <a:rPr lang="en-GB" dirty="0">
                <a:latin typeface="Arial" panose="020B0604020202020204" pitchFamily="34" charset="0"/>
                <a:cs typeface="Arial" panose="020B0604020202020204" pitchFamily="34" charset="0"/>
              </a:rPr>
              <a:t>Born in a different country;</a:t>
            </a:r>
          </a:p>
          <a:p>
            <a:pPr>
              <a:lnSpc>
                <a:spcPct val="150000"/>
              </a:lnSpc>
            </a:pPr>
            <a:r>
              <a:rPr lang="en-GB" dirty="0">
                <a:latin typeface="Arial" panose="020B0604020202020204" pitchFamily="34" charset="0"/>
                <a:cs typeface="Arial" panose="020B0604020202020204" pitchFamily="34" charset="0"/>
              </a:rPr>
              <a:t>Parents speak a different language at home;</a:t>
            </a:r>
          </a:p>
          <a:p>
            <a:pPr>
              <a:lnSpc>
                <a:spcPct val="150000"/>
              </a:lnSpc>
            </a:pPr>
            <a:r>
              <a:rPr lang="en-GB" dirty="0">
                <a:latin typeface="Arial" panose="020B0604020202020204" pitchFamily="34" charset="0"/>
                <a:cs typeface="Arial" panose="020B0604020202020204" pitchFamily="34" charset="0"/>
              </a:rPr>
              <a:t>Learn English as a second (or third) language;</a:t>
            </a:r>
          </a:p>
          <a:p>
            <a:pPr>
              <a:lnSpc>
                <a:spcPct val="150000"/>
              </a:lnSpc>
            </a:pPr>
            <a:r>
              <a:rPr lang="en-GB" dirty="0">
                <a:latin typeface="Arial" panose="020B0604020202020204" pitchFamily="34" charset="0"/>
                <a:cs typeface="Arial" panose="020B0604020202020204" pitchFamily="34" charset="0"/>
              </a:rPr>
              <a:t>Learn their social language first;</a:t>
            </a:r>
          </a:p>
          <a:p>
            <a:pPr>
              <a:lnSpc>
                <a:spcPct val="150000"/>
              </a:lnSpc>
            </a:pPr>
            <a:r>
              <a:rPr lang="en-GB" dirty="0">
                <a:latin typeface="Arial" panose="020B0604020202020204" pitchFamily="34" charset="0"/>
                <a:cs typeface="Arial" panose="020B0604020202020204" pitchFamily="34" charset="0"/>
              </a:rPr>
              <a:t>Takes longer to learn academic language.</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endParaRPr>
          </a:p>
        </p:txBody>
      </p:sp>
      <p:pic>
        <p:nvPicPr>
          <p:cNvPr id="2050" name="Picture 2" descr="EAL Support | Trinity Primary School">
            <a:extLst>
              <a:ext uri="{FF2B5EF4-FFF2-40B4-BE49-F238E27FC236}">
                <a16:creationId xmlns:a16="http://schemas.microsoft.com/office/drawing/2014/main" id="{0CFEC3A7-A5A7-122F-BC0E-4072AF02F3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6982" y="1628774"/>
            <a:ext cx="4158978" cy="3542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720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54B85A-5798-229F-1AEB-B5429A529253}"/>
              </a:ext>
            </a:extLst>
          </p:cNvPr>
          <p:cNvSpPr/>
          <p:nvPr/>
        </p:nvSpPr>
        <p:spPr>
          <a:xfrm>
            <a:off x="0" y="0"/>
            <a:ext cx="12192000" cy="567465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150019" y="365128"/>
            <a:ext cx="12041981" cy="818214"/>
          </a:xfrm>
        </p:spPr>
        <p:txBody>
          <a:bodyPr>
            <a:noAutofit/>
          </a:bodyPr>
          <a:lstStyle/>
          <a:p>
            <a:pPr algn="ctr"/>
            <a:r>
              <a:rPr lang="en-GB" dirty="0">
                <a:latin typeface="Arial" panose="020B0604020202020204" pitchFamily="34" charset="0"/>
                <a:cs typeface="Arial" panose="020B0604020202020204" pitchFamily="34" charset="0"/>
              </a:rPr>
              <a:t>First language statistics 2022-2023</a:t>
            </a:r>
            <a:br>
              <a:rPr lang="en-GB"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(School Census Statistics, 2023)</a:t>
            </a:r>
            <a:endParaRPr lang="en-GB" dirty="0">
              <a:solidFill>
                <a:srgbClr val="0070C0"/>
              </a:solidFill>
              <a:latin typeface="Arial" panose="020B0604020202020204" pitchFamily="34" charset="0"/>
              <a:cs typeface="Arial" panose="020B0604020202020204" pitchFamily="34" charset="0"/>
            </a:endParaRP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315623857"/>
              </p:ext>
            </p:extLst>
          </p:nvPr>
        </p:nvGraphicFramePr>
        <p:xfrm>
          <a:off x="150813" y="1825625"/>
          <a:ext cx="11750676" cy="2933151"/>
        </p:xfrm>
        <a:graphic>
          <a:graphicData uri="http://schemas.openxmlformats.org/drawingml/2006/table">
            <a:tbl>
              <a:tblPr firstRow="1" bandRow="1">
                <a:tableStyleId>{5940675A-B579-460E-94D1-54222C63F5DA}</a:tableStyleId>
              </a:tblPr>
              <a:tblGrid>
                <a:gridCol w="5875338">
                  <a:extLst>
                    <a:ext uri="{9D8B030D-6E8A-4147-A177-3AD203B41FA5}">
                      <a16:colId xmlns:a16="http://schemas.microsoft.com/office/drawing/2014/main" val="1184719312"/>
                    </a:ext>
                  </a:extLst>
                </a:gridCol>
                <a:gridCol w="5875338">
                  <a:extLst>
                    <a:ext uri="{9D8B030D-6E8A-4147-A177-3AD203B41FA5}">
                      <a16:colId xmlns:a16="http://schemas.microsoft.com/office/drawing/2014/main" val="1964827905"/>
                    </a:ext>
                  </a:extLst>
                </a:gridCol>
              </a:tblGrid>
              <a:tr h="605367">
                <a:tc>
                  <a:txBody>
                    <a:bodyPr/>
                    <a:lstStyle/>
                    <a:p>
                      <a:pPr algn="ctr">
                        <a:lnSpc>
                          <a:spcPct val="150000"/>
                        </a:lnSpc>
                      </a:pPr>
                      <a:r>
                        <a:rPr lang="en-GB" sz="2500" b="1" dirty="0">
                          <a:latin typeface="Arial" panose="020B0604020202020204" pitchFamily="34" charset="0"/>
                        </a:rPr>
                        <a:t>First language - English</a:t>
                      </a:r>
                    </a:p>
                  </a:txBody>
                  <a:tcPr/>
                </a:tc>
                <a:tc>
                  <a:txBody>
                    <a:bodyPr/>
                    <a:lstStyle/>
                    <a:p>
                      <a:pPr algn="ctr">
                        <a:lnSpc>
                          <a:spcPct val="150000"/>
                        </a:lnSpc>
                      </a:pPr>
                      <a:r>
                        <a:rPr lang="en-GB" sz="2500" b="1" dirty="0">
                          <a:latin typeface="Arial" panose="020B0604020202020204" pitchFamily="34" charset="0"/>
                        </a:rPr>
                        <a:t>First language – other than English</a:t>
                      </a:r>
                    </a:p>
                  </a:txBody>
                  <a:tcPr/>
                </a:tc>
                <a:extLst>
                  <a:ext uri="{0D108BD9-81ED-4DB2-BD59-A6C34878D82A}">
                    <a16:rowId xmlns:a16="http://schemas.microsoft.com/office/drawing/2014/main" val="2197818702"/>
                  </a:ext>
                </a:extLst>
              </a:tr>
              <a:tr h="605367">
                <a:tc>
                  <a:txBody>
                    <a:bodyPr/>
                    <a:lstStyle/>
                    <a:p>
                      <a:pPr>
                        <a:lnSpc>
                          <a:spcPct val="150000"/>
                        </a:lnSpc>
                      </a:pPr>
                      <a:r>
                        <a:rPr lang="en-GB" sz="2500" dirty="0">
                          <a:solidFill>
                            <a:srgbClr val="0070C0"/>
                          </a:solidFill>
                          <a:latin typeface="Arial" panose="020B0604020202020204" pitchFamily="34" charset="0"/>
                        </a:rPr>
                        <a:t>State funded nursery – 25,945 children</a:t>
                      </a:r>
                    </a:p>
                    <a:p>
                      <a:pPr>
                        <a:lnSpc>
                          <a:spcPct val="150000"/>
                        </a:lnSpc>
                      </a:pPr>
                      <a:r>
                        <a:rPr lang="en-GB" sz="2500" dirty="0">
                          <a:solidFill>
                            <a:srgbClr val="0070C0"/>
                          </a:solidFill>
                          <a:latin typeface="Arial" panose="020B0604020202020204" pitchFamily="34" charset="0"/>
                        </a:rPr>
                        <a:t>                                      69.2%</a:t>
                      </a:r>
                    </a:p>
                  </a:txBody>
                  <a:tcPr/>
                </a:tc>
                <a:tc>
                  <a:txBody>
                    <a:bodyPr/>
                    <a:lstStyle/>
                    <a:p>
                      <a:pPr>
                        <a:lnSpc>
                          <a:spcPct val="150000"/>
                        </a:lnSpc>
                      </a:pPr>
                      <a:r>
                        <a:rPr lang="en-GB" sz="2500" dirty="0">
                          <a:solidFill>
                            <a:srgbClr val="0070C0"/>
                          </a:solidFill>
                          <a:latin typeface="Arial" panose="020B0604020202020204" pitchFamily="34" charset="0"/>
                        </a:rPr>
                        <a:t>State funded nursery – 11,411 children</a:t>
                      </a:r>
                    </a:p>
                    <a:p>
                      <a:pPr>
                        <a:lnSpc>
                          <a:spcPct val="150000"/>
                        </a:lnSpc>
                      </a:pPr>
                      <a:r>
                        <a:rPr lang="en-GB" sz="2500" dirty="0">
                          <a:solidFill>
                            <a:srgbClr val="0070C0"/>
                          </a:solidFill>
                          <a:latin typeface="Arial" panose="020B0604020202020204" pitchFamily="34" charset="0"/>
                        </a:rPr>
                        <a:t>                                      30.4%</a:t>
                      </a:r>
                    </a:p>
                  </a:txBody>
                  <a:tcPr/>
                </a:tc>
                <a:extLst>
                  <a:ext uri="{0D108BD9-81ED-4DB2-BD59-A6C34878D82A}">
                    <a16:rowId xmlns:a16="http://schemas.microsoft.com/office/drawing/2014/main" val="3166060889"/>
                  </a:ext>
                </a:extLst>
              </a:tr>
              <a:tr h="785998">
                <a:tc>
                  <a:txBody>
                    <a:bodyPr/>
                    <a:lstStyle/>
                    <a:p>
                      <a:pPr>
                        <a:lnSpc>
                          <a:spcPct val="150000"/>
                        </a:lnSpc>
                      </a:pPr>
                      <a:r>
                        <a:rPr lang="en-GB" sz="2500" dirty="0">
                          <a:solidFill>
                            <a:srgbClr val="00B050"/>
                          </a:solidFill>
                          <a:latin typeface="Arial" panose="020B0604020202020204" pitchFamily="34" charset="0"/>
                        </a:rPr>
                        <a:t>State funded primary – 3,656,272 pupils</a:t>
                      </a:r>
                    </a:p>
                    <a:p>
                      <a:pPr>
                        <a:lnSpc>
                          <a:spcPct val="150000"/>
                        </a:lnSpc>
                      </a:pPr>
                      <a:r>
                        <a:rPr lang="en-GB" sz="2500" dirty="0">
                          <a:solidFill>
                            <a:srgbClr val="00B050"/>
                          </a:solidFill>
                          <a:latin typeface="Arial" panose="020B0604020202020204" pitchFamily="34" charset="0"/>
                        </a:rPr>
                        <a:t>school                           78.5%            </a:t>
                      </a:r>
                    </a:p>
                  </a:txBody>
                  <a:tcPr/>
                </a:tc>
                <a:tc>
                  <a:txBody>
                    <a:bodyPr/>
                    <a:lstStyle/>
                    <a:p>
                      <a:pPr>
                        <a:lnSpc>
                          <a:spcPct val="150000"/>
                        </a:lnSpc>
                      </a:pPr>
                      <a:r>
                        <a:rPr lang="en-GB" sz="2500" dirty="0">
                          <a:solidFill>
                            <a:srgbClr val="00B050"/>
                          </a:solidFill>
                          <a:latin typeface="Arial" panose="020B0604020202020204" pitchFamily="34" charset="0"/>
                        </a:rPr>
                        <a:t>State funded primary – 1,022,969 pupils</a:t>
                      </a:r>
                    </a:p>
                    <a:p>
                      <a:pPr>
                        <a:lnSpc>
                          <a:spcPct val="150000"/>
                        </a:lnSpc>
                      </a:pPr>
                      <a:r>
                        <a:rPr lang="en-GB" sz="2500" dirty="0">
                          <a:solidFill>
                            <a:srgbClr val="00B050"/>
                          </a:solidFill>
                          <a:latin typeface="Arial" panose="020B0604020202020204" pitchFamily="34" charset="0"/>
                        </a:rPr>
                        <a:t>school                           22%            </a:t>
                      </a:r>
                    </a:p>
                  </a:txBody>
                  <a:tcPr/>
                </a:tc>
                <a:extLst>
                  <a:ext uri="{0D108BD9-81ED-4DB2-BD59-A6C34878D82A}">
                    <a16:rowId xmlns:a16="http://schemas.microsoft.com/office/drawing/2014/main" val="4177422894"/>
                  </a:ext>
                </a:extLst>
              </a:tr>
            </a:tbl>
          </a:graphicData>
        </a:graphic>
      </p:graphicFrame>
    </p:spTree>
    <p:extLst>
      <p:ext uri="{BB962C8B-B14F-4D97-AF65-F5344CB8AC3E}">
        <p14:creationId xmlns:p14="http://schemas.microsoft.com/office/powerpoint/2010/main" val="585182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E61EC0E-38AF-24A8-DF46-4F2F766C47D1}"/>
              </a:ext>
            </a:extLst>
          </p:cNvPr>
          <p:cNvSpPr/>
          <p:nvPr/>
        </p:nvSpPr>
        <p:spPr>
          <a:xfrm>
            <a:off x="0" y="0"/>
            <a:ext cx="12192000" cy="573353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6072266" cy="885029"/>
          </a:xfrm>
        </p:spPr>
        <p:txBody>
          <a:bodyPr>
            <a:noAutofit/>
          </a:bodyPr>
          <a:lstStyle/>
          <a:p>
            <a:pPr algn="ctr"/>
            <a:r>
              <a:rPr lang="en-GB" dirty="0">
                <a:latin typeface="Arial" panose="020B0604020202020204" pitchFamily="34" charset="0"/>
                <a:cs typeface="Arial" panose="020B0604020202020204" pitchFamily="34" charset="0"/>
              </a:rPr>
              <a:t>5 stage model of EAL acquisition</a:t>
            </a:r>
            <a:endParaRPr lang="en-GB" sz="36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307961" y="1250156"/>
            <a:ext cx="11253086" cy="4483379"/>
          </a:xfrm>
        </p:spPr>
        <p:txBody>
          <a:bodyPr>
            <a:normAutofit lnSpcReduction="10000"/>
          </a:bodyPr>
          <a:lstStyle/>
          <a:p>
            <a:pPr marL="0" indent="0">
              <a:lnSpc>
                <a:spcPct val="150000"/>
              </a:lnSpc>
              <a:buNone/>
            </a:pPr>
            <a:r>
              <a:rPr lang="en-GB" dirty="0">
                <a:latin typeface="Arial" panose="020B0604020202020204" pitchFamily="34" charset="0"/>
                <a:cs typeface="Arial" panose="020B0604020202020204" pitchFamily="34" charset="0"/>
              </a:rPr>
              <a:t>A – New to English;</a:t>
            </a:r>
          </a:p>
          <a:p>
            <a:pPr marL="0" indent="0">
              <a:lnSpc>
                <a:spcPct val="150000"/>
              </a:lnSpc>
              <a:buNone/>
            </a:pPr>
            <a:r>
              <a:rPr lang="en-GB" dirty="0">
                <a:latin typeface="Arial" panose="020B0604020202020204" pitchFamily="34" charset="0"/>
                <a:cs typeface="Arial" panose="020B0604020202020204" pitchFamily="34" charset="0"/>
              </a:rPr>
              <a:t>B – Early Acquisition;</a:t>
            </a:r>
          </a:p>
          <a:p>
            <a:pPr marL="0" indent="0">
              <a:lnSpc>
                <a:spcPct val="150000"/>
              </a:lnSpc>
              <a:buNone/>
            </a:pPr>
            <a:r>
              <a:rPr lang="en-GB" dirty="0">
                <a:latin typeface="Arial" panose="020B0604020202020204" pitchFamily="34" charset="0"/>
                <a:cs typeface="Arial" panose="020B0604020202020204" pitchFamily="34" charset="0"/>
              </a:rPr>
              <a:t>C – Developing Competence;</a:t>
            </a:r>
          </a:p>
          <a:p>
            <a:pPr marL="0" indent="0">
              <a:lnSpc>
                <a:spcPct val="150000"/>
              </a:lnSpc>
              <a:buNone/>
            </a:pPr>
            <a:r>
              <a:rPr lang="en-GB" dirty="0">
                <a:latin typeface="Arial" panose="020B0604020202020204" pitchFamily="34" charset="0"/>
                <a:cs typeface="Arial" panose="020B0604020202020204" pitchFamily="34" charset="0"/>
              </a:rPr>
              <a:t>D – Competent;</a:t>
            </a:r>
          </a:p>
          <a:p>
            <a:pPr marL="0" indent="0">
              <a:lnSpc>
                <a:spcPct val="150000"/>
              </a:lnSpc>
              <a:buNone/>
            </a:pPr>
            <a:r>
              <a:rPr lang="en-GB" dirty="0">
                <a:latin typeface="Arial" panose="020B0604020202020204" pitchFamily="34" charset="0"/>
                <a:cs typeface="Arial" panose="020B0604020202020204" pitchFamily="34" charset="0"/>
              </a:rPr>
              <a:t>E – Fluent.</a:t>
            </a:r>
          </a:p>
          <a:p>
            <a:pPr marL="0" indent="0">
              <a:lnSpc>
                <a:spcPct val="150000"/>
              </a:lnSpc>
              <a:buNone/>
            </a:pPr>
            <a:r>
              <a:rPr lang="en-GB" dirty="0">
                <a:latin typeface="Arial" panose="020B0604020202020204" pitchFamily="34" charset="0"/>
                <a:cs typeface="Arial" panose="020B0604020202020204" pitchFamily="34" charset="0"/>
              </a:rPr>
              <a:t>* Progression can take up to 10 years.</a:t>
            </a:r>
          </a:p>
        </p:txBody>
      </p:sp>
      <p:pic>
        <p:nvPicPr>
          <p:cNvPr id="3074" name="Picture 2" descr="5 Stages of second language acquisition">
            <a:extLst>
              <a:ext uri="{FF2B5EF4-FFF2-40B4-BE49-F238E27FC236}">
                <a16:creationId xmlns:a16="http://schemas.microsoft.com/office/drawing/2014/main" id="{2E76BE1E-AB8A-79D0-882D-C7252B8B50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 y="-82567463"/>
            <a:ext cx="7772400" cy="4838700"/>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Benefits of learning a second language">
            <a:hlinkClick r:id="rId4"/>
            <a:extLst>
              <a:ext uri="{FF2B5EF4-FFF2-40B4-BE49-F238E27FC236}">
                <a16:creationId xmlns:a16="http://schemas.microsoft.com/office/drawing/2014/main" id="{7A7FB0A3-8C7D-3A2C-0B56-4A45CF626E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725" y="-77660500"/>
            <a:ext cx="3810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ceptive and Expressive Language in Kids">
            <a:hlinkClick r:id="rId6"/>
            <a:extLst>
              <a:ext uri="{FF2B5EF4-FFF2-40B4-BE49-F238E27FC236}">
                <a16:creationId xmlns:a16="http://schemas.microsoft.com/office/drawing/2014/main" id="{5649E744-134A-237D-DE9A-9D9751DA99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725" y="-39560500"/>
            <a:ext cx="3810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5 Stages of second language acquisition infographic">
            <a:extLst>
              <a:ext uri="{FF2B5EF4-FFF2-40B4-BE49-F238E27FC236}">
                <a16:creationId xmlns:a16="http://schemas.microsoft.com/office/drawing/2014/main" id="{93B92604-0A43-64ED-4A74-5CACABEBE4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6625" y="73215500"/>
            <a:ext cx="7620000" cy="190500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5 Stages of Second Language Acquisition + Infographic">
            <a:extLst>
              <a:ext uri="{FF2B5EF4-FFF2-40B4-BE49-F238E27FC236}">
                <a16:creationId xmlns:a16="http://schemas.microsoft.com/office/drawing/2014/main" id="{9D34B7B1-1D70-6D32-83AC-5EFAEF89707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4208" b="5324"/>
          <a:stretch/>
        </p:blipFill>
        <p:spPr bwMode="auto">
          <a:xfrm>
            <a:off x="7643734" y="110091"/>
            <a:ext cx="3299086" cy="6636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645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2E4C52D-6A7D-2091-DCFA-971F33E9DE82}"/>
              </a:ext>
            </a:extLst>
          </p:cNvPr>
          <p:cNvSpPr/>
          <p:nvPr/>
        </p:nvSpPr>
        <p:spPr>
          <a:xfrm>
            <a:off x="0" y="0"/>
            <a:ext cx="12192000" cy="641727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85738" y="1"/>
            <a:ext cx="12006262" cy="1143000"/>
          </a:xfrm>
        </p:spPr>
        <p:txBody>
          <a:bodyPr>
            <a:normAutofit fontScale="90000"/>
          </a:bodyPr>
          <a:lstStyle/>
          <a:p>
            <a:pPr algn="ctr"/>
            <a:br>
              <a:rPr lang="en-GB" sz="2800" dirty="0">
                <a:latin typeface="Arial" panose="020B0604020202020204" pitchFamily="34" charset="0"/>
                <a:cs typeface="Arial" panose="020B0604020202020204" pitchFamily="34" charset="0"/>
              </a:rPr>
            </a:br>
            <a:r>
              <a:rPr lang="en-GB" sz="4900" dirty="0">
                <a:latin typeface="Arial" panose="020B0604020202020204" pitchFamily="34" charset="0"/>
                <a:cs typeface="Arial" panose="020B0604020202020204" pitchFamily="34" charset="0"/>
              </a:rPr>
              <a:t>However…</a:t>
            </a:r>
            <a:endParaRPr lang="en-GB" sz="28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85738" y="1143001"/>
            <a:ext cx="11772900" cy="5033962"/>
          </a:xfrm>
        </p:spPr>
        <p:txBody>
          <a:bodyPr>
            <a:noAutofit/>
          </a:bodyPr>
          <a:lstStyle/>
          <a:p>
            <a:pPr>
              <a:lnSpc>
                <a:spcPct val="150000"/>
              </a:lnSpc>
            </a:pPr>
            <a:r>
              <a:rPr lang="en-GB" sz="2500" dirty="0">
                <a:latin typeface="Arial" panose="020B0604020202020204" pitchFamily="34" charset="0"/>
                <a:cs typeface="Arial" panose="020B0604020202020204" pitchFamily="34" charset="0"/>
              </a:rPr>
              <a:t>Individuals are likely to show characteristics of more than one ‘stage’ at a time;</a:t>
            </a:r>
          </a:p>
          <a:p>
            <a:pPr>
              <a:lnSpc>
                <a:spcPct val="150000"/>
              </a:lnSpc>
            </a:pPr>
            <a:r>
              <a:rPr lang="en-GB" altLang="en-US" sz="2500" dirty="0">
                <a:latin typeface="Arial" panose="020B0604020202020204" pitchFamily="34" charset="0"/>
                <a:cs typeface="Arial" panose="020B0604020202020204" pitchFamily="34" charset="0"/>
              </a:rPr>
              <a:t>EAL learners may have </a:t>
            </a:r>
            <a:r>
              <a:rPr lang="en-GB" altLang="en-US" sz="2500" b="1" dirty="0">
                <a:latin typeface="Arial" panose="020B0604020202020204" pitchFamily="34" charset="0"/>
                <a:cs typeface="Arial" panose="020B0604020202020204" pitchFamily="34" charset="0"/>
              </a:rPr>
              <a:t>different starting points </a:t>
            </a:r>
            <a:r>
              <a:rPr lang="en-GB" altLang="en-US" sz="2500" dirty="0">
                <a:latin typeface="Arial" panose="020B0604020202020204" pitchFamily="34" charset="0"/>
                <a:cs typeface="Arial" panose="020B0604020202020204" pitchFamily="34" charset="0"/>
              </a:rPr>
              <a:t>and move through the stages at different rates;</a:t>
            </a:r>
          </a:p>
          <a:p>
            <a:pPr>
              <a:lnSpc>
                <a:spcPct val="150000"/>
              </a:lnSpc>
            </a:pPr>
            <a:r>
              <a:rPr lang="en-GB" altLang="en-US" sz="2500" dirty="0">
                <a:latin typeface="Arial" panose="020B0604020202020204" pitchFamily="34" charset="0"/>
                <a:cs typeface="Arial" panose="020B0604020202020204" pitchFamily="34" charset="0"/>
              </a:rPr>
              <a:t>Progress is not necessarily </a:t>
            </a:r>
            <a:r>
              <a:rPr lang="en-GB" altLang="en-US" sz="2500" b="1" dirty="0">
                <a:latin typeface="Arial" panose="020B0604020202020204" pitchFamily="34" charset="0"/>
                <a:cs typeface="Arial" panose="020B0604020202020204" pitchFamily="34" charset="0"/>
              </a:rPr>
              <a:t>linear or constant; </a:t>
            </a:r>
          </a:p>
          <a:p>
            <a:pPr>
              <a:lnSpc>
                <a:spcPct val="150000"/>
              </a:lnSpc>
            </a:pPr>
            <a:r>
              <a:rPr lang="en-GB" altLang="en-US" sz="2500" dirty="0">
                <a:latin typeface="Arial" panose="020B0604020202020204" pitchFamily="34" charset="0"/>
                <a:cs typeface="Arial" panose="020B0604020202020204" pitchFamily="34" charset="0"/>
              </a:rPr>
              <a:t>Progress rates are generally </a:t>
            </a:r>
            <a:r>
              <a:rPr lang="en-GB" altLang="en-US" sz="2500" b="1" dirty="0">
                <a:latin typeface="Arial" panose="020B0604020202020204" pitchFamily="34" charset="0"/>
                <a:cs typeface="Arial" panose="020B0604020202020204" pitchFamily="34" charset="0"/>
              </a:rPr>
              <a:t>quicker through stages A and B </a:t>
            </a:r>
            <a:r>
              <a:rPr lang="en-GB" altLang="en-US" sz="2500" dirty="0">
                <a:latin typeface="Arial" panose="020B0604020202020204" pitchFamily="34" charset="0"/>
                <a:cs typeface="Arial" panose="020B0604020202020204" pitchFamily="34" charset="0"/>
              </a:rPr>
              <a:t>and slow down thereafter. </a:t>
            </a:r>
            <a:r>
              <a:rPr lang="en-GB" sz="2500" baseline="0" dirty="0"/>
              <a:t>Transitioning from one key stage to another can stagnate progress due to the increased demands of the curriculum. The curriculum is an ever-moving target that EAL learners are chasing. </a:t>
            </a:r>
            <a:endParaRPr lang="en-GB" altLang="en-US" sz="2500" dirty="0">
              <a:latin typeface="Arial" panose="020B0604020202020204" pitchFamily="34" charset="0"/>
              <a:cs typeface="Arial" panose="020B0604020202020204" pitchFamily="34" charset="0"/>
            </a:endParaRPr>
          </a:p>
          <a:p>
            <a:pPr>
              <a:lnSpc>
                <a:spcPct val="150000"/>
              </a:lnSpc>
            </a:pPr>
            <a:endParaRPr lang="en-GB" altLang="en-US" b="1" dirty="0"/>
          </a:p>
          <a:p>
            <a:endParaRPr lang="en-GB" altLang="en-US" dirty="0"/>
          </a:p>
          <a:p>
            <a:endParaRPr lang="en-GB" dirty="0"/>
          </a:p>
          <a:p>
            <a:endParaRPr lang="en-GB" altLang="en-US" dirty="0"/>
          </a:p>
        </p:txBody>
      </p:sp>
    </p:spTree>
    <p:extLst>
      <p:ext uri="{BB962C8B-B14F-4D97-AF65-F5344CB8AC3E}">
        <p14:creationId xmlns:p14="http://schemas.microsoft.com/office/powerpoint/2010/main" val="1157290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0E572B7-FD7D-D8FB-00A9-32AD45016C32}"/>
              </a:ext>
            </a:extLst>
          </p:cNvPr>
          <p:cNvSpPr/>
          <p:nvPr/>
        </p:nvSpPr>
        <p:spPr>
          <a:xfrm>
            <a:off x="0" y="24715"/>
            <a:ext cx="12192000" cy="66118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1462246"/>
          </a:xfrm>
        </p:spPr>
        <p:txBody>
          <a:bodyPr/>
          <a:lstStyle/>
          <a:p>
            <a:pPr algn="ctr"/>
            <a:r>
              <a:rPr lang="en-GB" dirty="0"/>
              <a:t>What does this graph show us?</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72065" y="1666568"/>
            <a:ext cx="7404445" cy="4213663"/>
          </a:xfrm>
        </p:spPr>
      </p:pic>
      <p:sp>
        <p:nvSpPr>
          <p:cNvPr id="4" name="TextBox 3">
            <a:extLst>
              <a:ext uri="{FF2B5EF4-FFF2-40B4-BE49-F238E27FC236}">
                <a16:creationId xmlns:a16="http://schemas.microsoft.com/office/drawing/2014/main" id="{5B20A61E-AF9C-C308-4DDA-59364845EE1B}"/>
              </a:ext>
            </a:extLst>
          </p:cNvPr>
          <p:cNvSpPr txBox="1"/>
          <p:nvPr/>
        </p:nvSpPr>
        <p:spPr>
          <a:xfrm>
            <a:off x="7854846" y="1666568"/>
            <a:ext cx="4165089" cy="5176866"/>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EAL students have more to do than non-EAL,</a:t>
            </a:r>
            <a:r>
              <a:rPr lang="en-GB" sz="1600" baseline="0" dirty="0">
                <a:latin typeface="Arial" panose="020B0604020202020204" pitchFamily="34" charset="0"/>
                <a:cs typeface="Arial" panose="020B0604020202020204" pitchFamily="34" charset="0"/>
              </a:rPr>
              <a:t> to reach the level of language understanding to match average pupil progression they need to catch up fast, this example indicates that if this is not done by the end of KS1 it will become more and more difficult for EAL learners to catch up.</a:t>
            </a:r>
          </a:p>
          <a:p>
            <a:pPr>
              <a:lnSpc>
                <a:spcPct val="150000"/>
              </a:lnSpc>
            </a:pPr>
            <a:endParaRPr lang="en-GB" sz="1600" baseline="0" dirty="0">
              <a:latin typeface="Arial" panose="020B0604020202020204" pitchFamily="34" charset="0"/>
              <a:cs typeface="Arial" panose="020B0604020202020204" pitchFamily="34" charset="0"/>
            </a:endParaRPr>
          </a:p>
          <a:p>
            <a:pPr>
              <a:lnSpc>
                <a:spcPct val="150000"/>
              </a:lnSpc>
            </a:pPr>
            <a:r>
              <a:rPr lang="en-GB" sz="1600" baseline="0" dirty="0">
                <a:latin typeface="Arial" panose="020B0604020202020204" pitchFamily="34" charset="0"/>
                <a:cs typeface="Arial" panose="020B0604020202020204" pitchFamily="34" charset="0"/>
              </a:rPr>
              <a:t>What do you think? </a:t>
            </a:r>
          </a:p>
          <a:p>
            <a:pPr>
              <a:lnSpc>
                <a:spcPct val="150000"/>
              </a:lnSpc>
            </a:pPr>
            <a:r>
              <a:rPr lang="en-GB" sz="1600" baseline="0" dirty="0">
                <a:latin typeface="Arial" panose="020B0604020202020204" pitchFamily="34" charset="0"/>
                <a:cs typeface="Arial" panose="020B0604020202020204" pitchFamily="34" charset="0"/>
              </a:rPr>
              <a:t>Does this put them at a disadvantage? Their skills in their home language could be more advanced than children of their age in the new language.</a:t>
            </a:r>
            <a:endParaRPr lang="en-GB" sz="16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699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AF05892-5D4A-B109-A8EE-39169CE10911}"/>
              </a:ext>
            </a:extLst>
          </p:cNvPr>
          <p:cNvSpPr/>
          <p:nvPr/>
        </p:nvSpPr>
        <p:spPr>
          <a:xfrm>
            <a:off x="0" y="0"/>
            <a:ext cx="12192000" cy="57664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20270" y="0"/>
            <a:ext cx="10515600" cy="1325563"/>
          </a:xfrm>
        </p:spPr>
        <p:txBody>
          <a:bodyPr>
            <a:normAutofit/>
          </a:bodyPr>
          <a:lstStyle/>
          <a:p>
            <a:pPr algn="ctr"/>
            <a:r>
              <a:rPr lang="en-GB" dirty="0">
                <a:latin typeface="Arial" panose="020B0604020202020204" pitchFamily="34" charset="0"/>
                <a:cs typeface="Arial" panose="020B0604020202020204" pitchFamily="34" charset="0"/>
              </a:rPr>
              <a:t>UNCRC</a:t>
            </a:r>
          </a:p>
        </p:txBody>
      </p:sp>
      <p:sp>
        <p:nvSpPr>
          <p:cNvPr id="6" name="Content Placeholder 5"/>
          <p:cNvSpPr>
            <a:spLocks noGrp="1"/>
          </p:cNvSpPr>
          <p:nvPr>
            <p:ph sz="quarter" idx="4"/>
          </p:nvPr>
        </p:nvSpPr>
        <p:spPr>
          <a:xfrm>
            <a:off x="268941" y="1091515"/>
            <a:ext cx="11618259" cy="4497726"/>
          </a:xfrm>
        </p:spPr>
        <p:txBody>
          <a:bodyPr>
            <a:noAutofit/>
          </a:bodyPr>
          <a:lstStyle/>
          <a:p>
            <a:pPr lvl="1">
              <a:lnSpc>
                <a:spcPct val="150000"/>
              </a:lnSpc>
            </a:pPr>
            <a:r>
              <a:rPr lang="en-GB" sz="2800" i="1" dirty="0">
                <a:cs typeface="Arial" panose="020B0604020202020204" pitchFamily="34" charset="0"/>
              </a:rPr>
              <a:t>Article 7 </a:t>
            </a:r>
            <a:r>
              <a:rPr lang="en-GB" sz="2800" dirty="0">
                <a:cs typeface="Arial" panose="020B0604020202020204" pitchFamily="34" charset="0"/>
              </a:rPr>
              <a:t>– You have the right to a name and a nationality which they should be granted at birth. It also says that they have a right to – as far as possible – know and be cared for by their parents;</a:t>
            </a:r>
          </a:p>
          <a:p>
            <a:pPr lvl="1">
              <a:lnSpc>
                <a:spcPct val="150000"/>
              </a:lnSpc>
            </a:pPr>
            <a:r>
              <a:rPr lang="en-GB" sz="2800" i="1" dirty="0">
                <a:latin typeface="Arial" panose="020B0604020202020204" pitchFamily="34" charset="0"/>
                <a:cs typeface="Arial" panose="020B0604020202020204" pitchFamily="34" charset="0"/>
              </a:rPr>
              <a:t>Article 8 </a:t>
            </a:r>
            <a:r>
              <a:rPr lang="en-GB" sz="2800" dirty="0">
                <a:latin typeface="Arial" panose="020B0604020202020204" pitchFamily="34" charset="0"/>
                <a:cs typeface="Arial" panose="020B0604020202020204" pitchFamily="34" charset="0"/>
              </a:rPr>
              <a:t>– You have the right to an identity</a:t>
            </a:r>
            <a:r>
              <a:rPr lang="en-GB" sz="2800" dirty="0">
                <a:cs typeface="Arial" panose="020B0604020202020204" pitchFamily="34" charset="0"/>
              </a:rPr>
              <a:t>. </a:t>
            </a:r>
            <a:endParaRPr lang="en-GB" sz="2800" dirty="0">
              <a:latin typeface="Arial" panose="020B0604020202020204" pitchFamily="34" charset="0"/>
              <a:cs typeface="Arial" panose="020B0604020202020204" pitchFamily="34" charset="0"/>
            </a:endParaRPr>
          </a:p>
          <a:p>
            <a:pPr lvl="1">
              <a:lnSpc>
                <a:spcPct val="150000"/>
              </a:lnSpc>
            </a:pPr>
            <a:r>
              <a:rPr lang="en-GB" sz="2800" i="1" dirty="0">
                <a:latin typeface="Arial" panose="020B0604020202020204" pitchFamily="34" charset="0"/>
                <a:cs typeface="Arial" panose="020B0604020202020204" pitchFamily="34" charset="0"/>
              </a:rPr>
              <a:t>Article 30 </a:t>
            </a:r>
            <a:r>
              <a:rPr lang="en-GB" sz="2800" dirty="0">
                <a:latin typeface="Arial" panose="020B0604020202020204" pitchFamily="34" charset="0"/>
                <a:cs typeface="Arial" panose="020B0604020202020204" pitchFamily="34" charset="0"/>
              </a:rPr>
              <a:t>- If you come from a minority group you have the right to enjoy your own culture, practice your own religion and use your own language.</a:t>
            </a:r>
          </a:p>
        </p:txBody>
      </p:sp>
    </p:spTree>
    <p:extLst>
      <p:ext uri="{BB962C8B-B14F-4D97-AF65-F5344CB8AC3E}">
        <p14:creationId xmlns:p14="http://schemas.microsoft.com/office/powerpoint/2010/main" val="2793896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BCCC32-2BFA-DCA8-B1D1-BE67014894E6}"/>
              </a:ext>
            </a:extLst>
          </p:cNvPr>
          <p:cNvSpPr/>
          <p:nvPr/>
        </p:nvSpPr>
        <p:spPr>
          <a:xfrm>
            <a:off x="1" y="1"/>
            <a:ext cx="12192000" cy="573325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535361" y="238897"/>
            <a:ext cx="11219888" cy="1029861"/>
          </a:xfrm>
        </p:spPr>
        <p:txBody>
          <a:bodyPr>
            <a:noAutofit/>
          </a:bodyPr>
          <a:lstStyle/>
          <a:p>
            <a:pPr algn="ctr"/>
            <a:r>
              <a:rPr lang="en-GB" altLang="en-US" dirty="0">
                <a:latin typeface="Arial" panose="020B0604020202020204" pitchFamily="34" charset="0"/>
                <a:cs typeface="Arial" panose="020B0604020202020204" pitchFamily="34" charset="0"/>
              </a:rPr>
              <a:t>Activity</a:t>
            </a:r>
          </a:p>
        </p:txBody>
      </p:sp>
      <p:sp>
        <p:nvSpPr>
          <p:cNvPr id="6148" name="Content Placeholder 3"/>
          <p:cNvSpPr>
            <a:spLocks noGrp="1"/>
          </p:cNvSpPr>
          <p:nvPr>
            <p:ph sz="half" idx="2"/>
          </p:nvPr>
        </p:nvSpPr>
        <p:spPr>
          <a:xfrm>
            <a:off x="436751" y="988142"/>
            <a:ext cx="11536173" cy="4601100"/>
          </a:xfrm>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Imagine you are a child and have just arrived in a new country and no one speaks your language;</a:t>
            </a:r>
          </a:p>
          <a:p>
            <a:pPr marL="0" indent="0">
              <a:lnSpc>
                <a:spcPct val="150000"/>
              </a:lnSpc>
              <a:buNone/>
            </a:pPr>
            <a:r>
              <a:rPr lang="en-GB" dirty="0">
                <a:latin typeface="Arial" panose="020B0604020202020204" pitchFamily="34" charset="0"/>
                <a:cs typeface="Arial" panose="020B0604020202020204" pitchFamily="34" charset="0"/>
              </a:rPr>
              <a:t>You have to attend the local school and enter a classroom full of children and a leader speaking a language you don’t understand; </a:t>
            </a:r>
          </a:p>
          <a:p>
            <a:pPr marL="0" indent="0">
              <a:lnSpc>
                <a:spcPct val="150000"/>
              </a:lnSpc>
              <a:buNone/>
            </a:pPr>
            <a:r>
              <a:rPr lang="en-GB" dirty="0">
                <a:latin typeface="Arial" panose="020B0604020202020204" pitchFamily="34" charset="0"/>
                <a:cs typeface="Arial" panose="020B0604020202020204" pitchFamily="34" charset="0"/>
              </a:rPr>
              <a:t>You are given a task to complete</a:t>
            </a:r>
            <a:r>
              <a:rPr lang="en-GB" dirty="0">
                <a:cs typeface="Arial" panose="020B0604020202020204" pitchFamily="34" charset="0"/>
              </a:rPr>
              <a:t>;</a:t>
            </a:r>
            <a:endParaRPr lang="en-GB" dirty="0">
              <a:latin typeface="Arial" panose="020B0604020202020204" pitchFamily="34" charset="0"/>
              <a:cs typeface="Arial" panose="020B0604020202020204" pitchFamily="34" charset="0"/>
            </a:endParaRPr>
          </a:p>
          <a:p>
            <a:pPr marL="0" indent="0">
              <a:lnSpc>
                <a:spcPct val="150000"/>
              </a:lnSpc>
              <a:buNone/>
            </a:pPr>
            <a:r>
              <a:rPr lang="en-GB" dirty="0">
                <a:latin typeface="Arial" panose="020B0604020202020204" pitchFamily="34" charset="0"/>
                <a:cs typeface="Arial" panose="020B0604020202020204" pitchFamily="34" charset="0"/>
              </a:rPr>
              <a:t>You can’t ask for help, and if you could you wouldn’t be understood.</a:t>
            </a:r>
          </a:p>
          <a:p>
            <a:pPr marL="0" indent="0">
              <a:buNone/>
            </a:pPr>
            <a:endParaRPr lang="en-GB" sz="18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651888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3E444B-4F9A-DB0F-ACDC-7D6A39F077BE}"/>
              </a:ext>
            </a:extLst>
          </p:cNvPr>
          <p:cNvSpPr/>
          <p:nvPr/>
        </p:nvSpPr>
        <p:spPr>
          <a:xfrm>
            <a:off x="0" y="0"/>
            <a:ext cx="12192000" cy="599714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sz="half" idx="1"/>
          </p:nvPr>
        </p:nvSpPr>
        <p:spPr>
          <a:xfrm>
            <a:off x="299049" y="569343"/>
            <a:ext cx="11637578" cy="5607620"/>
          </a:xfrm>
        </p:spPr>
        <p:txBody>
          <a:bodyPr>
            <a:normAutofit/>
          </a:bodyPr>
          <a:lstStyle/>
          <a:p>
            <a:pPr marL="0" indent="0">
              <a:buNone/>
            </a:pPr>
            <a:r>
              <a:rPr lang="zh-TW" altLang="en-US" dirty="0"/>
              <a:t>閱讀以下段落並回答以下問題：</a:t>
            </a:r>
          </a:p>
          <a:p>
            <a:endParaRPr lang="zh-TW" altLang="en-US" dirty="0"/>
          </a:p>
          <a:p>
            <a:pPr marL="0" indent="0">
              <a:buNone/>
            </a:pPr>
            <a:r>
              <a:rPr lang="zh-TW" altLang="en-US" dirty="0"/>
              <a:t>有一天，金發姑娘正走在森林裡。她看到一所房子，敲了敲門。她進去了沒有人在那裡。金發姑娘在桌上看見了三個碗。她餓了。 ‘這粥太熱了！這粥太冷了！這粥是正確的！’戈迪洛克斯吃了所有的粥。金發姑娘現在很累。 ‘這把椅子太大了！這把椅子太大了！這把椅子是對的！’但是椅子壞了！金發姑娘很累。她上樓了。 ‘這張床太硬了！這床太軟了！這床正好！’很快，熊們回家了。</a:t>
            </a:r>
          </a:p>
          <a:p>
            <a:pPr marL="0" indent="0">
              <a:buNone/>
            </a:pPr>
            <a:r>
              <a:rPr lang="en-US" altLang="zh-TW" dirty="0"/>
              <a:t>1.</a:t>
            </a:r>
            <a:r>
              <a:rPr lang="zh-TW" altLang="en-US" dirty="0"/>
              <a:t>金發姑娘走到哪裡了？</a:t>
            </a:r>
          </a:p>
          <a:p>
            <a:pPr marL="0" indent="0">
              <a:buNone/>
            </a:pPr>
            <a:r>
              <a:rPr lang="en-US" altLang="zh-TW" dirty="0"/>
              <a:t>2.</a:t>
            </a:r>
            <a:r>
              <a:rPr lang="zh-TW" altLang="en-US" dirty="0"/>
              <a:t>那兒有幾隻熊？</a:t>
            </a:r>
          </a:p>
          <a:p>
            <a:pPr marL="0" indent="0">
              <a:buNone/>
            </a:pPr>
            <a:r>
              <a:rPr lang="en-US" altLang="zh-TW" dirty="0"/>
              <a:t>3.</a:t>
            </a:r>
            <a:r>
              <a:rPr lang="zh-TW" altLang="en-US" dirty="0"/>
              <a:t>椅子怎麼了？</a:t>
            </a:r>
            <a:endParaRPr lang="en-GB" dirty="0"/>
          </a:p>
        </p:txBody>
      </p:sp>
    </p:spTree>
    <p:extLst>
      <p:ext uri="{BB962C8B-B14F-4D97-AF65-F5344CB8AC3E}">
        <p14:creationId xmlns:p14="http://schemas.microsoft.com/office/powerpoint/2010/main" val="658004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8AA39E-D82F-8C7E-5A46-AF800FB44A5A}"/>
              </a:ext>
            </a:extLst>
          </p:cNvPr>
          <p:cNvSpPr/>
          <p:nvPr/>
        </p:nvSpPr>
        <p:spPr>
          <a:xfrm>
            <a:off x="0" y="0"/>
            <a:ext cx="12192000" cy="57332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14339" y="302802"/>
            <a:ext cx="11354875" cy="964663"/>
          </a:xfrm>
        </p:spPr>
        <p:txBody>
          <a:bodyPr>
            <a:noAutofit/>
          </a:bodyPr>
          <a:lstStyle/>
          <a:p>
            <a:pPr algn="ctr"/>
            <a:r>
              <a:rPr lang="en-GB" altLang="en-US" dirty="0">
                <a:latin typeface="Arial" panose="020B0604020202020204" pitchFamily="34" charset="0"/>
                <a:cs typeface="Arial" panose="020B0604020202020204" pitchFamily="34" charset="0"/>
              </a:rPr>
              <a:t>Activity</a:t>
            </a:r>
          </a:p>
        </p:txBody>
      </p:sp>
      <p:sp>
        <p:nvSpPr>
          <p:cNvPr id="6148" name="Content Placeholder 3"/>
          <p:cNvSpPr>
            <a:spLocks noGrp="1"/>
          </p:cNvSpPr>
          <p:nvPr>
            <p:ph sz="half" idx="2"/>
          </p:nvPr>
        </p:nvSpPr>
        <p:spPr>
          <a:xfrm>
            <a:off x="414339" y="929148"/>
            <a:ext cx="11558586" cy="4660093"/>
          </a:xfrm>
        </p:spPr>
        <p:txBody>
          <a:bodyPr>
            <a:normAutofit fontScale="92500"/>
          </a:bodyPr>
          <a:lstStyle/>
          <a:p>
            <a:pPr>
              <a:lnSpc>
                <a:spcPct val="150000"/>
              </a:lnSpc>
            </a:pPr>
            <a:r>
              <a:rPr lang="en-GB" sz="3600" dirty="0">
                <a:latin typeface="Arial" panose="020B0604020202020204" pitchFamily="34" charset="0"/>
                <a:cs typeface="Arial" panose="020B0604020202020204" pitchFamily="34" charset="0"/>
              </a:rPr>
              <a:t>How would you feel?</a:t>
            </a:r>
          </a:p>
          <a:p>
            <a:pPr>
              <a:lnSpc>
                <a:spcPct val="150000"/>
              </a:lnSpc>
            </a:pPr>
            <a:r>
              <a:rPr lang="en-GB" sz="3600" dirty="0">
                <a:latin typeface="Arial" panose="020B0604020202020204" pitchFamily="34" charset="0"/>
                <a:cs typeface="Arial" panose="020B0604020202020204" pitchFamily="34" charset="0"/>
              </a:rPr>
              <a:t>What is happening to your confidence and self-esteem?</a:t>
            </a:r>
          </a:p>
          <a:p>
            <a:pPr>
              <a:lnSpc>
                <a:spcPct val="150000"/>
              </a:lnSpc>
            </a:pPr>
            <a:r>
              <a:rPr lang="en-GB" sz="3600" dirty="0">
                <a:latin typeface="Arial" panose="020B0604020202020204" pitchFamily="34" charset="0"/>
                <a:cs typeface="Arial" panose="020B0604020202020204" pitchFamily="34" charset="0"/>
              </a:rPr>
              <a:t>What about your rights?</a:t>
            </a:r>
          </a:p>
          <a:p>
            <a:pPr>
              <a:lnSpc>
                <a:spcPct val="150000"/>
              </a:lnSpc>
            </a:pPr>
            <a:r>
              <a:rPr lang="en-GB" sz="3600" dirty="0">
                <a:latin typeface="Arial" panose="020B0604020202020204" pitchFamily="34" charset="0"/>
                <a:cs typeface="Arial" panose="020B0604020202020204" pitchFamily="34" charset="0"/>
              </a:rPr>
              <a:t>How would this affect your life here?</a:t>
            </a:r>
          </a:p>
          <a:p>
            <a:pPr>
              <a:lnSpc>
                <a:spcPct val="150000"/>
              </a:lnSpc>
            </a:pPr>
            <a:r>
              <a:rPr lang="en-GB" sz="3600" dirty="0">
                <a:latin typeface="Arial" panose="020B0604020202020204" pitchFamily="34" charset="0"/>
                <a:cs typeface="Arial" panose="020B0604020202020204" pitchFamily="34" charset="0"/>
              </a:rPr>
              <a:t>How would this impact on your development?</a:t>
            </a:r>
          </a:p>
        </p:txBody>
      </p:sp>
    </p:spTree>
    <p:extLst>
      <p:ext uri="{BB962C8B-B14F-4D97-AF65-F5344CB8AC3E}">
        <p14:creationId xmlns:p14="http://schemas.microsoft.com/office/powerpoint/2010/main" val="2509919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8AA39E-D82F-8C7E-5A46-AF800FB44A5A}"/>
              </a:ext>
            </a:extLst>
          </p:cNvPr>
          <p:cNvSpPr/>
          <p:nvPr/>
        </p:nvSpPr>
        <p:spPr>
          <a:xfrm>
            <a:off x="0" y="0"/>
            <a:ext cx="12192000" cy="573325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414339" y="160082"/>
            <a:ext cx="11354875" cy="964663"/>
          </a:xfrm>
        </p:spPr>
        <p:txBody>
          <a:bodyPr>
            <a:noAutofit/>
          </a:bodyPr>
          <a:lstStyle/>
          <a:p>
            <a:pPr algn="ctr"/>
            <a:r>
              <a:rPr lang="en-GB" altLang="en-US" dirty="0">
                <a:latin typeface="Arial" panose="020B0604020202020204" pitchFamily="34" charset="0"/>
                <a:cs typeface="Arial" panose="020B0604020202020204" pitchFamily="34" charset="0"/>
              </a:rPr>
              <a:t>Group Work – 20mins</a:t>
            </a:r>
          </a:p>
        </p:txBody>
      </p:sp>
      <p:sp>
        <p:nvSpPr>
          <p:cNvPr id="6148" name="Content Placeholder 3"/>
          <p:cNvSpPr>
            <a:spLocks noGrp="1"/>
          </p:cNvSpPr>
          <p:nvPr>
            <p:ph sz="half" idx="2"/>
          </p:nvPr>
        </p:nvSpPr>
        <p:spPr>
          <a:xfrm>
            <a:off x="414339" y="929148"/>
            <a:ext cx="11558586" cy="4660093"/>
          </a:xfrm>
        </p:spPr>
        <p:txBody>
          <a:bodyPr>
            <a:normAutofit fontScale="77500" lnSpcReduction="20000"/>
          </a:bodyPr>
          <a:lstStyle/>
          <a:p>
            <a:pPr marL="0" indent="0">
              <a:lnSpc>
                <a:spcPct val="150000"/>
              </a:lnSpc>
              <a:buNone/>
            </a:pPr>
            <a:r>
              <a:rPr lang="en-GB" sz="3600" dirty="0">
                <a:latin typeface="Arial" panose="020B0604020202020204" pitchFamily="34" charset="0"/>
                <a:cs typeface="Arial" panose="020B0604020202020204" pitchFamily="34" charset="0"/>
              </a:rPr>
              <a:t>In your groups you are going to do some research into different theories of language </a:t>
            </a:r>
            <a:r>
              <a:rPr lang="en-GB" sz="3600" dirty="0" err="1">
                <a:latin typeface="Arial" panose="020B0604020202020204" pitchFamily="34" charset="0"/>
                <a:cs typeface="Arial" panose="020B0604020202020204" pitchFamily="34" charset="0"/>
              </a:rPr>
              <a:t>acquisiton</a:t>
            </a:r>
            <a:r>
              <a:rPr lang="en-GB" sz="3600" dirty="0">
                <a:cs typeface="Arial" panose="020B0604020202020204" pitchFamily="34" charset="0"/>
              </a:rPr>
              <a:t>. Create a mind map of the theories to share with the group.</a:t>
            </a:r>
            <a:endParaRPr lang="en-GB" sz="3600" dirty="0">
              <a:latin typeface="Arial" panose="020B0604020202020204" pitchFamily="34" charset="0"/>
              <a:cs typeface="Arial" panose="020B0604020202020204" pitchFamily="34" charset="0"/>
            </a:endParaRPr>
          </a:p>
          <a:p>
            <a:pPr>
              <a:lnSpc>
                <a:spcPct val="150000"/>
              </a:lnSpc>
            </a:pPr>
            <a:r>
              <a:rPr lang="en-GB" sz="3600" dirty="0">
                <a:latin typeface="Arial" panose="020B0604020202020204" pitchFamily="34" charset="0"/>
                <a:cs typeface="Arial" panose="020B0604020202020204" pitchFamily="34" charset="0"/>
              </a:rPr>
              <a:t>GROUP 1: </a:t>
            </a:r>
            <a:r>
              <a:rPr lang="en-GB" sz="3600" dirty="0" err="1">
                <a:latin typeface="Arial" panose="020B0604020202020204" pitchFamily="34" charset="0"/>
                <a:cs typeface="Arial" panose="020B0604020202020204" pitchFamily="34" charset="0"/>
              </a:rPr>
              <a:t>Chomsy’s</a:t>
            </a:r>
            <a:r>
              <a:rPr lang="en-GB" sz="3600" dirty="0">
                <a:latin typeface="Arial" panose="020B0604020202020204" pitchFamily="34" charset="0"/>
                <a:cs typeface="Arial" panose="020B0604020202020204" pitchFamily="34" charset="0"/>
              </a:rPr>
              <a:t> Theory</a:t>
            </a:r>
            <a:endParaRPr lang="en-GB" sz="3600" dirty="0">
              <a:cs typeface="Arial" panose="020B0604020202020204" pitchFamily="34" charset="0"/>
            </a:endParaRPr>
          </a:p>
          <a:p>
            <a:pPr>
              <a:lnSpc>
                <a:spcPct val="150000"/>
              </a:lnSpc>
            </a:pPr>
            <a:r>
              <a:rPr lang="en-GB" sz="3600" dirty="0">
                <a:cs typeface="Arial" panose="020B0604020202020204" pitchFamily="34" charset="0"/>
              </a:rPr>
              <a:t>GROUP 2: Vygotsky’s Theory</a:t>
            </a:r>
            <a:endParaRPr lang="en-GB" sz="3600" dirty="0">
              <a:latin typeface="Arial" panose="020B0604020202020204" pitchFamily="34" charset="0"/>
              <a:cs typeface="Arial" panose="020B0604020202020204" pitchFamily="34" charset="0"/>
            </a:endParaRPr>
          </a:p>
          <a:p>
            <a:pPr>
              <a:lnSpc>
                <a:spcPct val="150000"/>
              </a:lnSpc>
            </a:pPr>
            <a:r>
              <a:rPr lang="en-GB" sz="3600" dirty="0">
                <a:cs typeface="Arial" panose="020B0604020202020204" pitchFamily="34" charset="0"/>
              </a:rPr>
              <a:t>GROUP 3: Bruner’s Theory</a:t>
            </a:r>
          </a:p>
          <a:p>
            <a:pPr>
              <a:lnSpc>
                <a:spcPct val="150000"/>
              </a:lnSpc>
            </a:pPr>
            <a:r>
              <a:rPr lang="en-GB" sz="3600" dirty="0">
                <a:latin typeface="Arial" panose="020B0604020202020204" pitchFamily="34" charset="0"/>
                <a:cs typeface="Arial" panose="020B0604020202020204" pitchFamily="34" charset="0"/>
              </a:rPr>
              <a:t>GROUP 4: Skinner and Pavlov’s Theory</a:t>
            </a:r>
          </a:p>
        </p:txBody>
      </p:sp>
    </p:spTree>
    <p:extLst>
      <p:ext uri="{BB962C8B-B14F-4D97-AF65-F5344CB8AC3E}">
        <p14:creationId xmlns:p14="http://schemas.microsoft.com/office/powerpoint/2010/main" val="976928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3E444B-4F9A-DB0F-ACDC-7D6A39F077BE}"/>
              </a:ext>
            </a:extLst>
          </p:cNvPr>
          <p:cNvSpPr/>
          <p:nvPr/>
        </p:nvSpPr>
        <p:spPr>
          <a:xfrm>
            <a:off x="0" y="0"/>
            <a:ext cx="12192000" cy="599714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sz="half" idx="1"/>
          </p:nvPr>
        </p:nvSpPr>
        <p:spPr>
          <a:xfrm>
            <a:off x="299049" y="569343"/>
            <a:ext cx="11637578" cy="5607620"/>
          </a:xfrm>
        </p:spPr>
        <p:txBody>
          <a:bodyPr>
            <a:noAutofit/>
          </a:bodyPr>
          <a:lstStyle/>
          <a:p>
            <a:pPr marL="0" indent="0">
              <a:lnSpc>
                <a:spcPct val="170000"/>
              </a:lnSpc>
              <a:buNone/>
            </a:pPr>
            <a:r>
              <a:rPr lang="en-GB" sz="1800" dirty="0"/>
              <a:t>Translation of the activity:</a:t>
            </a:r>
          </a:p>
          <a:p>
            <a:pPr marL="0" indent="0">
              <a:lnSpc>
                <a:spcPct val="170000"/>
              </a:lnSpc>
              <a:buNone/>
            </a:pPr>
            <a:r>
              <a:rPr lang="en-GB" sz="1800" b="0" i="0" u="none" strike="noStrike" kern="1200" cap="none" spc="0" baseline="0" dirty="0">
                <a:solidFill>
                  <a:srgbClr val="000000"/>
                </a:solidFill>
                <a:effectLst/>
                <a:uFillTx/>
              </a:rPr>
              <a:t>Read the following passage and answer the questions below:</a:t>
            </a:r>
          </a:p>
          <a:p>
            <a:pPr marL="0" indent="0">
              <a:lnSpc>
                <a:spcPct val="170000"/>
              </a:lnSpc>
              <a:buNone/>
            </a:pPr>
            <a:r>
              <a:rPr lang="en-GB" sz="1800" b="0" i="0" u="none" strike="noStrike" kern="1200" cap="none" spc="0" baseline="0" dirty="0">
                <a:solidFill>
                  <a:srgbClr val="000000"/>
                </a:solidFill>
                <a:effectLst/>
                <a:uFillTx/>
              </a:rPr>
              <a:t>One day Goldilocks was walking in the forest. She saw a house and knocked on the door. She went inside. Nobody was there. Goldilocks saw three bowls on the table. She was hungry. ‘This porridge is too hot! This porridge is too cold! This porridge is just right!’ Goldilocks ate all the porridge. Goldilocks was tired now. ‘This chair is too big! This chair is too big, too! This chair is just right!’ But the chair broke! Goldilocks was very tired. She went upstairs. ‘This bed is too hard! This bed is too soft! This bed is just right!’ Soon, the bears came home.</a:t>
            </a:r>
          </a:p>
          <a:p>
            <a:pPr lvl="0">
              <a:lnSpc>
                <a:spcPct val="170000"/>
              </a:lnSpc>
            </a:pPr>
            <a:r>
              <a:rPr lang="en-GB" sz="1800" b="0" i="0" u="none" strike="noStrike" kern="1200" cap="none" spc="0" baseline="0" dirty="0">
                <a:solidFill>
                  <a:srgbClr val="000000"/>
                </a:solidFill>
                <a:effectLst/>
                <a:uFillTx/>
              </a:rPr>
              <a:t>Where was Goldilocks walking?</a:t>
            </a:r>
          </a:p>
          <a:p>
            <a:pPr lvl="0">
              <a:lnSpc>
                <a:spcPct val="170000"/>
              </a:lnSpc>
            </a:pPr>
            <a:r>
              <a:rPr lang="en-GB" sz="1800" b="0" i="0" u="none" strike="noStrike" kern="1200" cap="none" spc="0" baseline="0" dirty="0">
                <a:solidFill>
                  <a:srgbClr val="000000"/>
                </a:solidFill>
                <a:effectLst/>
                <a:uFillTx/>
              </a:rPr>
              <a:t>How many bears were there?</a:t>
            </a:r>
          </a:p>
          <a:p>
            <a:pPr lvl="0">
              <a:lnSpc>
                <a:spcPct val="170000"/>
              </a:lnSpc>
            </a:pPr>
            <a:r>
              <a:rPr lang="en-GB" sz="1800" b="0" i="0" u="none" strike="noStrike" kern="1200" cap="none" spc="0" baseline="0" dirty="0">
                <a:solidFill>
                  <a:srgbClr val="000000"/>
                </a:solidFill>
                <a:effectLst/>
                <a:uFillTx/>
              </a:rPr>
              <a:t>What happened to the chair?</a:t>
            </a:r>
          </a:p>
          <a:p>
            <a:pPr marL="0" indent="0">
              <a:buNone/>
            </a:pPr>
            <a:endParaRPr lang="en-GB" dirty="0"/>
          </a:p>
        </p:txBody>
      </p:sp>
    </p:spTree>
    <p:extLst>
      <p:ext uri="{BB962C8B-B14F-4D97-AF65-F5344CB8AC3E}">
        <p14:creationId xmlns:p14="http://schemas.microsoft.com/office/powerpoint/2010/main" val="2005821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7E5DFD-4390-B4F9-B204-223A31288C87}"/>
              </a:ext>
            </a:extLst>
          </p:cNvPr>
          <p:cNvSpPr/>
          <p:nvPr/>
        </p:nvSpPr>
        <p:spPr>
          <a:xfrm>
            <a:off x="0" y="16477"/>
            <a:ext cx="12192000" cy="579139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0" y="-34691"/>
            <a:ext cx="12192000" cy="1114048"/>
          </a:xfrm>
        </p:spPr>
        <p:txBody>
          <a:bodyPr>
            <a:noAutofit/>
          </a:bodyPr>
          <a:lstStyle/>
          <a:p>
            <a:pPr algn="ctr"/>
            <a:r>
              <a:rPr lang="en-GB" altLang="en-US" dirty="0">
                <a:latin typeface="Arial" panose="020B0604020202020204" pitchFamily="34" charset="0"/>
                <a:cs typeface="Arial" panose="020B0604020202020204" pitchFamily="34" charset="0"/>
              </a:rPr>
              <a:t>How do we acquire language?</a:t>
            </a:r>
            <a:endParaRPr lang="en-GB" altLang="en-US" sz="3600" dirty="0">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178593" y="1050131"/>
            <a:ext cx="8404968" cy="4731929"/>
          </a:xfrm>
        </p:spPr>
        <p:txBody>
          <a:bodyPr>
            <a:normAutofit fontScale="55000" lnSpcReduction="20000"/>
          </a:bodyPr>
          <a:lstStyle/>
          <a:p>
            <a:pPr marL="0" indent="0">
              <a:lnSpc>
                <a:spcPct val="150000"/>
              </a:lnSpc>
              <a:buNone/>
            </a:pPr>
            <a:r>
              <a:rPr lang="en-US" altLang="en-US" sz="3600" dirty="0">
                <a:latin typeface="Arial" panose="020B0604020202020204" pitchFamily="34" charset="0"/>
                <a:cs typeface="Arial" panose="020B0604020202020204" pitchFamily="34" charset="0"/>
              </a:rPr>
              <a:t>Noam Chomsky (1976)</a:t>
            </a:r>
            <a:r>
              <a:rPr lang="en-US" altLang="en-US" sz="3600" dirty="0">
                <a:cs typeface="Arial" panose="020B0604020202020204" pitchFamily="34" charset="0"/>
              </a:rPr>
              <a:t> -  </a:t>
            </a:r>
            <a:r>
              <a:rPr lang="en-US" altLang="en-US" sz="3600" dirty="0">
                <a:latin typeface="Arial" panose="020B0604020202020204" pitchFamily="34" charset="0"/>
                <a:cs typeface="Arial" panose="020B0604020202020204" pitchFamily="34" charset="0"/>
              </a:rPr>
              <a:t>Nativist Approach;</a:t>
            </a:r>
          </a:p>
          <a:p>
            <a:pPr marL="0" indent="0">
              <a:lnSpc>
                <a:spcPct val="150000"/>
              </a:lnSpc>
              <a:buNone/>
            </a:pPr>
            <a:r>
              <a:rPr lang="en-US" altLang="en-US" sz="3600" dirty="0">
                <a:cs typeface="Arial" panose="020B0604020202020204" pitchFamily="34" charset="0"/>
              </a:rPr>
              <a:t>- Stresses that children are preprogrammed and have an innate ability to acquire language</a:t>
            </a:r>
          </a:p>
          <a:p>
            <a:pPr>
              <a:lnSpc>
                <a:spcPct val="150000"/>
              </a:lnSpc>
              <a:buFontTx/>
              <a:buChar char="-"/>
            </a:pPr>
            <a:r>
              <a:rPr lang="en-US" altLang="en-US" sz="3600" dirty="0">
                <a:latin typeface="Arial" panose="020B0604020202020204" pitchFamily="34" charset="0"/>
                <a:cs typeface="Arial" panose="020B0604020202020204" pitchFamily="34" charset="0"/>
              </a:rPr>
              <a:t>Language Acquisition Device (LAD) – this concept is that we have an instinctive mental capacity which enables an infant to acquire and produce language. </a:t>
            </a:r>
          </a:p>
          <a:p>
            <a:pPr>
              <a:lnSpc>
                <a:spcPct val="150000"/>
              </a:lnSpc>
              <a:buFontTx/>
              <a:buChar char="-"/>
            </a:pPr>
            <a:r>
              <a:rPr lang="en-US" altLang="en-US" sz="3600" dirty="0">
                <a:latin typeface="Arial" panose="020B0604020202020204" pitchFamily="34" charset="0"/>
                <a:cs typeface="Arial" panose="020B0604020202020204" pitchFamily="34" charset="0"/>
              </a:rPr>
              <a:t>This theory asserts that humans are born with the instinct or “innate facility” for acquiring language. </a:t>
            </a:r>
          </a:p>
          <a:p>
            <a:pPr>
              <a:lnSpc>
                <a:spcPct val="150000"/>
              </a:lnSpc>
              <a:buFontTx/>
              <a:buChar char="-"/>
            </a:pPr>
            <a:r>
              <a:rPr lang="en-US" altLang="en-US" sz="3600" dirty="0">
                <a:cs typeface="Arial" panose="020B0604020202020204" pitchFamily="34" charset="0"/>
              </a:rPr>
              <a:t>This is primarily focused on first language acquisition but the key thing here is that children have an innate ability to learn language.</a:t>
            </a:r>
            <a:endParaRPr lang="en-US" altLang="en-US" sz="3600" dirty="0">
              <a:latin typeface="Arial" panose="020B0604020202020204" pitchFamily="34" charset="0"/>
              <a:cs typeface="Arial" panose="020B0604020202020204" pitchFamily="34" charset="0"/>
            </a:endParaRPr>
          </a:p>
          <a:p>
            <a:pPr marL="0" indent="0">
              <a:buNone/>
            </a:pPr>
            <a:endParaRPr lang="en-US" altLang="en-US" dirty="0">
              <a:solidFill>
                <a:srgbClr val="002060"/>
              </a:solidFill>
              <a:latin typeface="Arial" panose="020B0604020202020204" pitchFamily="34" charset="0"/>
            </a:endParaRPr>
          </a:p>
          <a:p>
            <a:endParaRPr lang="cy-GB" altLang="en-US" dirty="0">
              <a:latin typeface="Arial" panose="020B0604020202020204" pitchFamily="34" charset="0"/>
            </a:endParaRPr>
          </a:p>
        </p:txBody>
      </p:sp>
      <p:pic>
        <p:nvPicPr>
          <p:cNvPr id="3" name="Content Placeholder 2"/>
          <p:cNvPicPr>
            <a:picLocks noGrp="1" noChangeAspect="1"/>
          </p:cNvPicPr>
          <p:nvPr>
            <p:ph sz="half" idx="2"/>
          </p:nvPr>
        </p:nvPicPr>
        <p:blipFill>
          <a:blip r:embed="rId3"/>
          <a:stretch>
            <a:fillRect/>
          </a:stretch>
        </p:blipFill>
        <p:spPr>
          <a:xfrm>
            <a:off x="8583561" y="1753827"/>
            <a:ext cx="3529822" cy="2876091"/>
          </a:xfrm>
          <a:prstGeom prst="rect">
            <a:avLst/>
          </a:prstGeom>
        </p:spPr>
      </p:pic>
    </p:spTree>
    <p:extLst>
      <p:ext uri="{BB962C8B-B14F-4D97-AF65-F5344CB8AC3E}">
        <p14:creationId xmlns:p14="http://schemas.microsoft.com/office/powerpoint/2010/main" val="616743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0DF7E19-1B74-BFE6-D37D-EF380C94E9BF}"/>
              </a:ext>
            </a:extLst>
          </p:cNvPr>
          <p:cNvSpPr/>
          <p:nvPr/>
        </p:nvSpPr>
        <p:spPr>
          <a:xfrm>
            <a:off x="0" y="0"/>
            <a:ext cx="12192000" cy="587357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a:xfrm>
            <a:off x="383382" y="365127"/>
            <a:ext cx="4719560" cy="5121273"/>
          </a:xfrm>
        </p:spPr>
        <p:txBody>
          <a:bodyPr>
            <a:normAutofit/>
          </a:bodyPr>
          <a:lstStyle/>
          <a:p>
            <a:r>
              <a:rPr lang="en-GB" dirty="0">
                <a:latin typeface="Arial" panose="020B0604020202020204" pitchFamily="34" charset="0"/>
                <a:cs typeface="Arial" panose="020B0604020202020204" pitchFamily="34" charset="0"/>
              </a:rPr>
              <a:t>Chomsky</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Do you agree?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What about other schools of thought?</a:t>
            </a:r>
          </a:p>
        </p:txBody>
      </p:sp>
      <p:sp>
        <p:nvSpPr>
          <p:cNvPr id="6" name="Content Placeholder 5"/>
          <p:cNvSpPr>
            <a:spLocks noGrp="1"/>
          </p:cNvSpPr>
          <p:nvPr>
            <p:ph idx="1"/>
          </p:nvPr>
        </p:nvSpPr>
        <p:spPr>
          <a:xfrm>
            <a:off x="5707626" y="5070253"/>
            <a:ext cx="6484374" cy="758143"/>
          </a:xfrm>
        </p:spPr>
        <p:txBody>
          <a:bodyPr>
            <a:normAutofit/>
          </a:bodyPr>
          <a:lstStyle/>
          <a:p>
            <a:pPr marL="0" indent="0">
              <a:buNone/>
            </a:pPr>
            <a:r>
              <a:rPr lang="en-GB" sz="1400" dirty="0">
                <a:latin typeface="Arial" panose="020B0604020202020204" pitchFamily="34" charset="0"/>
                <a:cs typeface="Arial" panose="020B0604020202020204" pitchFamily="34" charset="0"/>
              </a:rPr>
              <a:t>BBC Radio 4 (2015) </a:t>
            </a:r>
            <a:r>
              <a:rPr lang="en-GB" sz="1400" i="1" dirty="0">
                <a:latin typeface="Arial" panose="020B0604020202020204" pitchFamily="34" charset="0"/>
                <a:cs typeface="Arial" panose="020B0604020202020204" pitchFamily="34" charset="0"/>
              </a:rPr>
              <a:t>Noam Chomsky on Language Acquisition, </a:t>
            </a:r>
            <a:r>
              <a:rPr lang="en-GB" sz="1400" dirty="0">
                <a:latin typeface="Arial" panose="020B0604020202020204" pitchFamily="34" charset="0"/>
                <a:cs typeface="Arial" panose="020B0604020202020204" pitchFamily="34" charset="0"/>
                <a:hlinkClick r:id="rId4"/>
              </a:rPr>
              <a:t>https://www.youtube.com/watch?app=desktop&amp;v=7Cgpfw4z8cw</a:t>
            </a:r>
            <a:r>
              <a:rPr lang="en-GB" sz="1400" dirty="0">
                <a:latin typeface="Arial" panose="020B0604020202020204" pitchFamily="34" charset="0"/>
                <a:cs typeface="Arial" panose="020B0604020202020204" pitchFamily="34" charset="0"/>
              </a:rPr>
              <a:t> [Accessed: February 24 2024].</a:t>
            </a:r>
          </a:p>
        </p:txBody>
      </p:sp>
      <p:pic>
        <p:nvPicPr>
          <p:cNvPr id="2" name="7Cgpfw4z8cw"/>
          <p:cNvPicPr>
            <a:picLocks noRot="1" noChangeAspect="1"/>
          </p:cNvPicPr>
          <p:nvPr>
            <a:videoFile r:link="rId1"/>
          </p:nvPr>
        </p:nvPicPr>
        <p:blipFill>
          <a:blip r:embed="rId5"/>
          <a:stretch>
            <a:fillRect/>
          </a:stretch>
        </p:blipFill>
        <p:spPr>
          <a:xfrm>
            <a:off x="5336381" y="127683"/>
            <a:ext cx="6855619" cy="4814887"/>
          </a:xfrm>
          <a:prstGeom prst="rect">
            <a:avLst/>
          </a:prstGeom>
        </p:spPr>
      </p:pic>
    </p:spTree>
    <p:extLst>
      <p:ext uri="{BB962C8B-B14F-4D97-AF65-F5344CB8AC3E}">
        <p14:creationId xmlns:p14="http://schemas.microsoft.com/office/powerpoint/2010/main" val="3784523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049A8A1-461B-BA93-2412-C65DFB8EEB59}"/>
              </a:ext>
            </a:extLst>
          </p:cNvPr>
          <p:cNvSpPr/>
          <p:nvPr/>
        </p:nvSpPr>
        <p:spPr>
          <a:xfrm>
            <a:off x="0" y="0"/>
            <a:ext cx="12192000" cy="579943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07170" y="365127"/>
            <a:ext cx="6099502" cy="835023"/>
          </a:xfrm>
        </p:spPr>
        <p:txBody>
          <a:bodyPr>
            <a:normAutofit/>
          </a:bodyPr>
          <a:lstStyle/>
          <a:p>
            <a:pPr algn="ctr"/>
            <a:r>
              <a:rPr lang="en-US" dirty="0">
                <a:latin typeface="Arial" panose="020B0604020202020204" pitchFamily="34" charset="0"/>
                <a:cs typeface="Arial" panose="020B0604020202020204" pitchFamily="34" charset="0"/>
              </a:rPr>
              <a:t>Lev Vygotsky</a:t>
            </a:r>
          </a:p>
        </p:txBody>
      </p:sp>
      <p:sp>
        <p:nvSpPr>
          <p:cNvPr id="5" name="Content Placeholder 4"/>
          <p:cNvSpPr>
            <a:spLocks noGrp="1"/>
          </p:cNvSpPr>
          <p:nvPr>
            <p:ph sz="half" idx="1"/>
          </p:nvPr>
        </p:nvSpPr>
        <p:spPr>
          <a:xfrm>
            <a:off x="300038" y="1278731"/>
            <a:ext cx="6099502" cy="4536282"/>
          </a:xfrm>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Sociocultural theory;</a:t>
            </a:r>
          </a:p>
          <a:p>
            <a:pPr>
              <a:lnSpc>
                <a:spcPct val="150000"/>
              </a:lnSpc>
            </a:pPr>
            <a:r>
              <a:rPr lang="en-GB" dirty="0">
                <a:latin typeface="Arial" panose="020B0604020202020204" pitchFamily="34" charset="0"/>
                <a:cs typeface="Arial" panose="020B0604020202020204" pitchFamily="34" charset="0"/>
              </a:rPr>
              <a:t>More Knowledgeable Other (MKO);</a:t>
            </a:r>
          </a:p>
          <a:p>
            <a:pPr>
              <a:lnSpc>
                <a:spcPct val="150000"/>
              </a:lnSpc>
            </a:pPr>
            <a:r>
              <a:rPr lang="en-GB" dirty="0">
                <a:latin typeface="Arial" panose="020B0604020202020204" pitchFamily="34" charset="0"/>
                <a:cs typeface="Arial" panose="020B0604020202020204" pitchFamily="34" charset="0"/>
              </a:rPr>
              <a:t>Zone of Proximal Development (ZPD);</a:t>
            </a:r>
          </a:p>
          <a:p>
            <a:pPr>
              <a:lnSpc>
                <a:spcPct val="150000"/>
              </a:lnSpc>
            </a:pPr>
            <a:r>
              <a:rPr lang="en-GB" dirty="0">
                <a:latin typeface="Arial" panose="020B0604020202020204" pitchFamily="34" charset="0"/>
                <a:cs typeface="Arial" panose="020B0604020202020204" pitchFamily="34" charset="0"/>
              </a:rPr>
              <a:t>Cultural tools.</a:t>
            </a:r>
          </a:p>
          <a:p>
            <a:endParaRPr lang="en-GB" dirty="0">
              <a:latin typeface="Arial" panose="020B0604020202020204" pitchFamily="34" charset="0"/>
            </a:endParaRPr>
          </a:p>
        </p:txBody>
      </p:sp>
      <p:pic>
        <p:nvPicPr>
          <p:cNvPr id="4" name="Content Placeholder 3"/>
          <p:cNvPicPr>
            <a:picLocks noGrp="1" noChangeAspect="1"/>
          </p:cNvPicPr>
          <p:nvPr>
            <p:ph sz="half" idx="2"/>
          </p:nvPr>
        </p:nvPicPr>
        <p:blipFill>
          <a:blip r:embed="rId3"/>
          <a:stretch>
            <a:fillRect/>
          </a:stretch>
        </p:blipFill>
        <p:spPr>
          <a:xfrm>
            <a:off x="6572251" y="985838"/>
            <a:ext cx="5014912" cy="4307681"/>
          </a:xfrm>
          <a:prstGeom prst="rect">
            <a:avLst/>
          </a:prstGeom>
        </p:spPr>
      </p:pic>
    </p:spTree>
    <p:extLst>
      <p:ext uri="{BB962C8B-B14F-4D97-AF65-F5344CB8AC3E}">
        <p14:creationId xmlns:p14="http://schemas.microsoft.com/office/powerpoint/2010/main" val="31731044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5DA185-24CF-C342-1BE8-E0683938D962}"/>
              </a:ext>
            </a:extLst>
          </p:cNvPr>
          <p:cNvSpPr/>
          <p:nvPr/>
        </p:nvSpPr>
        <p:spPr>
          <a:xfrm>
            <a:off x="1"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4"/>
          <p:cNvPicPr>
            <a:picLocks noGrp="1" noChangeAspect="1"/>
          </p:cNvPicPr>
          <p:nvPr>
            <p:ph sz="half" idx="1"/>
          </p:nvPr>
        </p:nvPicPr>
        <p:blipFill>
          <a:blip r:embed="rId3"/>
          <a:stretch>
            <a:fillRect/>
          </a:stretch>
        </p:blipFill>
        <p:spPr>
          <a:xfrm>
            <a:off x="1154523" y="1197426"/>
            <a:ext cx="9508561" cy="4463148"/>
          </a:xfrm>
          <a:prstGeom prst="rect">
            <a:avLst/>
          </a:prstGeom>
        </p:spPr>
      </p:pic>
      <p:sp>
        <p:nvSpPr>
          <p:cNvPr id="3" name="TextBox 2">
            <a:extLst>
              <a:ext uri="{FF2B5EF4-FFF2-40B4-BE49-F238E27FC236}">
                <a16:creationId xmlns:a16="http://schemas.microsoft.com/office/drawing/2014/main" id="{239C5E31-36DE-5097-158F-9EC7FA502871}"/>
              </a:ext>
            </a:extLst>
          </p:cNvPr>
          <p:cNvSpPr txBox="1"/>
          <p:nvPr/>
        </p:nvSpPr>
        <p:spPr>
          <a:xfrm>
            <a:off x="1" y="353961"/>
            <a:ext cx="12191998" cy="830997"/>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How could this picture relate to Vygotsky’s theory – talk to the person next to you</a:t>
            </a:r>
          </a:p>
          <a:p>
            <a:pPr algn="ctr"/>
            <a:r>
              <a:rPr lang="en-GB" sz="2400" dirty="0">
                <a:latin typeface="Arial" panose="020B0604020202020204" pitchFamily="34" charset="0"/>
                <a:cs typeface="Arial" panose="020B0604020202020204" pitchFamily="34" charset="0"/>
              </a:rPr>
              <a:t>Be ready to share</a:t>
            </a:r>
          </a:p>
        </p:txBody>
      </p:sp>
    </p:spTree>
    <p:extLst>
      <p:ext uri="{BB962C8B-B14F-4D97-AF65-F5344CB8AC3E}">
        <p14:creationId xmlns:p14="http://schemas.microsoft.com/office/powerpoint/2010/main" val="1865222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8103376-2D7B-578F-C15A-EAD01B253A3C}"/>
              </a:ext>
            </a:extLst>
          </p:cNvPr>
          <p:cNvSpPr/>
          <p:nvPr/>
        </p:nvSpPr>
        <p:spPr>
          <a:xfrm>
            <a:off x="0" y="0"/>
            <a:ext cx="12192000" cy="588181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838200" y="52016"/>
            <a:ext cx="10515600" cy="1325563"/>
          </a:xfrm>
        </p:spPr>
        <p:txBody>
          <a:bodyPr>
            <a:normAutofit/>
          </a:bodyPr>
          <a:lstStyle/>
          <a:p>
            <a:pPr algn="ctr"/>
            <a:r>
              <a:rPr lang="en-GB" dirty="0">
                <a:latin typeface="Arial" panose="020B0604020202020204" pitchFamily="34" charset="0"/>
                <a:cs typeface="Arial" panose="020B0604020202020204" pitchFamily="34" charset="0"/>
              </a:rPr>
              <a:t>Language as a Cultural Tool</a:t>
            </a:r>
          </a:p>
        </p:txBody>
      </p:sp>
      <p:sp>
        <p:nvSpPr>
          <p:cNvPr id="2" name="Content Placeholder 1"/>
          <p:cNvSpPr>
            <a:spLocks noGrp="1"/>
          </p:cNvSpPr>
          <p:nvPr>
            <p:ph sz="half" idx="2"/>
          </p:nvPr>
        </p:nvSpPr>
        <p:spPr>
          <a:xfrm>
            <a:off x="510989" y="1460090"/>
            <a:ext cx="11454792" cy="4716873"/>
          </a:xfrm>
        </p:spPr>
        <p:txBody>
          <a:bodyPr>
            <a:normAutofit/>
          </a:bodyPr>
          <a:lstStyle/>
          <a:p>
            <a:pPr>
              <a:lnSpc>
                <a:spcPct val="150000"/>
              </a:lnSpc>
            </a:pPr>
            <a:r>
              <a:rPr lang="en-GB" dirty="0">
                <a:latin typeface="Arial" panose="020B0604020202020204" pitchFamily="34" charset="0"/>
                <a:cs typeface="Arial" panose="020B0604020202020204" pitchFamily="34" charset="0"/>
              </a:rPr>
              <a:t>Nursery rhymes;</a:t>
            </a:r>
          </a:p>
          <a:p>
            <a:pPr>
              <a:lnSpc>
                <a:spcPct val="150000"/>
              </a:lnSpc>
            </a:pPr>
            <a:r>
              <a:rPr lang="en-GB" dirty="0">
                <a:latin typeface="Arial" panose="020B0604020202020204" pitchFamily="34" charset="0"/>
                <a:cs typeface="Arial" panose="020B0604020202020204" pitchFamily="34" charset="0"/>
              </a:rPr>
              <a:t>Fairy stories/myths;</a:t>
            </a:r>
          </a:p>
          <a:p>
            <a:pPr>
              <a:lnSpc>
                <a:spcPct val="150000"/>
              </a:lnSpc>
            </a:pPr>
            <a:r>
              <a:rPr lang="en-GB" dirty="0">
                <a:latin typeface="Arial" panose="020B0604020202020204" pitchFamily="34" charset="0"/>
                <a:cs typeface="Arial" panose="020B0604020202020204" pitchFamily="34" charset="0"/>
              </a:rPr>
              <a:t>Music;</a:t>
            </a:r>
          </a:p>
          <a:p>
            <a:pPr>
              <a:lnSpc>
                <a:spcPct val="150000"/>
              </a:lnSpc>
            </a:pPr>
            <a:r>
              <a:rPr lang="en-GB" dirty="0">
                <a:latin typeface="Arial" panose="020B0604020202020204" pitchFamily="34" charset="0"/>
                <a:cs typeface="Arial" panose="020B0604020202020204" pitchFamily="34" charset="0"/>
              </a:rPr>
              <a:t>Art.</a:t>
            </a:r>
          </a:p>
          <a:p>
            <a:pPr marL="0" indent="0">
              <a:lnSpc>
                <a:spcPct val="150000"/>
              </a:lnSpc>
              <a:buNone/>
            </a:pPr>
            <a:r>
              <a:rPr lang="en-GB" dirty="0">
                <a:latin typeface="Arial" panose="020B0604020202020204" pitchFamily="34" charset="0"/>
                <a:cs typeface="Arial" panose="020B0604020202020204" pitchFamily="34" charset="0"/>
              </a:rPr>
              <a:t>Why are these important? Can you think of any examples from your childhood?</a:t>
            </a:r>
          </a:p>
        </p:txBody>
      </p:sp>
      <p:pic>
        <p:nvPicPr>
          <p:cNvPr id="4098" name="Picture 2" descr="Language And Culture: Languages Can Really Reflect And Promote Cultural  Awareness - The Lingwist">
            <a:extLst>
              <a:ext uri="{FF2B5EF4-FFF2-40B4-BE49-F238E27FC236}">
                <a16:creationId xmlns:a16="http://schemas.microsoft.com/office/drawing/2014/main" id="{FE44F7A8-4D9A-5003-15AA-B0787298AE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9076" y="1051719"/>
            <a:ext cx="3557844" cy="357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8087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24D394D-C766-5266-9878-22C3C39CC9F4}"/>
              </a:ext>
            </a:extLst>
          </p:cNvPr>
          <p:cNvSpPr/>
          <p:nvPr/>
        </p:nvSpPr>
        <p:spPr>
          <a:xfrm>
            <a:off x="0" y="0"/>
            <a:ext cx="12192000" cy="586534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214313" y="365128"/>
            <a:ext cx="11139487" cy="706436"/>
          </a:xfrm>
        </p:spPr>
        <p:txBody>
          <a:bodyPr>
            <a:noAutofit/>
          </a:bodyPr>
          <a:lstStyle/>
          <a:p>
            <a:pPr algn="ctr"/>
            <a:br>
              <a:rPr lang="en-GB" altLang="en-US" sz="3600" dirty="0">
                <a:cs typeface="Arial" panose="020B0604020202020204" pitchFamily="34" charset="0"/>
              </a:rPr>
            </a:br>
            <a:r>
              <a:rPr lang="en-GB" altLang="en-US" dirty="0">
                <a:cs typeface="Arial" panose="020B0604020202020204" pitchFamily="34" charset="0"/>
              </a:rPr>
              <a:t>Activity</a:t>
            </a:r>
            <a:br>
              <a:rPr lang="en-GB" altLang="en-US" sz="3600" dirty="0">
                <a:solidFill>
                  <a:srgbClr val="002060"/>
                </a:solidFill>
                <a:latin typeface="Arial" panose="020B0604020202020204" pitchFamily="34" charset="0"/>
                <a:cs typeface="Arial" panose="020B0604020202020204" pitchFamily="34" charset="0"/>
              </a:rPr>
            </a:br>
            <a:endParaRPr lang="en-GB" altLang="en-US" sz="3600" dirty="0">
              <a:solidFill>
                <a:srgbClr val="0070C0"/>
              </a:solidFill>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a:xfrm>
            <a:off x="430306" y="1335881"/>
            <a:ext cx="11761694" cy="4841082"/>
          </a:xfrm>
        </p:spPr>
        <p:txBody>
          <a:bodyPr>
            <a:normAutofit/>
          </a:bodyPr>
          <a:lstStyle/>
          <a:p>
            <a:pPr>
              <a:lnSpc>
                <a:spcPct val="150000"/>
              </a:lnSpc>
            </a:pPr>
            <a:r>
              <a:rPr lang="en-GB" altLang="en-US" sz="2600" dirty="0">
                <a:latin typeface="Arial" panose="020B0604020202020204" pitchFamily="34" charset="0"/>
                <a:cs typeface="Arial" panose="020B0604020202020204" pitchFamily="34" charset="0"/>
              </a:rPr>
              <a:t>Read the following article - Supporting Bilingual Children in the Early Years (NALDIC, 2015);</a:t>
            </a:r>
          </a:p>
          <a:p>
            <a:pPr>
              <a:lnSpc>
                <a:spcPct val="150000"/>
              </a:lnSpc>
            </a:pPr>
            <a:r>
              <a:rPr lang="en-GB" altLang="en-US" sz="2600" dirty="0">
                <a:cs typeface="Arial" panose="020B0604020202020204" pitchFamily="34" charset="0"/>
              </a:rPr>
              <a:t>Choose 3 points that you have found interesting;</a:t>
            </a:r>
            <a:endParaRPr lang="en-GB" altLang="en-US" sz="2600" dirty="0">
              <a:latin typeface="Arial" panose="020B0604020202020204" pitchFamily="34" charset="0"/>
              <a:cs typeface="Arial" panose="020B0604020202020204" pitchFamily="34" charset="0"/>
            </a:endParaRPr>
          </a:p>
          <a:p>
            <a:pPr>
              <a:lnSpc>
                <a:spcPct val="150000"/>
              </a:lnSpc>
            </a:pPr>
            <a:r>
              <a:rPr lang="en-GB" altLang="en-US" sz="2600" dirty="0">
                <a:cs typeface="Arial" panose="020B0604020202020204" pitchFamily="34" charset="0"/>
              </a:rPr>
              <a:t>Discuss these points with your peers.</a:t>
            </a:r>
            <a:endParaRPr lang="en-GB" altLang="en-US" sz="2600" dirty="0">
              <a:solidFill>
                <a:srgbClr val="0070C0"/>
              </a:solidFill>
              <a:cs typeface="Arial" panose="020B0604020202020204" pitchFamily="34" charset="0"/>
            </a:endParaRPr>
          </a:p>
          <a:p>
            <a:pPr marL="0" indent="0">
              <a:lnSpc>
                <a:spcPct val="150000"/>
              </a:lnSpc>
              <a:buNone/>
            </a:pPr>
            <a:r>
              <a:rPr lang="en-GB" altLang="en-US" sz="2600" dirty="0">
                <a:cs typeface="Arial" panose="020B0604020202020204" pitchFamily="34" charset="0"/>
              </a:rPr>
              <a:t>Link to article: </a:t>
            </a:r>
            <a:r>
              <a:rPr lang="en-GB" altLang="en-US" sz="2600" dirty="0">
                <a:solidFill>
                  <a:srgbClr val="0070C0"/>
                </a:solidFill>
                <a:cs typeface="Arial" panose="020B0604020202020204" pitchFamily="34" charset="0"/>
                <a:hlinkClick r:id="rId3"/>
              </a:rPr>
              <a:t>https://naldic.org.uk/eal-teaching-and-learning/outline-guidance/early-years/</a:t>
            </a:r>
            <a:r>
              <a:rPr lang="en-GB" altLang="en-US" sz="2600" dirty="0">
                <a:solidFill>
                  <a:srgbClr val="0070C0"/>
                </a:solidFill>
                <a:cs typeface="Arial" panose="020B0604020202020204" pitchFamily="34" charset="0"/>
              </a:rPr>
              <a:t> </a:t>
            </a:r>
          </a:p>
        </p:txBody>
      </p:sp>
    </p:spTree>
    <p:extLst>
      <p:ext uri="{BB962C8B-B14F-4D97-AF65-F5344CB8AC3E}">
        <p14:creationId xmlns:p14="http://schemas.microsoft.com/office/powerpoint/2010/main" val="17343754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3E43F06-1CC1-12B0-FF99-DFF59005EBD7}"/>
              </a:ext>
            </a:extLst>
          </p:cNvPr>
          <p:cNvSpPr/>
          <p:nvPr/>
        </p:nvSpPr>
        <p:spPr>
          <a:xfrm>
            <a:off x="0" y="0"/>
            <a:ext cx="12192000" cy="659368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838200" y="365127"/>
            <a:ext cx="10515600" cy="720723"/>
          </a:xfrm>
        </p:spPr>
        <p:txBody>
          <a:bodyPr>
            <a:normAutofit/>
          </a:bodyPr>
          <a:lstStyle/>
          <a:p>
            <a:pPr algn="ctr"/>
            <a:r>
              <a:rPr lang="en-GB" dirty="0">
                <a:latin typeface="Arial" panose="020B0604020202020204" pitchFamily="34" charset="0"/>
                <a:cs typeface="Arial" panose="020B0604020202020204" pitchFamily="34" charset="0"/>
              </a:rPr>
              <a:t>Video</a:t>
            </a:r>
            <a:r>
              <a:rPr lang="en-GB" sz="3200" dirty="0">
                <a:solidFill>
                  <a:srgbClr val="0070C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bilingual song</a:t>
            </a:r>
            <a:endParaRPr lang="en-GB" sz="3200" dirty="0">
              <a:latin typeface="Arial" panose="020B0604020202020204" pitchFamily="34" charset="0"/>
              <a:cs typeface="Arial" panose="020B0604020202020204" pitchFamily="34" charset="0"/>
            </a:endParaRPr>
          </a:p>
        </p:txBody>
      </p:sp>
      <p:pic>
        <p:nvPicPr>
          <p:cNvPr id="2" name="M-k_PkxClPI"/>
          <p:cNvPicPr>
            <a:picLocks noRot="1" noChangeAspect="1"/>
          </p:cNvPicPr>
          <p:nvPr>
            <a:videoFile r:link="rId1"/>
          </p:nvPr>
        </p:nvPicPr>
        <p:blipFill>
          <a:blip r:embed="rId4"/>
          <a:stretch>
            <a:fillRect/>
          </a:stretch>
        </p:blipFill>
        <p:spPr>
          <a:xfrm>
            <a:off x="621506" y="1235869"/>
            <a:ext cx="10972800" cy="5357812"/>
          </a:xfrm>
          <a:prstGeom prst="rect">
            <a:avLst/>
          </a:prstGeom>
        </p:spPr>
      </p:pic>
    </p:spTree>
    <p:extLst>
      <p:ext uri="{BB962C8B-B14F-4D97-AF65-F5344CB8AC3E}">
        <p14:creationId xmlns:p14="http://schemas.microsoft.com/office/powerpoint/2010/main" val="28944316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F726089-07A5-E764-7E8B-D44D9A25A868}"/>
              </a:ext>
            </a:extLst>
          </p:cNvPr>
          <p:cNvSpPr/>
          <p:nvPr/>
        </p:nvSpPr>
        <p:spPr>
          <a:xfrm>
            <a:off x="1" y="0"/>
            <a:ext cx="12192000" cy="60053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21494" y="260648"/>
            <a:ext cx="5574506" cy="1143000"/>
          </a:xfrm>
        </p:spPr>
        <p:txBody>
          <a:bodyPr>
            <a:normAutofit fontScale="90000"/>
          </a:bodyPr>
          <a:lstStyle/>
          <a:p>
            <a:pPr algn="ctr"/>
            <a:br>
              <a:rPr lang="en-GB" dirty="0"/>
            </a:br>
            <a:r>
              <a:rPr lang="en-GB" sz="4900" dirty="0">
                <a:latin typeface="Arial" panose="020B0604020202020204" pitchFamily="34" charset="0"/>
                <a:cs typeface="Arial" panose="020B0604020202020204" pitchFamily="34" charset="0"/>
              </a:rPr>
              <a:t>Jerome Bruner</a:t>
            </a:r>
            <a:br>
              <a:rPr lang="en-GB" dirty="0"/>
            </a:br>
            <a:endParaRPr lang="en-GB" dirty="0"/>
          </a:p>
        </p:txBody>
      </p:sp>
      <p:sp>
        <p:nvSpPr>
          <p:cNvPr id="3" name="Content Placeholder 2"/>
          <p:cNvSpPr>
            <a:spLocks noGrp="1"/>
          </p:cNvSpPr>
          <p:nvPr>
            <p:ph sz="half" idx="1"/>
          </p:nvPr>
        </p:nvSpPr>
        <p:spPr>
          <a:xfrm>
            <a:off x="242887" y="1550194"/>
            <a:ext cx="7839229" cy="4107656"/>
          </a:xfrm>
        </p:spPr>
        <p:txBody>
          <a:bodyPr>
            <a:normAutofit/>
          </a:bodyPr>
          <a:lstStyle/>
          <a:p>
            <a:pPr>
              <a:lnSpc>
                <a:spcPct val="170000"/>
              </a:lnSpc>
            </a:pPr>
            <a:r>
              <a:rPr lang="en-GB" sz="2900" dirty="0">
                <a:latin typeface="Arial" panose="020B0604020202020204" pitchFamily="34" charset="0"/>
                <a:cs typeface="Arial" panose="020B0604020202020204" pitchFamily="34" charset="0"/>
              </a:rPr>
              <a:t>Scaffolding;</a:t>
            </a:r>
          </a:p>
          <a:p>
            <a:pPr>
              <a:lnSpc>
                <a:spcPct val="170000"/>
              </a:lnSpc>
            </a:pPr>
            <a:r>
              <a:rPr lang="en-GB" sz="2900" dirty="0">
                <a:latin typeface="Arial" panose="020B0604020202020204" pitchFamily="34" charset="0"/>
                <a:cs typeface="Arial" panose="020B0604020202020204" pitchFamily="34" charset="0"/>
              </a:rPr>
              <a:t>Building on existing knowledge;</a:t>
            </a:r>
          </a:p>
          <a:p>
            <a:pPr>
              <a:lnSpc>
                <a:spcPct val="170000"/>
              </a:lnSpc>
            </a:pPr>
            <a:r>
              <a:rPr lang="en-GB" sz="2900" dirty="0">
                <a:latin typeface="Arial" panose="020B0604020202020204" pitchFamily="34" charset="0"/>
                <a:cs typeface="Arial" panose="020B0604020202020204" pitchFamily="34" charset="0"/>
              </a:rPr>
              <a:t>Incorporating new ideas into existing ones.</a:t>
            </a:r>
            <a:endParaRPr lang="en-GB" sz="2900" dirty="0">
              <a:cs typeface="Arial" panose="020B0604020202020204" pitchFamily="34" charset="0"/>
            </a:endParaRPr>
          </a:p>
          <a:p>
            <a:pPr marL="0" indent="0">
              <a:lnSpc>
                <a:spcPct val="170000"/>
              </a:lnSpc>
              <a:buNone/>
            </a:pPr>
            <a:r>
              <a:rPr lang="en-GB" sz="2900" dirty="0"/>
              <a:t>How could this relate to language acquisition?</a:t>
            </a:r>
          </a:p>
          <a:p>
            <a:endParaRPr lang="en-GB"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8162285" y="1371600"/>
            <a:ext cx="3786828" cy="3333135"/>
          </a:xfrm>
          <a:prstGeom prst="rect">
            <a:avLst/>
          </a:prstGeom>
        </p:spPr>
      </p:pic>
    </p:spTree>
    <p:extLst>
      <p:ext uri="{BB962C8B-B14F-4D97-AF65-F5344CB8AC3E}">
        <p14:creationId xmlns:p14="http://schemas.microsoft.com/office/powerpoint/2010/main" val="29449467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E31EC4B-8ACD-4B37-970F-571D0641D2C9}"/>
              </a:ext>
            </a:extLst>
          </p:cNvPr>
          <p:cNvSpPr/>
          <p:nvPr/>
        </p:nvSpPr>
        <p:spPr>
          <a:xfrm>
            <a:off x="0" y="0"/>
            <a:ext cx="12192000" cy="575001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6353" y="0"/>
            <a:ext cx="11646553" cy="1278769"/>
          </a:xfrm>
        </p:spPr>
        <p:txBody>
          <a:bodyPr>
            <a:noAutofit/>
          </a:bodyPr>
          <a:lstStyle/>
          <a:p>
            <a:pPr algn="ctr"/>
            <a:r>
              <a:rPr lang="en-GB" dirty="0">
                <a:latin typeface="Arial" panose="020B0604020202020204" pitchFamily="34" charset="0"/>
                <a:cs typeface="Arial" panose="020B0604020202020204" pitchFamily="34" charset="0"/>
              </a:rPr>
              <a:t>LASS - Language Acquisition Support System</a:t>
            </a:r>
          </a:p>
        </p:txBody>
      </p:sp>
      <p:sp>
        <p:nvSpPr>
          <p:cNvPr id="4" name="Content Placeholder 3"/>
          <p:cNvSpPr>
            <a:spLocks noGrp="1"/>
          </p:cNvSpPr>
          <p:nvPr>
            <p:ph sz="half" idx="2"/>
          </p:nvPr>
        </p:nvSpPr>
        <p:spPr>
          <a:xfrm>
            <a:off x="176353" y="1107989"/>
            <a:ext cx="12015647" cy="4855498"/>
          </a:xfrm>
        </p:spPr>
        <p:txBody>
          <a:bodyPr>
            <a:normAutofit fontScale="92500" lnSpcReduction="20000"/>
          </a:bodyPr>
          <a:lstStyle/>
          <a:p>
            <a:pPr>
              <a:lnSpc>
                <a:spcPct val="150000"/>
              </a:lnSpc>
            </a:pPr>
            <a:r>
              <a:rPr lang="en-GB" dirty="0">
                <a:latin typeface="Arial" panose="020B0604020202020204" pitchFamily="34" charset="0"/>
                <a:cs typeface="Arial" panose="020B0604020202020204" pitchFamily="34" charset="0"/>
              </a:rPr>
              <a:t>Supports the LAD; this theory favours Chomsky’s innate theory. Bruner coined with the term LAD and came up with LASS. </a:t>
            </a:r>
          </a:p>
          <a:p>
            <a:pPr>
              <a:lnSpc>
                <a:spcPct val="150000"/>
              </a:lnSpc>
            </a:pPr>
            <a:r>
              <a:rPr lang="en-GB" dirty="0">
                <a:latin typeface="Arial" panose="020B0604020202020204" pitchFamily="34" charset="0"/>
                <a:cs typeface="Arial" panose="020B0604020202020204" pitchFamily="34" charset="0"/>
              </a:rPr>
              <a:t>Children do have the innate ability to learn and acquire language however, children also need to interact with others (primarily their caregivers) to exce</a:t>
            </a:r>
            <a:r>
              <a:rPr lang="en-GB" dirty="0">
                <a:cs typeface="Arial" panose="020B0604020202020204" pitchFamily="34" charset="0"/>
              </a:rPr>
              <a:t>l in their learning</a:t>
            </a:r>
            <a:r>
              <a:rPr lang="en-GB" dirty="0">
                <a:latin typeface="Arial" panose="020B0604020202020204" pitchFamily="34" charset="0"/>
                <a:cs typeface="Arial" panose="020B0604020202020204" pitchFamily="34" charset="0"/>
              </a:rPr>
              <a:t>;</a:t>
            </a:r>
          </a:p>
          <a:p>
            <a:pPr>
              <a:lnSpc>
                <a:spcPct val="150000"/>
              </a:lnSpc>
            </a:pPr>
            <a:r>
              <a:rPr lang="en-GB" dirty="0">
                <a:latin typeface="Arial" panose="020B0604020202020204" pitchFamily="34" charset="0"/>
                <a:cs typeface="Arial" panose="020B0604020202020204" pitchFamily="34" charset="0"/>
              </a:rPr>
              <a:t>Constant opportunities to acquire home language (mother tongue);</a:t>
            </a:r>
          </a:p>
          <a:p>
            <a:pPr>
              <a:lnSpc>
                <a:spcPct val="150000"/>
              </a:lnSpc>
            </a:pPr>
            <a:r>
              <a:rPr lang="en-GB" dirty="0">
                <a:latin typeface="Arial" panose="020B0604020202020204" pitchFamily="34" charset="0"/>
                <a:cs typeface="Arial" panose="020B0604020202020204" pitchFamily="34" charset="0"/>
              </a:rPr>
              <a:t>Adults provide learning environment – scaffolding;</a:t>
            </a:r>
          </a:p>
          <a:p>
            <a:pPr>
              <a:lnSpc>
                <a:spcPct val="150000"/>
              </a:lnSpc>
            </a:pPr>
            <a:r>
              <a:rPr lang="en-GB" dirty="0">
                <a:latin typeface="Arial" panose="020B0604020202020204" pitchFamily="34" charset="0"/>
                <a:cs typeface="Arial" panose="020B0604020202020204" pitchFamily="34" charset="0"/>
              </a:rPr>
              <a:t>Routines – use of vocabulary.</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18965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366315-8611-7D8B-102F-4DA5F539E6DD}"/>
              </a:ext>
            </a:extLst>
          </p:cNvPr>
          <p:cNvSpPr/>
          <p:nvPr/>
        </p:nvSpPr>
        <p:spPr>
          <a:xfrm>
            <a:off x="1" y="0"/>
            <a:ext cx="12192000" cy="581591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92906" y="365128"/>
            <a:ext cx="10960894" cy="992186"/>
          </a:xfrm>
        </p:spPr>
        <p:txBody>
          <a:bodyPr>
            <a:normAutofit/>
          </a:bodyPr>
          <a:lstStyle/>
          <a:p>
            <a:r>
              <a:rPr lang="en-GB" sz="3600" dirty="0">
                <a:latin typeface="Arial" panose="020B0604020202020204" pitchFamily="34" charset="0"/>
                <a:cs typeface="Arial" panose="020B0604020202020204" pitchFamily="34" charset="0"/>
              </a:rPr>
              <a:t>B. F. Skinner &amp; Ivan Pavlov</a:t>
            </a:r>
          </a:p>
        </p:txBody>
      </p:sp>
      <p:sp>
        <p:nvSpPr>
          <p:cNvPr id="4" name="Content Placeholder 3"/>
          <p:cNvSpPr>
            <a:spLocks noGrp="1"/>
          </p:cNvSpPr>
          <p:nvPr>
            <p:ph sz="half" idx="1"/>
          </p:nvPr>
        </p:nvSpPr>
        <p:spPr>
          <a:xfrm>
            <a:off x="392907" y="1357315"/>
            <a:ext cx="5626894" cy="4104810"/>
          </a:xfrm>
        </p:spPr>
        <p:txBody>
          <a:bodyPr>
            <a:normAutofit/>
          </a:bodyPr>
          <a:lstStyle/>
          <a:p>
            <a:pPr>
              <a:lnSpc>
                <a:spcPct val="150000"/>
              </a:lnSpc>
            </a:pPr>
            <a:r>
              <a:rPr lang="en-GB" sz="3000" dirty="0">
                <a:latin typeface="Arial" panose="020B0604020202020204" pitchFamily="34" charset="0"/>
                <a:cs typeface="Arial" panose="020B0604020202020204" pitchFamily="34" charset="0"/>
              </a:rPr>
              <a:t>Operant Conditioning;</a:t>
            </a:r>
          </a:p>
          <a:p>
            <a:pPr>
              <a:lnSpc>
                <a:spcPct val="150000"/>
              </a:lnSpc>
            </a:pPr>
            <a:r>
              <a:rPr lang="en-GB" sz="3000" dirty="0">
                <a:latin typeface="Arial" panose="020B0604020202020204" pitchFamily="34" charset="0"/>
                <a:cs typeface="Arial" panose="020B0604020202020204" pitchFamily="34" charset="0"/>
              </a:rPr>
              <a:t>Reward and Punishment;</a:t>
            </a:r>
          </a:p>
          <a:p>
            <a:pPr>
              <a:lnSpc>
                <a:spcPct val="150000"/>
              </a:lnSpc>
            </a:pPr>
            <a:r>
              <a:rPr lang="en-GB" sz="3000" dirty="0">
                <a:latin typeface="Arial" panose="020B0604020202020204" pitchFamily="34" charset="0"/>
                <a:cs typeface="Arial" panose="020B0604020202020204" pitchFamily="34" charset="0"/>
              </a:rPr>
              <a:t>Language as a habit;</a:t>
            </a:r>
          </a:p>
          <a:p>
            <a:pPr>
              <a:lnSpc>
                <a:spcPct val="150000"/>
              </a:lnSpc>
            </a:pPr>
            <a:r>
              <a:rPr lang="en-GB" sz="3000" dirty="0">
                <a:latin typeface="Arial" panose="020B0604020202020204" pitchFamily="34" charset="0"/>
                <a:cs typeface="Arial" panose="020B0604020202020204" pitchFamily="34" charset="0"/>
              </a:rPr>
              <a:t>Repetition.</a:t>
            </a:r>
          </a:p>
        </p:txBody>
      </p:sp>
      <p:sp>
        <p:nvSpPr>
          <p:cNvPr id="5" name="Content Placeholder 4"/>
          <p:cNvSpPr>
            <a:spLocks noGrp="1"/>
          </p:cNvSpPr>
          <p:nvPr>
            <p:ph sz="half" idx="2"/>
          </p:nvPr>
        </p:nvSpPr>
        <p:spPr/>
        <p:txBody>
          <a:bodyPr>
            <a:normAutofit/>
          </a:bodyPr>
          <a:lstStyle/>
          <a:p>
            <a:endParaRPr lang="en-GB" dirty="0"/>
          </a:p>
          <a:p>
            <a:endParaRPr lang="en-GB" dirty="0"/>
          </a:p>
        </p:txBody>
      </p:sp>
      <p:pic>
        <p:nvPicPr>
          <p:cNvPr id="3" name="Picture 2"/>
          <p:cNvPicPr>
            <a:picLocks noChangeAspect="1"/>
          </p:cNvPicPr>
          <p:nvPr/>
        </p:nvPicPr>
        <p:blipFill>
          <a:blip r:embed="rId3"/>
          <a:stretch>
            <a:fillRect/>
          </a:stretch>
        </p:blipFill>
        <p:spPr>
          <a:xfrm>
            <a:off x="5763763" y="1152566"/>
            <a:ext cx="2150248" cy="2562225"/>
          </a:xfrm>
          <a:prstGeom prst="rect">
            <a:avLst/>
          </a:prstGeom>
        </p:spPr>
      </p:pic>
      <p:sp>
        <p:nvSpPr>
          <p:cNvPr id="6" name="TextBox 5"/>
          <p:cNvSpPr txBox="1"/>
          <p:nvPr/>
        </p:nvSpPr>
        <p:spPr>
          <a:xfrm>
            <a:off x="6019800" y="4078386"/>
            <a:ext cx="1554345" cy="461665"/>
          </a:xfrm>
          <a:prstGeom prst="rect">
            <a:avLst/>
          </a:prstGeom>
          <a:noFill/>
        </p:spPr>
        <p:txBody>
          <a:bodyPr wrap="square" rtlCol="0">
            <a:spAutoFit/>
          </a:bodyPr>
          <a:lstStyle/>
          <a:p>
            <a:r>
              <a:rPr lang="en-GB" sz="2400" dirty="0">
                <a:latin typeface="Arial" panose="020B0604020202020204" pitchFamily="34" charset="0"/>
              </a:rPr>
              <a:t>Skinner</a:t>
            </a:r>
          </a:p>
        </p:txBody>
      </p:sp>
      <p:pic>
        <p:nvPicPr>
          <p:cNvPr id="7" name="Picture 6"/>
          <p:cNvPicPr>
            <a:picLocks noChangeAspect="1"/>
          </p:cNvPicPr>
          <p:nvPr/>
        </p:nvPicPr>
        <p:blipFill>
          <a:blip r:embed="rId4"/>
          <a:stretch>
            <a:fillRect/>
          </a:stretch>
        </p:blipFill>
        <p:spPr>
          <a:xfrm>
            <a:off x="9036865" y="2225161"/>
            <a:ext cx="2316935" cy="2369118"/>
          </a:xfrm>
          <a:prstGeom prst="rect">
            <a:avLst/>
          </a:prstGeom>
        </p:spPr>
      </p:pic>
      <p:sp>
        <p:nvSpPr>
          <p:cNvPr id="8" name="TextBox 7"/>
          <p:cNvSpPr txBox="1"/>
          <p:nvPr/>
        </p:nvSpPr>
        <p:spPr>
          <a:xfrm>
            <a:off x="9621429" y="4974607"/>
            <a:ext cx="1529395" cy="461665"/>
          </a:xfrm>
          <a:prstGeom prst="rect">
            <a:avLst/>
          </a:prstGeom>
          <a:noFill/>
        </p:spPr>
        <p:txBody>
          <a:bodyPr wrap="square" rtlCol="0">
            <a:spAutoFit/>
          </a:bodyPr>
          <a:lstStyle/>
          <a:p>
            <a:r>
              <a:rPr lang="en-GB" sz="2400" dirty="0">
                <a:latin typeface="Arial" panose="020B0604020202020204" pitchFamily="34" charset="0"/>
              </a:rPr>
              <a:t>Pavlov</a:t>
            </a:r>
          </a:p>
        </p:txBody>
      </p:sp>
    </p:spTree>
    <p:extLst>
      <p:ext uri="{BB962C8B-B14F-4D97-AF65-F5344CB8AC3E}">
        <p14:creationId xmlns:p14="http://schemas.microsoft.com/office/powerpoint/2010/main" val="15785558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1874CD-0F2D-D0CE-A50C-CFB23CA9E8D6}"/>
              </a:ext>
            </a:extLst>
          </p:cNvPr>
          <p:cNvSpPr/>
          <p:nvPr/>
        </p:nvSpPr>
        <p:spPr>
          <a:xfrm>
            <a:off x="0" y="0"/>
            <a:ext cx="12192000" cy="663145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VvOIbDI2fro"/>
          <p:cNvPicPr>
            <a:picLocks noGrp="1" noRot="1" noChangeAspect="1"/>
          </p:cNvPicPr>
          <p:nvPr>
            <p:ph sz="half" idx="1"/>
            <a:videoFile r:link="rId1"/>
          </p:nvPr>
        </p:nvPicPr>
        <p:blipFill>
          <a:blip r:embed="rId4"/>
          <a:stretch>
            <a:fillRect/>
          </a:stretch>
        </p:blipFill>
        <p:spPr>
          <a:xfrm>
            <a:off x="784927" y="299405"/>
            <a:ext cx="10802868" cy="5891002"/>
          </a:xfrm>
          <a:prstGeom prst="rect">
            <a:avLst/>
          </a:prstGeom>
        </p:spPr>
      </p:pic>
    </p:spTree>
    <p:extLst>
      <p:ext uri="{BB962C8B-B14F-4D97-AF65-F5344CB8AC3E}">
        <p14:creationId xmlns:p14="http://schemas.microsoft.com/office/powerpoint/2010/main" val="202126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ADCDEF8-1593-D500-2553-9A4DD26B6329}"/>
              </a:ext>
            </a:extLst>
          </p:cNvPr>
          <p:cNvSpPr/>
          <p:nvPr/>
        </p:nvSpPr>
        <p:spPr>
          <a:xfrm>
            <a:off x="1"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64142" y="365128"/>
            <a:ext cx="11322336" cy="735390"/>
          </a:xfrm>
        </p:spPr>
        <p:txBody>
          <a:bodyPr>
            <a:normAutofit/>
          </a:bodyPr>
          <a:lstStyle/>
          <a:p>
            <a:pPr algn="ctr"/>
            <a:r>
              <a:rPr lang="en-GB" dirty="0">
                <a:latin typeface="Arial" panose="020B0604020202020204" pitchFamily="34" charset="0"/>
                <a:cs typeface="Arial" panose="020B0604020202020204" pitchFamily="34" charset="0"/>
              </a:rPr>
              <a:t>Eric Lenneberg</a:t>
            </a:r>
          </a:p>
        </p:txBody>
      </p:sp>
      <p:sp>
        <p:nvSpPr>
          <p:cNvPr id="3" name="Content Placeholder 2"/>
          <p:cNvSpPr>
            <a:spLocks noGrp="1"/>
          </p:cNvSpPr>
          <p:nvPr>
            <p:ph sz="half" idx="1"/>
          </p:nvPr>
        </p:nvSpPr>
        <p:spPr>
          <a:xfrm>
            <a:off x="226577" y="1100518"/>
            <a:ext cx="8085401" cy="4649493"/>
          </a:xfrm>
        </p:spPr>
        <p:txBody>
          <a:bodyPr>
            <a:noAutofit/>
          </a:bodyPr>
          <a:lstStyle/>
          <a:p>
            <a:pPr>
              <a:lnSpc>
                <a:spcPct val="150000"/>
              </a:lnSpc>
            </a:pPr>
            <a:r>
              <a:rPr lang="en-GB" sz="1800" dirty="0"/>
              <a:t>Lenneberg (1967) Promoted the idea of a critical period for language development.</a:t>
            </a:r>
          </a:p>
          <a:p>
            <a:pPr>
              <a:lnSpc>
                <a:spcPct val="150000"/>
              </a:lnSpc>
            </a:pPr>
            <a:r>
              <a:rPr lang="en-GB" sz="1800" dirty="0"/>
              <a:t> His research suggested that if you are to learn a language, you have to be exposed to it in your earliest years, and before approximately 12 years of age. </a:t>
            </a:r>
          </a:p>
          <a:p>
            <a:pPr>
              <a:lnSpc>
                <a:spcPct val="150000"/>
              </a:lnSpc>
            </a:pPr>
            <a:r>
              <a:rPr lang="en-GB" sz="1800" dirty="0"/>
              <a:t>If this period of time or window has passed, Lenneberg suggests that it becomes impossible to learn. He claims that after Puberty, the brain loses some of its plasticity and is unable to absorb language structures in a fully functional manner. </a:t>
            </a:r>
          </a:p>
          <a:p>
            <a:pPr>
              <a:lnSpc>
                <a:spcPct val="150000"/>
              </a:lnSpc>
            </a:pPr>
            <a:endParaRPr lang="en-GB" dirty="0">
              <a:latin typeface="Arial" panose="020B0604020202020204" pitchFamily="34" charset="0"/>
              <a:cs typeface="Arial" panose="020B0604020202020204" pitchFamily="34" charset="0"/>
            </a:endParaRPr>
          </a:p>
        </p:txBody>
      </p:sp>
      <p:pic>
        <p:nvPicPr>
          <p:cNvPr id="8" name="Content Placeholder 7" descr="A person wearing glasses&#10;&#10;Description automatically generated with low confidence">
            <a:extLst>
              <a:ext uri="{FF2B5EF4-FFF2-40B4-BE49-F238E27FC236}">
                <a16:creationId xmlns:a16="http://schemas.microsoft.com/office/drawing/2014/main" id="{F5D785E4-DFD5-79AE-1721-48CDD53C765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402762" y="1100518"/>
            <a:ext cx="3425096" cy="4351338"/>
          </a:xfrm>
        </p:spPr>
      </p:pic>
    </p:spTree>
    <p:extLst>
      <p:ext uri="{BB962C8B-B14F-4D97-AF65-F5344CB8AC3E}">
        <p14:creationId xmlns:p14="http://schemas.microsoft.com/office/powerpoint/2010/main" val="41474630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BF9B94A-3ACA-5F7A-831E-1EE1573E40E7}"/>
              </a:ext>
            </a:extLst>
          </p:cNvPr>
          <p:cNvSpPr/>
          <p:nvPr/>
        </p:nvSpPr>
        <p:spPr>
          <a:xfrm>
            <a:off x="0" y="-44005"/>
            <a:ext cx="12192000" cy="591476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89526"/>
            <a:ext cx="10515600" cy="1325563"/>
          </a:xfrm>
        </p:spPr>
        <p:txBody>
          <a:bodyPr>
            <a:normAutofit/>
          </a:bodyPr>
          <a:lstStyle/>
          <a:p>
            <a:pPr algn="ctr"/>
            <a:r>
              <a:rPr lang="en-GB" dirty="0">
                <a:latin typeface="Arial" panose="020B0604020202020204" pitchFamily="34" charset="0"/>
                <a:cs typeface="Arial" panose="020B0604020202020204" pitchFamily="34" charset="0"/>
              </a:rPr>
              <a:t>Environment</a:t>
            </a:r>
          </a:p>
        </p:txBody>
      </p:sp>
      <p:sp>
        <p:nvSpPr>
          <p:cNvPr id="4" name="Content Placeholder 3"/>
          <p:cNvSpPr>
            <a:spLocks noGrp="1"/>
          </p:cNvSpPr>
          <p:nvPr>
            <p:ph sz="half" idx="2"/>
          </p:nvPr>
        </p:nvSpPr>
        <p:spPr>
          <a:xfrm>
            <a:off x="470647" y="1236038"/>
            <a:ext cx="10883153" cy="4940926"/>
          </a:xfrm>
        </p:spPr>
        <p:txBody>
          <a:bodyPr/>
          <a:lstStyle/>
          <a:p>
            <a:pPr marL="0" indent="0">
              <a:lnSpc>
                <a:spcPct val="150000"/>
              </a:lnSpc>
              <a:buNone/>
            </a:pPr>
            <a:r>
              <a:rPr lang="en-GB" dirty="0">
                <a:latin typeface="Arial" panose="020B0604020202020204" pitchFamily="34" charset="0"/>
                <a:cs typeface="Arial" panose="020B0604020202020204" pitchFamily="34" charset="0"/>
              </a:rPr>
              <a:t>How might these theories link in?</a:t>
            </a:r>
          </a:p>
          <a:p>
            <a:pPr>
              <a:lnSpc>
                <a:spcPct val="150000"/>
              </a:lnSpc>
            </a:pPr>
            <a:r>
              <a:rPr lang="en-GB" dirty="0">
                <a:latin typeface="Arial" panose="020B0604020202020204" pitchFamily="34" charset="0"/>
                <a:cs typeface="Arial" panose="020B0604020202020204" pitchFamily="34" charset="0"/>
              </a:rPr>
              <a:t>Maslow - Hierarchy of Need;</a:t>
            </a:r>
          </a:p>
          <a:p>
            <a:pPr>
              <a:lnSpc>
                <a:spcPct val="150000"/>
              </a:lnSpc>
            </a:pPr>
            <a:r>
              <a:rPr lang="en-GB" dirty="0">
                <a:latin typeface="Arial" panose="020B0604020202020204" pitchFamily="34" charset="0"/>
                <a:cs typeface="Arial" panose="020B0604020202020204" pitchFamily="34" charset="0"/>
              </a:rPr>
              <a:t>Bronfenbrenner’s Ecology Model;</a:t>
            </a:r>
          </a:p>
          <a:p>
            <a:pPr>
              <a:lnSpc>
                <a:spcPct val="150000"/>
              </a:lnSpc>
            </a:pPr>
            <a:r>
              <a:rPr lang="en-GB" dirty="0">
                <a:latin typeface="Arial" panose="020B0604020202020204" pitchFamily="34" charset="0"/>
                <a:cs typeface="Arial" panose="020B0604020202020204" pitchFamily="34" charset="0"/>
              </a:rPr>
              <a:t>Bandura -  Social Learning Theory.</a:t>
            </a:r>
          </a:p>
        </p:txBody>
      </p:sp>
      <p:pic>
        <p:nvPicPr>
          <p:cNvPr id="3" name="Picture 2">
            <a:extLst>
              <a:ext uri="{FF2B5EF4-FFF2-40B4-BE49-F238E27FC236}">
                <a16:creationId xmlns:a16="http://schemas.microsoft.com/office/drawing/2014/main" id="{D8D16C5A-FC87-361A-490E-B1971F187A67}"/>
              </a:ext>
            </a:extLst>
          </p:cNvPr>
          <p:cNvPicPr>
            <a:picLocks noChangeAspect="1"/>
          </p:cNvPicPr>
          <p:nvPr/>
        </p:nvPicPr>
        <p:blipFill>
          <a:blip r:embed="rId3"/>
          <a:stretch>
            <a:fillRect/>
          </a:stretch>
        </p:blipFill>
        <p:spPr>
          <a:xfrm>
            <a:off x="8775607" y="876301"/>
            <a:ext cx="2466975" cy="1847850"/>
          </a:xfrm>
          <a:prstGeom prst="rect">
            <a:avLst/>
          </a:prstGeom>
        </p:spPr>
      </p:pic>
      <p:pic>
        <p:nvPicPr>
          <p:cNvPr id="6" name="Picture 5">
            <a:extLst>
              <a:ext uri="{FF2B5EF4-FFF2-40B4-BE49-F238E27FC236}">
                <a16:creationId xmlns:a16="http://schemas.microsoft.com/office/drawing/2014/main" id="{A7A98074-3906-F0AD-DAB6-A590850DA484}"/>
              </a:ext>
            </a:extLst>
          </p:cNvPr>
          <p:cNvPicPr>
            <a:picLocks noChangeAspect="1"/>
          </p:cNvPicPr>
          <p:nvPr/>
        </p:nvPicPr>
        <p:blipFill>
          <a:blip r:embed="rId4"/>
          <a:stretch>
            <a:fillRect/>
          </a:stretch>
        </p:blipFill>
        <p:spPr>
          <a:xfrm>
            <a:off x="8918481" y="3181350"/>
            <a:ext cx="2181225" cy="2095500"/>
          </a:xfrm>
          <a:prstGeom prst="rect">
            <a:avLst/>
          </a:prstGeom>
        </p:spPr>
      </p:pic>
      <p:pic>
        <p:nvPicPr>
          <p:cNvPr id="7" name="Picture 6">
            <a:extLst>
              <a:ext uri="{FF2B5EF4-FFF2-40B4-BE49-F238E27FC236}">
                <a16:creationId xmlns:a16="http://schemas.microsoft.com/office/drawing/2014/main" id="{22AA59DE-44F8-A00C-7829-05C497D89FD4}"/>
              </a:ext>
            </a:extLst>
          </p:cNvPr>
          <p:cNvPicPr>
            <a:picLocks noChangeAspect="1"/>
          </p:cNvPicPr>
          <p:nvPr/>
        </p:nvPicPr>
        <p:blipFill>
          <a:blip r:embed="rId5"/>
          <a:stretch>
            <a:fillRect/>
          </a:stretch>
        </p:blipFill>
        <p:spPr>
          <a:xfrm>
            <a:off x="4577464" y="4378307"/>
            <a:ext cx="3986912" cy="1797086"/>
          </a:xfrm>
          <a:prstGeom prst="rect">
            <a:avLst/>
          </a:prstGeom>
        </p:spPr>
      </p:pic>
    </p:spTree>
    <p:extLst>
      <p:ext uri="{BB962C8B-B14F-4D97-AF65-F5344CB8AC3E}">
        <p14:creationId xmlns:p14="http://schemas.microsoft.com/office/powerpoint/2010/main" val="5875769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DFC9EC2-FD67-CF65-45D8-5DCD13E9704D}"/>
              </a:ext>
            </a:extLst>
          </p:cNvPr>
          <p:cNvSpPr/>
          <p:nvPr/>
        </p:nvSpPr>
        <p:spPr>
          <a:xfrm>
            <a:off x="1" y="0"/>
            <a:ext cx="12192000" cy="603009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37351" y="345989"/>
            <a:ext cx="11016449" cy="1367480"/>
          </a:xfrm>
        </p:spPr>
        <p:txBody>
          <a:bodyPr>
            <a:normAutofit/>
          </a:bodyPr>
          <a:lstStyle/>
          <a:p>
            <a:pPr algn="ctr"/>
            <a:r>
              <a:rPr lang="en-GB" dirty="0">
                <a:latin typeface="Arial" panose="020B0604020202020204" pitchFamily="34" charset="0"/>
                <a:cs typeface="Arial" panose="020B0604020202020204" pitchFamily="34" charset="0"/>
              </a:rPr>
              <a:t>Immersion method</a:t>
            </a:r>
          </a:p>
        </p:txBody>
      </p:sp>
      <p:sp>
        <p:nvSpPr>
          <p:cNvPr id="3" name="Content Placeholder 2"/>
          <p:cNvSpPr>
            <a:spLocks noGrp="1"/>
          </p:cNvSpPr>
          <p:nvPr>
            <p:ph sz="half" idx="1"/>
          </p:nvPr>
        </p:nvSpPr>
        <p:spPr>
          <a:xfrm>
            <a:off x="90616" y="1713469"/>
            <a:ext cx="6005384" cy="4463493"/>
          </a:xfrm>
        </p:spPr>
        <p:txBody>
          <a:bodyPr>
            <a:normAutofit/>
          </a:bodyPr>
          <a:lstStyle/>
          <a:p>
            <a:pPr>
              <a:lnSpc>
                <a:spcPct val="150000"/>
              </a:lnSpc>
            </a:pPr>
            <a:r>
              <a:rPr lang="en-GB" dirty="0">
                <a:latin typeface="Arial" panose="020B0604020202020204" pitchFamily="34" charset="0"/>
                <a:cs typeface="Arial" panose="020B0604020202020204" pitchFamily="34" charset="0"/>
              </a:rPr>
              <a:t>Plays an important part in language revitalisation;</a:t>
            </a:r>
          </a:p>
          <a:p>
            <a:pPr marL="0" indent="0">
              <a:lnSpc>
                <a:spcPct val="150000"/>
              </a:lnSpc>
              <a:buNone/>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Raises status of minority languages.</a:t>
            </a:r>
          </a:p>
          <a:p>
            <a:pPr marL="0" indent="0">
              <a:buNone/>
            </a:pPr>
            <a:endParaRPr lang="cy-GB" sz="2600" dirty="0">
              <a:latin typeface="Arial" panose="020B0604020202020204" pitchFamily="34" charset="0"/>
              <a:cs typeface="Arial" panose="020B0604020202020204" pitchFamily="34" charset="0"/>
            </a:endParaRPr>
          </a:p>
        </p:txBody>
      </p:sp>
      <p:pic>
        <p:nvPicPr>
          <p:cNvPr id="6" name="Content Placeholder 5" descr="A person wearing goggles and swimming&#10;&#10;Description automatically generated with low confidence">
            <a:extLst>
              <a:ext uri="{FF2B5EF4-FFF2-40B4-BE49-F238E27FC236}">
                <a16:creationId xmlns:a16="http://schemas.microsoft.com/office/drawing/2014/main" id="{DCF4EF3B-D0BE-B753-F3CB-0AD0C532293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684499"/>
            <a:ext cx="5428335" cy="3039483"/>
          </a:xfrm>
        </p:spPr>
      </p:pic>
    </p:spTree>
    <p:extLst>
      <p:ext uri="{BB962C8B-B14F-4D97-AF65-F5344CB8AC3E}">
        <p14:creationId xmlns:p14="http://schemas.microsoft.com/office/powerpoint/2010/main" val="42566987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AC69B2-660B-3D77-5533-DDF5020C6A53}"/>
              </a:ext>
            </a:extLst>
          </p:cNvPr>
          <p:cNvSpPr/>
          <p:nvPr/>
        </p:nvSpPr>
        <p:spPr>
          <a:xfrm>
            <a:off x="1" y="0"/>
            <a:ext cx="12192000" cy="57829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37351" y="469557"/>
            <a:ext cx="11016449" cy="1272504"/>
          </a:xfrm>
        </p:spPr>
        <p:txBody>
          <a:bodyPr>
            <a:normAutofit/>
          </a:bodyPr>
          <a:lstStyle/>
          <a:p>
            <a:pPr algn="ctr"/>
            <a:r>
              <a:rPr lang="en-GB" dirty="0">
                <a:latin typeface="Arial" panose="020B0604020202020204" pitchFamily="34" charset="0"/>
                <a:cs typeface="Arial" panose="020B0604020202020204" pitchFamily="34" charset="0"/>
              </a:rPr>
              <a:t>Immersion method</a:t>
            </a:r>
          </a:p>
        </p:txBody>
      </p:sp>
      <p:sp>
        <p:nvSpPr>
          <p:cNvPr id="4" name="Content Placeholder 3"/>
          <p:cNvSpPr>
            <a:spLocks noGrp="1"/>
          </p:cNvSpPr>
          <p:nvPr>
            <p:ph sz="half" idx="2"/>
          </p:nvPr>
        </p:nvSpPr>
        <p:spPr>
          <a:xfrm>
            <a:off x="524435" y="1742061"/>
            <a:ext cx="11345009" cy="3921892"/>
          </a:xfrm>
        </p:spPr>
        <p:txBody>
          <a:bodyPr>
            <a:normAutofit fontScale="92500" lnSpcReduction="20000"/>
          </a:bodyPr>
          <a:lstStyle/>
          <a:p>
            <a:pPr>
              <a:lnSpc>
                <a:spcPct val="150000"/>
              </a:lnSpc>
            </a:pPr>
            <a:r>
              <a:rPr lang="en-GB" dirty="0">
                <a:latin typeface="Arial" panose="020B0604020202020204" pitchFamily="34" charset="0"/>
                <a:cs typeface="Arial" panose="020B0604020202020204" pitchFamily="34" charset="0"/>
              </a:rPr>
              <a:t>Applied worldwide:</a:t>
            </a:r>
          </a:p>
          <a:p>
            <a:pPr>
              <a:lnSpc>
                <a:spcPct val="150000"/>
              </a:lnSpc>
              <a:buFontTx/>
              <a:buChar char="-"/>
            </a:pPr>
            <a:r>
              <a:rPr lang="en-GB" dirty="0">
                <a:latin typeface="Arial" panose="020B0604020202020204" pitchFamily="34" charset="0"/>
                <a:cs typeface="Arial" panose="020B0604020202020204" pitchFamily="34" charset="0"/>
              </a:rPr>
              <a:t>Basque – Spain;</a:t>
            </a:r>
          </a:p>
          <a:p>
            <a:pPr>
              <a:lnSpc>
                <a:spcPct val="150000"/>
              </a:lnSpc>
              <a:buFontTx/>
              <a:buChar char="-"/>
            </a:pPr>
            <a:r>
              <a:rPr lang="en-GB" dirty="0">
                <a:latin typeface="Arial" panose="020B0604020202020204" pitchFamily="34" charset="0"/>
                <a:cs typeface="Arial" panose="020B0604020202020204" pitchFamily="34" charset="0"/>
              </a:rPr>
              <a:t>Maori – New Zealand;</a:t>
            </a:r>
          </a:p>
          <a:p>
            <a:pPr>
              <a:lnSpc>
                <a:spcPct val="150000"/>
              </a:lnSpc>
              <a:buFontTx/>
              <a:buChar char="-"/>
            </a:pPr>
            <a:r>
              <a:rPr lang="en-GB" dirty="0">
                <a:latin typeface="Arial" panose="020B0604020202020204" pitchFamily="34" charset="0"/>
                <a:cs typeface="Arial" panose="020B0604020202020204" pitchFamily="34" charset="0"/>
              </a:rPr>
              <a:t>Sami – Scandinavia;</a:t>
            </a:r>
          </a:p>
          <a:p>
            <a:pPr>
              <a:lnSpc>
                <a:spcPct val="150000"/>
              </a:lnSpc>
              <a:buFontTx/>
              <a:buChar char="-"/>
            </a:pPr>
            <a:r>
              <a:rPr lang="en-GB" dirty="0">
                <a:latin typeface="Arial" panose="020B0604020202020204" pitchFamily="34" charset="0"/>
                <a:cs typeface="Arial" panose="020B0604020202020204" pitchFamily="34" charset="0"/>
              </a:rPr>
              <a:t>Gaelic – Scotland/Ireland;</a:t>
            </a:r>
          </a:p>
          <a:p>
            <a:pPr>
              <a:lnSpc>
                <a:spcPct val="150000"/>
              </a:lnSpc>
              <a:buFontTx/>
              <a:buChar char="-"/>
            </a:pPr>
            <a:r>
              <a:rPr lang="en-GB" dirty="0">
                <a:latin typeface="Arial" panose="020B0604020202020204" pitchFamily="34" charset="0"/>
                <a:cs typeface="Arial" panose="020B0604020202020204" pitchFamily="34" charset="0"/>
              </a:rPr>
              <a:t>Welsh – Wales.</a:t>
            </a:r>
          </a:p>
          <a:p>
            <a:pPr>
              <a:buFontTx/>
              <a:buChar char="-"/>
            </a:pPr>
            <a:endParaRPr lang="en-GB" dirty="0">
              <a:solidFill>
                <a:srgbClr val="002060"/>
              </a:solidFill>
              <a:latin typeface="Arial" panose="020B0604020202020204" pitchFamily="34" charset="0"/>
            </a:endParaRPr>
          </a:p>
        </p:txBody>
      </p:sp>
      <p:pic>
        <p:nvPicPr>
          <p:cNvPr id="3" name="Picture 2">
            <a:extLst>
              <a:ext uri="{FF2B5EF4-FFF2-40B4-BE49-F238E27FC236}">
                <a16:creationId xmlns:a16="http://schemas.microsoft.com/office/drawing/2014/main" id="{626A325F-0B26-CB8F-E82B-918CD28EAC63}"/>
              </a:ext>
            </a:extLst>
          </p:cNvPr>
          <p:cNvPicPr>
            <a:picLocks noChangeAspect="1"/>
          </p:cNvPicPr>
          <p:nvPr/>
        </p:nvPicPr>
        <p:blipFill>
          <a:blip r:embed="rId3"/>
          <a:stretch>
            <a:fillRect/>
          </a:stretch>
        </p:blipFill>
        <p:spPr>
          <a:xfrm>
            <a:off x="4986435" y="1819918"/>
            <a:ext cx="2143125" cy="2143125"/>
          </a:xfrm>
          <a:prstGeom prst="rect">
            <a:avLst/>
          </a:prstGeom>
        </p:spPr>
      </p:pic>
      <p:pic>
        <p:nvPicPr>
          <p:cNvPr id="6" name="Picture 5">
            <a:extLst>
              <a:ext uri="{FF2B5EF4-FFF2-40B4-BE49-F238E27FC236}">
                <a16:creationId xmlns:a16="http://schemas.microsoft.com/office/drawing/2014/main" id="{9A7D5B60-8E6D-70A0-9441-9F9857CEEDC3}"/>
              </a:ext>
            </a:extLst>
          </p:cNvPr>
          <p:cNvPicPr>
            <a:picLocks noChangeAspect="1"/>
          </p:cNvPicPr>
          <p:nvPr/>
        </p:nvPicPr>
        <p:blipFill>
          <a:blip r:embed="rId4"/>
          <a:stretch>
            <a:fillRect/>
          </a:stretch>
        </p:blipFill>
        <p:spPr>
          <a:xfrm>
            <a:off x="9738525" y="342389"/>
            <a:ext cx="1952625" cy="2343150"/>
          </a:xfrm>
          <a:prstGeom prst="rect">
            <a:avLst/>
          </a:prstGeom>
        </p:spPr>
      </p:pic>
      <p:pic>
        <p:nvPicPr>
          <p:cNvPr id="7" name="Picture 6">
            <a:extLst>
              <a:ext uri="{FF2B5EF4-FFF2-40B4-BE49-F238E27FC236}">
                <a16:creationId xmlns:a16="http://schemas.microsoft.com/office/drawing/2014/main" id="{3AF1ADD9-94CE-0B4C-EF7F-8AB5EC8DA381}"/>
              </a:ext>
            </a:extLst>
          </p:cNvPr>
          <p:cNvPicPr>
            <a:picLocks noChangeAspect="1"/>
          </p:cNvPicPr>
          <p:nvPr/>
        </p:nvPicPr>
        <p:blipFill>
          <a:blip r:embed="rId5"/>
          <a:stretch>
            <a:fillRect/>
          </a:stretch>
        </p:blipFill>
        <p:spPr>
          <a:xfrm>
            <a:off x="9616653" y="3264553"/>
            <a:ext cx="2047875" cy="2238375"/>
          </a:xfrm>
          <a:prstGeom prst="rect">
            <a:avLst/>
          </a:prstGeom>
        </p:spPr>
      </p:pic>
      <p:pic>
        <p:nvPicPr>
          <p:cNvPr id="8" name="Picture 7">
            <a:extLst>
              <a:ext uri="{FF2B5EF4-FFF2-40B4-BE49-F238E27FC236}">
                <a16:creationId xmlns:a16="http://schemas.microsoft.com/office/drawing/2014/main" id="{F9DEE6B3-56FC-D5C9-9DD2-1D78AADB4B14}"/>
              </a:ext>
            </a:extLst>
          </p:cNvPr>
          <p:cNvPicPr>
            <a:picLocks noChangeAspect="1"/>
          </p:cNvPicPr>
          <p:nvPr/>
        </p:nvPicPr>
        <p:blipFill>
          <a:blip r:embed="rId6"/>
          <a:stretch>
            <a:fillRect/>
          </a:stretch>
        </p:blipFill>
        <p:spPr>
          <a:xfrm>
            <a:off x="7513649" y="2211618"/>
            <a:ext cx="1724025" cy="2657475"/>
          </a:xfrm>
          <a:prstGeom prst="rect">
            <a:avLst/>
          </a:prstGeom>
        </p:spPr>
      </p:pic>
    </p:spTree>
    <p:extLst>
      <p:ext uri="{BB962C8B-B14F-4D97-AF65-F5344CB8AC3E}">
        <p14:creationId xmlns:p14="http://schemas.microsoft.com/office/powerpoint/2010/main" val="15359515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1905640-6890-B9F5-AFC2-850FDC9CCE20}"/>
              </a:ext>
            </a:extLst>
          </p:cNvPr>
          <p:cNvSpPr/>
          <p:nvPr/>
        </p:nvSpPr>
        <p:spPr>
          <a:xfrm>
            <a:off x="0" y="0"/>
            <a:ext cx="12192000" cy="601362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75208" y="365127"/>
            <a:ext cx="11078592" cy="717949"/>
          </a:xfrm>
        </p:spPr>
        <p:txBody>
          <a:bodyPr>
            <a:normAutofit/>
          </a:bodyPr>
          <a:lstStyle/>
          <a:p>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Gorrara</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et al., </a:t>
            </a:r>
            <a:r>
              <a:rPr lang="en-GB" sz="3600" dirty="0">
                <a:latin typeface="Arial" panose="020B0604020202020204" pitchFamily="34" charset="0"/>
                <a:cs typeface="Arial" panose="020B0604020202020204" pitchFamily="34" charset="0"/>
              </a:rPr>
              <a:t>2020, p. 72-73)</a:t>
            </a:r>
          </a:p>
        </p:txBody>
      </p:sp>
      <p:sp>
        <p:nvSpPr>
          <p:cNvPr id="4" name="Content Placeholder 3"/>
          <p:cNvSpPr>
            <a:spLocks noGrp="1"/>
          </p:cNvSpPr>
          <p:nvPr>
            <p:ph sz="half" idx="2"/>
          </p:nvPr>
        </p:nvSpPr>
        <p:spPr>
          <a:xfrm>
            <a:off x="362465" y="1474573"/>
            <a:ext cx="11442357" cy="4686530"/>
          </a:xfrm>
        </p:spPr>
        <p:txBody>
          <a:bodyPr>
            <a:normAutofit fontScale="92500"/>
          </a:bodyPr>
          <a:lstStyle/>
          <a:p>
            <a:pPr marL="0" indent="0">
              <a:lnSpc>
                <a:spcPct val="150000"/>
              </a:lnSpc>
              <a:buNone/>
            </a:pPr>
            <a:r>
              <a:rPr lang="en-GB" dirty="0">
                <a:latin typeface="Arial" panose="020B0604020202020204" pitchFamily="34" charset="0"/>
              </a:rPr>
              <a:t>“Today, Wales is seen as an example of best practice in using language immersion methods in education to 'offset' the decline of minority languages. Immersion programmes provide a good opportunity for those who do not speak Welsh at home to learn and be taught in the language alongside those who speak Welsh at home, so that new speakers are gained and the foundations are laid for a dynamic, developing and inclusive idea of ​​bilingualism that is accepted as standard.”</a:t>
            </a:r>
          </a:p>
        </p:txBody>
      </p:sp>
    </p:spTree>
    <p:extLst>
      <p:ext uri="{BB962C8B-B14F-4D97-AF65-F5344CB8AC3E}">
        <p14:creationId xmlns:p14="http://schemas.microsoft.com/office/powerpoint/2010/main" val="23482059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C8B65E8-881D-33EC-B265-88BE9851E3A9}"/>
              </a:ext>
            </a:extLst>
          </p:cNvPr>
          <p:cNvSpPr/>
          <p:nvPr/>
        </p:nvSpPr>
        <p:spPr>
          <a:xfrm>
            <a:off x="0" y="0"/>
            <a:ext cx="12192000" cy="598067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773560"/>
          </a:xfrm>
        </p:spPr>
        <p:txBody>
          <a:bodyPr>
            <a:noAutofit/>
          </a:bodyPr>
          <a:lstStyle/>
          <a:p>
            <a:pPr algn="ctr"/>
            <a:r>
              <a:rPr lang="en-GB" dirty="0">
                <a:latin typeface="Arial" panose="020B0604020202020204" pitchFamily="34" charset="0"/>
                <a:cs typeface="Arial" panose="020B0604020202020204" pitchFamily="34" charset="0"/>
              </a:rPr>
              <a:t>However…</a:t>
            </a:r>
          </a:p>
        </p:txBody>
      </p:sp>
      <p:sp>
        <p:nvSpPr>
          <p:cNvPr id="4" name="Content Placeholder 3"/>
          <p:cNvSpPr>
            <a:spLocks noGrp="1"/>
          </p:cNvSpPr>
          <p:nvPr>
            <p:ph sz="half" idx="2"/>
          </p:nvPr>
        </p:nvSpPr>
        <p:spPr>
          <a:xfrm>
            <a:off x="94129" y="1138688"/>
            <a:ext cx="12097871" cy="5038275"/>
          </a:xfrm>
        </p:spPr>
        <p:txBody>
          <a:bodyPr>
            <a:normAutofit/>
          </a:bodyPr>
          <a:lstStyle/>
          <a:p>
            <a:pPr>
              <a:lnSpc>
                <a:spcPct val="150000"/>
              </a:lnSpc>
            </a:pPr>
            <a:r>
              <a:rPr lang="en-GB" dirty="0">
                <a:latin typeface="Arial" panose="020B0604020202020204" pitchFamily="34" charset="0"/>
                <a:cs typeface="Arial" panose="020B0604020202020204" pitchFamily="34" charset="0"/>
              </a:rPr>
              <a:t>During the first stages of language development, the mother tongue must be referred to, </a:t>
            </a:r>
            <a:r>
              <a:rPr lang="en-GB" b="1" dirty="0">
                <a:latin typeface="Arial" panose="020B0604020202020204" pitchFamily="34" charset="0"/>
                <a:cs typeface="Arial" panose="020B0604020202020204" pitchFamily="34" charset="0"/>
              </a:rPr>
              <a:t>constantly</a:t>
            </a:r>
            <a:r>
              <a:rPr lang="en-GB" dirty="0">
                <a:latin typeface="Arial" panose="020B0604020202020204" pitchFamily="34" charset="0"/>
                <a:cs typeface="Arial" panose="020B0604020202020204" pitchFamily="34" charset="0"/>
              </a:rPr>
              <a:t>, to enable children to make linguistic connections; </a:t>
            </a:r>
            <a:r>
              <a:rPr lang="en-GB" sz="1600" dirty="0">
                <a:cs typeface="Arial" panose="020B0604020202020204" pitchFamily="34" charset="0"/>
              </a:rPr>
              <a:t>(Sound knowledge of children’s first language (mother tongue) is required to enable them to develop good strategies to learn another language/s.)</a:t>
            </a:r>
            <a:endParaRPr lang="en-GB" sz="1600"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Consider practice in settings with target language policies. How could this impact on children’s identity? Could they be misinterpreted by practitioners with little/no understanding of language acquisition?</a:t>
            </a:r>
          </a:p>
        </p:txBody>
      </p:sp>
    </p:spTree>
    <p:extLst>
      <p:ext uri="{BB962C8B-B14F-4D97-AF65-F5344CB8AC3E}">
        <p14:creationId xmlns:p14="http://schemas.microsoft.com/office/powerpoint/2010/main" val="26719293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8264A9E-62AF-3679-9646-8D5692C29807}"/>
              </a:ext>
            </a:extLst>
          </p:cNvPr>
          <p:cNvSpPr/>
          <p:nvPr/>
        </p:nvSpPr>
        <p:spPr>
          <a:xfrm>
            <a:off x="0" y="0"/>
            <a:ext cx="12192000" cy="589005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771540" y="18255"/>
            <a:ext cx="10447789" cy="1325563"/>
          </a:xfrm>
        </p:spPr>
        <p:txBody>
          <a:bodyPr>
            <a:normAutofit/>
          </a:bodyPr>
          <a:lstStyle/>
          <a:p>
            <a:pPr algn="ctr"/>
            <a:r>
              <a:rPr lang="en-GB" dirty="0">
                <a:latin typeface="Arial" panose="020B0604020202020204" pitchFamily="34" charset="0"/>
                <a:cs typeface="Arial" panose="020B0604020202020204" pitchFamily="34" charset="0"/>
              </a:rPr>
              <a:t>Language Attrition</a:t>
            </a:r>
          </a:p>
        </p:txBody>
      </p:sp>
      <p:sp>
        <p:nvSpPr>
          <p:cNvPr id="4" name="Content Placeholder 3"/>
          <p:cNvSpPr>
            <a:spLocks noGrp="1"/>
          </p:cNvSpPr>
          <p:nvPr>
            <p:ph sz="half" idx="2"/>
          </p:nvPr>
        </p:nvSpPr>
        <p:spPr>
          <a:xfrm>
            <a:off x="0" y="1012428"/>
            <a:ext cx="11940988" cy="5209017"/>
          </a:xfrm>
        </p:spPr>
        <p:txBody>
          <a:bodyPr/>
          <a:lstStyle/>
          <a:p>
            <a:pPr>
              <a:lnSpc>
                <a:spcPct val="150000"/>
              </a:lnSpc>
            </a:pPr>
            <a:r>
              <a:rPr lang="en-GB" dirty="0">
                <a:latin typeface="Arial" panose="020B0604020202020204" pitchFamily="34" charset="0"/>
                <a:cs typeface="Arial" panose="020B0604020202020204" pitchFamily="34" charset="0"/>
              </a:rPr>
              <a:t>Progressive loss of language due to lack of use;</a:t>
            </a:r>
          </a:p>
          <a:p>
            <a:pPr>
              <a:lnSpc>
                <a:spcPct val="150000"/>
              </a:lnSpc>
            </a:pPr>
            <a:r>
              <a:rPr lang="en-GB" dirty="0">
                <a:latin typeface="Arial" panose="020B0604020202020204" pitchFamily="34" charset="0"/>
                <a:cs typeface="Arial" panose="020B0604020202020204" pitchFamily="34" charset="0"/>
              </a:rPr>
              <a:t>Difficulty in remembering common words;</a:t>
            </a:r>
          </a:p>
          <a:p>
            <a:pPr>
              <a:lnSpc>
                <a:spcPct val="150000"/>
              </a:lnSpc>
            </a:pPr>
            <a:r>
              <a:rPr lang="en-GB" dirty="0">
                <a:latin typeface="Arial" panose="020B0604020202020204" pitchFamily="34" charset="0"/>
                <a:cs typeface="Arial" panose="020B0604020202020204" pitchFamily="34" charset="0"/>
              </a:rPr>
              <a:t>Can lead to isolation;</a:t>
            </a:r>
          </a:p>
          <a:p>
            <a:pPr>
              <a:lnSpc>
                <a:spcPct val="150000"/>
              </a:lnSpc>
            </a:pPr>
            <a:r>
              <a:rPr lang="en-GB" dirty="0">
                <a:latin typeface="Arial" panose="020B0604020202020204" pitchFamily="34" charset="0"/>
                <a:cs typeface="Arial" panose="020B0604020202020204" pitchFamily="34" charset="0"/>
              </a:rPr>
              <a:t>First language is dormant.</a:t>
            </a:r>
          </a:p>
          <a:p>
            <a:pPr marL="0" indent="0" algn="r">
              <a:lnSpc>
                <a:spcPct val="150000"/>
              </a:lnSpc>
              <a:buNone/>
            </a:pPr>
            <a:r>
              <a:rPr lang="en-GB" sz="2000" dirty="0">
                <a:latin typeface="Arial" panose="020B0604020202020204" pitchFamily="34" charset="0"/>
                <a:cs typeface="Arial" panose="020B0604020202020204" pitchFamily="34" charset="0"/>
              </a:rPr>
              <a:t>(Schmid, 2016)</a:t>
            </a:r>
          </a:p>
          <a:p>
            <a:pPr marL="0" indent="0">
              <a:lnSpc>
                <a:spcPct val="150000"/>
              </a:lnSpc>
              <a:buNone/>
            </a:pPr>
            <a:r>
              <a:rPr lang="en-GB" sz="2200" dirty="0">
                <a:cs typeface="Arial" panose="020B0604020202020204" pitchFamily="34" charset="0"/>
              </a:rPr>
              <a:t>Is this what concerns parents when children begin a setting where the mother tongue is not spoke/not supported? How do you feel about this?</a:t>
            </a:r>
            <a:endParaRPr lang="en-GB" sz="2200" dirty="0">
              <a:latin typeface="Arial" panose="020B0604020202020204" pitchFamily="34" charset="0"/>
              <a:cs typeface="Arial" panose="020B0604020202020204" pitchFamily="34" charset="0"/>
            </a:endParaRPr>
          </a:p>
        </p:txBody>
      </p:sp>
      <p:pic>
        <p:nvPicPr>
          <p:cNvPr id="5122" name="Picture 2" descr="Folium: Can You Lose Your Native Language via BBCFuture : The LEAF Project">
            <a:extLst>
              <a:ext uri="{FF2B5EF4-FFF2-40B4-BE49-F238E27FC236}">
                <a16:creationId xmlns:a16="http://schemas.microsoft.com/office/drawing/2014/main" id="{1256D0D5-3571-36FC-F53D-8594496A44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3107" y="1809750"/>
            <a:ext cx="3781705" cy="2164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37006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652306-772D-D9BA-CD00-E33C7CCDAD3D}"/>
              </a:ext>
            </a:extLst>
          </p:cNvPr>
          <p:cNvSpPr/>
          <p:nvPr/>
        </p:nvSpPr>
        <p:spPr>
          <a:xfrm>
            <a:off x="1" y="0"/>
            <a:ext cx="12192000" cy="60712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603681" y="365127"/>
            <a:ext cx="11270071" cy="824481"/>
          </a:xfrm>
        </p:spPr>
        <p:txBody>
          <a:bodyPr>
            <a:normAutofit fontScale="90000"/>
          </a:bodyPr>
          <a:lstStyle/>
          <a:p>
            <a:r>
              <a:rPr lang="en-GB" sz="3600" dirty="0">
                <a:latin typeface="Arial" panose="020B0604020202020204" pitchFamily="34" charset="0"/>
                <a:cs typeface="Arial" panose="020B0604020202020204" pitchFamily="34" charset="0"/>
              </a:rPr>
              <a:t>Hickey &amp; de Mejia (2014: 140) – Article available on Moodle</a:t>
            </a:r>
          </a:p>
        </p:txBody>
      </p:sp>
      <p:sp>
        <p:nvSpPr>
          <p:cNvPr id="6" name="Content Placeholder 2"/>
          <p:cNvSpPr>
            <a:spLocks noGrp="1"/>
          </p:cNvSpPr>
          <p:nvPr>
            <p:ph sz="half" idx="1"/>
          </p:nvPr>
        </p:nvSpPr>
        <p:spPr>
          <a:xfrm>
            <a:off x="168677" y="1441622"/>
            <a:ext cx="11807300" cy="4735341"/>
          </a:xfrm>
        </p:spPr>
        <p:txBody>
          <a:bodyPr>
            <a:normAutofit fontScale="85000" lnSpcReduction="10000"/>
          </a:bodyPr>
          <a:lstStyle/>
          <a:p>
            <a:pPr marL="0" indent="0" algn="just">
              <a:lnSpc>
                <a:spcPct val="150000"/>
              </a:lnSpc>
              <a:buNone/>
            </a:pPr>
            <a:r>
              <a:rPr lang="en-GB" sz="2600" dirty="0">
                <a:latin typeface="Arial" panose="020B0604020202020204" pitchFamily="34" charset="0"/>
              </a:rPr>
              <a:t>The provision of developmentally appropriate activities and learning in early years’ immersion is highly demanding in requiring differentiation for the </a:t>
            </a:r>
            <a:r>
              <a:rPr lang="en-GB" sz="2600" b="1" dirty="0">
                <a:solidFill>
                  <a:srgbClr val="7030A0"/>
                </a:solidFill>
                <a:latin typeface="Arial" panose="020B0604020202020204" pitchFamily="34" charset="0"/>
              </a:rPr>
              <a:t>range of needs </a:t>
            </a:r>
            <a:r>
              <a:rPr lang="en-GB" sz="2600" dirty="0">
                <a:latin typeface="Arial" panose="020B0604020202020204" pitchFamily="34" charset="0"/>
              </a:rPr>
              <a:t>in each group…. </a:t>
            </a:r>
            <a:r>
              <a:rPr lang="en-GB" sz="2600" b="1" dirty="0">
                <a:solidFill>
                  <a:srgbClr val="7030A0"/>
                </a:solidFill>
                <a:latin typeface="Arial" panose="020B0604020202020204" pitchFamily="34" charset="0"/>
              </a:rPr>
              <a:t>teachers cannot apply a ‘one size fits all’ approach </a:t>
            </a:r>
            <a:r>
              <a:rPr lang="en-GB" sz="2600" dirty="0">
                <a:latin typeface="Arial" panose="020B0604020202020204" pitchFamily="34" charset="0"/>
              </a:rPr>
              <a:t>to this task, but must be flexible in work planning in order to </a:t>
            </a:r>
            <a:r>
              <a:rPr lang="en-GB" sz="2600" b="1" dirty="0">
                <a:solidFill>
                  <a:srgbClr val="7030A0"/>
                </a:solidFill>
                <a:latin typeface="Arial" panose="020B0604020202020204" pitchFamily="34" charset="0"/>
              </a:rPr>
              <a:t>adapt to different language proficiency </a:t>
            </a:r>
            <a:r>
              <a:rPr lang="en-GB" sz="2600" dirty="0">
                <a:latin typeface="Arial" panose="020B0604020202020204" pitchFamily="34" charset="0"/>
              </a:rPr>
              <a:t>levels, as well as differences in general ability in different classrooms. Children at higher levels of proficiency need </a:t>
            </a:r>
            <a:r>
              <a:rPr lang="en-GB" sz="2600" b="1" dirty="0">
                <a:solidFill>
                  <a:srgbClr val="7030A0"/>
                </a:solidFill>
                <a:latin typeface="Arial" panose="020B0604020202020204" pitchFamily="34" charset="0"/>
              </a:rPr>
              <a:t>enriched input and vocabulary </a:t>
            </a:r>
            <a:r>
              <a:rPr lang="en-GB" sz="2600" dirty="0">
                <a:latin typeface="Arial" panose="020B0604020202020204" pitchFamily="34" charset="0"/>
              </a:rPr>
              <a:t>development through </a:t>
            </a:r>
            <a:r>
              <a:rPr lang="en-GB" sz="2600" b="1" dirty="0">
                <a:solidFill>
                  <a:srgbClr val="7030A0"/>
                </a:solidFill>
                <a:latin typeface="Arial" panose="020B0604020202020204" pitchFamily="34" charset="0"/>
              </a:rPr>
              <a:t>more challenging stories and role-play tasks</a:t>
            </a:r>
            <a:r>
              <a:rPr lang="en-GB" sz="2600" dirty="0">
                <a:latin typeface="Arial" panose="020B0604020202020204" pitchFamily="34" charset="0"/>
              </a:rPr>
              <a:t>, and </a:t>
            </a:r>
            <a:r>
              <a:rPr lang="en-GB" sz="2600" b="1" dirty="0">
                <a:solidFill>
                  <a:srgbClr val="7030A0"/>
                </a:solidFill>
                <a:latin typeface="Arial" panose="020B0604020202020204" pitchFamily="34" charset="0"/>
              </a:rPr>
              <a:t>teachers need training and sensitivity </a:t>
            </a:r>
            <a:r>
              <a:rPr lang="en-GB" sz="2600" dirty="0">
                <a:latin typeface="Arial" panose="020B0604020202020204" pitchFamily="34" charset="0"/>
              </a:rPr>
              <a:t>in order to provide children with input that is appropriate to their different levels of competence, while simultaneously supporting the other aspects of their development. </a:t>
            </a:r>
          </a:p>
        </p:txBody>
      </p:sp>
    </p:spTree>
    <p:extLst>
      <p:ext uri="{BB962C8B-B14F-4D97-AF65-F5344CB8AC3E}">
        <p14:creationId xmlns:p14="http://schemas.microsoft.com/office/powerpoint/2010/main" val="38746753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EAC520-C34F-284D-02F8-C5754AF593BE}"/>
              </a:ext>
            </a:extLst>
          </p:cNvPr>
          <p:cNvSpPr/>
          <p:nvPr/>
        </p:nvSpPr>
        <p:spPr>
          <a:xfrm>
            <a:off x="0" y="0"/>
            <a:ext cx="12192000" cy="584886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1"/>
          <p:cNvSpPr>
            <a:spLocks noGrp="1"/>
          </p:cNvSpPr>
          <p:nvPr>
            <p:ph type="title"/>
          </p:nvPr>
        </p:nvSpPr>
        <p:spPr>
          <a:xfrm>
            <a:off x="633539" y="149974"/>
            <a:ext cx="10924922" cy="1109446"/>
          </a:xfrm>
        </p:spPr>
        <p:txBody>
          <a:bodyPr>
            <a:normAutofit fontScale="90000"/>
          </a:bodyPr>
          <a:lstStyle/>
          <a:p>
            <a:pPr algn="ctr"/>
            <a:r>
              <a:rPr lang="en-GB" altLang="en-US" sz="4900" dirty="0">
                <a:latin typeface="Arial" panose="020B0604020202020204" pitchFamily="34" charset="0"/>
                <a:cs typeface="Arial" panose="020B0604020202020204" pitchFamily="34" charset="0"/>
              </a:rPr>
              <a:t>EAL in Education </a:t>
            </a:r>
            <a:r>
              <a:rPr lang="en-GB" altLang="en-US" sz="2700" dirty="0">
                <a:latin typeface="Arial" panose="020B0604020202020204" pitchFamily="34" charset="0"/>
                <a:cs typeface="Arial" panose="020B0604020202020204" pitchFamily="34" charset="0"/>
              </a:rPr>
              <a:t>(NALDIC, 2023)</a:t>
            </a:r>
            <a:br>
              <a:rPr lang="en-GB" altLang="en-US" sz="3200" dirty="0">
                <a:latin typeface="Arial" panose="020B0604020202020204" pitchFamily="34" charset="0"/>
              </a:rPr>
            </a:br>
            <a:endParaRPr lang="en-GB" altLang="en-US" sz="3200" dirty="0">
              <a:solidFill>
                <a:srgbClr val="002060"/>
              </a:solidFill>
              <a:latin typeface="Arial" panose="020B0604020202020204" pitchFamily="34" charset="0"/>
            </a:endParaRPr>
          </a:p>
        </p:txBody>
      </p:sp>
      <p:sp>
        <p:nvSpPr>
          <p:cNvPr id="6148" name="Content Placeholder 3"/>
          <p:cNvSpPr>
            <a:spLocks noGrp="1"/>
          </p:cNvSpPr>
          <p:nvPr>
            <p:ph sz="half" idx="2"/>
          </p:nvPr>
        </p:nvSpPr>
        <p:spPr>
          <a:xfrm>
            <a:off x="201706" y="1129554"/>
            <a:ext cx="11891440" cy="4719312"/>
          </a:xfrm>
        </p:spPr>
        <p:txBody>
          <a:bodyPr>
            <a:noAutofit/>
          </a:bodyPr>
          <a:lstStyle/>
          <a:p>
            <a:pPr marL="0" indent="0">
              <a:lnSpc>
                <a:spcPct val="170000"/>
              </a:lnSpc>
              <a:buNone/>
            </a:pPr>
            <a:r>
              <a:rPr lang="en-GB" sz="2200" dirty="0">
                <a:latin typeface="Arial" panose="020B0604020202020204" pitchFamily="34" charset="0"/>
                <a:cs typeface="Arial" panose="020B0604020202020204" pitchFamily="34" charset="0"/>
              </a:rPr>
              <a:t>Discuss.. What does a learner need to do? (It is far more than just learning another language)</a:t>
            </a:r>
          </a:p>
          <a:p>
            <a:pPr>
              <a:lnSpc>
                <a:spcPct val="150000"/>
              </a:lnSpc>
            </a:pPr>
            <a:r>
              <a:rPr lang="en-GB" sz="2200" dirty="0">
                <a:latin typeface="Arial" panose="020B0604020202020204" pitchFamily="34" charset="0"/>
                <a:cs typeface="Arial" panose="020B0604020202020204" pitchFamily="34" charset="0"/>
              </a:rPr>
              <a:t>engage in learning through the curriculum;</a:t>
            </a:r>
          </a:p>
          <a:p>
            <a:pPr>
              <a:lnSpc>
                <a:spcPct val="150000"/>
              </a:lnSpc>
            </a:pPr>
            <a:r>
              <a:rPr lang="en-GB" sz="2200" dirty="0">
                <a:latin typeface="Arial" panose="020B0604020202020204" pitchFamily="34" charset="0"/>
                <a:cs typeface="Arial" panose="020B0604020202020204" pitchFamily="34" charset="0"/>
              </a:rPr>
              <a:t>go through the ‘daunting’ process of learning to socialise with children in the language she has yet to learn;</a:t>
            </a:r>
          </a:p>
          <a:p>
            <a:pPr>
              <a:lnSpc>
                <a:spcPct val="150000"/>
              </a:lnSpc>
            </a:pPr>
            <a:r>
              <a:rPr lang="en-GB" sz="2200" dirty="0">
                <a:latin typeface="Arial" panose="020B0604020202020204" pitchFamily="34" charset="0"/>
                <a:cs typeface="Arial" panose="020B0604020202020204" pitchFamily="34" charset="0"/>
              </a:rPr>
              <a:t>learn the social practices of the classroom and the school which are culturally embedded; </a:t>
            </a:r>
          </a:p>
          <a:p>
            <a:pPr>
              <a:lnSpc>
                <a:spcPct val="150000"/>
              </a:lnSpc>
            </a:pPr>
            <a:r>
              <a:rPr lang="en-GB" sz="2200" dirty="0">
                <a:latin typeface="Arial" panose="020B0604020202020204" pitchFamily="34" charset="0"/>
                <a:cs typeface="Arial" panose="020B0604020202020204" pitchFamily="34" charset="0"/>
              </a:rPr>
              <a:t>these are likely to be far less consistent with her home background than for the majority of children.</a:t>
            </a:r>
          </a:p>
        </p:txBody>
      </p:sp>
    </p:spTree>
    <p:extLst>
      <p:ext uri="{BB962C8B-B14F-4D97-AF65-F5344CB8AC3E}">
        <p14:creationId xmlns:p14="http://schemas.microsoft.com/office/powerpoint/2010/main" val="36768404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A854D74-DCD6-AAE2-F9F4-A7F33E919120}"/>
              </a:ext>
            </a:extLst>
          </p:cNvPr>
          <p:cNvSpPr/>
          <p:nvPr/>
        </p:nvSpPr>
        <p:spPr>
          <a:xfrm>
            <a:off x="0" y="0"/>
            <a:ext cx="12192000" cy="598067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61394" y="365127"/>
            <a:ext cx="10892406" cy="792553"/>
          </a:xfrm>
        </p:spPr>
        <p:txBody>
          <a:bodyPr>
            <a:noAutofit/>
          </a:bodyPr>
          <a:lstStyle/>
          <a:p>
            <a:pPr algn="ctr"/>
            <a:r>
              <a:rPr lang="en-GB" dirty="0">
                <a:latin typeface="Arial" panose="020B0604020202020204" pitchFamily="34" charset="0"/>
                <a:cs typeface="Arial" panose="020B0604020202020204" pitchFamily="34" charset="0"/>
              </a:rPr>
              <a:t>Dual language approach</a:t>
            </a:r>
          </a:p>
        </p:txBody>
      </p:sp>
      <p:sp>
        <p:nvSpPr>
          <p:cNvPr id="4" name="Content Placeholder 3"/>
          <p:cNvSpPr>
            <a:spLocks noGrp="1"/>
          </p:cNvSpPr>
          <p:nvPr>
            <p:ph sz="half" idx="2"/>
          </p:nvPr>
        </p:nvSpPr>
        <p:spPr>
          <a:xfrm>
            <a:off x="1" y="1331259"/>
            <a:ext cx="12192000" cy="4845704"/>
          </a:xfrm>
        </p:spPr>
        <p:txBody>
          <a:bodyPr/>
          <a:lstStyle/>
          <a:p>
            <a:pPr marL="0" indent="0">
              <a:lnSpc>
                <a:spcPct val="150000"/>
              </a:lnSpc>
              <a:buNone/>
            </a:pPr>
            <a:r>
              <a:rPr lang="en-GB" dirty="0" err="1">
                <a:latin typeface="Arial" panose="020B0604020202020204" pitchFamily="34" charset="0"/>
                <a:cs typeface="Arial" panose="020B0604020202020204" pitchFamily="34" charset="0"/>
              </a:rPr>
              <a:t>Practitoner</a:t>
            </a:r>
            <a:r>
              <a:rPr lang="en-GB" dirty="0" err="1">
                <a:cs typeface="Arial" panose="020B0604020202020204" pitchFamily="34" charset="0"/>
              </a:rPr>
              <a:t>s</a:t>
            </a:r>
            <a:r>
              <a:rPr lang="en-GB" dirty="0">
                <a:cs typeface="Arial" panose="020B0604020202020204" pitchFamily="34" charset="0"/>
              </a:rPr>
              <a:t> can use different approaches:</a:t>
            </a:r>
            <a:endParaRPr lang="en-GB" dirty="0">
              <a:latin typeface="Arial" panose="020B0604020202020204" pitchFamily="34" charset="0"/>
              <a:cs typeface="Arial" panose="020B0604020202020204" pitchFamily="34" charset="0"/>
            </a:endParaRPr>
          </a:p>
          <a:p>
            <a:pPr marL="0" indent="0">
              <a:lnSpc>
                <a:spcPct val="150000"/>
              </a:lnSpc>
              <a:buNone/>
            </a:pPr>
            <a:r>
              <a:rPr lang="en-GB" dirty="0">
                <a:latin typeface="Arial" panose="020B0604020202020204" pitchFamily="34" charset="0"/>
                <a:cs typeface="Arial" panose="020B0604020202020204" pitchFamily="34" charset="0"/>
              </a:rPr>
              <a:t>“a strategic bilingual approach”;</a:t>
            </a:r>
          </a:p>
          <a:p>
            <a:pPr>
              <a:lnSpc>
                <a:spcPct val="150000"/>
              </a:lnSpc>
            </a:pPr>
            <a:r>
              <a:rPr lang="en-GB" dirty="0">
                <a:latin typeface="Arial" panose="020B0604020202020204" pitchFamily="34" charset="0"/>
                <a:cs typeface="Arial" panose="020B0604020202020204" pitchFamily="34" charset="0"/>
              </a:rPr>
              <a:t>Code-switching – alternating between 2 languages;</a:t>
            </a:r>
          </a:p>
          <a:p>
            <a:pPr>
              <a:lnSpc>
                <a:spcPct val="150000"/>
              </a:lnSpc>
            </a:pPr>
            <a:r>
              <a:rPr lang="en-GB" dirty="0">
                <a:latin typeface="Arial" panose="020B0604020202020204" pitchFamily="34" charset="0"/>
                <a:cs typeface="Arial" panose="020B0604020202020204" pitchFamily="34" charset="0"/>
              </a:rPr>
              <a:t>Targeted translation – specific terms translated as they are taught;</a:t>
            </a:r>
          </a:p>
          <a:p>
            <a:pPr>
              <a:lnSpc>
                <a:spcPct val="100000"/>
              </a:lnSpc>
            </a:pPr>
            <a:r>
              <a:rPr lang="en-GB" dirty="0" err="1">
                <a:latin typeface="Arial" panose="020B0604020202020204" pitchFamily="34" charset="0"/>
                <a:cs typeface="Arial" panose="020B0604020202020204" pitchFamily="34" charset="0"/>
              </a:rPr>
              <a:t>Translanguaging</a:t>
            </a:r>
            <a:r>
              <a:rPr lang="en-GB" dirty="0">
                <a:latin typeface="Arial" panose="020B0604020202020204" pitchFamily="34" charset="0"/>
                <a:cs typeface="Arial" panose="020B0604020202020204" pitchFamily="34" charset="0"/>
              </a:rPr>
              <a:t> – blending 2 languages together.</a:t>
            </a:r>
          </a:p>
          <a:p>
            <a:pPr marL="0" indent="0" algn="r">
              <a:lnSpc>
                <a:spcPct val="100000"/>
              </a:lnSpc>
              <a:buNone/>
            </a:pPr>
            <a:r>
              <a:rPr lang="en-GB" sz="2000" dirty="0">
                <a:latin typeface="Arial" panose="020B0604020202020204" pitchFamily="34" charset="0"/>
                <a:cs typeface="Arial" panose="020B0604020202020204" pitchFamily="34" charset="0"/>
              </a:rPr>
              <a:t>(Webb-Davies, 2017)</a:t>
            </a:r>
          </a:p>
          <a:p>
            <a:pPr marL="0" indent="0" algn="r">
              <a:lnSpc>
                <a:spcPct val="100000"/>
              </a:lnSpc>
              <a:buNone/>
            </a:pPr>
            <a:endParaRPr lang="en-GB" sz="2000"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754644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96B83C-1459-77BE-5944-7078E1DE02D7}"/>
              </a:ext>
            </a:extLst>
          </p:cNvPr>
          <p:cNvSpPr/>
          <p:nvPr/>
        </p:nvSpPr>
        <p:spPr>
          <a:xfrm>
            <a:off x="0" y="0"/>
            <a:ext cx="12192000" cy="576648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7"/>
            <a:ext cx="10515600" cy="817721"/>
          </a:xfrm>
        </p:spPr>
        <p:txBody>
          <a:bodyPr>
            <a:noAutofit/>
          </a:bodyPr>
          <a:lstStyle/>
          <a:p>
            <a:pPr algn="ctr"/>
            <a:r>
              <a:rPr lang="en-GB" dirty="0">
                <a:latin typeface="Arial" panose="020B0604020202020204" pitchFamily="34" charset="0"/>
                <a:cs typeface="Arial" panose="020B0604020202020204" pitchFamily="34" charset="0"/>
              </a:rPr>
              <a:t>Dual language approach</a:t>
            </a:r>
          </a:p>
        </p:txBody>
      </p:sp>
      <p:sp>
        <p:nvSpPr>
          <p:cNvPr id="4" name="Content Placeholder 3"/>
          <p:cNvSpPr>
            <a:spLocks noGrp="1"/>
          </p:cNvSpPr>
          <p:nvPr>
            <p:ph sz="half" idx="2"/>
          </p:nvPr>
        </p:nvSpPr>
        <p:spPr>
          <a:xfrm>
            <a:off x="510989" y="1182848"/>
            <a:ext cx="11334266" cy="4994115"/>
          </a:xfrm>
        </p:spPr>
        <p:txBody>
          <a:bodyPr/>
          <a:lstStyle/>
          <a:p>
            <a:pPr>
              <a:lnSpc>
                <a:spcPct val="150000"/>
              </a:lnSpc>
            </a:pPr>
            <a:r>
              <a:rPr lang="en-GB" dirty="0">
                <a:latin typeface="Arial" panose="020B0604020202020204" pitchFamily="34" charset="0"/>
                <a:cs typeface="Arial" panose="020B0604020202020204" pitchFamily="34" charset="0"/>
              </a:rPr>
              <a:t>Enables children to embrace cultural awareness and diversity;</a:t>
            </a:r>
          </a:p>
          <a:p>
            <a:pPr>
              <a:lnSpc>
                <a:spcPct val="150000"/>
              </a:lnSpc>
            </a:pPr>
            <a:r>
              <a:rPr lang="en-GB" dirty="0">
                <a:latin typeface="Arial" panose="020B0604020202020204" pitchFamily="34" charset="0"/>
                <a:cs typeface="Arial" panose="020B0604020202020204" pitchFamily="34" charset="0"/>
              </a:rPr>
              <a:t>Improves children’s communication skills;</a:t>
            </a:r>
          </a:p>
          <a:p>
            <a:pPr>
              <a:lnSpc>
                <a:spcPct val="150000"/>
              </a:lnSpc>
            </a:pPr>
            <a:r>
              <a:rPr lang="en-GB" dirty="0">
                <a:latin typeface="Arial" panose="020B0604020202020204" pitchFamily="34" charset="0"/>
                <a:cs typeface="Arial" panose="020B0604020202020204" pitchFamily="34" charset="0"/>
              </a:rPr>
              <a:t>Retain their identity;</a:t>
            </a:r>
          </a:p>
          <a:p>
            <a:pPr>
              <a:lnSpc>
                <a:spcPct val="150000"/>
              </a:lnSpc>
            </a:pPr>
            <a:r>
              <a:rPr lang="en-GB" dirty="0">
                <a:latin typeface="Arial" panose="020B0604020202020204" pitchFamily="34" charset="0"/>
                <a:cs typeface="Arial" panose="020B0604020202020204" pitchFamily="34" charset="0"/>
              </a:rPr>
              <a:t>Boosts self-esteem;</a:t>
            </a:r>
          </a:p>
          <a:p>
            <a:pPr>
              <a:lnSpc>
                <a:spcPct val="150000"/>
              </a:lnSpc>
            </a:pPr>
            <a:r>
              <a:rPr lang="en-GB" dirty="0">
                <a:latin typeface="Arial" panose="020B0604020202020204" pitchFamily="34" charset="0"/>
                <a:cs typeface="Arial" panose="020B0604020202020204" pitchFamily="34" charset="0"/>
              </a:rPr>
              <a:t>Empowers children.</a:t>
            </a:r>
          </a:p>
        </p:txBody>
      </p:sp>
      <p:pic>
        <p:nvPicPr>
          <p:cNvPr id="6146" name="Picture 2" descr="What is the Dual Language Approach? - Intercultural Montessori Language  School of Chicago &amp; Oak Park">
            <a:extLst>
              <a:ext uri="{FF2B5EF4-FFF2-40B4-BE49-F238E27FC236}">
                <a16:creationId xmlns:a16="http://schemas.microsoft.com/office/drawing/2014/main" id="{8A40FC81-A593-9E1D-3E71-1D064C5253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3628" y="2814609"/>
            <a:ext cx="57150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4200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09C9E1-5E6C-A64A-8626-D1D0338C9F2C}"/>
              </a:ext>
            </a:extLst>
          </p:cNvPr>
          <p:cNvSpPr/>
          <p:nvPr/>
        </p:nvSpPr>
        <p:spPr>
          <a:xfrm>
            <a:off x="0" y="0"/>
            <a:ext cx="12192000" cy="600538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42581" y="130235"/>
            <a:ext cx="11685617" cy="1325563"/>
          </a:xfrm>
        </p:spPr>
        <p:txBody>
          <a:bodyPr>
            <a:normAutofit/>
          </a:bodyPr>
          <a:lstStyle/>
          <a:p>
            <a:pPr algn="ctr"/>
            <a:r>
              <a:rPr lang="en-GB" dirty="0">
                <a:latin typeface="Arial" panose="020B0604020202020204" pitchFamily="34" charset="0"/>
                <a:cs typeface="Arial" panose="020B0604020202020204" pitchFamily="34" charset="0"/>
              </a:rPr>
              <a:t>Other approaches</a:t>
            </a:r>
          </a:p>
        </p:txBody>
      </p:sp>
      <p:sp>
        <p:nvSpPr>
          <p:cNvPr id="4" name="Content Placeholder 3"/>
          <p:cNvSpPr>
            <a:spLocks noGrp="1"/>
          </p:cNvSpPr>
          <p:nvPr>
            <p:ph sz="half" idx="2"/>
          </p:nvPr>
        </p:nvSpPr>
        <p:spPr>
          <a:xfrm>
            <a:off x="94788" y="1814826"/>
            <a:ext cx="5916705" cy="4912939"/>
          </a:xfrm>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These are a few other approaches that you could further investigate if you would like to follow a different approach for supporting language development in your activity;</a:t>
            </a:r>
          </a:p>
        </p:txBody>
      </p:sp>
      <p:sp>
        <p:nvSpPr>
          <p:cNvPr id="3" name="Content Placeholder 3">
            <a:extLst>
              <a:ext uri="{FF2B5EF4-FFF2-40B4-BE49-F238E27FC236}">
                <a16:creationId xmlns:a16="http://schemas.microsoft.com/office/drawing/2014/main" id="{74E70D9B-9073-FF32-BAEE-A63B76DEEBB4}"/>
              </a:ext>
            </a:extLst>
          </p:cNvPr>
          <p:cNvSpPr txBox="1">
            <a:spLocks/>
          </p:cNvSpPr>
          <p:nvPr/>
        </p:nvSpPr>
        <p:spPr>
          <a:xfrm>
            <a:off x="6011493" y="1092444"/>
            <a:ext cx="5916705" cy="4912939"/>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pPr>
            <a:r>
              <a:rPr lang="en-GB" dirty="0">
                <a:cs typeface="Arial" panose="020B0604020202020204" pitchFamily="34" charset="0"/>
              </a:rPr>
              <a:t>Grammar-Translation;</a:t>
            </a:r>
          </a:p>
          <a:p>
            <a:pPr>
              <a:lnSpc>
                <a:spcPct val="170000"/>
              </a:lnSpc>
            </a:pPr>
            <a:r>
              <a:rPr lang="en-GB" dirty="0">
                <a:cs typeface="Arial" panose="020B0604020202020204" pitchFamily="34" charset="0"/>
              </a:rPr>
              <a:t>Audio-Lingual;</a:t>
            </a:r>
          </a:p>
          <a:p>
            <a:pPr>
              <a:lnSpc>
                <a:spcPct val="170000"/>
              </a:lnSpc>
            </a:pPr>
            <a:r>
              <a:rPr lang="en-GB" dirty="0">
                <a:cs typeface="Arial" panose="020B0604020202020204" pitchFamily="34" charset="0"/>
              </a:rPr>
              <a:t>Structural Approach;</a:t>
            </a:r>
          </a:p>
          <a:p>
            <a:pPr>
              <a:lnSpc>
                <a:spcPct val="170000"/>
              </a:lnSpc>
            </a:pPr>
            <a:r>
              <a:rPr lang="en-GB" dirty="0">
                <a:cs typeface="Arial" panose="020B0604020202020204" pitchFamily="34" charset="0"/>
              </a:rPr>
              <a:t>Total Physical Response;</a:t>
            </a:r>
          </a:p>
          <a:p>
            <a:pPr>
              <a:lnSpc>
                <a:spcPct val="170000"/>
              </a:lnSpc>
            </a:pPr>
            <a:r>
              <a:rPr lang="en-GB" dirty="0">
                <a:cs typeface="Arial" panose="020B0604020202020204" pitchFamily="34" charset="0"/>
              </a:rPr>
              <a:t>Communicative Language Teaching;</a:t>
            </a:r>
          </a:p>
          <a:p>
            <a:pPr>
              <a:lnSpc>
                <a:spcPct val="170000"/>
              </a:lnSpc>
            </a:pPr>
            <a:r>
              <a:rPr lang="en-GB" dirty="0">
                <a:latin typeface="Arial" panose="020B0604020202020204" pitchFamily="34" charset="0"/>
                <a:cs typeface="Arial" panose="020B0604020202020204" pitchFamily="34" charset="0"/>
              </a:rPr>
              <a:t>Natural Approach;</a:t>
            </a:r>
          </a:p>
          <a:p>
            <a:pPr>
              <a:lnSpc>
                <a:spcPct val="170000"/>
              </a:lnSpc>
            </a:pPr>
            <a:r>
              <a:rPr lang="en-GB" dirty="0">
                <a:latin typeface="Arial" panose="020B0604020202020204" pitchFamily="34" charset="0"/>
                <a:cs typeface="Arial" panose="020B0604020202020204" pitchFamily="34" charset="0"/>
              </a:rPr>
              <a:t>Task-based Language Learning;</a:t>
            </a:r>
          </a:p>
          <a:p>
            <a:pPr>
              <a:lnSpc>
                <a:spcPct val="170000"/>
              </a:lnSpc>
            </a:pPr>
            <a:r>
              <a:rPr lang="en-GB" dirty="0">
                <a:latin typeface="Arial" panose="020B0604020202020204" pitchFamily="34" charset="0"/>
                <a:cs typeface="Arial" panose="020B0604020202020204" pitchFamily="34" charset="0"/>
              </a:rPr>
              <a:t>Suggestopedia Language Learning Method;</a:t>
            </a:r>
          </a:p>
          <a:p>
            <a:pPr>
              <a:lnSpc>
                <a:spcPct val="170000"/>
              </a:lnSpc>
            </a:pPr>
            <a:r>
              <a:rPr lang="en-GB" dirty="0">
                <a:latin typeface="Arial" panose="020B0604020202020204" pitchFamily="34" charset="0"/>
                <a:cs typeface="Arial" panose="020B0604020202020204" pitchFamily="34" charset="0"/>
              </a:rPr>
              <a:t>Functional-Notional Approach.</a:t>
            </a:r>
          </a:p>
        </p:txBody>
      </p:sp>
    </p:spTree>
    <p:extLst>
      <p:ext uri="{BB962C8B-B14F-4D97-AF65-F5344CB8AC3E}">
        <p14:creationId xmlns:p14="http://schemas.microsoft.com/office/powerpoint/2010/main" val="26115006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5986ABD-1249-0607-E1B1-98C415DAB2B0}"/>
              </a:ext>
            </a:extLst>
          </p:cNvPr>
          <p:cNvSpPr/>
          <p:nvPr/>
        </p:nvSpPr>
        <p:spPr>
          <a:xfrm>
            <a:off x="0" y="0"/>
            <a:ext cx="12192000" cy="645022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64142" y="365127"/>
            <a:ext cx="10989658" cy="1325563"/>
          </a:xfrm>
        </p:spPr>
        <p:txBody>
          <a:bodyPr>
            <a:normAutofit fontScale="90000"/>
          </a:bodyPr>
          <a:lstStyle/>
          <a:p>
            <a:pPr algn="ctr"/>
            <a:br>
              <a:rPr lang="en-GB" sz="3100" dirty="0">
                <a:latin typeface="Arial" panose="020B0604020202020204" pitchFamily="34" charset="0"/>
                <a:cs typeface="Arial" panose="020B0604020202020204" pitchFamily="34" charset="0"/>
              </a:rPr>
            </a:br>
            <a:r>
              <a:rPr lang="en-GB" sz="4900" dirty="0">
                <a:latin typeface="Arial" panose="020B0604020202020204" pitchFamily="34" charset="0"/>
                <a:cs typeface="Arial" panose="020B0604020202020204" pitchFamily="34" charset="0"/>
              </a:rPr>
              <a:t>The No Language method - Discuss</a:t>
            </a:r>
            <a:br>
              <a:rPr lang="en-GB" dirty="0"/>
            </a:br>
            <a:endParaRPr lang="en-GB" dirty="0"/>
          </a:p>
        </p:txBody>
      </p:sp>
      <p:pic>
        <p:nvPicPr>
          <p:cNvPr id="7" name="Online Media 6" title="The no language method">
            <a:hlinkClick r:id="" action="ppaction://media"/>
            <a:extLst>
              <a:ext uri="{FF2B5EF4-FFF2-40B4-BE49-F238E27FC236}">
                <a16:creationId xmlns:a16="http://schemas.microsoft.com/office/drawing/2014/main" id="{E41A56BA-6B31-BA2D-EAB6-A94855348B0A}"/>
              </a:ext>
            </a:extLst>
          </p:cNvPr>
          <p:cNvPicPr>
            <a:picLocks noRot="1" noChangeAspect="1"/>
          </p:cNvPicPr>
          <p:nvPr>
            <a:videoFile r:link="rId1"/>
          </p:nvPr>
        </p:nvPicPr>
        <p:blipFill>
          <a:blip r:embed="rId4"/>
          <a:stretch>
            <a:fillRect/>
          </a:stretch>
        </p:blipFill>
        <p:spPr>
          <a:xfrm>
            <a:off x="1631092" y="1449859"/>
            <a:ext cx="9308757" cy="4501814"/>
          </a:xfrm>
          <a:prstGeom prst="rect">
            <a:avLst/>
          </a:prstGeom>
        </p:spPr>
      </p:pic>
    </p:spTree>
    <p:extLst>
      <p:ext uri="{BB962C8B-B14F-4D97-AF65-F5344CB8AC3E}">
        <p14:creationId xmlns:p14="http://schemas.microsoft.com/office/powerpoint/2010/main" val="105888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0611B3-FC3E-6B7A-7E18-7BD6FA513902}"/>
              </a:ext>
            </a:extLst>
          </p:cNvPr>
          <p:cNvSpPr/>
          <p:nvPr/>
        </p:nvSpPr>
        <p:spPr>
          <a:xfrm>
            <a:off x="0" y="15293"/>
            <a:ext cx="12192000" cy="593242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33928" y="418653"/>
            <a:ext cx="9668634" cy="778098"/>
          </a:xfrm>
        </p:spPr>
        <p:txBody>
          <a:bodyPr>
            <a:noAutofit/>
          </a:bodyPr>
          <a:lstStyle/>
          <a:p>
            <a:pPr algn="ctr"/>
            <a:r>
              <a:rPr lang="en-GB" dirty="0">
                <a:latin typeface="Arial" panose="020B0604020202020204" pitchFamily="34" charset="0"/>
                <a:cs typeface="Arial" panose="020B0604020202020204" pitchFamily="34" charset="0"/>
              </a:rPr>
              <a:t>UNCRC</a:t>
            </a:r>
          </a:p>
        </p:txBody>
      </p:sp>
      <p:sp>
        <p:nvSpPr>
          <p:cNvPr id="4" name="Content Placeholder 3"/>
          <p:cNvSpPr>
            <a:spLocks noGrp="1"/>
          </p:cNvSpPr>
          <p:nvPr>
            <p:ph sz="half" idx="2"/>
          </p:nvPr>
        </p:nvSpPr>
        <p:spPr>
          <a:xfrm>
            <a:off x="336176" y="1196751"/>
            <a:ext cx="11531146" cy="4872276"/>
          </a:xfrm>
        </p:spPr>
        <p:txBody>
          <a:bodyPr>
            <a:normAutofit fontScale="85000" lnSpcReduction="20000"/>
          </a:bodyPr>
          <a:lstStyle/>
          <a:p>
            <a:pPr marL="0" indent="0">
              <a:lnSpc>
                <a:spcPct val="170000"/>
              </a:lnSpc>
              <a:buNone/>
            </a:pPr>
            <a:r>
              <a:rPr lang="en-GB" sz="2800" dirty="0"/>
              <a:t>Reminder; </a:t>
            </a:r>
          </a:p>
          <a:p>
            <a:pPr marL="0" indent="0">
              <a:lnSpc>
                <a:spcPct val="170000"/>
              </a:lnSpc>
              <a:buNone/>
            </a:pPr>
            <a:r>
              <a:rPr lang="en-GB" sz="2800" b="1" dirty="0"/>
              <a:t>Article 7 - </a:t>
            </a:r>
            <a:r>
              <a:rPr lang="en-GB" sz="2800" dirty="0">
                <a:hlinkClick r:id="rId3"/>
              </a:rPr>
              <a:t>You have the right to have a name and a nationality.</a:t>
            </a:r>
            <a:endParaRPr lang="en-GB" sz="2800" dirty="0"/>
          </a:p>
          <a:p>
            <a:pPr marL="0" indent="0">
              <a:lnSpc>
                <a:spcPct val="170000"/>
              </a:lnSpc>
              <a:buNone/>
            </a:pPr>
            <a:r>
              <a:rPr lang="en-GB" sz="2800" b="1" dirty="0"/>
              <a:t>Article 8 - </a:t>
            </a:r>
            <a:r>
              <a:rPr lang="en-GB" sz="2800" dirty="0">
                <a:hlinkClick r:id="rId4"/>
              </a:rPr>
              <a:t>You have the right to have an identity.</a:t>
            </a:r>
            <a:endParaRPr lang="en-GB" sz="2800" dirty="0"/>
          </a:p>
          <a:p>
            <a:pPr marL="0" indent="0">
              <a:lnSpc>
                <a:spcPct val="150000"/>
              </a:lnSpc>
              <a:buNone/>
            </a:pPr>
            <a:endParaRPr lang="en-GB" i="1" dirty="0">
              <a:cs typeface="Arial" panose="020B0604020202020204" pitchFamily="34" charset="0"/>
            </a:endParaRPr>
          </a:p>
          <a:p>
            <a:pPr marL="0" indent="0">
              <a:lnSpc>
                <a:spcPct val="150000"/>
              </a:lnSpc>
              <a:buNone/>
            </a:pPr>
            <a:r>
              <a:rPr lang="en-GB" i="1" dirty="0">
                <a:latin typeface="Arial" panose="020B0604020202020204" pitchFamily="34" charset="0"/>
                <a:cs typeface="Arial" panose="020B0604020202020204" pitchFamily="34" charset="0"/>
              </a:rPr>
              <a:t>Article 13 </a:t>
            </a:r>
            <a:r>
              <a:rPr lang="en-GB" dirty="0">
                <a:latin typeface="Arial" panose="020B0604020202020204" pitchFamily="34" charset="0"/>
                <a:cs typeface="Arial" panose="020B0604020202020204" pitchFamily="34" charset="0"/>
              </a:rPr>
              <a:t>- the 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p>
          <a:p>
            <a:pPr>
              <a:lnSpc>
                <a:spcPct val="150000"/>
              </a:lnSpc>
            </a:pPr>
            <a:endParaRPr lang="en-GB" dirty="0">
              <a:latin typeface="Arial" panose="020B0604020202020204" pitchFamily="34" charset="0"/>
              <a:cs typeface="Arial" panose="020B0604020202020204" pitchFamily="34" charset="0"/>
            </a:endParaRPr>
          </a:p>
          <a:p>
            <a:endParaRPr lang="en-GB" dirty="0"/>
          </a:p>
        </p:txBody>
      </p:sp>
      <p:sp>
        <p:nvSpPr>
          <p:cNvPr id="3" name="Content Placeholder 3">
            <a:extLst>
              <a:ext uri="{FF2B5EF4-FFF2-40B4-BE49-F238E27FC236}">
                <a16:creationId xmlns:a16="http://schemas.microsoft.com/office/drawing/2014/main" id="{139C9411-27D5-FBE6-FFA6-450524E12817}"/>
              </a:ext>
            </a:extLst>
          </p:cNvPr>
          <p:cNvSpPr txBox="1">
            <a:spLocks/>
          </p:cNvSpPr>
          <p:nvPr/>
        </p:nvSpPr>
        <p:spPr>
          <a:xfrm>
            <a:off x="5295481" y="1196751"/>
            <a:ext cx="6896520" cy="48722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31682385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0611B3-FC3E-6B7A-7E18-7BD6FA513902}"/>
              </a:ext>
            </a:extLst>
          </p:cNvPr>
          <p:cNvSpPr/>
          <p:nvPr/>
        </p:nvSpPr>
        <p:spPr>
          <a:xfrm>
            <a:off x="0" y="15293"/>
            <a:ext cx="12192000" cy="593242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42166" y="216973"/>
            <a:ext cx="9668634" cy="778098"/>
          </a:xfrm>
        </p:spPr>
        <p:txBody>
          <a:bodyPr>
            <a:noAutofit/>
          </a:bodyPr>
          <a:lstStyle/>
          <a:p>
            <a:pPr algn="ctr"/>
            <a:r>
              <a:rPr lang="en-GB" dirty="0">
                <a:latin typeface="Arial" panose="020B0604020202020204" pitchFamily="34" charset="0"/>
                <a:cs typeface="Arial" panose="020B0604020202020204" pitchFamily="34" charset="0"/>
              </a:rPr>
              <a:t>UNCRC</a:t>
            </a:r>
          </a:p>
        </p:txBody>
      </p:sp>
      <p:sp>
        <p:nvSpPr>
          <p:cNvPr id="4" name="Content Placeholder 3"/>
          <p:cNvSpPr>
            <a:spLocks noGrp="1"/>
          </p:cNvSpPr>
          <p:nvPr>
            <p:ph sz="half" idx="2"/>
          </p:nvPr>
        </p:nvSpPr>
        <p:spPr>
          <a:xfrm>
            <a:off x="295835" y="1815353"/>
            <a:ext cx="11656101" cy="4253674"/>
          </a:xfrm>
        </p:spPr>
        <p:txBody>
          <a:bodyPr>
            <a:normAutofit fontScale="92500"/>
          </a:bodyPr>
          <a:lstStyle/>
          <a:p>
            <a:pPr>
              <a:lnSpc>
                <a:spcPct val="150000"/>
              </a:lnSpc>
            </a:pPr>
            <a:r>
              <a:rPr lang="en-GB" i="1" dirty="0">
                <a:latin typeface="Arial" panose="020B0604020202020204" pitchFamily="34" charset="0"/>
                <a:cs typeface="Arial" panose="020B0604020202020204" pitchFamily="34" charset="0"/>
              </a:rPr>
              <a:t>Article 28 - </a:t>
            </a:r>
            <a:r>
              <a:rPr lang="en-GB" dirty="0">
                <a:latin typeface="Arial" panose="020B0604020202020204" pitchFamily="34" charset="0"/>
                <a:cs typeface="Arial" panose="020B0604020202020204" pitchFamily="34" charset="0"/>
              </a:rPr>
              <a:t>children and young people have the right to education no matter who they are, regardless of race, gender or disability; if they’re in detention, or if they’re a refugee.</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i="1" dirty="0">
                <a:latin typeface="Arial" panose="020B0604020202020204" pitchFamily="34" charset="0"/>
                <a:cs typeface="Arial" panose="020B0604020202020204" pitchFamily="34" charset="0"/>
              </a:rPr>
              <a:t>Article 2 </a:t>
            </a:r>
            <a:r>
              <a:rPr lang="en-GB" dirty="0">
                <a:latin typeface="Arial" panose="020B0604020202020204" pitchFamily="34" charset="0"/>
                <a:cs typeface="Arial" panose="020B0604020202020204" pitchFamily="34" charset="0"/>
              </a:rPr>
              <a:t>- of the UNCRC says that individual children and young people shouldn't be discriminated against – direct and indirect discrimination.</a:t>
            </a:r>
          </a:p>
          <a:p>
            <a:endParaRPr lang="en-GB" dirty="0"/>
          </a:p>
        </p:txBody>
      </p:sp>
    </p:spTree>
    <p:extLst>
      <p:ext uri="{BB962C8B-B14F-4D97-AF65-F5344CB8AC3E}">
        <p14:creationId xmlns:p14="http://schemas.microsoft.com/office/powerpoint/2010/main" val="33555628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A0611B3-FC3E-6B7A-7E18-7BD6FA513902}"/>
              </a:ext>
            </a:extLst>
          </p:cNvPr>
          <p:cNvSpPr/>
          <p:nvPr/>
        </p:nvSpPr>
        <p:spPr>
          <a:xfrm>
            <a:off x="0" y="15293"/>
            <a:ext cx="12192000" cy="593242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42166" y="216973"/>
            <a:ext cx="10867956" cy="778098"/>
          </a:xfrm>
        </p:spPr>
        <p:txBody>
          <a:bodyPr>
            <a:noAutofit/>
          </a:bodyPr>
          <a:lstStyle/>
          <a:p>
            <a:pPr algn="ctr"/>
            <a:r>
              <a:rPr lang="en-GB" dirty="0">
                <a:latin typeface="Arial" panose="020B0604020202020204" pitchFamily="34" charset="0"/>
                <a:cs typeface="Arial" panose="020B0604020202020204" pitchFamily="34" charset="0"/>
              </a:rPr>
              <a:t>Important differences</a:t>
            </a:r>
          </a:p>
        </p:txBody>
      </p:sp>
      <p:sp>
        <p:nvSpPr>
          <p:cNvPr id="4" name="Content Placeholder 3"/>
          <p:cNvSpPr>
            <a:spLocks noGrp="1"/>
          </p:cNvSpPr>
          <p:nvPr>
            <p:ph sz="half" idx="2"/>
          </p:nvPr>
        </p:nvSpPr>
        <p:spPr>
          <a:xfrm>
            <a:off x="295835" y="995071"/>
            <a:ext cx="11656101" cy="5073956"/>
          </a:xfrm>
        </p:spPr>
        <p:txBody>
          <a:bodyPr>
            <a:normAutofit fontScale="92500" lnSpcReduction="20000"/>
          </a:bodyPr>
          <a:lstStyle/>
          <a:p>
            <a:pPr>
              <a:lnSpc>
                <a:spcPct val="170000"/>
              </a:lnSpc>
            </a:pPr>
            <a:r>
              <a:rPr lang="en-GB" sz="2800" b="1" dirty="0"/>
              <a:t>Direct discrimination</a:t>
            </a:r>
            <a:r>
              <a:rPr lang="en-GB" sz="2800" dirty="0"/>
              <a:t> happens when a person is treated differently because of the way they are— such as if someone doesn't get a job because of their gender, or isn't treated equally because of their race.</a:t>
            </a:r>
          </a:p>
          <a:p>
            <a:pPr>
              <a:lnSpc>
                <a:spcPct val="170000"/>
              </a:lnSpc>
            </a:pPr>
            <a:r>
              <a:rPr lang="en-GB" sz="2800" b="1" dirty="0"/>
              <a:t>Indirect discrimination</a:t>
            </a:r>
            <a:r>
              <a:rPr lang="en-GB" sz="2800" dirty="0"/>
              <a:t> happens when a rule applies to everyone in the same way, but affects some people unfairly. For example, if there was a rule that nobody who went to an after school club would have transport provided for them, this would have more negative effects on young people with limited mobility.</a:t>
            </a:r>
          </a:p>
          <a:p>
            <a:endParaRPr lang="en-GB" dirty="0"/>
          </a:p>
        </p:txBody>
      </p:sp>
    </p:spTree>
    <p:extLst>
      <p:ext uri="{BB962C8B-B14F-4D97-AF65-F5344CB8AC3E}">
        <p14:creationId xmlns:p14="http://schemas.microsoft.com/office/powerpoint/2010/main" val="28625489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4951E99-791C-DBAA-2187-0626B468B961}"/>
              </a:ext>
            </a:extLst>
          </p:cNvPr>
          <p:cNvSpPr/>
          <p:nvPr/>
        </p:nvSpPr>
        <p:spPr>
          <a:xfrm>
            <a:off x="0" y="0"/>
            <a:ext cx="12192000" cy="5782962"/>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365128"/>
            <a:ext cx="10515600" cy="856770"/>
          </a:xfrm>
        </p:spPr>
        <p:txBody>
          <a:bodyPr>
            <a:noAutofit/>
          </a:bodyPr>
          <a:lstStyle/>
          <a:p>
            <a:pPr algn="ctr"/>
            <a:r>
              <a:rPr lang="en-GB" dirty="0">
                <a:latin typeface="Arial" panose="020B0604020202020204" pitchFamily="34" charset="0"/>
                <a:cs typeface="Arial" panose="020B0604020202020204" pitchFamily="34" charset="0"/>
              </a:rPr>
              <a:t>Barriers (home)</a:t>
            </a:r>
          </a:p>
        </p:txBody>
      </p:sp>
      <p:sp>
        <p:nvSpPr>
          <p:cNvPr id="4" name="Content Placeholder 3"/>
          <p:cNvSpPr>
            <a:spLocks noGrp="1"/>
          </p:cNvSpPr>
          <p:nvPr>
            <p:ph sz="half" idx="2"/>
          </p:nvPr>
        </p:nvSpPr>
        <p:spPr>
          <a:xfrm>
            <a:off x="337930" y="1075038"/>
            <a:ext cx="11484534" cy="5101925"/>
          </a:xfrm>
        </p:spPr>
        <p:txBody>
          <a:bodyPr>
            <a:normAutofit/>
          </a:bodyPr>
          <a:lstStyle/>
          <a:p>
            <a:r>
              <a:rPr lang="en-GB" dirty="0">
                <a:latin typeface="Arial" panose="020B0604020202020204" pitchFamily="34" charset="0"/>
                <a:cs typeface="Arial" panose="020B0604020202020204" pitchFamily="34" charset="0"/>
              </a:rPr>
              <a:t>Engaging with family;</a:t>
            </a:r>
          </a:p>
          <a:p>
            <a:r>
              <a:rPr lang="en-GB" dirty="0">
                <a:latin typeface="Arial" panose="020B0604020202020204" pitchFamily="34" charset="0"/>
                <a:cs typeface="Arial" panose="020B0604020202020204" pitchFamily="34" charset="0"/>
              </a:rPr>
              <a:t>Inclusion in routines;</a:t>
            </a:r>
          </a:p>
          <a:p>
            <a:r>
              <a:rPr lang="en-GB" dirty="0">
                <a:latin typeface="Arial" panose="020B0604020202020204" pitchFamily="34" charset="0"/>
                <a:cs typeface="Arial" panose="020B0604020202020204" pitchFamily="34" charset="0"/>
              </a:rPr>
              <a:t>Inclusion in activities;</a:t>
            </a:r>
          </a:p>
          <a:p>
            <a:r>
              <a:rPr lang="en-GB" dirty="0">
                <a:latin typeface="Arial" panose="020B0604020202020204" pitchFamily="34" charset="0"/>
                <a:cs typeface="Arial" panose="020B0604020202020204" pitchFamily="34" charset="0"/>
              </a:rPr>
              <a:t>Integrating cultures; </a:t>
            </a:r>
          </a:p>
          <a:p>
            <a:r>
              <a:rPr lang="en-GB" dirty="0">
                <a:latin typeface="Arial" panose="020B0604020202020204" pitchFamily="34" charset="0"/>
                <a:cs typeface="Arial" panose="020B0604020202020204" pitchFamily="34" charset="0"/>
              </a:rPr>
              <a:t>Language acquisition understanding;</a:t>
            </a:r>
          </a:p>
          <a:p>
            <a:r>
              <a:rPr lang="en-GB" dirty="0">
                <a:latin typeface="Arial" panose="020B0604020202020204" pitchFamily="34" charset="0"/>
                <a:cs typeface="Arial" panose="020B0604020202020204" pitchFamily="34" charset="0"/>
              </a:rPr>
              <a:t>Community;</a:t>
            </a:r>
          </a:p>
          <a:p>
            <a:r>
              <a:rPr lang="en-GB" dirty="0">
                <a:latin typeface="Arial" panose="020B0604020202020204" pitchFamily="34" charset="0"/>
                <a:cs typeface="Arial" panose="020B0604020202020204" pitchFamily="34" charset="0"/>
              </a:rPr>
              <a:t>Perceptions/Stigma/Attitudes.</a:t>
            </a:r>
          </a:p>
          <a:p>
            <a:pPr marL="0" indent="0">
              <a:buNone/>
            </a:pPr>
            <a:r>
              <a:rPr lang="en-GB" dirty="0">
                <a:latin typeface="Arial" panose="020B0604020202020204" pitchFamily="34" charset="0"/>
                <a:cs typeface="Arial" panose="020B0604020202020204" pitchFamily="34" charset="0"/>
              </a:rPr>
              <a:t>Can you think of any more?</a:t>
            </a:r>
          </a:p>
          <a:p>
            <a:pPr marL="0" indent="0">
              <a:buNone/>
            </a:pPr>
            <a:r>
              <a:rPr lang="en-GB" dirty="0">
                <a:cs typeface="Arial" panose="020B0604020202020204" pitchFamily="34" charset="0"/>
              </a:rPr>
              <a:t>What might these barriers look like?</a:t>
            </a: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3" name="Picture 2">
            <a:extLst>
              <a:ext uri="{FF2B5EF4-FFF2-40B4-BE49-F238E27FC236}">
                <a16:creationId xmlns:a16="http://schemas.microsoft.com/office/drawing/2014/main" id="{BAEAFD28-3F9E-93A6-E9D5-B27436C38062}"/>
              </a:ext>
            </a:extLst>
          </p:cNvPr>
          <p:cNvPicPr>
            <a:picLocks noChangeAspect="1"/>
          </p:cNvPicPr>
          <p:nvPr/>
        </p:nvPicPr>
        <p:blipFill>
          <a:blip r:embed="rId3"/>
          <a:stretch>
            <a:fillRect/>
          </a:stretch>
        </p:blipFill>
        <p:spPr>
          <a:xfrm>
            <a:off x="7382367" y="1775870"/>
            <a:ext cx="4123833" cy="2744223"/>
          </a:xfrm>
          <a:prstGeom prst="rect">
            <a:avLst/>
          </a:prstGeom>
        </p:spPr>
      </p:pic>
    </p:spTree>
    <p:extLst>
      <p:ext uri="{BB962C8B-B14F-4D97-AF65-F5344CB8AC3E}">
        <p14:creationId xmlns:p14="http://schemas.microsoft.com/office/powerpoint/2010/main" val="1986982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E50DD0-C79E-0C43-BAAB-94BB4A25F15F}"/>
              </a:ext>
            </a:extLst>
          </p:cNvPr>
          <p:cNvSpPr/>
          <p:nvPr/>
        </p:nvSpPr>
        <p:spPr>
          <a:xfrm>
            <a:off x="0" y="-57665"/>
            <a:ext cx="12192000" cy="57912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0"/>
            <a:ext cx="10515600" cy="816310"/>
          </a:xfrm>
        </p:spPr>
        <p:txBody>
          <a:bodyPr>
            <a:noAutofit/>
          </a:bodyPr>
          <a:lstStyle/>
          <a:p>
            <a:pPr algn="ctr"/>
            <a:r>
              <a:rPr lang="en-GB" dirty="0">
                <a:latin typeface="Arial" panose="020B0604020202020204" pitchFamily="34" charset="0"/>
                <a:cs typeface="Arial" panose="020B0604020202020204" pitchFamily="34" charset="0"/>
              </a:rPr>
              <a:t>Barriers (setting)</a:t>
            </a:r>
          </a:p>
        </p:txBody>
      </p:sp>
      <p:sp>
        <p:nvSpPr>
          <p:cNvPr id="4" name="Content Placeholder 3"/>
          <p:cNvSpPr>
            <a:spLocks noGrp="1"/>
          </p:cNvSpPr>
          <p:nvPr>
            <p:ph sz="half" idx="2"/>
          </p:nvPr>
        </p:nvSpPr>
        <p:spPr>
          <a:xfrm>
            <a:off x="443753" y="1000126"/>
            <a:ext cx="11483907" cy="5176838"/>
          </a:xfrm>
        </p:spPr>
        <p:txBody>
          <a:bodyPr>
            <a:normAutofit/>
          </a:bodyPr>
          <a:lstStyle/>
          <a:p>
            <a:pPr marL="0" indent="0">
              <a:buNone/>
            </a:pPr>
            <a:r>
              <a:rPr lang="en-GB" dirty="0">
                <a:latin typeface="Arial" panose="020B0604020202020204" pitchFamily="34" charset="0"/>
                <a:cs typeface="Arial" panose="020B0604020202020204" pitchFamily="34" charset="0"/>
              </a:rPr>
              <a:t>Let’s look at each of these points; </a:t>
            </a:r>
          </a:p>
          <a:p>
            <a:r>
              <a:rPr lang="en-GB" dirty="0">
                <a:latin typeface="Arial" panose="020B0604020202020204" pitchFamily="34" charset="0"/>
                <a:cs typeface="Arial" panose="020B0604020202020204" pitchFamily="34" charset="0"/>
              </a:rPr>
              <a:t>Lack of guidance;</a:t>
            </a:r>
          </a:p>
          <a:p>
            <a:r>
              <a:rPr lang="en-GB" dirty="0">
                <a:latin typeface="Arial" panose="020B0604020202020204" pitchFamily="34" charset="0"/>
                <a:cs typeface="Arial" panose="020B0604020202020204" pitchFamily="34" charset="0"/>
              </a:rPr>
              <a:t>Lack of finance;</a:t>
            </a:r>
          </a:p>
          <a:p>
            <a:r>
              <a:rPr lang="en-GB" dirty="0">
                <a:latin typeface="Arial" panose="020B0604020202020204" pitchFamily="34" charset="0"/>
                <a:cs typeface="Arial" panose="020B0604020202020204" pitchFamily="34" charset="0"/>
              </a:rPr>
              <a:t>Extra pressure on settings;</a:t>
            </a:r>
          </a:p>
          <a:p>
            <a:r>
              <a:rPr lang="en-GB" dirty="0">
                <a:latin typeface="Arial" panose="020B0604020202020204" pitchFamily="34" charset="0"/>
                <a:cs typeface="Arial" panose="020B0604020202020204" pitchFamily="34" charset="0"/>
              </a:rPr>
              <a:t>Difficulty in making friends;</a:t>
            </a:r>
          </a:p>
          <a:p>
            <a:r>
              <a:rPr lang="en-GB" dirty="0">
                <a:latin typeface="Arial" panose="020B0604020202020204" pitchFamily="34" charset="0"/>
                <a:cs typeface="Arial" panose="020B0604020202020204" pitchFamily="34" charset="0"/>
              </a:rPr>
              <a:t>Misunderstanding social behaviours/expectations;</a:t>
            </a:r>
          </a:p>
          <a:p>
            <a:r>
              <a:rPr lang="en-GB" dirty="0">
                <a:latin typeface="Arial" panose="020B0604020202020204" pitchFamily="34" charset="0"/>
                <a:cs typeface="Arial" panose="020B0604020202020204" pitchFamily="34" charset="0"/>
              </a:rPr>
              <a:t>Misunderstanding cultural norms;</a:t>
            </a:r>
          </a:p>
          <a:p>
            <a:r>
              <a:rPr lang="en-GB" dirty="0">
                <a:latin typeface="Arial" panose="020B0604020202020204" pitchFamily="34" charset="0"/>
                <a:cs typeface="Arial" panose="020B0604020202020204" pitchFamily="34" charset="0"/>
              </a:rPr>
              <a:t>Feeling overwhelmed.</a:t>
            </a:r>
          </a:p>
          <a:p>
            <a:pPr marL="0" indent="0">
              <a:buNone/>
            </a:pPr>
            <a:r>
              <a:rPr lang="en-GB" dirty="0">
                <a:cs typeface="Arial" panose="020B0604020202020204" pitchFamily="34" charset="0"/>
              </a:rPr>
              <a:t>How would you respond to each of these situations?</a:t>
            </a:r>
            <a:endParaRPr lang="en-GB" dirty="0">
              <a:latin typeface="Arial" panose="020B0604020202020204" pitchFamily="34" charset="0"/>
              <a:cs typeface="Arial" panose="020B0604020202020204" pitchFamily="34" charset="0"/>
            </a:endParaRPr>
          </a:p>
          <a:p>
            <a:endParaRPr lang="en-GB" dirty="0">
              <a:solidFill>
                <a:srgbClr val="0070C0"/>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8EF1B2C0-474C-999C-0A71-F06FD5A3064E}"/>
              </a:ext>
            </a:extLst>
          </p:cNvPr>
          <p:cNvPicPr>
            <a:picLocks noChangeAspect="1"/>
          </p:cNvPicPr>
          <p:nvPr/>
        </p:nvPicPr>
        <p:blipFill>
          <a:blip r:embed="rId3"/>
          <a:stretch>
            <a:fillRect/>
          </a:stretch>
        </p:blipFill>
        <p:spPr>
          <a:xfrm>
            <a:off x="8845143" y="1604231"/>
            <a:ext cx="2143125" cy="2143125"/>
          </a:xfrm>
          <a:prstGeom prst="rect">
            <a:avLst/>
          </a:prstGeom>
        </p:spPr>
      </p:pic>
    </p:spTree>
    <p:extLst>
      <p:ext uri="{BB962C8B-B14F-4D97-AF65-F5344CB8AC3E}">
        <p14:creationId xmlns:p14="http://schemas.microsoft.com/office/powerpoint/2010/main" val="29344183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E9A72DC-BB2B-14A0-840B-DE4351EDCBCA}"/>
              </a:ext>
            </a:extLst>
          </p:cNvPr>
          <p:cNvSpPr/>
          <p:nvPr/>
        </p:nvSpPr>
        <p:spPr>
          <a:xfrm>
            <a:off x="0" y="0"/>
            <a:ext cx="12192000" cy="588181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Supporting EAL in the early years</a:t>
            </a:r>
          </a:p>
        </p:txBody>
      </p:sp>
      <p:sp>
        <p:nvSpPr>
          <p:cNvPr id="4" name="Content Placeholder 3"/>
          <p:cNvSpPr>
            <a:spLocks noGrp="1"/>
          </p:cNvSpPr>
          <p:nvPr>
            <p:ph sz="half" idx="2"/>
          </p:nvPr>
        </p:nvSpPr>
        <p:spPr>
          <a:xfrm>
            <a:off x="497541" y="2055817"/>
            <a:ext cx="10856259" cy="4121146"/>
          </a:xfrm>
        </p:spPr>
        <p:txBody>
          <a:bodyPr/>
          <a:lstStyle/>
          <a:p>
            <a:r>
              <a:rPr lang="en-GB" dirty="0">
                <a:latin typeface="Arial" panose="020B0604020202020204" pitchFamily="34" charset="0"/>
                <a:cs typeface="Arial" panose="020B0604020202020204" pitchFamily="34" charset="0"/>
              </a:rPr>
              <a:t>Encourage home language;</a:t>
            </a:r>
          </a:p>
          <a:p>
            <a:r>
              <a:rPr lang="en-GB" dirty="0">
                <a:latin typeface="Arial" panose="020B0604020202020204" pitchFamily="34" charset="0"/>
                <a:cs typeface="Arial" panose="020B0604020202020204" pitchFamily="34" charset="0"/>
              </a:rPr>
              <a:t>Understand the ‘silent phase’;</a:t>
            </a:r>
          </a:p>
          <a:p>
            <a:r>
              <a:rPr lang="en-GB" dirty="0">
                <a:latin typeface="Arial" panose="020B0604020202020204" pitchFamily="34" charset="0"/>
                <a:cs typeface="Arial" panose="020B0604020202020204" pitchFamily="34" charset="0"/>
              </a:rPr>
              <a:t>Keep interacting/communicating;</a:t>
            </a:r>
          </a:p>
          <a:p>
            <a:r>
              <a:rPr lang="en-GB" dirty="0">
                <a:latin typeface="Arial" panose="020B0604020202020204" pitchFamily="34" charset="0"/>
                <a:cs typeface="Arial" panose="020B0604020202020204" pitchFamily="34" charset="0"/>
              </a:rPr>
              <a:t>Not rush children;</a:t>
            </a:r>
          </a:p>
          <a:p>
            <a:r>
              <a:rPr lang="en-GB" dirty="0">
                <a:latin typeface="Arial" panose="020B0604020202020204" pitchFamily="34" charset="0"/>
                <a:cs typeface="Arial" panose="020B0604020202020204" pitchFamily="34" charset="0"/>
              </a:rPr>
              <a:t>Access support.</a:t>
            </a:r>
          </a:p>
        </p:txBody>
      </p:sp>
      <p:pic>
        <p:nvPicPr>
          <p:cNvPr id="3" name="Picture 2">
            <a:extLst>
              <a:ext uri="{FF2B5EF4-FFF2-40B4-BE49-F238E27FC236}">
                <a16:creationId xmlns:a16="http://schemas.microsoft.com/office/drawing/2014/main" id="{6201D761-0591-8E8F-D58F-96748A3E1C1F}"/>
              </a:ext>
            </a:extLst>
          </p:cNvPr>
          <p:cNvPicPr>
            <a:picLocks noChangeAspect="1"/>
          </p:cNvPicPr>
          <p:nvPr/>
        </p:nvPicPr>
        <p:blipFill>
          <a:blip r:embed="rId3"/>
          <a:stretch>
            <a:fillRect/>
          </a:stretch>
        </p:blipFill>
        <p:spPr>
          <a:xfrm>
            <a:off x="6286992" y="2049655"/>
            <a:ext cx="5066808" cy="2573617"/>
          </a:xfrm>
          <a:prstGeom prst="rect">
            <a:avLst/>
          </a:prstGeom>
        </p:spPr>
      </p:pic>
    </p:spTree>
    <p:extLst>
      <p:ext uri="{BB962C8B-B14F-4D97-AF65-F5344CB8AC3E}">
        <p14:creationId xmlns:p14="http://schemas.microsoft.com/office/powerpoint/2010/main" val="4380255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4C2EC5-9508-A303-7CB1-97B620551061}"/>
              </a:ext>
            </a:extLst>
          </p:cNvPr>
          <p:cNvSpPr/>
          <p:nvPr/>
        </p:nvSpPr>
        <p:spPr>
          <a:xfrm>
            <a:off x="0" y="0"/>
            <a:ext cx="12192000" cy="575001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Multiagency Working</a:t>
            </a:r>
          </a:p>
        </p:txBody>
      </p:sp>
      <p:sp>
        <p:nvSpPr>
          <p:cNvPr id="4" name="Content Placeholder 3"/>
          <p:cNvSpPr>
            <a:spLocks noGrp="1"/>
          </p:cNvSpPr>
          <p:nvPr>
            <p:ph sz="half" idx="2"/>
          </p:nvPr>
        </p:nvSpPr>
        <p:spPr>
          <a:xfrm>
            <a:off x="376518" y="1825625"/>
            <a:ext cx="11815482" cy="4351338"/>
          </a:xfrm>
        </p:spPr>
        <p:txBody>
          <a:bodyPr/>
          <a:lstStyle/>
          <a:p>
            <a:r>
              <a:rPr lang="en-GB" dirty="0">
                <a:latin typeface="Arial" panose="020B0604020202020204" pitchFamily="34" charset="0"/>
                <a:cs typeface="Arial" panose="020B0604020202020204" pitchFamily="34" charset="0"/>
              </a:rPr>
              <a:t>Health Visitors – Language Link;</a:t>
            </a:r>
          </a:p>
          <a:p>
            <a:r>
              <a:rPr lang="en-GB" dirty="0">
                <a:latin typeface="Arial" panose="020B0604020202020204" pitchFamily="34" charset="0"/>
                <a:cs typeface="Arial" panose="020B0604020202020204" pitchFamily="34" charset="0"/>
              </a:rPr>
              <a:t>Ethnic Minority Achievement Service - EMAS;</a:t>
            </a:r>
          </a:p>
          <a:p>
            <a:r>
              <a:rPr lang="en-GB" dirty="0">
                <a:latin typeface="Arial" panose="020B0604020202020204" pitchFamily="34" charset="0"/>
                <a:cs typeface="Arial" panose="020B0604020202020204" pitchFamily="34" charset="0"/>
              </a:rPr>
              <a:t>Community Links; </a:t>
            </a:r>
          </a:p>
          <a:p>
            <a:r>
              <a:rPr lang="en-GB" dirty="0">
                <a:latin typeface="Arial" panose="020B0604020202020204" pitchFamily="34" charset="0"/>
                <a:cs typeface="Arial" panose="020B0604020202020204" pitchFamily="34" charset="0"/>
              </a:rPr>
              <a:t>Support staff.</a:t>
            </a:r>
          </a:p>
          <a:p>
            <a:endParaRPr lang="en-GB" dirty="0">
              <a:cs typeface="Arial" panose="020B0604020202020204" pitchFamily="34" charset="0"/>
            </a:endParaRPr>
          </a:p>
          <a:p>
            <a:pPr marL="0" indent="0">
              <a:buNone/>
            </a:pPr>
            <a:r>
              <a:rPr lang="en-GB" dirty="0">
                <a:cs typeface="Arial" panose="020B0604020202020204" pitchFamily="34" charset="0"/>
              </a:rPr>
              <a:t>Do you have any experience of working with any of these agencies or services?</a:t>
            </a:r>
          </a:p>
          <a:p>
            <a:pPr marL="0" indent="0">
              <a:buNone/>
            </a:pPr>
            <a:r>
              <a:rPr lang="en-GB" dirty="0">
                <a:latin typeface="Arial" panose="020B0604020202020204" pitchFamily="34" charset="0"/>
                <a:cs typeface="Arial" panose="020B0604020202020204" pitchFamily="34" charset="0"/>
              </a:rPr>
              <a:t>Are you aware of any of these?</a:t>
            </a:r>
          </a:p>
        </p:txBody>
      </p:sp>
      <p:pic>
        <p:nvPicPr>
          <p:cNvPr id="3" name="Picture 2">
            <a:extLst>
              <a:ext uri="{FF2B5EF4-FFF2-40B4-BE49-F238E27FC236}">
                <a16:creationId xmlns:a16="http://schemas.microsoft.com/office/drawing/2014/main" id="{2DD26B5A-1E18-8BAB-B227-DE87F5CCB883}"/>
              </a:ext>
            </a:extLst>
          </p:cNvPr>
          <p:cNvPicPr>
            <a:picLocks noChangeAspect="1"/>
          </p:cNvPicPr>
          <p:nvPr/>
        </p:nvPicPr>
        <p:blipFill>
          <a:blip r:embed="rId3"/>
          <a:stretch>
            <a:fillRect/>
          </a:stretch>
        </p:blipFill>
        <p:spPr>
          <a:xfrm>
            <a:off x="8041950" y="1525196"/>
            <a:ext cx="3773532" cy="2243371"/>
          </a:xfrm>
          <a:prstGeom prst="rect">
            <a:avLst/>
          </a:prstGeom>
        </p:spPr>
      </p:pic>
    </p:spTree>
    <p:extLst>
      <p:ext uri="{BB962C8B-B14F-4D97-AF65-F5344CB8AC3E}">
        <p14:creationId xmlns:p14="http://schemas.microsoft.com/office/powerpoint/2010/main" val="9488291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4C2EC5-9508-A303-7CB1-97B620551061}"/>
              </a:ext>
            </a:extLst>
          </p:cNvPr>
          <p:cNvSpPr/>
          <p:nvPr/>
        </p:nvSpPr>
        <p:spPr>
          <a:xfrm>
            <a:off x="0" y="0"/>
            <a:ext cx="12192000" cy="5750011"/>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cs typeface="Arial" panose="020B0604020202020204" pitchFamily="34" charset="0"/>
              </a:rPr>
              <a:t>Technology</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8565" y="1500188"/>
            <a:ext cx="10735235" cy="4676775"/>
          </a:xfrm>
        </p:spPr>
        <p:txBody>
          <a:bodyPr>
            <a:normAutofit/>
          </a:bodyPr>
          <a:lstStyle/>
          <a:p>
            <a:r>
              <a:rPr lang="en-GB" dirty="0">
                <a:latin typeface="Arial" panose="020B0604020202020204" pitchFamily="34" charset="0"/>
                <a:cs typeface="Arial" panose="020B0604020202020204" pitchFamily="34" charset="0"/>
              </a:rPr>
              <a:t>Tablets and Interactive Whiteboards (IWBs);</a:t>
            </a:r>
          </a:p>
          <a:p>
            <a:r>
              <a:rPr lang="en-GB" dirty="0">
                <a:latin typeface="Arial" panose="020B0604020202020204" pitchFamily="34" charset="0"/>
                <a:cs typeface="Arial" panose="020B0604020202020204" pitchFamily="34" charset="0"/>
              </a:rPr>
              <a:t>The internet;</a:t>
            </a:r>
          </a:p>
          <a:p>
            <a:r>
              <a:rPr lang="en-GB" dirty="0">
                <a:latin typeface="Arial" panose="020B0604020202020204" pitchFamily="34" charset="0"/>
                <a:cs typeface="Arial" panose="020B0604020202020204" pitchFamily="34" charset="0"/>
              </a:rPr>
              <a:t>Recording technology: audio and video;</a:t>
            </a:r>
          </a:p>
          <a:p>
            <a:r>
              <a:rPr lang="en-GB" dirty="0">
                <a:latin typeface="Arial" panose="020B0604020202020204" pitchFamily="34" charset="0"/>
                <a:cs typeface="Arial" panose="020B0604020202020204" pitchFamily="34" charset="0"/>
              </a:rPr>
              <a:t>Immersive games;</a:t>
            </a:r>
          </a:p>
          <a:p>
            <a:r>
              <a:rPr lang="en-GB" dirty="0">
                <a:latin typeface="Arial" panose="020B0604020202020204" pitchFamily="34" charset="0"/>
                <a:cs typeface="Arial" panose="020B0604020202020204" pitchFamily="34" charset="0"/>
              </a:rPr>
              <a:t>Translation software.</a:t>
            </a:r>
          </a:p>
          <a:p>
            <a:endParaRPr lang="en-GB" dirty="0">
              <a:cs typeface="Arial" panose="020B0604020202020204" pitchFamily="34" charset="0"/>
            </a:endParaRPr>
          </a:p>
          <a:p>
            <a:pPr marL="0" indent="0">
              <a:buNone/>
            </a:pPr>
            <a:r>
              <a:rPr lang="en-GB" dirty="0">
                <a:cs typeface="Arial" panose="020B0604020202020204" pitchFamily="34" charset="0"/>
              </a:rPr>
              <a:t>Do you have any experience of working with any of these?</a:t>
            </a:r>
          </a:p>
          <a:p>
            <a:pPr marL="0" indent="0">
              <a:buNone/>
            </a:pPr>
            <a:r>
              <a:rPr lang="en-GB" dirty="0">
                <a:latin typeface="Arial" panose="020B0604020202020204" pitchFamily="34" charset="0"/>
                <a:cs typeface="Arial" panose="020B0604020202020204" pitchFamily="34" charset="0"/>
              </a:rPr>
              <a:t>Are you aware of any of these?</a:t>
            </a:r>
          </a:p>
          <a:p>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BC6F29C2-6DF8-EE45-3C7D-52B3D76CF78D}"/>
              </a:ext>
            </a:extLst>
          </p:cNvPr>
          <p:cNvPicPr>
            <a:picLocks noChangeAspect="1"/>
          </p:cNvPicPr>
          <p:nvPr/>
        </p:nvPicPr>
        <p:blipFill>
          <a:blip r:embed="rId3"/>
          <a:stretch>
            <a:fillRect/>
          </a:stretch>
        </p:blipFill>
        <p:spPr>
          <a:xfrm>
            <a:off x="8138888" y="1141413"/>
            <a:ext cx="4053112" cy="2697162"/>
          </a:xfrm>
          <a:prstGeom prst="rect">
            <a:avLst/>
          </a:prstGeom>
        </p:spPr>
      </p:pic>
    </p:spTree>
    <p:extLst>
      <p:ext uri="{BB962C8B-B14F-4D97-AF65-F5344CB8AC3E}">
        <p14:creationId xmlns:p14="http://schemas.microsoft.com/office/powerpoint/2010/main" val="22755330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0BDB50E-9403-C2BC-F978-19C03B03F574}"/>
              </a:ext>
            </a:extLst>
          </p:cNvPr>
          <p:cNvSpPr/>
          <p:nvPr/>
        </p:nvSpPr>
        <p:spPr>
          <a:xfrm>
            <a:off x="0" y="0"/>
            <a:ext cx="12192000" cy="590653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Activity</a:t>
            </a:r>
          </a:p>
        </p:txBody>
      </p:sp>
      <p:sp>
        <p:nvSpPr>
          <p:cNvPr id="4" name="Content Placeholder 3"/>
          <p:cNvSpPr>
            <a:spLocks noGrp="1"/>
          </p:cNvSpPr>
          <p:nvPr>
            <p:ph sz="half" idx="2"/>
          </p:nvPr>
        </p:nvSpPr>
        <p:spPr>
          <a:xfrm>
            <a:off x="632012" y="1825625"/>
            <a:ext cx="10721788" cy="4351338"/>
          </a:xfrm>
        </p:spPr>
        <p:txBody>
          <a:bodyPr>
            <a:normAutofit/>
          </a:bodyPr>
          <a:lstStyle/>
          <a:p>
            <a:pPr marL="0" indent="0">
              <a:buNone/>
            </a:pPr>
            <a:r>
              <a:rPr lang="en-GB" dirty="0">
                <a:latin typeface="Arial" panose="020B0604020202020204" pitchFamily="34" charset="0"/>
                <a:cs typeface="Arial" panose="020B0604020202020204" pitchFamily="34" charset="0"/>
              </a:rPr>
              <a:t>Read the article by McLeod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(2015) (on Moodle);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Choose which benefit you feel is the most important from the article.</a:t>
            </a:r>
          </a:p>
          <a:p>
            <a:endParaRPr lang="en-GB" dirty="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Link to article: </a:t>
            </a:r>
            <a:r>
              <a:rPr lang="en-GB" dirty="0">
                <a:latin typeface="Arial" panose="020B0604020202020204" pitchFamily="34" charset="0"/>
                <a:cs typeface="Arial" panose="020B0604020202020204" pitchFamily="34" charset="0"/>
                <a:hlinkClick r:id="rId3"/>
              </a:rPr>
              <a:t>https://link.springer.com/article/10.1007/s13158-015-0148-7</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266754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0E5FDC9-7B0F-884D-2572-1D56FF5DA2C4}"/>
              </a:ext>
            </a:extLst>
          </p:cNvPr>
          <p:cNvSpPr/>
          <p:nvPr/>
        </p:nvSpPr>
        <p:spPr>
          <a:xfrm>
            <a:off x="0" y="0"/>
            <a:ext cx="12192000" cy="574177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13038" y="365128"/>
            <a:ext cx="3986677" cy="999328"/>
          </a:xfrm>
        </p:spPr>
        <p:txBody>
          <a:bodyPr>
            <a:noAutofit/>
          </a:bodyPr>
          <a:lstStyle/>
          <a:p>
            <a:r>
              <a:rPr lang="en-GB" sz="4000" dirty="0">
                <a:latin typeface="Arial" panose="020B0604020202020204" pitchFamily="34" charset="0"/>
                <a:cs typeface="Arial" panose="020B0604020202020204" pitchFamily="34" charset="0"/>
              </a:rPr>
              <a:t>Your assignment…</a:t>
            </a: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endParaRPr>
          </a:p>
        </p:txBody>
      </p:sp>
      <p:sp>
        <p:nvSpPr>
          <p:cNvPr id="6" name="TextBox 5"/>
          <p:cNvSpPr txBox="1"/>
          <p:nvPr/>
        </p:nvSpPr>
        <p:spPr>
          <a:xfrm flipH="1">
            <a:off x="4117656" y="2450306"/>
            <a:ext cx="2626043" cy="707886"/>
          </a:xfrm>
          <a:prstGeom prst="rect">
            <a:avLst/>
          </a:prstGeom>
          <a:noFill/>
        </p:spPr>
        <p:txBody>
          <a:bodyPr wrap="square" rtlCol="0">
            <a:spAutoFit/>
          </a:bodyPr>
          <a:lstStyle/>
          <a:p>
            <a:pPr algn="ctr"/>
            <a:r>
              <a:rPr lang="en-GB" sz="4000" i="1" dirty="0">
                <a:solidFill>
                  <a:srgbClr val="002060"/>
                </a:solidFill>
                <a:latin typeface="Arial" panose="020B0604020202020204" pitchFamily="34" charset="0"/>
              </a:rPr>
              <a:t>Activity</a:t>
            </a:r>
          </a:p>
        </p:txBody>
      </p:sp>
      <p:sp>
        <p:nvSpPr>
          <p:cNvPr id="7" name="TextBox 6"/>
          <p:cNvSpPr txBox="1"/>
          <p:nvPr/>
        </p:nvSpPr>
        <p:spPr>
          <a:xfrm flipH="1">
            <a:off x="457200" y="2064008"/>
            <a:ext cx="2414588" cy="1200329"/>
          </a:xfrm>
          <a:prstGeom prst="rect">
            <a:avLst/>
          </a:prstGeom>
          <a:noFill/>
        </p:spPr>
        <p:txBody>
          <a:bodyPr wrap="square" rtlCol="0">
            <a:spAutoFit/>
          </a:bodyPr>
          <a:lstStyle/>
          <a:p>
            <a:r>
              <a:rPr lang="en-GB" sz="2400" i="1" dirty="0">
                <a:latin typeface="Arial" panose="020B0604020202020204" pitchFamily="34" charset="0"/>
              </a:rPr>
              <a:t>Benefits of bilingualism/</a:t>
            </a:r>
          </a:p>
          <a:p>
            <a:r>
              <a:rPr lang="en-GB" sz="2400" i="1" dirty="0">
                <a:latin typeface="Arial" panose="020B0604020202020204" pitchFamily="34" charset="0"/>
              </a:rPr>
              <a:t>multilingualism</a:t>
            </a:r>
          </a:p>
        </p:txBody>
      </p:sp>
      <p:sp>
        <p:nvSpPr>
          <p:cNvPr id="8" name="TextBox 7"/>
          <p:cNvSpPr txBox="1"/>
          <p:nvPr/>
        </p:nvSpPr>
        <p:spPr>
          <a:xfrm flipH="1">
            <a:off x="7515225" y="1325344"/>
            <a:ext cx="2854644" cy="738664"/>
          </a:xfrm>
          <a:prstGeom prst="rect">
            <a:avLst/>
          </a:prstGeom>
          <a:noFill/>
        </p:spPr>
        <p:txBody>
          <a:bodyPr wrap="square" rtlCol="0">
            <a:spAutoFit/>
          </a:bodyPr>
          <a:lstStyle/>
          <a:p>
            <a:endParaRPr lang="en-GB" dirty="0">
              <a:latin typeface="Arial" panose="020B0604020202020204" pitchFamily="34" charset="0"/>
            </a:endParaRPr>
          </a:p>
          <a:p>
            <a:r>
              <a:rPr lang="en-GB" sz="2400" i="1" dirty="0">
                <a:latin typeface="Arial" panose="020B0604020202020204" pitchFamily="34" charset="0"/>
              </a:rPr>
              <a:t>Brain development</a:t>
            </a:r>
          </a:p>
        </p:txBody>
      </p:sp>
      <p:sp>
        <p:nvSpPr>
          <p:cNvPr id="9" name="TextBox 8"/>
          <p:cNvSpPr txBox="1"/>
          <p:nvPr/>
        </p:nvSpPr>
        <p:spPr>
          <a:xfrm>
            <a:off x="2185988" y="4329113"/>
            <a:ext cx="2778918" cy="461665"/>
          </a:xfrm>
          <a:prstGeom prst="rect">
            <a:avLst/>
          </a:prstGeom>
          <a:noFill/>
        </p:spPr>
        <p:txBody>
          <a:bodyPr wrap="square" rtlCol="0">
            <a:spAutoFit/>
          </a:bodyPr>
          <a:lstStyle/>
          <a:p>
            <a:r>
              <a:rPr lang="en-GB" sz="2400" i="1" dirty="0">
                <a:latin typeface="Arial" panose="020B0604020202020204" pitchFamily="34" charset="0"/>
              </a:rPr>
              <a:t>Divergent thinking</a:t>
            </a:r>
          </a:p>
        </p:txBody>
      </p:sp>
      <p:sp>
        <p:nvSpPr>
          <p:cNvPr id="10" name="TextBox 9"/>
          <p:cNvSpPr txBox="1"/>
          <p:nvPr/>
        </p:nvSpPr>
        <p:spPr>
          <a:xfrm>
            <a:off x="7515225" y="3404413"/>
            <a:ext cx="2828925" cy="1107996"/>
          </a:xfrm>
          <a:prstGeom prst="rect">
            <a:avLst/>
          </a:prstGeom>
          <a:noFill/>
        </p:spPr>
        <p:txBody>
          <a:bodyPr wrap="square" rtlCol="0">
            <a:spAutoFit/>
          </a:bodyPr>
          <a:lstStyle/>
          <a:p>
            <a:endParaRPr lang="en-GB" dirty="0">
              <a:latin typeface="Arial" panose="020B0604020202020204" pitchFamily="34" charset="0"/>
            </a:endParaRPr>
          </a:p>
          <a:p>
            <a:r>
              <a:rPr lang="en-GB" sz="2400" i="1" dirty="0">
                <a:latin typeface="Arial" panose="020B0604020202020204" pitchFamily="34" charset="0"/>
              </a:rPr>
              <a:t>Relevant research and theory</a:t>
            </a: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4379120" y="340462"/>
            <a:ext cx="2514599" cy="1015663"/>
          </a:xfrm>
          <a:prstGeom prst="rect">
            <a:avLst/>
          </a:prstGeom>
          <a:noFill/>
        </p:spPr>
        <p:txBody>
          <a:bodyPr wrap="square" rtlCol="0">
            <a:spAutoFit/>
          </a:bodyPr>
          <a:lstStyle/>
          <a:p>
            <a:endParaRPr lang="en-GB" dirty="0">
              <a:latin typeface="Arial" panose="020B0604020202020204" pitchFamily="34" charset="0"/>
            </a:endParaRPr>
          </a:p>
          <a:p>
            <a:endParaRPr lang="en-GB" dirty="0">
              <a:latin typeface="Arial" panose="020B0604020202020204" pitchFamily="34" charset="0"/>
            </a:endParaRPr>
          </a:p>
          <a:p>
            <a:r>
              <a:rPr lang="en-GB" sz="2400" i="1" dirty="0">
                <a:latin typeface="Arial" panose="020B0604020202020204" pitchFamily="34" charset="0"/>
              </a:rPr>
              <a:t>EAL children</a:t>
            </a:r>
          </a:p>
        </p:txBody>
      </p:sp>
      <p:cxnSp>
        <p:nvCxnSpPr>
          <p:cNvPr id="11" name="Straight Arrow Connector 10"/>
          <p:cNvCxnSpPr/>
          <p:nvPr/>
        </p:nvCxnSpPr>
        <p:spPr>
          <a:xfrm>
            <a:off x="5339953" y="1364456"/>
            <a:ext cx="0" cy="400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7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6BC7F9F-02C5-E228-B98C-3B29DAD83EF9}"/>
              </a:ext>
            </a:extLst>
          </p:cNvPr>
          <p:cNvSpPr/>
          <p:nvPr/>
        </p:nvSpPr>
        <p:spPr>
          <a:xfrm>
            <a:off x="0" y="0"/>
            <a:ext cx="12192000" cy="5774724"/>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99295" y="115117"/>
            <a:ext cx="10982325" cy="1027067"/>
          </a:xfrm>
        </p:spPr>
        <p:txBody>
          <a:bodyPr>
            <a:noAutofit/>
          </a:bodyPr>
          <a:lstStyle/>
          <a:p>
            <a:pPr algn="ctr"/>
            <a:r>
              <a:rPr lang="en-GB"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1" y="1027199"/>
            <a:ext cx="11859491" cy="4919662"/>
          </a:xfrm>
        </p:spPr>
        <p:txBody>
          <a:bodyPr>
            <a:noAutofit/>
          </a:bodyPr>
          <a:lstStyle/>
          <a:p>
            <a:pPr marL="0" indent="0">
              <a:lnSpc>
                <a:spcPct val="170000"/>
              </a:lnSpc>
              <a:buNone/>
            </a:pPr>
            <a:r>
              <a:rPr lang="en-GB" sz="1400" dirty="0">
                <a:latin typeface="Arial" panose="020B0604020202020204" pitchFamily="34" charset="0"/>
                <a:cs typeface="Arial" panose="020B0604020202020204" pitchFamily="34" charset="0"/>
              </a:rPr>
              <a:t>BBC Radio 4 (2015) </a:t>
            </a:r>
            <a:r>
              <a:rPr lang="en-GB" sz="1400" i="1" dirty="0">
                <a:latin typeface="Arial" panose="020B0604020202020204" pitchFamily="34" charset="0"/>
                <a:cs typeface="Arial" panose="020B0604020202020204" pitchFamily="34" charset="0"/>
              </a:rPr>
              <a:t>Noam Chomsky on Language Acquisition, </a:t>
            </a:r>
            <a:r>
              <a:rPr lang="en-GB" sz="1400" dirty="0">
                <a:latin typeface="Arial" panose="020B0604020202020204" pitchFamily="34" charset="0"/>
                <a:cs typeface="Arial" panose="020B0604020202020204" pitchFamily="34" charset="0"/>
                <a:hlinkClick r:id="rId3"/>
              </a:rPr>
              <a:t>https://www.youtube.com/watch?app=desktop&amp;v=7Cgpfw4z8cw</a:t>
            </a:r>
            <a:r>
              <a:rPr lang="en-GB" sz="1400" dirty="0">
                <a:latin typeface="Arial" panose="020B0604020202020204" pitchFamily="34" charset="0"/>
                <a:cs typeface="Arial" panose="020B0604020202020204" pitchFamily="34" charset="0"/>
              </a:rPr>
              <a:t>  [Accessed: February 24 2024].</a:t>
            </a:r>
          </a:p>
          <a:p>
            <a:pPr marL="0" indent="0">
              <a:lnSpc>
                <a:spcPct val="170000"/>
              </a:lnSpc>
              <a:buNone/>
            </a:pPr>
            <a:r>
              <a:rPr lang="en-GB" sz="1400" dirty="0">
                <a:latin typeface="Arial" panose="020B0604020202020204" pitchFamily="34" charset="0"/>
                <a:cs typeface="Arial" panose="020B0604020202020204" pitchFamily="34" charset="0"/>
              </a:rPr>
              <a:t>Davies, N. (2012) </a:t>
            </a:r>
            <a:r>
              <a:rPr lang="en-GB" sz="1400" i="1" dirty="0">
                <a:latin typeface="Arial" panose="020B0604020202020204" pitchFamily="34" charset="0"/>
                <a:cs typeface="Arial" panose="020B0604020202020204" pitchFamily="34" charset="0"/>
              </a:rPr>
              <a:t>The EAL learner's task</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4"/>
              </a:rPr>
              <a:t>https://www.naldic.org.uk/eal-teaching-and-learning/outline-guidance/task/</a:t>
            </a:r>
            <a:r>
              <a:rPr lang="en-GB" sz="1400" dirty="0">
                <a:latin typeface="Arial" panose="020B0604020202020204" pitchFamily="34" charset="0"/>
                <a:cs typeface="Arial" panose="020B0604020202020204" pitchFamily="34" charset="0"/>
              </a:rPr>
              <a:t> [Accessed: February 24 2024].</a:t>
            </a:r>
          </a:p>
          <a:p>
            <a:pPr marL="0" indent="0">
              <a:lnSpc>
                <a:spcPct val="170000"/>
              </a:lnSpc>
              <a:buNone/>
            </a:pPr>
            <a:r>
              <a:rPr lang="en-GB" sz="1400" dirty="0" err="1">
                <a:latin typeface="Arial" panose="020B0604020202020204" pitchFamily="34" charset="0"/>
                <a:cs typeface="Arial" panose="020B0604020202020204" pitchFamily="34" charset="0"/>
              </a:rPr>
              <a:t>Gorrara</a:t>
            </a:r>
            <a:r>
              <a:rPr lang="en-GB" sz="1400" dirty="0">
                <a:latin typeface="Arial" panose="020B0604020202020204" pitchFamily="34" charset="0"/>
                <a:cs typeface="Arial" panose="020B0604020202020204" pitchFamily="34" charset="0"/>
              </a:rPr>
              <a:t>, C.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(2020) ‘Multilingual perspectives: preparing for language learning in the new curriculum for Wales’, </a:t>
            </a:r>
            <a:r>
              <a:rPr lang="en-GB" sz="1400" i="1" dirty="0">
                <a:latin typeface="Arial" panose="020B0604020202020204" pitchFamily="34" charset="0"/>
                <a:cs typeface="Arial" panose="020B0604020202020204" pitchFamily="34" charset="0"/>
              </a:rPr>
              <a:t>The Curriculum Journal</a:t>
            </a:r>
            <a:r>
              <a:rPr lang="en-GB" sz="1400" dirty="0">
                <a:latin typeface="Arial" panose="020B0604020202020204" pitchFamily="34" charset="0"/>
                <a:cs typeface="Arial" panose="020B0604020202020204" pitchFamily="34" charset="0"/>
              </a:rPr>
              <a:t>, 31(2), pp.244-257.</a:t>
            </a:r>
          </a:p>
          <a:p>
            <a:pPr marL="0" indent="0">
              <a:lnSpc>
                <a:spcPct val="170000"/>
              </a:lnSpc>
              <a:buNone/>
            </a:pPr>
            <a:r>
              <a:rPr lang="en-GB" sz="1400" dirty="0">
                <a:latin typeface="Arial" panose="020B0604020202020204" pitchFamily="34" charset="0"/>
                <a:cs typeface="Arial" panose="020B0604020202020204" pitchFamily="34" charset="0"/>
              </a:rPr>
              <a:t>Hickey, T.M. and de Mejia, A. (2017) ‘Immersion education in the early years: a special</a:t>
            </a:r>
          </a:p>
          <a:p>
            <a:pPr marL="0" indent="0">
              <a:lnSpc>
                <a:spcPct val="170000"/>
              </a:lnSpc>
              <a:buNone/>
            </a:pPr>
            <a:r>
              <a:rPr lang="en-GB" sz="1400" dirty="0">
                <a:latin typeface="Arial" panose="020B0604020202020204" pitchFamily="34" charset="0"/>
                <a:cs typeface="Arial" panose="020B0604020202020204" pitchFamily="34" charset="0"/>
              </a:rPr>
              <a:t>Issue’, </a:t>
            </a:r>
            <a:r>
              <a:rPr lang="en-GB" sz="1400" i="1" dirty="0">
                <a:latin typeface="Arial" panose="020B0604020202020204" pitchFamily="34" charset="0"/>
                <a:cs typeface="Arial" panose="020B0604020202020204" pitchFamily="34" charset="0"/>
              </a:rPr>
              <a:t>International Journal of Bilingual Education and Bilingualis</a:t>
            </a:r>
            <a:r>
              <a:rPr lang="en-GB" sz="1400" i="1" dirty="0">
                <a:cs typeface="Arial" panose="020B0604020202020204" pitchFamily="34" charset="0"/>
              </a:rPr>
              <a:t>m, </a:t>
            </a:r>
            <a:r>
              <a:rPr lang="en-GB" sz="1400" dirty="0">
                <a:cs typeface="Arial" panose="020B0604020202020204" pitchFamily="34" charset="0"/>
              </a:rPr>
              <a:t>17(2), pp. 131-143.</a:t>
            </a:r>
          </a:p>
          <a:p>
            <a:pPr marL="0" indent="0">
              <a:lnSpc>
                <a:spcPct val="170000"/>
              </a:lnSpc>
              <a:buNone/>
            </a:pPr>
            <a:r>
              <a:rPr lang="en-GB" sz="1400" dirty="0">
                <a:cs typeface="Arial" panose="020B0604020202020204" pitchFamily="34" charset="0"/>
              </a:rPr>
              <a:t>McLeod, S. </a:t>
            </a:r>
            <a:r>
              <a:rPr lang="en-GB" sz="1400" i="1" dirty="0">
                <a:cs typeface="Arial" panose="020B0604020202020204" pitchFamily="34" charset="0"/>
              </a:rPr>
              <a:t>et al, </a:t>
            </a:r>
            <a:r>
              <a:rPr lang="en-GB" sz="1400" dirty="0">
                <a:cs typeface="Arial" panose="020B0604020202020204" pitchFamily="34" charset="0"/>
              </a:rPr>
              <a:t>(2015) ‘Becoming bilingual: Children’s insights about making friends in bilingual settings’, </a:t>
            </a:r>
            <a:r>
              <a:rPr lang="en-GB" sz="1400" i="1" dirty="0">
                <a:cs typeface="Arial" panose="020B0604020202020204" pitchFamily="34" charset="0"/>
              </a:rPr>
              <a:t>International Journal of Early Childhood</a:t>
            </a:r>
            <a:r>
              <a:rPr lang="en-GB" sz="1400" dirty="0">
                <a:cs typeface="Arial" panose="020B0604020202020204" pitchFamily="34" charset="0"/>
              </a:rPr>
              <a:t>, 47, pp.385-402.</a:t>
            </a:r>
          </a:p>
          <a:p>
            <a:pPr marL="0" indent="0">
              <a:lnSpc>
                <a:spcPct val="170000"/>
              </a:lnSpc>
              <a:buNone/>
            </a:pPr>
            <a:r>
              <a:rPr lang="en-GB" sz="1400" dirty="0">
                <a:latin typeface="Arial" panose="020B0604020202020204" pitchFamily="34" charset="0"/>
                <a:cs typeface="Arial" panose="020B0604020202020204" pitchFamily="34" charset="0"/>
              </a:rPr>
              <a:t>NALDIC (2023) </a:t>
            </a:r>
            <a:r>
              <a:rPr lang="en-GB" sz="1400" i="1" dirty="0">
                <a:latin typeface="Arial" panose="020B0604020202020204" pitchFamily="34" charset="0"/>
                <a:cs typeface="Arial" panose="020B0604020202020204" pitchFamily="34" charset="0"/>
              </a:rPr>
              <a:t>EAL learners in schools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https://naldic.org.uk/the-eal-learner/eal-learners-uk/eal-learners-in-schools/</a:t>
            </a:r>
            <a:r>
              <a:rPr lang="en-GB" sz="1400" dirty="0">
                <a:latin typeface="Arial" panose="020B0604020202020204" pitchFamily="34" charset="0"/>
                <a:cs typeface="Arial" panose="020B0604020202020204" pitchFamily="34" charset="0"/>
              </a:rPr>
              <a:t> [Accessed: February 24 2024].</a:t>
            </a:r>
          </a:p>
          <a:p>
            <a:pPr marL="0" indent="0">
              <a:lnSpc>
                <a:spcPct val="170000"/>
              </a:lnSpc>
              <a:buNone/>
            </a:pPr>
            <a:endParaRPr lang="en-GB" sz="3500" dirty="0">
              <a:latin typeface="Arial" panose="020B0604020202020204" pitchFamily="34" charset="0"/>
              <a:cs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17715860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135896-C09D-A49A-F893-989314D18377}"/>
              </a:ext>
            </a:extLst>
          </p:cNvPr>
          <p:cNvSpPr/>
          <p:nvPr/>
        </p:nvSpPr>
        <p:spPr>
          <a:xfrm>
            <a:off x="0" y="0"/>
            <a:ext cx="12192000" cy="583238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894" y="365128"/>
            <a:ext cx="11060906" cy="584991"/>
          </a:xfrm>
        </p:spPr>
        <p:txBody>
          <a:bodyPr>
            <a:noAutofit/>
          </a:bodyPr>
          <a:lstStyle/>
          <a:p>
            <a:pPr algn="ctr"/>
            <a:r>
              <a:rPr lang="en-GB" dirty="0">
                <a:latin typeface="Arial" panose="020B0604020202020204" pitchFamily="34" charset="0"/>
              </a:rPr>
              <a:t>References</a:t>
            </a:r>
            <a:endParaRPr lang="en-GB" sz="3600" dirty="0">
              <a:latin typeface="Arial" panose="020B0604020202020204" pitchFamily="34" charset="0"/>
            </a:endParaRPr>
          </a:p>
        </p:txBody>
      </p:sp>
      <p:sp>
        <p:nvSpPr>
          <p:cNvPr id="3" name="Content Placeholder 2"/>
          <p:cNvSpPr>
            <a:spLocks noGrp="1"/>
          </p:cNvSpPr>
          <p:nvPr>
            <p:ph sz="half" idx="1"/>
          </p:nvPr>
        </p:nvSpPr>
        <p:spPr>
          <a:xfrm>
            <a:off x="160713" y="1025611"/>
            <a:ext cx="11859491" cy="5172783"/>
          </a:xfrm>
        </p:spPr>
        <p:txBody>
          <a:bodyPr>
            <a:normAutofit fontScale="70000" lnSpcReduction="20000"/>
          </a:bodyPr>
          <a:lstStyle/>
          <a:p>
            <a:pPr marL="0" indent="0">
              <a:lnSpc>
                <a:spcPct val="170000"/>
              </a:lnSpc>
              <a:buNone/>
            </a:pPr>
            <a:r>
              <a:rPr lang="en-GB" sz="1800" dirty="0">
                <a:latin typeface="Arial" panose="020B0604020202020204" pitchFamily="34" charset="0"/>
                <a:cs typeface="Arial" panose="020B0604020202020204" pitchFamily="34" charset="0"/>
              </a:rPr>
              <a:t>NALDIC (2015) </a:t>
            </a:r>
            <a:r>
              <a:rPr lang="en-GB" sz="1800" i="1" dirty="0">
                <a:latin typeface="Arial" panose="020B0604020202020204" pitchFamily="34" charset="0"/>
                <a:cs typeface="Arial" panose="020B0604020202020204" pitchFamily="34" charset="0"/>
              </a:rPr>
              <a:t>Supporting bilingual children in the Early Years</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3"/>
              </a:rPr>
              <a:t>https://naldic.org.uk/eal-teaching-and-learning/outline-guidance/early-years/</a:t>
            </a:r>
            <a:r>
              <a:rPr lang="en-GB" sz="1800" dirty="0">
                <a:latin typeface="Arial" panose="020B0604020202020204" pitchFamily="34" charset="0"/>
                <a:cs typeface="Arial" panose="020B0604020202020204" pitchFamily="34" charset="0"/>
              </a:rPr>
              <a:t> [Accessed: February 24 2024].</a:t>
            </a:r>
          </a:p>
          <a:p>
            <a:pPr marL="0" indent="0">
              <a:lnSpc>
                <a:spcPct val="170000"/>
              </a:lnSpc>
              <a:buNone/>
            </a:pPr>
            <a:r>
              <a:rPr lang="en-GB" sz="1800" dirty="0">
                <a:latin typeface="Arial" panose="020B0604020202020204" pitchFamily="34" charset="0"/>
                <a:cs typeface="Arial" panose="020B0604020202020204" pitchFamily="34" charset="0"/>
              </a:rPr>
              <a:t>Ofsted (2013) </a:t>
            </a:r>
            <a:r>
              <a:rPr lang="en-GB" sz="1800" i="1" dirty="0">
                <a:latin typeface="Arial" panose="020B0604020202020204" pitchFamily="34" charset="0"/>
                <a:cs typeface="Arial" panose="020B0604020202020204" pitchFamily="34" charset="0"/>
              </a:rPr>
              <a:t>English as an additional language A briefing paper for section 5 inspectors</a:t>
            </a:r>
            <a:r>
              <a:rPr lang="en-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hlinkClick r:id="rId4"/>
              </a:rPr>
              <a:t>http://www.naldic.org.uk/eal-teaching-and-learning/outline-guidance/eal-ofsted/</a:t>
            </a:r>
            <a:r>
              <a:rPr lang="en-GB" sz="1800" dirty="0">
                <a:latin typeface="Arial" panose="020B0604020202020204" pitchFamily="34" charset="0"/>
                <a:cs typeface="Arial" panose="020B0604020202020204" pitchFamily="34" charset="0"/>
              </a:rPr>
              <a:t> [Accessed: February 24 2024].</a:t>
            </a:r>
          </a:p>
          <a:p>
            <a:pPr marL="0" indent="0">
              <a:lnSpc>
                <a:spcPct val="170000"/>
              </a:lnSpc>
              <a:buNone/>
            </a:pPr>
            <a:r>
              <a:rPr lang="en-GB" sz="1800" dirty="0">
                <a:latin typeface="Arial" panose="020B0604020202020204" pitchFamily="34" charset="0"/>
                <a:cs typeface="Arial" panose="020B0604020202020204" pitchFamily="34" charset="0"/>
              </a:rPr>
              <a:t>Schmid, M. S. (2016) </a:t>
            </a:r>
            <a:r>
              <a:rPr lang="en-GB" sz="1800" i="1" dirty="0">
                <a:latin typeface="Arial" panose="020B0604020202020204" pitchFamily="34" charset="0"/>
                <a:cs typeface="Arial" panose="020B0604020202020204" pitchFamily="34" charset="0"/>
              </a:rPr>
              <a:t>First language attrition, </a:t>
            </a:r>
            <a:r>
              <a:rPr lang="en-GB" sz="1800" dirty="0">
                <a:latin typeface="Arial" panose="020B0604020202020204" pitchFamily="34" charset="0"/>
                <a:cs typeface="Arial" panose="020B0604020202020204" pitchFamily="34" charset="0"/>
                <a:hlinkClick r:id="rId5"/>
              </a:rPr>
              <a:t>https://www.cambridge.org/core/journals/language-teaching/article/abs/first-language-attrition/317173BC814C4EA9469443F8B3FA2F93</a:t>
            </a:r>
            <a:r>
              <a:rPr lang="en-GB" sz="1800" dirty="0">
                <a:latin typeface="Arial" panose="020B0604020202020204" pitchFamily="34" charset="0"/>
                <a:cs typeface="Arial" panose="020B0604020202020204" pitchFamily="34" charset="0"/>
              </a:rPr>
              <a:t>[Accessed: February 24 2024].</a:t>
            </a:r>
          </a:p>
          <a:p>
            <a:pPr marL="0" indent="0">
              <a:lnSpc>
                <a:spcPct val="170000"/>
              </a:lnSpc>
              <a:buNone/>
            </a:pPr>
            <a:r>
              <a:rPr lang="en-GB" sz="1800" dirty="0">
                <a:cs typeface="Arial" panose="020B0604020202020204" pitchFamily="34" charset="0"/>
              </a:rPr>
              <a:t>School Census Statistics (2023)</a:t>
            </a:r>
            <a:r>
              <a:rPr lang="en-GB" sz="1800" i="1" dirty="0">
                <a:cs typeface="Arial" panose="020B0604020202020204" pitchFamily="34" charset="0"/>
              </a:rPr>
              <a:t> Schools, pupils and their characteristics</a:t>
            </a:r>
            <a:r>
              <a:rPr lang="en-GB" sz="1800" dirty="0">
                <a:cs typeface="Arial" panose="020B0604020202020204" pitchFamily="34" charset="0"/>
              </a:rPr>
              <a:t>. Available at: </a:t>
            </a:r>
            <a:r>
              <a:rPr lang="en-GB" sz="1800" dirty="0">
                <a:cs typeface="Arial" panose="020B0604020202020204" pitchFamily="34" charset="0"/>
                <a:hlinkClick r:id="rId6"/>
              </a:rPr>
              <a:t>https://explore-education-statistics.service.gov.uk/find-statistics/school-pupils-and-their-characteristics</a:t>
            </a:r>
            <a:r>
              <a:rPr lang="en-GB" sz="1800" dirty="0">
                <a:cs typeface="Arial" panose="020B0604020202020204" pitchFamily="34" charset="0"/>
              </a:rPr>
              <a:t> </a:t>
            </a:r>
            <a:r>
              <a:rPr lang="en-GB" sz="1800" dirty="0">
                <a:latin typeface="Arial" panose="020B0604020202020204" pitchFamily="34" charset="0"/>
                <a:cs typeface="Arial" panose="020B0604020202020204" pitchFamily="34" charset="0"/>
              </a:rPr>
              <a:t>[Accessed: February 24 2024].</a:t>
            </a:r>
          </a:p>
          <a:p>
            <a:pPr marL="0" indent="0">
              <a:lnSpc>
                <a:spcPct val="170000"/>
              </a:lnSpc>
              <a:buNone/>
            </a:pPr>
            <a:r>
              <a:rPr lang="en-GB" sz="1800" dirty="0">
                <a:latin typeface="Arial" panose="020B0604020202020204" pitchFamily="34" charset="0"/>
                <a:cs typeface="Arial" panose="020B0604020202020204" pitchFamily="34" charset="0"/>
              </a:rPr>
              <a:t>UNICEF (1989) </a:t>
            </a:r>
            <a:r>
              <a:rPr lang="en-GB" sz="1800" i="1" dirty="0">
                <a:latin typeface="Arial" panose="020B0604020202020204" pitchFamily="34" charset="0"/>
                <a:cs typeface="Arial" panose="020B0604020202020204" pitchFamily="34" charset="0"/>
              </a:rPr>
              <a:t>The United Nations Convention on the Rights of the Child, </a:t>
            </a:r>
            <a:r>
              <a:rPr lang="en-GB" sz="1800" dirty="0">
                <a:latin typeface="Arial" panose="020B0604020202020204" pitchFamily="34" charset="0"/>
                <a:cs typeface="Arial" panose="020B0604020202020204" pitchFamily="34" charset="0"/>
                <a:hlinkClick r:id="rId7"/>
              </a:rPr>
              <a:t>http://353ld710iigr2n4po7k4kgvv-wpengine.netdna-ssl.com/wp-content/uploads/2010/05/UNCRC_united_nations_convention_on_the_rights_of_the_child.pdf</a:t>
            </a:r>
            <a:r>
              <a:rPr lang="en-GB" sz="1800" dirty="0">
                <a:latin typeface="Arial" panose="020B0604020202020204" pitchFamily="34" charset="0"/>
                <a:cs typeface="Arial" panose="020B0604020202020204" pitchFamily="34" charset="0"/>
              </a:rPr>
              <a:t> [Accessed: February 24 2024].</a:t>
            </a:r>
          </a:p>
          <a:p>
            <a:pPr marL="0" indent="0">
              <a:lnSpc>
                <a:spcPct val="170000"/>
              </a:lnSpc>
              <a:buNone/>
            </a:pPr>
            <a:r>
              <a:rPr lang="en-GB" sz="1800" dirty="0">
                <a:cs typeface="Arial" panose="020B0604020202020204" pitchFamily="34" charset="0"/>
              </a:rPr>
              <a:t>Webb-Davies, P. (2017) Welsh schools: an approach to bilingualism that can help overcome division. Available at: </a:t>
            </a:r>
            <a:r>
              <a:rPr lang="en-GB" sz="1800" dirty="0">
                <a:cs typeface="Arial" panose="020B0604020202020204" pitchFamily="34" charset="0"/>
                <a:hlinkClick r:id="rId8"/>
              </a:rPr>
              <a:t>https://theconversation.com/welsh-schools-an-approach-to-bilingualism-that-can-help-overcome-division-79935#:~:text=Few%20lessons%20are%20in%20just%20Welsh%20or%20English,help%20students%20learn%20a%20topic%E2%80%99s%20terminology%20in%20both%29</a:t>
            </a:r>
            <a:r>
              <a:rPr lang="en-GB" sz="1800" dirty="0">
                <a:cs typeface="Arial" panose="020B0604020202020204" pitchFamily="34" charset="0"/>
              </a:rPr>
              <a:t>. </a:t>
            </a:r>
            <a:r>
              <a:rPr lang="en-GB" sz="1800" dirty="0">
                <a:latin typeface="Arial" panose="020B0604020202020204" pitchFamily="34" charset="0"/>
                <a:cs typeface="Arial" panose="020B0604020202020204" pitchFamily="34" charset="0"/>
              </a:rPr>
              <a:t>[Accessed: February 24 2024].</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414603073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2453B2C-C0EB-4F8B-8833-D1E0CCA840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512978-EB80-4DF4-99CA-3A2399F580AF}">
  <ds:schemaRefs>
    <ds:schemaRef ds:uri="http://schemas.microsoft.com/sharepoint/v3/contenttype/forms"/>
  </ds:schemaRefs>
</ds:datastoreItem>
</file>

<file path=customXml/itemProps3.xml><?xml version="1.0" encoding="utf-8"?>
<ds:datastoreItem xmlns:ds="http://schemas.openxmlformats.org/officeDocument/2006/customXml" ds:itemID="{CF864712-A32B-45DA-92DD-D4AFF39F152F}">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
  <TotalTime>72</TotalTime>
  <Words>3746</Words>
  <Application>Microsoft Office PowerPoint</Application>
  <PresentationFormat>Widescreen</PresentationFormat>
  <Paragraphs>371</Paragraphs>
  <Slides>52</Slides>
  <Notes>48</Notes>
  <HiddenSlides>0</HiddenSlides>
  <MMClips>4</MMClips>
  <ScaleCrop>false</ScaleCrop>
  <HeadingPairs>
    <vt:vector size="6" baseType="variant">
      <vt:variant>
        <vt:lpstr>Fonts Used</vt:lpstr>
      </vt:variant>
      <vt:variant>
        <vt:i4>1</vt:i4>
      </vt:variant>
      <vt:variant>
        <vt:lpstr>Theme</vt:lpstr>
      </vt:variant>
      <vt:variant>
        <vt:i4>2</vt:i4>
      </vt:variant>
      <vt:variant>
        <vt:lpstr>Slide Titles</vt:lpstr>
      </vt:variant>
      <vt:variant>
        <vt:i4>52</vt:i4>
      </vt:variant>
    </vt:vector>
  </HeadingPairs>
  <TitlesOfParts>
    <vt:vector size="55" baseType="lpstr">
      <vt:lpstr>Arial</vt:lpstr>
      <vt:lpstr>1_Office Theme</vt:lpstr>
      <vt:lpstr>Title Slide 1</vt:lpstr>
      <vt:lpstr>ECEY4004:  Multilingualism,  Multi-thinking  EAL and Theories  </vt:lpstr>
      <vt:lpstr>Contents</vt:lpstr>
      <vt:lpstr>Employability/Transferable Skills</vt:lpstr>
      <vt:lpstr>Resources</vt:lpstr>
      <vt:lpstr>English as an Additional Language (EAL)</vt:lpstr>
      <vt:lpstr>Children with EAL</vt:lpstr>
      <vt:lpstr>First language statistics 2022-2023 (School Census Statistics, 2023)</vt:lpstr>
      <vt:lpstr>5 stage model of EAL acquisition</vt:lpstr>
      <vt:lpstr> However…</vt:lpstr>
      <vt:lpstr>What does this graph show us?</vt:lpstr>
      <vt:lpstr>UNCRC</vt:lpstr>
      <vt:lpstr>Activity</vt:lpstr>
      <vt:lpstr>PowerPoint Presentation</vt:lpstr>
      <vt:lpstr>Activity</vt:lpstr>
      <vt:lpstr>Group Work – 20mins</vt:lpstr>
      <vt:lpstr>PowerPoint Presentation</vt:lpstr>
      <vt:lpstr>How do we acquire language?</vt:lpstr>
      <vt:lpstr>Chomsky  Do you agree?  What about other schools of thought?</vt:lpstr>
      <vt:lpstr>Lev Vygotsky</vt:lpstr>
      <vt:lpstr>PowerPoint Presentation</vt:lpstr>
      <vt:lpstr>Language as a Cultural Tool</vt:lpstr>
      <vt:lpstr> Activity </vt:lpstr>
      <vt:lpstr>Video – bilingual song</vt:lpstr>
      <vt:lpstr> Jerome Bruner </vt:lpstr>
      <vt:lpstr>LASS - Language Acquisition Support System</vt:lpstr>
      <vt:lpstr>B. F. Skinner &amp; Ivan Pavlov</vt:lpstr>
      <vt:lpstr>PowerPoint Presentation</vt:lpstr>
      <vt:lpstr>Eric Lenneberg</vt:lpstr>
      <vt:lpstr>Environment</vt:lpstr>
      <vt:lpstr>Immersion method</vt:lpstr>
      <vt:lpstr>Immersion method</vt:lpstr>
      <vt:lpstr>(Gorrara et al., 2020, p. 72-73)</vt:lpstr>
      <vt:lpstr>However…</vt:lpstr>
      <vt:lpstr>Language Attrition</vt:lpstr>
      <vt:lpstr>Hickey &amp; de Mejia (2014: 140) – Article available on Moodle</vt:lpstr>
      <vt:lpstr>EAL in Education (NALDIC, 2023) </vt:lpstr>
      <vt:lpstr>Dual language approach</vt:lpstr>
      <vt:lpstr>Dual language approach</vt:lpstr>
      <vt:lpstr>Other approaches</vt:lpstr>
      <vt:lpstr> The No Language method - Discuss </vt:lpstr>
      <vt:lpstr>UNCRC</vt:lpstr>
      <vt:lpstr>UNCRC</vt:lpstr>
      <vt:lpstr>Important differences</vt:lpstr>
      <vt:lpstr>Barriers (home)</vt:lpstr>
      <vt:lpstr>Barriers (setting)</vt:lpstr>
      <vt:lpstr>Supporting EAL in the early years</vt:lpstr>
      <vt:lpstr>Multiagency Working</vt:lpstr>
      <vt:lpstr>Technology</vt:lpstr>
      <vt:lpstr>Activity</vt:lpstr>
      <vt:lpstr>Your assignment…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Bee B</cp:lastModifiedBy>
  <cp:revision>180</cp:revision>
  <cp:lastPrinted>2018-02-26T16:09:26Z</cp:lastPrinted>
  <dcterms:created xsi:type="dcterms:W3CDTF">2017-02-27T22:53:01Z</dcterms:created>
  <dcterms:modified xsi:type="dcterms:W3CDTF">2024-02-24T20:04:42Z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