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83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037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505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533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3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53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7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555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662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499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779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1873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ur-lex.europa.eu/legal-content/EN/TXT/?uri=CELEX:52021PC0206" TargetMode="External"/><Relationship Id="rId2" Type="http://schemas.openxmlformats.org/officeDocument/2006/relationships/hyperlink" Target="https://eur-lex.europa.eu/eli/reg/2016/679/oj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08/978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t>The Future of Work: AI and Human Collaboration in Hotel and Hospitality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57668" y="4960137"/>
            <a:ext cx="2500582" cy="1463040"/>
          </a:xfrm>
        </p:spPr>
        <p:txBody>
          <a:bodyPr/>
          <a:lstStyle/>
          <a:p>
            <a:r>
              <a:rPr lang="en-GB" dirty="0" smtClean="0"/>
              <a:t>GULAM SHAH NAWAJ</a:t>
            </a:r>
            <a:endParaRPr dirty="0"/>
          </a:p>
          <a:p>
            <a:r>
              <a:rPr lang="en-US" cap="all" dirty="0" smtClean="0"/>
              <a:t>STUDENT ID:2209347</a:t>
            </a:r>
          </a:p>
          <a:p>
            <a:r>
              <a:rPr lang="en-US" cap="all" dirty="0" smtClean="0"/>
              <a:t>TUTOR: Antoinette </a:t>
            </a:r>
            <a:r>
              <a:rPr lang="en-US" cap="all" dirty="0" err="1" smtClean="0"/>
              <a:t>milne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Exploring AI as a transformative force in hospitality.</a:t>
            </a:r>
          </a:p>
          <a:p>
            <a:r>
              <a:t>• Relevance: Rising guest expectations, labour shortages, digital transformation.</a:t>
            </a:r>
          </a:p>
          <a:p>
            <a:r>
              <a:t>• Focus: Marriott, Hilton, FlyZoo (Alibaba) as case studies.</a:t>
            </a:r>
          </a:p>
          <a:p>
            <a:r>
              <a:t>• Core Question: How can AI augment—not replace—human service?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Key Theories: Human-in-the-Loop (HITL), Socio-technical systems.</a:t>
            </a:r>
          </a:p>
          <a:p>
            <a:r>
              <a:t>• AI augments roles: efficiency + emotional intelligence (Tuominen et al., 2022).</a:t>
            </a:r>
          </a:p>
          <a:p>
            <a:r>
              <a:t>• Hybrid service: AI performs tasks, humans provide empathy.</a:t>
            </a:r>
          </a:p>
          <a:p>
            <a:r>
              <a:t>• Staff engagement &amp; reskilling is essential (Sharma &amp; Upadhyay, 2023).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Narrative literature review using 2018–2024 sources.</a:t>
            </a:r>
          </a:p>
          <a:p>
            <a:r>
              <a:t>• Sources: Academic journals, Deloitte, PwC, ILO reports.</a:t>
            </a:r>
          </a:p>
          <a:p>
            <a:r>
              <a:t>• Analytical Framework: PESTLE (Political, Economic, Social, Technological, Legal, Environmental).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Political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GDPR shapes AI use in hospitality.</a:t>
            </a:r>
          </a:p>
          <a:p>
            <a:r>
              <a:t>• Compliance varies by region, influencing strategy.</a:t>
            </a:r>
          </a:p>
          <a:p>
            <a:r>
              <a:t>• Example: Marriott limits data profiling in EU.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Economic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AI reduces costs, addresses staff shortages.</a:t>
            </a:r>
          </a:p>
          <a:p>
            <a:r>
              <a:t>• High upfront investment, ROI in 18–36 months (Deloitte, 2022).</a:t>
            </a:r>
          </a:p>
          <a:p>
            <a:r>
              <a:t>• Case: FlyZoo Hotel uses robotics to reduce labour costs.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Guests demand hyper-personalisation.</a:t>
            </a:r>
          </a:p>
          <a:p>
            <a:r>
              <a:t>• Staff fear job loss: 58% concerned (Koo et al., 2022).</a:t>
            </a:r>
          </a:p>
          <a:p>
            <a:r>
              <a:t>• Need for inclusive training and change management.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Technological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Tools: NLP, machine learning, robotics.</a:t>
            </a:r>
          </a:p>
          <a:p>
            <a:r>
              <a:t>• Challenges: Legacy IT systems, cybersecurity.</a:t>
            </a:r>
          </a:p>
          <a:p>
            <a:r>
              <a:t>• Hilton’s 'Connie' robot as a practical example.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Legal risks: Data privacy, algorithmic bias.</a:t>
            </a:r>
          </a:p>
          <a:p>
            <a:r>
              <a:t>• GDPR &amp; CCPA govern AI applications.</a:t>
            </a:r>
          </a:p>
          <a:p>
            <a:r>
              <a:t>• Hotels must implement ethical auditing and transparency.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Environmental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AI supports energy &amp; waste reduction.</a:t>
            </a:r>
          </a:p>
          <a:p>
            <a:r>
              <a:t>• Case: Accor cut food waste 20% using AI.</a:t>
            </a:r>
          </a:p>
          <a:p>
            <a:r>
              <a:t>• Cloud computing has its own carbon footprint.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AI is transforming—not replacing—hospitality work.</a:t>
            </a:r>
          </a:p>
          <a:p>
            <a:r>
              <a:rPr dirty="0"/>
              <a:t>• Synergy: Empathy + Automation = Success.</a:t>
            </a:r>
          </a:p>
          <a:p>
            <a:r>
              <a:rPr dirty="0"/>
              <a:t>• Need ethical, human-</a:t>
            </a:r>
            <a:r>
              <a:rPr dirty="0" err="1"/>
              <a:t>centred</a:t>
            </a:r>
            <a:r>
              <a:rPr dirty="0"/>
              <a:t> innovation.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823884"/>
            <a:ext cx="7290055" cy="4023360"/>
          </a:xfrm>
        </p:spPr>
        <p:txBody>
          <a:bodyPr/>
          <a:lstStyle/>
          <a:p>
            <a:r>
              <a:rPr b="1" dirty="0"/>
              <a:t>Industry:</a:t>
            </a:r>
          </a:p>
          <a:p>
            <a:r>
              <a:rPr dirty="0"/>
              <a:t>• Hybrid AI-human models for service delivery.</a:t>
            </a:r>
          </a:p>
          <a:p>
            <a:r>
              <a:rPr dirty="0"/>
              <a:t>• Upskill workforce in digital tools + soft skills.</a:t>
            </a:r>
          </a:p>
          <a:p>
            <a:r>
              <a:rPr dirty="0"/>
              <a:t>• Ethical AI governance frameworks (GDPR aligned).</a:t>
            </a:r>
          </a:p>
          <a:p>
            <a:endParaRPr dirty="0"/>
          </a:p>
          <a:p>
            <a:r>
              <a:rPr b="1" dirty="0"/>
              <a:t>Research:</a:t>
            </a:r>
          </a:p>
          <a:p>
            <a:r>
              <a:rPr dirty="0"/>
              <a:t>• Cultural and market-specific AI acceptance.</a:t>
            </a:r>
          </a:p>
          <a:p>
            <a:r>
              <a:rPr dirty="0"/>
              <a:t>• Long-term effects on employee wellbeing.</a:t>
            </a:r>
          </a:p>
          <a:p>
            <a:r>
              <a:rPr dirty="0"/>
              <a:t>• ROI studies across various hotel models.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113"/>
            <a:ext cx="7290054" cy="1499616"/>
          </a:xfrm>
        </p:spPr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935" y="1007806"/>
            <a:ext cx="8554065" cy="4023360"/>
          </a:xfrm>
        </p:spPr>
        <p:txBody>
          <a:bodyPr numCol="2">
            <a:noAutofit/>
          </a:bodyPr>
          <a:lstStyle/>
          <a:p>
            <a:pPr lvl="0"/>
            <a:r>
              <a:rPr lang="en-US" sz="600" dirty="0"/>
              <a:t>Accenture (2023) </a:t>
            </a:r>
            <a:r>
              <a:rPr lang="en-US" sz="600" i="1" dirty="0"/>
              <a:t>Empowering people with AI in hospitality: A workforce transformation roadmap</a:t>
            </a:r>
            <a:r>
              <a:rPr lang="en-US" sz="600" dirty="0"/>
              <a:t>. Available at: https://www.accenture.com/us-en/insights/travel/hospitality-ai-future (Accessed: 17 May 2025).</a:t>
            </a:r>
          </a:p>
          <a:p>
            <a:pPr lvl="0"/>
            <a:r>
              <a:rPr lang="en-US" sz="600" dirty="0"/>
              <a:t>Accenture (2023) </a:t>
            </a:r>
            <a:r>
              <a:rPr lang="en-US" sz="600" i="1" dirty="0"/>
              <a:t>Reimagining travel: Hospitality transformation through technology</a:t>
            </a:r>
            <a:r>
              <a:rPr lang="en-US" sz="600" dirty="0"/>
              <a:t>. Available at: https://www.accenture.com/gb-en/insights/travel/hospitality-technology-transformation (Accessed: 17 May 2025).</a:t>
            </a:r>
          </a:p>
          <a:p>
            <a:pPr lvl="0"/>
            <a:r>
              <a:rPr lang="en-US" sz="600" dirty="0"/>
              <a:t>Accor (2023) </a:t>
            </a:r>
            <a:r>
              <a:rPr lang="en-US" sz="600" i="1" dirty="0"/>
              <a:t>Tackling food waste with AI: Accor’s commitment to sustainability</a:t>
            </a:r>
            <a:r>
              <a:rPr lang="en-US" sz="600" dirty="0"/>
              <a:t>. Available at: https://group.accor.com/en/Actualites/2023/ai-food-waste (Accessed: 17 May 2025).</a:t>
            </a:r>
          </a:p>
          <a:p>
            <a:pPr lvl="0"/>
            <a:r>
              <a:rPr lang="en-US" sz="600" dirty="0"/>
              <a:t>Brougham, D. and Haar, J. (2021) ‘Smart technology, artificial intelligence, robotics, and algorithms (STARA): Employees’ perceptions of our future workplace’, </a:t>
            </a:r>
            <a:r>
              <a:rPr lang="en-US" sz="600" i="1" dirty="0"/>
              <a:t>Journal of Management &amp; Organization</a:t>
            </a:r>
            <a:r>
              <a:rPr lang="en-US" sz="600" dirty="0"/>
              <a:t>, 27(2), pp. 399–415. https://doi.org/10.1017/jmo.2019.2 (Accessed: 17 May 2025).</a:t>
            </a:r>
          </a:p>
          <a:p>
            <a:pPr lvl="0"/>
            <a:r>
              <a:rPr lang="en-US" sz="600" dirty="0"/>
              <a:t>Deloitte (2022) </a:t>
            </a:r>
            <a:r>
              <a:rPr lang="en-US" sz="600" i="1" dirty="0"/>
              <a:t>AI and sustainability in hospitality: Driving smarter operations</a:t>
            </a:r>
            <a:r>
              <a:rPr lang="en-US" sz="600" dirty="0"/>
              <a:t>. Available at: https://www2.deloitte.com/uk/en/pages/consumer-business/articles/sustainable-hospitality-ai.html (Accessed: 17 May 2025).</a:t>
            </a:r>
          </a:p>
          <a:p>
            <a:pPr lvl="0"/>
            <a:r>
              <a:rPr lang="en-US" sz="600" dirty="0"/>
              <a:t>Deloitte (2022) </a:t>
            </a:r>
            <a:r>
              <a:rPr lang="en-US" sz="600" i="1" dirty="0"/>
              <a:t>The augmented workforce in hospitality: Preparing for the future of work</a:t>
            </a:r>
            <a:r>
              <a:rPr lang="en-US" sz="600" dirty="0"/>
              <a:t>. Available at: https://www2.deloitte.com/insights/us/en/focus/technology-and-the-future-of-work/hospitality-industry-augmented-workforce.html (Accessed: 17 May 2025).</a:t>
            </a:r>
          </a:p>
          <a:p>
            <a:pPr lvl="0"/>
            <a:r>
              <a:rPr lang="en-US" sz="600" dirty="0"/>
              <a:t>European Commission (2021) </a:t>
            </a:r>
            <a:r>
              <a:rPr lang="en-US" sz="600" i="1" dirty="0"/>
              <a:t>General Data Protection Regulation (GDPR)</a:t>
            </a:r>
            <a:r>
              <a:rPr lang="en-US" sz="600" dirty="0"/>
              <a:t>. Available at: </a:t>
            </a:r>
            <a:r>
              <a:rPr lang="en-US" sz="600" u="sng" dirty="0">
                <a:hlinkClick r:id="rId2"/>
              </a:rPr>
              <a:t>https://eur-lex.europa.eu/eli/reg/2016/679/oj</a:t>
            </a:r>
            <a:r>
              <a:rPr lang="en-US" sz="600" dirty="0"/>
              <a:t> (Accessed: 17 May 2025).</a:t>
            </a:r>
          </a:p>
          <a:p>
            <a:pPr lvl="0"/>
            <a:r>
              <a:rPr lang="en-US" sz="600" dirty="0"/>
              <a:t>European Commission (2021) </a:t>
            </a:r>
            <a:r>
              <a:rPr lang="en-US" sz="600" i="1" dirty="0"/>
              <a:t>Proposal for a Regulation on a European approach for Artificial Intelligence</a:t>
            </a:r>
            <a:r>
              <a:rPr lang="en-US" sz="600" dirty="0"/>
              <a:t>. Available at: </a:t>
            </a:r>
            <a:r>
              <a:rPr lang="en-US" sz="600" u="sng" dirty="0">
                <a:hlinkClick r:id="rId3"/>
              </a:rPr>
              <a:t>https://eur-lex.europa.eu/legal-content/EN/TXT/?uri=CELEX%3A52021PC0206</a:t>
            </a:r>
            <a:r>
              <a:rPr lang="en-US" sz="600" dirty="0"/>
              <a:t> (Accessed: 17 May 2025).</a:t>
            </a:r>
          </a:p>
          <a:p>
            <a:pPr lvl="0"/>
            <a:r>
              <a:rPr lang="en-US" sz="600" dirty="0" err="1"/>
              <a:t>Gretzel</a:t>
            </a:r>
            <a:r>
              <a:rPr lang="en-US" sz="600" dirty="0"/>
              <a:t>, U. and Xiang, Z. (2021) ‘Personalization in the AI era: Implications for hospitality and tourism marketing’, </a:t>
            </a:r>
            <a:r>
              <a:rPr lang="en-US" sz="600" i="1" dirty="0"/>
              <a:t>Journal of Travel Research</a:t>
            </a:r>
            <a:r>
              <a:rPr lang="en-US" sz="600" dirty="0"/>
              <a:t>, 60(6), pp. 1168–1172. https://doi.org/10.1177/0047287520934872 (Accessed: 17 May 2025).</a:t>
            </a:r>
          </a:p>
          <a:p>
            <a:pPr lvl="0"/>
            <a:r>
              <a:rPr lang="en-US" sz="600" dirty="0" err="1"/>
              <a:t>Gretzel</a:t>
            </a:r>
            <a:r>
              <a:rPr lang="en-US" sz="600" dirty="0"/>
              <a:t>, U., Ham, J. and Koo, C. (2022) ‘Creating human-centered AI experiences in tourism and hospitality’, </a:t>
            </a:r>
            <a:r>
              <a:rPr lang="en-US" sz="600" i="1" dirty="0"/>
              <a:t>Tourism Management Perspectives</a:t>
            </a:r>
            <a:r>
              <a:rPr lang="en-US" sz="600" dirty="0"/>
              <a:t>, 43, 100981.</a:t>
            </a:r>
            <a:br>
              <a:rPr lang="en-US" sz="600" dirty="0"/>
            </a:br>
            <a:r>
              <a:rPr lang="en-US" sz="600" dirty="0"/>
              <a:t>https://doi.org/10.1016/j.tmp.2022.100981 (Accessed: 17 May 2025).</a:t>
            </a:r>
          </a:p>
          <a:p>
            <a:pPr lvl="0"/>
            <a:r>
              <a:rPr lang="en-US" sz="600" dirty="0"/>
              <a:t>ILO (International </a:t>
            </a:r>
            <a:r>
              <a:rPr lang="en-US" sz="600" dirty="0" err="1"/>
              <a:t>Labour</a:t>
            </a:r>
            <a:r>
              <a:rPr lang="en-US" sz="600" dirty="0"/>
              <a:t> Organization) (2022) </a:t>
            </a:r>
            <a:r>
              <a:rPr lang="en-US" sz="600" i="1" dirty="0"/>
              <a:t>The impact of automation and artificial intelligence on the hospitality workforce</a:t>
            </a:r>
            <a:r>
              <a:rPr lang="en-US" sz="600" dirty="0"/>
              <a:t>. Available at: https://www.ilo.org/global/topics/future-of-work/publications/WCMS_824454/lang--en/index.htm (Accessed: 17 May 2025).</a:t>
            </a:r>
          </a:p>
          <a:p>
            <a:pPr lvl="0"/>
            <a:r>
              <a:rPr lang="en-US" sz="600" dirty="0"/>
              <a:t>ILO (International </a:t>
            </a:r>
            <a:r>
              <a:rPr lang="en-US" sz="600" dirty="0" err="1"/>
              <a:t>Labour</a:t>
            </a:r>
            <a:r>
              <a:rPr lang="en-US" sz="600" dirty="0"/>
              <a:t> Organization) (2022) </a:t>
            </a:r>
            <a:r>
              <a:rPr lang="en-US" sz="600" i="1" dirty="0"/>
              <a:t>Working in the age of AI: Implications for hospitality and tourism</a:t>
            </a:r>
            <a:r>
              <a:rPr lang="en-US" sz="600" dirty="0"/>
              <a:t>. Available at: https://www.ilo.org/global/topics/future-of-work/publications/WCMS_824454/lang--en/index.htm (Accessed: 17 May 2025).</a:t>
            </a:r>
          </a:p>
          <a:p>
            <a:pPr lvl="0"/>
            <a:r>
              <a:rPr lang="en-US" sz="600" dirty="0"/>
              <a:t>Ivanov, S. and Webster, C. (2021) </a:t>
            </a:r>
            <a:r>
              <a:rPr lang="en-US" sz="600" i="1" dirty="0"/>
              <a:t>Robots, artificial intelligence and service automation in travel, tourism and hospitality</a:t>
            </a:r>
            <a:r>
              <a:rPr lang="en-US" sz="600" dirty="0"/>
              <a:t>. 2nd </a:t>
            </a:r>
            <a:r>
              <a:rPr lang="en-US" sz="600" dirty="0" err="1"/>
              <a:t>edn</a:t>
            </a:r>
            <a:r>
              <a:rPr lang="en-US" sz="600" dirty="0"/>
              <a:t>. Bingley: Emerald Publishing. </a:t>
            </a:r>
            <a:r>
              <a:rPr lang="en-US" sz="600" dirty="0">
                <a:hlinkClick r:id="rId4"/>
              </a:rPr>
              <a:t>https://doi.org/10.1108/9781</a:t>
            </a:r>
            <a:endParaRPr lang="en-US" sz="600" dirty="0"/>
          </a:p>
          <a:p>
            <a:pPr lvl="0"/>
            <a:r>
              <a:rPr lang="en-US" sz="700" dirty="0"/>
              <a:t>Koo, B., Curtis, C. and Park, J. (2022) ‘Employee attitudes toward artificial intelligence in hospitality: Implications for adoption and implementation’, </a:t>
            </a:r>
            <a:r>
              <a:rPr lang="en-US" sz="700" i="1" dirty="0"/>
              <a:t>International Journal of Hospitality Management</a:t>
            </a:r>
            <a:r>
              <a:rPr lang="en-US" sz="700" dirty="0"/>
              <a:t>, 102, 103143. https://doi.org/10.1016/j.ijhm.2021.103143 (Accessed: 17 May 2025).</a:t>
            </a:r>
          </a:p>
          <a:p>
            <a:pPr lvl="0"/>
            <a:r>
              <a:rPr lang="en-US" sz="700" dirty="0"/>
              <a:t>Lu, L., Cai, R. and Gursoy, D. (2019) ‘Developing and validating a service robot integration willingness scale’, </a:t>
            </a:r>
            <a:r>
              <a:rPr lang="en-US" sz="700" i="1" dirty="0"/>
              <a:t>International Journal of Hospitality Management</a:t>
            </a:r>
            <a:r>
              <a:rPr lang="en-US" sz="700" dirty="0"/>
              <a:t>, 80, pp. 36–51.</a:t>
            </a:r>
            <a:br>
              <a:rPr lang="en-US" sz="700" dirty="0"/>
            </a:br>
            <a:r>
              <a:rPr lang="en-US" sz="700" dirty="0"/>
              <a:t>https://doi.org/10.1016/j.ijhm.2019.01.005 (Accessed: 17 May 2025).</a:t>
            </a:r>
          </a:p>
          <a:p>
            <a:pPr lvl="0"/>
            <a:r>
              <a:rPr lang="en-US" sz="700" dirty="0"/>
              <a:t>Mariani, M.M. and Borghi, M. (2021) ‘Industry 4.0: A bibliometric review of its managerial intellectual structure and implications for smart hospitality’, </a:t>
            </a:r>
            <a:r>
              <a:rPr lang="en-US" sz="700" i="1" dirty="0"/>
              <a:t>Technological Forecasting and Social Change</a:t>
            </a:r>
            <a:r>
              <a:rPr lang="en-US" sz="700" dirty="0"/>
              <a:t>, 168, 120731.</a:t>
            </a:r>
            <a:br>
              <a:rPr lang="en-US" sz="700" dirty="0"/>
            </a:br>
            <a:r>
              <a:rPr lang="en-US" sz="700" dirty="0"/>
              <a:t>https://doi.org/10.1016/j.techfore.2021.120731 (Accessed: 17 May 2025).</a:t>
            </a:r>
          </a:p>
          <a:p>
            <a:pPr lvl="0"/>
            <a:r>
              <a:rPr lang="en-US" sz="700" dirty="0"/>
              <a:t>PwC (2023) </a:t>
            </a:r>
            <a:r>
              <a:rPr lang="en-US" sz="700" i="1" dirty="0"/>
              <a:t>Hospitality and travel trends 2023: </a:t>
            </a:r>
            <a:r>
              <a:rPr lang="en-US" sz="700" i="1" dirty="0" err="1"/>
              <a:t>Digitisation</a:t>
            </a:r>
            <a:r>
              <a:rPr lang="en-US" sz="700" i="1" dirty="0"/>
              <a:t>, disruption and the AI effect</a:t>
            </a:r>
            <a:r>
              <a:rPr lang="en-US" sz="700" dirty="0"/>
              <a:t>. Available at: https://www.pwc.com/gx/en/industries/hospitality-leisure/hospitality-trends-2023.html (Accessed: 17 May 2025).</a:t>
            </a:r>
          </a:p>
          <a:p>
            <a:pPr lvl="0"/>
            <a:r>
              <a:rPr lang="en-US" sz="700" dirty="0"/>
              <a:t>PwC (2023) </a:t>
            </a:r>
            <a:r>
              <a:rPr lang="en-US" sz="700" i="1" dirty="0"/>
              <a:t>Navigating hospitality digital disruption in 2023</a:t>
            </a:r>
            <a:r>
              <a:rPr lang="en-US" sz="700" dirty="0"/>
              <a:t>. Available at: https://www.pwc.com/gx/en/industries/hospitality-leisure/publications/hospitality-trends.html (Accessed: 17 May 2025).</a:t>
            </a:r>
          </a:p>
          <a:p>
            <a:pPr lvl="0"/>
            <a:r>
              <a:rPr lang="en-US" sz="700" dirty="0"/>
              <a:t>Rahwan, I., Cebrian, M., Obradovich, N. et al. (2019) ‘Machine </a:t>
            </a:r>
            <a:r>
              <a:rPr lang="en-US" sz="700" dirty="0" err="1"/>
              <a:t>behaviour</a:t>
            </a:r>
            <a:r>
              <a:rPr lang="en-US" sz="700" dirty="0"/>
              <a:t>’, </a:t>
            </a:r>
            <a:r>
              <a:rPr lang="en-US" sz="700" i="1" dirty="0"/>
              <a:t>Nature</a:t>
            </a:r>
            <a:r>
              <a:rPr lang="en-US" sz="700" dirty="0"/>
              <a:t>, 568, pp. 477–486. https://doi.org/10.1038/s41586-019-1138-y (Accessed: 17 May 2025).</a:t>
            </a:r>
          </a:p>
          <a:p>
            <a:pPr lvl="0"/>
            <a:r>
              <a:rPr lang="en-US" sz="700" dirty="0"/>
              <a:t>Sharma, A. and Upadhyay, Y. (2023) ‘AI-enabled skill augmentation in hospitality: Challenges and opportunities’, </a:t>
            </a:r>
            <a:r>
              <a:rPr lang="en-US" sz="700" i="1" dirty="0"/>
              <a:t>Tourism Management Perspectives</a:t>
            </a:r>
            <a:r>
              <a:rPr lang="en-US" sz="700" dirty="0"/>
              <a:t>, 45, 101041. https://doi.org/10.1016/j.tmp.2023.101041 (Accessed: 17 May 2025).</a:t>
            </a:r>
          </a:p>
          <a:p>
            <a:pPr lvl="0"/>
            <a:r>
              <a:rPr lang="en-US" sz="700" dirty="0"/>
              <a:t>Tsou, M.-H., Wu, T.-C., and Hsieh, Y.-C. (2023) ‘Service robots in hospitality: Exploring guest perceptions and employee adaptation’, </a:t>
            </a:r>
            <a:r>
              <a:rPr lang="en-US" sz="700" i="1" dirty="0"/>
              <a:t>Sustainability</a:t>
            </a:r>
            <a:r>
              <a:rPr lang="en-US" sz="700" dirty="0"/>
              <a:t>, 15(4), 3122. https://doi.org/10.3390/su15043122 (Accessed: 17 May 2025).</a:t>
            </a:r>
          </a:p>
          <a:p>
            <a:pPr lvl="0"/>
            <a:r>
              <a:rPr lang="en-US" sz="700" dirty="0"/>
              <a:t>Tuominen, P., </a:t>
            </a:r>
            <a:r>
              <a:rPr lang="en-US" sz="700" dirty="0" err="1"/>
              <a:t>Ritala</a:t>
            </a:r>
            <a:r>
              <a:rPr lang="en-US" sz="700" dirty="0"/>
              <a:t>, P. and Wirtz, J. (2022) ‘Balancing automation and human touch in service delivery: The role of employee augmentation in AI adoption’, </a:t>
            </a:r>
            <a:r>
              <a:rPr lang="en-US" sz="700" i="1" dirty="0"/>
              <a:t>Service Industries Journal</a:t>
            </a:r>
            <a:r>
              <a:rPr lang="en-US" sz="700" dirty="0"/>
              <a:t>, 42(7-8), pp. 555–573. https://doi.org/10.1080/02642069.2021.1934641 (Accessed: 17 May 2025).</a:t>
            </a:r>
          </a:p>
          <a:p>
            <a:pPr lvl="0"/>
            <a:r>
              <a:rPr lang="en-US" sz="700" dirty="0" err="1"/>
              <a:t>Tussyadiah</a:t>
            </a:r>
            <a:r>
              <a:rPr lang="en-US" sz="700" dirty="0"/>
              <a:t>, I. and Miller, G. (2023) ‘Hospitality robotics and the value of human engagement: Reframing service delivery in the age of AI’, </a:t>
            </a:r>
            <a:r>
              <a:rPr lang="en-US" sz="700" i="1" dirty="0"/>
              <a:t>Journal of Hospitality and Tourism Technology</a:t>
            </a:r>
            <a:r>
              <a:rPr lang="en-US" sz="700" dirty="0"/>
              <a:t>, 14(1), pp. 1–16. https://doi.org/10.1108/JHTT-05-2022-0132 (Accessed: 17 May 2025).</a:t>
            </a:r>
          </a:p>
          <a:p>
            <a:pPr lvl="0"/>
            <a:r>
              <a:rPr lang="en-US" sz="700" dirty="0"/>
              <a:t>Wirtz, J., Patterson, P.G. and Kunz, W.H. (2023) ‘Brave new world: Service robots in the frontline service encounters’, </a:t>
            </a:r>
            <a:r>
              <a:rPr lang="en-US" sz="700" i="1" dirty="0"/>
              <a:t>Journal of Service Management</a:t>
            </a:r>
            <a:r>
              <a:rPr lang="en-US" sz="700" dirty="0"/>
              <a:t>, 34(1), pp. 32–53.</a:t>
            </a:r>
            <a:br>
              <a:rPr lang="en-US" sz="700" dirty="0"/>
            </a:br>
            <a:r>
              <a:rPr lang="en-US" sz="700" dirty="0"/>
              <a:t>https://doi.org/10.1108/JOSM-04-2022-0136 (Accessed: 17 May 2025).</a:t>
            </a:r>
          </a:p>
          <a:p>
            <a:pPr lvl="0"/>
            <a:r>
              <a:rPr lang="en-US" sz="700" dirty="0"/>
              <a:t>Wirtz, J., Zeithaml, V.A. and Goh, K.Y. (2023) ‘The AI service interface: Designing for trust, empathy, and usefulness’, </a:t>
            </a:r>
            <a:r>
              <a:rPr lang="en-US" sz="700" i="1" dirty="0"/>
              <a:t>Journal of Service Research</a:t>
            </a:r>
            <a:r>
              <a:rPr lang="en-US" sz="700" dirty="0"/>
              <a:t>, 26(2), pp. 169–188. https://doi.org/10.1177/10946705221085638 (Accessed: 17 May 2025).</a:t>
            </a:r>
          </a:p>
          <a:p>
            <a:pPr lvl="0"/>
            <a:r>
              <a:rPr lang="en-US" sz="700" dirty="0"/>
              <a:t>Yadegaridehkordi, E., </a:t>
            </a:r>
            <a:r>
              <a:rPr lang="en-US" sz="700" dirty="0" err="1"/>
              <a:t>Hourmand</a:t>
            </a:r>
            <a:r>
              <a:rPr lang="en-US" sz="700" dirty="0"/>
              <a:t>, M., </a:t>
            </a:r>
            <a:r>
              <a:rPr lang="en-US" sz="700" dirty="0" err="1"/>
              <a:t>Nilashi</a:t>
            </a:r>
            <a:r>
              <a:rPr lang="en-US" sz="700" dirty="0"/>
              <a:t>, M. and Samad, S. (2021) ‘Decision-making for the adoption of artificial intelligence tools in hospitality and tourism industries’, </a:t>
            </a:r>
            <a:r>
              <a:rPr lang="en-US" sz="700" i="1" dirty="0"/>
              <a:t>Tourism Management Perspectives</a:t>
            </a:r>
            <a:r>
              <a:rPr lang="en-US" sz="700" dirty="0"/>
              <a:t>, 38, 100812.</a:t>
            </a:r>
            <a:br>
              <a:rPr lang="en-US" sz="700" dirty="0"/>
            </a:br>
            <a:r>
              <a:rPr lang="en-US" sz="700" dirty="0"/>
              <a:t>https://doi.org/10.1016/j.tmp.2021.100812 (Accessed: 17 May 2025).</a:t>
            </a:r>
          </a:p>
          <a:p>
            <a:pPr lvl="0"/>
            <a:r>
              <a:rPr lang="en-US" sz="700" dirty="0"/>
              <a:t>Zeng, Z., Chen, P.J. and Lew, A.A. (2020) ‘From high-touch to high-tech: The evolution of service in hospitality under the impact of AI and robotics’, </a:t>
            </a:r>
            <a:r>
              <a:rPr lang="en-US" sz="700" i="1" dirty="0"/>
              <a:t>Tourism Recreation Research</a:t>
            </a:r>
            <a:r>
              <a:rPr lang="en-US" sz="700" dirty="0"/>
              <a:t>, 45(4), pp. 456–471. https://doi.org/10.1080/02508281.2020.1754730 (Accessed: 17 May 2025). </a:t>
            </a:r>
            <a:r>
              <a:rPr lang="en-US" sz="600" dirty="0"/>
              <a:t>800715044 (Accessed: 17 May 2025).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768</Words>
  <Application>Microsoft Office PowerPoint</Application>
  <PresentationFormat>On-screen Show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Integral</vt:lpstr>
      <vt:lpstr>The Future of Work: AI and Human Collaboration in Hotel and Hospitality</vt:lpstr>
      <vt:lpstr>Introduction</vt:lpstr>
      <vt:lpstr>Literature Review</vt:lpstr>
      <vt:lpstr>Methodology</vt:lpstr>
      <vt:lpstr>Political Impact</vt:lpstr>
      <vt:lpstr>Economic Impact</vt:lpstr>
      <vt:lpstr>Social Impact</vt:lpstr>
      <vt:lpstr>Technological Impact</vt:lpstr>
      <vt:lpstr>Legal Impact</vt:lpstr>
      <vt:lpstr>Environmental Impact</vt:lpstr>
      <vt:lpstr>Conclusion</vt:lpstr>
      <vt:lpstr>Recommendations</vt:lpstr>
      <vt:lpstr>References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2025-06-04T21:19:40Z</dcterms:created>
  <dcterms:modified xsi:type="dcterms:W3CDTF">2025-06-05T21:49:14Z</dcterms:modified>
  <cp:category/>
</cp:coreProperties>
</file>