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264" r:id="rId5"/>
    <p:sldId id="312" r:id="rId6"/>
    <p:sldId id="314" r:id="rId7"/>
    <p:sldId id="313" r:id="rId8"/>
    <p:sldId id="319" r:id="rId9"/>
    <p:sldId id="316" r:id="rId10"/>
    <p:sldId id="315" r:id="rId11"/>
    <p:sldId id="317" r:id="rId12"/>
    <p:sldId id="320" r:id="rId13"/>
    <p:sldId id="31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62" d="100"/>
          <a:sy n="62" d="100"/>
        </p:scale>
        <p:origin x="8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pieChart>
        <c:varyColors val="1"/>
        <c:dLbls>
          <c:showLegendKey val="0"/>
          <c:showVal val="0"/>
          <c:showCatName val="0"/>
          <c:showSerName val="0"/>
          <c:showPercent val="0"/>
          <c:showBubbleSize val="0"/>
          <c:showLeaderLines val="0"/>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Did you enjoy the event?</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Did you enjoy the event</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DCE7-4BFC-9347-995EF28C8E05}"/>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DCE7-4BFC-9347-995EF28C8E05}"/>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DCE7-4BFC-9347-995EF28C8E05}"/>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DCE7-4BFC-9347-995EF28C8E05}"/>
              </c:ext>
            </c:extLst>
          </c:dPt>
          <c:cat>
            <c:strRef>
              <c:f>Sheet1!$A$2:$A$5</c:f>
              <c:strCache>
                <c:ptCount val="2"/>
                <c:pt idx="0">
                  <c:v>Yes</c:v>
                </c:pt>
                <c:pt idx="1">
                  <c:v>No</c:v>
                </c:pt>
              </c:strCache>
            </c:strRef>
          </c:cat>
          <c:val>
            <c:numRef>
              <c:f>Sheet1!$B$2:$B$5</c:f>
              <c:numCache>
                <c:formatCode>General</c:formatCode>
                <c:ptCount val="4"/>
                <c:pt idx="0">
                  <c:v>20</c:v>
                </c:pt>
                <c:pt idx="1">
                  <c:v>0</c:v>
                </c:pt>
              </c:numCache>
            </c:numRef>
          </c:val>
          <c:extLst>
            <c:ext xmlns:c16="http://schemas.microsoft.com/office/drawing/2014/chart" uri="{C3380CC4-5D6E-409C-BE32-E72D297353CC}">
              <c16:uniqueId val="{00000008-DCE7-4BFC-9347-995EF28C8E05}"/>
            </c:ext>
          </c:extLst>
        </c:ser>
        <c:dLbls>
          <c:showLegendKey val="0"/>
          <c:showVal val="0"/>
          <c:showCatName val="0"/>
          <c:showSerName val="0"/>
          <c:showPercent val="0"/>
          <c:showBubbleSize val="0"/>
          <c:showLeaderLines val="1"/>
        </c:dLbls>
        <c:firstSliceAng val="0"/>
      </c:pieChart>
      <c:spPr>
        <a:noFill/>
        <a:ln>
          <a:noFill/>
        </a:ln>
        <a:effectLst/>
      </c:spPr>
    </c:plotArea>
    <c:legend>
      <c:legendPos val="b"/>
      <c:legendEntry>
        <c:idx val="2"/>
        <c:delete val="1"/>
      </c:legendEntry>
      <c:legendEntry>
        <c:idx val="3"/>
        <c:delete val="1"/>
      </c:legendEntry>
      <c:layout>
        <c:manualLayout>
          <c:xMode val="edge"/>
          <c:yMode val="edge"/>
          <c:x val="0.33896984962161525"/>
          <c:y val="0.83941061434469311"/>
          <c:w val="0.32796039593518728"/>
          <c:h val="0.15794893456497203"/>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How old are you?</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How old ae you</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BFAE-472B-99FE-F68BF5A7CC4B}"/>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BFAE-472B-99FE-F68BF5A7CC4B}"/>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BFAE-472B-99FE-F68BF5A7CC4B}"/>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BFAE-472B-99FE-F68BF5A7CC4B}"/>
              </c:ext>
            </c:extLst>
          </c:dPt>
          <c:cat>
            <c:strRef>
              <c:f>Sheet1!$A$2:$A$5</c:f>
              <c:strCache>
                <c:ptCount val="3"/>
                <c:pt idx="0">
                  <c:v>16-18</c:v>
                </c:pt>
                <c:pt idx="1">
                  <c:v>19-25</c:v>
                </c:pt>
                <c:pt idx="2">
                  <c:v>25+</c:v>
                </c:pt>
              </c:strCache>
            </c:strRef>
          </c:cat>
          <c:val>
            <c:numRef>
              <c:f>Sheet1!$B$2:$B$5</c:f>
              <c:numCache>
                <c:formatCode>General</c:formatCode>
                <c:ptCount val="4"/>
                <c:pt idx="0">
                  <c:v>0</c:v>
                </c:pt>
                <c:pt idx="1">
                  <c:v>11</c:v>
                </c:pt>
                <c:pt idx="2">
                  <c:v>12</c:v>
                </c:pt>
              </c:numCache>
            </c:numRef>
          </c:val>
          <c:extLst>
            <c:ext xmlns:c16="http://schemas.microsoft.com/office/drawing/2014/chart" uri="{C3380CC4-5D6E-409C-BE32-E72D297353CC}">
              <c16:uniqueId val="{00000008-BFAE-472B-99FE-F68BF5A7CC4B}"/>
            </c:ext>
          </c:extLst>
        </c:ser>
        <c:dLbls>
          <c:showLegendKey val="0"/>
          <c:showVal val="0"/>
          <c:showCatName val="0"/>
          <c:showSerName val="0"/>
          <c:showPercent val="0"/>
          <c:showBubbleSize val="0"/>
          <c:showLeaderLines val="1"/>
        </c:dLbls>
        <c:firstSliceAng val="0"/>
      </c:pieChart>
      <c:spPr>
        <a:noFill/>
        <a:ln>
          <a:noFill/>
        </a:ln>
        <a:effectLst/>
      </c:spPr>
    </c:plotArea>
    <c:legend>
      <c:legendPos val="b"/>
      <c:legendEntry>
        <c:idx val="3"/>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Did you benefit from any of our videos?</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Did you benefit from any of our videos</c:v>
                </c:pt>
              </c:strCache>
            </c:strRef>
          </c:tx>
          <c:dPt>
            <c:idx val="0"/>
            <c:bubble3D val="0"/>
            <c:spPr>
              <a:solidFill>
                <a:schemeClr val="accent6"/>
              </a:solidFill>
              <a:ln w="19050">
                <a:solidFill>
                  <a:schemeClr val="lt1"/>
                </a:solidFill>
              </a:ln>
              <a:effectLst/>
            </c:spPr>
          </c:dPt>
          <c:dPt>
            <c:idx val="1"/>
            <c:bubble3D val="0"/>
            <c:spPr>
              <a:solidFill>
                <a:schemeClr val="accent5"/>
              </a:solidFill>
              <a:ln w="19050">
                <a:solidFill>
                  <a:schemeClr val="lt1"/>
                </a:solidFill>
              </a:ln>
              <a:effectLst/>
            </c:spPr>
          </c:dPt>
          <c:dPt>
            <c:idx val="2"/>
            <c:bubble3D val="0"/>
            <c:spPr>
              <a:solidFill>
                <a:schemeClr val="accent4"/>
              </a:solidFill>
              <a:ln w="19050">
                <a:solidFill>
                  <a:schemeClr val="lt1"/>
                </a:solidFill>
              </a:ln>
              <a:effectLst/>
            </c:spPr>
          </c:dPt>
          <c:dPt>
            <c:idx val="3"/>
            <c:bubble3D val="0"/>
            <c:spPr>
              <a:solidFill>
                <a:schemeClr val="accent6">
                  <a:lumMod val="60000"/>
                </a:schemeClr>
              </a:solidFill>
              <a:ln w="19050">
                <a:solidFill>
                  <a:schemeClr val="lt1"/>
                </a:solidFill>
              </a:ln>
              <a:effectLst/>
            </c:spPr>
          </c:dPt>
          <c:cat>
            <c:strRef>
              <c:f>Sheet1!$A$2:$A$5</c:f>
              <c:strCache>
                <c:ptCount val="2"/>
                <c:pt idx="0">
                  <c:v>Yes</c:v>
                </c:pt>
                <c:pt idx="1">
                  <c:v>No</c:v>
                </c:pt>
              </c:strCache>
            </c:strRef>
          </c:cat>
          <c:val>
            <c:numRef>
              <c:f>Sheet1!$B$2:$B$5</c:f>
              <c:numCache>
                <c:formatCode>General</c:formatCode>
                <c:ptCount val="4"/>
                <c:pt idx="0">
                  <c:v>21</c:v>
                </c:pt>
                <c:pt idx="1">
                  <c:v>1</c:v>
                </c:pt>
              </c:numCache>
            </c:numRef>
          </c:val>
          <c:extLst>
            <c:ext xmlns:c16="http://schemas.microsoft.com/office/drawing/2014/chart" uri="{C3380CC4-5D6E-409C-BE32-E72D297353CC}">
              <c16:uniqueId val="{00000000-183E-4FCC-AFF8-C3635FC7B14C}"/>
            </c:ext>
          </c:extLst>
        </c:ser>
        <c:dLbls>
          <c:showLegendKey val="0"/>
          <c:showVal val="0"/>
          <c:showCatName val="0"/>
          <c:showSerName val="0"/>
          <c:showPercent val="0"/>
          <c:showBubbleSize val="0"/>
          <c:showLeaderLines val="1"/>
        </c:dLbls>
        <c:firstSliceAng val="0"/>
      </c:pieChart>
      <c:spPr>
        <a:noFill/>
        <a:ln>
          <a:noFill/>
        </a:ln>
        <a:effectLst/>
      </c:spPr>
    </c:plotArea>
    <c:legend>
      <c:legendPos val="b"/>
      <c:legendEntry>
        <c:idx val="2"/>
        <c:delete val="1"/>
      </c:legendEntry>
      <c:legendEntry>
        <c:idx val="3"/>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0FC4FFE-8987-4A26-B7F4-8A516F18ADAE}">
      <dgm:prSet/>
      <dgm:spPr/>
      <dgm:t>
        <a:bodyPr/>
        <a:lstStyle/>
        <a:p>
          <a:pPr>
            <a:defRPr cap="all"/>
          </a:pPr>
          <a:r>
            <a:rPr lang="en-US" dirty="0"/>
            <a:t>Team of four students.</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defRPr cap="all"/>
          </a:pPr>
          <a:r>
            <a:rPr lang="en-US" dirty="0"/>
            <a:t>Three day fitness and well being event.</a:t>
          </a:r>
          <a:endParaRPr lang="en-GB" dirty="0"/>
        </a:p>
        <a:p>
          <a:pPr>
            <a:defRPr cap="all"/>
          </a:pPr>
          <a:endParaRPr lang="en-US" dirty="0"/>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defRPr cap="all"/>
          </a:pPr>
          <a:r>
            <a:rPr lang="en-US" dirty="0"/>
            <a:t>Event was held on Instagram and </a:t>
          </a:r>
          <a:r>
            <a:rPr lang="en-US" dirty="0" err="1"/>
            <a:t>facebook</a:t>
          </a:r>
          <a:r>
            <a:rPr lang="en-US" dirty="0"/>
            <a:t>. We had a group of content creators help with the event.</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4DB489CC-5F5F-488A-A7AC-A3EC8EF15374}" type="pres">
      <dgm:prSet presAssocID="{01A66772-F185-4D58-B8BB-E9370D7A7A2B}" presName="vert0" presStyleCnt="0">
        <dgm:presLayoutVars>
          <dgm:dir/>
          <dgm:animOne val="branch"/>
          <dgm:animLvl val="lvl"/>
        </dgm:presLayoutVars>
      </dgm:prSet>
      <dgm:spPr/>
    </dgm:pt>
    <dgm:pt modelId="{880D2DEE-679B-44E0-9065-16FCE6FBFAF3}" type="pres">
      <dgm:prSet presAssocID="{40FC4FFE-8987-4A26-B7F4-8A516F18ADAE}" presName="thickLine" presStyleLbl="alignNode1" presStyleIdx="0" presStyleCnt="3"/>
      <dgm:spPr/>
    </dgm:pt>
    <dgm:pt modelId="{338749ED-9B25-4163-BFCD-724D85498876}" type="pres">
      <dgm:prSet presAssocID="{40FC4FFE-8987-4A26-B7F4-8A516F18ADAE}" presName="horz1" presStyleCnt="0"/>
      <dgm:spPr/>
    </dgm:pt>
    <dgm:pt modelId="{096EE525-BFFA-4312-A312-BA434703F429}" type="pres">
      <dgm:prSet presAssocID="{40FC4FFE-8987-4A26-B7F4-8A516F18ADAE}" presName="tx1" presStyleLbl="revTx" presStyleIdx="0" presStyleCnt="3"/>
      <dgm:spPr/>
    </dgm:pt>
    <dgm:pt modelId="{29B17542-D634-4476-9166-53F74B498D4F}" type="pres">
      <dgm:prSet presAssocID="{40FC4FFE-8987-4A26-B7F4-8A516F18ADAE}" presName="vert1" presStyleCnt="0"/>
      <dgm:spPr/>
    </dgm:pt>
    <dgm:pt modelId="{FC5312DD-3B3A-4187-A43A-0717CAF3D540}" type="pres">
      <dgm:prSet presAssocID="{49225C73-1633-42F1-AB3B-7CB183E5F8B8}" presName="thickLine" presStyleLbl="alignNode1" presStyleIdx="1" presStyleCnt="3"/>
      <dgm:spPr/>
    </dgm:pt>
    <dgm:pt modelId="{65CC701A-754B-4C71-8875-270F32FB3CFD}" type="pres">
      <dgm:prSet presAssocID="{49225C73-1633-42F1-AB3B-7CB183E5F8B8}" presName="horz1" presStyleCnt="0"/>
      <dgm:spPr/>
    </dgm:pt>
    <dgm:pt modelId="{576EAD7B-4FD5-43E6-B915-4A953F030478}" type="pres">
      <dgm:prSet presAssocID="{49225C73-1633-42F1-AB3B-7CB183E5F8B8}" presName="tx1" presStyleLbl="revTx" presStyleIdx="1" presStyleCnt="3"/>
      <dgm:spPr/>
    </dgm:pt>
    <dgm:pt modelId="{B6195F1A-A8B4-4655-B645-82A93D978FC5}" type="pres">
      <dgm:prSet presAssocID="{49225C73-1633-42F1-AB3B-7CB183E5F8B8}" presName="vert1" presStyleCnt="0"/>
      <dgm:spPr/>
    </dgm:pt>
    <dgm:pt modelId="{5FD22AD6-97D7-4D4C-9CC4-254B78A5CC15}" type="pres">
      <dgm:prSet presAssocID="{1C383F32-22E8-4F62-A3E0-BDC3D5F48992}" presName="thickLine" presStyleLbl="alignNode1" presStyleIdx="2" presStyleCnt="3"/>
      <dgm:spPr/>
    </dgm:pt>
    <dgm:pt modelId="{DBE27777-5C90-484A-9EE9-38CFAE18ABCC}" type="pres">
      <dgm:prSet presAssocID="{1C383F32-22E8-4F62-A3E0-BDC3D5F48992}" presName="horz1" presStyleCnt="0"/>
      <dgm:spPr/>
    </dgm:pt>
    <dgm:pt modelId="{114CCBD1-50D4-4844-BF21-CBEBAB5717DB}" type="pres">
      <dgm:prSet presAssocID="{1C383F32-22E8-4F62-A3E0-BDC3D5F48992}" presName="tx1" presStyleLbl="revTx" presStyleIdx="2" presStyleCnt="3"/>
      <dgm:spPr/>
    </dgm:pt>
    <dgm:pt modelId="{45743EAA-7CA9-4768-9F92-635EAB81183C}" type="pres">
      <dgm:prSet presAssocID="{1C383F32-22E8-4F62-A3E0-BDC3D5F48992}" presName="vert1" presStyleCnt="0"/>
      <dgm:spPr/>
    </dgm:pt>
  </dgm:ptLst>
  <dgm:cxnLst>
    <dgm:cxn modelId="{A9154303-8225-4248-91DC-1B0156A35F07}" srcId="{01A66772-F185-4D58-B8BB-E9370D7A7A2B}" destId="{49225C73-1633-42F1-AB3B-7CB183E5F8B8}" srcOrd="1" destOrd="0" parTransId="{1A0E2090-1D4F-438A-8766-B6030CE01ADD}" sibTransId="{9646853A-8964-4519-A5B1-0B7D18B2983D}"/>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8373BD84-3799-4CC5-828A-0CA8B7915691}" type="presOf" srcId="{49225C73-1633-42F1-AB3B-7CB183E5F8B8}" destId="{576EAD7B-4FD5-43E6-B915-4A953F030478}" srcOrd="0" destOrd="0" presId="urn:microsoft.com/office/officeart/2008/layout/LinedList"/>
    <dgm:cxn modelId="{086C3088-48F6-41B4-BB6C-8457DD3623A9}" type="presOf" srcId="{01A66772-F185-4D58-B8BB-E9370D7A7A2B}" destId="{4DB489CC-5F5F-488A-A7AC-A3EC8EF15374}" srcOrd="0" destOrd="0" presId="urn:microsoft.com/office/officeart/2008/layout/LinedList"/>
    <dgm:cxn modelId="{4874FA99-89E9-4338-9AC2-A8F2E33182FF}" type="presOf" srcId="{1C383F32-22E8-4F62-A3E0-BDC3D5F48992}" destId="{114CCBD1-50D4-4844-BF21-CBEBAB5717DB}" srcOrd="0" destOrd="0" presId="urn:microsoft.com/office/officeart/2008/layout/LinedList"/>
    <dgm:cxn modelId="{7B43FDCC-CD69-4C89-9107-C91F40DC7B16}" type="presOf" srcId="{40FC4FFE-8987-4A26-B7F4-8A516F18ADAE}" destId="{096EE525-BFFA-4312-A312-BA434703F429}" srcOrd="0" destOrd="0" presId="urn:microsoft.com/office/officeart/2008/layout/LinedList"/>
    <dgm:cxn modelId="{28E51F6B-1AEA-4785-880D-D7F33032B5F7}" type="presParOf" srcId="{4DB489CC-5F5F-488A-A7AC-A3EC8EF15374}" destId="{880D2DEE-679B-44E0-9065-16FCE6FBFAF3}" srcOrd="0" destOrd="0" presId="urn:microsoft.com/office/officeart/2008/layout/LinedList"/>
    <dgm:cxn modelId="{418403A3-06F6-4B92-9E94-F8AF5A09E814}" type="presParOf" srcId="{4DB489CC-5F5F-488A-A7AC-A3EC8EF15374}" destId="{338749ED-9B25-4163-BFCD-724D85498876}" srcOrd="1" destOrd="0" presId="urn:microsoft.com/office/officeart/2008/layout/LinedList"/>
    <dgm:cxn modelId="{96D8592D-7682-4A63-89DD-8E0C942F1427}" type="presParOf" srcId="{338749ED-9B25-4163-BFCD-724D85498876}" destId="{096EE525-BFFA-4312-A312-BA434703F429}" srcOrd="0" destOrd="0" presId="urn:microsoft.com/office/officeart/2008/layout/LinedList"/>
    <dgm:cxn modelId="{2D720ABC-CD91-406D-9096-076A783671FC}" type="presParOf" srcId="{338749ED-9B25-4163-BFCD-724D85498876}" destId="{29B17542-D634-4476-9166-53F74B498D4F}" srcOrd="1" destOrd="0" presId="urn:microsoft.com/office/officeart/2008/layout/LinedList"/>
    <dgm:cxn modelId="{E3FDD392-5DF1-4DE8-8892-DE8FA34B6FD9}" type="presParOf" srcId="{4DB489CC-5F5F-488A-A7AC-A3EC8EF15374}" destId="{FC5312DD-3B3A-4187-A43A-0717CAF3D540}" srcOrd="2" destOrd="0" presId="urn:microsoft.com/office/officeart/2008/layout/LinedList"/>
    <dgm:cxn modelId="{79775FEC-6EAB-48BB-927C-16CDD3FACE50}" type="presParOf" srcId="{4DB489CC-5F5F-488A-A7AC-A3EC8EF15374}" destId="{65CC701A-754B-4C71-8875-270F32FB3CFD}" srcOrd="3" destOrd="0" presId="urn:microsoft.com/office/officeart/2008/layout/LinedList"/>
    <dgm:cxn modelId="{E860D13C-5F4C-4FF3-ACB1-BC4B06E61794}" type="presParOf" srcId="{65CC701A-754B-4C71-8875-270F32FB3CFD}" destId="{576EAD7B-4FD5-43E6-B915-4A953F030478}" srcOrd="0" destOrd="0" presId="urn:microsoft.com/office/officeart/2008/layout/LinedList"/>
    <dgm:cxn modelId="{A56345FF-25C1-40DE-B6F8-C3F981BC496F}" type="presParOf" srcId="{65CC701A-754B-4C71-8875-270F32FB3CFD}" destId="{B6195F1A-A8B4-4655-B645-82A93D978FC5}" srcOrd="1" destOrd="0" presId="urn:microsoft.com/office/officeart/2008/layout/LinedList"/>
    <dgm:cxn modelId="{89A33B5E-D374-4544-9430-148DBF57697E}" type="presParOf" srcId="{4DB489CC-5F5F-488A-A7AC-A3EC8EF15374}" destId="{5FD22AD6-97D7-4D4C-9CC4-254B78A5CC15}" srcOrd="4" destOrd="0" presId="urn:microsoft.com/office/officeart/2008/layout/LinedList"/>
    <dgm:cxn modelId="{29E6C812-6918-4B2B-99AD-F389CCDB614B}" type="presParOf" srcId="{4DB489CC-5F5F-488A-A7AC-A3EC8EF15374}" destId="{DBE27777-5C90-484A-9EE9-38CFAE18ABCC}" srcOrd="5" destOrd="0" presId="urn:microsoft.com/office/officeart/2008/layout/LinedList"/>
    <dgm:cxn modelId="{9A7F1A2C-549D-4553-84DE-66B032355FD5}" type="presParOf" srcId="{DBE27777-5C90-484A-9EE9-38CFAE18ABCC}" destId="{114CCBD1-50D4-4844-BF21-CBEBAB5717DB}" srcOrd="0" destOrd="0" presId="urn:microsoft.com/office/officeart/2008/layout/LinedList"/>
    <dgm:cxn modelId="{A238FF91-BA83-4059-B753-E68D846A75C1}" type="presParOf" srcId="{DBE27777-5C90-484A-9EE9-38CFAE18ABCC}" destId="{45743EAA-7CA9-4768-9F92-635EAB81183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0D2DEE-679B-44E0-9065-16FCE6FBFAF3}">
      <dsp:nvSpPr>
        <dsp:cNvPr id="0" name=""/>
        <dsp:cNvSpPr/>
      </dsp:nvSpPr>
      <dsp:spPr>
        <a:xfrm>
          <a:off x="0" y="2554"/>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6EE525-BFFA-4312-A312-BA434703F429}">
      <dsp:nvSpPr>
        <dsp:cNvPr id="0" name=""/>
        <dsp:cNvSpPr/>
      </dsp:nvSpPr>
      <dsp:spPr>
        <a:xfrm>
          <a:off x="0" y="255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defRPr cap="all"/>
          </a:pPr>
          <a:r>
            <a:rPr lang="en-US" sz="2700" kern="1200" dirty="0"/>
            <a:t>Team of four students.</a:t>
          </a:r>
        </a:p>
      </dsp:txBody>
      <dsp:txXfrm>
        <a:off x="0" y="2554"/>
        <a:ext cx="5906181" cy="1741869"/>
      </dsp:txXfrm>
    </dsp:sp>
    <dsp:sp modelId="{FC5312DD-3B3A-4187-A43A-0717CAF3D540}">
      <dsp:nvSpPr>
        <dsp:cNvPr id="0" name=""/>
        <dsp:cNvSpPr/>
      </dsp:nvSpPr>
      <dsp:spPr>
        <a:xfrm>
          <a:off x="0" y="1744424"/>
          <a:ext cx="5906181" cy="0"/>
        </a:xfrm>
        <a:prstGeom prst="line">
          <a:avLst/>
        </a:prstGeom>
        <a:solidFill>
          <a:schemeClr val="accent2">
            <a:hueOff val="-5235564"/>
            <a:satOff val="-1290"/>
            <a:lumOff val="5490"/>
            <a:alphaOff val="0"/>
          </a:schemeClr>
        </a:solidFill>
        <a:ln w="12700" cap="flat" cmpd="sng" algn="ctr">
          <a:solidFill>
            <a:schemeClr val="accent2">
              <a:hueOff val="-5235564"/>
              <a:satOff val="-1290"/>
              <a:lumOff val="549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6EAD7B-4FD5-43E6-B915-4A953F030478}">
      <dsp:nvSpPr>
        <dsp:cNvPr id="0" name=""/>
        <dsp:cNvSpPr/>
      </dsp:nvSpPr>
      <dsp:spPr>
        <a:xfrm>
          <a:off x="0" y="174442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defRPr cap="all"/>
          </a:pPr>
          <a:r>
            <a:rPr lang="en-US" sz="2700" kern="1200" dirty="0"/>
            <a:t>Three day fitness and well being event.</a:t>
          </a:r>
          <a:endParaRPr lang="en-GB" sz="2700" kern="1200" dirty="0"/>
        </a:p>
        <a:p>
          <a:pPr marL="0" lvl="0" indent="0" algn="l" defTabSz="1200150">
            <a:lnSpc>
              <a:spcPct val="90000"/>
            </a:lnSpc>
            <a:spcBef>
              <a:spcPct val="0"/>
            </a:spcBef>
            <a:spcAft>
              <a:spcPct val="35000"/>
            </a:spcAft>
            <a:buNone/>
            <a:defRPr cap="all"/>
          </a:pPr>
          <a:endParaRPr lang="en-US" sz="2700" kern="1200" dirty="0"/>
        </a:p>
      </dsp:txBody>
      <dsp:txXfrm>
        <a:off x="0" y="1744424"/>
        <a:ext cx="5906181" cy="1741869"/>
      </dsp:txXfrm>
    </dsp:sp>
    <dsp:sp modelId="{5FD22AD6-97D7-4D4C-9CC4-254B78A5CC15}">
      <dsp:nvSpPr>
        <dsp:cNvPr id="0" name=""/>
        <dsp:cNvSpPr/>
      </dsp:nvSpPr>
      <dsp:spPr>
        <a:xfrm>
          <a:off x="0" y="3486293"/>
          <a:ext cx="5906181" cy="0"/>
        </a:xfrm>
        <a:prstGeom prst="line">
          <a:avLst/>
        </a:prstGeom>
        <a:solidFill>
          <a:schemeClr val="accent2">
            <a:hueOff val="-10471127"/>
            <a:satOff val="-2580"/>
            <a:lumOff val="10981"/>
            <a:alphaOff val="0"/>
          </a:schemeClr>
        </a:solidFill>
        <a:ln w="12700" cap="flat" cmpd="sng" algn="ctr">
          <a:solidFill>
            <a:schemeClr val="accent2">
              <a:hueOff val="-10471127"/>
              <a:satOff val="-2580"/>
              <a:lumOff val="1098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4CCBD1-50D4-4844-BF21-CBEBAB5717DB}">
      <dsp:nvSpPr>
        <dsp:cNvPr id="0" name=""/>
        <dsp:cNvSpPr/>
      </dsp:nvSpPr>
      <dsp:spPr>
        <a:xfrm>
          <a:off x="0" y="3486293"/>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defRPr cap="all"/>
          </a:pPr>
          <a:r>
            <a:rPr lang="en-US" sz="2700" kern="1200" dirty="0"/>
            <a:t>Event was held on Instagram and </a:t>
          </a:r>
          <a:r>
            <a:rPr lang="en-US" sz="2700" kern="1200" dirty="0" err="1"/>
            <a:t>facebook</a:t>
          </a:r>
          <a:r>
            <a:rPr lang="en-US" sz="2700" kern="1200" dirty="0"/>
            <a:t>. We had a group of content creators help with the event.</a:t>
          </a:r>
        </a:p>
      </dsp:txBody>
      <dsp:txXfrm>
        <a:off x="0" y="3486293"/>
        <a:ext cx="5906181" cy="17418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5/10/2021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dirty="0"/>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987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team of four we had a couple of meetings to decide what our event was going to be and we all came up with a few great ideas including a may bank holiday fayre for all the family but we finally decided upon a fitness and well being event based around students. We then had to decide upon a name and how the event was going to run. We discussed and realized that Instagram tv and </a:t>
            </a:r>
            <a:r>
              <a:rPr lang="en-US" dirty="0" err="1"/>
              <a:t>facebook</a:t>
            </a:r>
            <a:r>
              <a:rPr lang="en-US" dirty="0"/>
              <a:t> were the best option to reach our target market with the content that the creators had made for us. The content creators were found by the team, some through existing contacts and some through reaching out over social media.</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19048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screenshots from the event and the schedule for the event. We also had workouts for beginners, tips and tricks to look after your hair and cold water therapy. In total we had content from 16 different creators, we were also fortunate enough for some of them to send us multiple videos for us to use.</a:t>
            </a:r>
          </a:p>
        </p:txBody>
      </p:sp>
      <p:sp>
        <p:nvSpPr>
          <p:cNvPr id="4" name="Slide Number Placeholder 3"/>
          <p:cNvSpPr>
            <a:spLocks noGrp="1"/>
          </p:cNvSpPr>
          <p:nvPr>
            <p:ph type="sldNum" sz="quarter" idx="5"/>
          </p:nvPr>
        </p:nvSpPr>
        <p:spPr/>
        <p:txBody>
          <a:bodyPr/>
          <a:lstStyle/>
          <a:p>
            <a:fld id="{86456DE3-4E01-4AFD-AD42-42312842ED89}" type="slidenum">
              <a:rPr lang="en-US" smtClean="0"/>
              <a:t>3</a:t>
            </a:fld>
            <a:endParaRPr lang="en-US" dirty="0"/>
          </a:p>
        </p:txBody>
      </p:sp>
    </p:spTree>
    <p:extLst>
      <p:ext uri="{BB962C8B-B14F-4D97-AF65-F5344CB8AC3E}">
        <p14:creationId xmlns:p14="http://schemas.microsoft.com/office/powerpoint/2010/main" val="2478254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100% of people who responded to the evaluation questionnaire, say that they enjoyed our event is really great to know as it shows that our event concept worked and that people were interested in the topic. Although the figure of 47% percent of attendees being our target market may not sound great, this figure is only of people who responded to the questionnaire also it shows that it isn’t just younger people that are in need of advice like the topics covered in our event, it shows that it is much wider spread need. As well as 100% of people saying they enjoyed our event, 95% of people who responded said they benefitted from attending the event and had taken something away from it.</a:t>
            </a:r>
          </a:p>
        </p:txBody>
      </p:sp>
      <p:sp>
        <p:nvSpPr>
          <p:cNvPr id="4" name="Slide Number Placeholder 3"/>
          <p:cNvSpPr>
            <a:spLocks noGrp="1"/>
          </p:cNvSpPr>
          <p:nvPr>
            <p:ph type="sldNum" sz="quarter" idx="5"/>
          </p:nvPr>
        </p:nvSpPr>
        <p:spPr/>
        <p:txBody>
          <a:bodyPr/>
          <a:lstStyle/>
          <a:p>
            <a:fld id="{86456DE3-4E01-4AFD-AD42-42312842ED89}" type="slidenum">
              <a:rPr lang="en-US" smtClean="0"/>
              <a:t>4</a:t>
            </a:fld>
            <a:endParaRPr lang="en-US" dirty="0"/>
          </a:p>
        </p:txBody>
      </p:sp>
    </p:spTree>
    <p:extLst>
      <p:ext uri="{BB962C8B-B14F-4D97-AF65-F5344CB8AC3E}">
        <p14:creationId xmlns:p14="http://schemas.microsoft.com/office/powerpoint/2010/main" val="13455262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some pie charts showing the results of the evaluation questionnaire from our Instagram story</a:t>
            </a:r>
          </a:p>
        </p:txBody>
      </p:sp>
      <p:sp>
        <p:nvSpPr>
          <p:cNvPr id="4" name="Slide Number Placeholder 3"/>
          <p:cNvSpPr>
            <a:spLocks noGrp="1"/>
          </p:cNvSpPr>
          <p:nvPr>
            <p:ph type="sldNum" sz="quarter" idx="5"/>
          </p:nvPr>
        </p:nvSpPr>
        <p:spPr/>
        <p:txBody>
          <a:bodyPr/>
          <a:lstStyle/>
          <a:p>
            <a:fld id="{86456DE3-4E01-4AFD-AD42-42312842ED89}" type="slidenum">
              <a:rPr lang="en-US" smtClean="0"/>
              <a:t>5</a:t>
            </a:fld>
            <a:endParaRPr lang="en-US" dirty="0"/>
          </a:p>
        </p:txBody>
      </p:sp>
    </p:spTree>
    <p:extLst>
      <p:ext uri="{BB962C8B-B14F-4D97-AF65-F5344CB8AC3E}">
        <p14:creationId xmlns:p14="http://schemas.microsoft.com/office/powerpoint/2010/main" val="2932878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screenshots from the evaluation questionnaire which was shared on our Instagram story and onto our </a:t>
            </a:r>
            <a:r>
              <a:rPr lang="en-GB" dirty="0" err="1"/>
              <a:t>facebook</a:t>
            </a:r>
            <a:r>
              <a:rPr lang="en-GB" dirty="0"/>
              <a:t> event page, which myself and molly created.</a:t>
            </a:r>
          </a:p>
        </p:txBody>
      </p:sp>
      <p:sp>
        <p:nvSpPr>
          <p:cNvPr id="4" name="Slide Number Placeholder 3"/>
          <p:cNvSpPr>
            <a:spLocks noGrp="1"/>
          </p:cNvSpPr>
          <p:nvPr>
            <p:ph type="sldNum" sz="quarter" idx="5"/>
          </p:nvPr>
        </p:nvSpPr>
        <p:spPr/>
        <p:txBody>
          <a:bodyPr/>
          <a:lstStyle/>
          <a:p>
            <a:fld id="{86456DE3-4E01-4AFD-AD42-42312842ED89}" type="slidenum">
              <a:rPr lang="en-US" smtClean="0"/>
              <a:t>6</a:t>
            </a:fld>
            <a:endParaRPr lang="en-US" dirty="0"/>
          </a:p>
        </p:txBody>
      </p:sp>
    </p:spTree>
    <p:extLst>
      <p:ext uri="{BB962C8B-B14F-4D97-AF65-F5344CB8AC3E}">
        <p14:creationId xmlns:p14="http://schemas.microsoft.com/office/powerpoint/2010/main" val="3671602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5/10/2021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5/10/2021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5/10/2021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5/10/2021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5/10/2021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5/10/2021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5/10/2021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5/10/2021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2.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chart" Target="../charts/chart1.xm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chart" Target="../charts/chart4.xml"/><Relationship Id="rId4" Type="http://schemas.openxmlformats.org/officeDocument/2006/relationships/chart" Target="../charts/chart3.xml"/></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 Id="rId14" Type="http://schemas.openxmlformats.org/officeDocument/2006/relationships/image" Target="../media/image20.png"/></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flower illustrations">
            <a:extLst>
              <a:ext uri="{FF2B5EF4-FFF2-40B4-BE49-F238E27FC236}">
                <a16:creationId xmlns:a16="http://schemas.microsoft.com/office/drawing/2014/main" id="{46768272-0F6A-4E58-A45C-F10D015D8952}"/>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a:stretch/>
        </p:blipFill>
        <p:spPr>
          <a:xfrm>
            <a:off x="20" y="-839"/>
            <a:ext cx="12191980" cy="6858000"/>
          </a:xfrm>
          <a:prstGeom prst="rect">
            <a:avLst/>
          </a:prstGeom>
        </p:spPr>
      </p:pic>
      <p:sp>
        <p:nvSpPr>
          <p:cNvPr id="88" name="Rectangle 87">
            <a:extLst>
              <a:ext uri="{FF2B5EF4-FFF2-40B4-BE49-F238E27FC236}">
                <a16:creationId xmlns:a16="http://schemas.microsoft.com/office/drawing/2014/main" id="{87FD26E4-041F-4EF2-B92D-6034C0F8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37549"/>
            <a:ext cx="12191999" cy="5058137"/>
          </a:xfrm>
          <a:prstGeom prst="rect">
            <a:avLst/>
          </a:prstGeom>
          <a:gradFill flip="none" rotWithShape="1">
            <a:gsLst>
              <a:gs pos="50000">
                <a:schemeClr val="bg1">
                  <a:alpha val="30000"/>
                </a:schemeClr>
              </a:gs>
              <a:gs pos="80000">
                <a:schemeClr val="bg1">
                  <a:alpha val="15000"/>
                </a:schemeClr>
              </a:gs>
              <a:gs pos="0">
                <a:schemeClr val="bg1">
                  <a:alpha val="0"/>
                </a:schemeClr>
              </a:gs>
              <a:gs pos="20000">
                <a:schemeClr val="bg1">
                  <a:alpha val="15000"/>
                </a:schemeClr>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374322" y="1179739"/>
            <a:ext cx="9443357" cy="2753880"/>
          </a:xfrm>
        </p:spPr>
        <p:txBody>
          <a:bodyPr anchor="b">
            <a:normAutofit/>
          </a:bodyPr>
          <a:lstStyle/>
          <a:p>
            <a:r>
              <a:rPr lang="en-US"/>
              <a:t>Fit For Students</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524000" y="4132761"/>
            <a:ext cx="9144000" cy="943222"/>
          </a:xfrm>
        </p:spPr>
        <p:txBody>
          <a:bodyPr>
            <a:normAutofit/>
          </a:bodyPr>
          <a:lstStyle/>
          <a:p>
            <a:pPr>
              <a:spcAft>
                <a:spcPts val="600"/>
              </a:spcAft>
            </a:pPr>
            <a:r>
              <a:rPr lang="en-US" b="1" dirty="0"/>
              <a:t>Thomas Amphlett (1902442)</a:t>
            </a:r>
          </a:p>
        </p:txBody>
      </p:sp>
    </p:spTree>
    <p:extLst>
      <p:ext uri="{BB962C8B-B14F-4D97-AF65-F5344CB8AC3E}">
        <p14:creationId xmlns:p14="http://schemas.microsoft.com/office/powerpoint/2010/main" val="4202808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573409" y="559477"/>
            <a:ext cx="3765200" cy="5709931"/>
          </a:xfrm>
        </p:spPr>
        <p:txBody>
          <a:bodyPr>
            <a:normAutofit/>
          </a:bodyPr>
          <a:lstStyle/>
          <a:p>
            <a:pPr algn="ctr"/>
            <a:r>
              <a:rPr lang="en-US" dirty="0"/>
              <a:t>Fit For Students</a:t>
            </a:r>
            <a:br>
              <a:rPr lang="en-US" dirty="0"/>
            </a:br>
            <a:r>
              <a:rPr lang="en-US" dirty="0"/>
              <a:t>Overview</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470153660"/>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2">
            <a:extLst>
              <a:ext uri="{FF2B5EF4-FFF2-40B4-BE49-F238E27FC236}">
                <a16:creationId xmlns:a16="http://schemas.microsoft.com/office/drawing/2014/main" id="{B3238184-FB3E-449D-A7DD-08060FB49769}"/>
              </a:ext>
            </a:extLst>
          </p:cNvPr>
          <p:cNvPicPr>
            <a:picLocks noChangeAspect="1"/>
          </p:cNvPicPr>
          <p:nvPr/>
        </p:nvPicPr>
        <p:blipFill>
          <a:blip r:embed="rId9"/>
          <a:stretch>
            <a:fillRect/>
          </a:stretch>
        </p:blipFill>
        <p:spPr>
          <a:xfrm>
            <a:off x="10286855" y="0"/>
            <a:ext cx="1670449" cy="1682642"/>
          </a:xfrm>
          <a:prstGeom prst="rect">
            <a:avLst/>
          </a:prstGeom>
        </p:spPr>
      </p:pic>
    </p:spTree>
    <p:extLst>
      <p:ext uri="{BB962C8B-B14F-4D97-AF65-F5344CB8AC3E}">
        <p14:creationId xmlns:p14="http://schemas.microsoft.com/office/powerpoint/2010/main" val="3192257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06E58-ACFC-4636-A628-41F93E8CD8E3}"/>
              </a:ext>
            </a:extLst>
          </p:cNvPr>
          <p:cNvSpPr>
            <a:spLocks noGrp="1"/>
          </p:cNvSpPr>
          <p:nvPr>
            <p:ph type="title"/>
          </p:nvPr>
        </p:nvSpPr>
        <p:spPr>
          <a:xfrm>
            <a:off x="1066800" y="395556"/>
            <a:ext cx="10058400" cy="1371600"/>
          </a:xfrm>
        </p:spPr>
        <p:txBody>
          <a:bodyPr/>
          <a:lstStyle/>
          <a:p>
            <a:r>
              <a:rPr lang="en-GB" dirty="0"/>
              <a:t>Examples of content </a:t>
            </a:r>
          </a:p>
        </p:txBody>
      </p:sp>
      <p:pic>
        <p:nvPicPr>
          <p:cNvPr id="5" name="Picture 4">
            <a:extLst>
              <a:ext uri="{FF2B5EF4-FFF2-40B4-BE49-F238E27FC236}">
                <a16:creationId xmlns:a16="http://schemas.microsoft.com/office/drawing/2014/main" id="{A390E42D-8F98-4BC2-9E29-9210FDAA566D}"/>
              </a:ext>
            </a:extLst>
          </p:cNvPr>
          <p:cNvPicPr>
            <a:picLocks noChangeAspect="1"/>
          </p:cNvPicPr>
          <p:nvPr/>
        </p:nvPicPr>
        <p:blipFill rotWithShape="1">
          <a:blip r:embed="rId3"/>
          <a:srcRect l="20730" t="12135" r="47669" b="6067"/>
          <a:stretch/>
        </p:blipFill>
        <p:spPr>
          <a:xfrm>
            <a:off x="7654246" y="605715"/>
            <a:ext cx="3852809" cy="5609691"/>
          </a:xfrm>
          <a:prstGeom prst="rect">
            <a:avLst/>
          </a:prstGeom>
        </p:spPr>
      </p:pic>
      <p:pic>
        <p:nvPicPr>
          <p:cNvPr id="7" name="Picture 6">
            <a:extLst>
              <a:ext uri="{FF2B5EF4-FFF2-40B4-BE49-F238E27FC236}">
                <a16:creationId xmlns:a16="http://schemas.microsoft.com/office/drawing/2014/main" id="{6ABFFAB1-2062-4DEB-8A78-FBC115283FDC}"/>
              </a:ext>
            </a:extLst>
          </p:cNvPr>
          <p:cNvPicPr>
            <a:picLocks noChangeAspect="1"/>
          </p:cNvPicPr>
          <p:nvPr/>
        </p:nvPicPr>
        <p:blipFill rotWithShape="1">
          <a:blip r:embed="rId4"/>
          <a:srcRect l="13062" t="34007" r="68399" b="26142"/>
          <a:stretch/>
        </p:blipFill>
        <p:spPr>
          <a:xfrm>
            <a:off x="684945" y="1777430"/>
            <a:ext cx="2260315" cy="2732926"/>
          </a:xfrm>
          <a:prstGeom prst="rect">
            <a:avLst/>
          </a:prstGeom>
        </p:spPr>
      </p:pic>
      <p:pic>
        <p:nvPicPr>
          <p:cNvPr id="9" name="Picture 8">
            <a:extLst>
              <a:ext uri="{FF2B5EF4-FFF2-40B4-BE49-F238E27FC236}">
                <a16:creationId xmlns:a16="http://schemas.microsoft.com/office/drawing/2014/main" id="{FA35C215-50F7-4A67-BF74-59B90FACE8CF}"/>
              </a:ext>
            </a:extLst>
          </p:cNvPr>
          <p:cNvPicPr>
            <a:picLocks noChangeAspect="1"/>
          </p:cNvPicPr>
          <p:nvPr/>
        </p:nvPicPr>
        <p:blipFill rotWithShape="1">
          <a:blip r:embed="rId5"/>
          <a:srcRect l="63371" t="34906" r="17078" b="27041"/>
          <a:stretch/>
        </p:blipFill>
        <p:spPr>
          <a:xfrm>
            <a:off x="3411299" y="3663148"/>
            <a:ext cx="2331197" cy="2552258"/>
          </a:xfrm>
          <a:prstGeom prst="rect">
            <a:avLst/>
          </a:prstGeom>
        </p:spPr>
      </p:pic>
      <p:pic>
        <p:nvPicPr>
          <p:cNvPr id="11" name="Picture 10">
            <a:extLst>
              <a:ext uri="{FF2B5EF4-FFF2-40B4-BE49-F238E27FC236}">
                <a16:creationId xmlns:a16="http://schemas.microsoft.com/office/drawing/2014/main" id="{7ADEB1BF-E41D-49E2-A301-A9AB65578EA4}"/>
              </a:ext>
            </a:extLst>
          </p:cNvPr>
          <p:cNvPicPr>
            <a:picLocks noChangeAspect="1"/>
          </p:cNvPicPr>
          <p:nvPr/>
        </p:nvPicPr>
        <p:blipFill rotWithShape="1">
          <a:blip r:embed="rId6"/>
          <a:srcRect l="22921" t="34607" r="51292" b="40375"/>
          <a:stretch/>
        </p:blipFill>
        <p:spPr>
          <a:xfrm>
            <a:off x="4009132" y="1404426"/>
            <a:ext cx="3143892" cy="1715785"/>
          </a:xfrm>
          <a:prstGeom prst="rect">
            <a:avLst/>
          </a:prstGeom>
        </p:spPr>
      </p:pic>
      <p:sp>
        <p:nvSpPr>
          <p:cNvPr id="12" name="Rectangle 11">
            <a:extLst>
              <a:ext uri="{FF2B5EF4-FFF2-40B4-BE49-F238E27FC236}">
                <a16:creationId xmlns:a16="http://schemas.microsoft.com/office/drawing/2014/main" id="{227A22A3-ED4D-4538-B805-4C6C9F6A2070}"/>
              </a:ext>
            </a:extLst>
          </p:cNvPr>
          <p:cNvSpPr/>
          <p:nvPr/>
        </p:nvSpPr>
        <p:spPr>
          <a:xfrm>
            <a:off x="395771" y="4530905"/>
            <a:ext cx="2838662"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Ben – HIIT Workout</a:t>
            </a:r>
          </a:p>
        </p:txBody>
      </p:sp>
      <p:sp>
        <p:nvSpPr>
          <p:cNvPr id="13" name="Rectangle 12">
            <a:extLst>
              <a:ext uri="{FF2B5EF4-FFF2-40B4-BE49-F238E27FC236}">
                <a16:creationId xmlns:a16="http://schemas.microsoft.com/office/drawing/2014/main" id="{91C7F671-F0D7-4459-8C8C-EA691D8331E0}"/>
              </a:ext>
            </a:extLst>
          </p:cNvPr>
          <p:cNvSpPr/>
          <p:nvPr/>
        </p:nvSpPr>
        <p:spPr>
          <a:xfrm>
            <a:off x="3764042" y="3160847"/>
            <a:ext cx="3634072"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Tiffany – Makeup Tutorial</a:t>
            </a:r>
          </a:p>
        </p:txBody>
      </p:sp>
      <p:sp>
        <p:nvSpPr>
          <p:cNvPr id="14" name="Rectangle 13">
            <a:extLst>
              <a:ext uri="{FF2B5EF4-FFF2-40B4-BE49-F238E27FC236}">
                <a16:creationId xmlns:a16="http://schemas.microsoft.com/office/drawing/2014/main" id="{360D0C00-AB73-4BDA-8B02-A354C9D89ADD}"/>
              </a:ext>
            </a:extLst>
          </p:cNvPr>
          <p:cNvSpPr/>
          <p:nvPr/>
        </p:nvSpPr>
        <p:spPr>
          <a:xfrm>
            <a:off x="2972933" y="6112666"/>
            <a:ext cx="3240503"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Amber – Yoga Tutorial</a:t>
            </a:r>
          </a:p>
        </p:txBody>
      </p:sp>
    </p:spTree>
    <p:extLst>
      <p:ext uri="{BB962C8B-B14F-4D97-AF65-F5344CB8AC3E}">
        <p14:creationId xmlns:p14="http://schemas.microsoft.com/office/powerpoint/2010/main" val="4058808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54318-ED9E-4098-A372-F2E6F00FE393}"/>
              </a:ext>
            </a:extLst>
          </p:cNvPr>
          <p:cNvSpPr>
            <a:spLocks noGrp="1"/>
          </p:cNvSpPr>
          <p:nvPr>
            <p:ph type="title"/>
          </p:nvPr>
        </p:nvSpPr>
        <p:spPr>
          <a:xfrm>
            <a:off x="1066800" y="642594"/>
            <a:ext cx="7563492" cy="1371600"/>
          </a:xfrm>
        </p:spPr>
        <p:txBody>
          <a:bodyPr/>
          <a:lstStyle/>
          <a:p>
            <a:r>
              <a:rPr lang="en-GB" dirty="0"/>
              <a:t>Critique and evaluation of event</a:t>
            </a:r>
          </a:p>
        </p:txBody>
      </p:sp>
      <p:sp>
        <p:nvSpPr>
          <p:cNvPr id="3" name="Content Placeholder 2">
            <a:extLst>
              <a:ext uri="{FF2B5EF4-FFF2-40B4-BE49-F238E27FC236}">
                <a16:creationId xmlns:a16="http://schemas.microsoft.com/office/drawing/2014/main" id="{CA52D2CC-5183-48DA-82BC-3555C01A0620}"/>
              </a:ext>
            </a:extLst>
          </p:cNvPr>
          <p:cNvSpPr>
            <a:spLocks noGrp="1"/>
          </p:cNvSpPr>
          <p:nvPr>
            <p:ph sz="half" idx="1"/>
          </p:nvPr>
        </p:nvSpPr>
        <p:spPr>
          <a:xfrm>
            <a:off x="625012" y="2062483"/>
            <a:ext cx="4663440" cy="3749040"/>
          </a:xfrm>
        </p:spPr>
        <p:txBody>
          <a:bodyPr/>
          <a:lstStyle/>
          <a:p>
            <a:r>
              <a:rPr lang="en-GB" dirty="0"/>
              <a:t>When the event concept was first agreed upon, I did have my doubts about how popular it was going to be with the target market.</a:t>
            </a:r>
          </a:p>
          <a:p>
            <a:r>
              <a:rPr lang="en-GB" dirty="0"/>
              <a:t>However soon after marketing for the event had started, I personally saw how much interest there was from the target market and other groups too.</a:t>
            </a:r>
          </a:p>
          <a:p>
            <a:r>
              <a:rPr lang="en-GB" dirty="0"/>
              <a:t>Also once the event had started I saw the amount of positive response we had to the content being shared.</a:t>
            </a:r>
          </a:p>
          <a:p>
            <a:endParaRPr lang="en-GB" dirty="0"/>
          </a:p>
        </p:txBody>
      </p:sp>
      <p:sp>
        <p:nvSpPr>
          <p:cNvPr id="4" name="Content Placeholder 3">
            <a:extLst>
              <a:ext uri="{FF2B5EF4-FFF2-40B4-BE49-F238E27FC236}">
                <a16:creationId xmlns:a16="http://schemas.microsoft.com/office/drawing/2014/main" id="{53C7A1CB-E5A7-4A44-9F0D-18BE321287E3}"/>
              </a:ext>
            </a:extLst>
          </p:cNvPr>
          <p:cNvSpPr>
            <a:spLocks noGrp="1"/>
          </p:cNvSpPr>
          <p:nvPr>
            <p:ph sz="half" idx="2"/>
          </p:nvPr>
        </p:nvSpPr>
        <p:spPr>
          <a:xfrm>
            <a:off x="5362254" y="2062483"/>
            <a:ext cx="4663440" cy="3749040"/>
          </a:xfrm>
        </p:spPr>
        <p:txBody>
          <a:bodyPr/>
          <a:lstStyle/>
          <a:p>
            <a:r>
              <a:rPr lang="en-GB" dirty="0"/>
              <a:t>To help us evaluate our event we sent out a questionnaire on our Instagram story.</a:t>
            </a:r>
          </a:p>
          <a:p>
            <a:r>
              <a:rPr lang="en-GB" b="1" dirty="0"/>
              <a:t>100% </a:t>
            </a:r>
            <a:r>
              <a:rPr lang="en-GB" dirty="0"/>
              <a:t>of people who replied said they enjoyed our event.</a:t>
            </a:r>
          </a:p>
          <a:p>
            <a:r>
              <a:rPr lang="en-GB" b="1" dirty="0"/>
              <a:t>47% </a:t>
            </a:r>
            <a:r>
              <a:rPr lang="en-GB" dirty="0"/>
              <a:t>of people who responded were from our target market of students</a:t>
            </a:r>
          </a:p>
          <a:p>
            <a:r>
              <a:rPr lang="en-GB" b="1" dirty="0"/>
              <a:t>95% </a:t>
            </a:r>
            <a:r>
              <a:rPr lang="en-GB" dirty="0"/>
              <a:t>of people said that they benefitted from attending our event</a:t>
            </a:r>
          </a:p>
          <a:p>
            <a:endParaRPr lang="en-GB" dirty="0"/>
          </a:p>
        </p:txBody>
      </p:sp>
      <p:pic>
        <p:nvPicPr>
          <p:cNvPr id="6" name="Picture 5">
            <a:extLst>
              <a:ext uri="{FF2B5EF4-FFF2-40B4-BE49-F238E27FC236}">
                <a16:creationId xmlns:a16="http://schemas.microsoft.com/office/drawing/2014/main" id="{9016A4DB-0757-4FC9-B8DB-839653E24508}"/>
              </a:ext>
            </a:extLst>
          </p:cNvPr>
          <p:cNvPicPr>
            <a:picLocks noChangeAspect="1"/>
          </p:cNvPicPr>
          <p:nvPr/>
        </p:nvPicPr>
        <p:blipFill rotWithShape="1">
          <a:blip r:embed="rId3"/>
          <a:srcRect l="18348" t="20150" r="70444" b="59850"/>
          <a:stretch/>
        </p:blipFill>
        <p:spPr>
          <a:xfrm>
            <a:off x="10099497" y="487902"/>
            <a:ext cx="1674687" cy="1680983"/>
          </a:xfrm>
          <a:prstGeom prst="ellipse">
            <a:avLst/>
          </a:prstGeom>
        </p:spPr>
      </p:pic>
      <p:graphicFrame>
        <p:nvGraphicFramePr>
          <p:cNvPr id="11" name="Chart 10">
            <a:extLst>
              <a:ext uri="{FF2B5EF4-FFF2-40B4-BE49-F238E27FC236}">
                <a16:creationId xmlns:a16="http://schemas.microsoft.com/office/drawing/2014/main" id="{B2893E08-FADC-4E19-8354-75EE9197A255}"/>
              </a:ext>
            </a:extLst>
          </p:cNvPr>
          <p:cNvGraphicFramePr/>
          <p:nvPr>
            <p:extLst>
              <p:ext uri="{D42A27DB-BD31-4B8C-83A1-F6EECF244321}">
                <p14:modId xmlns:p14="http://schemas.microsoft.com/office/powerpoint/2010/main" val="4038108203"/>
              </p:ext>
            </p:extLst>
          </p:nvPr>
        </p:nvGraphicFramePr>
        <p:xfrm>
          <a:off x="3719987" y="1046477"/>
          <a:ext cx="8128000" cy="5418667"/>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709786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a:extLst>
              <a:ext uri="{FF2B5EF4-FFF2-40B4-BE49-F238E27FC236}">
                <a16:creationId xmlns:a16="http://schemas.microsoft.com/office/drawing/2014/main" id="{D1A95D4B-AB62-44E0-B888-79CFDB7FC111}"/>
              </a:ext>
            </a:extLst>
          </p:cNvPr>
          <p:cNvGraphicFramePr/>
          <p:nvPr>
            <p:extLst>
              <p:ext uri="{D42A27DB-BD31-4B8C-83A1-F6EECF244321}">
                <p14:modId xmlns:p14="http://schemas.microsoft.com/office/powerpoint/2010/main" val="263025214"/>
              </p:ext>
            </p:extLst>
          </p:nvPr>
        </p:nvGraphicFramePr>
        <p:xfrm>
          <a:off x="695217" y="534256"/>
          <a:ext cx="5037763" cy="304115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4" name="Chart 3">
            <a:extLst>
              <a:ext uri="{FF2B5EF4-FFF2-40B4-BE49-F238E27FC236}">
                <a16:creationId xmlns:a16="http://schemas.microsoft.com/office/drawing/2014/main" id="{8676F70F-6A75-4E68-8642-BF5FAA102EB6}"/>
              </a:ext>
            </a:extLst>
          </p:cNvPr>
          <p:cNvGraphicFramePr/>
          <p:nvPr>
            <p:extLst>
              <p:ext uri="{D42A27DB-BD31-4B8C-83A1-F6EECF244321}">
                <p14:modId xmlns:p14="http://schemas.microsoft.com/office/powerpoint/2010/main" val="475514878"/>
              </p:ext>
            </p:extLst>
          </p:nvPr>
        </p:nvGraphicFramePr>
        <p:xfrm>
          <a:off x="6298057" y="534256"/>
          <a:ext cx="5291192" cy="3041151"/>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7" name="Chart 6">
            <a:extLst>
              <a:ext uri="{FF2B5EF4-FFF2-40B4-BE49-F238E27FC236}">
                <a16:creationId xmlns:a16="http://schemas.microsoft.com/office/drawing/2014/main" id="{F459B4F7-EE71-4F05-BEC8-80F7CD867E73}"/>
              </a:ext>
            </a:extLst>
          </p:cNvPr>
          <p:cNvGraphicFramePr/>
          <p:nvPr>
            <p:extLst>
              <p:ext uri="{D42A27DB-BD31-4B8C-83A1-F6EECF244321}">
                <p14:modId xmlns:p14="http://schemas.microsoft.com/office/powerpoint/2010/main" val="1617455317"/>
              </p:ext>
            </p:extLst>
          </p:nvPr>
        </p:nvGraphicFramePr>
        <p:xfrm>
          <a:off x="2969231" y="3657601"/>
          <a:ext cx="5690743" cy="2666144"/>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618683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DE9C934-6FAF-48E3-8FB8-2242D8631C11}"/>
              </a:ext>
            </a:extLst>
          </p:cNvPr>
          <p:cNvPicPr>
            <a:picLocks noChangeAspect="1"/>
          </p:cNvPicPr>
          <p:nvPr/>
        </p:nvPicPr>
        <p:blipFill rotWithShape="1">
          <a:blip r:embed="rId3"/>
          <a:srcRect t="1" b="61193"/>
          <a:stretch/>
        </p:blipFill>
        <p:spPr>
          <a:xfrm>
            <a:off x="455860" y="390417"/>
            <a:ext cx="2812582" cy="2362209"/>
          </a:xfrm>
          <a:prstGeom prst="rect">
            <a:avLst/>
          </a:prstGeom>
        </p:spPr>
      </p:pic>
      <p:pic>
        <p:nvPicPr>
          <p:cNvPr id="5" name="Picture 4">
            <a:extLst>
              <a:ext uri="{FF2B5EF4-FFF2-40B4-BE49-F238E27FC236}">
                <a16:creationId xmlns:a16="http://schemas.microsoft.com/office/drawing/2014/main" id="{DC2D9099-2227-4B07-B076-ACD91E4C25B2}"/>
              </a:ext>
            </a:extLst>
          </p:cNvPr>
          <p:cNvPicPr>
            <a:picLocks noChangeAspect="1"/>
          </p:cNvPicPr>
          <p:nvPr/>
        </p:nvPicPr>
        <p:blipFill rotWithShape="1">
          <a:blip r:embed="rId4"/>
          <a:srcRect b="52809"/>
          <a:stretch/>
        </p:blipFill>
        <p:spPr>
          <a:xfrm>
            <a:off x="3373912" y="410968"/>
            <a:ext cx="2434415" cy="2486347"/>
          </a:xfrm>
          <a:prstGeom prst="rect">
            <a:avLst/>
          </a:prstGeom>
        </p:spPr>
      </p:pic>
      <p:pic>
        <p:nvPicPr>
          <p:cNvPr id="7" name="Picture 6">
            <a:extLst>
              <a:ext uri="{FF2B5EF4-FFF2-40B4-BE49-F238E27FC236}">
                <a16:creationId xmlns:a16="http://schemas.microsoft.com/office/drawing/2014/main" id="{401B9679-9145-4038-8847-CF5A339047E2}"/>
              </a:ext>
            </a:extLst>
          </p:cNvPr>
          <p:cNvPicPr>
            <a:picLocks noChangeAspect="1"/>
          </p:cNvPicPr>
          <p:nvPr/>
        </p:nvPicPr>
        <p:blipFill rotWithShape="1">
          <a:blip r:embed="rId5"/>
          <a:srcRect b="61348"/>
          <a:stretch/>
        </p:blipFill>
        <p:spPr>
          <a:xfrm>
            <a:off x="5872700" y="410968"/>
            <a:ext cx="2898558" cy="2424701"/>
          </a:xfrm>
          <a:prstGeom prst="rect">
            <a:avLst/>
          </a:prstGeom>
        </p:spPr>
      </p:pic>
      <p:pic>
        <p:nvPicPr>
          <p:cNvPr id="11" name="Picture 10">
            <a:extLst>
              <a:ext uri="{FF2B5EF4-FFF2-40B4-BE49-F238E27FC236}">
                <a16:creationId xmlns:a16="http://schemas.microsoft.com/office/drawing/2014/main" id="{89129D39-7ECB-4AE7-BDB0-D22E44131433}"/>
              </a:ext>
            </a:extLst>
          </p:cNvPr>
          <p:cNvPicPr>
            <a:picLocks noChangeAspect="1"/>
          </p:cNvPicPr>
          <p:nvPr/>
        </p:nvPicPr>
        <p:blipFill rotWithShape="1">
          <a:blip r:embed="rId6"/>
          <a:srcRect b="61348"/>
          <a:stretch/>
        </p:blipFill>
        <p:spPr>
          <a:xfrm>
            <a:off x="8878134" y="446928"/>
            <a:ext cx="2812582" cy="2352780"/>
          </a:xfrm>
          <a:prstGeom prst="rect">
            <a:avLst/>
          </a:prstGeom>
        </p:spPr>
      </p:pic>
      <p:pic>
        <p:nvPicPr>
          <p:cNvPr id="13" name="Picture 12">
            <a:extLst>
              <a:ext uri="{FF2B5EF4-FFF2-40B4-BE49-F238E27FC236}">
                <a16:creationId xmlns:a16="http://schemas.microsoft.com/office/drawing/2014/main" id="{564379DF-D09F-4A23-87C1-A62365EB3B50}"/>
              </a:ext>
            </a:extLst>
          </p:cNvPr>
          <p:cNvPicPr>
            <a:picLocks noChangeAspect="1"/>
          </p:cNvPicPr>
          <p:nvPr/>
        </p:nvPicPr>
        <p:blipFill rotWithShape="1">
          <a:blip r:embed="rId7"/>
          <a:srcRect t="20824" b="54007"/>
          <a:stretch/>
        </p:blipFill>
        <p:spPr>
          <a:xfrm>
            <a:off x="455860" y="2897315"/>
            <a:ext cx="2626387" cy="1430620"/>
          </a:xfrm>
          <a:prstGeom prst="rect">
            <a:avLst/>
          </a:prstGeom>
        </p:spPr>
      </p:pic>
      <p:pic>
        <p:nvPicPr>
          <p:cNvPr id="15" name="Picture 14">
            <a:extLst>
              <a:ext uri="{FF2B5EF4-FFF2-40B4-BE49-F238E27FC236}">
                <a16:creationId xmlns:a16="http://schemas.microsoft.com/office/drawing/2014/main" id="{FF2C18D3-271E-4DD3-8399-BFEEEBEAD215}"/>
              </a:ext>
            </a:extLst>
          </p:cNvPr>
          <p:cNvPicPr>
            <a:picLocks noChangeAspect="1"/>
          </p:cNvPicPr>
          <p:nvPr/>
        </p:nvPicPr>
        <p:blipFill rotWithShape="1">
          <a:blip r:embed="rId8"/>
          <a:srcRect t="9138" b="48015"/>
          <a:stretch/>
        </p:blipFill>
        <p:spPr>
          <a:xfrm>
            <a:off x="455860" y="4327935"/>
            <a:ext cx="2378483" cy="2205579"/>
          </a:xfrm>
          <a:prstGeom prst="rect">
            <a:avLst/>
          </a:prstGeom>
        </p:spPr>
      </p:pic>
      <p:pic>
        <p:nvPicPr>
          <p:cNvPr id="17" name="Picture 16">
            <a:extLst>
              <a:ext uri="{FF2B5EF4-FFF2-40B4-BE49-F238E27FC236}">
                <a16:creationId xmlns:a16="http://schemas.microsoft.com/office/drawing/2014/main" id="{9E90E271-FBC4-4DE0-9314-E8EE78FB9E1A}"/>
              </a:ext>
            </a:extLst>
          </p:cNvPr>
          <p:cNvPicPr>
            <a:picLocks noChangeAspect="1"/>
          </p:cNvPicPr>
          <p:nvPr/>
        </p:nvPicPr>
        <p:blipFill rotWithShape="1">
          <a:blip r:embed="rId9"/>
          <a:srcRect t="22472" b="35730"/>
          <a:stretch/>
        </p:blipFill>
        <p:spPr>
          <a:xfrm>
            <a:off x="3507827" y="2752626"/>
            <a:ext cx="2166584" cy="1959910"/>
          </a:xfrm>
          <a:prstGeom prst="rect">
            <a:avLst/>
          </a:prstGeom>
        </p:spPr>
      </p:pic>
      <p:pic>
        <p:nvPicPr>
          <p:cNvPr id="19" name="Picture 18">
            <a:extLst>
              <a:ext uri="{FF2B5EF4-FFF2-40B4-BE49-F238E27FC236}">
                <a16:creationId xmlns:a16="http://schemas.microsoft.com/office/drawing/2014/main" id="{EA2C59DA-5309-49E1-B679-867DA60AF9DC}"/>
              </a:ext>
            </a:extLst>
          </p:cNvPr>
          <p:cNvPicPr>
            <a:picLocks noChangeAspect="1"/>
          </p:cNvPicPr>
          <p:nvPr/>
        </p:nvPicPr>
        <p:blipFill rotWithShape="1">
          <a:blip r:embed="rId10"/>
          <a:srcRect t="11236" b="48614"/>
          <a:stretch/>
        </p:blipFill>
        <p:spPr>
          <a:xfrm>
            <a:off x="3324376" y="4479532"/>
            <a:ext cx="2434416" cy="2115368"/>
          </a:xfrm>
          <a:prstGeom prst="rect">
            <a:avLst/>
          </a:prstGeom>
        </p:spPr>
      </p:pic>
      <p:pic>
        <p:nvPicPr>
          <p:cNvPr id="21" name="Picture 20">
            <a:extLst>
              <a:ext uri="{FF2B5EF4-FFF2-40B4-BE49-F238E27FC236}">
                <a16:creationId xmlns:a16="http://schemas.microsoft.com/office/drawing/2014/main" id="{E1C83E90-F459-48DD-87D0-561A3A8F4EEE}"/>
              </a:ext>
            </a:extLst>
          </p:cNvPr>
          <p:cNvPicPr>
            <a:picLocks noChangeAspect="1"/>
          </p:cNvPicPr>
          <p:nvPr/>
        </p:nvPicPr>
        <p:blipFill rotWithShape="1">
          <a:blip r:embed="rId11"/>
          <a:srcRect t="21124" b="57752"/>
          <a:stretch/>
        </p:blipFill>
        <p:spPr>
          <a:xfrm>
            <a:off x="6052040" y="2752626"/>
            <a:ext cx="2613754" cy="1194926"/>
          </a:xfrm>
          <a:prstGeom prst="rect">
            <a:avLst/>
          </a:prstGeom>
        </p:spPr>
      </p:pic>
      <p:pic>
        <p:nvPicPr>
          <p:cNvPr id="23" name="Picture 22">
            <a:extLst>
              <a:ext uri="{FF2B5EF4-FFF2-40B4-BE49-F238E27FC236}">
                <a16:creationId xmlns:a16="http://schemas.microsoft.com/office/drawing/2014/main" id="{7D2B7ED2-D84A-4345-BE4F-CF7D3A61711E}"/>
              </a:ext>
            </a:extLst>
          </p:cNvPr>
          <p:cNvPicPr>
            <a:picLocks noChangeAspect="1"/>
          </p:cNvPicPr>
          <p:nvPr/>
        </p:nvPicPr>
        <p:blipFill rotWithShape="1">
          <a:blip r:embed="rId12"/>
          <a:srcRect t="12434" b="37977"/>
          <a:stretch/>
        </p:blipFill>
        <p:spPr>
          <a:xfrm>
            <a:off x="6066821" y="3947552"/>
            <a:ext cx="2592243" cy="2782021"/>
          </a:xfrm>
          <a:prstGeom prst="rect">
            <a:avLst/>
          </a:prstGeom>
        </p:spPr>
      </p:pic>
      <p:pic>
        <p:nvPicPr>
          <p:cNvPr id="25" name="Picture 24">
            <a:extLst>
              <a:ext uri="{FF2B5EF4-FFF2-40B4-BE49-F238E27FC236}">
                <a16:creationId xmlns:a16="http://schemas.microsoft.com/office/drawing/2014/main" id="{B2BBA73C-A6C1-428A-8BB6-EAA9F52D7EF1}"/>
              </a:ext>
            </a:extLst>
          </p:cNvPr>
          <p:cNvPicPr>
            <a:picLocks noChangeAspect="1"/>
          </p:cNvPicPr>
          <p:nvPr/>
        </p:nvPicPr>
        <p:blipFill rotWithShape="1">
          <a:blip r:embed="rId13"/>
          <a:srcRect t="17828" b="56105"/>
          <a:stretch/>
        </p:blipFill>
        <p:spPr>
          <a:xfrm>
            <a:off x="9148887" y="2726527"/>
            <a:ext cx="2360600" cy="1331766"/>
          </a:xfrm>
          <a:prstGeom prst="rect">
            <a:avLst/>
          </a:prstGeom>
        </p:spPr>
      </p:pic>
      <p:pic>
        <p:nvPicPr>
          <p:cNvPr id="27" name="Picture 26">
            <a:extLst>
              <a:ext uri="{FF2B5EF4-FFF2-40B4-BE49-F238E27FC236}">
                <a16:creationId xmlns:a16="http://schemas.microsoft.com/office/drawing/2014/main" id="{4038776D-5F35-4A82-88C7-98CCFE9411D3}"/>
              </a:ext>
            </a:extLst>
          </p:cNvPr>
          <p:cNvPicPr>
            <a:picLocks noChangeAspect="1"/>
          </p:cNvPicPr>
          <p:nvPr/>
        </p:nvPicPr>
        <p:blipFill rotWithShape="1">
          <a:blip r:embed="rId14"/>
          <a:srcRect t="12690" b="36892"/>
          <a:stretch/>
        </p:blipFill>
        <p:spPr>
          <a:xfrm>
            <a:off x="9134289" y="4083423"/>
            <a:ext cx="2425048" cy="2646150"/>
          </a:xfrm>
          <a:prstGeom prst="rect">
            <a:avLst/>
          </a:prstGeom>
        </p:spPr>
      </p:pic>
    </p:spTree>
    <p:extLst>
      <p:ext uri="{BB962C8B-B14F-4D97-AF65-F5344CB8AC3E}">
        <p14:creationId xmlns:p14="http://schemas.microsoft.com/office/powerpoint/2010/main" val="3628781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303B6-C1B2-4ECD-91F7-EE0092163B8C}"/>
              </a:ext>
            </a:extLst>
          </p:cNvPr>
          <p:cNvSpPr>
            <a:spLocks noGrp="1"/>
          </p:cNvSpPr>
          <p:nvPr>
            <p:ph type="title"/>
          </p:nvPr>
        </p:nvSpPr>
        <p:spPr>
          <a:xfrm>
            <a:off x="1066800" y="642594"/>
            <a:ext cx="7121703" cy="1371600"/>
          </a:xfrm>
        </p:spPr>
        <p:txBody>
          <a:bodyPr/>
          <a:lstStyle/>
          <a:p>
            <a:r>
              <a:rPr lang="en-GB" dirty="0"/>
              <a:t>My contribution to the event </a:t>
            </a:r>
          </a:p>
        </p:txBody>
      </p:sp>
      <p:sp>
        <p:nvSpPr>
          <p:cNvPr id="3" name="Content Placeholder 2">
            <a:extLst>
              <a:ext uri="{FF2B5EF4-FFF2-40B4-BE49-F238E27FC236}">
                <a16:creationId xmlns:a16="http://schemas.microsoft.com/office/drawing/2014/main" id="{EB9EFA54-9D37-4853-9F8E-B7FC82953C61}"/>
              </a:ext>
            </a:extLst>
          </p:cNvPr>
          <p:cNvSpPr>
            <a:spLocks noGrp="1"/>
          </p:cNvSpPr>
          <p:nvPr>
            <p:ph sz="half" idx="1"/>
          </p:nvPr>
        </p:nvSpPr>
        <p:spPr/>
        <p:txBody>
          <a:bodyPr>
            <a:normAutofit fontScale="92500" lnSpcReduction="20000"/>
          </a:bodyPr>
          <a:lstStyle/>
          <a:p>
            <a:r>
              <a:rPr lang="en-GB" dirty="0"/>
              <a:t>I found a few content creators for the event and they were going to be discussing the importance of a heathy and varied diet.</a:t>
            </a:r>
          </a:p>
          <a:p>
            <a:r>
              <a:rPr lang="en-GB" dirty="0"/>
              <a:t>There was one creator who was going to be discussing the importance for your well being of treating yourself with that slice of cake when you craved it.</a:t>
            </a:r>
          </a:p>
          <a:p>
            <a:r>
              <a:rPr lang="en-GB" dirty="0"/>
              <a:t>However all content creators I found either pulled out last minute or started to ignore all messages .</a:t>
            </a:r>
          </a:p>
          <a:p>
            <a:r>
              <a:rPr lang="en-US" dirty="0"/>
              <a:t>Before the event started I helped plan the schedule for it alongside another team member.</a:t>
            </a:r>
          </a:p>
          <a:p>
            <a:endParaRPr lang="en-GB" dirty="0"/>
          </a:p>
        </p:txBody>
      </p:sp>
      <p:sp>
        <p:nvSpPr>
          <p:cNvPr id="4" name="Content Placeholder 3">
            <a:extLst>
              <a:ext uri="{FF2B5EF4-FFF2-40B4-BE49-F238E27FC236}">
                <a16:creationId xmlns:a16="http://schemas.microsoft.com/office/drawing/2014/main" id="{3F6928D4-8137-4115-A8D9-9A25E35B7F4B}"/>
              </a:ext>
            </a:extLst>
          </p:cNvPr>
          <p:cNvSpPr>
            <a:spLocks noGrp="1"/>
          </p:cNvSpPr>
          <p:nvPr>
            <p:ph sz="half" idx="2"/>
          </p:nvPr>
        </p:nvSpPr>
        <p:spPr/>
        <p:txBody>
          <a:bodyPr>
            <a:normAutofit fontScale="92500" lnSpcReduction="20000"/>
          </a:bodyPr>
          <a:lstStyle/>
          <a:p>
            <a:r>
              <a:rPr lang="en-GB" dirty="0"/>
              <a:t>During the event I was responsible for the schedule on Monday and Wednesday along with one other team member but due to technical issues I ended up running one of the days by myself.</a:t>
            </a:r>
          </a:p>
          <a:p>
            <a:r>
              <a:rPr lang="en-GB" dirty="0"/>
              <a:t>I also ended up working for the event on Tuesday and Thursday due to other team members not fulfilling their roles and duties.</a:t>
            </a:r>
          </a:p>
          <a:p>
            <a:r>
              <a:rPr lang="en-GB" dirty="0"/>
              <a:t>After the event had finished myself and one other team member wrote the questions for the evaluation questionnaire and shared them.</a:t>
            </a:r>
          </a:p>
        </p:txBody>
      </p:sp>
      <p:pic>
        <p:nvPicPr>
          <p:cNvPr id="5" name="Picture 4">
            <a:extLst>
              <a:ext uri="{FF2B5EF4-FFF2-40B4-BE49-F238E27FC236}">
                <a16:creationId xmlns:a16="http://schemas.microsoft.com/office/drawing/2014/main" id="{3925A9DA-7C63-4AD9-BE4D-F67F3FA32328}"/>
              </a:ext>
            </a:extLst>
          </p:cNvPr>
          <p:cNvPicPr>
            <a:picLocks noChangeAspect="1"/>
          </p:cNvPicPr>
          <p:nvPr/>
        </p:nvPicPr>
        <p:blipFill>
          <a:blip r:embed="rId2"/>
          <a:stretch>
            <a:fillRect/>
          </a:stretch>
        </p:blipFill>
        <p:spPr>
          <a:xfrm>
            <a:off x="9997161" y="487073"/>
            <a:ext cx="1670449" cy="1682642"/>
          </a:xfrm>
          <a:prstGeom prst="rect">
            <a:avLst/>
          </a:prstGeom>
        </p:spPr>
      </p:pic>
    </p:spTree>
    <p:extLst>
      <p:ext uri="{BB962C8B-B14F-4D97-AF65-F5344CB8AC3E}">
        <p14:creationId xmlns:p14="http://schemas.microsoft.com/office/powerpoint/2010/main" val="1291256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0">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25" name="Rectangle 12">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6" name="Rectangle 14">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18">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3" name="TextBox 2">
            <a:extLst>
              <a:ext uri="{FF2B5EF4-FFF2-40B4-BE49-F238E27FC236}">
                <a16:creationId xmlns:a16="http://schemas.microsoft.com/office/drawing/2014/main" id="{DC769D03-F936-44CC-83D3-3A5C8921FE47}"/>
              </a:ext>
            </a:extLst>
          </p:cNvPr>
          <p:cNvSpPr txBox="1"/>
          <p:nvPr/>
        </p:nvSpPr>
        <p:spPr>
          <a:xfrm>
            <a:off x="1066800" y="2103120"/>
            <a:ext cx="6485467" cy="3931920"/>
          </a:xfrm>
          <a:prstGeom prst="rect">
            <a:avLst/>
          </a:prstGeom>
        </p:spPr>
        <p:txBody>
          <a:bodyPr vert="horz" lIns="91440" tIns="45720" rIns="91440" bIns="45720" rtlCol="0">
            <a:normAutofit/>
          </a:bodyPr>
          <a:lstStyle/>
          <a:p>
            <a:pPr indent="-182880">
              <a:spcAft>
                <a:spcPts val="600"/>
              </a:spcAft>
              <a:buClr>
                <a:schemeClr val="tx1">
                  <a:lumMod val="85000"/>
                  <a:lumOff val="15000"/>
                </a:schemeClr>
              </a:buClr>
              <a:buFont typeface="Garamond" pitchFamily="18" charset="0"/>
              <a:buChar char="◦"/>
            </a:pPr>
            <a:r>
              <a:rPr lang="en-US"/>
              <a:t>As seen on WorkPlaceLess the issue of team members not pulling their weigh can be defined by the mantra “It’s not my fault, but it’s my problem” which shows that one persons consequences can lead to problems for others in the team, for example when I had to step up and help cover someone else’s day in the event. </a:t>
            </a:r>
          </a:p>
        </p:txBody>
      </p:sp>
      <p:pic>
        <p:nvPicPr>
          <p:cNvPr id="4" name="Picture 3">
            <a:extLst>
              <a:ext uri="{FF2B5EF4-FFF2-40B4-BE49-F238E27FC236}">
                <a16:creationId xmlns:a16="http://schemas.microsoft.com/office/drawing/2014/main" id="{1836335A-5AEB-45CF-A46C-0881F59FE225}"/>
              </a:ext>
            </a:extLst>
          </p:cNvPr>
          <p:cNvPicPr>
            <a:picLocks noChangeAspect="1"/>
          </p:cNvPicPr>
          <p:nvPr/>
        </p:nvPicPr>
        <p:blipFill>
          <a:blip r:embed="rId2"/>
          <a:stretch>
            <a:fillRect/>
          </a:stretch>
        </p:blipFill>
        <p:spPr>
          <a:xfrm>
            <a:off x="8020571" y="2456966"/>
            <a:ext cx="3019646" cy="3041687"/>
          </a:xfrm>
          <a:prstGeom prst="rect">
            <a:avLst/>
          </a:prstGeom>
        </p:spPr>
      </p:pic>
    </p:spTree>
    <p:extLst>
      <p:ext uri="{BB962C8B-B14F-4D97-AF65-F5344CB8AC3E}">
        <p14:creationId xmlns:p14="http://schemas.microsoft.com/office/powerpoint/2010/main" val="886688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A105E-EF1A-4D5A-A6EA-3F6DE4BDF7CA}"/>
              </a:ext>
            </a:extLst>
          </p:cNvPr>
          <p:cNvSpPr>
            <a:spLocks noGrp="1"/>
          </p:cNvSpPr>
          <p:nvPr>
            <p:ph type="title"/>
          </p:nvPr>
        </p:nvSpPr>
        <p:spPr/>
        <p:txBody>
          <a:bodyPr/>
          <a:lstStyle/>
          <a:p>
            <a:r>
              <a:rPr lang="en-GB" dirty="0"/>
              <a:t>Our legacy</a:t>
            </a:r>
          </a:p>
        </p:txBody>
      </p:sp>
      <p:pic>
        <p:nvPicPr>
          <p:cNvPr id="6" name="Content Placeholder 5">
            <a:extLst>
              <a:ext uri="{FF2B5EF4-FFF2-40B4-BE49-F238E27FC236}">
                <a16:creationId xmlns:a16="http://schemas.microsoft.com/office/drawing/2014/main" id="{27CF4AA0-3CB3-41FA-AFAA-EDE7907EAA36}"/>
              </a:ext>
            </a:extLst>
          </p:cNvPr>
          <p:cNvPicPr>
            <a:picLocks noGrp="1" noChangeAspect="1"/>
          </p:cNvPicPr>
          <p:nvPr>
            <p:ph sz="half" idx="1"/>
          </p:nvPr>
        </p:nvPicPr>
        <p:blipFill rotWithShape="1">
          <a:blip r:embed="rId2"/>
          <a:srcRect l="14288" t="21651" r="13355" b="17364"/>
          <a:stretch/>
        </p:blipFill>
        <p:spPr>
          <a:xfrm>
            <a:off x="1471087" y="2014194"/>
            <a:ext cx="3390472" cy="1607447"/>
          </a:xfrm>
        </p:spPr>
      </p:pic>
      <p:sp>
        <p:nvSpPr>
          <p:cNvPr id="4" name="Content Placeholder 3">
            <a:extLst>
              <a:ext uri="{FF2B5EF4-FFF2-40B4-BE49-F238E27FC236}">
                <a16:creationId xmlns:a16="http://schemas.microsoft.com/office/drawing/2014/main" id="{30A2DEFC-6254-45B8-B2ED-622BC353AA24}"/>
              </a:ext>
            </a:extLst>
          </p:cNvPr>
          <p:cNvSpPr>
            <a:spLocks noGrp="1"/>
          </p:cNvSpPr>
          <p:nvPr>
            <p:ph sz="half" idx="2"/>
          </p:nvPr>
        </p:nvSpPr>
        <p:spPr/>
        <p:txBody>
          <a:bodyPr/>
          <a:lstStyle/>
          <a:p>
            <a:r>
              <a:rPr lang="en-GB" dirty="0"/>
              <a:t>When deciding what platform our event was going to be hosted on, we wanted to make sure that the content would be able to stay up when the event was finished.</a:t>
            </a:r>
          </a:p>
          <a:p>
            <a:r>
              <a:rPr lang="en-GB" dirty="0"/>
              <a:t>Since the event has finished we have still been making posts, our most recent being one to mark the start of mental health awareness week.</a:t>
            </a:r>
          </a:p>
        </p:txBody>
      </p:sp>
      <p:pic>
        <p:nvPicPr>
          <p:cNvPr id="8" name="Picture 7">
            <a:extLst>
              <a:ext uri="{FF2B5EF4-FFF2-40B4-BE49-F238E27FC236}">
                <a16:creationId xmlns:a16="http://schemas.microsoft.com/office/drawing/2014/main" id="{55F9C6A8-69DE-4D4A-867C-808BAA6CA995}"/>
              </a:ext>
            </a:extLst>
          </p:cNvPr>
          <p:cNvPicPr>
            <a:picLocks noChangeAspect="1"/>
          </p:cNvPicPr>
          <p:nvPr/>
        </p:nvPicPr>
        <p:blipFill rotWithShape="1">
          <a:blip r:embed="rId3"/>
          <a:srcRect l="44250" t="22771" r="17500" b="6517"/>
          <a:stretch/>
        </p:blipFill>
        <p:spPr>
          <a:xfrm>
            <a:off x="1871779" y="3728183"/>
            <a:ext cx="2433093" cy="2530116"/>
          </a:xfrm>
          <a:prstGeom prst="rect">
            <a:avLst/>
          </a:prstGeom>
        </p:spPr>
      </p:pic>
    </p:spTree>
    <p:extLst>
      <p:ext uri="{BB962C8B-B14F-4D97-AF65-F5344CB8AC3E}">
        <p14:creationId xmlns:p14="http://schemas.microsoft.com/office/powerpoint/2010/main" val="348461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E0657-CF53-4EF8-A072-498A548CC5C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36C374B-DE84-47AF-AD9B-79E3813AA5C8}"/>
              </a:ext>
            </a:extLst>
          </p:cNvPr>
          <p:cNvSpPr>
            <a:spLocks noGrp="1"/>
          </p:cNvSpPr>
          <p:nvPr>
            <p:ph idx="1"/>
          </p:nvPr>
        </p:nvSpPr>
        <p:spPr/>
        <p:txBody>
          <a:bodyPr/>
          <a:lstStyle/>
          <a:p>
            <a:r>
              <a:rPr lang="en-US" dirty="0"/>
              <a:t>Fit For Students. (2021). </a:t>
            </a:r>
            <a:r>
              <a:rPr lang="en-US" i="1" dirty="0"/>
              <a:t>Evaluation story</a:t>
            </a:r>
            <a:r>
              <a:rPr lang="en-US" dirty="0"/>
              <a:t>. Available: https://www.instagram.com/fitforstudentsevent/. (Last accessed 4th May 2021)</a:t>
            </a:r>
          </a:p>
          <a:p>
            <a:r>
              <a:rPr lang="en-US" dirty="0"/>
              <a:t>Fit For Students. (2021). </a:t>
            </a:r>
            <a:r>
              <a:rPr lang="en-US" i="1" dirty="0"/>
              <a:t>Evaluation post. </a:t>
            </a:r>
            <a:r>
              <a:rPr lang="en-US" dirty="0"/>
              <a:t>Available: https://www.facebook.com/events/332215438209897. (Last accessed 6th May 2021)</a:t>
            </a:r>
          </a:p>
          <a:p>
            <a:r>
              <a:rPr lang="en-US" dirty="0"/>
              <a:t>WORKPLACELESS. (2020). What to Do When a Remote Team Member Doesn't Do Their Fair Share. Available: https://www.workplaceless.com/blog/what-to-do-when-a-remote-team-member-doesn-t-do-their-fair-share. (Last accessed 10th May 2021)</a:t>
            </a:r>
          </a:p>
          <a:p>
            <a:endParaRPr lang="en-US" dirty="0"/>
          </a:p>
          <a:p>
            <a:endParaRPr lang="en-GB" dirty="0"/>
          </a:p>
        </p:txBody>
      </p:sp>
    </p:spTree>
    <p:extLst>
      <p:ext uri="{BB962C8B-B14F-4D97-AF65-F5344CB8AC3E}">
        <p14:creationId xmlns:p14="http://schemas.microsoft.com/office/powerpoint/2010/main" val="14607342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ppt/theme/themeOverride2.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F91CDEB-92ED-41DC-BF33-2916A76876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6BCBFB-BBC7-42F1-95CD-058E172363A0}">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259D436-C82E-43E0-8A01-53DF9CED603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{65061444-A723-46CC-97AE-B50FAFAAE7BA}tf11531919_win32</Template>
  <TotalTime>305</TotalTime>
  <Words>986</Words>
  <Application>Microsoft Office PowerPoint</Application>
  <PresentationFormat>Widescreen</PresentationFormat>
  <Paragraphs>48</Paragraphs>
  <Slides>10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Avenir Next LT Pro</vt:lpstr>
      <vt:lpstr>Avenir Next LT Pro Light</vt:lpstr>
      <vt:lpstr>Calibri</vt:lpstr>
      <vt:lpstr>Garamond</vt:lpstr>
      <vt:lpstr>SavonVTI</vt:lpstr>
      <vt:lpstr>Fit For Students</vt:lpstr>
      <vt:lpstr>Fit For Students Overview</vt:lpstr>
      <vt:lpstr>Examples of content </vt:lpstr>
      <vt:lpstr>Critique and evaluation of event</vt:lpstr>
      <vt:lpstr>PowerPoint Presentation</vt:lpstr>
      <vt:lpstr>PowerPoint Presentation</vt:lpstr>
      <vt:lpstr>My contribution to the event </vt:lpstr>
      <vt:lpstr>PowerPoint Presentation</vt:lpstr>
      <vt:lpstr>Our legacy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Fit For Students</dc:title>
  <dc:creator>Thomas George Amphlett (1902442)</dc:creator>
  <cp:lastModifiedBy>Thomas George Amphlett</cp:lastModifiedBy>
  <cp:revision>8</cp:revision>
  <dcterms:created xsi:type="dcterms:W3CDTF">2021-05-09T13:03:53Z</dcterms:created>
  <dcterms:modified xsi:type="dcterms:W3CDTF">2021-05-10T13:53:46Z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