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575539-829C-7E4C-9959-1142CB0EFFF4}" v="2" dt="2026-08-20T14:55:21.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48"/>
    <p:restoredTop sz="71923"/>
  </p:normalViewPr>
  <p:slideViewPr>
    <p:cSldViewPr snapToGrid="0">
      <p:cViewPr varScale="1">
        <p:scale>
          <a:sx n="88" d="100"/>
          <a:sy n="88" d="100"/>
        </p:scale>
        <p:origin x="17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sz="1400" baseline="0" dirty="0"/>
              <a:t>In Part 1, I asked how far the evidence allows us to travel from professional coaching to sustainable development. </a:t>
            </a:r>
            <a:endParaRPr lang="en-US" sz="1400" baseline="0" dirty="0"/>
          </a:p>
          <a:p>
            <a:endParaRPr lang="en-GB" sz="1400" baseline="0" dirty="0"/>
          </a:p>
          <a:p>
            <a:r>
              <a:rPr sz="1400" baseline="0" dirty="0"/>
              <a:t>My conclusion was not that coaching does not work. </a:t>
            </a:r>
            <a:r>
              <a:rPr lang="en-US" sz="1400" baseline="0" dirty="0"/>
              <a:t>But it is where the evidence connects with the causal chain and where it is the strongest.</a:t>
            </a:r>
          </a:p>
          <a:p>
            <a:endParaRPr lang="en-US" sz="1400" baseline="0" dirty="0"/>
          </a:p>
          <a:p>
            <a:r>
              <a:rPr sz="1400" baseline="0" dirty="0"/>
              <a:t>In this reflection, I will focus on what that conclusion changed for me: how it challenged my professional identity, what my insider position enabled and constrained, and what it means for how I now locate coaching within the Royal Navy.</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It was that the evidence is strongest close to the individual and becomes progressively weaker as claims move towards organisations, culture and society.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In this reflection, I will focus on what that conclusion changed for me: how it challenged my professional identity, what my insider position enabled and constrained, and what it means for how I now locate coaching within the Royal Navy.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r>
              <a:rPr dirty="0"/>
              <a:t>Across the meta-analytic literature, the case for positive individual outcomes is credible. </a:t>
            </a:r>
            <a:endParaRPr lang="en-US" dirty="0"/>
          </a:p>
          <a:p>
            <a:endParaRPr lang="en-US" dirty="0"/>
          </a:p>
          <a:p>
            <a:endParaRPr lang="en-GB" dirty="0"/>
          </a:p>
          <a:p>
            <a:r>
              <a:rPr dirty="0"/>
              <a:t>The more important finding was a causal boundary. Effectiveness is not the same as contribution, and contribution is not the same as attribution. </a:t>
            </a:r>
            <a:endParaRPr lang="en-US" dirty="0"/>
          </a:p>
          <a:p>
            <a:endParaRPr lang="en-GB" dirty="0"/>
          </a:p>
          <a:p>
            <a:r>
              <a:rPr dirty="0"/>
              <a:t>A coachee may report stronger self-efficacy, learning or performance, but that does not allow me to assume improved team climate, </a:t>
            </a:r>
            <a:r>
              <a:rPr dirty="0" err="1"/>
              <a:t>organisational</a:t>
            </a:r>
            <a:r>
              <a:rPr dirty="0"/>
              <a:t> productivity or progress towards an SDG. </a:t>
            </a:r>
            <a:endParaRPr lang="en-US" dirty="0"/>
          </a:p>
          <a:p>
            <a:endParaRPr lang="en-GB" dirty="0"/>
          </a:p>
          <a:p>
            <a:r>
              <a:rPr dirty="0"/>
              <a:t>I expected some evidential weakening across those levels. What surprised me was how fragmented the research was and how rarely the links were tested as a connected pathway. </a:t>
            </a:r>
            <a:endParaRPr lang="en-US" dirty="0"/>
          </a:p>
          <a:p>
            <a:endParaRPr lang="en-GB" dirty="0"/>
          </a:p>
          <a:p>
            <a:r>
              <a:rPr dirty="0"/>
              <a:t>This did not invalidate coaching. It exposed how easily the level of a claim can change while the underlying evidence remains individual.</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Applying that distinction produced a qualified rather than dismissive conclusion. </a:t>
            </a:r>
            <a:endParaRPr lang="en-US" dirty="0"/>
          </a:p>
          <a:p>
            <a:endParaRPr lang="en-GB" dirty="0"/>
          </a:p>
          <a:p>
            <a:r>
              <a:rPr dirty="0"/>
              <a:t>For SDG 4, coaching has its clearest relationship with Target 4.4 because it can support work-relevant learning and capability. Its connection to adult-learning access is more indirect, and the evidence is insufficient to establish equitable participation under Target 4.5. </a:t>
            </a:r>
            <a:endParaRPr lang="en-US" dirty="0"/>
          </a:p>
          <a:p>
            <a:endParaRPr lang="en-GB" dirty="0"/>
          </a:p>
          <a:p>
            <a:r>
              <a:rPr dirty="0"/>
              <a:t>For SDG 8, the evidence supports individual capability and performance, but becomes increasingly inferential as the argument moves towards productivity, decent work and economic growth. Improved coping or performance does not, by itself, make employment more secure, fair or decent. </a:t>
            </a:r>
            <a:endParaRPr lang="en-US" dirty="0"/>
          </a:p>
          <a:p>
            <a:endParaRPr lang="en-GB" dirty="0"/>
          </a:p>
          <a:p>
            <a:r>
              <a:rPr dirty="0"/>
              <a:t>Coaching therefore makes a credible but limited contribution whose wider reach depends upon access, ethics, power, </a:t>
            </a:r>
            <a:r>
              <a:rPr dirty="0" err="1"/>
              <a:t>organisational</a:t>
            </a:r>
            <a:r>
              <a:rPr dirty="0"/>
              <a:t> context and the surrounding system.</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Within my Royal Navy work, I encounter a widespread assumption that training more coaches creates a coaching culture. I was already </a:t>
            </a:r>
            <a:r>
              <a:rPr dirty="0" err="1"/>
              <a:t>sceptical</a:t>
            </a:r>
            <a:r>
              <a:rPr dirty="0"/>
              <a:t> of that assumption, but the research made my position stronger. </a:t>
            </a:r>
            <a:endParaRPr lang="en-US" dirty="0"/>
          </a:p>
          <a:p>
            <a:endParaRPr lang="en-GB" dirty="0"/>
          </a:p>
          <a:p>
            <a:r>
              <a:rPr dirty="0"/>
              <a:t>A trained coach is an </a:t>
            </a:r>
            <a:r>
              <a:rPr dirty="0" err="1"/>
              <a:t>organisational</a:t>
            </a:r>
            <a:r>
              <a:rPr dirty="0"/>
              <a:t> input. A culture is a repeated system-level pattern of </a:t>
            </a:r>
            <a:r>
              <a:rPr dirty="0" err="1"/>
              <a:t>behaviour</a:t>
            </a:r>
            <a:r>
              <a:rPr dirty="0"/>
              <a:t>, expectation and reinforcement. It requires leadership permission, time, appropriate contracting, ethical governance, supervision, equitable access and </a:t>
            </a:r>
            <a:r>
              <a:rPr dirty="0" err="1"/>
              <a:t>organisational</a:t>
            </a:r>
            <a:r>
              <a:rPr dirty="0"/>
              <a:t> responsiveness to what coaching reveals. </a:t>
            </a:r>
            <a:endParaRPr lang="en-US" dirty="0"/>
          </a:p>
          <a:p>
            <a:endParaRPr lang="en-GB" dirty="0"/>
          </a:p>
          <a:p>
            <a:r>
              <a:rPr dirty="0"/>
              <a:t>Counting qualifications can demonstrate activity, but it cannot demonstrate cultural transformation or </a:t>
            </a:r>
            <a:r>
              <a:rPr dirty="0" err="1"/>
              <a:t>organisational</a:t>
            </a:r>
            <a:r>
              <a:rPr dirty="0"/>
              <a:t> benefit. </a:t>
            </a:r>
            <a:endParaRPr lang="en-US" dirty="0"/>
          </a:p>
          <a:p>
            <a:endParaRPr lang="en-GB" dirty="0"/>
          </a:p>
          <a:p>
            <a:r>
              <a:rPr dirty="0"/>
              <a:t>Treating individual accreditation as a proxy for </a:t>
            </a:r>
            <a:r>
              <a:rPr dirty="0" err="1"/>
              <a:t>organisational</a:t>
            </a:r>
            <a:r>
              <a:rPr dirty="0"/>
              <a:t> capability is therefore a category error. If culture is claimed, the evaluation must examine </a:t>
            </a:r>
            <a:r>
              <a:rPr dirty="0" err="1"/>
              <a:t>behaviour</a:t>
            </a:r>
            <a:r>
              <a:rPr dirty="0"/>
              <a:t>, learning transfer, working relationships and </a:t>
            </a:r>
            <a:r>
              <a:rPr dirty="0" err="1"/>
              <a:t>organisational</a:t>
            </a:r>
            <a:r>
              <a:rPr dirty="0"/>
              <a:t> or operational outcomes—not simply the number trained.</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The most personally uncomfortable finding was that coaching may reproduce advantage. </a:t>
            </a:r>
            <a:endParaRPr lang="en-US" dirty="0"/>
          </a:p>
          <a:p>
            <a:endParaRPr lang="en-GB" dirty="0"/>
          </a:p>
          <a:p>
            <a:r>
              <a:rPr dirty="0"/>
              <a:t>The literature tells us considerably more about outcomes for recipients than about who is offered coaching, who declines it, or who remains excluded. If development is concentrated among senior ranks, selected talent or those already confident enough to seek it, coaching may compound existing advantage. </a:t>
            </a:r>
            <a:endParaRPr lang="en-US" dirty="0"/>
          </a:p>
          <a:p>
            <a:endParaRPr lang="en-GB" dirty="0"/>
          </a:p>
          <a:p>
            <a:r>
              <a:rPr dirty="0"/>
              <a:t>I cannot say that my study proved this inequality; it exposed a significant evidence gap. That distinction matters. Evaluation must ask three separate questions: does coaching work, who receives it, and who benefits? </a:t>
            </a:r>
            <a:endParaRPr lang="en-US" dirty="0"/>
          </a:p>
          <a:p>
            <a:endParaRPr lang="en-GB" dirty="0"/>
          </a:p>
          <a:p>
            <a:r>
              <a:rPr dirty="0"/>
              <a:t>In the Royal Navy, equitable provision therefore means examining exposure, uptake, quality and outcomes across the population—not merely making coaching nominally available.</a:t>
            </a:r>
          </a:p>
          <a:p>
            <a:endParaRPr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My insider position was both an advantage and a methodological risk. More than twenty-five years of coaching experience gave me contextual depth and helped me </a:t>
            </a:r>
            <a:r>
              <a:rPr dirty="0" err="1"/>
              <a:t>recognise</a:t>
            </a:r>
            <a:r>
              <a:rPr dirty="0"/>
              <a:t> claims that did not fit </a:t>
            </a:r>
            <a:r>
              <a:rPr dirty="0" err="1"/>
              <a:t>organisational</a:t>
            </a:r>
            <a:r>
              <a:rPr dirty="0"/>
              <a:t> reality. However, expertise can narrow interpretation as well as deepen it.</a:t>
            </a:r>
            <a:endParaRPr lang="en-US" dirty="0"/>
          </a:p>
          <a:p>
            <a:endParaRPr lang="en-GB" dirty="0"/>
          </a:p>
          <a:p>
            <a:r>
              <a:rPr lang="en-US" dirty="0"/>
              <a:t>I</a:t>
            </a:r>
            <a:r>
              <a:rPr dirty="0"/>
              <a:t> could become defensive of coaching, overconfident in my own understanding, or describe the Royal Navy's corporate understanding as primitive because it did not match my professional frame. </a:t>
            </a:r>
            <a:endParaRPr lang="en-US" dirty="0"/>
          </a:p>
          <a:p>
            <a:endParaRPr lang="en-GB" dirty="0"/>
          </a:p>
          <a:p>
            <a:r>
              <a:rPr dirty="0"/>
              <a:t>A more defensible formulation is that its </a:t>
            </a:r>
            <a:r>
              <a:rPr dirty="0" err="1"/>
              <a:t>conceptualisation</a:t>
            </a:r>
            <a:r>
              <a:rPr dirty="0"/>
              <a:t> can appear underdeveloped or overly instrumental, particularly where coaching is reduced to a conversational technique or qualification. My main safeguard was to separate evidence, interpretation and professional experience. </a:t>
            </a:r>
            <a:endParaRPr lang="en-US" dirty="0"/>
          </a:p>
          <a:p>
            <a:endParaRPr lang="en-GB" dirty="0"/>
          </a:p>
          <a:p>
            <a:r>
              <a:rPr dirty="0"/>
              <a:t>The study challenged my identity not by demonstrating that coaching is ineffective, but by requiring me to place firmer boundaries around what I claim for it. Reflexivity did not remove my position; it made that position visible and disciplined.</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Three limitations now stand out. </a:t>
            </a:r>
            <a:endParaRPr lang="en-US" dirty="0"/>
          </a:p>
          <a:p>
            <a:endParaRPr lang="en-GB" dirty="0"/>
          </a:p>
          <a:p>
            <a:r>
              <a:rPr dirty="0"/>
              <a:t>First, inconsistent definitions of coaching and coaching culture made comparison less stable than I expected. </a:t>
            </a:r>
            <a:endParaRPr lang="en-US" dirty="0"/>
          </a:p>
          <a:p>
            <a:endParaRPr lang="en-GB" dirty="0"/>
          </a:p>
          <a:p>
            <a:r>
              <a:rPr dirty="0"/>
              <a:t>Second, evidence was fragmented across levels: the literature was much stronger on individual and often self-reported outcomes than on sustained </a:t>
            </a:r>
            <a:r>
              <a:rPr dirty="0" err="1"/>
              <a:t>organisational</a:t>
            </a:r>
            <a:r>
              <a:rPr dirty="0"/>
              <a:t> or societal effects.</a:t>
            </a:r>
            <a:endParaRPr lang="en-US" dirty="0"/>
          </a:p>
          <a:p>
            <a:endParaRPr lang="en-GB" dirty="0"/>
          </a:p>
          <a:p>
            <a:r>
              <a:rPr dirty="0"/>
              <a:t>Third, I selected SDGs 4 and 8 before undertaking a broader comparison across the Goals. With more time, I would begin with an initial scoping review and then justify the final selection. </a:t>
            </a:r>
            <a:endParaRPr lang="en-US" dirty="0"/>
          </a:p>
          <a:p>
            <a:endParaRPr lang="en-GB" dirty="0"/>
          </a:p>
          <a:p>
            <a:r>
              <a:rPr dirty="0"/>
              <a:t>I would also specify the multi-level theory of contribution in advance and search more deliberately for longitudinal, multi-site and distributional evidence, including information about non-recipients. The secondary-data design met the brief, but it limited my ability to test how these dynamics operate across the Royal Navy population.</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The Royal Navy also exposes a tension between peacetime personnel development and leadership in operational or wartime conditions. </a:t>
            </a:r>
            <a:endParaRPr lang="en-US" dirty="0"/>
          </a:p>
          <a:p>
            <a:endParaRPr lang="en-GB" dirty="0"/>
          </a:p>
          <a:p>
            <a:r>
              <a:rPr dirty="0"/>
              <a:t>Coaching should not be treated as a universal leadership style. It can be particularly valuable in preparation, rehearsal, reflection, debrief and longer-term capability development. Under immediate threat or severe time pressure, commanders may need to exercise authority and provide rapid direction. </a:t>
            </a:r>
            <a:endParaRPr lang="en-US" dirty="0"/>
          </a:p>
          <a:p>
            <a:endParaRPr lang="en-GB" dirty="0"/>
          </a:p>
          <a:p>
            <a:r>
              <a:rPr dirty="0"/>
              <a:t>This is not a binary choice between coaching and command. The more demanding capability is the judgement to move deliberately across that repertoire. </a:t>
            </a:r>
            <a:endParaRPr lang="en-US" dirty="0"/>
          </a:p>
          <a:p>
            <a:endParaRPr lang="en-GB" dirty="0"/>
          </a:p>
          <a:p>
            <a:r>
              <a:rPr dirty="0"/>
              <a:t>I need to be clear that this is a professional inference arising from the study, not a result directly tested within it. It nevertheless creates a valuable future research question: under what conditions does coaching strengthen warfighting capability, and where are the boundaries beyond which directive command is necessary?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endParaRPr dirty="0"/>
          </a:p>
          <a:p>
            <a:r>
              <a:rPr dirty="0"/>
              <a:t>The practical consequence is that coaching should be commissioned and evaluated as part of wider </a:t>
            </a:r>
            <a:r>
              <a:rPr dirty="0" err="1"/>
              <a:t>organisational</a:t>
            </a:r>
            <a:r>
              <a:rPr dirty="0"/>
              <a:t> development. Before using it to address resilience, performance or wellbeing, the </a:t>
            </a:r>
            <a:r>
              <a:rPr dirty="0" err="1"/>
              <a:t>organisation</a:t>
            </a:r>
            <a:r>
              <a:rPr dirty="0"/>
              <a:t> should diagnose whether the underlying problem is workload, job design, resources, discrimination or leadership </a:t>
            </a:r>
            <a:r>
              <a:rPr dirty="0" err="1"/>
              <a:t>behaviour</a:t>
            </a:r>
            <a:r>
              <a:rPr dirty="0"/>
              <a:t>. </a:t>
            </a:r>
            <a:endParaRPr lang="en-US" dirty="0"/>
          </a:p>
          <a:p>
            <a:endParaRPr lang="en-GB" dirty="0"/>
          </a:p>
          <a:p>
            <a:r>
              <a:rPr dirty="0"/>
              <a:t>Evaluation should extend beyond satisfaction and individual goals to observable </a:t>
            </a:r>
            <a:r>
              <a:rPr dirty="0" err="1"/>
              <a:t>behaviour</a:t>
            </a:r>
            <a:r>
              <a:rPr dirty="0"/>
              <a:t>, performance, operational effectiveness and unintended effects. It should also examine who is offered coaching and whose outcomes remain invisible. </a:t>
            </a:r>
            <a:endParaRPr lang="en-US" dirty="0"/>
          </a:p>
          <a:p>
            <a:endParaRPr lang="en-GB" dirty="0"/>
          </a:p>
          <a:p>
            <a:r>
              <a:rPr dirty="0"/>
              <a:t>The project did not weaken my belief in coaching. It made that belief more conditional and more systemic. Coaching can develop individual capacity, but the surrounding </a:t>
            </a:r>
            <a:r>
              <a:rPr dirty="0" err="1"/>
              <a:t>organisation</a:t>
            </a:r>
            <a:r>
              <a:rPr dirty="0"/>
              <a:t> determines whether that learning travels. Training coaches is therefore a beginning, not proof of culture. Coaching should complement leadership accountability and structural change; it should never be used as their substitute.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a:p>
            <a:r>
              <a:rPr dirty="0"/>
              <a:t>This appendix slide provides selected references used in the presentation and a transparent AI use statement. It is not included in the nine-minute spoken delivery.</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Video 11">
            <a:extLst>
              <a:ext uri="{FF2B5EF4-FFF2-40B4-BE49-F238E27FC236}">
                <a16:creationId xmlns:a16="http://schemas.microsoft.com/office/drawing/2014/main" id="{738CB9FE-3D53-7AB6-142E-9C4EA87264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4383" r="24383"/>
          <a:stretch>
            <a:fillRect/>
          </a:stretch>
        </p:blipFill>
        <p:spPr>
          <a:xfrm>
            <a:off x="3280229" y="146376"/>
            <a:ext cx="5979885" cy="6565247"/>
          </a:xfrm>
          <a:prstGeom prst="rect">
            <a:avLst/>
          </a:prstGeom>
          <a:ln w="19050" cap="rnd">
            <a:solidFill>
              <a:srgbClr val="404040"/>
            </a:solidFill>
          </a:ln>
          <a:effectLst/>
        </p:spPr>
      </p:pic>
    </p:spTree>
    <p:extLst>
      <p:ext uri="{BB962C8B-B14F-4D97-AF65-F5344CB8AC3E}">
        <p14:creationId xmlns:p14="http://schemas.microsoft.com/office/powerpoint/2010/main" val="3783236921"/>
      </p:ext>
    </p:extLst>
  </p:cSld>
  <p:clrMapOvr>
    <a:masterClrMapping/>
  </p:clrMapOvr>
  <mc:AlternateContent xmlns:mc="http://schemas.openxmlformats.org/markup-compatibility/2006" xmlns:p14="http://schemas.microsoft.com/office/powerpoint/2010/main">
    <mc:Choice Requires="p14">
      <p:transition spd="slow" p14:dur="2000" advTm="5817"/>
    </mc:Choice>
    <mc:Fallback xmlns="">
      <p:transition spd="slow" advTm="5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title-accent-column">
            <a:extLst>
              <a:ext uri="{FF2B5EF4-FFF2-40B4-BE49-F238E27FC236}">
                <a16:creationId xmlns:a16="http://schemas.microsoft.com/office/drawing/2014/main" id="{BA773A22-F20A-4D69-AEA2-86D182CE9740}"/>
              </a:ext>
            </a:extLst>
          </p:cNvPr>
          <p:cNvSpPr>
            <a:spLocks noGrp="1"/>
          </p:cNvSpPr>
          <p:nvPr/>
        </p:nvSpPr>
        <p:spPr>
          <a:xfrm>
            <a:off x="10508343" y="539877"/>
            <a:ext cx="1123950" cy="3943351"/>
          </a:xfrm>
          <a:prstGeom prst="rect">
            <a:avLst/>
          </a:prstGeom>
          <a:solidFill>
            <a:srgbClr val="DDF3FC"/>
          </a:solidFill>
          <a:ln w="0">
            <a:solidFill>
              <a:srgbClr val="DDF3FC"/>
            </a:solidFill>
            <a:prstDash val="solid"/>
          </a:ln>
        </p:spPr>
        <p:txBody>
          <a:bodyPr/>
          <a:lstStyle/>
          <a:p>
            <a:endParaRPr lang="en-US"/>
          </a:p>
        </p:txBody>
      </p:sp>
      <p:sp>
        <p:nvSpPr>
          <p:cNvPr id="2" name="title-accent-core">
            <a:extLst>
              <a:ext uri="{FF2B5EF4-FFF2-40B4-BE49-F238E27FC236}">
                <a16:creationId xmlns:a16="http://schemas.microsoft.com/office/drawing/2014/main" id="{DFDD4079-F913-483D-B81A-D35F3E031886}"/>
              </a:ext>
            </a:extLst>
          </p:cNvPr>
          <p:cNvSpPr>
            <a:spLocks noGrp="1"/>
          </p:cNvSpPr>
          <p:nvPr/>
        </p:nvSpPr>
        <p:spPr>
          <a:xfrm>
            <a:off x="10975068" y="832771"/>
            <a:ext cx="190500" cy="3200400"/>
          </a:xfrm>
          <a:prstGeom prst="rect">
            <a:avLst/>
          </a:prstGeom>
          <a:solidFill>
            <a:srgbClr val="3D8DFF"/>
          </a:solidFill>
          <a:ln w="0">
            <a:solidFill>
              <a:srgbClr val="3D8DFF"/>
            </a:solidFill>
            <a:prstDash val="solid"/>
          </a:ln>
        </p:spPr>
        <p:txBody>
          <a:bodyPr/>
          <a:lstStyle/>
          <a:p>
            <a:endParaRPr lang="en-US"/>
          </a:p>
        </p:txBody>
      </p:sp>
      <p:sp>
        <p:nvSpPr>
          <p:cNvPr id="3" name="title-eyebrow">
            <a:extLst>
              <a:ext uri="{FF2B5EF4-FFF2-40B4-BE49-F238E27FC236}">
                <a16:creationId xmlns:a16="http://schemas.microsoft.com/office/drawing/2014/main" id="{4340DDE9-3900-47A2-85F8-12001EB43701}"/>
              </a:ext>
            </a:extLst>
          </p:cNvPr>
          <p:cNvSpPr>
            <a:spLocks noGrp="1"/>
          </p:cNvSpPr>
          <p:nvPr/>
        </p:nvSpPr>
        <p:spPr>
          <a:xfrm>
            <a:off x="400050" y="457200"/>
            <a:ext cx="4381500" cy="285750"/>
          </a:xfrm>
          <a:prstGeom prst="rect">
            <a:avLst/>
          </a:prstGeom>
          <a:noFill/>
          <a:ln w="0">
            <a:noFill/>
            <a:prstDash val="solid"/>
          </a:ln>
        </p:spPr>
        <p:txBody>
          <a:bodyPr wrap="square" lIns="0" tIns="0" rIns="0" bIns="0" anchor="t">
            <a:noAutofit/>
          </a:bodyPr>
          <a:lstStyle/>
          <a:p>
            <a:pPr algn="l">
              <a:lnSpc>
                <a:spcPct val="104000"/>
              </a:lnSpc>
              <a:buNone/>
              <a:defRPr sz="1350" b="1" i="0">
                <a:solidFill>
                  <a:srgbClr val="3D8DFF"/>
                </a:solidFill>
                <a:latin typeface="Arial"/>
                <a:ea typeface="Arial"/>
                <a:cs typeface="Arial"/>
              </a:defRPr>
            </a:pPr>
            <a:r>
              <a:rPr sz="1350" b="1" i="0">
                <a:solidFill>
                  <a:srgbClr val="3D8DFF"/>
                </a:solidFill>
                <a:latin typeface="Arial"/>
                <a:ea typeface="Arial"/>
                <a:cs typeface="Arial"/>
              </a:rPr>
              <a:t>BMDP7002  •  COMPONENT 2</a:t>
            </a:r>
          </a:p>
        </p:txBody>
      </p:sp>
      <p:sp>
        <p:nvSpPr>
          <p:cNvPr id="4" name="title-main">
            <a:extLst>
              <a:ext uri="{FF2B5EF4-FFF2-40B4-BE49-F238E27FC236}">
                <a16:creationId xmlns:a16="http://schemas.microsoft.com/office/drawing/2014/main" id="{FFFE4276-CE8B-4895-A10F-D6A3DFDFFA97}"/>
              </a:ext>
            </a:extLst>
          </p:cNvPr>
          <p:cNvSpPr>
            <a:spLocks noGrp="1"/>
          </p:cNvSpPr>
          <p:nvPr/>
        </p:nvSpPr>
        <p:spPr>
          <a:xfrm>
            <a:off x="438150" y="2157413"/>
            <a:ext cx="9620250" cy="2428875"/>
          </a:xfrm>
          <a:prstGeom prst="rect">
            <a:avLst/>
          </a:prstGeom>
          <a:noFill/>
          <a:ln w="0">
            <a:noFill/>
            <a:prstDash val="solid"/>
          </a:ln>
        </p:spPr>
        <p:txBody>
          <a:bodyPr wrap="square" lIns="0" tIns="0" rIns="0" bIns="0" anchor="b">
            <a:noAutofit/>
          </a:bodyPr>
          <a:lstStyle/>
          <a:p>
            <a:pPr algn="l">
              <a:lnSpc>
                <a:spcPct val="90000"/>
              </a:lnSpc>
              <a:buNone/>
              <a:defRPr sz="5400" b="1" i="0">
                <a:solidFill>
                  <a:srgbClr val="071829"/>
                </a:solidFill>
                <a:latin typeface="Arial"/>
                <a:ea typeface="Arial"/>
                <a:cs typeface="Arial"/>
              </a:defRPr>
            </a:pPr>
            <a:r>
              <a:rPr sz="5400" b="1" i="0" dirty="0">
                <a:solidFill>
                  <a:srgbClr val="071829"/>
                </a:solidFill>
                <a:latin typeface="Arial"/>
                <a:ea typeface="Arial"/>
                <a:cs typeface="Arial"/>
              </a:rPr>
              <a:t>Coaching contributes</a:t>
            </a:r>
            <a:endParaRPr lang="en-US" sz="5400" b="1" i="0" dirty="0">
              <a:solidFill>
                <a:srgbClr val="071829"/>
              </a:solidFill>
              <a:latin typeface="Arial"/>
              <a:ea typeface="Arial"/>
              <a:cs typeface="Arial"/>
            </a:endParaRPr>
          </a:p>
          <a:p>
            <a:pPr algn="l">
              <a:lnSpc>
                <a:spcPct val="90000"/>
              </a:lnSpc>
              <a:buNone/>
              <a:defRPr sz="5400" b="1" i="0">
                <a:solidFill>
                  <a:srgbClr val="071829"/>
                </a:solidFill>
                <a:latin typeface="Arial"/>
                <a:ea typeface="Arial"/>
                <a:cs typeface="Arial"/>
              </a:defRPr>
            </a:pPr>
            <a:endParaRPr sz="5400" b="1" i="0" dirty="0">
              <a:solidFill>
                <a:srgbClr val="071829"/>
              </a:solidFill>
              <a:latin typeface="Arial"/>
              <a:ea typeface="Arial"/>
              <a:cs typeface="Arial"/>
            </a:endParaRPr>
          </a:p>
          <a:p>
            <a:pPr algn="l">
              <a:lnSpc>
                <a:spcPct val="90000"/>
              </a:lnSpc>
              <a:buNone/>
              <a:defRPr sz="5400" b="1" i="0">
                <a:solidFill>
                  <a:srgbClr val="071829"/>
                </a:solidFill>
                <a:latin typeface="Arial"/>
                <a:ea typeface="Arial"/>
                <a:cs typeface="Arial"/>
              </a:defRPr>
            </a:pPr>
            <a:r>
              <a:rPr lang="en-US" sz="5400" b="1" dirty="0">
                <a:solidFill>
                  <a:srgbClr val="071829"/>
                </a:solidFill>
                <a:latin typeface="Arial"/>
                <a:ea typeface="Arial"/>
                <a:cs typeface="Arial"/>
              </a:rPr>
              <a:t>How far does the </a:t>
            </a:r>
            <a:r>
              <a:rPr sz="5400" b="1" i="0" dirty="0">
                <a:solidFill>
                  <a:srgbClr val="071829"/>
                </a:solidFill>
                <a:latin typeface="Arial"/>
                <a:ea typeface="Arial"/>
                <a:cs typeface="Arial"/>
              </a:rPr>
              <a:t>evidence travel</a:t>
            </a:r>
            <a:endParaRPr lang="en-US" sz="5400" b="1" i="0" dirty="0">
              <a:solidFill>
                <a:srgbClr val="071829"/>
              </a:solidFill>
              <a:latin typeface="Arial"/>
              <a:ea typeface="Arial"/>
              <a:cs typeface="Arial"/>
            </a:endParaRPr>
          </a:p>
          <a:p>
            <a:pPr algn="l">
              <a:lnSpc>
                <a:spcPct val="90000"/>
              </a:lnSpc>
              <a:buNone/>
              <a:defRPr sz="5400" b="1" i="0">
                <a:solidFill>
                  <a:srgbClr val="071829"/>
                </a:solidFill>
                <a:latin typeface="Arial"/>
                <a:ea typeface="Arial"/>
                <a:cs typeface="Arial"/>
              </a:defRPr>
            </a:pPr>
            <a:endParaRPr sz="5400" b="1" i="0" dirty="0">
              <a:solidFill>
                <a:srgbClr val="071829"/>
              </a:solidFill>
              <a:latin typeface="Arial"/>
              <a:ea typeface="Arial"/>
              <a:cs typeface="Arial"/>
            </a:endParaRPr>
          </a:p>
        </p:txBody>
      </p:sp>
      <p:sp>
        <p:nvSpPr>
          <p:cNvPr id="5" name="title-sub">
            <a:extLst>
              <a:ext uri="{FF2B5EF4-FFF2-40B4-BE49-F238E27FC236}">
                <a16:creationId xmlns:a16="http://schemas.microsoft.com/office/drawing/2014/main" id="{84A85548-3DE4-4C15-B057-DDD476F8F0FB}"/>
              </a:ext>
            </a:extLst>
          </p:cNvPr>
          <p:cNvSpPr>
            <a:spLocks noGrp="1"/>
          </p:cNvSpPr>
          <p:nvPr/>
        </p:nvSpPr>
        <p:spPr>
          <a:xfrm>
            <a:off x="438150" y="4629150"/>
            <a:ext cx="8572500" cy="571500"/>
          </a:xfrm>
          <a:prstGeom prst="rect">
            <a:avLst/>
          </a:prstGeom>
          <a:noFill/>
          <a:ln w="0">
            <a:noFill/>
            <a:prstDash val="solid"/>
          </a:ln>
        </p:spPr>
        <p:txBody>
          <a:bodyPr wrap="square" lIns="0" tIns="0" rIns="0" bIns="0" anchor="t">
            <a:noAutofit/>
          </a:bodyPr>
          <a:lstStyle/>
          <a:p>
            <a:pPr algn="l">
              <a:lnSpc>
                <a:spcPct val="104000"/>
              </a:lnSpc>
              <a:buNone/>
              <a:defRPr sz="2100" b="0" i="0">
                <a:solidFill>
                  <a:srgbClr val="071829"/>
                </a:solidFill>
                <a:latin typeface="Arial"/>
                <a:ea typeface="Arial"/>
                <a:cs typeface="Arial"/>
              </a:defRPr>
            </a:pPr>
            <a:r>
              <a:rPr sz="2100" b="0" i="0">
                <a:solidFill>
                  <a:srgbClr val="071829"/>
                </a:solidFill>
                <a:latin typeface="Arial"/>
                <a:ea typeface="Arial"/>
                <a:cs typeface="Arial"/>
              </a:rPr>
              <a:t>A critical reflection on professional coaching, SDG 4 and SDG 8</a:t>
            </a:r>
          </a:p>
        </p:txBody>
      </p:sp>
      <p:sp>
        <p:nvSpPr>
          <p:cNvPr id="6" name="title-author">
            <a:extLst>
              <a:ext uri="{FF2B5EF4-FFF2-40B4-BE49-F238E27FC236}">
                <a16:creationId xmlns:a16="http://schemas.microsoft.com/office/drawing/2014/main" id="{C32E590D-1BF6-453F-8970-C5CD397EC4BA}"/>
              </a:ext>
            </a:extLst>
          </p:cNvPr>
          <p:cNvSpPr>
            <a:spLocks noGrp="1"/>
          </p:cNvSpPr>
          <p:nvPr/>
        </p:nvSpPr>
        <p:spPr>
          <a:xfrm>
            <a:off x="438150" y="5791200"/>
            <a:ext cx="7429500" cy="247650"/>
          </a:xfrm>
          <a:prstGeom prst="rect">
            <a:avLst/>
          </a:prstGeom>
          <a:noFill/>
          <a:ln w="0">
            <a:noFill/>
            <a:prstDash val="solid"/>
          </a:ln>
        </p:spPr>
        <p:txBody>
          <a:bodyPr wrap="square" lIns="0" tIns="0" rIns="0" bIns="0" anchor="t">
            <a:noAutofit/>
          </a:bodyPr>
          <a:lstStyle/>
          <a:p>
            <a:pPr algn="l">
              <a:lnSpc>
                <a:spcPct val="104000"/>
              </a:lnSpc>
              <a:buNone/>
              <a:defRPr sz="1350" b="0" i="0">
                <a:solidFill>
                  <a:srgbClr val="5D6873"/>
                </a:solidFill>
                <a:latin typeface="Arial"/>
                <a:ea typeface="Arial"/>
                <a:cs typeface="Arial"/>
              </a:defRPr>
            </a:pPr>
            <a:r>
              <a:rPr sz="1350" b="0" i="0">
                <a:solidFill>
                  <a:srgbClr val="5D6873"/>
                </a:solidFill>
                <a:latin typeface="Arial"/>
                <a:ea typeface="Arial"/>
                <a:cs typeface="Arial"/>
              </a:rPr>
              <a:t>Ian Pitchford  |  Practitioner Learning Project</a:t>
            </a:r>
          </a:p>
        </p:txBody>
      </p:sp>
      <p:cxnSp>
        <p:nvCxnSpPr>
          <p:cNvPr id="16" name="footer-rule-1"/>
          <p:cNvCxnSpPr/>
          <p:nvPr/>
        </p:nvCxnSpPr>
        <p:spPr>
          <a:xfrm>
            <a:off x="400050" y="6400800"/>
            <a:ext cx="11391900" cy="0"/>
          </a:xfrm>
          <a:prstGeom prst="straightConnector1">
            <a:avLst/>
          </a:prstGeom>
          <a:ln w="9525">
            <a:solidFill>
              <a:srgbClr val="B8BCC4"/>
            </a:solidFill>
            <a:prstDash val="solid"/>
          </a:ln>
        </p:spPr>
      </p:cxnSp>
      <p:sp>
        <p:nvSpPr>
          <p:cNvPr id="8" name="footer-label-1">
            <a:extLst>
              <a:ext uri="{FF2B5EF4-FFF2-40B4-BE49-F238E27FC236}">
                <a16:creationId xmlns:a16="http://schemas.microsoft.com/office/drawing/2014/main" id="{0CD29551-3C6D-4461-BB45-7B466B0AAE8D}"/>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9" name="footer-number-1">
            <a:extLst>
              <a:ext uri="{FF2B5EF4-FFF2-40B4-BE49-F238E27FC236}">
                <a16:creationId xmlns:a16="http://schemas.microsoft.com/office/drawing/2014/main" id="{48D64086-E668-447E-A5C4-FAAEA08EC92A}"/>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1</a:t>
            </a:r>
          </a:p>
        </p:txBody>
      </p:sp>
      <p:pic>
        <p:nvPicPr>
          <p:cNvPr id="7" name="Video 6">
            <a:extLst>
              <a:ext uri="{FF2B5EF4-FFF2-40B4-BE49-F238E27FC236}">
                <a16:creationId xmlns:a16="http://schemas.microsoft.com/office/drawing/2014/main" id="{F280690B-DFBB-E407-204D-B3DC467159F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2830849"/>
      </p:ext>
    </p:extLst>
  </p:cSld>
  <p:clrMapOvr>
    <a:masterClrMapping/>
  </p:clrMapOvr>
  <mc:AlternateContent xmlns:mc="http://schemas.openxmlformats.org/markup-compatibility/2006" xmlns:p14="http://schemas.microsoft.com/office/powerpoint/2010/main">
    <mc:Choice Requires="p14">
      <p:transition spd="slow" p14:dur="2000" advTm="52795"/>
    </mc:Choice>
    <mc:Fallback xmlns="">
      <p:transition spd="slow" advTm="5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 name="kicker-2">
            <a:extLst>
              <a:ext uri="{FF2B5EF4-FFF2-40B4-BE49-F238E27FC236}">
                <a16:creationId xmlns:a16="http://schemas.microsoft.com/office/drawing/2014/main" id="{4823CA71-0FFC-466A-BD1D-C0AA4D3E9C82}"/>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PROJECT OUTCOME</a:t>
            </a:r>
          </a:p>
        </p:txBody>
      </p:sp>
      <p:sp>
        <p:nvSpPr>
          <p:cNvPr id="2" name="title-2">
            <a:extLst>
              <a:ext uri="{FF2B5EF4-FFF2-40B4-BE49-F238E27FC236}">
                <a16:creationId xmlns:a16="http://schemas.microsoft.com/office/drawing/2014/main" id="{9D6CB9E0-70F9-4D54-9244-6D407582455A}"/>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The evidence is strongest close to the individual</a:t>
            </a:r>
          </a:p>
        </p:txBody>
      </p:sp>
      <p:cxnSp>
        <p:nvCxnSpPr>
          <p:cNvPr id="35" name="causal-baseline"/>
          <p:cNvCxnSpPr/>
          <p:nvPr/>
        </p:nvCxnSpPr>
        <p:spPr>
          <a:xfrm>
            <a:off x="1047750" y="3228975"/>
            <a:ext cx="9906000" cy="0"/>
          </a:xfrm>
          <a:prstGeom prst="straightConnector1">
            <a:avLst/>
          </a:prstGeom>
          <a:ln w="25400">
            <a:solidFill>
              <a:srgbClr val="071829"/>
            </a:solidFill>
            <a:prstDash val="solid"/>
            <a:tailEnd type="triangle"/>
          </a:ln>
        </p:spPr>
      </p:cxnSp>
      <p:sp>
        <p:nvSpPr>
          <p:cNvPr id="4" name="node-0">
            <a:extLst>
              <a:ext uri="{FF2B5EF4-FFF2-40B4-BE49-F238E27FC236}">
                <a16:creationId xmlns:a16="http://schemas.microsoft.com/office/drawing/2014/main" id="{4454114A-8D09-461E-8E21-7C6428BA16D1}"/>
              </a:ext>
            </a:extLst>
          </p:cNvPr>
          <p:cNvSpPr>
            <a:spLocks noGrp="1"/>
          </p:cNvSpPr>
          <p:nvPr/>
        </p:nvSpPr>
        <p:spPr>
          <a:xfrm>
            <a:off x="1028700" y="3114675"/>
            <a:ext cx="228600" cy="228600"/>
          </a:xfrm>
          <a:prstGeom prst="ellipse">
            <a:avLst/>
          </a:prstGeom>
          <a:solidFill>
            <a:srgbClr val="3D8DFF"/>
          </a:solidFill>
          <a:ln w="19050">
            <a:solidFill>
              <a:srgbClr val="3D8DFF"/>
            </a:solidFill>
            <a:prstDash val="solid"/>
          </a:ln>
        </p:spPr>
        <p:txBody>
          <a:bodyPr/>
          <a:lstStyle/>
          <a:p>
            <a:endParaRPr lang="en-US"/>
          </a:p>
        </p:txBody>
      </p:sp>
      <p:sp>
        <p:nvSpPr>
          <p:cNvPr id="5" name="node-number-0">
            <a:extLst>
              <a:ext uri="{FF2B5EF4-FFF2-40B4-BE49-F238E27FC236}">
                <a16:creationId xmlns:a16="http://schemas.microsoft.com/office/drawing/2014/main" id="{04F5D9D0-669A-4866-B73D-AF5B164F95FB}"/>
              </a:ext>
            </a:extLst>
          </p:cNvPr>
          <p:cNvSpPr>
            <a:spLocks noGrp="1"/>
          </p:cNvSpPr>
          <p:nvPr/>
        </p:nvSpPr>
        <p:spPr>
          <a:xfrm>
            <a:off x="1047750" y="1866900"/>
            <a:ext cx="666750" cy="400050"/>
          </a:xfrm>
          <a:prstGeom prst="rect">
            <a:avLst/>
          </a:prstGeom>
          <a:noFill/>
          <a:ln w="0">
            <a:noFill/>
            <a:prstDash val="solid"/>
          </a:ln>
        </p:spPr>
        <p:txBody>
          <a:bodyPr wrap="square" lIns="0" tIns="0" rIns="0" bIns="0" anchor="t">
            <a:noAutofit/>
          </a:bodyPr>
          <a:lstStyle/>
          <a:p>
            <a:pPr algn="l">
              <a:lnSpc>
                <a:spcPct val="104000"/>
              </a:lnSpc>
              <a:buNone/>
              <a:defRPr sz="1950" b="1" i="0">
                <a:solidFill>
                  <a:srgbClr val="3D8DFF"/>
                </a:solidFill>
                <a:latin typeface="Arial"/>
                <a:ea typeface="Arial"/>
                <a:cs typeface="Arial"/>
              </a:defRPr>
            </a:pPr>
            <a:r>
              <a:rPr sz="1950" b="1" i="0">
                <a:solidFill>
                  <a:srgbClr val="3D8DFF"/>
                </a:solidFill>
                <a:latin typeface="Arial"/>
                <a:ea typeface="Arial"/>
                <a:cs typeface="Arial"/>
              </a:rPr>
              <a:t>01</a:t>
            </a:r>
          </a:p>
        </p:txBody>
      </p:sp>
      <p:sp>
        <p:nvSpPr>
          <p:cNvPr id="6" name="node-label-0">
            <a:extLst>
              <a:ext uri="{FF2B5EF4-FFF2-40B4-BE49-F238E27FC236}">
                <a16:creationId xmlns:a16="http://schemas.microsoft.com/office/drawing/2014/main" id="{047EEB9A-83FF-470F-99F1-BC28F9A22A6A}"/>
              </a:ext>
            </a:extLst>
          </p:cNvPr>
          <p:cNvSpPr>
            <a:spLocks noGrp="1"/>
          </p:cNvSpPr>
          <p:nvPr/>
        </p:nvSpPr>
        <p:spPr>
          <a:xfrm>
            <a:off x="1047750" y="2324100"/>
            <a:ext cx="2333625" cy="428625"/>
          </a:xfrm>
          <a:prstGeom prst="rect">
            <a:avLst/>
          </a:prstGeom>
          <a:noFill/>
          <a:ln w="0">
            <a:noFill/>
            <a:prstDash val="solid"/>
          </a:ln>
        </p:spPr>
        <p:txBody>
          <a:bodyPr wrap="square" lIns="0" tIns="0" rIns="0" bIns="0" anchor="t">
            <a:noAutofit/>
          </a:bodyPr>
          <a:lstStyle/>
          <a:p>
            <a:pPr algn="l">
              <a:lnSpc>
                <a:spcPct val="104000"/>
              </a:lnSpc>
              <a:buNone/>
              <a:defRPr sz="1500" b="1" i="0">
                <a:solidFill>
                  <a:srgbClr val="071829"/>
                </a:solidFill>
                <a:latin typeface="Arial"/>
                <a:ea typeface="Arial"/>
                <a:cs typeface="Arial"/>
              </a:defRPr>
            </a:pPr>
            <a:r>
              <a:rPr sz="1500" b="1" i="0">
                <a:solidFill>
                  <a:srgbClr val="071829"/>
                </a:solidFill>
                <a:latin typeface="Arial"/>
                <a:ea typeface="Arial"/>
                <a:cs typeface="Arial"/>
              </a:rPr>
              <a:t>INDIVIDUAL</a:t>
            </a:r>
          </a:p>
        </p:txBody>
      </p:sp>
      <p:sp>
        <p:nvSpPr>
          <p:cNvPr id="7" name="confidence-0">
            <a:extLst>
              <a:ext uri="{FF2B5EF4-FFF2-40B4-BE49-F238E27FC236}">
                <a16:creationId xmlns:a16="http://schemas.microsoft.com/office/drawing/2014/main" id="{F0433196-3BB8-4159-BB83-2FF116C8C896}"/>
              </a:ext>
            </a:extLst>
          </p:cNvPr>
          <p:cNvSpPr>
            <a:spLocks noGrp="1"/>
          </p:cNvSpPr>
          <p:nvPr/>
        </p:nvSpPr>
        <p:spPr>
          <a:xfrm>
            <a:off x="1047750" y="3638550"/>
            <a:ext cx="2333625" cy="514350"/>
          </a:xfrm>
          <a:prstGeom prst="rect">
            <a:avLst/>
          </a:prstGeom>
          <a:solidFill>
            <a:srgbClr val="3D8DFF"/>
          </a:solidFill>
          <a:ln w="0">
            <a:solidFill>
              <a:srgbClr val="3D8DFF"/>
            </a:solidFill>
            <a:prstDash val="solid"/>
          </a:ln>
        </p:spPr>
        <p:txBody>
          <a:bodyPr/>
          <a:lstStyle/>
          <a:p>
            <a:endParaRPr lang="en-US"/>
          </a:p>
        </p:txBody>
      </p:sp>
      <p:sp>
        <p:nvSpPr>
          <p:cNvPr id="8" name="confidence-text-0">
            <a:extLst>
              <a:ext uri="{FF2B5EF4-FFF2-40B4-BE49-F238E27FC236}">
                <a16:creationId xmlns:a16="http://schemas.microsoft.com/office/drawing/2014/main" id="{6441C3FE-9B59-4C5E-93EC-ED3A4ABBF2DD}"/>
              </a:ext>
            </a:extLst>
          </p:cNvPr>
          <p:cNvSpPr>
            <a:spLocks noGrp="1"/>
          </p:cNvSpPr>
          <p:nvPr/>
        </p:nvSpPr>
        <p:spPr>
          <a:xfrm>
            <a:off x="1200150" y="3762375"/>
            <a:ext cx="2028825" cy="285750"/>
          </a:xfrm>
          <a:prstGeom prst="rect">
            <a:avLst/>
          </a:prstGeom>
          <a:noFill/>
          <a:ln w="0">
            <a:noFill/>
            <a:prstDash val="solid"/>
          </a:ln>
        </p:spPr>
        <p:txBody>
          <a:bodyPr wrap="square" lIns="0" tIns="0" rIns="0" bIns="0" anchor="ctr">
            <a:noAutofit/>
          </a:bodyPr>
          <a:lstStyle/>
          <a:p>
            <a:pPr algn="l">
              <a:lnSpc>
                <a:spcPct val="104000"/>
              </a:lnSpc>
              <a:buNone/>
              <a:defRPr sz="1575" b="1" i="0">
                <a:solidFill>
                  <a:srgbClr val="FFFFFF"/>
                </a:solidFill>
                <a:latin typeface="Arial"/>
                <a:ea typeface="Arial"/>
                <a:cs typeface="Arial"/>
              </a:defRPr>
            </a:pPr>
            <a:r>
              <a:rPr sz="1575" b="1" i="0">
                <a:solidFill>
                  <a:srgbClr val="FFFFFF"/>
                </a:solidFill>
                <a:latin typeface="Arial"/>
                <a:ea typeface="Arial"/>
                <a:cs typeface="Arial"/>
              </a:rPr>
              <a:t>Strongest</a:t>
            </a:r>
          </a:p>
        </p:txBody>
      </p:sp>
      <p:sp>
        <p:nvSpPr>
          <p:cNvPr id="9" name="node-detail-0">
            <a:extLst>
              <a:ext uri="{FF2B5EF4-FFF2-40B4-BE49-F238E27FC236}">
                <a16:creationId xmlns:a16="http://schemas.microsoft.com/office/drawing/2014/main" id="{E68CED58-63A3-49A6-AD04-C450C127D2F2}"/>
              </a:ext>
            </a:extLst>
          </p:cNvPr>
          <p:cNvSpPr>
            <a:spLocks noGrp="1"/>
          </p:cNvSpPr>
          <p:nvPr/>
        </p:nvSpPr>
        <p:spPr>
          <a:xfrm>
            <a:off x="1047750" y="4362450"/>
            <a:ext cx="2333625" cy="704850"/>
          </a:xfrm>
          <a:prstGeom prst="rect">
            <a:avLst/>
          </a:prstGeom>
          <a:noFill/>
          <a:ln w="0">
            <a:noFill/>
            <a:prstDash val="solid"/>
          </a:ln>
        </p:spPr>
        <p:txBody>
          <a:bodyPr wrap="square" lIns="0" tIns="0" rIns="0" bIns="0" anchor="t">
            <a:noAutofit/>
          </a:bodyPr>
          <a:lstStyle/>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learning • self-regulation</a:t>
            </a:r>
          </a:p>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performance • wellbeing</a:t>
            </a:r>
          </a:p>
        </p:txBody>
      </p:sp>
      <p:sp>
        <p:nvSpPr>
          <p:cNvPr id="10" name="node-1">
            <a:extLst>
              <a:ext uri="{FF2B5EF4-FFF2-40B4-BE49-F238E27FC236}">
                <a16:creationId xmlns:a16="http://schemas.microsoft.com/office/drawing/2014/main" id="{859FCCE9-4879-415F-B3D0-CC144FDC0860}"/>
              </a:ext>
            </a:extLst>
          </p:cNvPr>
          <p:cNvSpPr>
            <a:spLocks noGrp="1"/>
          </p:cNvSpPr>
          <p:nvPr/>
        </p:nvSpPr>
        <p:spPr>
          <a:xfrm>
            <a:off x="3981450" y="3114675"/>
            <a:ext cx="228600" cy="228600"/>
          </a:xfrm>
          <a:prstGeom prst="ellipse">
            <a:avLst/>
          </a:prstGeom>
          <a:solidFill>
            <a:srgbClr val="3D8DFF"/>
          </a:solidFill>
          <a:ln w="19050">
            <a:solidFill>
              <a:srgbClr val="3D8DFF"/>
            </a:solidFill>
            <a:prstDash val="solid"/>
          </a:ln>
        </p:spPr>
        <p:txBody>
          <a:bodyPr/>
          <a:lstStyle/>
          <a:p>
            <a:endParaRPr lang="en-US"/>
          </a:p>
        </p:txBody>
      </p:sp>
      <p:sp>
        <p:nvSpPr>
          <p:cNvPr id="11" name="node-number-1">
            <a:extLst>
              <a:ext uri="{FF2B5EF4-FFF2-40B4-BE49-F238E27FC236}">
                <a16:creationId xmlns:a16="http://schemas.microsoft.com/office/drawing/2014/main" id="{8F333690-3BB3-4DCD-A3D8-85F9C855E090}"/>
              </a:ext>
            </a:extLst>
          </p:cNvPr>
          <p:cNvSpPr>
            <a:spLocks noGrp="1"/>
          </p:cNvSpPr>
          <p:nvPr/>
        </p:nvSpPr>
        <p:spPr>
          <a:xfrm>
            <a:off x="4000500" y="1866900"/>
            <a:ext cx="666750" cy="400050"/>
          </a:xfrm>
          <a:prstGeom prst="rect">
            <a:avLst/>
          </a:prstGeom>
          <a:noFill/>
          <a:ln w="0">
            <a:noFill/>
            <a:prstDash val="solid"/>
          </a:ln>
        </p:spPr>
        <p:txBody>
          <a:bodyPr wrap="square" lIns="0" tIns="0" rIns="0" bIns="0" anchor="t">
            <a:noAutofit/>
          </a:bodyPr>
          <a:lstStyle/>
          <a:p>
            <a:pPr algn="l">
              <a:lnSpc>
                <a:spcPct val="104000"/>
              </a:lnSpc>
              <a:buNone/>
              <a:defRPr sz="1950" b="1" i="0">
                <a:solidFill>
                  <a:srgbClr val="3D8DFF"/>
                </a:solidFill>
                <a:latin typeface="Arial"/>
                <a:ea typeface="Arial"/>
                <a:cs typeface="Arial"/>
              </a:defRPr>
            </a:pPr>
            <a:r>
              <a:rPr sz="1950" b="1" i="0">
                <a:solidFill>
                  <a:srgbClr val="3D8DFF"/>
                </a:solidFill>
                <a:latin typeface="Arial"/>
                <a:ea typeface="Arial"/>
                <a:cs typeface="Arial"/>
              </a:rPr>
              <a:t>02</a:t>
            </a:r>
          </a:p>
        </p:txBody>
      </p:sp>
      <p:sp>
        <p:nvSpPr>
          <p:cNvPr id="12" name="node-label-1">
            <a:extLst>
              <a:ext uri="{FF2B5EF4-FFF2-40B4-BE49-F238E27FC236}">
                <a16:creationId xmlns:a16="http://schemas.microsoft.com/office/drawing/2014/main" id="{F444CA10-479E-4FDC-A67B-26B747CD707C}"/>
              </a:ext>
            </a:extLst>
          </p:cNvPr>
          <p:cNvSpPr>
            <a:spLocks noGrp="1"/>
          </p:cNvSpPr>
          <p:nvPr/>
        </p:nvSpPr>
        <p:spPr>
          <a:xfrm>
            <a:off x="4000500" y="2324100"/>
            <a:ext cx="2333625" cy="428625"/>
          </a:xfrm>
          <a:prstGeom prst="rect">
            <a:avLst/>
          </a:prstGeom>
          <a:noFill/>
          <a:ln w="0">
            <a:noFill/>
            <a:prstDash val="solid"/>
          </a:ln>
        </p:spPr>
        <p:txBody>
          <a:bodyPr wrap="square" lIns="0" tIns="0" rIns="0" bIns="0" anchor="t">
            <a:noAutofit/>
          </a:bodyPr>
          <a:lstStyle/>
          <a:p>
            <a:pPr algn="l">
              <a:lnSpc>
                <a:spcPct val="104000"/>
              </a:lnSpc>
              <a:buNone/>
              <a:defRPr sz="1500" b="1" i="0">
                <a:solidFill>
                  <a:srgbClr val="071829"/>
                </a:solidFill>
                <a:latin typeface="Arial"/>
                <a:ea typeface="Arial"/>
                <a:cs typeface="Arial"/>
              </a:defRPr>
            </a:pPr>
            <a:r>
              <a:rPr sz="1500" b="1" i="0">
                <a:solidFill>
                  <a:srgbClr val="071829"/>
                </a:solidFill>
                <a:latin typeface="Arial"/>
                <a:ea typeface="Arial"/>
                <a:cs typeface="Arial"/>
              </a:rPr>
              <a:t>RELATIONAL / TEAM</a:t>
            </a:r>
          </a:p>
        </p:txBody>
      </p:sp>
      <p:sp>
        <p:nvSpPr>
          <p:cNvPr id="13" name="confidence-1">
            <a:extLst>
              <a:ext uri="{FF2B5EF4-FFF2-40B4-BE49-F238E27FC236}">
                <a16:creationId xmlns:a16="http://schemas.microsoft.com/office/drawing/2014/main" id="{F7F601E5-56EB-4ED8-B719-9D622D84971D}"/>
              </a:ext>
            </a:extLst>
          </p:cNvPr>
          <p:cNvSpPr>
            <a:spLocks noGrp="1"/>
          </p:cNvSpPr>
          <p:nvPr/>
        </p:nvSpPr>
        <p:spPr>
          <a:xfrm>
            <a:off x="4000500" y="3638550"/>
            <a:ext cx="2333625" cy="514350"/>
          </a:xfrm>
          <a:prstGeom prst="rect">
            <a:avLst/>
          </a:prstGeom>
          <a:solidFill>
            <a:srgbClr val="6DCBF4"/>
          </a:solidFill>
          <a:ln w="0">
            <a:solidFill>
              <a:srgbClr val="6DCBF4"/>
            </a:solidFill>
            <a:prstDash val="solid"/>
          </a:ln>
        </p:spPr>
        <p:txBody>
          <a:bodyPr/>
          <a:lstStyle/>
          <a:p>
            <a:endParaRPr lang="en-US"/>
          </a:p>
        </p:txBody>
      </p:sp>
      <p:sp>
        <p:nvSpPr>
          <p:cNvPr id="14" name="confidence-text-1">
            <a:extLst>
              <a:ext uri="{FF2B5EF4-FFF2-40B4-BE49-F238E27FC236}">
                <a16:creationId xmlns:a16="http://schemas.microsoft.com/office/drawing/2014/main" id="{610DBAF8-F308-4680-A0E6-EB2DAAA53775}"/>
              </a:ext>
            </a:extLst>
          </p:cNvPr>
          <p:cNvSpPr>
            <a:spLocks noGrp="1"/>
          </p:cNvSpPr>
          <p:nvPr/>
        </p:nvSpPr>
        <p:spPr>
          <a:xfrm>
            <a:off x="4152900" y="3762375"/>
            <a:ext cx="2028825" cy="285750"/>
          </a:xfrm>
          <a:prstGeom prst="rect">
            <a:avLst/>
          </a:prstGeom>
          <a:noFill/>
          <a:ln w="0">
            <a:noFill/>
            <a:prstDash val="solid"/>
          </a:ln>
        </p:spPr>
        <p:txBody>
          <a:bodyPr wrap="square" lIns="0" tIns="0" rIns="0" bIns="0" anchor="ctr">
            <a:noAutofit/>
          </a:bodyPr>
          <a:lstStyle/>
          <a:p>
            <a:pPr algn="l">
              <a:lnSpc>
                <a:spcPct val="104000"/>
              </a:lnSpc>
              <a:buNone/>
              <a:defRPr sz="1575" b="1" i="0">
                <a:solidFill>
                  <a:srgbClr val="FFFFFF"/>
                </a:solidFill>
                <a:latin typeface="Arial"/>
                <a:ea typeface="Arial"/>
                <a:cs typeface="Arial"/>
              </a:defRPr>
            </a:pPr>
            <a:r>
              <a:rPr sz="1575" b="1" i="0">
                <a:solidFill>
                  <a:srgbClr val="FFFFFF"/>
                </a:solidFill>
                <a:latin typeface="Arial"/>
                <a:ea typeface="Arial"/>
                <a:cs typeface="Arial"/>
              </a:rPr>
              <a:t>Plausible</a:t>
            </a:r>
          </a:p>
        </p:txBody>
      </p:sp>
      <p:sp>
        <p:nvSpPr>
          <p:cNvPr id="15" name="node-detail-1">
            <a:extLst>
              <a:ext uri="{FF2B5EF4-FFF2-40B4-BE49-F238E27FC236}">
                <a16:creationId xmlns:a16="http://schemas.microsoft.com/office/drawing/2014/main" id="{996B4398-395D-46DA-94A0-311557AF2714}"/>
              </a:ext>
            </a:extLst>
          </p:cNvPr>
          <p:cNvSpPr>
            <a:spLocks noGrp="1"/>
          </p:cNvSpPr>
          <p:nvPr/>
        </p:nvSpPr>
        <p:spPr>
          <a:xfrm>
            <a:off x="4000500" y="4362450"/>
            <a:ext cx="2333625" cy="704850"/>
          </a:xfrm>
          <a:prstGeom prst="rect">
            <a:avLst/>
          </a:prstGeom>
          <a:noFill/>
          <a:ln w="0">
            <a:noFill/>
            <a:prstDash val="solid"/>
          </a:ln>
        </p:spPr>
        <p:txBody>
          <a:bodyPr wrap="square" lIns="0" tIns="0" rIns="0" bIns="0" anchor="t">
            <a:noAutofit/>
          </a:bodyPr>
          <a:lstStyle/>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behaviour • relationships</a:t>
            </a:r>
          </a:p>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transfer into practice</a:t>
            </a:r>
          </a:p>
        </p:txBody>
      </p:sp>
      <p:sp>
        <p:nvSpPr>
          <p:cNvPr id="16" name="node-2">
            <a:extLst>
              <a:ext uri="{FF2B5EF4-FFF2-40B4-BE49-F238E27FC236}">
                <a16:creationId xmlns:a16="http://schemas.microsoft.com/office/drawing/2014/main" id="{E5C508F4-EB9B-4316-8D1F-2B85899F80DA}"/>
              </a:ext>
            </a:extLst>
          </p:cNvPr>
          <p:cNvSpPr>
            <a:spLocks noGrp="1"/>
          </p:cNvSpPr>
          <p:nvPr/>
        </p:nvSpPr>
        <p:spPr>
          <a:xfrm>
            <a:off x="6934200" y="3114675"/>
            <a:ext cx="228600" cy="228600"/>
          </a:xfrm>
          <a:prstGeom prst="ellipse">
            <a:avLst/>
          </a:prstGeom>
          <a:solidFill>
            <a:srgbClr val="FFFFFF"/>
          </a:solidFill>
          <a:ln w="19050">
            <a:solidFill>
              <a:srgbClr val="071829"/>
            </a:solidFill>
            <a:prstDash val="solid"/>
          </a:ln>
        </p:spPr>
        <p:txBody>
          <a:bodyPr/>
          <a:lstStyle/>
          <a:p>
            <a:endParaRPr lang="en-US"/>
          </a:p>
        </p:txBody>
      </p:sp>
      <p:sp>
        <p:nvSpPr>
          <p:cNvPr id="17" name="node-number-2">
            <a:extLst>
              <a:ext uri="{FF2B5EF4-FFF2-40B4-BE49-F238E27FC236}">
                <a16:creationId xmlns:a16="http://schemas.microsoft.com/office/drawing/2014/main" id="{A1A7F902-8DFF-4A01-B00D-14D33FDA0594}"/>
              </a:ext>
            </a:extLst>
          </p:cNvPr>
          <p:cNvSpPr>
            <a:spLocks noGrp="1"/>
          </p:cNvSpPr>
          <p:nvPr/>
        </p:nvSpPr>
        <p:spPr>
          <a:xfrm>
            <a:off x="6953250" y="1866900"/>
            <a:ext cx="666750" cy="400050"/>
          </a:xfrm>
          <a:prstGeom prst="rect">
            <a:avLst/>
          </a:prstGeom>
          <a:noFill/>
          <a:ln w="0">
            <a:noFill/>
            <a:prstDash val="solid"/>
          </a:ln>
        </p:spPr>
        <p:txBody>
          <a:bodyPr wrap="square" lIns="0" tIns="0" rIns="0" bIns="0" anchor="t">
            <a:noAutofit/>
          </a:bodyPr>
          <a:lstStyle/>
          <a:p>
            <a:pPr algn="l">
              <a:lnSpc>
                <a:spcPct val="104000"/>
              </a:lnSpc>
              <a:buNone/>
              <a:defRPr sz="1950" b="1" i="0">
                <a:solidFill>
                  <a:srgbClr val="3D8DFF"/>
                </a:solidFill>
                <a:latin typeface="Arial"/>
                <a:ea typeface="Arial"/>
                <a:cs typeface="Arial"/>
              </a:defRPr>
            </a:pPr>
            <a:r>
              <a:rPr sz="1950" b="1" i="0">
                <a:solidFill>
                  <a:srgbClr val="3D8DFF"/>
                </a:solidFill>
                <a:latin typeface="Arial"/>
                <a:ea typeface="Arial"/>
                <a:cs typeface="Arial"/>
              </a:rPr>
              <a:t>03</a:t>
            </a:r>
          </a:p>
        </p:txBody>
      </p:sp>
      <p:sp>
        <p:nvSpPr>
          <p:cNvPr id="18" name="node-label-2">
            <a:extLst>
              <a:ext uri="{FF2B5EF4-FFF2-40B4-BE49-F238E27FC236}">
                <a16:creationId xmlns:a16="http://schemas.microsoft.com/office/drawing/2014/main" id="{0BFDB375-2E37-42CE-B9FB-D8CC1E37C219}"/>
              </a:ext>
            </a:extLst>
          </p:cNvPr>
          <p:cNvSpPr>
            <a:spLocks noGrp="1"/>
          </p:cNvSpPr>
          <p:nvPr/>
        </p:nvSpPr>
        <p:spPr>
          <a:xfrm>
            <a:off x="6953250" y="2324100"/>
            <a:ext cx="2333625" cy="428625"/>
          </a:xfrm>
          <a:prstGeom prst="rect">
            <a:avLst/>
          </a:prstGeom>
          <a:noFill/>
          <a:ln w="0">
            <a:noFill/>
            <a:prstDash val="solid"/>
          </a:ln>
        </p:spPr>
        <p:txBody>
          <a:bodyPr wrap="square" lIns="0" tIns="0" rIns="0" bIns="0" anchor="t">
            <a:noAutofit/>
          </a:bodyPr>
          <a:lstStyle/>
          <a:p>
            <a:pPr algn="l">
              <a:lnSpc>
                <a:spcPct val="104000"/>
              </a:lnSpc>
              <a:buNone/>
              <a:defRPr sz="1500" b="1" i="0">
                <a:solidFill>
                  <a:srgbClr val="071829"/>
                </a:solidFill>
                <a:latin typeface="Arial"/>
                <a:ea typeface="Arial"/>
                <a:cs typeface="Arial"/>
              </a:defRPr>
            </a:pPr>
            <a:r>
              <a:rPr sz="1500" b="1" i="0">
                <a:solidFill>
                  <a:srgbClr val="071829"/>
                </a:solidFill>
                <a:latin typeface="Arial"/>
                <a:ea typeface="Arial"/>
                <a:cs typeface="Arial"/>
              </a:rPr>
              <a:t>ORGANISATION</a:t>
            </a:r>
          </a:p>
        </p:txBody>
      </p:sp>
      <p:sp>
        <p:nvSpPr>
          <p:cNvPr id="19" name="confidence-2">
            <a:extLst>
              <a:ext uri="{FF2B5EF4-FFF2-40B4-BE49-F238E27FC236}">
                <a16:creationId xmlns:a16="http://schemas.microsoft.com/office/drawing/2014/main" id="{BA8AA416-5F8F-4E25-88A6-18663EDEF754}"/>
              </a:ext>
            </a:extLst>
          </p:cNvPr>
          <p:cNvSpPr>
            <a:spLocks noGrp="1"/>
          </p:cNvSpPr>
          <p:nvPr/>
        </p:nvSpPr>
        <p:spPr>
          <a:xfrm>
            <a:off x="6953250" y="3638550"/>
            <a:ext cx="2333625" cy="514350"/>
          </a:xfrm>
          <a:prstGeom prst="rect">
            <a:avLst/>
          </a:prstGeom>
          <a:solidFill>
            <a:srgbClr val="A8DDF4"/>
          </a:solidFill>
          <a:ln w="0">
            <a:solidFill>
              <a:srgbClr val="A8DDF4"/>
            </a:solidFill>
            <a:prstDash val="solid"/>
          </a:ln>
        </p:spPr>
        <p:txBody>
          <a:bodyPr/>
          <a:lstStyle/>
          <a:p>
            <a:endParaRPr lang="en-US"/>
          </a:p>
        </p:txBody>
      </p:sp>
      <p:sp>
        <p:nvSpPr>
          <p:cNvPr id="20" name="confidence-text-2">
            <a:extLst>
              <a:ext uri="{FF2B5EF4-FFF2-40B4-BE49-F238E27FC236}">
                <a16:creationId xmlns:a16="http://schemas.microsoft.com/office/drawing/2014/main" id="{A1B1A525-238F-4DF7-A77F-11843FF40F26}"/>
              </a:ext>
            </a:extLst>
          </p:cNvPr>
          <p:cNvSpPr>
            <a:spLocks noGrp="1"/>
          </p:cNvSpPr>
          <p:nvPr/>
        </p:nvSpPr>
        <p:spPr>
          <a:xfrm>
            <a:off x="7105650" y="3762375"/>
            <a:ext cx="2028825" cy="285750"/>
          </a:xfrm>
          <a:prstGeom prst="rect">
            <a:avLst/>
          </a:prstGeom>
          <a:noFill/>
          <a:ln w="0">
            <a:noFill/>
            <a:prstDash val="solid"/>
          </a:ln>
        </p:spPr>
        <p:txBody>
          <a:bodyPr wrap="square" lIns="0" tIns="0" rIns="0" bIns="0" anchor="ctr">
            <a:noAutofit/>
          </a:bodyPr>
          <a:lstStyle/>
          <a:p>
            <a:pPr algn="l">
              <a:lnSpc>
                <a:spcPct val="104000"/>
              </a:lnSpc>
              <a:buNone/>
              <a:defRPr sz="1575" b="1" i="0">
                <a:solidFill>
                  <a:srgbClr val="071829"/>
                </a:solidFill>
                <a:latin typeface="Arial"/>
                <a:ea typeface="Arial"/>
                <a:cs typeface="Arial"/>
              </a:defRPr>
            </a:pPr>
            <a:r>
              <a:rPr sz="1575" b="1" i="0">
                <a:solidFill>
                  <a:srgbClr val="071829"/>
                </a:solidFill>
                <a:latin typeface="Arial"/>
                <a:ea typeface="Arial"/>
                <a:cs typeface="Arial"/>
              </a:rPr>
              <a:t>Conditional</a:t>
            </a:r>
          </a:p>
        </p:txBody>
      </p:sp>
      <p:sp>
        <p:nvSpPr>
          <p:cNvPr id="21" name="node-detail-2">
            <a:extLst>
              <a:ext uri="{FF2B5EF4-FFF2-40B4-BE49-F238E27FC236}">
                <a16:creationId xmlns:a16="http://schemas.microsoft.com/office/drawing/2014/main" id="{02C4F18E-1529-4D0C-A0EA-6C48A7B7CFA9}"/>
              </a:ext>
            </a:extLst>
          </p:cNvPr>
          <p:cNvSpPr>
            <a:spLocks noGrp="1"/>
          </p:cNvSpPr>
          <p:nvPr/>
        </p:nvSpPr>
        <p:spPr>
          <a:xfrm>
            <a:off x="6953250" y="4362450"/>
            <a:ext cx="2333625" cy="704850"/>
          </a:xfrm>
          <a:prstGeom prst="rect">
            <a:avLst/>
          </a:prstGeom>
          <a:noFill/>
          <a:ln w="0">
            <a:noFill/>
            <a:prstDash val="solid"/>
          </a:ln>
        </p:spPr>
        <p:txBody>
          <a:bodyPr wrap="square" lIns="0" tIns="0" rIns="0" bIns="0" anchor="t">
            <a:noAutofit/>
          </a:bodyPr>
          <a:lstStyle/>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culture • productivity</a:t>
            </a:r>
          </a:p>
          <a:p>
            <a:pPr algn="l">
              <a:lnSpc>
                <a:spcPct val="108000"/>
              </a:lnSpc>
              <a:buNone/>
              <a:defRPr sz="1425" b="0" i="0">
                <a:solidFill>
                  <a:srgbClr val="5D6873"/>
                </a:solidFill>
                <a:latin typeface="Arial"/>
                <a:ea typeface="Arial"/>
                <a:cs typeface="Arial"/>
              </a:defRPr>
            </a:pPr>
            <a:r>
              <a:rPr sz="1425" b="0" i="0">
                <a:solidFill>
                  <a:srgbClr val="5D6873"/>
                </a:solidFill>
                <a:latin typeface="Arial"/>
                <a:ea typeface="Arial"/>
                <a:cs typeface="Arial"/>
              </a:rPr>
              <a:t>working conditions</a:t>
            </a:r>
          </a:p>
        </p:txBody>
      </p:sp>
      <p:sp>
        <p:nvSpPr>
          <p:cNvPr id="22" name="node-3">
            <a:extLst>
              <a:ext uri="{FF2B5EF4-FFF2-40B4-BE49-F238E27FC236}">
                <a16:creationId xmlns:a16="http://schemas.microsoft.com/office/drawing/2014/main" id="{F4AC57B7-EE4A-4C53-BE01-8A612E62F299}"/>
              </a:ext>
            </a:extLst>
          </p:cNvPr>
          <p:cNvSpPr>
            <a:spLocks noGrp="1"/>
          </p:cNvSpPr>
          <p:nvPr/>
        </p:nvSpPr>
        <p:spPr>
          <a:xfrm>
            <a:off x="9886950" y="3114675"/>
            <a:ext cx="228600" cy="228600"/>
          </a:xfrm>
          <a:prstGeom prst="ellipse">
            <a:avLst/>
          </a:prstGeom>
          <a:solidFill>
            <a:srgbClr val="FFFFFF"/>
          </a:solidFill>
          <a:ln w="19050">
            <a:solidFill>
              <a:srgbClr val="071829"/>
            </a:solidFill>
            <a:prstDash val="solid"/>
          </a:ln>
        </p:spPr>
        <p:txBody>
          <a:bodyPr/>
          <a:lstStyle/>
          <a:p>
            <a:endParaRPr lang="en-US"/>
          </a:p>
        </p:txBody>
      </p:sp>
      <p:sp>
        <p:nvSpPr>
          <p:cNvPr id="23" name="node-number-3">
            <a:extLst>
              <a:ext uri="{FF2B5EF4-FFF2-40B4-BE49-F238E27FC236}">
                <a16:creationId xmlns:a16="http://schemas.microsoft.com/office/drawing/2014/main" id="{A62D0B25-AD1B-4D11-9A6D-05A58446029D}"/>
              </a:ext>
            </a:extLst>
          </p:cNvPr>
          <p:cNvSpPr>
            <a:spLocks noGrp="1"/>
          </p:cNvSpPr>
          <p:nvPr/>
        </p:nvSpPr>
        <p:spPr>
          <a:xfrm>
            <a:off x="9906000" y="1866900"/>
            <a:ext cx="666750" cy="400050"/>
          </a:xfrm>
          <a:prstGeom prst="rect">
            <a:avLst/>
          </a:prstGeom>
          <a:noFill/>
          <a:ln w="0">
            <a:noFill/>
            <a:prstDash val="solid"/>
          </a:ln>
        </p:spPr>
        <p:txBody>
          <a:bodyPr wrap="square" lIns="0" tIns="0" rIns="0" bIns="0" anchor="t">
            <a:noAutofit/>
          </a:bodyPr>
          <a:lstStyle/>
          <a:p>
            <a:pPr algn="l">
              <a:lnSpc>
                <a:spcPct val="104000"/>
              </a:lnSpc>
              <a:buNone/>
              <a:defRPr sz="1950" b="1" i="0">
                <a:solidFill>
                  <a:srgbClr val="3D8DFF"/>
                </a:solidFill>
                <a:latin typeface="Arial"/>
                <a:ea typeface="Arial"/>
                <a:cs typeface="Arial"/>
              </a:defRPr>
            </a:pPr>
            <a:r>
              <a:rPr sz="1950" b="1" i="0">
                <a:solidFill>
                  <a:srgbClr val="3D8DFF"/>
                </a:solidFill>
                <a:latin typeface="Arial"/>
                <a:ea typeface="Arial"/>
                <a:cs typeface="Arial"/>
              </a:rPr>
              <a:t>04</a:t>
            </a:r>
          </a:p>
        </p:txBody>
      </p:sp>
      <p:sp>
        <p:nvSpPr>
          <p:cNvPr id="24" name="node-label-3">
            <a:extLst>
              <a:ext uri="{FF2B5EF4-FFF2-40B4-BE49-F238E27FC236}">
                <a16:creationId xmlns:a16="http://schemas.microsoft.com/office/drawing/2014/main" id="{3361BBB9-84B5-4133-8FA0-92212C7C56A8}"/>
              </a:ext>
            </a:extLst>
          </p:cNvPr>
          <p:cNvSpPr>
            <a:spLocks noGrp="1"/>
          </p:cNvSpPr>
          <p:nvPr/>
        </p:nvSpPr>
        <p:spPr>
          <a:xfrm>
            <a:off x="9906000" y="2324100"/>
            <a:ext cx="2333625" cy="428625"/>
          </a:xfrm>
          <a:prstGeom prst="rect">
            <a:avLst/>
          </a:prstGeom>
          <a:noFill/>
          <a:ln w="0">
            <a:noFill/>
            <a:prstDash val="solid"/>
          </a:ln>
        </p:spPr>
        <p:txBody>
          <a:bodyPr wrap="square" lIns="0" tIns="0" rIns="0" bIns="0" anchor="t">
            <a:noAutofit/>
          </a:bodyPr>
          <a:lstStyle/>
          <a:p>
            <a:pPr algn="l">
              <a:lnSpc>
                <a:spcPct val="104000"/>
              </a:lnSpc>
              <a:buNone/>
              <a:defRPr sz="1500" b="1" i="0">
                <a:solidFill>
                  <a:srgbClr val="071829"/>
                </a:solidFill>
                <a:latin typeface="Arial"/>
                <a:ea typeface="Arial"/>
                <a:cs typeface="Arial"/>
              </a:defRPr>
            </a:pPr>
            <a:r>
              <a:rPr sz="1500" b="1" i="0">
                <a:solidFill>
                  <a:srgbClr val="071829"/>
                </a:solidFill>
                <a:latin typeface="Arial"/>
                <a:ea typeface="Arial"/>
                <a:cs typeface="Arial"/>
              </a:rPr>
              <a:t>SOCIETY / SDGs</a:t>
            </a:r>
          </a:p>
        </p:txBody>
      </p:sp>
      <p:sp>
        <p:nvSpPr>
          <p:cNvPr id="25" name="confidence-3">
            <a:extLst>
              <a:ext uri="{FF2B5EF4-FFF2-40B4-BE49-F238E27FC236}">
                <a16:creationId xmlns:a16="http://schemas.microsoft.com/office/drawing/2014/main" id="{118F7FAC-E722-4DAF-9579-213D90CF5E4D}"/>
              </a:ext>
            </a:extLst>
          </p:cNvPr>
          <p:cNvSpPr>
            <a:spLocks noGrp="1"/>
          </p:cNvSpPr>
          <p:nvPr/>
        </p:nvSpPr>
        <p:spPr>
          <a:xfrm>
            <a:off x="9719310" y="3648075"/>
            <a:ext cx="2333625" cy="514350"/>
          </a:xfrm>
          <a:prstGeom prst="rect">
            <a:avLst/>
          </a:prstGeom>
          <a:solidFill>
            <a:srgbClr val="EDEDED"/>
          </a:solidFill>
          <a:ln w="0">
            <a:solidFill>
              <a:srgbClr val="EDEDED"/>
            </a:solidFill>
            <a:prstDash val="solid"/>
          </a:ln>
        </p:spPr>
        <p:txBody>
          <a:bodyPr/>
          <a:lstStyle/>
          <a:p>
            <a:endParaRPr lang="en-US"/>
          </a:p>
        </p:txBody>
      </p:sp>
      <p:sp>
        <p:nvSpPr>
          <p:cNvPr id="26" name="confidence-text-3">
            <a:extLst>
              <a:ext uri="{FF2B5EF4-FFF2-40B4-BE49-F238E27FC236}">
                <a16:creationId xmlns:a16="http://schemas.microsoft.com/office/drawing/2014/main" id="{9E2B914A-C41B-4C98-8972-A51C1E8F63AA}"/>
              </a:ext>
            </a:extLst>
          </p:cNvPr>
          <p:cNvSpPr>
            <a:spLocks noGrp="1"/>
          </p:cNvSpPr>
          <p:nvPr/>
        </p:nvSpPr>
        <p:spPr>
          <a:xfrm>
            <a:off x="9910146" y="3762375"/>
            <a:ext cx="2028825" cy="285750"/>
          </a:xfrm>
          <a:prstGeom prst="rect">
            <a:avLst/>
          </a:prstGeom>
          <a:noFill/>
          <a:ln w="0">
            <a:noFill/>
            <a:prstDash val="solid"/>
          </a:ln>
        </p:spPr>
        <p:txBody>
          <a:bodyPr wrap="square" lIns="0" tIns="0" rIns="0" bIns="0" anchor="ctr">
            <a:noAutofit/>
          </a:bodyPr>
          <a:lstStyle/>
          <a:p>
            <a:pPr algn="l">
              <a:lnSpc>
                <a:spcPct val="104000"/>
              </a:lnSpc>
              <a:buNone/>
              <a:defRPr sz="1575" b="1" i="0">
                <a:solidFill>
                  <a:srgbClr val="071829"/>
                </a:solidFill>
                <a:latin typeface="Arial"/>
                <a:ea typeface="Arial"/>
                <a:cs typeface="Arial"/>
              </a:defRPr>
            </a:pPr>
            <a:r>
              <a:rPr sz="1575" b="1" i="0" dirty="0">
                <a:solidFill>
                  <a:srgbClr val="071829"/>
                </a:solidFill>
                <a:latin typeface="Arial"/>
                <a:ea typeface="Arial"/>
                <a:cs typeface="Arial"/>
              </a:rPr>
              <a:t>Largely unproven</a:t>
            </a:r>
          </a:p>
        </p:txBody>
      </p:sp>
      <p:sp>
        <p:nvSpPr>
          <p:cNvPr id="27" name="node-detail-3">
            <a:extLst>
              <a:ext uri="{FF2B5EF4-FFF2-40B4-BE49-F238E27FC236}">
                <a16:creationId xmlns:a16="http://schemas.microsoft.com/office/drawing/2014/main" id="{7B356FA9-E17D-47D2-A6CE-EB2BA33FBC62}"/>
              </a:ext>
            </a:extLst>
          </p:cNvPr>
          <p:cNvSpPr>
            <a:spLocks noGrp="1"/>
          </p:cNvSpPr>
          <p:nvPr/>
        </p:nvSpPr>
        <p:spPr>
          <a:xfrm>
            <a:off x="9786937" y="4331186"/>
            <a:ext cx="2333625" cy="704850"/>
          </a:xfrm>
          <a:prstGeom prst="rect">
            <a:avLst/>
          </a:prstGeom>
          <a:noFill/>
          <a:ln w="0">
            <a:noFill/>
            <a:prstDash val="solid"/>
          </a:ln>
        </p:spPr>
        <p:txBody>
          <a:bodyPr wrap="square" lIns="0" tIns="0" rIns="0" bIns="0" anchor="t">
            <a:noAutofit/>
          </a:bodyPr>
          <a:lstStyle/>
          <a:p>
            <a:pPr algn="l">
              <a:lnSpc>
                <a:spcPct val="108000"/>
              </a:lnSpc>
              <a:buNone/>
              <a:defRPr sz="1425" b="0" i="0">
                <a:solidFill>
                  <a:srgbClr val="5D6873"/>
                </a:solidFill>
                <a:latin typeface="Arial"/>
                <a:ea typeface="Arial"/>
                <a:cs typeface="Arial"/>
              </a:defRPr>
            </a:pPr>
            <a:r>
              <a:rPr sz="1425" b="0" i="0" dirty="0">
                <a:solidFill>
                  <a:srgbClr val="5D6873"/>
                </a:solidFill>
                <a:latin typeface="Arial"/>
                <a:ea typeface="Arial"/>
                <a:cs typeface="Arial"/>
              </a:rPr>
              <a:t>equity • decent work</a:t>
            </a:r>
          </a:p>
          <a:p>
            <a:pPr algn="l">
              <a:lnSpc>
                <a:spcPct val="108000"/>
              </a:lnSpc>
              <a:buNone/>
              <a:defRPr sz="1425" b="0" i="0">
                <a:solidFill>
                  <a:srgbClr val="5D6873"/>
                </a:solidFill>
                <a:latin typeface="Arial"/>
                <a:ea typeface="Arial"/>
                <a:cs typeface="Arial"/>
              </a:defRPr>
            </a:pPr>
            <a:r>
              <a:rPr sz="1425" b="0" i="0" dirty="0">
                <a:solidFill>
                  <a:srgbClr val="5D6873"/>
                </a:solidFill>
                <a:latin typeface="Arial"/>
                <a:ea typeface="Arial"/>
                <a:cs typeface="Arial"/>
              </a:rPr>
              <a:t>economic growth</a:t>
            </a:r>
          </a:p>
        </p:txBody>
      </p:sp>
      <p:sp>
        <p:nvSpPr>
          <p:cNvPr id="28" name="evidence-equation">
            <a:extLst>
              <a:ext uri="{FF2B5EF4-FFF2-40B4-BE49-F238E27FC236}">
                <a16:creationId xmlns:a16="http://schemas.microsoft.com/office/drawing/2014/main" id="{36C9999F-045A-43EC-90CB-503FB1F12896}"/>
              </a:ext>
            </a:extLst>
          </p:cNvPr>
          <p:cNvSpPr>
            <a:spLocks noGrp="1"/>
          </p:cNvSpPr>
          <p:nvPr/>
        </p:nvSpPr>
        <p:spPr>
          <a:xfrm>
            <a:off x="1666875" y="5476875"/>
            <a:ext cx="8858250" cy="400050"/>
          </a:xfrm>
          <a:prstGeom prst="rect">
            <a:avLst/>
          </a:prstGeom>
          <a:noFill/>
          <a:ln w="0">
            <a:noFill/>
            <a:prstDash val="solid"/>
          </a:ln>
        </p:spPr>
        <p:txBody>
          <a:bodyPr wrap="square" lIns="0" tIns="0" rIns="0" bIns="0" anchor="t">
            <a:noAutofit/>
          </a:bodyPr>
          <a:lstStyle/>
          <a:p>
            <a:pPr algn="ctr">
              <a:lnSpc>
                <a:spcPct val="104000"/>
              </a:lnSpc>
              <a:buNone/>
              <a:defRPr sz="2100" b="1" i="0">
                <a:solidFill>
                  <a:srgbClr val="0A3158"/>
                </a:solidFill>
                <a:latin typeface="Arial"/>
                <a:ea typeface="Arial"/>
                <a:cs typeface="Arial"/>
              </a:defRPr>
            </a:pPr>
            <a:r>
              <a:rPr sz="2100" b="1" i="0">
                <a:solidFill>
                  <a:srgbClr val="0A3158"/>
                </a:solidFill>
                <a:latin typeface="Arial"/>
                <a:ea typeface="Arial"/>
                <a:cs typeface="Arial"/>
              </a:rPr>
              <a:t>EFFECTIVENESS   ≠   CONTRIBUTION   ≠   ATTRIBUTION</a:t>
            </a:r>
          </a:p>
        </p:txBody>
      </p:sp>
      <p:sp>
        <p:nvSpPr>
          <p:cNvPr id="29" name="citation-2">
            <a:extLst>
              <a:ext uri="{FF2B5EF4-FFF2-40B4-BE49-F238E27FC236}">
                <a16:creationId xmlns:a16="http://schemas.microsoft.com/office/drawing/2014/main" id="{ABD67D14-FD7A-4B9F-98DA-EC62DB29CA62}"/>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Theeboom et al. (2014); de Haan &amp; Nilsson (2023); Cannon-Bowers et al. (2023); Mayne (2001; 2012)</a:t>
            </a:r>
          </a:p>
        </p:txBody>
      </p:sp>
      <p:cxnSp>
        <p:nvCxnSpPr>
          <p:cNvPr id="62" name="footer-rule-2"/>
          <p:cNvCxnSpPr/>
          <p:nvPr/>
        </p:nvCxnSpPr>
        <p:spPr>
          <a:xfrm>
            <a:off x="400050" y="6400800"/>
            <a:ext cx="11391900" cy="0"/>
          </a:xfrm>
          <a:prstGeom prst="straightConnector1">
            <a:avLst/>
          </a:prstGeom>
          <a:ln w="9525">
            <a:solidFill>
              <a:srgbClr val="B8BCC4"/>
            </a:solidFill>
            <a:prstDash val="solid"/>
          </a:ln>
        </p:spPr>
      </p:cxnSp>
      <p:sp>
        <p:nvSpPr>
          <p:cNvPr id="31" name="footer-label-2">
            <a:extLst>
              <a:ext uri="{FF2B5EF4-FFF2-40B4-BE49-F238E27FC236}">
                <a16:creationId xmlns:a16="http://schemas.microsoft.com/office/drawing/2014/main" id="{C504012A-A951-440F-A2DF-302C24AD8DE7}"/>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32" name="footer-number-2">
            <a:extLst>
              <a:ext uri="{FF2B5EF4-FFF2-40B4-BE49-F238E27FC236}">
                <a16:creationId xmlns:a16="http://schemas.microsoft.com/office/drawing/2014/main" id="{6C64478F-0B07-4F44-A072-26EF93F6B3DB}"/>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2</a:t>
            </a:r>
          </a:p>
        </p:txBody>
      </p:sp>
      <p:pic>
        <p:nvPicPr>
          <p:cNvPr id="3" name="Video 2">
            <a:extLst>
              <a:ext uri="{FF2B5EF4-FFF2-40B4-BE49-F238E27FC236}">
                <a16:creationId xmlns:a16="http://schemas.microsoft.com/office/drawing/2014/main" id="{E90C8ECA-9286-8E6B-FCD6-0ACAFAF3126A}"/>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01489" y="4807437"/>
            <a:ext cx="2057400" cy="2057400"/>
          </a:xfrm>
          <a:prstGeom prst="ellipse">
            <a:avLst/>
          </a:prstGeom>
        </p:spPr>
      </p:pic>
    </p:spTree>
    <p:extLst>
      <p:ext uri="{BB962C8B-B14F-4D97-AF65-F5344CB8AC3E}">
        <p14:creationId xmlns:p14="http://schemas.microsoft.com/office/powerpoint/2010/main" val="155156814"/>
      </p:ext>
    </p:extLst>
  </p:cSld>
  <p:clrMapOvr>
    <a:masterClrMapping/>
  </p:clrMapOvr>
  <mc:AlternateContent xmlns:mc="http://schemas.openxmlformats.org/markup-compatibility/2006" xmlns:p14="http://schemas.microsoft.com/office/powerpoint/2010/main">
    <mc:Choice Requires="p14">
      <p:transition spd="slow" p14:dur="2000" advTm="109988"/>
    </mc:Choice>
    <mc:Fallback xmlns="">
      <p:transition spd="slow" advTm="109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kicker-3">
            <a:extLst>
              <a:ext uri="{FF2B5EF4-FFF2-40B4-BE49-F238E27FC236}">
                <a16:creationId xmlns:a16="http://schemas.microsoft.com/office/drawing/2014/main" id="{AFE2D08A-744F-4DB2-8A1A-94ED53CBC4E2}"/>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PROJECT OUTCOME</a:t>
            </a:r>
          </a:p>
        </p:txBody>
      </p:sp>
      <p:sp>
        <p:nvSpPr>
          <p:cNvPr id="2" name="title-3">
            <a:extLst>
              <a:ext uri="{FF2B5EF4-FFF2-40B4-BE49-F238E27FC236}">
                <a16:creationId xmlns:a16="http://schemas.microsoft.com/office/drawing/2014/main" id="{2DED3118-7EB6-4F2A-9B96-17D14314076C}"/>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The conclusion is qualified—not dismissive</a:t>
            </a:r>
          </a:p>
        </p:txBody>
      </p:sp>
      <p:sp>
        <p:nvSpPr>
          <p:cNvPr id="3" name="sdg4-field">
            <a:extLst>
              <a:ext uri="{FF2B5EF4-FFF2-40B4-BE49-F238E27FC236}">
                <a16:creationId xmlns:a16="http://schemas.microsoft.com/office/drawing/2014/main" id="{9CEBA379-3D77-4DD5-9EB0-F895AA041CB3}"/>
              </a:ext>
            </a:extLst>
          </p:cNvPr>
          <p:cNvSpPr>
            <a:spLocks noGrp="1"/>
          </p:cNvSpPr>
          <p:nvPr/>
        </p:nvSpPr>
        <p:spPr>
          <a:xfrm>
            <a:off x="400050" y="1562100"/>
            <a:ext cx="5505450" cy="3829050"/>
          </a:xfrm>
          <a:prstGeom prst="rect">
            <a:avLst/>
          </a:prstGeom>
          <a:solidFill>
            <a:srgbClr val="F6F7F8"/>
          </a:solidFill>
          <a:ln w="0">
            <a:solidFill>
              <a:srgbClr val="F6F7F8"/>
            </a:solidFill>
            <a:prstDash val="solid"/>
          </a:ln>
        </p:spPr>
        <p:txBody>
          <a:bodyPr/>
          <a:lstStyle/>
          <a:p>
            <a:endParaRPr lang="en-US"/>
          </a:p>
        </p:txBody>
      </p:sp>
      <p:sp>
        <p:nvSpPr>
          <p:cNvPr id="4" name="sdg8-field">
            <a:extLst>
              <a:ext uri="{FF2B5EF4-FFF2-40B4-BE49-F238E27FC236}">
                <a16:creationId xmlns:a16="http://schemas.microsoft.com/office/drawing/2014/main" id="{ED4B9AFE-FD98-4213-9F16-9CAC82216FB4}"/>
              </a:ext>
            </a:extLst>
          </p:cNvPr>
          <p:cNvSpPr>
            <a:spLocks noGrp="1"/>
          </p:cNvSpPr>
          <p:nvPr/>
        </p:nvSpPr>
        <p:spPr>
          <a:xfrm>
            <a:off x="6286500" y="1562100"/>
            <a:ext cx="5505450" cy="3829050"/>
          </a:xfrm>
          <a:prstGeom prst="rect">
            <a:avLst/>
          </a:prstGeom>
          <a:solidFill>
            <a:srgbClr val="DDF3FC"/>
          </a:solidFill>
          <a:ln w="0">
            <a:solidFill>
              <a:srgbClr val="DDF3FC"/>
            </a:solidFill>
            <a:prstDash val="solid"/>
          </a:ln>
        </p:spPr>
        <p:txBody>
          <a:bodyPr/>
          <a:lstStyle/>
          <a:p>
            <a:endParaRPr lang="en-US"/>
          </a:p>
        </p:txBody>
      </p:sp>
      <p:sp>
        <p:nvSpPr>
          <p:cNvPr id="5" name="sdg4-number">
            <a:extLst>
              <a:ext uri="{FF2B5EF4-FFF2-40B4-BE49-F238E27FC236}">
                <a16:creationId xmlns:a16="http://schemas.microsoft.com/office/drawing/2014/main" id="{70259D44-0D3A-4379-B6D6-1D02CF7ED308}"/>
              </a:ext>
            </a:extLst>
          </p:cNvPr>
          <p:cNvSpPr>
            <a:spLocks noGrp="1"/>
          </p:cNvSpPr>
          <p:nvPr/>
        </p:nvSpPr>
        <p:spPr>
          <a:xfrm>
            <a:off x="666750" y="1781175"/>
            <a:ext cx="1219200" cy="1543050"/>
          </a:xfrm>
          <a:prstGeom prst="rect">
            <a:avLst/>
          </a:prstGeom>
          <a:noFill/>
          <a:ln w="0">
            <a:noFill/>
            <a:prstDash val="solid"/>
          </a:ln>
        </p:spPr>
        <p:txBody>
          <a:bodyPr wrap="square" lIns="0" tIns="0" rIns="0" bIns="0" anchor="ctr">
            <a:noAutofit/>
          </a:bodyPr>
          <a:lstStyle/>
          <a:p>
            <a:pPr algn="l">
              <a:lnSpc>
                <a:spcPct val="104000"/>
              </a:lnSpc>
              <a:buNone/>
              <a:defRPr sz="9300" b="1" i="0">
                <a:solidFill>
                  <a:srgbClr val="B8BCC4"/>
                </a:solidFill>
                <a:latin typeface="Arial"/>
                <a:ea typeface="Arial"/>
                <a:cs typeface="Arial"/>
              </a:defRPr>
            </a:pPr>
            <a:r>
              <a:rPr sz="9300" b="1" i="0">
                <a:solidFill>
                  <a:srgbClr val="B8BCC4"/>
                </a:solidFill>
                <a:latin typeface="Arial"/>
                <a:ea typeface="Arial"/>
                <a:cs typeface="Arial"/>
              </a:rPr>
              <a:t>4</a:t>
            </a:r>
          </a:p>
        </p:txBody>
      </p:sp>
      <p:sp>
        <p:nvSpPr>
          <p:cNvPr id="6" name="sdg4-heading">
            <a:extLst>
              <a:ext uri="{FF2B5EF4-FFF2-40B4-BE49-F238E27FC236}">
                <a16:creationId xmlns:a16="http://schemas.microsoft.com/office/drawing/2014/main" id="{778200C1-A4EA-4CBB-B31C-2EEA0D28296F}"/>
              </a:ext>
            </a:extLst>
          </p:cNvPr>
          <p:cNvSpPr>
            <a:spLocks noGrp="1"/>
          </p:cNvSpPr>
          <p:nvPr/>
        </p:nvSpPr>
        <p:spPr>
          <a:xfrm>
            <a:off x="2038350" y="1924050"/>
            <a:ext cx="3390900" cy="333375"/>
          </a:xfrm>
          <a:prstGeom prst="rect">
            <a:avLst/>
          </a:prstGeom>
          <a:noFill/>
          <a:ln w="0">
            <a:noFill/>
            <a:prstDash val="solid"/>
          </a:ln>
        </p:spPr>
        <p:txBody>
          <a:bodyPr wrap="square" lIns="0" tIns="0" rIns="0" bIns="0" anchor="t">
            <a:noAutofit/>
          </a:bodyPr>
          <a:lstStyle/>
          <a:p>
            <a:pPr algn="l">
              <a:lnSpc>
                <a:spcPct val="104000"/>
              </a:lnSpc>
              <a:buNone/>
              <a:defRPr sz="1800" b="1" i="0">
                <a:solidFill>
                  <a:srgbClr val="071829"/>
                </a:solidFill>
                <a:latin typeface="Arial"/>
                <a:ea typeface="Arial"/>
                <a:cs typeface="Arial"/>
              </a:defRPr>
            </a:pPr>
            <a:r>
              <a:rPr sz="1800" b="1" i="0">
                <a:solidFill>
                  <a:srgbClr val="071829"/>
                </a:solidFill>
                <a:latin typeface="Arial"/>
                <a:ea typeface="Arial"/>
                <a:cs typeface="Arial"/>
              </a:rPr>
              <a:t>QUALITY EDUCATION</a:t>
            </a:r>
          </a:p>
        </p:txBody>
      </p:sp>
      <p:sp>
        <p:nvSpPr>
          <p:cNvPr id="7" name="sdg4-copy">
            <a:extLst>
              <a:ext uri="{FF2B5EF4-FFF2-40B4-BE49-F238E27FC236}">
                <a16:creationId xmlns:a16="http://schemas.microsoft.com/office/drawing/2014/main" id="{723A84A3-4675-4A01-8470-524942451DF3}"/>
              </a:ext>
            </a:extLst>
          </p:cNvPr>
          <p:cNvSpPr>
            <a:spLocks noGrp="1"/>
          </p:cNvSpPr>
          <p:nvPr/>
        </p:nvSpPr>
        <p:spPr>
          <a:xfrm>
            <a:off x="2038350" y="2438400"/>
            <a:ext cx="3333750" cy="2419350"/>
          </a:xfrm>
          <a:prstGeom prst="rect">
            <a:avLst/>
          </a:prstGeom>
          <a:noFill/>
          <a:ln w="0">
            <a:noFill/>
            <a:prstDash val="solid"/>
          </a:ln>
        </p:spPr>
        <p:txBody>
          <a:bodyPr wrap="square" lIns="0" tIns="0" rIns="0" bIns="0" anchor="t">
            <a:noAutofit/>
          </a:bodyPr>
          <a:lstStyle/>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Strongest</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4.4 — work-relevant learning</a:t>
            </a:r>
          </a:p>
          <a:p>
            <a:endParaRPr sz="1650" b="0" i="0">
              <a:solidFill>
                <a:srgbClr val="071829"/>
              </a:solidFill>
              <a:latin typeface="Arial"/>
              <a:ea typeface="Arial"/>
              <a:cs typeface="Arial"/>
            </a:endParaRP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Indirect</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4.3 — adult and non-formal learning</a:t>
            </a:r>
          </a:p>
          <a:p>
            <a:endParaRPr sz="1650" b="0" i="0">
              <a:solidFill>
                <a:srgbClr val="071829"/>
              </a:solidFill>
              <a:latin typeface="Arial"/>
              <a:ea typeface="Arial"/>
              <a:cs typeface="Arial"/>
            </a:endParaRP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Insufficient evidence</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4.5 — equitable participation</a:t>
            </a:r>
          </a:p>
        </p:txBody>
      </p:sp>
      <p:sp>
        <p:nvSpPr>
          <p:cNvPr id="8" name="sdg8-number">
            <a:extLst>
              <a:ext uri="{FF2B5EF4-FFF2-40B4-BE49-F238E27FC236}">
                <a16:creationId xmlns:a16="http://schemas.microsoft.com/office/drawing/2014/main" id="{FE5CC186-AB18-4272-95BD-C938D21CB2FE}"/>
              </a:ext>
            </a:extLst>
          </p:cNvPr>
          <p:cNvSpPr>
            <a:spLocks noGrp="1"/>
          </p:cNvSpPr>
          <p:nvPr/>
        </p:nvSpPr>
        <p:spPr>
          <a:xfrm>
            <a:off x="6553200" y="1781175"/>
            <a:ext cx="1219200" cy="1543050"/>
          </a:xfrm>
          <a:prstGeom prst="rect">
            <a:avLst/>
          </a:prstGeom>
          <a:noFill/>
          <a:ln w="0">
            <a:noFill/>
            <a:prstDash val="solid"/>
          </a:ln>
        </p:spPr>
        <p:txBody>
          <a:bodyPr wrap="square" lIns="0" tIns="0" rIns="0" bIns="0" anchor="ctr">
            <a:noAutofit/>
          </a:bodyPr>
          <a:lstStyle/>
          <a:p>
            <a:pPr algn="l">
              <a:lnSpc>
                <a:spcPct val="104000"/>
              </a:lnSpc>
              <a:buNone/>
              <a:defRPr sz="9300" b="1" i="0">
                <a:solidFill>
                  <a:srgbClr val="3D8DFF"/>
                </a:solidFill>
                <a:latin typeface="Arial"/>
                <a:ea typeface="Arial"/>
                <a:cs typeface="Arial"/>
              </a:defRPr>
            </a:pPr>
            <a:r>
              <a:rPr sz="9300" b="1" i="0">
                <a:solidFill>
                  <a:srgbClr val="3D8DFF"/>
                </a:solidFill>
                <a:latin typeface="Arial"/>
                <a:ea typeface="Arial"/>
                <a:cs typeface="Arial"/>
              </a:rPr>
              <a:t>8</a:t>
            </a:r>
          </a:p>
        </p:txBody>
      </p:sp>
      <p:sp>
        <p:nvSpPr>
          <p:cNvPr id="9" name="sdg8-heading">
            <a:extLst>
              <a:ext uri="{FF2B5EF4-FFF2-40B4-BE49-F238E27FC236}">
                <a16:creationId xmlns:a16="http://schemas.microsoft.com/office/drawing/2014/main" id="{E431F76F-B100-4439-8354-621C1753693D}"/>
              </a:ext>
            </a:extLst>
          </p:cNvPr>
          <p:cNvSpPr>
            <a:spLocks noGrp="1"/>
          </p:cNvSpPr>
          <p:nvPr/>
        </p:nvSpPr>
        <p:spPr>
          <a:xfrm>
            <a:off x="7924800" y="1924050"/>
            <a:ext cx="3390900" cy="333375"/>
          </a:xfrm>
          <a:prstGeom prst="rect">
            <a:avLst/>
          </a:prstGeom>
          <a:noFill/>
          <a:ln w="0">
            <a:noFill/>
            <a:prstDash val="solid"/>
          </a:ln>
        </p:spPr>
        <p:txBody>
          <a:bodyPr wrap="square" lIns="0" tIns="0" rIns="0" bIns="0" anchor="t">
            <a:noAutofit/>
          </a:bodyPr>
          <a:lstStyle/>
          <a:p>
            <a:pPr algn="l">
              <a:lnSpc>
                <a:spcPct val="104000"/>
              </a:lnSpc>
              <a:buNone/>
              <a:defRPr sz="1800" b="1" i="0">
                <a:solidFill>
                  <a:srgbClr val="071829"/>
                </a:solidFill>
                <a:latin typeface="Arial"/>
                <a:ea typeface="Arial"/>
                <a:cs typeface="Arial"/>
              </a:defRPr>
            </a:pPr>
            <a:r>
              <a:rPr sz="1800" b="1" i="0">
                <a:solidFill>
                  <a:srgbClr val="071829"/>
                </a:solidFill>
                <a:latin typeface="Arial"/>
                <a:ea typeface="Arial"/>
                <a:cs typeface="Arial"/>
              </a:rPr>
              <a:t>DECENT WORK &amp; GROWTH</a:t>
            </a:r>
          </a:p>
        </p:txBody>
      </p:sp>
      <p:sp>
        <p:nvSpPr>
          <p:cNvPr id="10" name="sdg8-copy">
            <a:extLst>
              <a:ext uri="{FF2B5EF4-FFF2-40B4-BE49-F238E27FC236}">
                <a16:creationId xmlns:a16="http://schemas.microsoft.com/office/drawing/2014/main" id="{E79084A4-4352-4CAC-A9FA-751505C748EB}"/>
              </a:ext>
            </a:extLst>
          </p:cNvPr>
          <p:cNvSpPr>
            <a:spLocks noGrp="1"/>
          </p:cNvSpPr>
          <p:nvPr/>
        </p:nvSpPr>
        <p:spPr>
          <a:xfrm>
            <a:off x="7924800" y="2438400"/>
            <a:ext cx="3333750" cy="2419350"/>
          </a:xfrm>
          <a:prstGeom prst="rect">
            <a:avLst/>
          </a:prstGeom>
          <a:noFill/>
          <a:ln w="0">
            <a:noFill/>
            <a:prstDash val="solid"/>
          </a:ln>
        </p:spPr>
        <p:txBody>
          <a:bodyPr wrap="square" lIns="0" tIns="0" rIns="0" bIns="0" anchor="t">
            <a:noAutofit/>
          </a:bodyPr>
          <a:lstStyle/>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Strongest</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capability and work performance</a:t>
            </a:r>
          </a:p>
          <a:p>
            <a:endParaRPr sz="1650" b="0" i="0">
              <a:solidFill>
                <a:srgbClr val="071829"/>
              </a:solidFill>
              <a:latin typeface="Arial"/>
              <a:ea typeface="Arial"/>
              <a:cs typeface="Arial"/>
            </a:endParaRP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Increasingly inferential</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productivity and decent work</a:t>
            </a:r>
          </a:p>
          <a:p>
            <a:endParaRPr sz="1650" b="0" i="0">
              <a:solidFill>
                <a:srgbClr val="071829"/>
              </a:solidFill>
              <a:latin typeface="Arial"/>
              <a:ea typeface="Arial"/>
              <a:cs typeface="Arial"/>
            </a:endParaRP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Not supported</a:t>
            </a:r>
          </a:p>
          <a:p>
            <a:pPr algn="l">
              <a:lnSpc>
                <a:spcPct val="105000"/>
              </a:lnSpc>
              <a:buNone/>
              <a:defRPr sz="1650" b="0" i="0">
                <a:solidFill>
                  <a:srgbClr val="071829"/>
                </a:solidFill>
                <a:latin typeface="Arial"/>
                <a:ea typeface="Arial"/>
                <a:cs typeface="Arial"/>
              </a:defRPr>
            </a:pPr>
            <a:r>
              <a:rPr sz="1650" b="0" i="0">
                <a:solidFill>
                  <a:srgbClr val="071829"/>
                </a:solidFill>
                <a:latin typeface="Arial"/>
                <a:ea typeface="Arial"/>
                <a:cs typeface="Arial"/>
              </a:rPr>
              <a:t>macroeconomic attribution</a:t>
            </a:r>
          </a:p>
        </p:txBody>
      </p:sp>
      <p:sp>
        <p:nvSpPr>
          <p:cNvPr id="11" name="qualified-conclusion">
            <a:extLst>
              <a:ext uri="{FF2B5EF4-FFF2-40B4-BE49-F238E27FC236}">
                <a16:creationId xmlns:a16="http://schemas.microsoft.com/office/drawing/2014/main" id="{FE653A16-A8FD-43DA-ADBC-076B92225693}"/>
              </a:ext>
            </a:extLst>
          </p:cNvPr>
          <p:cNvSpPr>
            <a:spLocks noGrp="1"/>
          </p:cNvSpPr>
          <p:nvPr/>
        </p:nvSpPr>
        <p:spPr>
          <a:xfrm>
            <a:off x="819150" y="5619750"/>
            <a:ext cx="10553700" cy="361950"/>
          </a:xfrm>
          <a:prstGeom prst="rect">
            <a:avLst/>
          </a:prstGeom>
          <a:noFill/>
          <a:ln w="0">
            <a:noFill/>
            <a:prstDash val="solid"/>
          </a:ln>
        </p:spPr>
        <p:txBody>
          <a:bodyPr wrap="square" lIns="0" tIns="0" rIns="0" bIns="0" anchor="t">
            <a:noAutofit/>
          </a:bodyPr>
          <a:lstStyle/>
          <a:p>
            <a:pPr algn="ctr">
              <a:lnSpc>
                <a:spcPct val="104000"/>
              </a:lnSpc>
              <a:buNone/>
              <a:defRPr sz="1875" b="1" i="0">
                <a:solidFill>
                  <a:srgbClr val="0A3158"/>
                </a:solidFill>
                <a:latin typeface="Arial"/>
                <a:ea typeface="Arial"/>
                <a:cs typeface="Arial"/>
              </a:defRPr>
            </a:pPr>
            <a:r>
              <a:rPr sz="1875" b="1" i="0">
                <a:solidFill>
                  <a:srgbClr val="0A3158"/>
                </a:solidFill>
                <a:latin typeface="Arial"/>
                <a:ea typeface="Arial"/>
                <a:cs typeface="Arial"/>
              </a:rPr>
              <a:t>Credible contribution. Conditional reach. No basis for transformational claims.</a:t>
            </a:r>
          </a:p>
        </p:txBody>
      </p:sp>
      <p:sp>
        <p:nvSpPr>
          <p:cNvPr id="12" name="citation-3">
            <a:extLst>
              <a:ext uri="{FF2B5EF4-FFF2-40B4-BE49-F238E27FC236}">
                <a16:creationId xmlns:a16="http://schemas.microsoft.com/office/drawing/2014/main" id="{A7B4E63B-18A4-4FED-8451-9BDA6E18379E}"/>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UN (2015); Unterhalter (2019); ILO (n.d.); Jones et al. (2016); Wang et al. (2022)</a:t>
            </a:r>
          </a:p>
        </p:txBody>
      </p:sp>
      <p:cxnSp>
        <p:nvCxnSpPr>
          <p:cNvPr id="28" name="footer-rule-3"/>
          <p:cNvCxnSpPr/>
          <p:nvPr/>
        </p:nvCxnSpPr>
        <p:spPr>
          <a:xfrm>
            <a:off x="400050" y="6400800"/>
            <a:ext cx="11391900" cy="0"/>
          </a:xfrm>
          <a:prstGeom prst="straightConnector1">
            <a:avLst/>
          </a:prstGeom>
          <a:ln w="9525">
            <a:solidFill>
              <a:srgbClr val="B8BCC4"/>
            </a:solidFill>
            <a:prstDash val="solid"/>
          </a:ln>
        </p:spPr>
      </p:cxnSp>
      <p:sp>
        <p:nvSpPr>
          <p:cNvPr id="14" name="footer-label-3">
            <a:extLst>
              <a:ext uri="{FF2B5EF4-FFF2-40B4-BE49-F238E27FC236}">
                <a16:creationId xmlns:a16="http://schemas.microsoft.com/office/drawing/2014/main" id="{9C529621-0ADB-46CE-83B2-317DFEC33BAC}"/>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15" name="footer-number-3">
            <a:extLst>
              <a:ext uri="{FF2B5EF4-FFF2-40B4-BE49-F238E27FC236}">
                <a16:creationId xmlns:a16="http://schemas.microsoft.com/office/drawing/2014/main" id="{BB1D7A8D-DF11-44AE-997E-08ADD8AECEAB}"/>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3</a:t>
            </a:r>
          </a:p>
        </p:txBody>
      </p:sp>
      <p:pic>
        <p:nvPicPr>
          <p:cNvPr id="13" name="Video 12">
            <a:extLst>
              <a:ext uri="{FF2B5EF4-FFF2-40B4-BE49-F238E27FC236}">
                <a16:creationId xmlns:a16="http://schemas.microsoft.com/office/drawing/2014/main" id="{318DCA55-C8E3-933F-F458-10F724053450}"/>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7984408"/>
      </p:ext>
    </p:extLst>
  </p:cSld>
  <p:clrMapOvr>
    <a:masterClrMapping/>
  </p:clrMapOvr>
  <mc:AlternateContent xmlns:mc="http://schemas.openxmlformats.org/markup-compatibility/2006" xmlns:p14="http://schemas.microsoft.com/office/powerpoint/2010/main">
    <mc:Choice Requires="p14">
      <p:transition spd="slow" p14:dur="2000" advTm="83634"/>
    </mc:Choice>
    <mc:Fallback xmlns="">
      <p:transition spd="slow" advTm="8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kicker-4">
            <a:extLst>
              <a:ext uri="{FF2B5EF4-FFF2-40B4-BE49-F238E27FC236}">
                <a16:creationId xmlns:a16="http://schemas.microsoft.com/office/drawing/2014/main" id="{9CD1411B-AE72-4B18-BE74-2838AE2EB85B}"/>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LEARNING THAT BECAME STRONGER</a:t>
            </a:r>
          </a:p>
        </p:txBody>
      </p:sp>
      <p:sp>
        <p:nvSpPr>
          <p:cNvPr id="2" name="title-4">
            <a:extLst>
              <a:ext uri="{FF2B5EF4-FFF2-40B4-BE49-F238E27FC236}">
                <a16:creationId xmlns:a16="http://schemas.microsoft.com/office/drawing/2014/main" id="{C02313F0-E20B-4379-8931-22248E54CDD5}"/>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Training coaches does not create a coaching culture</a:t>
            </a:r>
          </a:p>
        </p:txBody>
      </p:sp>
      <p:sp>
        <p:nvSpPr>
          <p:cNvPr id="3" name="trained-coaches">
            <a:extLst>
              <a:ext uri="{FF2B5EF4-FFF2-40B4-BE49-F238E27FC236}">
                <a16:creationId xmlns:a16="http://schemas.microsoft.com/office/drawing/2014/main" id="{7E8E55A9-00EA-45C2-819C-D946CB9AF849}"/>
              </a:ext>
            </a:extLst>
          </p:cNvPr>
          <p:cNvSpPr>
            <a:spLocks noGrp="1"/>
          </p:cNvSpPr>
          <p:nvPr/>
        </p:nvSpPr>
        <p:spPr>
          <a:xfrm>
            <a:off x="709613" y="1990725"/>
            <a:ext cx="3352800" cy="1485900"/>
          </a:xfrm>
          <a:prstGeom prst="rect">
            <a:avLst/>
          </a:prstGeom>
          <a:solidFill>
            <a:srgbClr val="3D8DFF"/>
          </a:solidFill>
          <a:ln w="0">
            <a:solidFill>
              <a:srgbClr val="3D8DFF"/>
            </a:solidFill>
            <a:prstDash val="solid"/>
          </a:ln>
        </p:spPr>
        <p:txBody>
          <a:bodyPr/>
          <a:lstStyle/>
          <a:p>
            <a:pPr algn="ctr"/>
            <a:endParaRPr lang="en-US" dirty="0"/>
          </a:p>
        </p:txBody>
      </p:sp>
      <p:sp>
        <p:nvSpPr>
          <p:cNvPr id="4" name="trained-coaches-text">
            <a:extLst>
              <a:ext uri="{FF2B5EF4-FFF2-40B4-BE49-F238E27FC236}">
                <a16:creationId xmlns:a16="http://schemas.microsoft.com/office/drawing/2014/main" id="{05A7A207-D0DA-41BB-ABD8-3DAB878D7229}"/>
              </a:ext>
            </a:extLst>
          </p:cNvPr>
          <p:cNvSpPr>
            <a:spLocks noGrp="1"/>
          </p:cNvSpPr>
          <p:nvPr/>
        </p:nvSpPr>
        <p:spPr>
          <a:xfrm>
            <a:off x="957263" y="2181225"/>
            <a:ext cx="2857500" cy="1143000"/>
          </a:xfrm>
          <a:prstGeom prst="rect">
            <a:avLst/>
          </a:prstGeom>
          <a:noFill/>
          <a:ln w="0">
            <a:noFill/>
            <a:prstDash val="solid"/>
          </a:ln>
        </p:spPr>
        <p:txBody>
          <a:bodyPr wrap="square" lIns="0" tIns="0" rIns="0" bIns="0" anchor="ctr">
            <a:noAutofit/>
          </a:bodyPr>
          <a:lstStyle/>
          <a:p>
            <a:pPr algn="ctr">
              <a:lnSpc>
                <a:spcPct val="104000"/>
              </a:lnSpc>
              <a:buNone/>
              <a:defRPr sz="3150" b="1" i="0">
                <a:solidFill>
                  <a:srgbClr val="FFFFFF"/>
                </a:solidFill>
                <a:latin typeface="Arial"/>
                <a:ea typeface="Arial"/>
                <a:cs typeface="Arial"/>
              </a:defRPr>
            </a:pPr>
            <a:r>
              <a:rPr sz="3150" b="1" i="0" dirty="0">
                <a:solidFill>
                  <a:srgbClr val="FFFFFF"/>
                </a:solidFill>
                <a:latin typeface="Arial"/>
                <a:ea typeface="Arial"/>
                <a:cs typeface="Arial"/>
              </a:rPr>
              <a:t>TRAINED</a:t>
            </a:r>
          </a:p>
          <a:p>
            <a:pPr algn="ctr">
              <a:lnSpc>
                <a:spcPct val="104000"/>
              </a:lnSpc>
              <a:buNone/>
              <a:defRPr sz="3150" b="1" i="0">
                <a:solidFill>
                  <a:srgbClr val="FFFFFF"/>
                </a:solidFill>
                <a:latin typeface="Arial"/>
                <a:ea typeface="Arial"/>
                <a:cs typeface="Arial"/>
              </a:defRPr>
            </a:pPr>
            <a:r>
              <a:rPr sz="3150" b="1" i="0" dirty="0">
                <a:solidFill>
                  <a:srgbClr val="FFFFFF"/>
                </a:solidFill>
                <a:latin typeface="Arial"/>
                <a:ea typeface="Arial"/>
                <a:cs typeface="Arial"/>
              </a:rPr>
              <a:t>COACHES</a:t>
            </a:r>
          </a:p>
        </p:txBody>
      </p:sp>
      <p:cxnSp>
        <p:nvCxnSpPr>
          <p:cNvPr id="27" name="gap-segment-0"/>
          <p:cNvCxnSpPr/>
          <p:nvPr/>
        </p:nvCxnSpPr>
        <p:spPr>
          <a:xfrm>
            <a:off x="4191000" y="2714625"/>
            <a:ext cx="361950" cy="0"/>
          </a:xfrm>
          <a:prstGeom prst="straightConnector1">
            <a:avLst/>
          </a:prstGeom>
          <a:ln w="47625">
            <a:solidFill>
              <a:srgbClr val="6DCBF4"/>
            </a:solidFill>
            <a:prstDash val="solid"/>
          </a:ln>
        </p:spPr>
      </p:cxnSp>
      <p:cxnSp>
        <p:nvCxnSpPr>
          <p:cNvPr id="28" name="gap-segment-1"/>
          <p:cNvCxnSpPr/>
          <p:nvPr/>
        </p:nvCxnSpPr>
        <p:spPr>
          <a:xfrm>
            <a:off x="4810125" y="2714625"/>
            <a:ext cx="361950" cy="0"/>
          </a:xfrm>
          <a:prstGeom prst="straightConnector1">
            <a:avLst/>
          </a:prstGeom>
          <a:ln w="47625">
            <a:solidFill>
              <a:srgbClr val="6DCBF4"/>
            </a:solidFill>
            <a:prstDash val="solid"/>
          </a:ln>
        </p:spPr>
      </p:cxnSp>
      <p:cxnSp>
        <p:nvCxnSpPr>
          <p:cNvPr id="29" name="gap-segment-2"/>
          <p:cNvCxnSpPr/>
          <p:nvPr/>
        </p:nvCxnSpPr>
        <p:spPr>
          <a:xfrm>
            <a:off x="5429250" y="2714625"/>
            <a:ext cx="361950" cy="0"/>
          </a:xfrm>
          <a:prstGeom prst="straightConnector1">
            <a:avLst/>
          </a:prstGeom>
          <a:ln w="47625">
            <a:solidFill>
              <a:srgbClr val="6DCBF4"/>
            </a:solidFill>
            <a:prstDash val="solid"/>
          </a:ln>
        </p:spPr>
      </p:cxnSp>
      <p:cxnSp>
        <p:nvCxnSpPr>
          <p:cNvPr id="30" name="gap-segment-3"/>
          <p:cNvCxnSpPr/>
          <p:nvPr/>
        </p:nvCxnSpPr>
        <p:spPr>
          <a:xfrm>
            <a:off x="6048375" y="2714625"/>
            <a:ext cx="361950" cy="0"/>
          </a:xfrm>
          <a:prstGeom prst="straightConnector1">
            <a:avLst/>
          </a:prstGeom>
          <a:ln w="47625">
            <a:solidFill>
              <a:srgbClr val="B8BCC4"/>
            </a:solidFill>
            <a:prstDash val="solid"/>
          </a:ln>
        </p:spPr>
      </p:cxnSp>
      <p:cxnSp>
        <p:nvCxnSpPr>
          <p:cNvPr id="31" name="gap-segment-4"/>
          <p:cNvCxnSpPr/>
          <p:nvPr/>
        </p:nvCxnSpPr>
        <p:spPr>
          <a:xfrm>
            <a:off x="6667500" y="2714625"/>
            <a:ext cx="361950" cy="0"/>
          </a:xfrm>
          <a:prstGeom prst="straightConnector1">
            <a:avLst/>
          </a:prstGeom>
          <a:ln w="47625">
            <a:solidFill>
              <a:srgbClr val="B8BCC4"/>
            </a:solidFill>
            <a:prstDash val="solid"/>
          </a:ln>
        </p:spPr>
      </p:cxnSp>
      <p:cxnSp>
        <p:nvCxnSpPr>
          <p:cNvPr id="32" name="gap-segment-5"/>
          <p:cNvCxnSpPr/>
          <p:nvPr/>
        </p:nvCxnSpPr>
        <p:spPr>
          <a:xfrm>
            <a:off x="7286625" y="2714625"/>
            <a:ext cx="361950" cy="0"/>
          </a:xfrm>
          <a:prstGeom prst="straightConnector1">
            <a:avLst/>
          </a:prstGeom>
          <a:ln w="47625">
            <a:solidFill>
              <a:srgbClr val="B8BCC4"/>
            </a:solidFill>
            <a:prstDash val="solid"/>
          </a:ln>
        </p:spPr>
      </p:cxnSp>
      <p:sp>
        <p:nvSpPr>
          <p:cNvPr id="11" name="not-equal">
            <a:extLst>
              <a:ext uri="{FF2B5EF4-FFF2-40B4-BE49-F238E27FC236}">
                <a16:creationId xmlns:a16="http://schemas.microsoft.com/office/drawing/2014/main" id="{0AB53F36-7CA3-491D-952B-CBFFA8C842A7}"/>
              </a:ext>
            </a:extLst>
          </p:cNvPr>
          <p:cNvSpPr>
            <a:spLocks noGrp="1"/>
          </p:cNvSpPr>
          <p:nvPr/>
        </p:nvSpPr>
        <p:spPr>
          <a:xfrm>
            <a:off x="5419725" y="2171700"/>
            <a:ext cx="1066800" cy="1047750"/>
          </a:xfrm>
          <a:prstGeom prst="rect">
            <a:avLst/>
          </a:prstGeom>
          <a:noFill/>
          <a:ln w="0">
            <a:noFill/>
            <a:prstDash val="solid"/>
          </a:ln>
        </p:spPr>
        <p:txBody>
          <a:bodyPr wrap="square" lIns="0" tIns="0" rIns="0" bIns="0" anchor="ctr">
            <a:noAutofit/>
          </a:bodyPr>
          <a:lstStyle/>
          <a:p>
            <a:pPr algn="ctr">
              <a:lnSpc>
                <a:spcPct val="104000"/>
              </a:lnSpc>
              <a:buNone/>
              <a:defRPr sz="5850" b="1" i="0">
                <a:solidFill>
                  <a:srgbClr val="0A3158"/>
                </a:solidFill>
                <a:latin typeface="Arial"/>
                <a:ea typeface="Arial"/>
                <a:cs typeface="Arial"/>
              </a:defRPr>
            </a:pPr>
            <a:r>
              <a:rPr sz="5850" b="1" i="0" dirty="0">
                <a:solidFill>
                  <a:srgbClr val="0A3158"/>
                </a:solidFill>
                <a:latin typeface="Arial"/>
                <a:ea typeface="Arial"/>
                <a:cs typeface="Arial"/>
              </a:rPr>
              <a:t>≠</a:t>
            </a:r>
          </a:p>
        </p:txBody>
      </p:sp>
      <p:sp>
        <p:nvSpPr>
          <p:cNvPr id="12" name="coaching-culture">
            <a:extLst>
              <a:ext uri="{FF2B5EF4-FFF2-40B4-BE49-F238E27FC236}">
                <a16:creationId xmlns:a16="http://schemas.microsoft.com/office/drawing/2014/main" id="{1FA50DA3-7C66-4A5C-9F9E-8E0B9C49D98C}"/>
              </a:ext>
            </a:extLst>
          </p:cNvPr>
          <p:cNvSpPr>
            <a:spLocks noGrp="1"/>
          </p:cNvSpPr>
          <p:nvPr/>
        </p:nvSpPr>
        <p:spPr>
          <a:xfrm>
            <a:off x="8058150" y="1981200"/>
            <a:ext cx="3352800" cy="1485900"/>
          </a:xfrm>
          <a:prstGeom prst="rect">
            <a:avLst/>
          </a:prstGeom>
          <a:solidFill>
            <a:srgbClr val="FFFFFF"/>
          </a:solidFill>
          <a:ln w="28575">
            <a:solidFill>
              <a:srgbClr val="0A3158"/>
            </a:solidFill>
            <a:prstDash val="solid"/>
          </a:ln>
        </p:spPr>
        <p:txBody>
          <a:bodyPr/>
          <a:lstStyle/>
          <a:p>
            <a:endParaRPr lang="en-US"/>
          </a:p>
        </p:txBody>
      </p:sp>
      <p:sp>
        <p:nvSpPr>
          <p:cNvPr id="13" name="coaching-culture-text">
            <a:extLst>
              <a:ext uri="{FF2B5EF4-FFF2-40B4-BE49-F238E27FC236}">
                <a16:creationId xmlns:a16="http://schemas.microsoft.com/office/drawing/2014/main" id="{7DE99DF0-3D9F-47C6-B0B4-DDF178A3599B}"/>
              </a:ext>
            </a:extLst>
          </p:cNvPr>
          <p:cNvSpPr>
            <a:spLocks noGrp="1"/>
          </p:cNvSpPr>
          <p:nvPr/>
        </p:nvSpPr>
        <p:spPr>
          <a:xfrm>
            <a:off x="8305800" y="2171700"/>
            <a:ext cx="2857500" cy="1143000"/>
          </a:xfrm>
          <a:prstGeom prst="rect">
            <a:avLst/>
          </a:prstGeom>
          <a:noFill/>
          <a:ln w="0">
            <a:noFill/>
            <a:prstDash val="solid"/>
          </a:ln>
        </p:spPr>
        <p:txBody>
          <a:bodyPr wrap="square" lIns="0" tIns="0" rIns="0" bIns="0" anchor="ctr">
            <a:noAutofit/>
          </a:bodyPr>
          <a:lstStyle/>
          <a:p>
            <a:pPr algn="ctr">
              <a:lnSpc>
                <a:spcPct val="104000"/>
              </a:lnSpc>
              <a:buNone/>
              <a:defRPr sz="3150" b="1" i="0">
                <a:solidFill>
                  <a:srgbClr val="0A3158"/>
                </a:solidFill>
                <a:latin typeface="Arial"/>
                <a:ea typeface="Arial"/>
                <a:cs typeface="Arial"/>
              </a:defRPr>
            </a:pPr>
            <a:r>
              <a:rPr sz="3150" b="1" i="0" dirty="0">
                <a:solidFill>
                  <a:srgbClr val="0A3158"/>
                </a:solidFill>
                <a:latin typeface="Arial"/>
                <a:ea typeface="Arial"/>
                <a:cs typeface="Arial"/>
              </a:rPr>
              <a:t>COACHING</a:t>
            </a:r>
          </a:p>
          <a:p>
            <a:pPr algn="ctr">
              <a:lnSpc>
                <a:spcPct val="104000"/>
              </a:lnSpc>
              <a:buNone/>
              <a:defRPr sz="3150" b="1" i="0">
                <a:solidFill>
                  <a:srgbClr val="0A3158"/>
                </a:solidFill>
                <a:latin typeface="Arial"/>
                <a:ea typeface="Arial"/>
                <a:cs typeface="Arial"/>
              </a:defRPr>
            </a:pPr>
            <a:r>
              <a:rPr sz="3150" b="1" i="0" dirty="0">
                <a:solidFill>
                  <a:srgbClr val="0A3158"/>
                </a:solidFill>
                <a:latin typeface="Arial"/>
                <a:ea typeface="Arial"/>
                <a:cs typeface="Arial"/>
              </a:rPr>
              <a:t>CULTURE</a:t>
            </a:r>
          </a:p>
        </p:txBody>
      </p:sp>
      <p:sp>
        <p:nvSpPr>
          <p:cNvPr id="14" name="input-label">
            <a:extLst>
              <a:ext uri="{FF2B5EF4-FFF2-40B4-BE49-F238E27FC236}">
                <a16:creationId xmlns:a16="http://schemas.microsoft.com/office/drawing/2014/main" id="{67554667-EA5E-4D06-B786-C5FE8E290819}"/>
              </a:ext>
            </a:extLst>
          </p:cNvPr>
          <p:cNvSpPr>
            <a:spLocks noGrp="1"/>
          </p:cNvSpPr>
          <p:nvPr/>
        </p:nvSpPr>
        <p:spPr>
          <a:xfrm>
            <a:off x="709613" y="3667125"/>
            <a:ext cx="3352800" cy="247650"/>
          </a:xfrm>
          <a:prstGeom prst="rect">
            <a:avLst/>
          </a:prstGeom>
          <a:noFill/>
          <a:ln w="0">
            <a:noFill/>
            <a:prstDash val="solid"/>
          </a:ln>
        </p:spPr>
        <p:txBody>
          <a:bodyPr wrap="square" lIns="0" tIns="0" rIns="0" bIns="0" anchor="t">
            <a:noAutofit/>
          </a:bodyPr>
          <a:lstStyle/>
          <a:p>
            <a:pPr algn="ctr">
              <a:lnSpc>
                <a:spcPct val="104000"/>
              </a:lnSpc>
              <a:buNone/>
              <a:defRPr sz="1275" b="1" i="0">
                <a:solidFill>
                  <a:srgbClr val="5D6873"/>
                </a:solidFill>
                <a:latin typeface="Arial"/>
                <a:ea typeface="Arial"/>
                <a:cs typeface="Arial"/>
              </a:defRPr>
            </a:pPr>
            <a:r>
              <a:rPr sz="1275" b="1" i="0">
                <a:solidFill>
                  <a:srgbClr val="5D6873"/>
                </a:solidFill>
                <a:latin typeface="Arial"/>
                <a:ea typeface="Arial"/>
                <a:cs typeface="Arial"/>
              </a:rPr>
              <a:t>INPUT / ACTIVITY</a:t>
            </a:r>
          </a:p>
        </p:txBody>
      </p:sp>
      <p:sp>
        <p:nvSpPr>
          <p:cNvPr id="15" name="system-label">
            <a:extLst>
              <a:ext uri="{FF2B5EF4-FFF2-40B4-BE49-F238E27FC236}">
                <a16:creationId xmlns:a16="http://schemas.microsoft.com/office/drawing/2014/main" id="{AC696AE6-D850-43EE-BF4C-99DC62D11888}"/>
              </a:ext>
            </a:extLst>
          </p:cNvPr>
          <p:cNvSpPr>
            <a:spLocks noGrp="1"/>
          </p:cNvSpPr>
          <p:nvPr/>
        </p:nvSpPr>
        <p:spPr>
          <a:xfrm>
            <a:off x="8058150" y="3657600"/>
            <a:ext cx="3352800" cy="247650"/>
          </a:xfrm>
          <a:prstGeom prst="rect">
            <a:avLst/>
          </a:prstGeom>
          <a:noFill/>
          <a:ln w="0">
            <a:noFill/>
            <a:prstDash val="solid"/>
          </a:ln>
        </p:spPr>
        <p:txBody>
          <a:bodyPr wrap="square" lIns="0" tIns="0" rIns="0" bIns="0" anchor="t">
            <a:noAutofit/>
          </a:bodyPr>
          <a:lstStyle/>
          <a:p>
            <a:pPr algn="ctr">
              <a:lnSpc>
                <a:spcPct val="104000"/>
              </a:lnSpc>
              <a:buNone/>
              <a:defRPr sz="1275" b="1" i="0">
                <a:solidFill>
                  <a:srgbClr val="5D6873"/>
                </a:solidFill>
                <a:latin typeface="Arial"/>
                <a:ea typeface="Arial"/>
                <a:cs typeface="Arial"/>
              </a:defRPr>
            </a:pPr>
            <a:r>
              <a:rPr sz="1275" b="1" i="0">
                <a:solidFill>
                  <a:srgbClr val="5D6873"/>
                </a:solidFill>
                <a:latin typeface="Arial"/>
                <a:ea typeface="Arial"/>
                <a:cs typeface="Arial"/>
              </a:rPr>
              <a:t>SYSTEM-LEVEL PATTERN</a:t>
            </a:r>
          </a:p>
        </p:txBody>
      </p:sp>
      <p:sp>
        <p:nvSpPr>
          <p:cNvPr id="16" name="culture-conditions">
            <a:extLst>
              <a:ext uri="{FF2B5EF4-FFF2-40B4-BE49-F238E27FC236}">
                <a16:creationId xmlns:a16="http://schemas.microsoft.com/office/drawing/2014/main" id="{B50E10FB-A2F7-49F4-9A53-AEB4D9F21CB7}"/>
              </a:ext>
            </a:extLst>
          </p:cNvPr>
          <p:cNvSpPr>
            <a:spLocks noGrp="1"/>
          </p:cNvSpPr>
          <p:nvPr/>
        </p:nvSpPr>
        <p:spPr>
          <a:xfrm>
            <a:off x="800100" y="4457700"/>
            <a:ext cx="10591800" cy="361950"/>
          </a:xfrm>
          <a:prstGeom prst="rect">
            <a:avLst/>
          </a:prstGeom>
          <a:noFill/>
          <a:ln w="0">
            <a:noFill/>
            <a:prstDash val="solid"/>
          </a:ln>
        </p:spPr>
        <p:txBody>
          <a:bodyPr wrap="square" lIns="0" tIns="0" rIns="0" bIns="0" anchor="t">
            <a:noAutofit/>
          </a:bodyPr>
          <a:lstStyle/>
          <a:p>
            <a:pPr algn="ctr">
              <a:lnSpc>
                <a:spcPct val="104000"/>
              </a:lnSpc>
              <a:buNone/>
              <a:defRPr sz="1725" b="1" i="0">
                <a:solidFill>
                  <a:srgbClr val="071829"/>
                </a:solidFill>
                <a:latin typeface="Arial"/>
                <a:ea typeface="Arial"/>
                <a:cs typeface="Arial"/>
              </a:defRPr>
            </a:pPr>
            <a:r>
              <a:rPr sz="1725" b="1" i="0">
                <a:solidFill>
                  <a:srgbClr val="071829"/>
                </a:solidFill>
                <a:latin typeface="Arial"/>
                <a:ea typeface="Arial"/>
                <a:cs typeface="Arial"/>
              </a:rPr>
              <a:t>PURPOSE   •   LEADERSHIP   •   TIME   •   ETHICS   •   ACCESS   •   EVALUATION</a:t>
            </a:r>
          </a:p>
        </p:txBody>
      </p:sp>
      <p:sp>
        <p:nvSpPr>
          <p:cNvPr id="17" name="culture-bottom-panel">
            <a:extLst>
              <a:ext uri="{FF2B5EF4-FFF2-40B4-BE49-F238E27FC236}">
                <a16:creationId xmlns:a16="http://schemas.microsoft.com/office/drawing/2014/main" id="{2349E217-36B6-4410-BDA4-EC9CB331F6B3}"/>
              </a:ext>
            </a:extLst>
          </p:cNvPr>
          <p:cNvSpPr>
            <a:spLocks noGrp="1"/>
          </p:cNvSpPr>
          <p:nvPr/>
        </p:nvSpPr>
        <p:spPr>
          <a:xfrm>
            <a:off x="1581150" y="5105400"/>
            <a:ext cx="9029700" cy="666750"/>
          </a:xfrm>
          <a:prstGeom prst="rect">
            <a:avLst/>
          </a:prstGeom>
          <a:solidFill>
            <a:srgbClr val="F6F7F8"/>
          </a:solidFill>
          <a:ln w="0">
            <a:solidFill>
              <a:srgbClr val="F6F7F8"/>
            </a:solidFill>
            <a:prstDash val="solid"/>
          </a:ln>
        </p:spPr>
        <p:txBody>
          <a:bodyPr/>
          <a:lstStyle/>
          <a:p>
            <a:endParaRPr lang="en-US"/>
          </a:p>
        </p:txBody>
      </p:sp>
      <p:sp>
        <p:nvSpPr>
          <p:cNvPr id="18" name="culture-bottom">
            <a:extLst>
              <a:ext uri="{FF2B5EF4-FFF2-40B4-BE49-F238E27FC236}">
                <a16:creationId xmlns:a16="http://schemas.microsoft.com/office/drawing/2014/main" id="{6383DEA5-C8DF-49CE-8CC6-1FDCCC1BA8FA}"/>
              </a:ext>
            </a:extLst>
          </p:cNvPr>
          <p:cNvSpPr>
            <a:spLocks noGrp="1"/>
          </p:cNvSpPr>
          <p:nvPr/>
        </p:nvSpPr>
        <p:spPr>
          <a:xfrm>
            <a:off x="1847850" y="5267325"/>
            <a:ext cx="8496300" cy="361950"/>
          </a:xfrm>
          <a:prstGeom prst="rect">
            <a:avLst/>
          </a:prstGeom>
          <a:noFill/>
          <a:ln w="0">
            <a:noFill/>
            <a:prstDash val="solid"/>
          </a:ln>
        </p:spPr>
        <p:txBody>
          <a:bodyPr wrap="square" lIns="0" tIns="0" rIns="0" bIns="0" anchor="ctr">
            <a:noAutofit/>
          </a:bodyPr>
          <a:lstStyle/>
          <a:p>
            <a:pPr algn="ctr">
              <a:lnSpc>
                <a:spcPct val="104000"/>
              </a:lnSpc>
              <a:buNone/>
              <a:defRPr sz="1800" b="1" i="0">
                <a:solidFill>
                  <a:srgbClr val="0A3158"/>
                </a:solidFill>
                <a:latin typeface="Arial"/>
                <a:ea typeface="Arial"/>
                <a:cs typeface="Arial"/>
              </a:defRPr>
            </a:pPr>
            <a:r>
              <a:rPr sz="1800" b="1" i="0">
                <a:solidFill>
                  <a:srgbClr val="0A3158"/>
                </a:solidFill>
                <a:latin typeface="Arial"/>
                <a:ea typeface="Arial"/>
                <a:cs typeface="Arial"/>
              </a:rPr>
              <a:t>Counting qualifications demonstrates activity—not cultural change or organisational benefit.</a:t>
            </a:r>
          </a:p>
        </p:txBody>
      </p:sp>
      <p:sp>
        <p:nvSpPr>
          <p:cNvPr id="19" name="citation-4">
            <a:extLst>
              <a:ext uri="{FF2B5EF4-FFF2-40B4-BE49-F238E27FC236}">
                <a16:creationId xmlns:a16="http://schemas.microsoft.com/office/drawing/2014/main" id="{EE3DA694-5D48-495F-9A35-323B33BBCFC6}"/>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Grant (2017); Kapoutzis et al. (2024); Woods, Jones &amp; Guillaume (2026)</a:t>
            </a:r>
          </a:p>
        </p:txBody>
      </p:sp>
      <p:cxnSp>
        <p:nvCxnSpPr>
          <p:cNvPr id="42" name="footer-rule-4"/>
          <p:cNvCxnSpPr/>
          <p:nvPr/>
        </p:nvCxnSpPr>
        <p:spPr>
          <a:xfrm>
            <a:off x="400050" y="6400800"/>
            <a:ext cx="11391900" cy="0"/>
          </a:xfrm>
          <a:prstGeom prst="straightConnector1">
            <a:avLst/>
          </a:prstGeom>
          <a:ln w="9525">
            <a:solidFill>
              <a:srgbClr val="B8BCC4"/>
            </a:solidFill>
            <a:prstDash val="solid"/>
          </a:ln>
        </p:spPr>
      </p:cxnSp>
      <p:sp>
        <p:nvSpPr>
          <p:cNvPr id="21" name="footer-label-4">
            <a:extLst>
              <a:ext uri="{FF2B5EF4-FFF2-40B4-BE49-F238E27FC236}">
                <a16:creationId xmlns:a16="http://schemas.microsoft.com/office/drawing/2014/main" id="{69B83335-4FAE-4355-8AB2-2F81C52AD8D3}"/>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22" name="footer-number-4">
            <a:extLst>
              <a:ext uri="{FF2B5EF4-FFF2-40B4-BE49-F238E27FC236}">
                <a16:creationId xmlns:a16="http://schemas.microsoft.com/office/drawing/2014/main" id="{384A1385-F9AD-497C-9F50-A273CD4A5A0D}"/>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4</a:t>
            </a:r>
          </a:p>
        </p:txBody>
      </p:sp>
      <p:pic>
        <p:nvPicPr>
          <p:cNvPr id="5" name="Video 4">
            <a:extLst>
              <a:ext uri="{FF2B5EF4-FFF2-40B4-BE49-F238E27FC236}">
                <a16:creationId xmlns:a16="http://schemas.microsoft.com/office/drawing/2014/main" id="{503BEDCA-F561-F46E-36F2-BF4AAB0BDA2A}"/>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73821" y="4819650"/>
            <a:ext cx="2057400" cy="2057400"/>
          </a:xfrm>
          <a:prstGeom prst="ellipse">
            <a:avLst/>
          </a:prstGeom>
        </p:spPr>
      </p:pic>
    </p:spTree>
    <p:extLst>
      <p:ext uri="{BB962C8B-B14F-4D97-AF65-F5344CB8AC3E}">
        <p14:creationId xmlns:p14="http://schemas.microsoft.com/office/powerpoint/2010/main" val="1334929697"/>
      </p:ext>
    </p:extLst>
  </p:cSld>
  <p:clrMapOvr>
    <a:masterClrMapping/>
  </p:clrMapOvr>
  <mc:AlternateContent xmlns:mc="http://schemas.openxmlformats.org/markup-compatibility/2006" xmlns:p14="http://schemas.microsoft.com/office/powerpoint/2010/main">
    <mc:Choice Requires="p14">
      <p:transition spd="slow" p14:dur="2000" advTm="118388"/>
    </mc:Choice>
    <mc:Fallback xmlns="">
      <p:transition spd="slow" advTm="11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 name="kicker-5">
            <a:extLst>
              <a:ext uri="{FF2B5EF4-FFF2-40B4-BE49-F238E27FC236}">
                <a16:creationId xmlns:a16="http://schemas.microsoft.com/office/drawing/2014/main" id="{CD6A3238-4A7D-42DA-9E30-CB9748FE97C7}"/>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CHALLENGE TO PROFESSIONAL IDENTITY</a:t>
            </a:r>
          </a:p>
        </p:txBody>
      </p:sp>
      <p:sp>
        <p:nvSpPr>
          <p:cNvPr id="2" name="title-5">
            <a:extLst>
              <a:ext uri="{FF2B5EF4-FFF2-40B4-BE49-F238E27FC236}">
                <a16:creationId xmlns:a16="http://schemas.microsoft.com/office/drawing/2014/main" id="{440F7AA5-8FB1-42C1-B9B0-492359D1280F}"/>
              </a:ext>
            </a:extLst>
          </p:cNvPr>
          <p:cNvSpPr>
            <a:spLocks noGrp="1"/>
          </p:cNvSpPr>
          <p:nvPr/>
        </p:nvSpPr>
        <p:spPr>
          <a:xfrm>
            <a:off x="1445079" y="70802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Effectiveness and equity are different questions</a:t>
            </a:r>
          </a:p>
        </p:txBody>
      </p:sp>
      <p:sp>
        <p:nvSpPr>
          <p:cNvPr id="3" name="equity-question">
            <a:extLst>
              <a:ext uri="{FF2B5EF4-FFF2-40B4-BE49-F238E27FC236}">
                <a16:creationId xmlns:a16="http://schemas.microsoft.com/office/drawing/2014/main" id="{B3108467-0447-454B-9387-6175AA375254}"/>
              </a:ext>
            </a:extLst>
          </p:cNvPr>
          <p:cNvSpPr>
            <a:spLocks noGrp="1"/>
          </p:cNvSpPr>
          <p:nvPr/>
        </p:nvSpPr>
        <p:spPr>
          <a:xfrm>
            <a:off x="628650" y="1962150"/>
            <a:ext cx="4905375" cy="1809750"/>
          </a:xfrm>
          <a:prstGeom prst="rect">
            <a:avLst/>
          </a:prstGeom>
          <a:noFill/>
          <a:ln w="0">
            <a:noFill/>
            <a:prstDash val="solid"/>
          </a:ln>
        </p:spPr>
        <p:txBody>
          <a:bodyPr wrap="square" lIns="0" tIns="0" rIns="0" bIns="0" anchor="ctr">
            <a:noAutofit/>
          </a:bodyPr>
          <a:lstStyle/>
          <a:p>
            <a:pPr algn="ctr">
              <a:lnSpc>
                <a:spcPct val="96000"/>
              </a:lnSpc>
              <a:buNone/>
              <a:defRPr sz="3600" b="1" i="0">
                <a:solidFill>
                  <a:srgbClr val="071829"/>
                </a:solidFill>
                <a:latin typeface="Arial"/>
                <a:ea typeface="Arial"/>
                <a:cs typeface="Arial"/>
              </a:defRPr>
            </a:pPr>
            <a:r>
              <a:rPr sz="3600" b="1" i="0" dirty="0">
                <a:solidFill>
                  <a:srgbClr val="071829"/>
                </a:solidFill>
                <a:latin typeface="Arial"/>
                <a:ea typeface="Arial"/>
                <a:cs typeface="Arial"/>
              </a:rPr>
              <a:t>Who is offered coaching</a:t>
            </a:r>
            <a:r>
              <a:rPr lang="en-US" sz="3600" b="1" i="0" dirty="0">
                <a:solidFill>
                  <a:srgbClr val="071829"/>
                </a:solidFill>
                <a:latin typeface="Arial"/>
                <a:ea typeface="Arial"/>
                <a:cs typeface="Arial"/>
              </a:rPr>
              <a:t> </a:t>
            </a:r>
            <a:endParaRPr sz="3600" b="1" i="0" dirty="0">
              <a:solidFill>
                <a:srgbClr val="071829"/>
              </a:solidFill>
              <a:latin typeface="Arial"/>
              <a:ea typeface="Arial"/>
              <a:cs typeface="Arial"/>
            </a:endParaRPr>
          </a:p>
          <a:p>
            <a:pPr algn="ctr">
              <a:lnSpc>
                <a:spcPct val="96000"/>
              </a:lnSpc>
              <a:buNone/>
              <a:defRPr sz="3600" b="1" i="0">
                <a:solidFill>
                  <a:srgbClr val="071829"/>
                </a:solidFill>
                <a:latin typeface="Arial"/>
                <a:ea typeface="Arial"/>
                <a:cs typeface="Arial"/>
              </a:defRPr>
            </a:pPr>
            <a:r>
              <a:rPr sz="3600" b="1" i="0" dirty="0">
                <a:solidFill>
                  <a:srgbClr val="071829"/>
                </a:solidFill>
                <a:latin typeface="Arial"/>
                <a:ea typeface="Arial"/>
                <a:cs typeface="Arial"/>
              </a:rPr>
              <a:t>and who is not?</a:t>
            </a:r>
          </a:p>
        </p:txBody>
      </p:sp>
      <p:sp>
        <p:nvSpPr>
          <p:cNvPr id="4" name="equity-copy">
            <a:extLst>
              <a:ext uri="{FF2B5EF4-FFF2-40B4-BE49-F238E27FC236}">
                <a16:creationId xmlns:a16="http://schemas.microsoft.com/office/drawing/2014/main" id="{5EEEBE57-278A-4D0A-BC64-F114BD5D0D42}"/>
              </a:ext>
            </a:extLst>
          </p:cNvPr>
          <p:cNvSpPr>
            <a:spLocks noGrp="1"/>
          </p:cNvSpPr>
          <p:nvPr/>
        </p:nvSpPr>
        <p:spPr>
          <a:xfrm>
            <a:off x="666750" y="4095750"/>
            <a:ext cx="4762500" cy="1066800"/>
          </a:xfrm>
          <a:prstGeom prst="rect">
            <a:avLst/>
          </a:prstGeom>
          <a:noFill/>
          <a:ln w="0">
            <a:noFill/>
            <a:prstDash val="solid"/>
          </a:ln>
        </p:spPr>
        <p:txBody>
          <a:bodyPr wrap="square" lIns="0" tIns="0" rIns="0" bIns="0" anchor="t">
            <a:noAutofit/>
          </a:bodyPr>
          <a:lstStyle/>
          <a:p>
            <a:pPr algn="l">
              <a:lnSpc>
                <a:spcPct val="108000"/>
              </a:lnSpc>
              <a:buNone/>
              <a:defRPr sz="1725" b="0" i="0">
                <a:solidFill>
                  <a:srgbClr val="5D6873"/>
                </a:solidFill>
                <a:latin typeface="Arial"/>
                <a:ea typeface="Arial"/>
                <a:cs typeface="Arial"/>
              </a:defRPr>
            </a:pPr>
            <a:r>
              <a:rPr sz="1725" b="0" i="0">
                <a:solidFill>
                  <a:srgbClr val="5D6873"/>
                </a:solidFill>
                <a:latin typeface="Arial"/>
                <a:ea typeface="Arial"/>
                <a:cs typeface="Arial"/>
              </a:rPr>
              <a:t>Positive outcomes for recipients do not reveal whether access is inclusive, selective or reproduces existing advantage.</a:t>
            </a:r>
          </a:p>
        </p:txBody>
      </p:sp>
      <p:sp>
        <p:nvSpPr>
          <p:cNvPr id="5" name="population-ring">
            <a:extLst>
              <a:ext uri="{FF2B5EF4-FFF2-40B4-BE49-F238E27FC236}">
                <a16:creationId xmlns:a16="http://schemas.microsoft.com/office/drawing/2014/main" id="{A4FC88B1-6D1F-4FB3-9B63-51181E3FDD7A}"/>
              </a:ext>
            </a:extLst>
          </p:cNvPr>
          <p:cNvSpPr>
            <a:spLocks noGrp="1"/>
          </p:cNvSpPr>
          <p:nvPr/>
        </p:nvSpPr>
        <p:spPr>
          <a:xfrm>
            <a:off x="6296152" y="1762125"/>
            <a:ext cx="3333750" cy="3333750"/>
          </a:xfrm>
          <a:prstGeom prst="ellipse">
            <a:avLst/>
          </a:prstGeom>
          <a:solidFill>
            <a:srgbClr val="FFFFFF"/>
          </a:solidFill>
          <a:ln w="38100">
            <a:solidFill>
              <a:srgbClr val="B8BCC4"/>
            </a:solidFill>
            <a:prstDash val="solid"/>
          </a:ln>
        </p:spPr>
        <p:txBody>
          <a:bodyPr/>
          <a:lstStyle/>
          <a:p>
            <a:endParaRPr lang="en-US"/>
          </a:p>
        </p:txBody>
      </p:sp>
      <p:sp>
        <p:nvSpPr>
          <p:cNvPr id="6" name="population-label">
            <a:extLst>
              <a:ext uri="{FF2B5EF4-FFF2-40B4-BE49-F238E27FC236}">
                <a16:creationId xmlns:a16="http://schemas.microsoft.com/office/drawing/2014/main" id="{13FDF0D1-4388-44F2-B4B8-31BD447D70C1}"/>
              </a:ext>
            </a:extLst>
          </p:cNvPr>
          <p:cNvSpPr>
            <a:spLocks noGrp="1"/>
          </p:cNvSpPr>
          <p:nvPr/>
        </p:nvSpPr>
        <p:spPr>
          <a:xfrm>
            <a:off x="6904856" y="2219325"/>
            <a:ext cx="2266950" cy="266700"/>
          </a:xfrm>
          <a:prstGeom prst="rect">
            <a:avLst/>
          </a:prstGeom>
          <a:noFill/>
          <a:ln w="0">
            <a:noFill/>
            <a:prstDash val="solid"/>
          </a:ln>
        </p:spPr>
        <p:txBody>
          <a:bodyPr wrap="square" lIns="0" tIns="0" rIns="0" bIns="0" anchor="t">
            <a:noAutofit/>
          </a:bodyPr>
          <a:lstStyle/>
          <a:p>
            <a:pPr algn="ctr">
              <a:lnSpc>
                <a:spcPct val="104000"/>
              </a:lnSpc>
              <a:buNone/>
              <a:defRPr sz="1350" b="1" i="0">
                <a:solidFill>
                  <a:srgbClr val="5D6873"/>
                </a:solidFill>
                <a:latin typeface="Arial"/>
                <a:ea typeface="Arial"/>
                <a:cs typeface="Arial"/>
              </a:defRPr>
            </a:pPr>
            <a:r>
              <a:rPr sz="1350" b="1" i="0" dirty="0">
                <a:solidFill>
                  <a:srgbClr val="5D6873"/>
                </a:solidFill>
                <a:latin typeface="Arial"/>
                <a:ea typeface="Arial"/>
                <a:cs typeface="Arial"/>
              </a:rPr>
              <a:t>WIDER POPULATION</a:t>
            </a:r>
          </a:p>
        </p:txBody>
      </p:sp>
      <p:sp>
        <p:nvSpPr>
          <p:cNvPr id="7" name="recipient-circle">
            <a:extLst>
              <a:ext uri="{FF2B5EF4-FFF2-40B4-BE49-F238E27FC236}">
                <a16:creationId xmlns:a16="http://schemas.microsoft.com/office/drawing/2014/main" id="{2F6E5C7C-2D15-4425-83EA-47F698F01397}"/>
              </a:ext>
            </a:extLst>
          </p:cNvPr>
          <p:cNvSpPr>
            <a:spLocks noGrp="1"/>
          </p:cNvSpPr>
          <p:nvPr/>
        </p:nvSpPr>
        <p:spPr>
          <a:xfrm>
            <a:off x="7153402" y="2638425"/>
            <a:ext cx="1619250" cy="1619250"/>
          </a:xfrm>
          <a:prstGeom prst="ellipse">
            <a:avLst/>
          </a:prstGeom>
          <a:solidFill>
            <a:srgbClr val="3D8DFF"/>
          </a:solidFill>
          <a:ln w="0">
            <a:solidFill>
              <a:srgbClr val="3D8DFF"/>
            </a:solidFill>
            <a:prstDash val="solid"/>
          </a:ln>
        </p:spPr>
        <p:txBody>
          <a:bodyPr/>
          <a:lstStyle/>
          <a:p>
            <a:endParaRPr lang="en-US"/>
          </a:p>
        </p:txBody>
      </p:sp>
      <p:sp>
        <p:nvSpPr>
          <p:cNvPr id="8" name="recipient-label">
            <a:extLst>
              <a:ext uri="{FF2B5EF4-FFF2-40B4-BE49-F238E27FC236}">
                <a16:creationId xmlns:a16="http://schemas.microsoft.com/office/drawing/2014/main" id="{A3D991F0-403C-4712-8216-5C5749A4C83A}"/>
              </a:ext>
            </a:extLst>
          </p:cNvPr>
          <p:cNvSpPr>
            <a:spLocks noGrp="1"/>
          </p:cNvSpPr>
          <p:nvPr/>
        </p:nvSpPr>
        <p:spPr>
          <a:xfrm>
            <a:off x="7362952" y="2933700"/>
            <a:ext cx="1200150" cy="1028700"/>
          </a:xfrm>
          <a:prstGeom prst="rect">
            <a:avLst/>
          </a:prstGeom>
          <a:noFill/>
          <a:ln w="0">
            <a:noFill/>
            <a:prstDash val="solid"/>
          </a:ln>
        </p:spPr>
        <p:txBody>
          <a:bodyPr wrap="square" lIns="0" tIns="0" rIns="0" bIns="0" anchor="ctr">
            <a:noAutofit/>
          </a:bodyPr>
          <a:lstStyle/>
          <a:p>
            <a:pPr algn="ctr">
              <a:lnSpc>
                <a:spcPct val="96000"/>
              </a:lnSpc>
              <a:buNone/>
              <a:defRPr sz="1500" b="1" i="0">
                <a:solidFill>
                  <a:srgbClr val="FFFFFF"/>
                </a:solidFill>
                <a:latin typeface="Arial"/>
                <a:ea typeface="Arial"/>
                <a:cs typeface="Arial"/>
              </a:defRPr>
            </a:pPr>
            <a:r>
              <a:rPr sz="1200" b="1" i="0" dirty="0">
                <a:solidFill>
                  <a:srgbClr val="FFFFFF"/>
                </a:solidFill>
                <a:latin typeface="Arial"/>
                <a:ea typeface="Arial"/>
                <a:cs typeface="Arial"/>
              </a:rPr>
              <a:t>KNOWN</a:t>
            </a:r>
          </a:p>
          <a:p>
            <a:pPr algn="ctr">
              <a:lnSpc>
                <a:spcPct val="96000"/>
              </a:lnSpc>
              <a:buNone/>
              <a:defRPr sz="1500" b="1" i="0">
                <a:solidFill>
                  <a:srgbClr val="FFFFFF"/>
                </a:solidFill>
                <a:latin typeface="Arial"/>
                <a:ea typeface="Arial"/>
                <a:cs typeface="Arial"/>
              </a:defRPr>
            </a:pPr>
            <a:r>
              <a:rPr sz="1200" b="1" i="0" dirty="0">
                <a:solidFill>
                  <a:srgbClr val="FFFFFF"/>
                </a:solidFill>
                <a:latin typeface="Arial"/>
                <a:ea typeface="Arial"/>
                <a:cs typeface="Arial"/>
              </a:rPr>
              <a:t>OUTCOMES</a:t>
            </a:r>
          </a:p>
          <a:p>
            <a:pPr algn="ctr">
              <a:lnSpc>
                <a:spcPct val="96000"/>
              </a:lnSpc>
              <a:buNone/>
              <a:defRPr sz="1500" b="1" i="0">
                <a:solidFill>
                  <a:srgbClr val="FFFFFF"/>
                </a:solidFill>
                <a:latin typeface="Arial"/>
                <a:ea typeface="Arial"/>
                <a:cs typeface="Arial"/>
              </a:defRPr>
            </a:pPr>
            <a:r>
              <a:rPr sz="1200" b="1" i="0" dirty="0">
                <a:solidFill>
                  <a:srgbClr val="FFFFFF"/>
                </a:solidFill>
                <a:latin typeface="Arial"/>
                <a:ea typeface="Arial"/>
                <a:cs typeface="Arial"/>
              </a:rPr>
              <a:t>FOR RECIPIENTS</a:t>
            </a:r>
          </a:p>
        </p:txBody>
      </p:sp>
      <p:sp>
        <p:nvSpPr>
          <p:cNvPr id="9" name="unknown-label">
            <a:extLst>
              <a:ext uri="{FF2B5EF4-FFF2-40B4-BE49-F238E27FC236}">
                <a16:creationId xmlns:a16="http://schemas.microsoft.com/office/drawing/2014/main" id="{E4CFB28E-76FA-496D-93BC-B24661A277BA}"/>
              </a:ext>
            </a:extLst>
          </p:cNvPr>
          <p:cNvSpPr>
            <a:spLocks noGrp="1"/>
          </p:cNvSpPr>
          <p:nvPr/>
        </p:nvSpPr>
        <p:spPr>
          <a:xfrm>
            <a:off x="6022937" y="5299529"/>
            <a:ext cx="3905250" cy="552450"/>
          </a:xfrm>
          <a:prstGeom prst="rect">
            <a:avLst/>
          </a:prstGeom>
          <a:noFill/>
          <a:ln w="0">
            <a:noFill/>
            <a:prstDash val="solid"/>
          </a:ln>
        </p:spPr>
        <p:txBody>
          <a:bodyPr wrap="square" lIns="0" tIns="0" rIns="0" bIns="0" anchor="t">
            <a:noAutofit/>
          </a:bodyPr>
          <a:lstStyle/>
          <a:p>
            <a:pPr algn="ctr">
              <a:lnSpc>
                <a:spcPct val="104000"/>
              </a:lnSpc>
              <a:buNone/>
              <a:defRPr sz="1275" b="0" i="0">
                <a:solidFill>
                  <a:srgbClr val="5D6873"/>
                </a:solidFill>
                <a:latin typeface="Arial"/>
                <a:ea typeface="Arial"/>
                <a:cs typeface="Arial"/>
              </a:defRPr>
            </a:pPr>
            <a:r>
              <a:rPr sz="1275" b="0" i="0" dirty="0">
                <a:solidFill>
                  <a:srgbClr val="5D6873"/>
                </a:solidFill>
                <a:latin typeface="Arial"/>
                <a:ea typeface="Arial"/>
                <a:cs typeface="Arial"/>
              </a:rPr>
              <a:t>Under-evidenced:</a:t>
            </a:r>
          </a:p>
          <a:p>
            <a:pPr algn="ctr">
              <a:lnSpc>
                <a:spcPct val="104000"/>
              </a:lnSpc>
              <a:buNone/>
              <a:defRPr sz="1275" b="0" i="0">
                <a:solidFill>
                  <a:srgbClr val="5D6873"/>
                </a:solidFill>
                <a:latin typeface="Arial"/>
                <a:ea typeface="Arial"/>
                <a:cs typeface="Arial"/>
              </a:defRPr>
            </a:pPr>
            <a:r>
              <a:rPr sz="1275" b="0" i="0" dirty="0">
                <a:solidFill>
                  <a:srgbClr val="5D6873"/>
                </a:solidFill>
                <a:latin typeface="Arial"/>
                <a:ea typeface="Arial"/>
                <a:cs typeface="Arial"/>
              </a:rPr>
              <a:t>non-recipients • excluded groups • distribution of benefit</a:t>
            </a:r>
          </a:p>
        </p:txBody>
      </p:sp>
      <p:sp>
        <p:nvSpPr>
          <p:cNvPr id="11" name="citation-5">
            <a:extLst>
              <a:ext uri="{FF2B5EF4-FFF2-40B4-BE49-F238E27FC236}">
                <a16:creationId xmlns:a16="http://schemas.microsoft.com/office/drawing/2014/main" id="{8856AFAC-E6E7-4DD5-921F-230A1CFDC32E}"/>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ICF (2025); UN SDG Targets 4.5 and 8.5; Shoukry &amp; Cox (2018)</a:t>
            </a:r>
          </a:p>
        </p:txBody>
      </p:sp>
      <p:cxnSp>
        <p:nvCxnSpPr>
          <p:cNvPr id="26" name="footer-rule-5"/>
          <p:cNvCxnSpPr/>
          <p:nvPr/>
        </p:nvCxnSpPr>
        <p:spPr>
          <a:xfrm>
            <a:off x="400050" y="6400800"/>
            <a:ext cx="11391900" cy="0"/>
          </a:xfrm>
          <a:prstGeom prst="straightConnector1">
            <a:avLst/>
          </a:prstGeom>
          <a:ln w="9525">
            <a:solidFill>
              <a:srgbClr val="B8BCC4"/>
            </a:solidFill>
            <a:prstDash val="solid"/>
          </a:ln>
        </p:spPr>
      </p:cxnSp>
      <p:sp>
        <p:nvSpPr>
          <p:cNvPr id="13" name="footer-label-5">
            <a:extLst>
              <a:ext uri="{FF2B5EF4-FFF2-40B4-BE49-F238E27FC236}">
                <a16:creationId xmlns:a16="http://schemas.microsoft.com/office/drawing/2014/main" id="{DFB43C3E-6E42-4293-B35E-78F2BE20226A}"/>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14" name="footer-number-5">
            <a:extLst>
              <a:ext uri="{FF2B5EF4-FFF2-40B4-BE49-F238E27FC236}">
                <a16:creationId xmlns:a16="http://schemas.microsoft.com/office/drawing/2014/main" id="{1FC349E6-842F-42C5-BE3A-3F7E8B67FD36}"/>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5</a:t>
            </a:r>
          </a:p>
        </p:txBody>
      </p:sp>
      <p:pic>
        <p:nvPicPr>
          <p:cNvPr id="12" name="Video 11">
            <a:extLst>
              <a:ext uri="{FF2B5EF4-FFF2-40B4-BE49-F238E27FC236}">
                <a16:creationId xmlns:a16="http://schemas.microsoft.com/office/drawing/2014/main" id="{4C3E2DD0-C395-1889-2B29-44389E24185C}"/>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2294818"/>
      </p:ext>
    </p:extLst>
  </p:cSld>
  <p:clrMapOvr>
    <a:masterClrMapping/>
  </p:clrMapOvr>
  <mc:AlternateContent xmlns:mc="http://schemas.openxmlformats.org/markup-compatibility/2006" xmlns:p14="http://schemas.microsoft.com/office/powerpoint/2010/main">
    <mc:Choice Requires="p14">
      <p:transition spd="slow" p14:dur="2000" advTm="48928"/>
    </mc:Choice>
    <mc:Fallback xmlns="">
      <p:transition spd="slow" advTm="48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kicker-6">
            <a:extLst>
              <a:ext uri="{FF2B5EF4-FFF2-40B4-BE49-F238E27FC236}">
                <a16:creationId xmlns:a16="http://schemas.microsoft.com/office/drawing/2014/main" id="{351BFDF6-B8DE-43F7-A217-3E377E39F7BA}"/>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INSIDER RESEARCHER</a:t>
            </a:r>
          </a:p>
        </p:txBody>
      </p:sp>
      <p:sp>
        <p:nvSpPr>
          <p:cNvPr id="2" name="title-6">
            <a:extLst>
              <a:ext uri="{FF2B5EF4-FFF2-40B4-BE49-F238E27FC236}">
                <a16:creationId xmlns:a16="http://schemas.microsoft.com/office/drawing/2014/main" id="{60F51D41-5D42-4A18-B55D-0C0A6509CEA5}"/>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My expertise was both a lens and a risk</a:t>
            </a:r>
          </a:p>
        </p:txBody>
      </p:sp>
      <p:sp>
        <p:nvSpPr>
          <p:cNvPr id="3" name="insider-thesis">
            <a:extLst>
              <a:ext uri="{FF2B5EF4-FFF2-40B4-BE49-F238E27FC236}">
                <a16:creationId xmlns:a16="http://schemas.microsoft.com/office/drawing/2014/main" id="{5B26EB74-72A6-4D5E-9AD1-03454DA5B750}"/>
              </a:ext>
            </a:extLst>
          </p:cNvPr>
          <p:cNvSpPr>
            <a:spLocks noGrp="1"/>
          </p:cNvSpPr>
          <p:nvPr/>
        </p:nvSpPr>
        <p:spPr>
          <a:xfrm>
            <a:off x="590550" y="1504950"/>
            <a:ext cx="11010900" cy="590550"/>
          </a:xfrm>
          <a:prstGeom prst="rect">
            <a:avLst/>
          </a:prstGeom>
          <a:noFill/>
          <a:ln w="0">
            <a:noFill/>
            <a:prstDash val="solid"/>
          </a:ln>
        </p:spPr>
        <p:txBody>
          <a:bodyPr wrap="square" lIns="0" tIns="0" rIns="0" bIns="0" anchor="ctr">
            <a:noAutofit/>
          </a:bodyPr>
          <a:lstStyle/>
          <a:p>
            <a:pPr algn="ctr">
              <a:lnSpc>
                <a:spcPct val="104000"/>
              </a:lnSpc>
              <a:buNone/>
              <a:defRPr sz="2025" b="0" i="0">
                <a:solidFill>
                  <a:srgbClr val="0A3158"/>
                </a:solidFill>
                <a:latin typeface="Arial"/>
                <a:ea typeface="Arial"/>
                <a:cs typeface="Arial"/>
              </a:defRPr>
            </a:pPr>
            <a:r>
              <a:rPr sz="2025" b="0" i="0">
                <a:solidFill>
                  <a:srgbClr val="0A3158"/>
                </a:solidFill>
                <a:latin typeface="Arial"/>
                <a:ea typeface="Arial"/>
                <a:cs typeface="Arial"/>
              </a:rPr>
              <a:t>Twenty-five years of coaching experience did not make me neutral; it made my position consequential.</a:t>
            </a:r>
          </a:p>
        </p:txBody>
      </p:sp>
      <p:sp>
        <p:nvSpPr>
          <p:cNvPr id="4" name="insider-left-panel">
            <a:extLst>
              <a:ext uri="{FF2B5EF4-FFF2-40B4-BE49-F238E27FC236}">
                <a16:creationId xmlns:a16="http://schemas.microsoft.com/office/drawing/2014/main" id="{4136A98F-59D9-453E-86A2-52ADF574DE6D}"/>
              </a:ext>
            </a:extLst>
          </p:cNvPr>
          <p:cNvSpPr>
            <a:spLocks noGrp="1"/>
          </p:cNvSpPr>
          <p:nvPr/>
        </p:nvSpPr>
        <p:spPr>
          <a:xfrm>
            <a:off x="400050" y="2571750"/>
            <a:ext cx="5505450" cy="2247900"/>
          </a:xfrm>
          <a:prstGeom prst="rect">
            <a:avLst/>
          </a:prstGeom>
          <a:solidFill>
            <a:srgbClr val="F6F7F8"/>
          </a:solidFill>
          <a:ln w="0">
            <a:solidFill>
              <a:srgbClr val="F6F7F8"/>
            </a:solidFill>
            <a:prstDash val="solid"/>
          </a:ln>
        </p:spPr>
        <p:txBody>
          <a:bodyPr/>
          <a:lstStyle/>
          <a:p>
            <a:endParaRPr lang="en-US"/>
          </a:p>
        </p:txBody>
      </p:sp>
      <p:sp>
        <p:nvSpPr>
          <p:cNvPr id="5" name="insider-right-panel">
            <a:extLst>
              <a:ext uri="{FF2B5EF4-FFF2-40B4-BE49-F238E27FC236}">
                <a16:creationId xmlns:a16="http://schemas.microsoft.com/office/drawing/2014/main" id="{A7FF21B6-6FF5-4647-94D6-B6D63CDEA0F6}"/>
              </a:ext>
            </a:extLst>
          </p:cNvPr>
          <p:cNvSpPr>
            <a:spLocks noGrp="1"/>
          </p:cNvSpPr>
          <p:nvPr/>
        </p:nvSpPr>
        <p:spPr>
          <a:xfrm>
            <a:off x="6286500" y="2571750"/>
            <a:ext cx="5505450" cy="2247900"/>
          </a:xfrm>
          <a:prstGeom prst="rect">
            <a:avLst/>
          </a:prstGeom>
          <a:solidFill>
            <a:srgbClr val="DDF3FC"/>
          </a:solidFill>
          <a:ln w="0">
            <a:solidFill>
              <a:srgbClr val="DDF3FC"/>
            </a:solidFill>
            <a:prstDash val="solid"/>
          </a:ln>
        </p:spPr>
        <p:txBody>
          <a:bodyPr/>
          <a:lstStyle/>
          <a:p>
            <a:endParaRPr lang="en-US"/>
          </a:p>
        </p:txBody>
      </p:sp>
      <p:sp>
        <p:nvSpPr>
          <p:cNvPr id="6" name="insider-left-head">
            <a:extLst>
              <a:ext uri="{FF2B5EF4-FFF2-40B4-BE49-F238E27FC236}">
                <a16:creationId xmlns:a16="http://schemas.microsoft.com/office/drawing/2014/main" id="{FCFA8DF4-3876-489E-AC3A-1CE6E71FEFDF}"/>
              </a:ext>
            </a:extLst>
          </p:cNvPr>
          <p:cNvSpPr>
            <a:spLocks noGrp="1"/>
          </p:cNvSpPr>
          <p:nvPr/>
        </p:nvSpPr>
        <p:spPr>
          <a:xfrm>
            <a:off x="704850" y="2847975"/>
            <a:ext cx="4857750" cy="304800"/>
          </a:xfrm>
          <a:prstGeom prst="rect">
            <a:avLst/>
          </a:prstGeom>
          <a:noFill/>
          <a:ln w="0">
            <a:noFill/>
            <a:prstDash val="solid"/>
          </a:ln>
        </p:spPr>
        <p:txBody>
          <a:bodyPr wrap="square" lIns="0" tIns="0" rIns="0" bIns="0" anchor="t">
            <a:noAutofit/>
          </a:bodyPr>
          <a:lstStyle/>
          <a:p>
            <a:pPr algn="l">
              <a:lnSpc>
                <a:spcPct val="104000"/>
              </a:lnSpc>
              <a:buNone/>
              <a:defRPr sz="1575" b="1" i="0">
                <a:solidFill>
                  <a:srgbClr val="071829"/>
                </a:solidFill>
                <a:latin typeface="Arial"/>
                <a:ea typeface="Arial"/>
                <a:cs typeface="Arial"/>
              </a:defRPr>
            </a:pPr>
            <a:r>
              <a:rPr sz="1575" b="1" i="0">
                <a:solidFill>
                  <a:srgbClr val="071829"/>
                </a:solidFill>
                <a:latin typeface="Arial"/>
                <a:ea typeface="Arial"/>
                <a:cs typeface="Arial"/>
              </a:rPr>
              <a:t>IT DEEPENED INTERPRETATION</a:t>
            </a:r>
          </a:p>
        </p:txBody>
      </p:sp>
      <p:sp>
        <p:nvSpPr>
          <p:cNvPr id="7" name="insider-left-copy">
            <a:extLst>
              <a:ext uri="{FF2B5EF4-FFF2-40B4-BE49-F238E27FC236}">
                <a16:creationId xmlns:a16="http://schemas.microsoft.com/office/drawing/2014/main" id="{DD5DBCD2-E2D1-47E5-BEAC-D947291F8E16}"/>
              </a:ext>
            </a:extLst>
          </p:cNvPr>
          <p:cNvSpPr>
            <a:spLocks noGrp="1"/>
          </p:cNvSpPr>
          <p:nvPr/>
        </p:nvSpPr>
        <p:spPr>
          <a:xfrm>
            <a:off x="742950" y="3333750"/>
            <a:ext cx="4629150" cy="1200150"/>
          </a:xfrm>
          <a:prstGeom prst="rect">
            <a:avLst/>
          </a:prstGeom>
          <a:noFill/>
          <a:ln w="0">
            <a:noFill/>
            <a:prstDash val="solid"/>
          </a:ln>
        </p:spPr>
        <p:txBody>
          <a:bodyPr wrap="square" lIns="0" tIns="0" rIns="0" bIns="0" anchor="t">
            <a:noAutofit/>
          </a:bodyPr>
          <a:lstStyle/>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contextual understanding</a:t>
            </a:r>
          </a:p>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recognition of unrealistic claims</a:t>
            </a:r>
          </a:p>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practical relevance to RN settings</a:t>
            </a:r>
          </a:p>
        </p:txBody>
      </p:sp>
      <p:sp>
        <p:nvSpPr>
          <p:cNvPr id="8" name="insider-right-head">
            <a:extLst>
              <a:ext uri="{FF2B5EF4-FFF2-40B4-BE49-F238E27FC236}">
                <a16:creationId xmlns:a16="http://schemas.microsoft.com/office/drawing/2014/main" id="{27746F45-5EDC-43EE-BECF-19356D9DEE0A}"/>
              </a:ext>
            </a:extLst>
          </p:cNvPr>
          <p:cNvSpPr>
            <a:spLocks noGrp="1"/>
          </p:cNvSpPr>
          <p:nvPr/>
        </p:nvSpPr>
        <p:spPr>
          <a:xfrm>
            <a:off x="6591300" y="2847975"/>
            <a:ext cx="4857750" cy="304800"/>
          </a:xfrm>
          <a:prstGeom prst="rect">
            <a:avLst/>
          </a:prstGeom>
          <a:noFill/>
          <a:ln w="0">
            <a:noFill/>
            <a:prstDash val="solid"/>
          </a:ln>
        </p:spPr>
        <p:txBody>
          <a:bodyPr wrap="square" lIns="0" tIns="0" rIns="0" bIns="0" anchor="t">
            <a:noAutofit/>
          </a:bodyPr>
          <a:lstStyle/>
          <a:p>
            <a:pPr algn="l">
              <a:lnSpc>
                <a:spcPct val="104000"/>
              </a:lnSpc>
              <a:buNone/>
              <a:defRPr sz="1575" b="1" i="0">
                <a:solidFill>
                  <a:srgbClr val="071829"/>
                </a:solidFill>
                <a:latin typeface="Arial"/>
                <a:ea typeface="Arial"/>
                <a:cs typeface="Arial"/>
              </a:defRPr>
            </a:pPr>
            <a:r>
              <a:rPr sz="1575" b="1" i="0">
                <a:solidFill>
                  <a:srgbClr val="071829"/>
                </a:solidFill>
                <a:latin typeface="Arial"/>
                <a:ea typeface="Arial"/>
                <a:cs typeface="Arial"/>
              </a:rPr>
              <a:t>IT COULD NARROW INTERPRETATION</a:t>
            </a:r>
          </a:p>
        </p:txBody>
      </p:sp>
      <p:sp>
        <p:nvSpPr>
          <p:cNvPr id="9" name="insider-right-copy">
            <a:extLst>
              <a:ext uri="{FF2B5EF4-FFF2-40B4-BE49-F238E27FC236}">
                <a16:creationId xmlns:a16="http://schemas.microsoft.com/office/drawing/2014/main" id="{776C8C2B-AFE3-4A78-A41F-1618DF3391B0}"/>
              </a:ext>
            </a:extLst>
          </p:cNvPr>
          <p:cNvSpPr>
            <a:spLocks noGrp="1"/>
          </p:cNvSpPr>
          <p:nvPr/>
        </p:nvSpPr>
        <p:spPr>
          <a:xfrm>
            <a:off x="6629400" y="3333750"/>
            <a:ext cx="4629150" cy="1200150"/>
          </a:xfrm>
          <a:prstGeom prst="rect">
            <a:avLst/>
          </a:prstGeom>
          <a:noFill/>
          <a:ln w="0">
            <a:noFill/>
            <a:prstDash val="solid"/>
          </a:ln>
        </p:spPr>
        <p:txBody>
          <a:bodyPr wrap="square" lIns="0" tIns="0" rIns="0" bIns="0" anchor="t">
            <a:noAutofit/>
          </a:bodyPr>
          <a:lstStyle/>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professional defensiveness</a:t>
            </a:r>
          </a:p>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overconfidence in established views</a:t>
            </a:r>
          </a:p>
          <a:p>
            <a:pPr algn="l">
              <a:lnSpc>
                <a:spcPct val="114000"/>
              </a:lnSpc>
              <a:buNone/>
              <a:defRPr sz="1725" b="0" i="0">
                <a:solidFill>
                  <a:srgbClr val="071829"/>
                </a:solidFill>
                <a:latin typeface="Arial"/>
                <a:ea typeface="Arial"/>
                <a:cs typeface="Arial"/>
              </a:defRPr>
            </a:pPr>
            <a:r>
              <a:rPr sz="1725" b="0" i="0">
                <a:solidFill>
                  <a:srgbClr val="071829"/>
                </a:solidFill>
                <a:latin typeface="Arial"/>
                <a:ea typeface="Arial"/>
                <a:cs typeface="Arial"/>
              </a:rPr>
              <a:t>• frustration becoming judgement</a:t>
            </a:r>
          </a:p>
        </p:txBody>
      </p:sp>
      <p:sp>
        <p:nvSpPr>
          <p:cNvPr id="10" name="reflexive-safeguard">
            <a:extLst>
              <a:ext uri="{FF2B5EF4-FFF2-40B4-BE49-F238E27FC236}">
                <a16:creationId xmlns:a16="http://schemas.microsoft.com/office/drawing/2014/main" id="{C354BA7F-4368-484B-885D-EEFC62F97D15}"/>
              </a:ext>
            </a:extLst>
          </p:cNvPr>
          <p:cNvSpPr>
            <a:spLocks noGrp="1"/>
          </p:cNvSpPr>
          <p:nvPr/>
        </p:nvSpPr>
        <p:spPr>
          <a:xfrm>
            <a:off x="1666875" y="5219700"/>
            <a:ext cx="8858250" cy="628650"/>
          </a:xfrm>
          <a:prstGeom prst="rect">
            <a:avLst/>
          </a:prstGeom>
          <a:solidFill>
            <a:srgbClr val="0A3158"/>
          </a:solidFill>
          <a:ln w="0">
            <a:solidFill>
              <a:srgbClr val="0A3158"/>
            </a:solidFill>
            <a:prstDash val="solid"/>
          </a:ln>
        </p:spPr>
        <p:txBody>
          <a:bodyPr/>
          <a:lstStyle/>
          <a:p>
            <a:endParaRPr lang="en-US"/>
          </a:p>
        </p:txBody>
      </p:sp>
      <p:sp>
        <p:nvSpPr>
          <p:cNvPr id="11" name="reflexive-safeguard-text">
            <a:extLst>
              <a:ext uri="{FF2B5EF4-FFF2-40B4-BE49-F238E27FC236}">
                <a16:creationId xmlns:a16="http://schemas.microsoft.com/office/drawing/2014/main" id="{3AE368D1-5CCB-4029-8159-76FC1936E6C0}"/>
              </a:ext>
            </a:extLst>
          </p:cNvPr>
          <p:cNvSpPr>
            <a:spLocks noGrp="1"/>
          </p:cNvSpPr>
          <p:nvPr/>
        </p:nvSpPr>
        <p:spPr>
          <a:xfrm>
            <a:off x="1924050" y="5372100"/>
            <a:ext cx="8343900" cy="323850"/>
          </a:xfrm>
          <a:prstGeom prst="rect">
            <a:avLst/>
          </a:prstGeom>
          <a:noFill/>
          <a:ln w="0">
            <a:noFill/>
            <a:prstDash val="solid"/>
          </a:ln>
        </p:spPr>
        <p:txBody>
          <a:bodyPr wrap="square" lIns="0" tIns="0" rIns="0" bIns="0" anchor="ctr">
            <a:noAutofit/>
          </a:bodyPr>
          <a:lstStyle/>
          <a:p>
            <a:pPr algn="ctr">
              <a:lnSpc>
                <a:spcPct val="104000"/>
              </a:lnSpc>
              <a:buNone/>
              <a:defRPr sz="1575" b="1" i="0">
                <a:solidFill>
                  <a:srgbClr val="FFFFFF"/>
                </a:solidFill>
                <a:latin typeface="Arial"/>
                <a:ea typeface="Arial"/>
                <a:cs typeface="Arial"/>
              </a:defRPr>
            </a:pPr>
            <a:r>
              <a:rPr sz="1575" b="1" i="0">
                <a:solidFill>
                  <a:srgbClr val="FFFFFF"/>
                </a:solidFill>
                <a:latin typeface="Arial"/>
                <a:ea typeface="Arial"/>
                <a:cs typeface="Arial"/>
              </a:rPr>
              <a:t>REFLEXIVE SAFEGUARD     EVIDENCE  |  INTERPRETATION  |  EXPERIENCE</a:t>
            </a:r>
          </a:p>
        </p:txBody>
      </p:sp>
      <p:sp>
        <p:nvSpPr>
          <p:cNvPr id="12" name="citation-6">
            <a:extLst>
              <a:ext uri="{FF2B5EF4-FFF2-40B4-BE49-F238E27FC236}">
                <a16:creationId xmlns:a16="http://schemas.microsoft.com/office/drawing/2014/main" id="{7559D03E-F84A-44D0-B01F-6B1C15C986F6}"/>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dirty="0">
                <a:solidFill>
                  <a:srgbClr val="5D6873"/>
                </a:solidFill>
                <a:latin typeface="Arial"/>
                <a:ea typeface="Arial"/>
                <a:cs typeface="Arial"/>
              </a:rPr>
              <a:t>Brannick &amp; Coghlan (2007); Berger (2015)</a:t>
            </a:r>
          </a:p>
        </p:txBody>
      </p:sp>
      <p:cxnSp>
        <p:nvCxnSpPr>
          <p:cNvPr id="28" name="footer-rule-6"/>
          <p:cNvCxnSpPr/>
          <p:nvPr/>
        </p:nvCxnSpPr>
        <p:spPr>
          <a:xfrm>
            <a:off x="400050" y="6400800"/>
            <a:ext cx="11391900" cy="0"/>
          </a:xfrm>
          <a:prstGeom prst="straightConnector1">
            <a:avLst/>
          </a:prstGeom>
          <a:ln w="9525">
            <a:solidFill>
              <a:srgbClr val="B8BCC4"/>
            </a:solidFill>
            <a:prstDash val="solid"/>
          </a:ln>
        </p:spPr>
      </p:cxnSp>
      <p:sp>
        <p:nvSpPr>
          <p:cNvPr id="14" name="footer-label-6">
            <a:extLst>
              <a:ext uri="{FF2B5EF4-FFF2-40B4-BE49-F238E27FC236}">
                <a16:creationId xmlns:a16="http://schemas.microsoft.com/office/drawing/2014/main" id="{27ED6873-0AFB-470D-A15A-4E64EA24C378}"/>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15" name="footer-number-6">
            <a:extLst>
              <a:ext uri="{FF2B5EF4-FFF2-40B4-BE49-F238E27FC236}">
                <a16:creationId xmlns:a16="http://schemas.microsoft.com/office/drawing/2014/main" id="{BB9A0249-30F2-47CC-A79C-D76F282EA9D7}"/>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6</a:t>
            </a:r>
          </a:p>
        </p:txBody>
      </p:sp>
      <p:pic>
        <p:nvPicPr>
          <p:cNvPr id="13" name="Video 12">
            <a:extLst>
              <a:ext uri="{FF2B5EF4-FFF2-40B4-BE49-F238E27FC236}">
                <a16:creationId xmlns:a16="http://schemas.microsoft.com/office/drawing/2014/main" id="{35DC3A13-6A71-E515-0C11-66DF315DD08D}"/>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15550" y="4819650"/>
            <a:ext cx="2057400" cy="2057400"/>
          </a:xfrm>
          <a:prstGeom prst="ellipse">
            <a:avLst/>
          </a:prstGeom>
        </p:spPr>
      </p:pic>
    </p:spTree>
    <p:extLst>
      <p:ext uri="{BB962C8B-B14F-4D97-AF65-F5344CB8AC3E}">
        <p14:creationId xmlns:p14="http://schemas.microsoft.com/office/powerpoint/2010/main" val="647729730"/>
      </p:ext>
    </p:extLst>
  </p:cSld>
  <p:clrMapOvr>
    <a:masterClrMapping/>
  </p:clrMapOvr>
  <mc:AlternateContent xmlns:mc="http://schemas.openxmlformats.org/markup-compatibility/2006" xmlns:p14="http://schemas.microsoft.com/office/powerpoint/2010/main">
    <mc:Choice Requires="p14">
      <p:transition spd="slow" p14:dur="2000" advTm="56395"/>
    </mc:Choice>
    <mc:Fallback xmlns="">
      <p:transition spd="slow" advTm="5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kicker-7">
            <a:extLst>
              <a:ext uri="{FF2B5EF4-FFF2-40B4-BE49-F238E27FC236}">
                <a16:creationId xmlns:a16="http://schemas.microsoft.com/office/drawing/2014/main" id="{323944C0-92F6-4AFF-BC74-1F80E22278C9}"/>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CRITICAL REFLECTION</a:t>
            </a:r>
          </a:p>
        </p:txBody>
      </p:sp>
      <p:sp>
        <p:nvSpPr>
          <p:cNvPr id="2" name="title-7">
            <a:extLst>
              <a:ext uri="{FF2B5EF4-FFF2-40B4-BE49-F238E27FC236}">
                <a16:creationId xmlns:a16="http://schemas.microsoft.com/office/drawing/2014/main" id="{3A623A00-9C23-4560-B3C6-0383050DD33C}"/>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The study also exposed the limits of its own design</a:t>
            </a:r>
          </a:p>
        </p:txBody>
      </p:sp>
      <p:cxnSp>
        <p:nvCxnSpPr>
          <p:cNvPr id="24" name="limitations-line"/>
          <p:cNvCxnSpPr/>
          <p:nvPr/>
        </p:nvCxnSpPr>
        <p:spPr>
          <a:xfrm>
            <a:off x="838200" y="3038475"/>
            <a:ext cx="10515600" cy="0"/>
          </a:xfrm>
          <a:prstGeom prst="straightConnector1">
            <a:avLst/>
          </a:prstGeom>
          <a:ln w="31750">
            <a:solidFill>
              <a:srgbClr val="071829"/>
            </a:solidFill>
            <a:prstDash val="solid"/>
            <a:tailEnd type="triangle"/>
          </a:ln>
        </p:spPr>
      </p:cxnSp>
      <p:sp>
        <p:nvSpPr>
          <p:cNvPr id="4" name="limitation-dot-0">
            <a:extLst>
              <a:ext uri="{FF2B5EF4-FFF2-40B4-BE49-F238E27FC236}">
                <a16:creationId xmlns:a16="http://schemas.microsoft.com/office/drawing/2014/main" id="{7CCBAF87-5A19-4091-B60F-50633E55CD52}"/>
              </a:ext>
            </a:extLst>
          </p:cNvPr>
          <p:cNvSpPr>
            <a:spLocks noGrp="1"/>
          </p:cNvSpPr>
          <p:nvPr/>
        </p:nvSpPr>
        <p:spPr>
          <a:xfrm>
            <a:off x="797922" y="2927305"/>
            <a:ext cx="228600" cy="228600"/>
          </a:xfrm>
          <a:prstGeom prst="ellipse">
            <a:avLst/>
          </a:prstGeom>
          <a:solidFill>
            <a:srgbClr val="3D8DFF"/>
          </a:solidFill>
          <a:ln w="19050">
            <a:solidFill>
              <a:srgbClr val="3D8DFF"/>
            </a:solidFill>
            <a:prstDash val="solid"/>
          </a:ln>
        </p:spPr>
        <p:txBody>
          <a:bodyPr/>
          <a:lstStyle/>
          <a:p>
            <a:endParaRPr lang="en-US"/>
          </a:p>
        </p:txBody>
      </p:sp>
      <p:sp>
        <p:nvSpPr>
          <p:cNvPr id="5" name="limitation-label-0">
            <a:extLst>
              <a:ext uri="{FF2B5EF4-FFF2-40B4-BE49-F238E27FC236}">
                <a16:creationId xmlns:a16="http://schemas.microsoft.com/office/drawing/2014/main" id="{A814B855-4610-4125-97E0-5E03E89CFC12}"/>
              </a:ext>
            </a:extLst>
          </p:cNvPr>
          <p:cNvSpPr>
            <a:spLocks noGrp="1"/>
          </p:cNvSpPr>
          <p:nvPr/>
        </p:nvSpPr>
        <p:spPr>
          <a:xfrm>
            <a:off x="886096" y="2447925"/>
            <a:ext cx="2095500" cy="266700"/>
          </a:xfrm>
          <a:prstGeom prst="rect">
            <a:avLst/>
          </a:prstGeom>
          <a:noFill/>
          <a:ln w="0">
            <a:noFill/>
            <a:prstDash val="solid"/>
          </a:ln>
        </p:spPr>
        <p:txBody>
          <a:bodyPr wrap="square" lIns="0" tIns="0" rIns="0" bIns="0" anchor="t">
            <a:noAutofit/>
          </a:bodyPr>
          <a:lstStyle/>
          <a:p>
            <a:pPr algn="l">
              <a:lnSpc>
                <a:spcPct val="104000"/>
              </a:lnSpc>
              <a:buNone/>
              <a:defRPr sz="1275" b="1" i="0">
                <a:solidFill>
                  <a:srgbClr val="3D8DFF"/>
                </a:solidFill>
                <a:latin typeface="Arial"/>
                <a:ea typeface="Arial"/>
                <a:cs typeface="Arial"/>
              </a:defRPr>
            </a:pPr>
            <a:r>
              <a:rPr sz="1275" b="1" i="0" dirty="0">
                <a:solidFill>
                  <a:srgbClr val="3D8DFF"/>
                </a:solidFill>
                <a:latin typeface="Arial"/>
                <a:ea typeface="Arial"/>
                <a:cs typeface="Arial"/>
              </a:rPr>
              <a:t>DEFINITIONS</a:t>
            </a:r>
          </a:p>
        </p:txBody>
      </p:sp>
      <p:sp>
        <p:nvSpPr>
          <p:cNvPr id="6" name="limitation-title-0">
            <a:extLst>
              <a:ext uri="{FF2B5EF4-FFF2-40B4-BE49-F238E27FC236}">
                <a16:creationId xmlns:a16="http://schemas.microsoft.com/office/drawing/2014/main" id="{CF6F6FB5-7E9B-475A-875B-512E56038C48}"/>
              </a:ext>
            </a:extLst>
          </p:cNvPr>
          <p:cNvSpPr>
            <a:spLocks noGrp="1"/>
          </p:cNvSpPr>
          <p:nvPr/>
        </p:nvSpPr>
        <p:spPr>
          <a:xfrm>
            <a:off x="990600" y="3533775"/>
            <a:ext cx="2857500" cy="361950"/>
          </a:xfrm>
          <a:prstGeom prst="rect">
            <a:avLst/>
          </a:prstGeom>
          <a:noFill/>
          <a:ln w="0">
            <a:noFill/>
            <a:prstDash val="solid"/>
          </a:ln>
        </p:spPr>
        <p:txBody>
          <a:bodyPr wrap="square" lIns="0" tIns="0" rIns="0" bIns="0" anchor="t">
            <a:noAutofit/>
          </a:bodyPr>
          <a:lstStyle/>
          <a:p>
            <a:pPr algn="l">
              <a:lnSpc>
                <a:spcPct val="104000"/>
              </a:lnSpc>
              <a:buNone/>
              <a:defRPr sz="1800" b="1" i="0">
                <a:solidFill>
                  <a:srgbClr val="071829"/>
                </a:solidFill>
                <a:latin typeface="Arial"/>
                <a:ea typeface="Arial"/>
                <a:cs typeface="Arial"/>
              </a:defRPr>
            </a:pPr>
            <a:r>
              <a:rPr sz="1800" b="1" i="0">
                <a:solidFill>
                  <a:srgbClr val="071829"/>
                </a:solidFill>
                <a:latin typeface="Arial"/>
                <a:ea typeface="Arial"/>
                <a:cs typeface="Arial"/>
              </a:rPr>
              <a:t>Unstable boundaries</a:t>
            </a:r>
          </a:p>
        </p:txBody>
      </p:sp>
      <p:sp>
        <p:nvSpPr>
          <p:cNvPr id="7" name="limitation-body-0">
            <a:extLst>
              <a:ext uri="{FF2B5EF4-FFF2-40B4-BE49-F238E27FC236}">
                <a16:creationId xmlns:a16="http://schemas.microsoft.com/office/drawing/2014/main" id="{D47DAC7E-7391-4D92-9F50-F472BF7677AC}"/>
              </a:ext>
            </a:extLst>
          </p:cNvPr>
          <p:cNvSpPr>
            <a:spLocks noGrp="1"/>
          </p:cNvSpPr>
          <p:nvPr/>
        </p:nvSpPr>
        <p:spPr>
          <a:xfrm>
            <a:off x="990600" y="4010025"/>
            <a:ext cx="2857500" cy="876300"/>
          </a:xfrm>
          <a:prstGeom prst="rect">
            <a:avLst/>
          </a:prstGeom>
          <a:noFill/>
          <a:ln w="0">
            <a:noFill/>
            <a:prstDash val="solid"/>
          </a:ln>
        </p:spPr>
        <p:txBody>
          <a:bodyPr wrap="square" lIns="0" tIns="0" rIns="0" bIns="0" anchor="t">
            <a:noAutofit/>
          </a:bodyPr>
          <a:lstStyle/>
          <a:p>
            <a:pPr algn="l">
              <a:lnSpc>
                <a:spcPct val="108000"/>
              </a:lnSpc>
              <a:buNone/>
              <a:defRPr sz="1500" b="0" i="0">
                <a:solidFill>
                  <a:srgbClr val="5D6873"/>
                </a:solidFill>
                <a:latin typeface="Arial"/>
                <a:ea typeface="Arial"/>
                <a:cs typeface="Arial"/>
              </a:defRPr>
            </a:pPr>
            <a:r>
              <a:rPr sz="1500" b="0" i="0">
                <a:solidFill>
                  <a:srgbClr val="5D6873"/>
                </a:solidFill>
                <a:latin typeface="Arial"/>
                <a:ea typeface="Arial"/>
                <a:cs typeface="Arial"/>
              </a:rPr>
              <a:t>Coaching and coaching culture were defined inconsistently.</a:t>
            </a:r>
          </a:p>
        </p:txBody>
      </p:sp>
      <p:sp>
        <p:nvSpPr>
          <p:cNvPr id="8" name="limitation-dot-1">
            <a:extLst>
              <a:ext uri="{FF2B5EF4-FFF2-40B4-BE49-F238E27FC236}">
                <a16:creationId xmlns:a16="http://schemas.microsoft.com/office/drawing/2014/main" id="{B27568EE-029A-4CCD-9495-887733758755}"/>
              </a:ext>
            </a:extLst>
          </p:cNvPr>
          <p:cNvSpPr>
            <a:spLocks noGrp="1"/>
          </p:cNvSpPr>
          <p:nvPr/>
        </p:nvSpPr>
        <p:spPr>
          <a:xfrm>
            <a:off x="4486275" y="2924175"/>
            <a:ext cx="228600" cy="228600"/>
          </a:xfrm>
          <a:prstGeom prst="ellipse">
            <a:avLst/>
          </a:prstGeom>
          <a:solidFill>
            <a:srgbClr val="3D8DFF"/>
          </a:solidFill>
          <a:ln w="19050">
            <a:solidFill>
              <a:srgbClr val="3D8DFF"/>
            </a:solidFill>
            <a:prstDash val="solid"/>
          </a:ln>
        </p:spPr>
        <p:txBody>
          <a:bodyPr/>
          <a:lstStyle/>
          <a:p>
            <a:endParaRPr lang="en-US"/>
          </a:p>
        </p:txBody>
      </p:sp>
      <p:sp>
        <p:nvSpPr>
          <p:cNvPr id="9" name="limitation-label-1">
            <a:extLst>
              <a:ext uri="{FF2B5EF4-FFF2-40B4-BE49-F238E27FC236}">
                <a16:creationId xmlns:a16="http://schemas.microsoft.com/office/drawing/2014/main" id="{C73D4106-4015-4B30-8744-4E766BD5EC0F}"/>
              </a:ext>
            </a:extLst>
          </p:cNvPr>
          <p:cNvSpPr>
            <a:spLocks noGrp="1"/>
          </p:cNvSpPr>
          <p:nvPr/>
        </p:nvSpPr>
        <p:spPr>
          <a:xfrm>
            <a:off x="4467225" y="2447925"/>
            <a:ext cx="2095500" cy="266700"/>
          </a:xfrm>
          <a:prstGeom prst="rect">
            <a:avLst/>
          </a:prstGeom>
          <a:noFill/>
          <a:ln w="0">
            <a:noFill/>
            <a:prstDash val="solid"/>
          </a:ln>
        </p:spPr>
        <p:txBody>
          <a:bodyPr wrap="square" lIns="0" tIns="0" rIns="0" bIns="0" anchor="t">
            <a:noAutofit/>
          </a:bodyPr>
          <a:lstStyle/>
          <a:p>
            <a:pPr algn="l">
              <a:lnSpc>
                <a:spcPct val="104000"/>
              </a:lnSpc>
              <a:buNone/>
              <a:defRPr sz="1275" b="1" i="0">
                <a:solidFill>
                  <a:srgbClr val="3D8DFF"/>
                </a:solidFill>
                <a:latin typeface="Arial"/>
                <a:ea typeface="Arial"/>
                <a:cs typeface="Arial"/>
              </a:defRPr>
            </a:pPr>
            <a:r>
              <a:rPr sz="1275" b="1" i="0">
                <a:solidFill>
                  <a:srgbClr val="3D8DFF"/>
                </a:solidFill>
                <a:latin typeface="Arial"/>
                <a:ea typeface="Arial"/>
                <a:cs typeface="Arial"/>
              </a:rPr>
              <a:t>LEVELS</a:t>
            </a:r>
          </a:p>
        </p:txBody>
      </p:sp>
      <p:sp>
        <p:nvSpPr>
          <p:cNvPr id="10" name="limitation-title-1">
            <a:extLst>
              <a:ext uri="{FF2B5EF4-FFF2-40B4-BE49-F238E27FC236}">
                <a16:creationId xmlns:a16="http://schemas.microsoft.com/office/drawing/2014/main" id="{08CA6DCB-D276-4E96-80F4-721681FB4513}"/>
              </a:ext>
            </a:extLst>
          </p:cNvPr>
          <p:cNvSpPr>
            <a:spLocks noGrp="1"/>
          </p:cNvSpPr>
          <p:nvPr/>
        </p:nvSpPr>
        <p:spPr>
          <a:xfrm>
            <a:off x="4467225" y="3533775"/>
            <a:ext cx="2857500" cy="361950"/>
          </a:xfrm>
          <a:prstGeom prst="rect">
            <a:avLst/>
          </a:prstGeom>
          <a:noFill/>
          <a:ln w="0">
            <a:noFill/>
            <a:prstDash val="solid"/>
          </a:ln>
        </p:spPr>
        <p:txBody>
          <a:bodyPr wrap="square" lIns="0" tIns="0" rIns="0" bIns="0" anchor="t">
            <a:noAutofit/>
          </a:bodyPr>
          <a:lstStyle/>
          <a:p>
            <a:pPr algn="l">
              <a:lnSpc>
                <a:spcPct val="104000"/>
              </a:lnSpc>
              <a:buNone/>
              <a:defRPr sz="1800" b="1" i="0">
                <a:solidFill>
                  <a:srgbClr val="071829"/>
                </a:solidFill>
                <a:latin typeface="Arial"/>
                <a:ea typeface="Arial"/>
                <a:cs typeface="Arial"/>
              </a:defRPr>
            </a:pPr>
            <a:r>
              <a:rPr sz="1800" b="1" i="0">
                <a:solidFill>
                  <a:srgbClr val="071829"/>
                </a:solidFill>
                <a:latin typeface="Arial"/>
                <a:ea typeface="Arial"/>
                <a:cs typeface="Arial"/>
              </a:rPr>
              <a:t>Disconnected evidence</a:t>
            </a:r>
          </a:p>
        </p:txBody>
      </p:sp>
      <p:sp>
        <p:nvSpPr>
          <p:cNvPr id="11" name="limitation-body-1">
            <a:extLst>
              <a:ext uri="{FF2B5EF4-FFF2-40B4-BE49-F238E27FC236}">
                <a16:creationId xmlns:a16="http://schemas.microsoft.com/office/drawing/2014/main" id="{2FEADEE1-9A40-46FC-8D99-DC4AE01B3233}"/>
              </a:ext>
            </a:extLst>
          </p:cNvPr>
          <p:cNvSpPr>
            <a:spLocks noGrp="1"/>
          </p:cNvSpPr>
          <p:nvPr/>
        </p:nvSpPr>
        <p:spPr>
          <a:xfrm>
            <a:off x="4467225" y="4010025"/>
            <a:ext cx="2857500" cy="876300"/>
          </a:xfrm>
          <a:prstGeom prst="rect">
            <a:avLst/>
          </a:prstGeom>
          <a:noFill/>
          <a:ln w="0">
            <a:noFill/>
            <a:prstDash val="solid"/>
          </a:ln>
        </p:spPr>
        <p:txBody>
          <a:bodyPr wrap="square" lIns="0" tIns="0" rIns="0" bIns="0" anchor="t">
            <a:noAutofit/>
          </a:bodyPr>
          <a:lstStyle/>
          <a:p>
            <a:pPr algn="l">
              <a:lnSpc>
                <a:spcPct val="108000"/>
              </a:lnSpc>
              <a:buNone/>
              <a:defRPr sz="1500" b="0" i="0">
                <a:solidFill>
                  <a:srgbClr val="5D6873"/>
                </a:solidFill>
                <a:latin typeface="Arial"/>
                <a:ea typeface="Arial"/>
                <a:cs typeface="Arial"/>
              </a:defRPr>
            </a:pPr>
            <a:r>
              <a:rPr sz="1500" b="0" i="0">
                <a:solidFill>
                  <a:srgbClr val="5D6873"/>
                </a:solidFill>
                <a:latin typeface="Arial"/>
                <a:ea typeface="Arial"/>
                <a:cs typeface="Arial"/>
              </a:rPr>
              <a:t>Individual outcomes rarely formed a tested path to system impact.</a:t>
            </a:r>
          </a:p>
        </p:txBody>
      </p:sp>
      <p:sp>
        <p:nvSpPr>
          <p:cNvPr id="12" name="limitation-dot-2">
            <a:extLst>
              <a:ext uri="{FF2B5EF4-FFF2-40B4-BE49-F238E27FC236}">
                <a16:creationId xmlns:a16="http://schemas.microsoft.com/office/drawing/2014/main" id="{60616E73-51B6-4641-8412-9191B43021E0}"/>
              </a:ext>
            </a:extLst>
          </p:cNvPr>
          <p:cNvSpPr>
            <a:spLocks noGrp="1"/>
          </p:cNvSpPr>
          <p:nvPr/>
        </p:nvSpPr>
        <p:spPr>
          <a:xfrm>
            <a:off x="7962900" y="2924175"/>
            <a:ext cx="228600" cy="228600"/>
          </a:xfrm>
          <a:prstGeom prst="ellipse">
            <a:avLst/>
          </a:prstGeom>
          <a:solidFill>
            <a:srgbClr val="FFFFFF"/>
          </a:solidFill>
          <a:ln w="19050">
            <a:solidFill>
              <a:srgbClr val="3D8DFF"/>
            </a:solidFill>
            <a:prstDash val="solid"/>
          </a:ln>
        </p:spPr>
        <p:txBody>
          <a:bodyPr/>
          <a:lstStyle/>
          <a:p>
            <a:endParaRPr lang="en-US"/>
          </a:p>
        </p:txBody>
      </p:sp>
      <p:sp>
        <p:nvSpPr>
          <p:cNvPr id="13" name="limitation-label-2">
            <a:extLst>
              <a:ext uri="{FF2B5EF4-FFF2-40B4-BE49-F238E27FC236}">
                <a16:creationId xmlns:a16="http://schemas.microsoft.com/office/drawing/2014/main" id="{4D47CD88-DC1F-4667-BB3B-9D11B0D76B59}"/>
              </a:ext>
            </a:extLst>
          </p:cNvPr>
          <p:cNvSpPr>
            <a:spLocks noGrp="1"/>
          </p:cNvSpPr>
          <p:nvPr/>
        </p:nvSpPr>
        <p:spPr>
          <a:xfrm>
            <a:off x="7943850" y="2447925"/>
            <a:ext cx="2095500" cy="266700"/>
          </a:xfrm>
          <a:prstGeom prst="rect">
            <a:avLst/>
          </a:prstGeom>
          <a:noFill/>
          <a:ln w="0">
            <a:noFill/>
            <a:prstDash val="solid"/>
          </a:ln>
        </p:spPr>
        <p:txBody>
          <a:bodyPr wrap="square" lIns="0" tIns="0" rIns="0" bIns="0" anchor="t">
            <a:noAutofit/>
          </a:bodyPr>
          <a:lstStyle/>
          <a:p>
            <a:pPr algn="l">
              <a:lnSpc>
                <a:spcPct val="104000"/>
              </a:lnSpc>
              <a:buNone/>
              <a:defRPr sz="1275" b="1" i="0">
                <a:solidFill>
                  <a:srgbClr val="3D8DFF"/>
                </a:solidFill>
                <a:latin typeface="Arial"/>
                <a:ea typeface="Arial"/>
                <a:cs typeface="Arial"/>
              </a:defRPr>
            </a:pPr>
            <a:r>
              <a:rPr sz="1275" b="1" i="0">
                <a:solidFill>
                  <a:srgbClr val="3D8DFF"/>
                </a:solidFill>
                <a:latin typeface="Arial"/>
                <a:ea typeface="Arial"/>
                <a:cs typeface="Arial"/>
              </a:rPr>
              <a:t>SCOPE</a:t>
            </a:r>
          </a:p>
        </p:txBody>
      </p:sp>
      <p:sp>
        <p:nvSpPr>
          <p:cNvPr id="14" name="limitation-title-2">
            <a:extLst>
              <a:ext uri="{FF2B5EF4-FFF2-40B4-BE49-F238E27FC236}">
                <a16:creationId xmlns:a16="http://schemas.microsoft.com/office/drawing/2014/main" id="{FB02FA51-014D-411D-9CC1-13C86E0A558B}"/>
              </a:ext>
            </a:extLst>
          </p:cNvPr>
          <p:cNvSpPr>
            <a:spLocks noGrp="1"/>
          </p:cNvSpPr>
          <p:nvPr/>
        </p:nvSpPr>
        <p:spPr>
          <a:xfrm>
            <a:off x="7943850" y="3533775"/>
            <a:ext cx="2857500" cy="361950"/>
          </a:xfrm>
          <a:prstGeom prst="rect">
            <a:avLst/>
          </a:prstGeom>
          <a:noFill/>
          <a:ln w="0">
            <a:noFill/>
            <a:prstDash val="solid"/>
          </a:ln>
        </p:spPr>
        <p:txBody>
          <a:bodyPr wrap="square" lIns="0" tIns="0" rIns="0" bIns="0" anchor="t">
            <a:noAutofit/>
          </a:bodyPr>
          <a:lstStyle/>
          <a:p>
            <a:pPr algn="l">
              <a:lnSpc>
                <a:spcPct val="104000"/>
              </a:lnSpc>
              <a:buNone/>
              <a:defRPr sz="1800" b="1" i="0">
                <a:solidFill>
                  <a:srgbClr val="071829"/>
                </a:solidFill>
                <a:latin typeface="Arial"/>
                <a:ea typeface="Arial"/>
                <a:cs typeface="Arial"/>
              </a:defRPr>
            </a:pPr>
            <a:r>
              <a:rPr sz="1800" b="1" i="0">
                <a:solidFill>
                  <a:srgbClr val="071829"/>
                </a:solidFill>
                <a:latin typeface="Arial"/>
                <a:ea typeface="Arial"/>
                <a:cs typeface="Arial"/>
              </a:rPr>
              <a:t>Early narrowing</a:t>
            </a:r>
          </a:p>
        </p:txBody>
      </p:sp>
      <p:sp>
        <p:nvSpPr>
          <p:cNvPr id="15" name="limitation-body-2">
            <a:extLst>
              <a:ext uri="{FF2B5EF4-FFF2-40B4-BE49-F238E27FC236}">
                <a16:creationId xmlns:a16="http://schemas.microsoft.com/office/drawing/2014/main" id="{985349C4-7560-45D1-920B-FF40BA7DC901}"/>
              </a:ext>
            </a:extLst>
          </p:cNvPr>
          <p:cNvSpPr>
            <a:spLocks noGrp="1"/>
          </p:cNvSpPr>
          <p:nvPr/>
        </p:nvSpPr>
        <p:spPr>
          <a:xfrm>
            <a:off x="7943850" y="4010025"/>
            <a:ext cx="2857500" cy="876300"/>
          </a:xfrm>
          <a:prstGeom prst="rect">
            <a:avLst/>
          </a:prstGeom>
          <a:noFill/>
          <a:ln w="0">
            <a:noFill/>
            <a:prstDash val="solid"/>
          </a:ln>
        </p:spPr>
        <p:txBody>
          <a:bodyPr wrap="square" lIns="0" tIns="0" rIns="0" bIns="0" anchor="t">
            <a:noAutofit/>
          </a:bodyPr>
          <a:lstStyle/>
          <a:p>
            <a:pPr algn="l">
              <a:lnSpc>
                <a:spcPct val="108000"/>
              </a:lnSpc>
              <a:buNone/>
              <a:defRPr sz="1500" b="0" i="0">
                <a:solidFill>
                  <a:srgbClr val="5D6873"/>
                </a:solidFill>
                <a:latin typeface="Arial"/>
                <a:ea typeface="Arial"/>
                <a:cs typeface="Arial"/>
              </a:defRPr>
            </a:pPr>
            <a:r>
              <a:rPr sz="1500" b="0" i="0">
                <a:solidFill>
                  <a:srgbClr val="5D6873"/>
                </a:solidFill>
                <a:latin typeface="Arial"/>
                <a:ea typeface="Arial"/>
                <a:cs typeface="Arial"/>
              </a:rPr>
              <a:t>SDGs 4 and 8 were selected before a broader scoping comparison.</a:t>
            </a:r>
          </a:p>
        </p:txBody>
      </p:sp>
      <p:sp>
        <p:nvSpPr>
          <p:cNvPr id="16" name="next-study-panel">
            <a:extLst>
              <a:ext uri="{FF2B5EF4-FFF2-40B4-BE49-F238E27FC236}">
                <a16:creationId xmlns:a16="http://schemas.microsoft.com/office/drawing/2014/main" id="{84E57679-1E5D-46E0-B7FF-0CE4CD51164A}"/>
              </a:ext>
            </a:extLst>
          </p:cNvPr>
          <p:cNvSpPr>
            <a:spLocks noGrp="1"/>
          </p:cNvSpPr>
          <p:nvPr/>
        </p:nvSpPr>
        <p:spPr>
          <a:xfrm>
            <a:off x="201740" y="5186362"/>
            <a:ext cx="10668000" cy="628650"/>
          </a:xfrm>
          <a:prstGeom prst="rect">
            <a:avLst/>
          </a:prstGeom>
          <a:solidFill>
            <a:srgbClr val="DDF3FC"/>
          </a:solidFill>
          <a:ln w="0">
            <a:solidFill>
              <a:srgbClr val="DDF3FC"/>
            </a:solidFill>
            <a:prstDash val="solid"/>
          </a:ln>
        </p:spPr>
        <p:txBody>
          <a:bodyPr/>
          <a:lstStyle/>
          <a:p>
            <a:endParaRPr lang="en-US"/>
          </a:p>
        </p:txBody>
      </p:sp>
      <p:sp>
        <p:nvSpPr>
          <p:cNvPr id="17" name="next-study-text">
            <a:extLst>
              <a:ext uri="{FF2B5EF4-FFF2-40B4-BE49-F238E27FC236}">
                <a16:creationId xmlns:a16="http://schemas.microsoft.com/office/drawing/2014/main" id="{9FAB886B-EAD4-477A-840C-CE9F5279A80C}"/>
              </a:ext>
            </a:extLst>
          </p:cNvPr>
          <p:cNvSpPr>
            <a:spLocks noGrp="1"/>
          </p:cNvSpPr>
          <p:nvPr/>
        </p:nvSpPr>
        <p:spPr>
          <a:xfrm>
            <a:off x="201740" y="5389436"/>
            <a:ext cx="9837610" cy="268416"/>
          </a:xfrm>
          <a:prstGeom prst="rect">
            <a:avLst/>
          </a:prstGeom>
          <a:noFill/>
          <a:ln w="0">
            <a:noFill/>
            <a:prstDash val="solid"/>
          </a:ln>
        </p:spPr>
        <p:txBody>
          <a:bodyPr wrap="square" lIns="0" tIns="0" rIns="0" bIns="0" anchor="ctr">
            <a:noAutofit/>
          </a:bodyPr>
          <a:lstStyle/>
          <a:p>
            <a:pPr algn="ctr">
              <a:lnSpc>
                <a:spcPct val="104000"/>
              </a:lnSpc>
              <a:buNone/>
              <a:defRPr sz="1575" b="1" i="0">
                <a:solidFill>
                  <a:srgbClr val="0A3158"/>
                </a:solidFill>
                <a:latin typeface="Arial"/>
                <a:ea typeface="Arial"/>
                <a:cs typeface="Arial"/>
              </a:defRPr>
            </a:pPr>
            <a:r>
              <a:rPr sz="1400" b="1" i="0" dirty="0">
                <a:solidFill>
                  <a:srgbClr val="0A3158"/>
                </a:solidFill>
                <a:latin typeface="Arial"/>
                <a:ea typeface="Arial"/>
                <a:cs typeface="Arial"/>
              </a:rPr>
              <a:t>NEXT TIME     broader scoping  →  explicit multi-level theory  →  longitudinal and distributional evidence</a:t>
            </a:r>
          </a:p>
        </p:txBody>
      </p:sp>
      <p:sp>
        <p:nvSpPr>
          <p:cNvPr id="18" name="citation-7">
            <a:extLst>
              <a:ext uri="{FF2B5EF4-FFF2-40B4-BE49-F238E27FC236}">
                <a16:creationId xmlns:a16="http://schemas.microsoft.com/office/drawing/2014/main" id="{87EC4598-F80C-4CA7-9130-0BC58E3BE157}"/>
              </a:ext>
            </a:extLst>
          </p:cNvPr>
          <p:cNvSpPr>
            <a:spLocks noGrp="1"/>
          </p:cNvSpPr>
          <p:nvPr/>
        </p:nvSpPr>
        <p:spPr>
          <a:xfrm>
            <a:off x="400050" y="6115050"/>
            <a:ext cx="10763250"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Part 1 methodology and recommendations; Belcher &amp; Palenberg (2018); Mayne (2012)</a:t>
            </a:r>
          </a:p>
        </p:txBody>
      </p:sp>
      <p:cxnSp>
        <p:nvCxnSpPr>
          <p:cNvPr id="40" name="footer-rule-7"/>
          <p:cNvCxnSpPr/>
          <p:nvPr/>
        </p:nvCxnSpPr>
        <p:spPr>
          <a:xfrm>
            <a:off x="400050" y="6400800"/>
            <a:ext cx="11391900" cy="0"/>
          </a:xfrm>
          <a:prstGeom prst="straightConnector1">
            <a:avLst/>
          </a:prstGeom>
          <a:ln w="9525">
            <a:solidFill>
              <a:srgbClr val="B8BCC4"/>
            </a:solidFill>
            <a:prstDash val="solid"/>
          </a:ln>
        </p:spPr>
      </p:cxnSp>
      <p:sp>
        <p:nvSpPr>
          <p:cNvPr id="20" name="footer-label-7">
            <a:extLst>
              <a:ext uri="{FF2B5EF4-FFF2-40B4-BE49-F238E27FC236}">
                <a16:creationId xmlns:a16="http://schemas.microsoft.com/office/drawing/2014/main" id="{A3B2D7B5-F393-46FF-AFB9-BEF5E8CD2BAE}"/>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21" name="footer-number-7">
            <a:extLst>
              <a:ext uri="{FF2B5EF4-FFF2-40B4-BE49-F238E27FC236}">
                <a16:creationId xmlns:a16="http://schemas.microsoft.com/office/drawing/2014/main" id="{98D1D493-6F8D-4826-9E8E-75CD61520343}"/>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7</a:t>
            </a:r>
          </a:p>
        </p:txBody>
      </p:sp>
      <p:pic>
        <p:nvPicPr>
          <p:cNvPr id="3" name="Video 2">
            <a:extLst>
              <a:ext uri="{FF2B5EF4-FFF2-40B4-BE49-F238E27FC236}">
                <a16:creationId xmlns:a16="http://schemas.microsoft.com/office/drawing/2014/main" id="{ECD427E1-2BA3-44E3-49E9-B045A055DEE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50929" y="4800600"/>
            <a:ext cx="2057400" cy="2057400"/>
          </a:xfrm>
          <a:prstGeom prst="ellipse">
            <a:avLst/>
          </a:prstGeom>
        </p:spPr>
      </p:pic>
    </p:spTree>
    <p:extLst>
      <p:ext uri="{BB962C8B-B14F-4D97-AF65-F5344CB8AC3E}">
        <p14:creationId xmlns:p14="http://schemas.microsoft.com/office/powerpoint/2010/main" val="1071157409"/>
      </p:ext>
    </p:extLst>
  </p:cSld>
  <p:clrMapOvr>
    <a:masterClrMapping/>
  </p:clrMapOvr>
  <mc:AlternateContent xmlns:mc="http://schemas.openxmlformats.org/markup-compatibility/2006" xmlns:p14="http://schemas.microsoft.com/office/powerpoint/2010/main">
    <mc:Choice Requires="p14">
      <p:transition spd="slow" p14:dur="2000" advTm="54901"/>
    </mc:Choice>
    <mc:Fallback xmlns="">
      <p:transition spd="slow" advTm="54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kicker-8">
            <a:extLst>
              <a:ext uri="{FF2B5EF4-FFF2-40B4-BE49-F238E27FC236}">
                <a16:creationId xmlns:a16="http://schemas.microsoft.com/office/drawing/2014/main" id="{CE08E78D-BB49-4E6C-8FFE-DC993A3DEC25}"/>
              </a:ext>
            </a:extLst>
          </p:cNvPr>
          <p:cNvSpPr>
            <a:spLocks noGrp="1"/>
          </p:cNvSpPr>
          <p:nvPr/>
        </p:nvSpPr>
        <p:spPr>
          <a:xfrm>
            <a:off x="400050" y="323850"/>
            <a:ext cx="3429000" cy="247650"/>
          </a:xfrm>
          <a:prstGeom prst="rect">
            <a:avLst/>
          </a:prstGeom>
          <a:noFill/>
          <a:ln w="0">
            <a:noFill/>
            <a:prstDash val="solid"/>
          </a:ln>
        </p:spPr>
        <p:txBody>
          <a:bodyPr wrap="square" lIns="0" tIns="0" rIns="0" bIns="0" anchor="t">
            <a:noAutofit/>
          </a:bodyPr>
          <a:lstStyle/>
          <a:p>
            <a:pPr algn="l">
              <a:lnSpc>
                <a:spcPct val="104000"/>
              </a:lnSpc>
              <a:buNone/>
              <a:defRPr sz="1125" b="1" i="0">
                <a:solidFill>
                  <a:srgbClr val="3D8DFF"/>
                </a:solidFill>
                <a:latin typeface="Arial"/>
                <a:ea typeface="Arial"/>
                <a:cs typeface="Arial"/>
              </a:defRPr>
            </a:pPr>
            <a:r>
              <a:rPr sz="1125" b="1" i="0">
                <a:solidFill>
                  <a:srgbClr val="3D8DFF"/>
                </a:solidFill>
                <a:latin typeface="Arial"/>
                <a:ea typeface="Arial"/>
                <a:cs typeface="Arial"/>
              </a:rPr>
              <a:t>PROFESSIONAL APPLICATION</a:t>
            </a:r>
          </a:p>
        </p:txBody>
      </p:sp>
      <p:sp>
        <p:nvSpPr>
          <p:cNvPr id="2" name="title-8">
            <a:extLst>
              <a:ext uri="{FF2B5EF4-FFF2-40B4-BE49-F238E27FC236}">
                <a16:creationId xmlns:a16="http://schemas.microsoft.com/office/drawing/2014/main" id="{67C9BF5D-1206-4568-AA8C-A1A24C039D41}"/>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Royal Navy leadership requires a repertoire</a:t>
            </a:r>
          </a:p>
        </p:txBody>
      </p:sp>
      <p:sp>
        <p:nvSpPr>
          <p:cNvPr id="3" name="rn-inference">
            <a:extLst>
              <a:ext uri="{FF2B5EF4-FFF2-40B4-BE49-F238E27FC236}">
                <a16:creationId xmlns:a16="http://schemas.microsoft.com/office/drawing/2014/main" id="{EB9C622F-5DC2-40E2-BB0A-36204B56F87A}"/>
              </a:ext>
            </a:extLst>
          </p:cNvPr>
          <p:cNvSpPr>
            <a:spLocks noGrp="1"/>
          </p:cNvSpPr>
          <p:nvPr/>
        </p:nvSpPr>
        <p:spPr>
          <a:xfrm>
            <a:off x="7239000" y="1143000"/>
            <a:ext cx="4324350" cy="228600"/>
          </a:xfrm>
          <a:prstGeom prst="rect">
            <a:avLst/>
          </a:prstGeom>
          <a:noFill/>
          <a:ln w="0">
            <a:noFill/>
            <a:prstDash val="solid"/>
          </a:ln>
        </p:spPr>
        <p:txBody>
          <a:bodyPr wrap="square" lIns="0" tIns="0" rIns="0" bIns="0" anchor="t">
            <a:noAutofit/>
          </a:bodyPr>
          <a:lstStyle/>
          <a:p>
            <a:pPr algn="r">
              <a:lnSpc>
                <a:spcPct val="104000"/>
              </a:lnSpc>
              <a:buNone/>
              <a:defRPr sz="1050" b="0" i="1">
                <a:solidFill>
                  <a:srgbClr val="5D6873"/>
                </a:solidFill>
                <a:latin typeface="Arial"/>
                <a:ea typeface="Arial"/>
                <a:cs typeface="Arial"/>
              </a:defRPr>
            </a:pPr>
            <a:r>
              <a:rPr sz="1050" b="0" i="1">
                <a:solidFill>
                  <a:srgbClr val="5D6873"/>
                </a:solidFill>
                <a:latin typeface="Arial"/>
                <a:ea typeface="Arial"/>
                <a:cs typeface="Arial"/>
              </a:rPr>
              <a:t>Professional inference arising from the study—not a finding directly tested by it</a:t>
            </a:r>
          </a:p>
        </p:txBody>
      </p:sp>
      <p:cxnSp>
        <p:nvCxnSpPr>
          <p:cNvPr id="22" name="rn-continuum"/>
          <p:cNvCxnSpPr/>
          <p:nvPr/>
        </p:nvCxnSpPr>
        <p:spPr>
          <a:xfrm>
            <a:off x="1352550" y="3457575"/>
            <a:ext cx="9486900" cy="0"/>
          </a:xfrm>
          <a:prstGeom prst="straightConnector1">
            <a:avLst/>
          </a:prstGeom>
          <a:ln w="28575">
            <a:solidFill>
              <a:srgbClr val="071829"/>
            </a:solidFill>
            <a:prstDash val="solid"/>
          </a:ln>
        </p:spPr>
      </p:cxnSp>
      <p:sp>
        <p:nvSpPr>
          <p:cNvPr id="5" name="rn-left-node">
            <a:extLst>
              <a:ext uri="{FF2B5EF4-FFF2-40B4-BE49-F238E27FC236}">
                <a16:creationId xmlns:a16="http://schemas.microsoft.com/office/drawing/2014/main" id="{7DE32602-1ADC-4FC0-9147-54D626D1AC2D}"/>
              </a:ext>
            </a:extLst>
          </p:cNvPr>
          <p:cNvSpPr>
            <a:spLocks noGrp="1"/>
          </p:cNvSpPr>
          <p:nvPr/>
        </p:nvSpPr>
        <p:spPr>
          <a:xfrm>
            <a:off x="1238250" y="3343275"/>
            <a:ext cx="228600" cy="228600"/>
          </a:xfrm>
          <a:prstGeom prst="ellipse">
            <a:avLst/>
          </a:prstGeom>
          <a:solidFill>
            <a:srgbClr val="3D8DFF"/>
          </a:solidFill>
          <a:ln w="0">
            <a:solidFill>
              <a:srgbClr val="3D8DFF"/>
            </a:solidFill>
            <a:prstDash val="solid"/>
          </a:ln>
        </p:spPr>
        <p:txBody>
          <a:bodyPr/>
          <a:lstStyle/>
          <a:p>
            <a:endParaRPr lang="en-US"/>
          </a:p>
        </p:txBody>
      </p:sp>
      <p:sp>
        <p:nvSpPr>
          <p:cNvPr id="6" name="rn-middle-node">
            <a:extLst>
              <a:ext uri="{FF2B5EF4-FFF2-40B4-BE49-F238E27FC236}">
                <a16:creationId xmlns:a16="http://schemas.microsoft.com/office/drawing/2014/main" id="{D5A35D44-5D2F-4E13-BB7E-AA6B947E0DB4}"/>
              </a:ext>
            </a:extLst>
          </p:cNvPr>
          <p:cNvSpPr>
            <a:spLocks noGrp="1"/>
          </p:cNvSpPr>
          <p:nvPr/>
        </p:nvSpPr>
        <p:spPr>
          <a:xfrm>
            <a:off x="5981700" y="3305175"/>
            <a:ext cx="304800" cy="304800"/>
          </a:xfrm>
          <a:prstGeom prst="ellipse">
            <a:avLst/>
          </a:prstGeom>
          <a:solidFill>
            <a:srgbClr val="FFFFFF"/>
          </a:solidFill>
          <a:ln w="38100">
            <a:solidFill>
              <a:srgbClr val="0A3158"/>
            </a:solidFill>
            <a:prstDash val="solid"/>
          </a:ln>
        </p:spPr>
        <p:txBody>
          <a:bodyPr/>
          <a:lstStyle/>
          <a:p>
            <a:endParaRPr lang="en-US"/>
          </a:p>
        </p:txBody>
      </p:sp>
      <p:sp>
        <p:nvSpPr>
          <p:cNvPr id="7" name="rn-right-node">
            <a:extLst>
              <a:ext uri="{FF2B5EF4-FFF2-40B4-BE49-F238E27FC236}">
                <a16:creationId xmlns:a16="http://schemas.microsoft.com/office/drawing/2014/main" id="{A38C70BD-046E-4606-B957-3216A20D9733}"/>
              </a:ext>
            </a:extLst>
          </p:cNvPr>
          <p:cNvSpPr>
            <a:spLocks noGrp="1"/>
          </p:cNvSpPr>
          <p:nvPr/>
        </p:nvSpPr>
        <p:spPr>
          <a:xfrm>
            <a:off x="10725150" y="3343275"/>
            <a:ext cx="228600" cy="228600"/>
          </a:xfrm>
          <a:prstGeom prst="ellipse">
            <a:avLst/>
          </a:prstGeom>
          <a:solidFill>
            <a:srgbClr val="0A3158"/>
          </a:solidFill>
          <a:ln w="0">
            <a:solidFill>
              <a:srgbClr val="0A3158"/>
            </a:solidFill>
            <a:prstDash val="solid"/>
          </a:ln>
        </p:spPr>
        <p:txBody>
          <a:bodyPr/>
          <a:lstStyle/>
          <a:p>
            <a:endParaRPr lang="en-US"/>
          </a:p>
        </p:txBody>
      </p:sp>
      <p:sp>
        <p:nvSpPr>
          <p:cNvPr id="8" name="rn-left-title">
            <a:extLst>
              <a:ext uri="{FF2B5EF4-FFF2-40B4-BE49-F238E27FC236}">
                <a16:creationId xmlns:a16="http://schemas.microsoft.com/office/drawing/2014/main" id="{3D0F1D86-3C19-4D7C-A827-1695E0077CB6}"/>
              </a:ext>
            </a:extLst>
          </p:cNvPr>
          <p:cNvSpPr>
            <a:spLocks noGrp="1"/>
          </p:cNvSpPr>
          <p:nvPr/>
        </p:nvSpPr>
        <p:spPr>
          <a:xfrm>
            <a:off x="666750" y="2000250"/>
            <a:ext cx="2952750" cy="438150"/>
          </a:xfrm>
          <a:prstGeom prst="rect">
            <a:avLst/>
          </a:prstGeom>
          <a:noFill/>
          <a:ln w="0">
            <a:noFill/>
            <a:prstDash val="solid"/>
          </a:ln>
        </p:spPr>
        <p:txBody>
          <a:bodyPr wrap="square" lIns="0" tIns="0" rIns="0" bIns="0" anchor="t">
            <a:noAutofit/>
          </a:bodyPr>
          <a:lstStyle/>
          <a:p>
            <a:pPr algn="l">
              <a:lnSpc>
                <a:spcPct val="104000"/>
              </a:lnSpc>
              <a:buNone/>
              <a:defRPr sz="2400" b="1" i="0">
                <a:solidFill>
                  <a:srgbClr val="3D8DFF"/>
                </a:solidFill>
                <a:latin typeface="Arial"/>
                <a:ea typeface="Arial"/>
                <a:cs typeface="Arial"/>
              </a:defRPr>
            </a:pPr>
            <a:r>
              <a:rPr sz="2400" b="1" i="0">
                <a:solidFill>
                  <a:srgbClr val="3D8DFF"/>
                </a:solidFill>
                <a:latin typeface="Arial"/>
                <a:ea typeface="Arial"/>
                <a:cs typeface="Arial"/>
              </a:rPr>
              <a:t>COACHING</a:t>
            </a:r>
          </a:p>
        </p:txBody>
      </p:sp>
      <p:sp>
        <p:nvSpPr>
          <p:cNvPr id="9" name="rn-left-copy">
            <a:extLst>
              <a:ext uri="{FF2B5EF4-FFF2-40B4-BE49-F238E27FC236}">
                <a16:creationId xmlns:a16="http://schemas.microsoft.com/office/drawing/2014/main" id="{B84D8D71-4B2B-44FD-88EC-283714E5CB4F}"/>
              </a:ext>
            </a:extLst>
          </p:cNvPr>
          <p:cNvSpPr>
            <a:spLocks noGrp="1"/>
          </p:cNvSpPr>
          <p:nvPr/>
        </p:nvSpPr>
        <p:spPr>
          <a:xfrm>
            <a:off x="666750" y="2562225"/>
            <a:ext cx="3333750" cy="1000125"/>
          </a:xfrm>
          <a:prstGeom prst="rect">
            <a:avLst/>
          </a:prstGeom>
          <a:noFill/>
          <a:ln w="0">
            <a:noFill/>
            <a:prstDash val="solid"/>
          </a:ln>
        </p:spPr>
        <p:txBody>
          <a:bodyPr wrap="square" lIns="0" tIns="0" rIns="0" bIns="0" anchor="t">
            <a:noAutofit/>
          </a:bodyPr>
          <a:lstStyle/>
          <a:p>
            <a:pPr algn="l">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Preparation • rehearsal</a:t>
            </a:r>
          </a:p>
          <a:p>
            <a:pPr algn="l">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reflection • learning</a:t>
            </a:r>
          </a:p>
          <a:p>
            <a:pPr algn="l">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capability • agency</a:t>
            </a:r>
          </a:p>
        </p:txBody>
      </p:sp>
      <p:sp>
        <p:nvSpPr>
          <p:cNvPr id="10" name="rn-centre-title">
            <a:extLst>
              <a:ext uri="{FF2B5EF4-FFF2-40B4-BE49-F238E27FC236}">
                <a16:creationId xmlns:a16="http://schemas.microsoft.com/office/drawing/2014/main" id="{5E18E9A2-70A0-49A1-AC7D-2B941B5437D5}"/>
              </a:ext>
            </a:extLst>
          </p:cNvPr>
          <p:cNvSpPr>
            <a:spLocks noGrp="1"/>
          </p:cNvSpPr>
          <p:nvPr/>
        </p:nvSpPr>
        <p:spPr>
          <a:xfrm>
            <a:off x="4762500" y="3952875"/>
            <a:ext cx="2743200" cy="819150"/>
          </a:xfrm>
          <a:prstGeom prst="rect">
            <a:avLst/>
          </a:prstGeom>
          <a:noFill/>
          <a:ln w="0">
            <a:noFill/>
            <a:prstDash val="solid"/>
          </a:ln>
        </p:spPr>
        <p:txBody>
          <a:bodyPr wrap="square" lIns="0" tIns="0" rIns="0" bIns="0" anchor="t">
            <a:noAutofit/>
          </a:bodyPr>
          <a:lstStyle/>
          <a:p>
            <a:pPr algn="ctr">
              <a:lnSpc>
                <a:spcPct val="95000"/>
              </a:lnSpc>
              <a:buNone/>
              <a:defRPr sz="2250" b="1" i="0">
                <a:solidFill>
                  <a:srgbClr val="0A3158"/>
                </a:solidFill>
                <a:latin typeface="Arial"/>
                <a:ea typeface="Arial"/>
                <a:cs typeface="Arial"/>
              </a:defRPr>
            </a:pPr>
            <a:r>
              <a:rPr sz="2250" b="1" i="0">
                <a:solidFill>
                  <a:srgbClr val="0A3158"/>
                </a:solidFill>
                <a:latin typeface="Arial"/>
                <a:ea typeface="Arial"/>
                <a:cs typeface="Arial"/>
              </a:rPr>
              <a:t>ADAPTIVE</a:t>
            </a:r>
          </a:p>
          <a:p>
            <a:pPr algn="ctr">
              <a:lnSpc>
                <a:spcPct val="95000"/>
              </a:lnSpc>
              <a:buNone/>
              <a:defRPr sz="2250" b="1" i="0">
                <a:solidFill>
                  <a:srgbClr val="0A3158"/>
                </a:solidFill>
                <a:latin typeface="Arial"/>
                <a:ea typeface="Arial"/>
                <a:cs typeface="Arial"/>
              </a:defRPr>
            </a:pPr>
            <a:r>
              <a:rPr sz="2250" b="1" i="0">
                <a:solidFill>
                  <a:srgbClr val="0A3158"/>
                </a:solidFill>
                <a:latin typeface="Arial"/>
                <a:ea typeface="Arial"/>
                <a:cs typeface="Arial"/>
              </a:rPr>
              <a:t>JUDGEMENT</a:t>
            </a:r>
          </a:p>
        </p:txBody>
      </p:sp>
      <p:sp>
        <p:nvSpPr>
          <p:cNvPr id="11" name="rn-centre-copy">
            <a:extLst>
              <a:ext uri="{FF2B5EF4-FFF2-40B4-BE49-F238E27FC236}">
                <a16:creationId xmlns:a16="http://schemas.microsoft.com/office/drawing/2014/main" id="{1A2AD8FC-984C-486E-BAD6-5728021F5DFA}"/>
              </a:ext>
            </a:extLst>
          </p:cNvPr>
          <p:cNvSpPr>
            <a:spLocks noGrp="1"/>
          </p:cNvSpPr>
          <p:nvPr/>
        </p:nvSpPr>
        <p:spPr>
          <a:xfrm>
            <a:off x="4591050" y="4876800"/>
            <a:ext cx="3086100" cy="304800"/>
          </a:xfrm>
          <a:prstGeom prst="rect">
            <a:avLst/>
          </a:prstGeom>
          <a:noFill/>
          <a:ln w="0">
            <a:noFill/>
            <a:prstDash val="solid"/>
          </a:ln>
        </p:spPr>
        <p:txBody>
          <a:bodyPr wrap="square" lIns="0" tIns="0" rIns="0" bIns="0" anchor="t">
            <a:noAutofit/>
          </a:bodyPr>
          <a:lstStyle/>
          <a:p>
            <a:pPr algn="ctr">
              <a:lnSpc>
                <a:spcPct val="104000"/>
              </a:lnSpc>
              <a:buNone/>
              <a:defRPr sz="1350" b="0" i="0">
                <a:solidFill>
                  <a:srgbClr val="5D6873"/>
                </a:solidFill>
                <a:latin typeface="Arial"/>
                <a:ea typeface="Arial"/>
                <a:cs typeface="Arial"/>
              </a:defRPr>
            </a:pPr>
            <a:r>
              <a:rPr sz="1350" b="0" i="0">
                <a:solidFill>
                  <a:srgbClr val="5D6873"/>
                </a:solidFill>
                <a:latin typeface="Arial"/>
                <a:ea typeface="Arial"/>
                <a:cs typeface="Arial"/>
              </a:rPr>
              <a:t>Knowing when and how to move</a:t>
            </a:r>
          </a:p>
        </p:txBody>
      </p:sp>
      <p:sp>
        <p:nvSpPr>
          <p:cNvPr id="12" name="rn-right-title">
            <a:extLst>
              <a:ext uri="{FF2B5EF4-FFF2-40B4-BE49-F238E27FC236}">
                <a16:creationId xmlns:a16="http://schemas.microsoft.com/office/drawing/2014/main" id="{1DC975B6-2023-439A-B718-7DCA996D2497}"/>
              </a:ext>
            </a:extLst>
          </p:cNvPr>
          <p:cNvSpPr>
            <a:spLocks noGrp="1"/>
          </p:cNvSpPr>
          <p:nvPr/>
        </p:nvSpPr>
        <p:spPr>
          <a:xfrm>
            <a:off x="8020050" y="2000250"/>
            <a:ext cx="3524250" cy="438150"/>
          </a:xfrm>
          <a:prstGeom prst="rect">
            <a:avLst/>
          </a:prstGeom>
          <a:noFill/>
          <a:ln w="0">
            <a:noFill/>
            <a:prstDash val="solid"/>
          </a:ln>
        </p:spPr>
        <p:txBody>
          <a:bodyPr wrap="square" lIns="0" tIns="0" rIns="0" bIns="0" anchor="t">
            <a:noAutofit/>
          </a:bodyPr>
          <a:lstStyle/>
          <a:p>
            <a:pPr algn="r">
              <a:lnSpc>
                <a:spcPct val="104000"/>
              </a:lnSpc>
              <a:buNone/>
              <a:defRPr sz="2400" b="1" i="0">
                <a:solidFill>
                  <a:srgbClr val="0A3158"/>
                </a:solidFill>
                <a:latin typeface="Arial"/>
                <a:ea typeface="Arial"/>
                <a:cs typeface="Arial"/>
              </a:defRPr>
            </a:pPr>
            <a:r>
              <a:rPr sz="2400" b="1" i="0">
                <a:solidFill>
                  <a:srgbClr val="0A3158"/>
                </a:solidFill>
                <a:latin typeface="Arial"/>
                <a:ea typeface="Arial"/>
                <a:cs typeface="Arial"/>
              </a:rPr>
              <a:t>DIRECTIVE COMMAND</a:t>
            </a:r>
          </a:p>
        </p:txBody>
      </p:sp>
      <p:sp>
        <p:nvSpPr>
          <p:cNvPr id="13" name="rn-right-copy">
            <a:extLst>
              <a:ext uri="{FF2B5EF4-FFF2-40B4-BE49-F238E27FC236}">
                <a16:creationId xmlns:a16="http://schemas.microsoft.com/office/drawing/2014/main" id="{94B756E3-EF6D-4A48-8F54-E4F2BAC1554D}"/>
              </a:ext>
            </a:extLst>
          </p:cNvPr>
          <p:cNvSpPr>
            <a:spLocks noGrp="1"/>
          </p:cNvSpPr>
          <p:nvPr/>
        </p:nvSpPr>
        <p:spPr>
          <a:xfrm>
            <a:off x="8020050" y="2562225"/>
            <a:ext cx="3524250" cy="1000125"/>
          </a:xfrm>
          <a:prstGeom prst="rect">
            <a:avLst/>
          </a:prstGeom>
          <a:noFill/>
          <a:ln w="0">
            <a:noFill/>
            <a:prstDash val="solid"/>
          </a:ln>
        </p:spPr>
        <p:txBody>
          <a:bodyPr wrap="square" lIns="0" tIns="0" rIns="0" bIns="0" anchor="t">
            <a:noAutofit/>
          </a:bodyPr>
          <a:lstStyle/>
          <a:p>
            <a:pPr algn="r">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Urgency • threat</a:t>
            </a:r>
          </a:p>
          <a:p>
            <a:pPr algn="r">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authority • accountability</a:t>
            </a:r>
          </a:p>
          <a:p>
            <a:pPr algn="r">
              <a:lnSpc>
                <a:spcPct val="109000"/>
              </a:lnSpc>
              <a:buNone/>
              <a:defRPr sz="1575" b="0" i="0">
                <a:solidFill>
                  <a:srgbClr val="5D6873"/>
                </a:solidFill>
                <a:latin typeface="Arial"/>
                <a:ea typeface="Arial"/>
                <a:cs typeface="Arial"/>
              </a:defRPr>
            </a:pPr>
            <a:r>
              <a:rPr sz="1575" b="0" i="0">
                <a:solidFill>
                  <a:srgbClr val="5D6873"/>
                </a:solidFill>
                <a:latin typeface="Arial"/>
                <a:ea typeface="Arial"/>
                <a:cs typeface="Arial"/>
              </a:rPr>
              <a:t>rapid coordination</a:t>
            </a:r>
          </a:p>
        </p:txBody>
      </p:sp>
      <p:sp>
        <p:nvSpPr>
          <p:cNvPr id="14" name="rn-bottom">
            <a:extLst>
              <a:ext uri="{FF2B5EF4-FFF2-40B4-BE49-F238E27FC236}">
                <a16:creationId xmlns:a16="http://schemas.microsoft.com/office/drawing/2014/main" id="{CFC25899-BFF2-4FDF-ACAA-4A1814A04D4E}"/>
              </a:ext>
            </a:extLst>
          </p:cNvPr>
          <p:cNvSpPr>
            <a:spLocks noGrp="1"/>
          </p:cNvSpPr>
          <p:nvPr/>
        </p:nvSpPr>
        <p:spPr>
          <a:xfrm>
            <a:off x="1514475" y="5486400"/>
            <a:ext cx="9163050" cy="476250"/>
          </a:xfrm>
          <a:prstGeom prst="rect">
            <a:avLst/>
          </a:prstGeom>
          <a:solidFill>
            <a:srgbClr val="F6F7F8"/>
          </a:solidFill>
          <a:ln w="0">
            <a:solidFill>
              <a:srgbClr val="F6F7F8"/>
            </a:solidFill>
            <a:prstDash val="solid"/>
          </a:ln>
        </p:spPr>
        <p:txBody>
          <a:bodyPr/>
          <a:lstStyle/>
          <a:p>
            <a:endParaRPr lang="en-US"/>
          </a:p>
        </p:txBody>
      </p:sp>
      <p:sp>
        <p:nvSpPr>
          <p:cNvPr id="15" name="rn-bottom-text">
            <a:extLst>
              <a:ext uri="{FF2B5EF4-FFF2-40B4-BE49-F238E27FC236}">
                <a16:creationId xmlns:a16="http://schemas.microsoft.com/office/drawing/2014/main" id="{8788B48C-E0AE-44E7-A3D4-B2E40E0E2CB9}"/>
              </a:ext>
            </a:extLst>
          </p:cNvPr>
          <p:cNvSpPr>
            <a:spLocks noGrp="1"/>
          </p:cNvSpPr>
          <p:nvPr/>
        </p:nvSpPr>
        <p:spPr>
          <a:xfrm>
            <a:off x="1724025" y="5591175"/>
            <a:ext cx="8743950" cy="266700"/>
          </a:xfrm>
          <a:prstGeom prst="rect">
            <a:avLst/>
          </a:prstGeom>
          <a:noFill/>
          <a:ln w="0">
            <a:noFill/>
            <a:prstDash val="solid"/>
          </a:ln>
        </p:spPr>
        <p:txBody>
          <a:bodyPr wrap="square" lIns="0" tIns="0" rIns="0" bIns="0" anchor="ctr">
            <a:noAutofit/>
          </a:bodyPr>
          <a:lstStyle/>
          <a:p>
            <a:pPr algn="ctr">
              <a:lnSpc>
                <a:spcPct val="104000"/>
              </a:lnSpc>
              <a:buNone/>
              <a:defRPr sz="1725" b="1" i="0">
                <a:solidFill>
                  <a:srgbClr val="071829"/>
                </a:solidFill>
                <a:latin typeface="Arial"/>
                <a:ea typeface="Arial"/>
                <a:cs typeface="Arial"/>
              </a:defRPr>
            </a:pPr>
            <a:r>
              <a:rPr sz="1725" b="1" i="0">
                <a:solidFill>
                  <a:srgbClr val="071829"/>
                </a:solidFill>
                <a:latin typeface="Arial"/>
                <a:ea typeface="Arial"/>
                <a:cs typeface="Arial"/>
              </a:rPr>
              <a:t>The tension is real—but 'coach or command' is the wrong question.</a:t>
            </a:r>
          </a:p>
        </p:txBody>
      </p:sp>
      <p:cxnSp>
        <p:nvCxnSpPr>
          <p:cNvPr id="34" name="footer-rule-8"/>
          <p:cNvCxnSpPr/>
          <p:nvPr/>
        </p:nvCxnSpPr>
        <p:spPr>
          <a:xfrm>
            <a:off x="400050" y="6400800"/>
            <a:ext cx="11391900" cy="0"/>
          </a:xfrm>
          <a:prstGeom prst="straightConnector1">
            <a:avLst/>
          </a:prstGeom>
          <a:ln w="9525">
            <a:solidFill>
              <a:srgbClr val="B8BCC4"/>
            </a:solidFill>
            <a:prstDash val="solid"/>
          </a:ln>
        </p:spPr>
      </p:cxnSp>
      <p:sp>
        <p:nvSpPr>
          <p:cNvPr id="17" name="footer-label-8">
            <a:extLst>
              <a:ext uri="{FF2B5EF4-FFF2-40B4-BE49-F238E27FC236}">
                <a16:creationId xmlns:a16="http://schemas.microsoft.com/office/drawing/2014/main" id="{5FB734AC-585B-4E8B-B8E3-96BAFFA3B74C}"/>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18" name="footer-number-8">
            <a:extLst>
              <a:ext uri="{FF2B5EF4-FFF2-40B4-BE49-F238E27FC236}">
                <a16:creationId xmlns:a16="http://schemas.microsoft.com/office/drawing/2014/main" id="{A6D6B0D0-E9E2-4312-B64E-8D25DA45BCFD}"/>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8</a:t>
            </a:r>
          </a:p>
        </p:txBody>
      </p:sp>
      <p:pic>
        <p:nvPicPr>
          <p:cNvPr id="4" name="Video 3">
            <a:extLst>
              <a:ext uri="{FF2B5EF4-FFF2-40B4-BE49-F238E27FC236}">
                <a16:creationId xmlns:a16="http://schemas.microsoft.com/office/drawing/2014/main" id="{B8E95834-0760-384E-08A6-20DEE5BC0975}"/>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34600" y="4772025"/>
            <a:ext cx="2057400" cy="2057400"/>
          </a:xfrm>
          <a:prstGeom prst="ellipse">
            <a:avLst/>
          </a:prstGeom>
        </p:spPr>
      </p:pic>
    </p:spTree>
    <p:extLst>
      <p:ext uri="{BB962C8B-B14F-4D97-AF65-F5344CB8AC3E}">
        <p14:creationId xmlns:p14="http://schemas.microsoft.com/office/powerpoint/2010/main" val="1724392190"/>
      </p:ext>
    </p:extLst>
  </p:cSld>
  <p:clrMapOvr>
    <a:masterClrMapping/>
  </p:clrMapOvr>
  <mc:AlternateContent xmlns:mc="http://schemas.openxmlformats.org/markup-compatibility/2006" xmlns:p14="http://schemas.microsoft.com/office/powerpoint/2010/main">
    <mc:Choice Requires="p14">
      <p:transition spd="slow" p14:dur="2000" advTm="52711"/>
    </mc:Choice>
    <mc:Fallback xmlns="">
      <p:transition spd="slow" advTm="52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implication-kicker">
            <a:extLst>
              <a:ext uri="{FF2B5EF4-FFF2-40B4-BE49-F238E27FC236}">
                <a16:creationId xmlns:a16="http://schemas.microsoft.com/office/drawing/2014/main" id="{11066EE8-B074-4D8E-9A7C-0BCF84893052}"/>
              </a:ext>
            </a:extLst>
          </p:cNvPr>
          <p:cNvSpPr>
            <a:spLocks noGrp="1"/>
          </p:cNvSpPr>
          <p:nvPr/>
        </p:nvSpPr>
        <p:spPr>
          <a:xfrm>
            <a:off x="400050" y="400050"/>
            <a:ext cx="3429000" cy="266700"/>
          </a:xfrm>
          <a:prstGeom prst="rect">
            <a:avLst/>
          </a:prstGeom>
          <a:noFill/>
          <a:ln w="0">
            <a:noFill/>
            <a:prstDash val="solid"/>
          </a:ln>
        </p:spPr>
        <p:txBody>
          <a:bodyPr wrap="square" lIns="0" tIns="0" rIns="0" bIns="0" anchor="t">
            <a:noAutofit/>
          </a:bodyPr>
          <a:lstStyle/>
          <a:p>
            <a:pPr algn="l">
              <a:lnSpc>
                <a:spcPct val="104000"/>
              </a:lnSpc>
              <a:buNone/>
              <a:defRPr sz="1200" b="1" i="0">
                <a:solidFill>
                  <a:srgbClr val="3D8DFF"/>
                </a:solidFill>
                <a:latin typeface="Arial"/>
                <a:ea typeface="Arial"/>
                <a:cs typeface="Arial"/>
              </a:defRPr>
            </a:pPr>
            <a:r>
              <a:rPr sz="1200" b="1" i="0">
                <a:solidFill>
                  <a:srgbClr val="3D8DFF"/>
                </a:solidFill>
                <a:latin typeface="Arial"/>
                <a:ea typeface="Arial"/>
                <a:cs typeface="Arial"/>
              </a:rPr>
              <a:t>PRACTICE IMPLICATION</a:t>
            </a:r>
          </a:p>
        </p:txBody>
      </p:sp>
      <p:sp>
        <p:nvSpPr>
          <p:cNvPr id="2" name="implication-main">
            <a:extLst>
              <a:ext uri="{FF2B5EF4-FFF2-40B4-BE49-F238E27FC236}">
                <a16:creationId xmlns:a16="http://schemas.microsoft.com/office/drawing/2014/main" id="{915041D5-4F32-462E-B8DC-1197C33F3E30}"/>
              </a:ext>
            </a:extLst>
          </p:cNvPr>
          <p:cNvSpPr>
            <a:spLocks noGrp="1"/>
          </p:cNvSpPr>
          <p:nvPr/>
        </p:nvSpPr>
        <p:spPr>
          <a:xfrm>
            <a:off x="400050" y="1200150"/>
            <a:ext cx="6572250" cy="2190750"/>
          </a:xfrm>
          <a:prstGeom prst="rect">
            <a:avLst/>
          </a:prstGeom>
          <a:noFill/>
          <a:ln w="0">
            <a:noFill/>
            <a:prstDash val="solid"/>
          </a:ln>
        </p:spPr>
        <p:txBody>
          <a:bodyPr wrap="square" lIns="0" tIns="0" rIns="0" bIns="0" anchor="ctr">
            <a:noAutofit/>
          </a:bodyPr>
          <a:lstStyle/>
          <a:p>
            <a:pPr algn="l">
              <a:lnSpc>
                <a:spcPct val="92000"/>
              </a:lnSpc>
              <a:buNone/>
              <a:defRPr sz="4350" b="1" i="0">
                <a:solidFill>
                  <a:srgbClr val="071829"/>
                </a:solidFill>
                <a:latin typeface="Arial"/>
                <a:ea typeface="Arial"/>
                <a:cs typeface="Arial"/>
              </a:defRPr>
            </a:pPr>
            <a:r>
              <a:rPr sz="4350" b="1" i="0">
                <a:solidFill>
                  <a:srgbClr val="071829"/>
                </a:solidFill>
                <a:latin typeface="Arial"/>
                <a:ea typeface="Arial"/>
                <a:cs typeface="Arial"/>
              </a:rPr>
              <a:t>Coaching must sit within</a:t>
            </a:r>
          </a:p>
          <a:p>
            <a:pPr algn="l">
              <a:lnSpc>
                <a:spcPct val="92000"/>
              </a:lnSpc>
              <a:buNone/>
              <a:defRPr sz="4350" b="1" i="0">
                <a:solidFill>
                  <a:srgbClr val="071829"/>
                </a:solidFill>
                <a:latin typeface="Arial"/>
                <a:ea typeface="Arial"/>
                <a:cs typeface="Arial"/>
              </a:defRPr>
            </a:pPr>
            <a:r>
              <a:rPr sz="4350" b="1" i="0">
                <a:solidFill>
                  <a:srgbClr val="071829"/>
                </a:solidFill>
                <a:latin typeface="Arial"/>
                <a:ea typeface="Arial"/>
                <a:cs typeface="Arial"/>
              </a:rPr>
              <a:t>organisational development.</a:t>
            </a:r>
          </a:p>
        </p:txBody>
      </p:sp>
      <p:sp>
        <p:nvSpPr>
          <p:cNvPr id="3" name="implication-sub">
            <a:extLst>
              <a:ext uri="{FF2B5EF4-FFF2-40B4-BE49-F238E27FC236}">
                <a16:creationId xmlns:a16="http://schemas.microsoft.com/office/drawing/2014/main" id="{94ECF64F-F4FF-4B72-9811-F0CEFD1D466E}"/>
              </a:ext>
            </a:extLst>
          </p:cNvPr>
          <p:cNvSpPr>
            <a:spLocks noGrp="1"/>
          </p:cNvSpPr>
          <p:nvPr/>
        </p:nvSpPr>
        <p:spPr>
          <a:xfrm>
            <a:off x="438150" y="3714750"/>
            <a:ext cx="6153150" cy="762000"/>
          </a:xfrm>
          <a:prstGeom prst="rect">
            <a:avLst/>
          </a:prstGeom>
          <a:noFill/>
          <a:ln w="0">
            <a:noFill/>
            <a:prstDash val="solid"/>
          </a:ln>
        </p:spPr>
        <p:txBody>
          <a:bodyPr wrap="square" lIns="0" tIns="0" rIns="0" bIns="0" anchor="t">
            <a:noAutofit/>
          </a:bodyPr>
          <a:lstStyle/>
          <a:p>
            <a:pPr algn="l">
              <a:lnSpc>
                <a:spcPct val="104000"/>
              </a:lnSpc>
              <a:buNone/>
              <a:defRPr sz="1950" b="0" i="0">
                <a:solidFill>
                  <a:srgbClr val="0A3158"/>
                </a:solidFill>
                <a:latin typeface="Arial"/>
                <a:ea typeface="Arial"/>
                <a:cs typeface="Arial"/>
              </a:defRPr>
            </a:pPr>
            <a:r>
              <a:rPr sz="1950" b="0" i="0">
                <a:solidFill>
                  <a:srgbClr val="0A3158"/>
                </a:solidFill>
                <a:latin typeface="Arial"/>
                <a:ea typeface="Arial"/>
                <a:cs typeface="Arial"/>
              </a:rPr>
              <a:t>Its value is real—but conditional on the system in which it operates.</a:t>
            </a:r>
          </a:p>
        </p:txBody>
      </p:sp>
      <p:cxnSp>
        <p:nvCxnSpPr>
          <p:cNvPr id="26" name="implication-spine"/>
          <p:cNvCxnSpPr>
            <a:cxnSpLocks/>
            <a:endCxn id="14" idx="4"/>
          </p:cNvCxnSpPr>
          <p:nvPr/>
        </p:nvCxnSpPr>
        <p:spPr>
          <a:xfrm>
            <a:off x="7629525" y="1438275"/>
            <a:ext cx="0" cy="3377746"/>
          </a:xfrm>
          <a:prstGeom prst="straightConnector1">
            <a:avLst/>
          </a:prstGeom>
          <a:ln w="19050">
            <a:solidFill>
              <a:srgbClr val="B8BCC4"/>
            </a:solidFill>
            <a:prstDash val="solid"/>
          </a:ln>
        </p:spPr>
      </p:cxnSp>
      <p:sp>
        <p:nvSpPr>
          <p:cNvPr id="5" name="action-dot-0">
            <a:extLst>
              <a:ext uri="{FF2B5EF4-FFF2-40B4-BE49-F238E27FC236}">
                <a16:creationId xmlns:a16="http://schemas.microsoft.com/office/drawing/2014/main" id="{58AA00A9-AA77-44BA-873D-393A578418CD}"/>
              </a:ext>
            </a:extLst>
          </p:cNvPr>
          <p:cNvSpPr>
            <a:spLocks noGrp="1"/>
          </p:cNvSpPr>
          <p:nvPr/>
        </p:nvSpPr>
        <p:spPr>
          <a:xfrm>
            <a:off x="7496175" y="1438275"/>
            <a:ext cx="266700" cy="266700"/>
          </a:xfrm>
          <a:prstGeom prst="ellipse">
            <a:avLst/>
          </a:prstGeom>
          <a:solidFill>
            <a:srgbClr val="3D8DFF"/>
          </a:solidFill>
          <a:ln w="0">
            <a:solidFill>
              <a:srgbClr val="3D8DFF"/>
            </a:solidFill>
            <a:prstDash val="solid"/>
          </a:ln>
        </p:spPr>
        <p:txBody>
          <a:bodyPr/>
          <a:lstStyle/>
          <a:p>
            <a:endParaRPr lang="en-US"/>
          </a:p>
        </p:txBody>
      </p:sp>
      <p:sp>
        <p:nvSpPr>
          <p:cNvPr id="6" name="action-number-0">
            <a:extLst>
              <a:ext uri="{FF2B5EF4-FFF2-40B4-BE49-F238E27FC236}">
                <a16:creationId xmlns:a16="http://schemas.microsoft.com/office/drawing/2014/main" id="{31FBC8F6-7167-48E8-9D7B-A634B531BEE7}"/>
              </a:ext>
            </a:extLst>
          </p:cNvPr>
          <p:cNvSpPr>
            <a:spLocks noGrp="1"/>
          </p:cNvSpPr>
          <p:nvPr/>
        </p:nvSpPr>
        <p:spPr>
          <a:xfrm>
            <a:off x="8001000" y="1304925"/>
            <a:ext cx="523875" cy="323850"/>
          </a:xfrm>
          <a:prstGeom prst="rect">
            <a:avLst/>
          </a:prstGeom>
          <a:noFill/>
          <a:ln w="0">
            <a:noFill/>
            <a:prstDash val="solid"/>
          </a:ln>
        </p:spPr>
        <p:txBody>
          <a:bodyPr wrap="square" lIns="0" tIns="0" rIns="0" bIns="0" anchor="ctr">
            <a:noAutofit/>
          </a:bodyPr>
          <a:lstStyle/>
          <a:p>
            <a:pPr algn="l">
              <a:lnSpc>
                <a:spcPct val="104000"/>
              </a:lnSpc>
              <a:buNone/>
              <a:defRPr sz="1350" b="1" i="0">
                <a:solidFill>
                  <a:srgbClr val="3D8DFF"/>
                </a:solidFill>
                <a:latin typeface="Arial"/>
                <a:ea typeface="Arial"/>
                <a:cs typeface="Arial"/>
              </a:defRPr>
            </a:pPr>
            <a:r>
              <a:rPr sz="1350" b="1" i="0">
                <a:solidFill>
                  <a:srgbClr val="3D8DFF"/>
                </a:solidFill>
                <a:latin typeface="Arial"/>
                <a:ea typeface="Arial"/>
                <a:cs typeface="Arial"/>
              </a:rPr>
              <a:t>01</a:t>
            </a:r>
          </a:p>
        </p:txBody>
      </p:sp>
      <p:sp>
        <p:nvSpPr>
          <p:cNvPr id="7" name="action-text-0">
            <a:extLst>
              <a:ext uri="{FF2B5EF4-FFF2-40B4-BE49-F238E27FC236}">
                <a16:creationId xmlns:a16="http://schemas.microsoft.com/office/drawing/2014/main" id="{6A75813D-8C2A-42C8-B2C4-0B392C7C6EF2}"/>
              </a:ext>
            </a:extLst>
          </p:cNvPr>
          <p:cNvSpPr>
            <a:spLocks noGrp="1"/>
          </p:cNvSpPr>
          <p:nvPr/>
        </p:nvSpPr>
        <p:spPr>
          <a:xfrm>
            <a:off x="8572500" y="1304925"/>
            <a:ext cx="3048000" cy="742950"/>
          </a:xfrm>
          <a:prstGeom prst="rect">
            <a:avLst/>
          </a:prstGeom>
          <a:noFill/>
          <a:ln w="0">
            <a:noFill/>
            <a:prstDash val="solid"/>
          </a:ln>
        </p:spPr>
        <p:txBody>
          <a:bodyPr wrap="square" lIns="0" tIns="0" rIns="0" bIns="0" anchor="t">
            <a:noAutofit/>
          </a:bodyPr>
          <a:lstStyle/>
          <a:p>
            <a:pPr algn="l">
              <a:lnSpc>
                <a:spcPct val="104000"/>
              </a:lnSpc>
              <a:buNone/>
              <a:defRPr sz="1575" b="0" i="0">
                <a:solidFill>
                  <a:srgbClr val="071829"/>
                </a:solidFill>
                <a:latin typeface="Arial"/>
                <a:ea typeface="Arial"/>
                <a:cs typeface="Arial"/>
              </a:defRPr>
            </a:pPr>
            <a:r>
              <a:rPr sz="1575" b="0" i="0">
                <a:solidFill>
                  <a:srgbClr val="071829"/>
                </a:solidFill>
                <a:latin typeface="Arial"/>
                <a:ea typeface="Arial"/>
                <a:cs typeface="Arial"/>
              </a:rPr>
              <a:t>Diagnose systemic causes before commissioning coaching</a:t>
            </a:r>
          </a:p>
        </p:txBody>
      </p:sp>
      <p:sp>
        <p:nvSpPr>
          <p:cNvPr id="8" name="action-dot-1">
            <a:extLst>
              <a:ext uri="{FF2B5EF4-FFF2-40B4-BE49-F238E27FC236}">
                <a16:creationId xmlns:a16="http://schemas.microsoft.com/office/drawing/2014/main" id="{FD2FEC1A-EE1F-4B64-95EF-3AB449E4AE25}"/>
              </a:ext>
            </a:extLst>
          </p:cNvPr>
          <p:cNvSpPr>
            <a:spLocks noGrp="1"/>
          </p:cNvSpPr>
          <p:nvPr/>
        </p:nvSpPr>
        <p:spPr>
          <a:xfrm>
            <a:off x="7496175" y="2486025"/>
            <a:ext cx="266700" cy="266700"/>
          </a:xfrm>
          <a:prstGeom prst="ellipse">
            <a:avLst/>
          </a:prstGeom>
          <a:solidFill>
            <a:srgbClr val="3D8DFF"/>
          </a:solidFill>
          <a:ln w="0">
            <a:solidFill>
              <a:srgbClr val="3D8DFF"/>
            </a:solidFill>
            <a:prstDash val="solid"/>
          </a:ln>
        </p:spPr>
        <p:txBody>
          <a:bodyPr/>
          <a:lstStyle/>
          <a:p>
            <a:endParaRPr lang="en-US"/>
          </a:p>
        </p:txBody>
      </p:sp>
      <p:sp>
        <p:nvSpPr>
          <p:cNvPr id="9" name="action-number-1">
            <a:extLst>
              <a:ext uri="{FF2B5EF4-FFF2-40B4-BE49-F238E27FC236}">
                <a16:creationId xmlns:a16="http://schemas.microsoft.com/office/drawing/2014/main" id="{E11C4BEC-ED9F-46DF-9932-5F44502E137B}"/>
              </a:ext>
            </a:extLst>
          </p:cNvPr>
          <p:cNvSpPr>
            <a:spLocks noGrp="1"/>
          </p:cNvSpPr>
          <p:nvPr/>
        </p:nvSpPr>
        <p:spPr>
          <a:xfrm>
            <a:off x="8001000" y="2352675"/>
            <a:ext cx="523875" cy="323850"/>
          </a:xfrm>
          <a:prstGeom prst="rect">
            <a:avLst/>
          </a:prstGeom>
          <a:noFill/>
          <a:ln w="0">
            <a:noFill/>
            <a:prstDash val="solid"/>
          </a:ln>
        </p:spPr>
        <p:txBody>
          <a:bodyPr wrap="square" lIns="0" tIns="0" rIns="0" bIns="0" anchor="ctr">
            <a:noAutofit/>
          </a:bodyPr>
          <a:lstStyle/>
          <a:p>
            <a:pPr algn="l">
              <a:lnSpc>
                <a:spcPct val="104000"/>
              </a:lnSpc>
              <a:buNone/>
              <a:defRPr sz="1350" b="1" i="0">
                <a:solidFill>
                  <a:srgbClr val="3D8DFF"/>
                </a:solidFill>
                <a:latin typeface="Arial"/>
                <a:ea typeface="Arial"/>
                <a:cs typeface="Arial"/>
              </a:defRPr>
            </a:pPr>
            <a:r>
              <a:rPr sz="1350" b="1" i="0">
                <a:solidFill>
                  <a:srgbClr val="3D8DFF"/>
                </a:solidFill>
                <a:latin typeface="Arial"/>
                <a:ea typeface="Arial"/>
                <a:cs typeface="Arial"/>
              </a:rPr>
              <a:t>02</a:t>
            </a:r>
          </a:p>
        </p:txBody>
      </p:sp>
      <p:sp>
        <p:nvSpPr>
          <p:cNvPr id="10" name="action-text-1">
            <a:extLst>
              <a:ext uri="{FF2B5EF4-FFF2-40B4-BE49-F238E27FC236}">
                <a16:creationId xmlns:a16="http://schemas.microsoft.com/office/drawing/2014/main" id="{7788D537-8A10-4E39-9923-9486A7627800}"/>
              </a:ext>
            </a:extLst>
          </p:cNvPr>
          <p:cNvSpPr>
            <a:spLocks noGrp="1"/>
          </p:cNvSpPr>
          <p:nvPr/>
        </p:nvSpPr>
        <p:spPr>
          <a:xfrm>
            <a:off x="8572500" y="2352675"/>
            <a:ext cx="3048000" cy="742950"/>
          </a:xfrm>
          <a:prstGeom prst="rect">
            <a:avLst/>
          </a:prstGeom>
          <a:noFill/>
          <a:ln w="0">
            <a:noFill/>
            <a:prstDash val="solid"/>
          </a:ln>
        </p:spPr>
        <p:txBody>
          <a:bodyPr wrap="square" lIns="0" tIns="0" rIns="0" bIns="0" anchor="t">
            <a:noAutofit/>
          </a:bodyPr>
          <a:lstStyle/>
          <a:p>
            <a:pPr algn="l">
              <a:lnSpc>
                <a:spcPct val="104000"/>
              </a:lnSpc>
              <a:buNone/>
              <a:defRPr sz="1575" b="0" i="0">
                <a:solidFill>
                  <a:srgbClr val="071829"/>
                </a:solidFill>
                <a:latin typeface="Arial"/>
                <a:ea typeface="Arial"/>
                <a:cs typeface="Arial"/>
              </a:defRPr>
            </a:pPr>
            <a:r>
              <a:rPr sz="1575" b="0" i="0">
                <a:solidFill>
                  <a:srgbClr val="071829"/>
                </a:solidFill>
                <a:latin typeface="Arial"/>
                <a:ea typeface="Arial"/>
                <a:cs typeface="Arial"/>
              </a:rPr>
              <a:t>Evaluate behaviour, performance and operational effectiveness</a:t>
            </a:r>
          </a:p>
        </p:txBody>
      </p:sp>
      <p:sp>
        <p:nvSpPr>
          <p:cNvPr id="11" name="action-dot-2">
            <a:extLst>
              <a:ext uri="{FF2B5EF4-FFF2-40B4-BE49-F238E27FC236}">
                <a16:creationId xmlns:a16="http://schemas.microsoft.com/office/drawing/2014/main" id="{5B408954-2ABD-4901-85E8-D06EE2D4101B}"/>
              </a:ext>
            </a:extLst>
          </p:cNvPr>
          <p:cNvSpPr>
            <a:spLocks noGrp="1"/>
          </p:cNvSpPr>
          <p:nvPr/>
        </p:nvSpPr>
        <p:spPr>
          <a:xfrm>
            <a:off x="7496175" y="3533775"/>
            <a:ext cx="266700" cy="266700"/>
          </a:xfrm>
          <a:prstGeom prst="ellipse">
            <a:avLst/>
          </a:prstGeom>
          <a:solidFill>
            <a:srgbClr val="3D8DFF"/>
          </a:solidFill>
          <a:ln w="0">
            <a:solidFill>
              <a:srgbClr val="3D8DFF"/>
            </a:solidFill>
            <a:prstDash val="solid"/>
          </a:ln>
        </p:spPr>
        <p:txBody>
          <a:bodyPr/>
          <a:lstStyle/>
          <a:p>
            <a:endParaRPr lang="en-US"/>
          </a:p>
        </p:txBody>
      </p:sp>
      <p:sp>
        <p:nvSpPr>
          <p:cNvPr id="12" name="action-number-2">
            <a:extLst>
              <a:ext uri="{FF2B5EF4-FFF2-40B4-BE49-F238E27FC236}">
                <a16:creationId xmlns:a16="http://schemas.microsoft.com/office/drawing/2014/main" id="{5A3989AF-B26D-4B21-AC65-D315991FB744}"/>
              </a:ext>
            </a:extLst>
          </p:cNvPr>
          <p:cNvSpPr>
            <a:spLocks noGrp="1"/>
          </p:cNvSpPr>
          <p:nvPr/>
        </p:nvSpPr>
        <p:spPr>
          <a:xfrm>
            <a:off x="8001000" y="3400425"/>
            <a:ext cx="523875" cy="323850"/>
          </a:xfrm>
          <a:prstGeom prst="rect">
            <a:avLst/>
          </a:prstGeom>
          <a:noFill/>
          <a:ln w="0">
            <a:noFill/>
            <a:prstDash val="solid"/>
          </a:ln>
        </p:spPr>
        <p:txBody>
          <a:bodyPr wrap="square" lIns="0" tIns="0" rIns="0" bIns="0" anchor="ctr">
            <a:noAutofit/>
          </a:bodyPr>
          <a:lstStyle/>
          <a:p>
            <a:pPr algn="l">
              <a:lnSpc>
                <a:spcPct val="104000"/>
              </a:lnSpc>
              <a:buNone/>
              <a:defRPr sz="1350" b="1" i="0">
                <a:solidFill>
                  <a:srgbClr val="3D8DFF"/>
                </a:solidFill>
                <a:latin typeface="Arial"/>
                <a:ea typeface="Arial"/>
                <a:cs typeface="Arial"/>
              </a:defRPr>
            </a:pPr>
            <a:r>
              <a:rPr sz="1350" b="1" i="0">
                <a:solidFill>
                  <a:srgbClr val="3D8DFF"/>
                </a:solidFill>
                <a:latin typeface="Arial"/>
                <a:ea typeface="Arial"/>
                <a:cs typeface="Arial"/>
              </a:rPr>
              <a:t>03</a:t>
            </a:r>
          </a:p>
        </p:txBody>
      </p:sp>
      <p:sp>
        <p:nvSpPr>
          <p:cNvPr id="13" name="action-text-2">
            <a:extLst>
              <a:ext uri="{FF2B5EF4-FFF2-40B4-BE49-F238E27FC236}">
                <a16:creationId xmlns:a16="http://schemas.microsoft.com/office/drawing/2014/main" id="{AFC34852-5DCD-4E06-9305-7632527D2AA5}"/>
              </a:ext>
            </a:extLst>
          </p:cNvPr>
          <p:cNvSpPr>
            <a:spLocks noGrp="1"/>
          </p:cNvSpPr>
          <p:nvPr/>
        </p:nvSpPr>
        <p:spPr>
          <a:xfrm>
            <a:off x="8572500" y="3400425"/>
            <a:ext cx="3048000" cy="742950"/>
          </a:xfrm>
          <a:prstGeom prst="rect">
            <a:avLst/>
          </a:prstGeom>
          <a:noFill/>
          <a:ln w="0">
            <a:noFill/>
            <a:prstDash val="solid"/>
          </a:ln>
        </p:spPr>
        <p:txBody>
          <a:bodyPr wrap="square" lIns="0" tIns="0" rIns="0" bIns="0" anchor="t">
            <a:noAutofit/>
          </a:bodyPr>
          <a:lstStyle/>
          <a:p>
            <a:pPr algn="l">
              <a:lnSpc>
                <a:spcPct val="104000"/>
              </a:lnSpc>
              <a:buNone/>
              <a:defRPr sz="1575" b="0" i="0">
                <a:solidFill>
                  <a:srgbClr val="071829"/>
                </a:solidFill>
                <a:latin typeface="Arial"/>
                <a:ea typeface="Arial"/>
                <a:cs typeface="Arial"/>
              </a:defRPr>
            </a:pPr>
            <a:r>
              <a:rPr sz="1575" b="0" i="0">
                <a:solidFill>
                  <a:srgbClr val="071829"/>
                </a:solidFill>
                <a:latin typeface="Arial"/>
                <a:ea typeface="Arial"/>
                <a:cs typeface="Arial"/>
              </a:rPr>
              <a:t>Audit access, participation and distribution of benefit</a:t>
            </a:r>
          </a:p>
        </p:txBody>
      </p:sp>
      <p:sp>
        <p:nvSpPr>
          <p:cNvPr id="14" name="action-dot-3">
            <a:extLst>
              <a:ext uri="{FF2B5EF4-FFF2-40B4-BE49-F238E27FC236}">
                <a16:creationId xmlns:a16="http://schemas.microsoft.com/office/drawing/2014/main" id="{3CDF4AF5-D36E-4DA6-9CE7-86D12E69A510}"/>
              </a:ext>
            </a:extLst>
          </p:cNvPr>
          <p:cNvSpPr>
            <a:spLocks noGrp="1"/>
          </p:cNvSpPr>
          <p:nvPr/>
        </p:nvSpPr>
        <p:spPr>
          <a:xfrm>
            <a:off x="7496175" y="4549321"/>
            <a:ext cx="266700" cy="266700"/>
          </a:xfrm>
          <a:prstGeom prst="ellipse">
            <a:avLst/>
          </a:prstGeom>
          <a:solidFill>
            <a:srgbClr val="0A3158"/>
          </a:solidFill>
          <a:ln w="0">
            <a:solidFill>
              <a:srgbClr val="0A3158"/>
            </a:solidFill>
            <a:prstDash val="solid"/>
          </a:ln>
        </p:spPr>
        <p:txBody>
          <a:bodyPr/>
          <a:lstStyle/>
          <a:p>
            <a:endParaRPr lang="en-US"/>
          </a:p>
        </p:txBody>
      </p:sp>
      <p:sp>
        <p:nvSpPr>
          <p:cNvPr id="15" name="action-number-3">
            <a:extLst>
              <a:ext uri="{FF2B5EF4-FFF2-40B4-BE49-F238E27FC236}">
                <a16:creationId xmlns:a16="http://schemas.microsoft.com/office/drawing/2014/main" id="{30A36B44-8607-49E0-B3C5-50CCFCC63BD6}"/>
              </a:ext>
            </a:extLst>
          </p:cNvPr>
          <p:cNvSpPr>
            <a:spLocks noGrp="1"/>
          </p:cNvSpPr>
          <p:nvPr/>
        </p:nvSpPr>
        <p:spPr>
          <a:xfrm>
            <a:off x="8001000" y="4448175"/>
            <a:ext cx="523875" cy="323850"/>
          </a:xfrm>
          <a:prstGeom prst="rect">
            <a:avLst/>
          </a:prstGeom>
          <a:noFill/>
          <a:ln w="0">
            <a:noFill/>
            <a:prstDash val="solid"/>
          </a:ln>
        </p:spPr>
        <p:txBody>
          <a:bodyPr wrap="square" lIns="0" tIns="0" rIns="0" bIns="0" anchor="ctr">
            <a:noAutofit/>
          </a:bodyPr>
          <a:lstStyle/>
          <a:p>
            <a:pPr algn="l">
              <a:lnSpc>
                <a:spcPct val="104000"/>
              </a:lnSpc>
              <a:buNone/>
              <a:defRPr sz="1350" b="1" i="0">
                <a:solidFill>
                  <a:srgbClr val="3D8DFF"/>
                </a:solidFill>
                <a:latin typeface="Arial"/>
                <a:ea typeface="Arial"/>
                <a:cs typeface="Arial"/>
              </a:defRPr>
            </a:pPr>
            <a:r>
              <a:rPr sz="1350" b="1" i="0">
                <a:solidFill>
                  <a:srgbClr val="3D8DFF"/>
                </a:solidFill>
                <a:latin typeface="Arial"/>
                <a:ea typeface="Arial"/>
                <a:cs typeface="Arial"/>
              </a:rPr>
              <a:t>04</a:t>
            </a:r>
          </a:p>
        </p:txBody>
      </p:sp>
      <p:sp>
        <p:nvSpPr>
          <p:cNvPr id="16" name="action-text-3">
            <a:extLst>
              <a:ext uri="{FF2B5EF4-FFF2-40B4-BE49-F238E27FC236}">
                <a16:creationId xmlns:a16="http://schemas.microsoft.com/office/drawing/2014/main" id="{B232324F-AE26-447B-85D7-ABDC862AF63E}"/>
              </a:ext>
            </a:extLst>
          </p:cNvPr>
          <p:cNvSpPr>
            <a:spLocks noGrp="1"/>
          </p:cNvSpPr>
          <p:nvPr/>
        </p:nvSpPr>
        <p:spPr>
          <a:xfrm>
            <a:off x="8491537" y="4239531"/>
            <a:ext cx="3048000" cy="742950"/>
          </a:xfrm>
          <a:prstGeom prst="rect">
            <a:avLst/>
          </a:prstGeom>
          <a:noFill/>
          <a:ln w="0">
            <a:noFill/>
            <a:prstDash val="solid"/>
          </a:ln>
        </p:spPr>
        <p:txBody>
          <a:bodyPr wrap="square" lIns="0" tIns="0" rIns="0" bIns="0" anchor="t">
            <a:noAutofit/>
          </a:bodyPr>
          <a:lstStyle/>
          <a:p>
            <a:pPr algn="l">
              <a:lnSpc>
                <a:spcPct val="104000"/>
              </a:lnSpc>
              <a:buNone/>
              <a:defRPr sz="1575" b="0" i="0">
                <a:solidFill>
                  <a:srgbClr val="071829"/>
                </a:solidFill>
                <a:latin typeface="Arial"/>
                <a:ea typeface="Arial"/>
                <a:cs typeface="Arial"/>
              </a:defRPr>
            </a:pPr>
            <a:r>
              <a:rPr sz="1575" b="0" i="0" dirty="0">
                <a:solidFill>
                  <a:srgbClr val="071829"/>
                </a:solidFill>
                <a:latin typeface="Arial"/>
                <a:ea typeface="Arial"/>
                <a:cs typeface="Arial"/>
              </a:rPr>
              <a:t>Connect insight to leadership accountability and structural action</a:t>
            </a:r>
          </a:p>
        </p:txBody>
      </p:sp>
      <p:sp>
        <p:nvSpPr>
          <p:cNvPr id="17" name="implication-close">
            <a:extLst>
              <a:ext uri="{FF2B5EF4-FFF2-40B4-BE49-F238E27FC236}">
                <a16:creationId xmlns:a16="http://schemas.microsoft.com/office/drawing/2014/main" id="{AB822E54-AADA-490F-B299-20A22453E191}"/>
              </a:ext>
            </a:extLst>
          </p:cNvPr>
          <p:cNvSpPr>
            <a:spLocks noGrp="1"/>
          </p:cNvSpPr>
          <p:nvPr/>
        </p:nvSpPr>
        <p:spPr>
          <a:xfrm>
            <a:off x="400050" y="5305425"/>
            <a:ext cx="8526236" cy="647700"/>
          </a:xfrm>
          <a:prstGeom prst="rect">
            <a:avLst/>
          </a:prstGeom>
          <a:solidFill>
            <a:srgbClr val="0A3158"/>
          </a:solidFill>
          <a:ln w="0">
            <a:solidFill>
              <a:srgbClr val="0A3158"/>
            </a:solidFill>
            <a:prstDash val="solid"/>
          </a:ln>
        </p:spPr>
        <p:txBody>
          <a:bodyPr/>
          <a:lstStyle/>
          <a:p>
            <a:endParaRPr lang="en-US"/>
          </a:p>
        </p:txBody>
      </p:sp>
      <p:sp>
        <p:nvSpPr>
          <p:cNvPr id="18" name="implication-close-text">
            <a:extLst>
              <a:ext uri="{FF2B5EF4-FFF2-40B4-BE49-F238E27FC236}">
                <a16:creationId xmlns:a16="http://schemas.microsoft.com/office/drawing/2014/main" id="{3BD21CC0-5B6C-4D96-A3A5-19A2F516C2CD}"/>
              </a:ext>
            </a:extLst>
          </p:cNvPr>
          <p:cNvSpPr>
            <a:spLocks noGrp="1"/>
          </p:cNvSpPr>
          <p:nvPr/>
        </p:nvSpPr>
        <p:spPr>
          <a:xfrm>
            <a:off x="685800" y="5467350"/>
            <a:ext cx="8098498" cy="323850"/>
          </a:xfrm>
          <a:prstGeom prst="rect">
            <a:avLst/>
          </a:prstGeom>
          <a:noFill/>
          <a:ln w="0">
            <a:noFill/>
            <a:prstDash val="solid"/>
          </a:ln>
        </p:spPr>
        <p:txBody>
          <a:bodyPr wrap="square" lIns="0" tIns="0" rIns="0" bIns="0" anchor="ctr">
            <a:noAutofit/>
          </a:bodyPr>
          <a:lstStyle/>
          <a:p>
            <a:pPr algn="ctr">
              <a:lnSpc>
                <a:spcPct val="104000"/>
              </a:lnSpc>
              <a:buNone/>
              <a:defRPr sz="1800" b="1" i="0">
                <a:solidFill>
                  <a:srgbClr val="FFFFFF"/>
                </a:solidFill>
                <a:latin typeface="Arial"/>
                <a:ea typeface="Arial"/>
                <a:cs typeface="Arial"/>
              </a:defRPr>
            </a:pPr>
            <a:r>
              <a:rPr sz="1800" b="1" i="0" dirty="0">
                <a:solidFill>
                  <a:srgbClr val="FFFFFF"/>
                </a:solidFill>
                <a:latin typeface="Arial"/>
                <a:ea typeface="Arial"/>
                <a:cs typeface="Arial"/>
              </a:rPr>
              <a:t>Training coaches is a beginning—not evidence of culture, </a:t>
            </a:r>
            <a:r>
              <a:rPr sz="1800" b="1" i="0" dirty="0" err="1">
                <a:solidFill>
                  <a:srgbClr val="FFFFFF"/>
                </a:solidFill>
                <a:latin typeface="Arial"/>
                <a:ea typeface="Arial"/>
                <a:cs typeface="Arial"/>
              </a:rPr>
              <a:t>organisational</a:t>
            </a:r>
            <a:r>
              <a:rPr sz="1800" b="1" i="0" dirty="0">
                <a:solidFill>
                  <a:srgbClr val="FFFFFF"/>
                </a:solidFill>
                <a:latin typeface="Arial"/>
                <a:ea typeface="Arial"/>
                <a:cs typeface="Arial"/>
              </a:rPr>
              <a:t> benefit or systemic change.</a:t>
            </a:r>
          </a:p>
        </p:txBody>
      </p:sp>
      <p:sp>
        <p:nvSpPr>
          <p:cNvPr id="19" name="citation-9">
            <a:extLst>
              <a:ext uri="{FF2B5EF4-FFF2-40B4-BE49-F238E27FC236}">
                <a16:creationId xmlns:a16="http://schemas.microsoft.com/office/drawing/2014/main" id="{19B5B80D-E5DD-40E3-BC30-22F12304DCAC}"/>
              </a:ext>
            </a:extLst>
          </p:cNvPr>
          <p:cNvSpPr>
            <a:spLocks noGrp="1"/>
          </p:cNvSpPr>
          <p:nvPr/>
        </p:nvSpPr>
        <p:spPr>
          <a:xfrm>
            <a:off x="400050" y="6115050"/>
            <a:ext cx="8055725" cy="190500"/>
          </a:xfrm>
          <a:prstGeom prst="rect">
            <a:avLst/>
          </a:prstGeom>
          <a:noFill/>
          <a:ln w="0">
            <a:noFill/>
            <a:prstDash val="solid"/>
          </a:ln>
        </p:spPr>
        <p:txBody>
          <a:bodyPr wrap="square" lIns="0" tIns="0" rIns="0" bIns="0" anchor="b">
            <a:noAutofit/>
          </a:bodyPr>
          <a:lstStyle/>
          <a:p>
            <a:pPr algn="l">
              <a:lnSpc>
                <a:spcPct val="104000"/>
              </a:lnSpc>
              <a:buNone/>
              <a:defRPr sz="975" b="0" i="1">
                <a:solidFill>
                  <a:srgbClr val="5D6873"/>
                </a:solidFill>
                <a:latin typeface="Arial"/>
                <a:ea typeface="Arial"/>
                <a:cs typeface="Arial"/>
              </a:defRPr>
            </a:pPr>
            <a:r>
              <a:rPr sz="975" b="0" i="1">
                <a:solidFill>
                  <a:srgbClr val="5D6873"/>
                </a:solidFill>
                <a:latin typeface="Arial"/>
                <a:ea typeface="Arial"/>
                <a:cs typeface="Arial"/>
              </a:rPr>
              <a:t>Mayne (2012); Kapoutzis et al. (2024); Pitchford (2026), Part 1 recommendations</a:t>
            </a:r>
          </a:p>
        </p:txBody>
      </p:sp>
      <p:cxnSp>
        <p:nvCxnSpPr>
          <p:cNvPr id="42" name="footer-rule-9"/>
          <p:cNvCxnSpPr>
            <a:cxnSpLocks/>
          </p:cNvCxnSpPr>
          <p:nvPr/>
        </p:nvCxnSpPr>
        <p:spPr>
          <a:xfrm>
            <a:off x="400050" y="6400800"/>
            <a:ext cx="8526236" cy="0"/>
          </a:xfrm>
          <a:prstGeom prst="straightConnector1">
            <a:avLst/>
          </a:prstGeom>
          <a:ln w="9525">
            <a:solidFill>
              <a:srgbClr val="B8BCC4"/>
            </a:solidFill>
            <a:prstDash val="solid"/>
          </a:ln>
        </p:spPr>
      </p:cxnSp>
      <p:sp>
        <p:nvSpPr>
          <p:cNvPr id="21" name="footer-label-9">
            <a:extLst>
              <a:ext uri="{FF2B5EF4-FFF2-40B4-BE49-F238E27FC236}">
                <a16:creationId xmlns:a16="http://schemas.microsoft.com/office/drawing/2014/main" id="{C8F69F98-640F-4A25-AD0F-72F3839F2B12}"/>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22" name="footer-number-9">
            <a:extLst>
              <a:ext uri="{FF2B5EF4-FFF2-40B4-BE49-F238E27FC236}">
                <a16:creationId xmlns:a16="http://schemas.microsoft.com/office/drawing/2014/main" id="{4753D009-F794-463D-93C3-C6CB85711848}"/>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9</a:t>
            </a:r>
          </a:p>
        </p:txBody>
      </p:sp>
      <p:pic>
        <p:nvPicPr>
          <p:cNvPr id="4" name="Video 3">
            <a:extLst>
              <a:ext uri="{FF2B5EF4-FFF2-40B4-BE49-F238E27FC236}">
                <a16:creationId xmlns:a16="http://schemas.microsoft.com/office/drawing/2014/main" id="{90D0BFDD-A257-83FF-D9EE-2F226EFBCD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134600" y="4776334"/>
            <a:ext cx="2057400" cy="2057400"/>
          </a:xfrm>
          <a:prstGeom prst="ellipse">
            <a:avLst/>
          </a:prstGeom>
        </p:spPr>
      </p:pic>
    </p:spTree>
    <p:extLst>
      <p:ext uri="{BB962C8B-B14F-4D97-AF65-F5344CB8AC3E}">
        <p14:creationId xmlns:p14="http://schemas.microsoft.com/office/powerpoint/2010/main" val="1177179709"/>
      </p:ext>
    </p:extLst>
  </p:cSld>
  <p:clrMapOvr>
    <a:masterClrMapping/>
  </p:clrMapOvr>
  <mc:AlternateContent xmlns:mc="http://schemas.openxmlformats.org/markup-compatibility/2006" xmlns:p14="http://schemas.microsoft.com/office/powerpoint/2010/main">
    <mc:Choice Requires="p14">
      <p:transition spd="slow" p14:dur="2000" advTm="38736"/>
    </mc:Choice>
    <mc:Fallback xmlns="">
      <p:transition spd="slow" advTm="38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10">
            <a:extLst>
              <a:ext uri="{FF2B5EF4-FFF2-40B4-BE49-F238E27FC236}">
                <a16:creationId xmlns:a16="http://schemas.microsoft.com/office/drawing/2014/main" id="{E2BDE763-8DDC-4840-856A-8EE33F0D94E7}"/>
              </a:ext>
            </a:extLst>
          </p:cNvPr>
          <p:cNvSpPr>
            <a:spLocks noGrp="1"/>
          </p:cNvSpPr>
          <p:nvPr/>
        </p:nvSpPr>
        <p:spPr>
          <a:xfrm>
            <a:off x="400050" y="638175"/>
            <a:ext cx="11391900" cy="914400"/>
          </a:xfrm>
          <a:prstGeom prst="rect">
            <a:avLst/>
          </a:prstGeom>
          <a:noFill/>
          <a:ln w="0">
            <a:noFill/>
            <a:prstDash val="solid"/>
          </a:ln>
        </p:spPr>
        <p:txBody>
          <a:bodyPr wrap="square" lIns="0" tIns="0" rIns="0" bIns="0" anchor="t">
            <a:noAutofit/>
          </a:bodyPr>
          <a:lstStyle/>
          <a:p>
            <a:pPr algn="l">
              <a:lnSpc>
                <a:spcPct val="94000"/>
              </a:lnSpc>
              <a:buNone/>
              <a:defRPr sz="3150" b="1" i="0">
                <a:solidFill>
                  <a:srgbClr val="071829"/>
                </a:solidFill>
                <a:latin typeface="Arial"/>
                <a:ea typeface="Arial"/>
                <a:cs typeface="Arial"/>
              </a:defRPr>
            </a:pPr>
            <a:r>
              <a:rPr sz="3150" b="1" i="0">
                <a:solidFill>
                  <a:srgbClr val="071829"/>
                </a:solidFill>
                <a:latin typeface="Arial"/>
                <a:ea typeface="Arial"/>
                <a:cs typeface="Arial"/>
              </a:rPr>
              <a:t>Selected references and AI use statement</a:t>
            </a:r>
          </a:p>
        </p:txBody>
      </p:sp>
      <p:sp>
        <p:nvSpPr>
          <p:cNvPr id="3" name="references-left">
            <a:extLst>
              <a:ext uri="{FF2B5EF4-FFF2-40B4-BE49-F238E27FC236}">
                <a16:creationId xmlns:a16="http://schemas.microsoft.com/office/drawing/2014/main" id="{48F399BE-025A-4512-AD6E-4AA2134F220C}"/>
              </a:ext>
            </a:extLst>
          </p:cNvPr>
          <p:cNvSpPr>
            <a:spLocks noGrp="1"/>
          </p:cNvSpPr>
          <p:nvPr/>
        </p:nvSpPr>
        <p:spPr>
          <a:xfrm>
            <a:off x="495300" y="1485900"/>
            <a:ext cx="5314950" cy="3714750"/>
          </a:xfrm>
          <a:prstGeom prst="rect">
            <a:avLst/>
          </a:prstGeom>
          <a:noFill/>
          <a:ln w="0">
            <a:noFill/>
            <a:prstDash val="solid"/>
          </a:ln>
        </p:spPr>
        <p:txBody>
          <a:bodyPr wrap="square" lIns="0" tIns="0" rIns="0" bIns="0" anchor="t">
            <a:noAutofit/>
          </a:bodyPr>
          <a:lstStyle/>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Berger, R. (2015) ‘Now I see it, now I don’t’, Qualitative Research, 15(2), 219–234.</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Brannick, T. &amp; Coghlan, D. (2007) ‘In defense of being “native”’, Organizational Research Methods, 10(1), 59–74.</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Cannon-Bowers, J.A. et al. (2023) ‘Workplace coaching’, Frontiers in Psychology, 14, 1204166.</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de Haan, E. &amp; Nilsson, V.O. (2023) ‘What can we know about the effectiveness of coaching?’, AMLE, 22(4), 641–661.</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Grant, A.M. (2017) ‘The third generation of workplace coaching’, Coaching, 10(1), 37–53.</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Kapoutzis, N. et al. (2024) ‘Coaching culture’, Coaching, 17(1), 50–76.</a:t>
            </a:r>
          </a:p>
        </p:txBody>
      </p:sp>
      <p:sp>
        <p:nvSpPr>
          <p:cNvPr id="4" name="references-right">
            <a:extLst>
              <a:ext uri="{FF2B5EF4-FFF2-40B4-BE49-F238E27FC236}">
                <a16:creationId xmlns:a16="http://schemas.microsoft.com/office/drawing/2014/main" id="{AFB24D76-A3AA-484D-AC71-1B1D6F9839B5}"/>
              </a:ext>
            </a:extLst>
          </p:cNvPr>
          <p:cNvSpPr>
            <a:spLocks noGrp="1"/>
          </p:cNvSpPr>
          <p:nvPr/>
        </p:nvSpPr>
        <p:spPr>
          <a:xfrm>
            <a:off x="6381750" y="1485900"/>
            <a:ext cx="5314950" cy="3714750"/>
          </a:xfrm>
          <a:prstGeom prst="rect">
            <a:avLst/>
          </a:prstGeom>
          <a:noFill/>
          <a:ln w="0">
            <a:noFill/>
            <a:prstDash val="solid"/>
          </a:ln>
        </p:spPr>
        <p:txBody>
          <a:bodyPr wrap="square" lIns="0" tIns="0" rIns="0" bIns="0" anchor="t">
            <a:noAutofit/>
          </a:bodyPr>
          <a:lstStyle/>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Mayne, J. (2001) ‘Addressing attribution through contribution analysis’, Canadian Journal of Program Evaluation, 16(1), 1–24.</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Mayne, J. (2012) ‘Contribution analysis: coming of age?’, Evaluation, 18(3), 270–280.</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Shoukry, H. &amp; Cox, E. (2018) ‘Coaching as a social process’, Management Learning, 49(4), 413–428.</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Theeboom, T., Beersma, B. &amp; van Vianen, A.E.M. (2014) ‘Does coaching work?’, Journal of Positive Psychology, 9(1), 1–18.</a:t>
            </a:r>
          </a:p>
          <a:p>
            <a:endParaRPr sz="1200" b="0" i="0">
              <a:solidFill>
                <a:srgbClr val="071829"/>
              </a:solidFill>
              <a:latin typeface="Arial"/>
              <a:ea typeface="Arial"/>
              <a:cs typeface="Arial"/>
            </a:endParaRPr>
          </a:p>
          <a:p>
            <a:pPr algn="l">
              <a:lnSpc>
                <a:spcPct val="100000"/>
              </a:lnSpc>
              <a:buNone/>
              <a:defRPr sz="1200" b="0" i="0">
                <a:solidFill>
                  <a:srgbClr val="071829"/>
                </a:solidFill>
                <a:latin typeface="Arial"/>
                <a:ea typeface="Arial"/>
                <a:cs typeface="Arial"/>
              </a:defRPr>
            </a:pPr>
            <a:r>
              <a:rPr sz="1200" b="0" i="0">
                <a:solidFill>
                  <a:srgbClr val="071829"/>
                </a:solidFill>
                <a:latin typeface="Arial"/>
                <a:ea typeface="Arial"/>
                <a:cs typeface="Arial"/>
              </a:rPr>
              <a:t>Woods, S.A., Jones, R.J. &amp; Guillaume, Y.R.F. (2026) ‘Coaching and its effectiveness in organizations’, JOOP, 99(2), e70115.</a:t>
            </a:r>
          </a:p>
        </p:txBody>
      </p:sp>
      <p:sp>
        <p:nvSpPr>
          <p:cNvPr id="5" name="ai-statement-panel">
            <a:extLst>
              <a:ext uri="{FF2B5EF4-FFF2-40B4-BE49-F238E27FC236}">
                <a16:creationId xmlns:a16="http://schemas.microsoft.com/office/drawing/2014/main" id="{B05F5D86-3FA5-4A9A-A3AD-9C51AE509427}"/>
              </a:ext>
            </a:extLst>
          </p:cNvPr>
          <p:cNvSpPr>
            <a:spLocks noGrp="1"/>
          </p:cNvSpPr>
          <p:nvPr/>
        </p:nvSpPr>
        <p:spPr>
          <a:xfrm>
            <a:off x="495300" y="5372100"/>
            <a:ext cx="9127671" cy="742950"/>
          </a:xfrm>
          <a:prstGeom prst="rect">
            <a:avLst/>
          </a:prstGeom>
          <a:solidFill>
            <a:srgbClr val="F6F7F8"/>
          </a:solidFill>
          <a:ln w="0">
            <a:solidFill>
              <a:srgbClr val="F6F7F8"/>
            </a:solidFill>
            <a:prstDash val="solid"/>
          </a:ln>
        </p:spPr>
        <p:txBody>
          <a:bodyPr/>
          <a:lstStyle/>
          <a:p>
            <a:endParaRPr lang="en-US"/>
          </a:p>
        </p:txBody>
      </p:sp>
      <p:sp>
        <p:nvSpPr>
          <p:cNvPr id="6" name="ai-statement">
            <a:extLst>
              <a:ext uri="{FF2B5EF4-FFF2-40B4-BE49-F238E27FC236}">
                <a16:creationId xmlns:a16="http://schemas.microsoft.com/office/drawing/2014/main" id="{6380DB84-6FFA-4DB5-9B84-1A8A888130BB}"/>
              </a:ext>
            </a:extLst>
          </p:cNvPr>
          <p:cNvSpPr>
            <a:spLocks noGrp="1"/>
          </p:cNvSpPr>
          <p:nvPr/>
        </p:nvSpPr>
        <p:spPr>
          <a:xfrm>
            <a:off x="704850" y="5543550"/>
            <a:ext cx="8758464" cy="419100"/>
          </a:xfrm>
          <a:prstGeom prst="rect">
            <a:avLst/>
          </a:prstGeom>
          <a:noFill/>
          <a:ln w="0">
            <a:noFill/>
            <a:prstDash val="solid"/>
          </a:ln>
        </p:spPr>
        <p:txBody>
          <a:bodyPr wrap="square" lIns="0" tIns="0" rIns="0" bIns="0" anchor="ctr">
            <a:noAutofit/>
          </a:bodyPr>
          <a:lstStyle/>
          <a:p>
            <a:pPr algn="l">
              <a:lnSpc>
                <a:spcPct val="103000"/>
              </a:lnSpc>
              <a:buNone/>
              <a:defRPr sz="1200" b="0" i="0">
                <a:solidFill>
                  <a:srgbClr val="071829"/>
                </a:solidFill>
                <a:latin typeface="Arial"/>
                <a:ea typeface="Arial"/>
                <a:cs typeface="Arial"/>
              </a:defRPr>
            </a:pPr>
            <a:r>
              <a:rPr sz="1200" b="0" i="0" dirty="0">
                <a:solidFill>
                  <a:srgbClr val="071829"/>
                </a:solidFill>
                <a:latin typeface="Arial"/>
                <a:ea typeface="Arial"/>
                <a:cs typeface="Arial"/>
              </a:rPr>
              <a:t>AI USE STATEMENT  ChatGPT was used on 19 August 2026 to support </a:t>
            </a:r>
            <a:r>
              <a:rPr lang="en-US" sz="1200" b="0" i="0" dirty="0">
                <a:solidFill>
                  <a:srgbClr val="071829"/>
                </a:solidFill>
                <a:latin typeface="Arial"/>
                <a:ea typeface="Arial"/>
                <a:cs typeface="Arial"/>
              </a:rPr>
              <a:t>the graphical production of the </a:t>
            </a:r>
            <a:r>
              <a:rPr sz="1200" b="0" i="0" dirty="0">
                <a:solidFill>
                  <a:srgbClr val="071829"/>
                </a:solidFill>
                <a:latin typeface="Arial"/>
                <a:ea typeface="Arial"/>
                <a:cs typeface="Arial"/>
              </a:rPr>
              <a:t>slide structure</a:t>
            </a:r>
            <a:r>
              <a:rPr lang="en-US" sz="1200" dirty="0">
                <a:solidFill>
                  <a:srgbClr val="071829"/>
                </a:solidFill>
                <a:latin typeface="Arial"/>
                <a:ea typeface="Arial"/>
                <a:cs typeface="Arial"/>
              </a:rPr>
              <a:t> and </a:t>
            </a:r>
            <a:r>
              <a:rPr sz="1200" b="0" i="0" dirty="0">
                <a:solidFill>
                  <a:srgbClr val="071829"/>
                </a:solidFill>
                <a:latin typeface="Arial"/>
                <a:ea typeface="Arial"/>
                <a:cs typeface="Arial"/>
              </a:rPr>
              <a:t>visual</a:t>
            </a:r>
            <a:r>
              <a:rPr lang="en-US" sz="1200" b="0" i="0" dirty="0">
                <a:solidFill>
                  <a:srgbClr val="071829"/>
                </a:solidFill>
                <a:latin typeface="Arial"/>
                <a:ea typeface="Arial"/>
                <a:cs typeface="Arial"/>
              </a:rPr>
              <a:t> graphics</a:t>
            </a:r>
            <a:r>
              <a:rPr sz="1200" b="0" i="0" dirty="0">
                <a:solidFill>
                  <a:srgbClr val="071829"/>
                </a:solidFill>
                <a:latin typeface="Arial"/>
                <a:ea typeface="Arial"/>
                <a:cs typeface="Arial"/>
              </a:rPr>
              <a:t>. The presenter reviewed, revised and remains responsible for the content and its academic integrity.</a:t>
            </a:r>
          </a:p>
        </p:txBody>
      </p:sp>
      <p:cxnSp>
        <p:nvCxnSpPr>
          <p:cNvPr id="16" name="footer-rule-10"/>
          <p:cNvCxnSpPr/>
          <p:nvPr/>
        </p:nvCxnSpPr>
        <p:spPr>
          <a:xfrm>
            <a:off x="400050" y="6400800"/>
            <a:ext cx="11391900" cy="0"/>
          </a:xfrm>
          <a:prstGeom prst="straightConnector1">
            <a:avLst/>
          </a:prstGeom>
          <a:ln w="9525">
            <a:solidFill>
              <a:srgbClr val="B8BCC4"/>
            </a:solidFill>
            <a:prstDash val="solid"/>
          </a:ln>
        </p:spPr>
      </p:cxnSp>
      <p:sp>
        <p:nvSpPr>
          <p:cNvPr id="8" name="footer-label-10">
            <a:extLst>
              <a:ext uri="{FF2B5EF4-FFF2-40B4-BE49-F238E27FC236}">
                <a16:creationId xmlns:a16="http://schemas.microsoft.com/office/drawing/2014/main" id="{877B5440-9D2C-4018-A3CC-A3682A25C062}"/>
              </a:ext>
            </a:extLst>
          </p:cNvPr>
          <p:cNvSpPr>
            <a:spLocks noGrp="1"/>
          </p:cNvSpPr>
          <p:nvPr/>
        </p:nvSpPr>
        <p:spPr>
          <a:xfrm>
            <a:off x="400050" y="6496050"/>
            <a:ext cx="4095750" cy="171450"/>
          </a:xfrm>
          <a:prstGeom prst="rect">
            <a:avLst/>
          </a:prstGeom>
          <a:noFill/>
          <a:ln w="0">
            <a:noFill/>
            <a:prstDash val="solid"/>
          </a:ln>
        </p:spPr>
        <p:txBody>
          <a:bodyPr wrap="square" lIns="0" tIns="0" rIns="0" bIns="0" anchor="ctr">
            <a:noAutofit/>
          </a:bodyPr>
          <a:lstStyle/>
          <a:p>
            <a:pPr algn="l">
              <a:lnSpc>
                <a:spcPct val="104000"/>
              </a:lnSpc>
              <a:buNone/>
              <a:defRPr sz="900" b="1" i="0">
                <a:solidFill>
                  <a:srgbClr val="5D6873"/>
                </a:solidFill>
                <a:latin typeface="Arial"/>
                <a:ea typeface="Arial"/>
                <a:cs typeface="Arial"/>
              </a:defRPr>
            </a:pPr>
            <a:r>
              <a:rPr sz="900" b="1" i="0">
                <a:solidFill>
                  <a:srgbClr val="5D6873"/>
                </a:solidFill>
                <a:latin typeface="Arial"/>
                <a:ea typeface="Arial"/>
                <a:cs typeface="Arial"/>
              </a:rPr>
              <a:t>BMDP7002  |  CRITICAL REFLECTION</a:t>
            </a:r>
          </a:p>
        </p:txBody>
      </p:sp>
      <p:sp>
        <p:nvSpPr>
          <p:cNvPr id="9" name="footer-number-10">
            <a:extLst>
              <a:ext uri="{FF2B5EF4-FFF2-40B4-BE49-F238E27FC236}">
                <a16:creationId xmlns:a16="http://schemas.microsoft.com/office/drawing/2014/main" id="{7C8EE06F-8E59-4BB5-8502-2AAFABDEFE05}"/>
              </a:ext>
            </a:extLst>
          </p:cNvPr>
          <p:cNvSpPr>
            <a:spLocks noGrp="1"/>
          </p:cNvSpPr>
          <p:nvPr/>
        </p:nvSpPr>
        <p:spPr>
          <a:xfrm>
            <a:off x="11287125" y="6496050"/>
            <a:ext cx="504825" cy="171450"/>
          </a:xfrm>
          <a:prstGeom prst="rect">
            <a:avLst/>
          </a:prstGeom>
          <a:noFill/>
          <a:ln w="0">
            <a:noFill/>
            <a:prstDash val="solid"/>
          </a:ln>
        </p:spPr>
        <p:txBody>
          <a:bodyPr wrap="square" lIns="0" tIns="0" rIns="0" bIns="0" anchor="ctr">
            <a:noAutofit/>
          </a:bodyPr>
          <a:lstStyle/>
          <a:p>
            <a:pPr algn="r">
              <a:lnSpc>
                <a:spcPct val="104000"/>
              </a:lnSpc>
              <a:buNone/>
              <a:defRPr sz="900" b="0" i="0">
                <a:solidFill>
                  <a:srgbClr val="5D6873"/>
                </a:solidFill>
                <a:latin typeface="Arial"/>
                <a:ea typeface="Arial"/>
                <a:cs typeface="Arial"/>
              </a:defRPr>
            </a:pPr>
            <a:r>
              <a:rPr sz="900" b="0" i="0">
                <a:solidFill>
                  <a:srgbClr val="5D6873"/>
                </a:solidFill>
                <a:latin typeface="Arial"/>
                <a:ea typeface="Arial"/>
                <a:cs typeface="Arial"/>
              </a:rPr>
              <a:t>10</a:t>
            </a:r>
          </a:p>
        </p:txBody>
      </p:sp>
      <p:pic>
        <p:nvPicPr>
          <p:cNvPr id="7" name="Video 6">
            <a:extLst>
              <a:ext uri="{FF2B5EF4-FFF2-40B4-BE49-F238E27FC236}">
                <a16:creationId xmlns:a16="http://schemas.microsoft.com/office/drawing/2014/main" id="{20F64D4D-3510-7A6F-8B32-C0D8B3341C9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001427"/>
      </p:ext>
    </p:extLst>
  </p:cSld>
  <p:clrMapOvr>
    <a:masterClrMapping/>
  </p:clrMapOvr>
  <mc:AlternateContent xmlns:mc="http://schemas.openxmlformats.org/markup-compatibility/2006" xmlns:p14="http://schemas.microsoft.com/office/powerpoint/2010/main">
    <mc:Choice Requires="p14">
      <p:transition spd="slow" p14:dur="2000" advTm="12165"/>
    </mc:Choice>
    <mc:Fallback xmlns="">
      <p:transition spd="slow" advTm="12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Video 6">
            <a:extLst>
              <a:ext uri="{FF2B5EF4-FFF2-40B4-BE49-F238E27FC236}">
                <a16:creationId xmlns:a16="http://schemas.microsoft.com/office/drawing/2014/main" id="{5D22EA07-6E3C-EBD5-0BF0-D5D2442878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4629438"/>
      </p:ext>
    </p:extLst>
  </p:cSld>
  <p:clrMapOvr>
    <a:masterClrMapping/>
  </p:clrMapOvr>
  <mc:AlternateContent xmlns:mc="http://schemas.openxmlformats.org/markup-compatibility/2006" xmlns:p14="http://schemas.microsoft.com/office/powerpoint/2010/main">
    <mc:Choice Requires="p14">
      <p:transition spd="slow" p14:dur="2000" advTm="3946"/>
    </mc:Choice>
    <mc:Fallback xmlns="">
      <p:transition spd="slow" advTm="3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TotalTime>
  <Words>2354</Words>
  <Application>Microsoft Macintosh PowerPoint</Application>
  <DocSecurity>0</DocSecurity>
  <PresentationFormat>Widescreen</PresentationFormat>
  <Paragraphs>255</Paragraphs>
  <Slides>12</Slides>
  <Notes>10</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Ian Pitchford</cp:lastModifiedBy>
  <cp:revision>3</cp:revision>
  <dcterms:created xsi:type="dcterms:W3CDTF">2026-08-19T18:44:58Z</dcterms:created>
  <dcterms:modified xsi:type="dcterms:W3CDTF">2026-09-04T19:07:40Z</dcterms:modified>
</cp:coreProperties>
</file>