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  <p:sldMasterId id="2147483697" r:id="rId2"/>
  </p:sldMasterIdLst>
  <p:notesMasterIdLst>
    <p:notesMasterId r:id="rId54"/>
  </p:notesMasterIdLst>
  <p:handoutMasterIdLst>
    <p:handoutMasterId r:id="rId55"/>
  </p:handoutMasterIdLst>
  <p:sldIdLst>
    <p:sldId id="284" r:id="rId3"/>
    <p:sldId id="285" r:id="rId4"/>
    <p:sldId id="286" r:id="rId5"/>
    <p:sldId id="344" r:id="rId6"/>
    <p:sldId id="340" r:id="rId7"/>
    <p:sldId id="341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350" r:id="rId16"/>
    <p:sldId id="351" r:id="rId17"/>
    <p:sldId id="352" r:id="rId18"/>
    <p:sldId id="353" r:id="rId19"/>
    <p:sldId id="354" r:id="rId20"/>
    <p:sldId id="355" r:id="rId21"/>
    <p:sldId id="356" r:id="rId22"/>
    <p:sldId id="357" r:id="rId23"/>
    <p:sldId id="358" r:id="rId24"/>
    <p:sldId id="298" r:id="rId25"/>
    <p:sldId id="299" r:id="rId26"/>
    <p:sldId id="300" r:id="rId27"/>
    <p:sldId id="301" r:id="rId28"/>
    <p:sldId id="302" r:id="rId29"/>
    <p:sldId id="303" r:id="rId30"/>
    <p:sldId id="346" r:id="rId31"/>
    <p:sldId id="307" r:id="rId32"/>
    <p:sldId id="304" r:id="rId33"/>
    <p:sldId id="308" r:id="rId34"/>
    <p:sldId id="309" r:id="rId35"/>
    <p:sldId id="310" r:id="rId36"/>
    <p:sldId id="311" r:id="rId37"/>
    <p:sldId id="312" r:id="rId38"/>
    <p:sldId id="305" r:id="rId39"/>
    <p:sldId id="313" r:id="rId40"/>
    <p:sldId id="314" r:id="rId41"/>
    <p:sldId id="306" r:id="rId42"/>
    <p:sldId id="315" r:id="rId43"/>
    <p:sldId id="316" r:id="rId44"/>
    <p:sldId id="347" r:id="rId45"/>
    <p:sldId id="318" r:id="rId46"/>
    <p:sldId id="319" r:id="rId47"/>
    <p:sldId id="317" r:id="rId48"/>
    <p:sldId id="320" r:id="rId49"/>
    <p:sldId id="321" r:id="rId50"/>
    <p:sldId id="348" r:id="rId51"/>
    <p:sldId id="322" r:id="rId52"/>
    <p:sldId id="349" r:id="rId53"/>
  </p:sldIdLst>
  <p:sldSz cx="9144000" cy="6858000" type="screen4x3"/>
  <p:notesSz cx="6724650" cy="9774238"/>
  <p:kinsoku lang="ja-JP" invalStChars="、。，．・：；？！゛゜ヽヾゝゞ々ー’”）〕］｝〉》」』】°‰′″℃￠％ぁぃぅぇぉっゃゅょゎァィゥェォッャュョヮヵヶ!%),.:;?]}｡｣､･ｧｨｩｪｫｬｭｮｯｰﾞﾟ" invalEndChars="‘“（〔［｛〈《「『【￥＄$([\{｢￡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37533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08146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ＭＳ Ｐゴシック" charset="0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0057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83054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893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03398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3639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8408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508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3263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925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95806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1610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ahoma" panose="020B0604030504040204" pitchFamily="34" charset="0"/>
                    <a:ea typeface="MS PGothic" panose="020B0600070205080204" pitchFamily="34" charset="-128"/>
                  </a:defRPr>
                </a:lvl9pPr>
              </a:lstStyle>
              <a:p>
                <a:pPr eaLnBrk="1" hangingPunct="1"/>
                <a:endParaRPr lang="en-GB" altLang="en-US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eaLnBrk="1" hangingPunct="1"/>
              <a:endParaRPr lang="en-GB" altLang="en-US"/>
            </a:p>
          </p:txBody>
        </p:sp>
      </p:grpSp>
      <p:sp>
        <p:nvSpPr>
          <p:cNvPr id="5223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8288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223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C3B3735-99B9-4A8E-86FC-16C8E3E869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93258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AF625C-EAA0-4480-BD7D-74BCE99C9A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6120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BD0AD-FAEB-454E-959A-271131A6FA0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77970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49F8C7-17D7-4CAF-8C7C-22E3907541E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11769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DAB41F-1E33-415C-9399-8608D799F95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03979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892C49-F032-43A4-BF4D-90407EC179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29359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8243D0-114D-485B-84A5-2CC6FBE4241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35645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15D8DE-3A05-43EA-8359-3023974FF8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294486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375342-00EC-488B-8980-9AB014B8E2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09776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231F1F-8751-4E86-BD48-FB5D9D193A0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43871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2463" y="304800"/>
            <a:ext cx="1952625" cy="58277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304800"/>
            <a:ext cx="5707063" cy="58277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2F8905-8788-4A36-AA59-B31ADCDC281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5420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endParaRPr kumimoji="1" lang="en-US" alt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43000" y="304800"/>
            <a:ext cx="77930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1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1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A5B189-04A4-4A32-833E-0E62836EC25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95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  <a:ea typeface="MS PGothic" panose="020B0600070205080204" pitchFamily="34" charset="-128"/>
          <a:cs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anose="020B0600070205080204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anose="020B0600070205080204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anose="020B0600070205080204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3663280" cy="457200"/>
          </a:xfrm>
        </p:spPr>
        <p:txBody>
          <a:bodyPr/>
          <a:lstStyle/>
          <a:p>
            <a:r>
              <a:rPr lang="en-US" dirty="0" smtClean="0"/>
              <a:t>ACCA7003 Object Oriented Programming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C9A24-6438-4039-9137-61B9E05A740A}" type="slidenum">
              <a:rPr lang="en-US"/>
              <a:pPr/>
              <a:t>1</a:t>
            </a:fld>
            <a:endParaRPr lang="en-US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512" y="1196752"/>
            <a:ext cx="8712968" cy="1143000"/>
          </a:xfrm>
        </p:spPr>
        <p:txBody>
          <a:bodyPr/>
          <a:lstStyle/>
          <a:p>
            <a:pPr algn="ctr"/>
            <a:r>
              <a:rPr lang="en-US" b="1" smtClean="0"/>
              <a:t>Topic 11 </a:t>
            </a:r>
            <a:r>
              <a:rPr lang="en-US" b="1" dirty="0" smtClean="0"/>
              <a:t>- Java Collections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403648" y="4005064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Dr Stephen Hole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89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Collections Framework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017713"/>
            <a:ext cx="8271520" cy="4114800"/>
          </a:xfrm>
        </p:spPr>
        <p:txBody>
          <a:bodyPr/>
          <a:lstStyle/>
          <a:p>
            <a:r>
              <a:rPr lang="en-GB" sz="2000" dirty="0"/>
              <a:t>The Collections Framework is a sophisticated hierarchy of interfaces and </a:t>
            </a:r>
            <a:r>
              <a:rPr lang="en-GB" sz="2000" dirty="0" smtClean="0"/>
              <a:t>classes that </a:t>
            </a:r>
            <a:r>
              <a:rPr lang="en-GB" sz="2000" dirty="0"/>
              <a:t>provide state-of-the-art technology for managing groups of objects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The Java Collections Framework </a:t>
            </a:r>
            <a:r>
              <a:rPr lang="en-GB" sz="2000" dirty="0" smtClean="0"/>
              <a:t>standardises </a:t>
            </a:r>
            <a:r>
              <a:rPr lang="en-GB" sz="2000" dirty="0"/>
              <a:t>the way in which groups of objects are </a:t>
            </a:r>
            <a:r>
              <a:rPr lang="en-GB" sz="2000" dirty="0" smtClean="0"/>
              <a:t>handled by Java </a:t>
            </a:r>
            <a:r>
              <a:rPr lang="en-GB" sz="2000" dirty="0"/>
              <a:t>programs</a:t>
            </a:r>
            <a:r>
              <a:rPr lang="en-GB" sz="2000" dirty="0" smtClean="0"/>
              <a:t>.</a:t>
            </a:r>
          </a:p>
          <a:p>
            <a:r>
              <a:rPr lang="en-GB" sz="2000" dirty="0"/>
              <a:t>The Collections Framework was designed to meet several goals. </a:t>
            </a:r>
            <a:endParaRPr lang="en-GB" sz="2000" dirty="0" smtClean="0"/>
          </a:p>
          <a:p>
            <a:pPr lvl="1"/>
            <a:r>
              <a:rPr lang="en-GB" sz="1600" dirty="0" smtClean="0"/>
              <a:t>First</a:t>
            </a:r>
            <a:r>
              <a:rPr lang="en-GB" sz="1600" dirty="0"/>
              <a:t>, the framework </a:t>
            </a:r>
            <a:r>
              <a:rPr lang="en-GB" sz="1600" dirty="0" smtClean="0"/>
              <a:t>had to </a:t>
            </a:r>
            <a:r>
              <a:rPr lang="en-GB" sz="1600" dirty="0"/>
              <a:t>be high-performance</a:t>
            </a:r>
            <a:r>
              <a:rPr lang="en-GB" sz="1600" dirty="0" smtClean="0"/>
              <a:t>.</a:t>
            </a:r>
          </a:p>
          <a:p>
            <a:pPr lvl="1"/>
            <a:r>
              <a:rPr lang="en-GB" sz="1600" dirty="0"/>
              <a:t>Second, the framework had to allow different types </a:t>
            </a:r>
            <a:r>
              <a:rPr lang="en-GB" sz="1600" dirty="0" smtClean="0"/>
              <a:t>of collections </a:t>
            </a:r>
            <a:r>
              <a:rPr lang="en-GB" sz="1600" dirty="0"/>
              <a:t>to work in a similar manner and with a high degree of interoperability</a:t>
            </a:r>
            <a:r>
              <a:rPr lang="en-GB" sz="1600" dirty="0" smtClean="0"/>
              <a:t>.</a:t>
            </a:r>
          </a:p>
          <a:p>
            <a:pPr lvl="1"/>
            <a:r>
              <a:rPr lang="en-GB" sz="1600" dirty="0"/>
              <a:t>Third</a:t>
            </a:r>
            <a:r>
              <a:rPr lang="en-GB" sz="1600" dirty="0" smtClean="0"/>
              <a:t>, extending </a:t>
            </a:r>
            <a:r>
              <a:rPr lang="en-GB" sz="1600" dirty="0"/>
              <a:t>and/or adapting a collection had to be easy.</a:t>
            </a:r>
            <a:endParaRPr lang="en-GB" sz="1600" dirty="0" smtClean="0"/>
          </a:p>
          <a:p>
            <a:endParaRPr lang="en-GB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64823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Main Collection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000" dirty="0" smtClean="0"/>
              <a:t>There are 3 main types of </a:t>
            </a:r>
            <a:r>
              <a:rPr lang="en-GB" sz="2000" b="1" dirty="0"/>
              <a:t>C</a:t>
            </a:r>
            <a:r>
              <a:rPr lang="en-GB" sz="2000" b="1" dirty="0" smtClean="0"/>
              <a:t>ollection</a:t>
            </a:r>
            <a:r>
              <a:rPr lang="en-GB" sz="2000" dirty="0" smtClean="0"/>
              <a:t> in the Collections API all of which are defined via interfaces:</a:t>
            </a:r>
          </a:p>
          <a:p>
            <a:pPr lvl="1"/>
            <a:r>
              <a:rPr lang="en-GB" sz="1600" dirty="0" smtClean="0"/>
              <a:t>List: a list is an ordered collection of objects, and allows duplicate elements.</a:t>
            </a:r>
          </a:p>
          <a:p>
            <a:pPr lvl="1"/>
            <a:r>
              <a:rPr lang="en-GB" sz="1600" dirty="0" smtClean="0"/>
              <a:t>Set: a set is a collection of unique elements that may or may not be sorted.</a:t>
            </a:r>
          </a:p>
          <a:p>
            <a:pPr lvl="1"/>
            <a:r>
              <a:rPr lang="en-GB" sz="1600" dirty="0" smtClean="0"/>
              <a:t>Map: a map is a set of key / value pairs, and allows fast lookup of values via their key.</a:t>
            </a:r>
          </a:p>
          <a:p>
            <a:r>
              <a:rPr lang="en-GB" sz="2000" dirty="0" smtClean="0"/>
              <a:t>Collections can only hold objects (not primitives) and their size does not need to be specified in advance, they will grow as new data is added to them.</a:t>
            </a:r>
            <a:endParaRPr lang="en-GB" sz="2000" dirty="0"/>
          </a:p>
          <a:p>
            <a:pPr lvl="1"/>
            <a:endParaRPr lang="en-GB" sz="1600" dirty="0" smtClean="0"/>
          </a:p>
          <a:p>
            <a:endParaRPr lang="en-GB" sz="2000" dirty="0" smtClean="0"/>
          </a:p>
          <a:p>
            <a:endParaRPr lang="en-GB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55221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Collection Interfaces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1123255"/>
          </a:xfrm>
        </p:spPr>
        <p:txBody>
          <a:bodyPr/>
          <a:lstStyle/>
          <a:p>
            <a:r>
              <a:rPr lang="en-GB" sz="2000" dirty="0"/>
              <a:t>The Collections Framework defines several </a:t>
            </a:r>
            <a:r>
              <a:rPr lang="en-GB" sz="2000" dirty="0" smtClean="0"/>
              <a:t>interfaces.</a:t>
            </a:r>
          </a:p>
          <a:p>
            <a:r>
              <a:rPr lang="en-GB" sz="2000" dirty="0"/>
              <a:t>The interfaces that </a:t>
            </a:r>
            <a:r>
              <a:rPr lang="en-GB" sz="2000" dirty="0" smtClean="0"/>
              <a:t>underpin collections </a:t>
            </a:r>
            <a:r>
              <a:rPr lang="en-GB" sz="2000" dirty="0"/>
              <a:t>are summarized in the following table: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71800" y="6324600"/>
            <a:ext cx="3476600" cy="4572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ACCA7003 Object Oriented Programming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393" y="3140967"/>
            <a:ext cx="8414087" cy="326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46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Methods Defined by Collection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5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478624"/>
            <a:ext cx="8568952" cy="4656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87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Methods Defined by Collection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ACCA7003 Object Oriented Programming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5AF625C-EAA0-4480-BD7D-74BCE99C9A42}" type="slidenum">
              <a:rPr kumimoji="0" lang="en-US" alt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28" y="1447799"/>
            <a:ext cx="8381536" cy="4847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8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ArrayList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487544" cy="4536504"/>
          </a:xfrm>
        </p:spPr>
        <p:txBody>
          <a:bodyPr/>
          <a:lstStyle/>
          <a:p>
            <a:r>
              <a:rPr lang="en-GB" sz="2400" dirty="0"/>
              <a:t>The </a:t>
            </a:r>
            <a:r>
              <a:rPr lang="en-GB" sz="2400" b="1" dirty="0" err="1"/>
              <a:t>ArrayList</a:t>
            </a:r>
            <a:r>
              <a:rPr lang="en-GB" sz="2400" dirty="0"/>
              <a:t> class extends </a:t>
            </a:r>
            <a:r>
              <a:rPr lang="en-GB" sz="2400" b="1" dirty="0" err="1"/>
              <a:t>AbstractList</a:t>
            </a:r>
            <a:r>
              <a:rPr lang="en-GB" sz="2400" dirty="0"/>
              <a:t> and implements the </a:t>
            </a:r>
            <a:r>
              <a:rPr lang="en-GB" sz="2400" b="1" dirty="0"/>
              <a:t>List</a:t>
            </a:r>
            <a:r>
              <a:rPr lang="en-GB" sz="2400" dirty="0"/>
              <a:t> interface. </a:t>
            </a:r>
            <a:endParaRPr lang="en-GB" sz="2400" dirty="0" smtClean="0"/>
          </a:p>
          <a:p>
            <a:r>
              <a:rPr lang="en-GB" sz="2400" b="1" dirty="0" err="1" smtClean="0"/>
              <a:t>ArrayList</a:t>
            </a:r>
            <a:r>
              <a:rPr lang="en-GB" sz="2400" dirty="0" smtClean="0"/>
              <a:t> </a:t>
            </a:r>
            <a:r>
              <a:rPr lang="en-GB" sz="2400" dirty="0"/>
              <a:t>is </a:t>
            </a:r>
            <a:r>
              <a:rPr lang="en-GB" sz="2400" dirty="0" smtClean="0"/>
              <a:t>a generic </a:t>
            </a:r>
            <a:r>
              <a:rPr lang="en-GB" sz="2400" dirty="0"/>
              <a:t>class that has this declaration:</a:t>
            </a:r>
          </a:p>
          <a:p>
            <a:pPr lvl="1"/>
            <a:r>
              <a:rPr lang="en-GB" sz="2000" dirty="0"/>
              <a:t>class </a:t>
            </a:r>
            <a:r>
              <a:rPr lang="en-GB" sz="2000" dirty="0" err="1"/>
              <a:t>ArrayList</a:t>
            </a:r>
            <a:r>
              <a:rPr lang="en-GB" sz="2000" dirty="0"/>
              <a:t>&lt;E&gt;</a:t>
            </a:r>
          </a:p>
          <a:p>
            <a:pPr lvl="1"/>
            <a:r>
              <a:rPr lang="en-GB" sz="2000" dirty="0"/>
              <a:t>Here, E specifies the type of objects that the list will hold</a:t>
            </a:r>
            <a:r>
              <a:rPr lang="en-GB" sz="2000" dirty="0" smtClean="0"/>
              <a:t>.</a:t>
            </a:r>
          </a:p>
          <a:p>
            <a:r>
              <a:rPr lang="en-GB" sz="2400" b="1" dirty="0" err="1"/>
              <a:t>ArrayList</a:t>
            </a:r>
            <a:r>
              <a:rPr lang="en-GB" sz="2400" dirty="0"/>
              <a:t> supports dynamic arrays that can grow as needed. </a:t>
            </a:r>
            <a:endParaRPr lang="en-GB" sz="2400" dirty="0" smtClean="0"/>
          </a:p>
          <a:p>
            <a:r>
              <a:rPr lang="en-GB" sz="2400" dirty="0" smtClean="0"/>
              <a:t>In </a:t>
            </a:r>
            <a:r>
              <a:rPr lang="en-GB" sz="2400" dirty="0"/>
              <a:t>Java, standard arrays </a:t>
            </a:r>
            <a:r>
              <a:rPr lang="en-GB" sz="2400" dirty="0" smtClean="0"/>
              <a:t>are of </a:t>
            </a:r>
            <a:r>
              <a:rPr lang="en-GB" sz="2400" dirty="0"/>
              <a:t>a fixed length. </a:t>
            </a:r>
            <a:endParaRPr lang="en-GB" sz="2400" dirty="0" smtClean="0"/>
          </a:p>
          <a:p>
            <a:r>
              <a:rPr lang="en-GB" sz="2400" dirty="0" smtClean="0"/>
              <a:t>After </a:t>
            </a:r>
            <a:r>
              <a:rPr lang="en-GB" sz="2400" dirty="0"/>
              <a:t>arrays are created, they cannot grow or shrink, which means that </a:t>
            </a:r>
            <a:r>
              <a:rPr lang="en-GB" sz="2400" dirty="0" smtClean="0"/>
              <a:t>you must </a:t>
            </a:r>
            <a:r>
              <a:rPr lang="en-GB" sz="2400" dirty="0"/>
              <a:t>know in advance how many elements an array will hold</a:t>
            </a:r>
            <a:r>
              <a:rPr lang="en-GB" sz="2400" dirty="0" smtClean="0"/>
              <a:t>. 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3984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ArrayList</a:t>
            </a:r>
            <a:r>
              <a:rPr lang="en-GB" dirty="0" smtClean="0"/>
              <a:t> Constructors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b="1" dirty="0" err="1"/>
              <a:t>ArrayList</a:t>
            </a:r>
            <a:r>
              <a:rPr lang="en-GB" sz="2400" dirty="0"/>
              <a:t> has the constructors shown here:</a:t>
            </a:r>
          </a:p>
          <a:p>
            <a:pPr lvl="1"/>
            <a:r>
              <a:rPr lang="en-GB" sz="2000" dirty="0" err="1"/>
              <a:t>ArrayList</a:t>
            </a:r>
            <a:r>
              <a:rPr lang="en-GB" sz="2000" dirty="0"/>
              <a:t>( )</a:t>
            </a:r>
          </a:p>
          <a:p>
            <a:pPr lvl="1"/>
            <a:r>
              <a:rPr lang="en-GB" sz="2000" dirty="0" err="1"/>
              <a:t>ArrayList</a:t>
            </a:r>
            <a:r>
              <a:rPr lang="en-GB" sz="2000" dirty="0"/>
              <a:t>(Collection&lt;? extends E&gt; c)</a:t>
            </a:r>
          </a:p>
          <a:p>
            <a:pPr lvl="1"/>
            <a:r>
              <a:rPr lang="en-GB" sz="2000" dirty="0" err="1"/>
              <a:t>ArrayList</a:t>
            </a:r>
            <a:r>
              <a:rPr lang="en-GB" sz="2000" dirty="0"/>
              <a:t>(</a:t>
            </a:r>
            <a:r>
              <a:rPr lang="en-GB" sz="2000" dirty="0" err="1"/>
              <a:t>int</a:t>
            </a:r>
            <a:r>
              <a:rPr lang="en-GB" sz="2000" dirty="0"/>
              <a:t> capacity</a:t>
            </a:r>
            <a:r>
              <a:rPr lang="en-GB" sz="2000" dirty="0" smtClean="0"/>
              <a:t>)</a:t>
            </a:r>
          </a:p>
          <a:p>
            <a:r>
              <a:rPr lang="en-GB" sz="2400" dirty="0"/>
              <a:t>The first constructor builds an empty array list. </a:t>
            </a:r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second constructor builds an array </a:t>
            </a:r>
            <a:r>
              <a:rPr lang="en-GB" sz="2400" dirty="0" smtClean="0"/>
              <a:t>list that </a:t>
            </a:r>
            <a:r>
              <a:rPr lang="en-GB" sz="2400" dirty="0"/>
              <a:t>is initialized with the elements of the collection c. </a:t>
            </a:r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third constructor builds an </a:t>
            </a:r>
            <a:r>
              <a:rPr lang="en-GB" sz="2400" dirty="0" smtClean="0"/>
              <a:t>array list </a:t>
            </a:r>
            <a:r>
              <a:rPr lang="en-GB" sz="2400" dirty="0"/>
              <a:t>that has the specified initial capacity. </a:t>
            </a:r>
            <a:endParaRPr lang="en-GB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444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ArrayList</a:t>
            </a:r>
            <a:r>
              <a:rPr lang="en-GB" dirty="0" smtClean="0"/>
              <a:t> Constructors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487544" cy="4608512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 capacity is the size of the underlying array </a:t>
            </a:r>
            <a:r>
              <a:rPr lang="en-GB" sz="2400" dirty="0" smtClean="0">
                <a:solidFill>
                  <a:srgbClr val="000000"/>
                </a:solidFill>
              </a:rPr>
              <a:t>that is </a:t>
            </a:r>
            <a:r>
              <a:rPr lang="en-GB" sz="2400" dirty="0">
                <a:solidFill>
                  <a:srgbClr val="000000"/>
                </a:solidFill>
              </a:rPr>
              <a:t>used to store the elements.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The </a:t>
            </a:r>
            <a:r>
              <a:rPr lang="en-GB" sz="2400" dirty="0">
                <a:solidFill>
                  <a:srgbClr val="000000"/>
                </a:solidFill>
              </a:rPr>
              <a:t>capacity grows automatically as elements are added to </a:t>
            </a:r>
            <a:r>
              <a:rPr lang="en-GB" sz="2400" dirty="0" smtClean="0">
                <a:solidFill>
                  <a:srgbClr val="000000"/>
                </a:solidFill>
              </a:rPr>
              <a:t>an array list.</a:t>
            </a:r>
          </a:p>
          <a:p>
            <a:r>
              <a:rPr lang="en-GB" sz="2400" dirty="0"/>
              <a:t>The following program shows a simple use of </a:t>
            </a:r>
            <a:r>
              <a:rPr lang="en-GB" sz="2400" b="1" dirty="0" err="1"/>
              <a:t>ArrayList</a:t>
            </a:r>
            <a:r>
              <a:rPr lang="en-GB" sz="2400" dirty="0"/>
              <a:t>. </a:t>
            </a:r>
            <a:endParaRPr lang="en-GB" sz="2400" dirty="0" smtClean="0"/>
          </a:p>
          <a:p>
            <a:r>
              <a:rPr lang="en-GB" sz="2400" dirty="0" smtClean="0"/>
              <a:t>An </a:t>
            </a:r>
            <a:r>
              <a:rPr lang="en-GB" sz="2400" dirty="0"/>
              <a:t>array list is created for </a:t>
            </a:r>
            <a:r>
              <a:rPr lang="en-GB" sz="2400" dirty="0" smtClean="0"/>
              <a:t>objects of </a:t>
            </a:r>
            <a:r>
              <a:rPr lang="en-GB" sz="2400" dirty="0"/>
              <a:t>type </a:t>
            </a:r>
            <a:r>
              <a:rPr lang="en-GB" sz="2400" b="1" dirty="0"/>
              <a:t>String</a:t>
            </a:r>
            <a:r>
              <a:rPr lang="en-GB" sz="2400" dirty="0"/>
              <a:t>, and then several strings are added to it. </a:t>
            </a:r>
            <a:endParaRPr lang="en-GB" sz="2400" dirty="0" smtClean="0"/>
          </a:p>
          <a:p>
            <a:pPr lvl="1"/>
            <a:r>
              <a:rPr lang="en-GB" sz="2000" dirty="0"/>
              <a:t>A</a:t>
            </a:r>
            <a:r>
              <a:rPr lang="en-GB" sz="2000" dirty="0" smtClean="0"/>
              <a:t> </a:t>
            </a:r>
            <a:r>
              <a:rPr lang="en-GB" sz="2000" dirty="0"/>
              <a:t>quoted string is </a:t>
            </a:r>
            <a:r>
              <a:rPr lang="en-GB" sz="2000" dirty="0" smtClean="0"/>
              <a:t>translated into </a:t>
            </a:r>
            <a:r>
              <a:rPr lang="en-GB" sz="2000" dirty="0"/>
              <a:t>a </a:t>
            </a:r>
            <a:r>
              <a:rPr lang="en-GB" sz="2000" b="1" dirty="0"/>
              <a:t>String </a:t>
            </a:r>
            <a:r>
              <a:rPr lang="en-GB" sz="2000" dirty="0"/>
              <a:t>object</a:t>
            </a:r>
            <a:r>
              <a:rPr lang="en-GB" sz="2000" dirty="0" smtClean="0"/>
              <a:t>. </a:t>
            </a:r>
          </a:p>
          <a:p>
            <a:r>
              <a:rPr lang="en-GB" sz="2400" dirty="0" smtClean="0"/>
              <a:t>The </a:t>
            </a:r>
            <a:r>
              <a:rPr lang="en-GB" sz="2400" dirty="0"/>
              <a:t>list is then displayed. 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of the elements are removed and </a:t>
            </a:r>
            <a:r>
              <a:rPr lang="en-GB" sz="2400" dirty="0" smtClean="0"/>
              <a:t>the list </a:t>
            </a:r>
            <a:r>
              <a:rPr lang="en-GB" sz="2400" dirty="0"/>
              <a:t>is displayed again.</a:t>
            </a:r>
            <a:endParaRPr lang="en-GB" sz="2400" dirty="0">
              <a:solidFill>
                <a:srgbClr val="000000"/>
              </a:solidFill>
            </a:endParaRP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3643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16631"/>
            <a:ext cx="8856984" cy="6538587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279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2204864"/>
            <a:ext cx="7210697" cy="3605349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6186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ArrayList</a:t>
            </a:r>
            <a:r>
              <a:rPr lang="en-GB" dirty="0" smtClean="0"/>
              <a:t> in Operation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400" dirty="0">
                <a:latin typeface="Palatino-Roman"/>
              </a:rPr>
              <a:t>Notice that </a:t>
            </a:r>
            <a:r>
              <a:rPr lang="en-GB" sz="2400" b="1" dirty="0">
                <a:latin typeface="Palatino-Bold"/>
              </a:rPr>
              <a:t>a1 </a:t>
            </a:r>
            <a:r>
              <a:rPr lang="en-GB" sz="2400" dirty="0">
                <a:latin typeface="Palatino-Roman"/>
              </a:rPr>
              <a:t>starts out empty and grows as elements are added to it. </a:t>
            </a:r>
            <a:endParaRPr lang="en-GB" sz="2400" dirty="0" smtClean="0">
              <a:latin typeface="Palatino-Roman"/>
            </a:endParaRPr>
          </a:p>
          <a:p>
            <a:r>
              <a:rPr lang="en-GB" sz="2400" dirty="0" smtClean="0">
                <a:latin typeface="Palatino-Roman"/>
              </a:rPr>
              <a:t>When </a:t>
            </a:r>
            <a:r>
              <a:rPr lang="en-GB" sz="2400" dirty="0">
                <a:latin typeface="Palatino-Roman"/>
              </a:rPr>
              <a:t>elements </a:t>
            </a:r>
            <a:r>
              <a:rPr lang="en-GB" sz="2400" dirty="0" smtClean="0">
                <a:latin typeface="Palatino-Roman"/>
              </a:rPr>
              <a:t>are removed</a:t>
            </a:r>
            <a:r>
              <a:rPr lang="en-GB" sz="2400" dirty="0">
                <a:latin typeface="Palatino-Roman"/>
              </a:rPr>
              <a:t>, its size is reduced.</a:t>
            </a:r>
          </a:p>
          <a:p>
            <a:r>
              <a:rPr lang="en-GB" sz="2400" dirty="0">
                <a:latin typeface="Palatino-Roman"/>
              </a:rPr>
              <a:t>In the preceding example, the contents of a collection are displayed using the </a:t>
            </a:r>
            <a:r>
              <a:rPr lang="en-GB" sz="2400" dirty="0" smtClean="0">
                <a:latin typeface="Palatino-Roman"/>
              </a:rPr>
              <a:t>default conversion </a:t>
            </a:r>
            <a:r>
              <a:rPr lang="en-GB" sz="2400" dirty="0">
                <a:latin typeface="Palatino-Roman"/>
              </a:rPr>
              <a:t>provided by </a:t>
            </a:r>
            <a:r>
              <a:rPr lang="en-GB" sz="2400" b="1" dirty="0" err="1">
                <a:latin typeface="Palatino-Bold"/>
              </a:rPr>
              <a:t>toString</a:t>
            </a:r>
            <a:r>
              <a:rPr lang="en-GB" sz="2400" b="1" dirty="0">
                <a:latin typeface="Palatino-Bold"/>
              </a:rPr>
              <a:t>( )</a:t>
            </a:r>
            <a:r>
              <a:rPr lang="en-GB" sz="2400" dirty="0">
                <a:latin typeface="Palatino-Roman"/>
              </a:rPr>
              <a:t>, which was inherited from </a:t>
            </a:r>
            <a:r>
              <a:rPr lang="en-GB" sz="2400" b="1" dirty="0" err="1">
                <a:latin typeface="Palatino-Bold"/>
              </a:rPr>
              <a:t>AbstractCollection</a:t>
            </a:r>
            <a:r>
              <a:rPr lang="en-GB" sz="2400" dirty="0">
                <a:latin typeface="Palatino-Roman"/>
              </a:rPr>
              <a:t>. </a:t>
            </a:r>
            <a:endParaRPr lang="en-GB" sz="2400" dirty="0" smtClean="0">
              <a:latin typeface="Palatino-Roman"/>
            </a:endParaRPr>
          </a:p>
          <a:p>
            <a:r>
              <a:rPr lang="en-GB" sz="2400" dirty="0" smtClean="0">
                <a:latin typeface="Palatino-Roman"/>
              </a:rPr>
              <a:t>Although it </a:t>
            </a:r>
            <a:r>
              <a:rPr lang="en-GB" sz="2400" dirty="0">
                <a:latin typeface="Palatino-Roman"/>
              </a:rPr>
              <a:t>is sufficient for short, sample programs, you seldom use this method to display the </a:t>
            </a:r>
            <a:r>
              <a:rPr lang="en-GB" sz="2400" dirty="0" smtClean="0">
                <a:latin typeface="Palatino-Roman"/>
              </a:rPr>
              <a:t>contents of </a:t>
            </a:r>
            <a:r>
              <a:rPr lang="en-GB" sz="2400" dirty="0">
                <a:latin typeface="Palatino-Roman"/>
              </a:rPr>
              <a:t>a real-world collection. </a:t>
            </a:r>
            <a:endParaRPr lang="en-GB" sz="2400" dirty="0" smtClean="0">
              <a:latin typeface="Palatino-Roman"/>
            </a:endParaRPr>
          </a:p>
          <a:p>
            <a:r>
              <a:rPr lang="en-GB" sz="2400" dirty="0" smtClean="0">
                <a:latin typeface="Palatino-Roman"/>
              </a:rPr>
              <a:t>Usually</a:t>
            </a:r>
            <a:r>
              <a:rPr lang="en-GB" sz="2400" dirty="0">
                <a:latin typeface="Palatino-Roman"/>
              </a:rPr>
              <a:t>, you provide your own output routines. 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397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err="1" smtClean="0"/>
              <a:t>ArrayList</a:t>
            </a:r>
            <a:r>
              <a:rPr lang="en-GB" dirty="0" smtClean="0"/>
              <a:t> in Operation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16832"/>
            <a:ext cx="8559552" cy="4392488"/>
          </a:xfrm>
        </p:spPr>
        <p:txBody>
          <a:bodyPr/>
          <a:lstStyle/>
          <a:p>
            <a:r>
              <a:rPr lang="en-GB" sz="2400" dirty="0"/>
              <a:t>Although the capacity of an </a:t>
            </a:r>
            <a:r>
              <a:rPr lang="en-GB" sz="2400" dirty="0" err="1"/>
              <a:t>ArrayList</a:t>
            </a:r>
            <a:r>
              <a:rPr lang="en-GB" sz="2400" dirty="0"/>
              <a:t> object increases automatically as objects are </a:t>
            </a:r>
            <a:r>
              <a:rPr lang="en-GB" sz="2400" dirty="0" smtClean="0"/>
              <a:t>stored in </a:t>
            </a:r>
            <a:r>
              <a:rPr lang="en-GB" sz="2400" dirty="0"/>
              <a:t>it, you can increase the capacity of an </a:t>
            </a:r>
            <a:r>
              <a:rPr lang="en-GB" sz="2400" dirty="0" err="1"/>
              <a:t>ArrayList</a:t>
            </a:r>
            <a:r>
              <a:rPr lang="en-GB" sz="2400" dirty="0"/>
              <a:t> object manually by calling </a:t>
            </a:r>
            <a:r>
              <a:rPr lang="en-GB" sz="2400" dirty="0" err="1"/>
              <a:t>ensureCapacity</a:t>
            </a:r>
            <a:r>
              <a:rPr lang="en-GB" sz="2400" dirty="0"/>
              <a:t>( ).</a:t>
            </a:r>
          </a:p>
          <a:p>
            <a:r>
              <a:rPr lang="en-GB" sz="2400" dirty="0"/>
              <a:t>You might want to do this if you know in advance that you will be storing many more </a:t>
            </a:r>
            <a:r>
              <a:rPr lang="en-GB" sz="2400" dirty="0" smtClean="0"/>
              <a:t>items in </a:t>
            </a:r>
            <a:r>
              <a:rPr lang="en-GB" sz="2400" dirty="0"/>
              <a:t>the collection than it can currently hold</a:t>
            </a:r>
            <a:r>
              <a:rPr lang="en-GB" sz="2400" dirty="0" smtClean="0"/>
              <a:t>.</a:t>
            </a:r>
          </a:p>
          <a:p>
            <a:r>
              <a:rPr lang="en-GB" sz="2400" dirty="0"/>
              <a:t>Conversely, if you want to reduce the size of the array that underlies an </a:t>
            </a:r>
            <a:r>
              <a:rPr lang="en-GB" sz="2400" b="1" dirty="0" err="1"/>
              <a:t>ArrayList</a:t>
            </a:r>
            <a:r>
              <a:rPr lang="en-GB" sz="2400" b="1" dirty="0"/>
              <a:t> </a:t>
            </a:r>
            <a:r>
              <a:rPr lang="en-GB" sz="2400" dirty="0"/>
              <a:t>object </a:t>
            </a:r>
            <a:r>
              <a:rPr lang="en-GB" sz="2400" dirty="0" smtClean="0"/>
              <a:t>so that </a:t>
            </a:r>
            <a:r>
              <a:rPr lang="en-GB" sz="2400" dirty="0"/>
              <a:t>it is precisely as large as the number of items that it is currently holding, call </a:t>
            </a:r>
            <a:r>
              <a:rPr lang="en-GB" sz="2400" b="1" dirty="0" err="1"/>
              <a:t>trimToSize</a:t>
            </a:r>
            <a:r>
              <a:rPr lang="en-GB" sz="2400" b="1" dirty="0"/>
              <a:t>( </a:t>
            </a:r>
            <a:r>
              <a:rPr lang="en-GB" sz="2400" b="1" dirty="0" smtClean="0"/>
              <a:t>)</a:t>
            </a:r>
            <a:r>
              <a:rPr lang="en-GB" sz="2400" dirty="0"/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708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Java Iterator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dirty="0"/>
              <a:t>An Iterator is an object that can be used to loop through collections, like </a:t>
            </a:r>
            <a:r>
              <a:rPr lang="en-GB" sz="2400" dirty="0" err="1"/>
              <a:t>ArrayList</a:t>
            </a:r>
            <a:r>
              <a:rPr lang="en-GB" sz="2400" dirty="0"/>
              <a:t> and </a:t>
            </a:r>
            <a:r>
              <a:rPr lang="en-GB" sz="2400" dirty="0" err="1"/>
              <a:t>HashSet</a:t>
            </a:r>
            <a:r>
              <a:rPr lang="en-GB" sz="2400" dirty="0"/>
              <a:t>. </a:t>
            </a:r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is called an "iterator" because "iterating" is the technical term for looping.</a:t>
            </a:r>
          </a:p>
          <a:p>
            <a:r>
              <a:rPr lang="en-GB" sz="2400" dirty="0" smtClean="0"/>
              <a:t>To </a:t>
            </a:r>
            <a:r>
              <a:rPr lang="en-GB" sz="2400" dirty="0"/>
              <a:t>use an Iterator, you must import it from the </a:t>
            </a:r>
            <a:r>
              <a:rPr lang="en-GB" sz="2400" dirty="0" err="1"/>
              <a:t>java.util</a:t>
            </a:r>
            <a:r>
              <a:rPr lang="en-GB" sz="2400" dirty="0"/>
              <a:t> package</a:t>
            </a:r>
            <a:r>
              <a:rPr lang="en-GB" sz="2400" dirty="0" smtClean="0"/>
              <a:t>.</a:t>
            </a:r>
          </a:p>
          <a:p>
            <a:r>
              <a:rPr lang="en-GB" sz="2400" dirty="0"/>
              <a:t>The iterator() method can be used to get an Iterator for any collection:</a:t>
            </a:r>
          </a:p>
        </p:txBody>
      </p:sp>
    </p:spTree>
    <p:extLst>
      <p:ext uri="{BB962C8B-B14F-4D97-AF65-F5344CB8AC3E}">
        <p14:creationId xmlns:p14="http://schemas.microsoft.com/office/powerpoint/2010/main" val="2809611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Iterator Example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447800"/>
            <a:ext cx="7128792" cy="527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1241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2204864"/>
            <a:ext cx="5688632" cy="195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63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Looping Through a Collection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4114800"/>
          </a:xfrm>
        </p:spPr>
        <p:txBody>
          <a:bodyPr/>
          <a:lstStyle/>
          <a:p>
            <a:r>
              <a:rPr lang="en-GB" sz="2400" dirty="0"/>
              <a:t>To loop through a collection, use </a:t>
            </a:r>
            <a:r>
              <a:rPr lang="en-GB" sz="2400" dirty="0" smtClean="0"/>
              <a:t>the: </a:t>
            </a:r>
          </a:p>
          <a:p>
            <a:pPr lvl="1"/>
            <a:r>
              <a:rPr lang="en-GB" sz="2000" dirty="0" err="1" smtClean="0"/>
              <a:t>hasNext</a:t>
            </a:r>
            <a:r>
              <a:rPr lang="en-GB" sz="2000" dirty="0" smtClean="0"/>
              <a:t>();</a:t>
            </a:r>
          </a:p>
          <a:p>
            <a:pPr lvl="1"/>
            <a:r>
              <a:rPr lang="en-GB" sz="2000" dirty="0" smtClean="0"/>
              <a:t>next(). </a:t>
            </a:r>
          </a:p>
          <a:p>
            <a:r>
              <a:rPr lang="en-GB" sz="2400" dirty="0" smtClean="0"/>
              <a:t>methods </a:t>
            </a:r>
            <a:r>
              <a:rPr lang="en-GB" sz="2400" dirty="0"/>
              <a:t>of the Iterator:</a:t>
            </a:r>
          </a:p>
        </p:txBody>
      </p:sp>
    </p:spTree>
    <p:extLst>
      <p:ext uri="{BB962C8B-B14F-4D97-AF65-F5344CB8AC3E}">
        <p14:creationId xmlns:p14="http://schemas.microsoft.com/office/powerpoint/2010/main" val="1318308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603920"/>
          </a:xfrm>
        </p:spPr>
        <p:txBody>
          <a:bodyPr/>
          <a:lstStyle/>
          <a:p>
            <a:pPr algn="ctr"/>
            <a:r>
              <a:rPr lang="en-GB" dirty="0" smtClean="0"/>
              <a:t>Looping With an Iterator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052736"/>
            <a:ext cx="7992888" cy="562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88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988840"/>
            <a:ext cx="6264696" cy="367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Removing Items from a Collection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400" dirty="0"/>
              <a:t>Iterators are designed to easily change the collections that they loop through. </a:t>
            </a:r>
            <a:endParaRPr lang="en-GB" sz="2400" dirty="0" smtClean="0"/>
          </a:p>
          <a:p>
            <a:r>
              <a:rPr lang="en-GB" sz="2400" dirty="0" smtClean="0"/>
              <a:t>The </a:t>
            </a:r>
            <a:r>
              <a:rPr lang="en-GB" sz="2400" dirty="0"/>
              <a:t>remove() method can remove items from a collection while looping.</a:t>
            </a:r>
          </a:p>
        </p:txBody>
      </p:sp>
    </p:spTree>
    <p:extLst>
      <p:ext uri="{BB962C8B-B14F-4D97-AF65-F5344CB8AC3E}">
        <p14:creationId xmlns:p14="http://schemas.microsoft.com/office/powerpoint/2010/main" val="6965946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0648"/>
            <a:ext cx="8064896" cy="6449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553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988840"/>
            <a:ext cx="7054534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4371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Create an Array from an </a:t>
            </a:r>
            <a:r>
              <a:rPr lang="en-GB" dirty="0" err="1" smtClean="0"/>
              <a:t>ArrayList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400" dirty="0"/>
              <a:t>Several reasons exist why you might want to convert a collection into an array, such as:</a:t>
            </a:r>
          </a:p>
          <a:p>
            <a:pPr lvl="1"/>
            <a:r>
              <a:rPr lang="en-GB" sz="2000" dirty="0" smtClean="0"/>
              <a:t>To </a:t>
            </a:r>
            <a:r>
              <a:rPr lang="en-GB" sz="2000" dirty="0"/>
              <a:t>obtain faster processing times for certain </a:t>
            </a:r>
            <a:r>
              <a:rPr lang="en-GB" sz="2000" dirty="0" smtClean="0"/>
              <a:t>operations;</a:t>
            </a:r>
            <a:endParaRPr lang="en-GB" sz="2000" dirty="0"/>
          </a:p>
          <a:p>
            <a:pPr lvl="1"/>
            <a:r>
              <a:rPr lang="en-GB" sz="2000" dirty="0" smtClean="0"/>
              <a:t>To </a:t>
            </a:r>
            <a:r>
              <a:rPr lang="en-GB" sz="2000" dirty="0"/>
              <a:t>pass an array to a method that is not overloaded to accept a </a:t>
            </a:r>
            <a:r>
              <a:rPr lang="en-GB" sz="2000" dirty="0" smtClean="0"/>
              <a:t>collection;</a:t>
            </a:r>
            <a:endParaRPr lang="en-GB" sz="2000" dirty="0"/>
          </a:p>
          <a:p>
            <a:pPr lvl="1"/>
            <a:r>
              <a:rPr lang="en-GB" sz="2000" dirty="0" smtClean="0"/>
              <a:t>To </a:t>
            </a:r>
            <a:r>
              <a:rPr lang="en-GB" sz="2000" dirty="0"/>
              <a:t>integrate collection-based code with legacy code that does not understand </a:t>
            </a:r>
            <a:r>
              <a:rPr lang="en-GB" sz="2000" dirty="0" smtClean="0"/>
              <a:t>collections.</a:t>
            </a:r>
          </a:p>
          <a:p>
            <a:r>
              <a:rPr lang="en-GB" sz="2400" dirty="0"/>
              <a:t>You can do this by calling </a:t>
            </a:r>
            <a:r>
              <a:rPr lang="en-GB" sz="2400" dirty="0" err="1"/>
              <a:t>toArray</a:t>
            </a:r>
            <a:r>
              <a:rPr lang="en-GB" sz="2400" dirty="0"/>
              <a:t>( ), which is defined by Collection.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770316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4800"/>
            <a:ext cx="8612510" cy="1143000"/>
          </a:xfrm>
        </p:spPr>
        <p:txBody>
          <a:bodyPr/>
          <a:lstStyle/>
          <a:p>
            <a:pPr algn="ctr"/>
            <a:r>
              <a:rPr lang="en-GB" dirty="0" err="1" smtClean="0"/>
              <a:t>ArrayList</a:t>
            </a:r>
            <a:r>
              <a:rPr lang="en-GB" dirty="0" smtClean="0"/>
              <a:t> to Array program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17713"/>
            <a:ext cx="8631560" cy="4114800"/>
          </a:xfrm>
        </p:spPr>
        <p:txBody>
          <a:bodyPr/>
          <a:lstStyle/>
          <a:p>
            <a:r>
              <a:rPr lang="en-GB" sz="2400" dirty="0"/>
              <a:t>The program </a:t>
            </a:r>
            <a:r>
              <a:rPr lang="en-GB" sz="2400" dirty="0" smtClean="0"/>
              <a:t>will begin </a:t>
            </a:r>
            <a:r>
              <a:rPr lang="en-GB" sz="2400" dirty="0"/>
              <a:t>by creating a collection of </a:t>
            </a:r>
            <a:r>
              <a:rPr lang="en-GB" sz="2400" dirty="0" smtClean="0"/>
              <a:t>Integers</a:t>
            </a:r>
            <a:r>
              <a:rPr lang="en-GB" sz="2400" dirty="0"/>
              <a:t>. </a:t>
            </a:r>
            <a:endParaRPr lang="en-GB" sz="2400" dirty="0" smtClean="0"/>
          </a:p>
          <a:p>
            <a:r>
              <a:rPr lang="en-GB" sz="2400" dirty="0" smtClean="0"/>
              <a:t>Next</a:t>
            </a:r>
            <a:r>
              <a:rPr lang="en-GB" sz="2400" dirty="0"/>
              <a:t>, </a:t>
            </a:r>
            <a:r>
              <a:rPr lang="en-GB" sz="2400" b="1" dirty="0" err="1"/>
              <a:t>toArray</a:t>
            </a:r>
            <a:r>
              <a:rPr lang="en-GB" sz="2400" dirty="0"/>
              <a:t>( ) is called and </a:t>
            </a:r>
            <a:r>
              <a:rPr lang="en-GB" sz="2400" dirty="0" smtClean="0"/>
              <a:t>it obtains </a:t>
            </a:r>
            <a:r>
              <a:rPr lang="en-GB" sz="2400" dirty="0"/>
              <a:t>an array of </a:t>
            </a:r>
            <a:r>
              <a:rPr lang="en-GB" sz="2400" b="1" dirty="0"/>
              <a:t>Integer</a:t>
            </a:r>
            <a:r>
              <a:rPr lang="en-GB" sz="2400" dirty="0"/>
              <a:t>s. </a:t>
            </a:r>
            <a:endParaRPr lang="en-GB" sz="2400" dirty="0" smtClean="0"/>
          </a:p>
          <a:p>
            <a:r>
              <a:rPr lang="en-GB" sz="2400" dirty="0" smtClean="0"/>
              <a:t>Then</a:t>
            </a:r>
            <a:r>
              <a:rPr lang="en-GB" sz="2400" dirty="0"/>
              <a:t>, the contents of that array are summed by use of a </a:t>
            </a:r>
            <a:r>
              <a:rPr lang="en-GB" sz="2400" dirty="0" smtClean="0"/>
              <a:t>for-each style </a:t>
            </a:r>
            <a:r>
              <a:rPr lang="en-GB" sz="2400" dirty="0"/>
              <a:t>for loop.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780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16632"/>
            <a:ext cx="8496944" cy="6460510"/>
          </a:xfrm>
          <a:prstGeom prst="rect">
            <a:avLst/>
          </a:prstGeom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0180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060848"/>
            <a:ext cx="7128792" cy="2194260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8097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LinkedList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844824"/>
            <a:ext cx="8559552" cy="4287689"/>
          </a:xfrm>
        </p:spPr>
        <p:txBody>
          <a:bodyPr/>
          <a:lstStyle/>
          <a:p>
            <a:r>
              <a:rPr lang="en-GB" sz="2000" dirty="0"/>
              <a:t>The </a:t>
            </a:r>
            <a:r>
              <a:rPr lang="en-GB" sz="2000" dirty="0" err="1"/>
              <a:t>LinkedList</a:t>
            </a:r>
            <a:r>
              <a:rPr lang="en-GB" sz="2000" dirty="0"/>
              <a:t> class extends </a:t>
            </a:r>
            <a:r>
              <a:rPr lang="en-GB" sz="2000" b="1" dirty="0" err="1"/>
              <a:t>AbstractSequentialList</a:t>
            </a:r>
            <a:r>
              <a:rPr lang="en-GB" sz="2000" dirty="0"/>
              <a:t> and implements the </a:t>
            </a:r>
            <a:r>
              <a:rPr lang="en-GB" sz="2000" b="1" dirty="0"/>
              <a:t>List</a:t>
            </a:r>
            <a:r>
              <a:rPr lang="en-GB" sz="2000" dirty="0"/>
              <a:t>, </a:t>
            </a:r>
            <a:r>
              <a:rPr lang="en-GB" sz="2000" b="1" dirty="0" err="1"/>
              <a:t>Deque</a:t>
            </a:r>
            <a:r>
              <a:rPr lang="en-GB" sz="2000" dirty="0"/>
              <a:t>, </a:t>
            </a:r>
            <a:r>
              <a:rPr lang="en-GB" sz="2000" dirty="0" smtClean="0"/>
              <a:t>and </a:t>
            </a:r>
            <a:r>
              <a:rPr lang="en-GB" sz="2000" b="1" dirty="0" smtClean="0"/>
              <a:t>Queue</a:t>
            </a:r>
            <a:r>
              <a:rPr lang="en-GB" sz="2000" dirty="0" smtClean="0"/>
              <a:t> </a:t>
            </a:r>
            <a:r>
              <a:rPr lang="en-GB" sz="2000" dirty="0"/>
              <a:t>interfaces. </a:t>
            </a:r>
            <a:endParaRPr lang="en-GB" sz="2000" dirty="0" smtClean="0"/>
          </a:p>
          <a:p>
            <a:r>
              <a:rPr lang="en-GB" sz="2000" dirty="0" smtClean="0"/>
              <a:t>It </a:t>
            </a:r>
            <a:r>
              <a:rPr lang="en-GB" sz="2000" dirty="0"/>
              <a:t>provides a linked-list data structure. </a:t>
            </a:r>
            <a:endParaRPr lang="en-GB" sz="2000" dirty="0" smtClean="0"/>
          </a:p>
          <a:p>
            <a:r>
              <a:rPr lang="en-GB" sz="2000" dirty="0" err="1" smtClean="0"/>
              <a:t>LinkedList</a:t>
            </a:r>
            <a:r>
              <a:rPr lang="en-GB" sz="2000" dirty="0" smtClean="0"/>
              <a:t> </a:t>
            </a:r>
            <a:r>
              <a:rPr lang="en-GB" sz="2000" dirty="0"/>
              <a:t>is a generic </a:t>
            </a:r>
            <a:r>
              <a:rPr lang="en-GB" sz="2000" dirty="0" smtClean="0"/>
              <a:t>class.</a:t>
            </a:r>
          </a:p>
          <a:p>
            <a:r>
              <a:rPr lang="en-GB" sz="2000" dirty="0" smtClean="0"/>
              <a:t>To </a:t>
            </a:r>
            <a:r>
              <a:rPr lang="en-GB" sz="2000" dirty="0"/>
              <a:t>add elements to the start of a list you can use </a:t>
            </a:r>
            <a:r>
              <a:rPr lang="en-GB" sz="2000" dirty="0" err="1" smtClean="0"/>
              <a:t>addFirst</a:t>
            </a:r>
            <a:r>
              <a:rPr lang="en-GB" sz="2000" dirty="0"/>
              <a:t>( </a:t>
            </a:r>
            <a:r>
              <a:rPr lang="en-GB" sz="2000" dirty="0" smtClean="0"/>
              <a:t>) or </a:t>
            </a:r>
            <a:r>
              <a:rPr lang="en-GB" sz="2000" dirty="0" err="1"/>
              <a:t>offerFirst</a:t>
            </a:r>
            <a:r>
              <a:rPr lang="en-GB" sz="2000" dirty="0"/>
              <a:t>( ). </a:t>
            </a:r>
            <a:endParaRPr lang="en-GB" sz="2000" dirty="0" smtClean="0"/>
          </a:p>
          <a:p>
            <a:r>
              <a:rPr lang="en-GB" sz="2000" dirty="0" smtClean="0"/>
              <a:t>To </a:t>
            </a:r>
            <a:r>
              <a:rPr lang="en-GB" sz="2000" dirty="0"/>
              <a:t>add elements to the end of the list, use </a:t>
            </a:r>
            <a:r>
              <a:rPr lang="en-GB" sz="2000" dirty="0" err="1"/>
              <a:t>addLast</a:t>
            </a:r>
            <a:r>
              <a:rPr lang="en-GB" sz="2000" dirty="0"/>
              <a:t>( ) or </a:t>
            </a:r>
            <a:r>
              <a:rPr lang="en-GB" sz="2000" dirty="0" err="1"/>
              <a:t>offerLast</a:t>
            </a:r>
            <a:r>
              <a:rPr lang="en-GB" sz="2000" dirty="0"/>
              <a:t>( ). </a:t>
            </a:r>
            <a:endParaRPr lang="en-GB" sz="2000" dirty="0" smtClean="0"/>
          </a:p>
          <a:p>
            <a:r>
              <a:rPr lang="en-GB" sz="2000" dirty="0" smtClean="0"/>
              <a:t>To obtain </a:t>
            </a:r>
            <a:r>
              <a:rPr lang="en-GB" sz="2000" dirty="0"/>
              <a:t>the first element, you can use </a:t>
            </a:r>
            <a:r>
              <a:rPr lang="en-GB" sz="2000" dirty="0" err="1"/>
              <a:t>getFirst</a:t>
            </a:r>
            <a:r>
              <a:rPr lang="en-GB" sz="2000" dirty="0"/>
              <a:t>( ) or </a:t>
            </a:r>
            <a:r>
              <a:rPr lang="en-GB" sz="2000" dirty="0" err="1"/>
              <a:t>peekFirst</a:t>
            </a:r>
            <a:r>
              <a:rPr lang="en-GB" sz="2000" dirty="0"/>
              <a:t>( ). </a:t>
            </a:r>
            <a:endParaRPr lang="en-GB" sz="2000" dirty="0" smtClean="0"/>
          </a:p>
          <a:p>
            <a:r>
              <a:rPr lang="en-GB" sz="2000" dirty="0" smtClean="0"/>
              <a:t>To </a:t>
            </a:r>
            <a:r>
              <a:rPr lang="en-GB" sz="2000" dirty="0"/>
              <a:t>obtain the last element</a:t>
            </a:r>
            <a:r>
              <a:rPr lang="en-GB" sz="2000" dirty="0" smtClean="0"/>
              <a:t>, use </a:t>
            </a:r>
            <a:r>
              <a:rPr lang="en-GB" sz="2000" dirty="0" err="1"/>
              <a:t>getLast</a:t>
            </a:r>
            <a:r>
              <a:rPr lang="en-GB" sz="2000" dirty="0"/>
              <a:t>( ) or </a:t>
            </a:r>
            <a:r>
              <a:rPr lang="en-GB" sz="2000" dirty="0" err="1"/>
              <a:t>peekLast</a:t>
            </a:r>
            <a:r>
              <a:rPr lang="en-GB" sz="2000" dirty="0"/>
              <a:t>( ). </a:t>
            </a:r>
            <a:endParaRPr lang="en-GB" sz="2000" dirty="0" smtClean="0"/>
          </a:p>
          <a:p>
            <a:r>
              <a:rPr lang="en-GB" sz="2000" dirty="0" smtClean="0"/>
              <a:t>To </a:t>
            </a:r>
            <a:r>
              <a:rPr lang="en-GB" sz="2000" dirty="0"/>
              <a:t>remove the first element, use </a:t>
            </a:r>
            <a:r>
              <a:rPr lang="en-GB" sz="2000" dirty="0" err="1"/>
              <a:t>removeFirst</a:t>
            </a:r>
            <a:r>
              <a:rPr lang="en-GB" sz="2000" dirty="0"/>
              <a:t>( ) or </a:t>
            </a:r>
            <a:r>
              <a:rPr lang="en-GB" sz="2000" dirty="0" err="1"/>
              <a:t>pollFirst</a:t>
            </a:r>
            <a:r>
              <a:rPr lang="en-GB" sz="2000" dirty="0"/>
              <a:t>( ).</a:t>
            </a:r>
          </a:p>
          <a:p>
            <a:r>
              <a:rPr lang="en-GB" sz="2000" dirty="0"/>
              <a:t>To remove the last element, use </a:t>
            </a:r>
            <a:r>
              <a:rPr lang="en-GB" sz="2000" dirty="0" err="1"/>
              <a:t>removeLast</a:t>
            </a:r>
            <a:r>
              <a:rPr lang="en-GB" sz="2000" dirty="0"/>
              <a:t>( ) or </a:t>
            </a:r>
            <a:r>
              <a:rPr lang="en-GB" sz="2000" dirty="0" err="1"/>
              <a:t>pollLast</a:t>
            </a:r>
            <a:r>
              <a:rPr lang="en-GB" sz="2000" dirty="0"/>
              <a:t>( ).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834736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LinkedList</a:t>
            </a:r>
            <a:r>
              <a:rPr lang="en-GB" dirty="0" smtClean="0"/>
              <a:t> Methods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916832"/>
            <a:ext cx="8631560" cy="4608512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To add elements to the start of a list you can use   </a:t>
            </a:r>
            <a:r>
              <a:rPr lang="en-GB" sz="2400" dirty="0" err="1">
                <a:solidFill>
                  <a:srgbClr val="000000"/>
                </a:solidFill>
              </a:rPr>
              <a:t>addFirst</a:t>
            </a:r>
            <a:r>
              <a:rPr lang="en-GB" sz="2400" dirty="0">
                <a:solidFill>
                  <a:srgbClr val="000000"/>
                </a:solidFill>
              </a:rPr>
              <a:t>( ) or </a:t>
            </a:r>
            <a:r>
              <a:rPr lang="en-GB" sz="2400" dirty="0" err="1">
                <a:solidFill>
                  <a:srgbClr val="000000"/>
                </a:solidFill>
              </a:rPr>
              <a:t>offerFirst</a:t>
            </a:r>
            <a:r>
              <a:rPr lang="en-GB" sz="2400" dirty="0">
                <a:solidFill>
                  <a:srgbClr val="000000"/>
                </a:solidFill>
              </a:rPr>
              <a:t>( ). 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To add elements to the end of the list, use </a:t>
            </a:r>
            <a:r>
              <a:rPr lang="en-GB" sz="2400" dirty="0" err="1">
                <a:solidFill>
                  <a:srgbClr val="000000"/>
                </a:solidFill>
              </a:rPr>
              <a:t>addLast</a:t>
            </a:r>
            <a:r>
              <a:rPr lang="en-GB" sz="2400" dirty="0">
                <a:solidFill>
                  <a:srgbClr val="000000"/>
                </a:solidFill>
              </a:rPr>
              <a:t>( ) or </a:t>
            </a:r>
            <a:r>
              <a:rPr lang="en-GB" sz="2400" dirty="0" err="1">
                <a:solidFill>
                  <a:srgbClr val="000000"/>
                </a:solidFill>
              </a:rPr>
              <a:t>offerLast</a:t>
            </a:r>
            <a:r>
              <a:rPr lang="en-GB" sz="2400" dirty="0">
                <a:solidFill>
                  <a:srgbClr val="000000"/>
                </a:solidFill>
              </a:rPr>
              <a:t>( ). 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To obtain the first element, you can use </a:t>
            </a:r>
            <a:r>
              <a:rPr lang="en-GB" sz="2400" dirty="0" err="1">
                <a:solidFill>
                  <a:srgbClr val="000000"/>
                </a:solidFill>
              </a:rPr>
              <a:t>getFirst</a:t>
            </a:r>
            <a:r>
              <a:rPr lang="en-GB" sz="2400" dirty="0">
                <a:solidFill>
                  <a:srgbClr val="000000"/>
                </a:solidFill>
              </a:rPr>
              <a:t>( ) or </a:t>
            </a:r>
            <a:r>
              <a:rPr lang="en-GB" sz="2400" dirty="0" err="1">
                <a:solidFill>
                  <a:srgbClr val="000000"/>
                </a:solidFill>
              </a:rPr>
              <a:t>peekFirst</a:t>
            </a:r>
            <a:r>
              <a:rPr lang="en-GB" sz="2400" dirty="0">
                <a:solidFill>
                  <a:srgbClr val="000000"/>
                </a:solidFill>
              </a:rPr>
              <a:t>( ).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To </a:t>
            </a:r>
            <a:r>
              <a:rPr lang="en-GB" sz="2400" dirty="0">
                <a:solidFill>
                  <a:srgbClr val="000000"/>
                </a:solidFill>
              </a:rPr>
              <a:t>obtain the last element</a:t>
            </a:r>
            <a:r>
              <a:rPr lang="en-GB" sz="2400" dirty="0" smtClean="0">
                <a:solidFill>
                  <a:srgbClr val="000000"/>
                </a:solidFill>
              </a:rPr>
              <a:t>, use </a:t>
            </a:r>
            <a:r>
              <a:rPr lang="en-GB" sz="2400" dirty="0" err="1">
                <a:solidFill>
                  <a:srgbClr val="000000"/>
                </a:solidFill>
              </a:rPr>
              <a:t>getLast</a:t>
            </a:r>
            <a:r>
              <a:rPr lang="en-GB" sz="2400" dirty="0">
                <a:solidFill>
                  <a:srgbClr val="000000"/>
                </a:solidFill>
              </a:rPr>
              <a:t>( ) or </a:t>
            </a:r>
            <a:r>
              <a:rPr lang="en-GB" sz="2400" dirty="0" err="1">
                <a:solidFill>
                  <a:srgbClr val="000000"/>
                </a:solidFill>
              </a:rPr>
              <a:t>peekLast</a:t>
            </a:r>
            <a:r>
              <a:rPr lang="en-GB" sz="2400" dirty="0">
                <a:solidFill>
                  <a:srgbClr val="000000"/>
                </a:solidFill>
              </a:rPr>
              <a:t>( ). </a:t>
            </a:r>
            <a:endParaRPr lang="en-GB" sz="2400" dirty="0" smtClean="0">
              <a:solidFill>
                <a:srgbClr val="000000"/>
              </a:solidFill>
            </a:endParaRPr>
          </a:p>
          <a:p>
            <a:pPr lvl="0">
              <a:buClr>
                <a:srgbClr val="3333CC"/>
              </a:buClr>
            </a:pPr>
            <a:r>
              <a:rPr lang="en-GB" sz="2400" dirty="0" smtClean="0">
                <a:solidFill>
                  <a:srgbClr val="000000"/>
                </a:solidFill>
              </a:rPr>
              <a:t>To </a:t>
            </a:r>
            <a:r>
              <a:rPr lang="en-GB" sz="2400" dirty="0">
                <a:solidFill>
                  <a:srgbClr val="000000"/>
                </a:solidFill>
              </a:rPr>
              <a:t>remove the first element, use </a:t>
            </a:r>
            <a:r>
              <a:rPr lang="en-GB" sz="2400" dirty="0" err="1">
                <a:solidFill>
                  <a:srgbClr val="000000"/>
                </a:solidFill>
              </a:rPr>
              <a:t>removeFirst</a:t>
            </a:r>
            <a:r>
              <a:rPr lang="en-GB" sz="2400" dirty="0">
                <a:solidFill>
                  <a:srgbClr val="000000"/>
                </a:solidFill>
              </a:rPr>
              <a:t>( ) or 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 err="1" smtClean="0">
                <a:solidFill>
                  <a:srgbClr val="000000"/>
                </a:solidFill>
              </a:rPr>
              <a:t>pollFirst</a:t>
            </a:r>
            <a:r>
              <a:rPr lang="en-GB" sz="2400" dirty="0">
                <a:solidFill>
                  <a:srgbClr val="000000"/>
                </a:solidFill>
              </a:rPr>
              <a:t>( ).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To remove the last element, use </a:t>
            </a:r>
            <a:r>
              <a:rPr lang="en-GB" sz="2400" dirty="0" err="1">
                <a:solidFill>
                  <a:srgbClr val="000000"/>
                </a:solidFill>
              </a:rPr>
              <a:t>removeLast</a:t>
            </a:r>
            <a:r>
              <a:rPr lang="en-GB" sz="2400" dirty="0">
                <a:solidFill>
                  <a:srgbClr val="000000"/>
                </a:solidFill>
              </a:rPr>
              <a:t>( ) or </a:t>
            </a:r>
            <a:r>
              <a:rPr lang="en-GB" sz="2400" dirty="0" smtClean="0">
                <a:solidFill>
                  <a:srgbClr val="000000"/>
                </a:solidFill>
              </a:rPr>
              <a:t>  </a:t>
            </a:r>
            <a:r>
              <a:rPr lang="en-GB" sz="2400" dirty="0" err="1" smtClean="0">
                <a:solidFill>
                  <a:srgbClr val="000000"/>
                </a:solidFill>
              </a:rPr>
              <a:t>pollLast</a:t>
            </a:r>
            <a:r>
              <a:rPr lang="en-GB" sz="2400" dirty="0">
                <a:solidFill>
                  <a:srgbClr val="000000"/>
                </a:solidFill>
              </a:rPr>
              <a:t>( ).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473647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Single Linked List (traditional)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017713"/>
            <a:ext cx="8415536" cy="1123255"/>
          </a:xfrm>
        </p:spPr>
        <p:txBody>
          <a:bodyPr/>
          <a:lstStyle/>
          <a:p>
            <a:r>
              <a:rPr lang="en-GB" sz="2000" dirty="0" smtClean="0"/>
              <a:t>Single Link:</a:t>
            </a:r>
          </a:p>
          <a:p>
            <a:pPr lvl="1"/>
            <a:r>
              <a:rPr lang="en-GB" sz="1600" dirty="0" smtClean="0"/>
              <a:t>Is a chained storage structure of a linear table, that is connected by a node.</a:t>
            </a:r>
          </a:p>
          <a:p>
            <a:pPr lvl="1"/>
            <a:r>
              <a:rPr lang="en-GB" sz="1600" dirty="0" smtClean="0"/>
              <a:t>Each node consists of data and a pointer to the next node.</a:t>
            </a:r>
            <a:endParaRPr lang="en-GB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29</a:t>
            </a:fld>
            <a:endParaRPr lang="en-US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826" y="3107804"/>
            <a:ext cx="7531930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165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4800"/>
            <a:ext cx="8612510" cy="1143000"/>
          </a:xfrm>
        </p:spPr>
        <p:txBody>
          <a:bodyPr/>
          <a:lstStyle/>
          <a:p>
            <a:pPr algn="ctr"/>
            <a:r>
              <a:rPr lang="en-GB" dirty="0" err="1" smtClean="0"/>
              <a:t>LinkedList</a:t>
            </a:r>
            <a:r>
              <a:rPr lang="en-GB" dirty="0" smtClean="0"/>
              <a:t> Demo Program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2017713"/>
            <a:ext cx="8631560" cy="4114800"/>
          </a:xfrm>
        </p:spPr>
        <p:txBody>
          <a:bodyPr/>
          <a:lstStyle/>
          <a:p>
            <a:r>
              <a:rPr lang="en-GB" sz="2400" dirty="0"/>
              <a:t>The program </a:t>
            </a:r>
            <a:r>
              <a:rPr lang="en-GB" sz="2400" dirty="0" smtClean="0"/>
              <a:t>will begin </a:t>
            </a:r>
            <a:r>
              <a:rPr lang="en-GB" sz="2400" dirty="0"/>
              <a:t>by creating </a:t>
            </a:r>
            <a:r>
              <a:rPr lang="en-GB" sz="2400" dirty="0" smtClean="0"/>
              <a:t>a </a:t>
            </a:r>
            <a:r>
              <a:rPr lang="en-GB" sz="2400" dirty="0" err="1" smtClean="0"/>
              <a:t>LinkedList</a:t>
            </a:r>
            <a:r>
              <a:rPr lang="en-GB" sz="2400" dirty="0" smtClean="0"/>
              <a:t> of String. </a:t>
            </a:r>
          </a:p>
          <a:p>
            <a:r>
              <a:rPr lang="en-GB" sz="2400" dirty="0" smtClean="0"/>
              <a:t>Then a number of towns in south Wales as added using the add(), </a:t>
            </a:r>
            <a:r>
              <a:rPr lang="en-GB" sz="2400" dirty="0" err="1" smtClean="0"/>
              <a:t>addLast</a:t>
            </a:r>
            <a:r>
              <a:rPr lang="en-GB" sz="2400" dirty="0" smtClean="0"/>
              <a:t>() and </a:t>
            </a:r>
            <a:r>
              <a:rPr lang="en-GB" sz="2400" dirty="0" err="1" smtClean="0"/>
              <a:t>addFirst</a:t>
            </a:r>
            <a:r>
              <a:rPr lang="en-GB" sz="2400" dirty="0" smtClean="0"/>
              <a:t>() methods and then the </a:t>
            </a:r>
            <a:r>
              <a:rPr lang="en-GB" sz="2400" dirty="0" err="1" smtClean="0"/>
              <a:t>LinkedList</a:t>
            </a:r>
            <a:r>
              <a:rPr lang="en-GB" sz="2400" dirty="0" smtClean="0"/>
              <a:t> is displayed to the screen.</a:t>
            </a:r>
          </a:p>
          <a:p>
            <a:r>
              <a:rPr lang="en-GB" sz="2400" dirty="0" smtClean="0"/>
              <a:t>Then a number of items are removed using the remove(), </a:t>
            </a:r>
            <a:r>
              <a:rPr lang="en-GB" sz="2400" dirty="0" err="1" smtClean="0"/>
              <a:t>removeFirst</a:t>
            </a:r>
            <a:r>
              <a:rPr lang="en-GB" sz="2400" dirty="0" smtClean="0"/>
              <a:t>() and </a:t>
            </a:r>
            <a:r>
              <a:rPr lang="en-GB" sz="2400" dirty="0" err="1" smtClean="0"/>
              <a:t>removeLast</a:t>
            </a:r>
            <a:r>
              <a:rPr lang="en-GB" sz="2400" dirty="0" smtClean="0"/>
              <a:t>() methods and the updated </a:t>
            </a:r>
            <a:r>
              <a:rPr lang="en-GB" sz="2400" dirty="0" err="1" smtClean="0"/>
              <a:t>LinkedList</a:t>
            </a:r>
            <a:r>
              <a:rPr lang="en-GB" sz="2400" dirty="0" smtClean="0"/>
              <a:t> is displayed to the screen.</a:t>
            </a:r>
          </a:p>
          <a:p>
            <a:r>
              <a:rPr lang="en-GB" sz="2400" dirty="0" smtClean="0"/>
              <a:t>Finally get() and set() methods are used to change an element and the </a:t>
            </a:r>
            <a:r>
              <a:rPr lang="en-GB" sz="2400" dirty="0" err="1" smtClean="0"/>
              <a:t>LinkedList</a:t>
            </a:r>
            <a:r>
              <a:rPr lang="en-GB" sz="2400" dirty="0" smtClean="0"/>
              <a:t> is displayed to the screen. </a:t>
            </a:r>
            <a:endParaRPr lang="en-GB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87253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-9525"/>
            <a:ext cx="8856984" cy="687705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348686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04800"/>
            <a:ext cx="8612510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2505074"/>
            <a:ext cx="8877300" cy="2796133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85200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HashSet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400" dirty="0" err="1"/>
              <a:t>HashSet</a:t>
            </a:r>
            <a:r>
              <a:rPr lang="en-GB" sz="2400" dirty="0"/>
              <a:t> extends </a:t>
            </a:r>
            <a:r>
              <a:rPr lang="en-GB" sz="2400" b="1" dirty="0" err="1"/>
              <a:t>AbstractSet</a:t>
            </a:r>
            <a:r>
              <a:rPr lang="en-GB" sz="2400" dirty="0"/>
              <a:t> and implements the </a:t>
            </a:r>
            <a:r>
              <a:rPr lang="en-GB" sz="2400" b="1" dirty="0"/>
              <a:t>Set</a:t>
            </a:r>
            <a:r>
              <a:rPr lang="en-GB" sz="2400" dirty="0"/>
              <a:t> interface. </a:t>
            </a:r>
            <a:endParaRPr lang="en-GB" sz="2400" dirty="0" smtClean="0"/>
          </a:p>
          <a:p>
            <a:r>
              <a:rPr lang="en-GB" sz="2400" dirty="0" smtClean="0"/>
              <a:t>It </a:t>
            </a:r>
            <a:r>
              <a:rPr lang="en-GB" sz="2400" dirty="0"/>
              <a:t>creates a collection </a:t>
            </a:r>
            <a:r>
              <a:rPr lang="en-GB" sz="2400" dirty="0" smtClean="0"/>
              <a:t>that uses </a:t>
            </a:r>
            <a:r>
              <a:rPr lang="en-GB" sz="2400" dirty="0"/>
              <a:t>a hash table for storage. </a:t>
            </a:r>
            <a:endParaRPr lang="en-GB" sz="2400" dirty="0" smtClean="0"/>
          </a:p>
          <a:p>
            <a:r>
              <a:rPr lang="en-GB" sz="2400" dirty="0" err="1" smtClean="0"/>
              <a:t>HashSet</a:t>
            </a:r>
            <a:r>
              <a:rPr lang="en-GB" sz="2400" dirty="0" smtClean="0"/>
              <a:t> </a:t>
            </a:r>
            <a:r>
              <a:rPr lang="en-GB" sz="2400" dirty="0"/>
              <a:t>is a generic class that has this declaration:</a:t>
            </a:r>
          </a:p>
          <a:p>
            <a:pPr lvl="1"/>
            <a:r>
              <a:rPr lang="en-GB" sz="2000" dirty="0"/>
              <a:t>class </a:t>
            </a:r>
            <a:r>
              <a:rPr lang="en-GB" sz="2000" dirty="0" err="1"/>
              <a:t>HashSet</a:t>
            </a:r>
            <a:r>
              <a:rPr lang="en-GB" sz="2000" dirty="0"/>
              <a:t>&lt;E&gt;</a:t>
            </a:r>
          </a:p>
          <a:p>
            <a:r>
              <a:rPr lang="en-GB" sz="2400" dirty="0"/>
              <a:t>Here, E specifies the type of objects that the set will hold.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008919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HashSet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000" dirty="0" smtClean="0"/>
              <a:t>A hash </a:t>
            </a:r>
            <a:r>
              <a:rPr lang="en-GB" sz="2000" dirty="0"/>
              <a:t>table stores information by using a mechanism called</a:t>
            </a:r>
          </a:p>
          <a:p>
            <a:r>
              <a:rPr lang="en-GB" sz="2000" dirty="0"/>
              <a:t>hashing. </a:t>
            </a:r>
            <a:endParaRPr lang="en-GB" sz="2000" dirty="0" smtClean="0"/>
          </a:p>
          <a:p>
            <a:r>
              <a:rPr lang="en-GB" sz="2000" dirty="0" smtClean="0"/>
              <a:t>In </a:t>
            </a:r>
            <a:r>
              <a:rPr lang="en-GB" sz="2000" dirty="0"/>
              <a:t>hashing, the informational content of a key is used to determine a unique value</a:t>
            </a:r>
            <a:r>
              <a:rPr lang="en-GB" sz="2000" dirty="0" smtClean="0"/>
              <a:t>, called </a:t>
            </a:r>
            <a:r>
              <a:rPr lang="en-GB" sz="2000" dirty="0"/>
              <a:t>its hash code. </a:t>
            </a:r>
            <a:endParaRPr lang="en-GB" sz="2000" dirty="0" smtClean="0"/>
          </a:p>
          <a:p>
            <a:r>
              <a:rPr lang="en-GB" sz="2000" dirty="0" smtClean="0"/>
              <a:t>The </a:t>
            </a:r>
            <a:r>
              <a:rPr lang="en-GB" sz="2000" dirty="0"/>
              <a:t>hash code is then used as the index at which the data associated </a:t>
            </a:r>
            <a:r>
              <a:rPr lang="en-GB" sz="2000" dirty="0" smtClean="0"/>
              <a:t>with the </a:t>
            </a:r>
            <a:r>
              <a:rPr lang="en-GB" sz="2000" dirty="0"/>
              <a:t>key is stored. </a:t>
            </a:r>
            <a:endParaRPr lang="en-GB" sz="2000" dirty="0" smtClean="0"/>
          </a:p>
          <a:p>
            <a:r>
              <a:rPr lang="en-GB" sz="2000" dirty="0" smtClean="0"/>
              <a:t>The </a:t>
            </a:r>
            <a:r>
              <a:rPr lang="en-GB" sz="2000" dirty="0"/>
              <a:t>transformation of the key into its hash code is performed </a:t>
            </a:r>
            <a:r>
              <a:rPr lang="en-GB" sz="2000" dirty="0" smtClean="0"/>
              <a:t>automatically—you </a:t>
            </a:r>
            <a:r>
              <a:rPr lang="en-GB" sz="2000" dirty="0"/>
              <a:t>never see the hash code itself. </a:t>
            </a:r>
            <a:endParaRPr lang="en-GB" sz="2000" dirty="0" smtClean="0"/>
          </a:p>
          <a:p>
            <a:r>
              <a:rPr lang="en-GB" sz="2000" dirty="0" smtClean="0"/>
              <a:t>Also</a:t>
            </a:r>
            <a:r>
              <a:rPr lang="en-GB" sz="2000" dirty="0"/>
              <a:t>, your code can’t directly index the hash table. </a:t>
            </a:r>
            <a:endParaRPr lang="en-GB" sz="2000" dirty="0" smtClean="0"/>
          </a:p>
          <a:p>
            <a:r>
              <a:rPr lang="en-GB" sz="2000" dirty="0" smtClean="0"/>
              <a:t>The advantage </a:t>
            </a:r>
            <a:r>
              <a:rPr lang="en-GB" sz="2000" dirty="0"/>
              <a:t>of hashing is that it allows the execution time of </a:t>
            </a:r>
            <a:endParaRPr lang="en-GB" sz="2000" dirty="0" smtClean="0"/>
          </a:p>
          <a:p>
            <a:pPr lvl="1"/>
            <a:r>
              <a:rPr lang="en-GB" sz="1600" dirty="0" smtClean="0"/>
              <a:t>add</a:t>
            </a:r>
            <a:r>
              <a:rPr lang="en-GB" sz="1600" dirty="0"/>
              <a:t>( ), contains( ), remove( ), and</a:t>
            </a:r>
          </a:p>
          <a:p>
            <a:pPr lvl="1"/>
            <a:r>
              <a:rPr lang="en-GB" sz="1600" dirty="0" smtClean="0"/>
              <a:t>size( ) to remain constant even for large sets.</a:t>
            </a:r>
            <a:endParaRPr lang="en-GB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77045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HashSet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000" dirty="0"/>
              <a:t>It is important to note that </a:t>
            </a:r>
            <a:r>
              <a:rPr lang="en-GB" sz="2000" b="1" dirty="0" err="1"/>
              <a:t>HashSet</a:t>
            </a:r>
            <a:r>
              <a:rPr lang="en-GB" sz="2000" dirty="0"/>
              <a:t> does not guarantee the order of its elements, </a:t>
            </a:r>
            <a:r>
              <a:rPr lang="en-GB" sz="2000" dirty="0" smtClean="0"/>
              <a:t>because the </a:t>
            </a:r>
            <a:r>
              <a:rPr lang="en-GB" sz="2000" dirty="0"/>
              <a:t>process of hashing doesn’t usually lend itself to the creation of sorted sets. </a:t>
            </a:r>
            <a:endParaRPr lang="en-GB" sz="2000" dirty="0" smtClean="0"/>
          </a:p>
          <a:p>
            <a:r>
              <a:rPr lang="en-GB" sz="2000" dirty="0" smtClean="0"/>
              <a:t>If </a:t>
            </a:r>
            <a:r>
              <a:rPr lang="en-GB" sz="2000" dirty="0"/>
              <a:t>you </a:t>
            </a:r>
            <a:r>
              <a:rPr lang="en-GB" sz="2000" dirty="0" smtClean="0"/>
              <a:t>need sorted </a:t>
            </a:r>
            <a:r>
              <a:rPr lang="en-GB" sz="2000" dirty="0"/>
              <a:t>storage, then another collection, such as </a:t>
            </a:r>
            <a:r>
              <a:rPr lang="en-GB" sz="2000" b="1" dirty="0" err="1"/>
              <a:t>TreeSet</a:t>
            </a:r>
            <a:r>
              <a:rPr lang="en-GB" sz="2000" dirty="0"/>
              <a:t>, is a better choice</a:t>
            </a:r>
            <a:r>
              <a:rPr lang="en-GB" sz="2000" dirty="0" smtClean="0"/>
              <a:t>.</a:t>
            </a:r>
          </a:p>
          <a:p>
            <a:endParaRPr lang="en-GB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54542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HashSet</a:t>
            </a:r>
            <a:r>
              <a:rPr lang="en-GB" dirty="0" smtClean="0"/>
              <a:t> Demo Program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 program will begin by creating a </a:t>
            </a:r>
            <a:r>
              <a:rPr lang="en-GB" sz="2400" b="1" dirty="0" err="1" smtClean="0">
                <a:solidFill>
                  <a:srgbClr val="000000"/>
                </a:solidFill>
              </a:rPr>
              <a:t>HashSet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of String. 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Then a number of towns in south Wales as added using the add(), </a:t>
            </a:r>
            <a:r>
              <a:rPr lang="en-GB" sz="2400" dirty="0" smtClean="0">
                <a:solidFill>
                  <a:srgbClr val="000000"/>
                </a:solidFill>
              </a:rPr>
              <a:t>methods </a:t>
            </a:r>
            <a:r>
              <a:rPr lang="en-GB" sz="2400" dirty="0">
                <a:solidFill>
                  <a:srgbClr val="000000"/>
                </a:solidFill>
              </a:rPr>
              <a:t>and then the </a:t>
            </a:r>
            <a:r>
              <a:rPr lang="en-GB" sz="2400" b="1" dirty="0" err="1" smtClean="0">
                <a:solidFill>
                  <a:srgbClr val="000000"/>
                </a:solidFill>
              </a:rPr>
              <a:t>HashSet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is displayed to the screen.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Then </a:t>
            </a:r>
            <a:r>
              <a:rPr lang="en-GB" sz="2400" dirty="0" smtClean="0">
                <a:solidFill>
                  <a:srgbClr val="000000"/>
                </a:solidFill>
              </a:rPr>
              <a:t>an item is </a:t>
            </a:r>
            <a:r>
              <a:rPr lang="en-GB" sz="2400" dirty="0">
                <a:solidFill>
                  <a:srgbClr val="000000"/>
                </a:solidFill>
              </a:rPr>
              <a:t>removed using the remove(), </a:t>
            </a:r>
            <a:r>
              <a:rPr lang="en-GB" sz="2400" dirty="0" smtClean="0">
                <a:solidFill>
                  <a:srgbClr val="000000"/>
                </a:solidFill>
              </a:rPr>
              <a:t>method and </a:t>
            </a:r>
            <a:r>
              <a:rPr lang="en-GB" sz="2400" dirty="0">
                <a:solidFill>
                  <a:srgbClr val="000000"/>
                </a:solidFill>
              </a:rPr>
              <a:t>the updated </a:t>
            </a:r>
            <a:r>
              <a:rPr lang="en-GB" sz="2400" dirty="0" err="1" smtClean="0">
                <a:solidFill>
                  <a:srgbClr val="000000"/>
                </a:solidFill>
              </a:rPr>
              <a:t>HashSet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is displayed to the screen.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44855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332655"/>
            <a:ext cx="8352928" cy="6147951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06358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Sample Output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5" y="2132856"/>
            <a:ext cx="6983747" cy="223224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63936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04800"/>
            <a:ext cx="8324478" cy="1143000"/>
          </a:xfrm>
        </p:spPr>
        <p:txBody>
          <a:bodyPr/>
          <a:lstStyle/>
          <a:p>
            <a:pPr algn="ctr"/>
            <a:r>
              <a:rPr lang="en-GB" dirty="0" err="1" smtClean="0"/>
              <a:t>LinkedHashSet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2017713"/>
            <a:ext cx="8343528" cy="4114800"/>
          </a:xfrm>
        </p:spPr>
        <p:txBody>
          <a:bodyPr/>
          <a:lstStyle/>
          <a:p>
            <a:r>
              <a:rPr lang="en-GB" sz="2000" dirty="0"/>
              <a:t>The </a:t>
            </a:r>
            <a:r>
              <a:rPr lang="en-GB" sz="2000" b="1" dirty="0" err="1"/>
              <a:t>LinkedHashSet</a:t>
            </a:r>
            <a:r>
              <a:rPr lang="en-GB" sz="2000" dirty="0"/>
              <a:t> class extends </a:t>
            </a:r>
            <a:r>
              <a:rPr lang="en-GB" sz="2000" b="1" dirty="0" err="1"/>
              <a:t>HashSet</a:t>
            </a:r>
            <a:r>
              <a:rPr lang="en-GB" sz="2000" dirty="0"/>
              <a:t> and adds no members of its own. </a:t>
            </a:r>
            <a:endParaRPr lang="en-GB" sz="2000" dirty="0" smtClean="0"/>
          </a:p>
          <a:p>
            <a:r>
              <a:rPr lang="en-GB" sz="2000" dirty="0" smtClean="0"/>
              <a:t>It </a:t>
            </a:r>
            <a:r>
              <a:rPr lang="en-GB" sz="2000" dirty="0"/>
              <a:t>is a </a:t>
            </a:r>
            <a:r>
              <a:rPr lang="en-GB" sz="2000" dirty="0" smtClean="0"/>
              <a:t>generic class </a:t>
            </a:r>
            <a:r>
              <a:rPr lang="en-GB" sz="2000" dirty="0"/>
              <a:t>that has this declaration:</a:t>
            </a:r>
          </a:p>
          <a:p>
            <a:pPr lvl="1"/>
            <a:r>
              <a:rPr lang="en-GB" sz="1600" dirty="0"/>
              <a:t>class </a:t>
            </a:r>
            <a:r>
              <a:rPr lang="en-GB" sz="1600" dirty="0" err="1"/>
              <a:t>LinkedHashSet</a:t>
            </a:r>
            <a:r>
              <a:rPr lang="en-GB" sz="1600" dirty="0"/>
              <a:t>&lt;E</a:t>
            </a:r>
            <a:r>
              <a:rPr lang="en-GB" sz="1600" dirty="0" smtClean="0"/>
              <a:t>&gt;</a:t>
            </a:r>
          </a:p>
          <a:p>
            <a:r>
              <a:rPr lang="en-GB" sz="2000" b="1" dirty="0" err="1"/>
              <a:t>LinkedHashSet</a:t>
            </a:r>
            <a:r>
              <a:rPr lang="en-GB" sz="2000" dirty="0"/>
              <a:t> maintains a linked list of the entries in the set, in the order in which </a:t>
            </a:r>
            <a:r>
              <a:rPr lang="en-GB" sz="2000" dirty="0" smtClean="0"/>
              <a:t>they were </a:t>
            </a:r>
            <a:r>
              <a:rPr lang="en-GB" sz="2000" dirty="0"/>
              <a:t>inserted. </a:t>
            </a:r>
            <a:endParaRPr lang="en-GB" sz="2000" dirty="0" smtClean="0"/>
          </a:p>
          <a:p>
            <a:r>
              <a:rPr lang="en-GB" sz="2000" dirty="0" smtClean="0"/>
              <a:t>This </a:t>
            </a:r>
            <a:r>
              <a:rPr lang="en-GB" sz="2000" dirty="0"/>
              <a:t>allows insertion-order iteration over the set. </a:t>
            </a:r>
            <a:endParaRPr lang="en-GB" sz="2000" dirty="0" smtClean="0"/>
          </a:p>
          <a:p>
            <a:pPr lvl="1"/>
            <a:r>
              <a:rPr lang="en-GB" sz="1600" dirty="0" smtClean="0"/>
              <a:t>That </a:t>
            </a:r>
            <a:r>
              <a:rPr lang="en-GB" sz="1600" dirty="0"/>
              <a:t>is, when cycling </a:t>
            </a:r>
            <a:r>
              <a:rPr lang="en-GB" sz="1600" dirty="0" smtClean="0"/>
              <a:t>through a </a:t>
            </a:r>
            <a:r>
              <a:rPr lang="en-GB" sz="1600" dirty="0" err="1"/>
              <a:t>LinkedHashSet</a:t>
            </a:r>
            <a:r>
              <a:rPr lang="en-GB" sz="1600" dirty="0"/>
              <a:t> using an iterator, the elements will be returned in the order in which </a:t>
            </a:r>
            <a:r>
              <a:rPr lang="en-GB" sz="1600" dirty="0" smtClean="0"/>
              <a:t>they were inserted.</a:t>
            </a:r>
          </a:p>
          <a:p>
            <a:r>
              <a:rPr lang="en-GB" sz="2000" dirty="0" smtClean="0"/>
              <a:t>The following </a:t>
            </a:r>
            <a:r>
              <a:rPr lang="en-GB" sz="2000" dirty="0" err="1" smtClean="0"/>
              <a:t>LinkedHashSetDemo</a:t>
            </a:r>
            <a:r>
              <a:rPr lang="en-GB" sz="2000" dirty="0" smtClean="0"/>
              <a:t> substitutes the </a:t>
            </a:r>
            <a:r>
              <a:rPr lang="en-GB" sz="2000" b="1" dirty="0" err="1" smtClean="0"/>
              <a:t>LinkedHashSet</a:t>
            </a:r>
            <a:r>
              <a:rPr lang="en-GB" sz="2000" dirty="0" smtClean="0"/>
              <a:t> for the </a:t>
            </a:r>
            <a:r>
              <a:rPr lang="en-GB" sz="2000" b="1" dirty="0" err="1" smtClean="0"/>
              <a:t>HashSet</a:t>
            </a:r>
            <a:r>
              <a:rPr lang="en-GB" sz="2000" b="1" dirty="0" smtClean="0"/>
              <a:t>.</a:t>
            </a:r>
            <a:endParaRPr lang="en-GB" sz="2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39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53335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16632"/>
            <a:ext cx="8640960" cy="48245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5157192"/>
            <a:ext cx="6120680" cy="1295400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53013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TreeSet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000" b="1" dirty="0" err="1"/>
              <a:t>TreeSet</a:t>
            </a:r>
            <a:r>
              <a:rPr lang="en-GB" sz="2000" dirty="0"/>
              <a:t> extends </a:t>
            </a:r>
            <a:r>
              <a:rPr lang="en-GB" sz="2000" b="1" dirty="0" err="1"/>
              <a:t>AbstractSet</a:t>
            </a:r>
            <a:r>
              <a:rPr lang="en-GB" sz="2000" dirty="0"/>
              <a:t> and implements the </a:t>
            </a:r>
            <a:r>
              <a:rPr lang="en-GB" sz="2000" b="1" dirty="0" err="1"/>
              <a:t>NavigableSet</a:t>
            </a:r>
            <a:r>
              <a:rPr lang="en-GB" sz="2000" dirty="0"/>
              <a:t> interface. </a:t>
            </a:r>
            <a:endParaRPr lang="en-GB" sz="2000" dirty="0" smtClean="0"/>
          </a:p>
          <a:p>
            <a:r>
              <a:rPr lang="en-GB" sz="2000" dirty="0" smtClean="0"/>
              <a:t>It </a:t>
            </a:r>
            <a:r>
              <a:rPr lang="en-GB" sz="2000" dirty="0"/>
              <a:t>creates </a:t>
            </a:r>
            <a:r>
              <a:rPr lang="en-GB" sz="2000" dirty="0" smtClean="0"/>
              <a:t>a collection </a:t>
            </a:r>
            <a:r>
              <a:rPr lang="en-GB" sz="2000" dirty="0"/>
              <a:t>that uses a tree for storage. </a:t>
            </a:r>
            <a:endParaRPr lang="en-GB" sz="2000" dirty="0" smtClean="0"/>
          </a:p>
          <a:p>
            <a:r>
              <a:rPr lang="en-GB" sz="2000" dirty="0" smtClean="0"/>
              <a:t>Objects </a:t>
            </a:r>
            <a:r>
              <a:rPr lang="en-GB" sz="2000" dirty="0"/>
              <a:t>are stored in sorted, ascending order. </a:t>
            </a:r>
            <a:endParaRPr lang="en-GB" sz="2000" dirty="0" smtClean="0"/>
          </a:p>
          <a:p>
            <a:r>
              <a:rPr lang="en-GB" sz="2000" dirty="0" smtClean="0"/>
              <a:t>Access and </a:t>
            </a:r>
            <a:r>
              <a:rPr lang="en-GB" sz="2000" dirty="0"/>
              <a:t>retrieval times are quite fast, which makes </a:t>
            </a:r>
            <a:r>
              <a:rPr lang="en-GB" sz="2000" dirty="0" err="1"/>
              <a:t>TreeSet</a:t>
            </a:r>
            <a:r>
              <a:rPr lang="en-GB" sz="2000" dirty="0"/>
              <a:t> an excellent choice when storing </a:t>
            </a:r>
            <a:r>
              <a:rPr lang="en-GB" sz="2000" dirty="0" smtClean="0"/>
              <a:t>large amounts </a:t>
            </a:r>
            <a:r>
              <a:rPr lang="en-GB" sz="2000" dirty="0"/>
              <a:t>of sorted information that must be found quickly.</a:t>
            </a:r>
          </a:p>
          <a:p>
            <a:r>
              <a:rPr lang="en-GB" sz="2000" dirty="0" err="1"/>
              <a:t>TreeSet</a:t>
            </a:r>
            <a:r>
              <a:rPr lang="en-GB" sz="2000" dirty="0"/>
              <a:t> is a generic class that has this declaration:</a:t>
            </a:r>
          </a:p>
          <a:p>
            <a:pPr lvl="1"/>
            <a:r>
              <a:rPr lang="en-GB" sz="1600" dirty="0"/>
              <a:t>class </a:t>
            </a:r>
            <a:r>
              <a:rPr lang="en-GB" sz="1600" dirty="0" err="1"/>
              <a:t>TreeSet</a:t>
            </a:r>
            <a:r>
              <a:rPr lang="en-GB" sz="1600" dirty="0"/>
              <a:t>&lt;E&gt;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0135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TreeSet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000" dirty="0" err="1"/>
              <a:t>TreeSet</a:t>
            </a:r>
            <a:r>
              <a:rPr lang="en-GB" sz="2000" dirty="0"/>
              <a:t> has the following constructors:</a:t>
            </a:r>
          </a:p>
          <a:p>
            <a:pPr lvl="1"/>
            <a:r>
              <a:rPr lang="en-GB" sz="1600" dirty="0" err="1"/>
              <a:t>TreeSet</a:t>
            </a:r>
            <a:r>
              <a:rPr lang="en-GB" sz="1600" dirty="0"/>
              <a:t>( )</a:t>
            </a:r>
          </a:p>
          <a:p>
            <a:pPr lvl="1"/>
            <a:r>
              <a:rPr lang="en-GB" sz="1600" dirty="0" err="1"/>
              <a:t>TreeSet</a:t>
            </a:r>
            <a:r>
              <a:rPr lang="en-GB" sz="1600" dirty="0"/>
              <a:t>(Collection&lt;? extends E&gt; c)</a:t>
            </a:r>
          </a:p>
          <a:p>
            <a:pPr lvl="1"/>
            <a:r>
              <a:rPr lang="en-GB" sz="1600" dirty="0" err="1"/>
              <a:t>TreeSet</a:t>
            </a:r>
            <a:r>
              <a:rPr lang="en-GB" sz="1600" dirty="0"/>
              <a:t>(Comparator&lt;? super E&gt; comp)</a:t>
            </a:r>
          </a:p>
          <a:p>
            <a:pPr lvl="1"/>
            <a:r>
              <a:rPr lang="en-GB" sz="1600" dirty="0" err="1"/>
              <a:t>TreeSet</a:t>
            </a:r>
            <a:r>
              <a:rPr lang="en-GB" sz="1600" dirty="0"/>
              <a:t>(</a:t>
            </a:r>
            <a:r>
              <a:rPr lang="en-GB" sz="1600" dirty="0" err="1"/>
              <a:t>SortedSet</a:t>
            </a:r>
            <a:r>
              <a:rPr lang="en-GB" sz="1600" dirty="0"/>
              <a:t>&lt;E&gt; </a:t>
            </a:r>
            <a:r>
              <a:rPr lang="en-GB" sz="1600" dirty="0" err="1"/>
              <a:t>ss</a:t>
            </a:r>
            <a:r>
              <a:rPr lang="en-GB" sz="1600" dirty="0"/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8736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smtClean="0"/>
              <a:t>Binary Tree Graphic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467544" y="2204864"/>
            <a:ext cx="8814911" cy="3075963"/>
            <a:chOff x="1896430" y="1224792"/>
            <a:chExt cx="8814911" cy="3075963"/>
          </a:xfrm>
        </p:grpSpPr>
        <p:sp>
          <p:nvSpPr>
            <p:cNvPr id="5" name="Oval 4"/>
            <p:cNvSpPr/>
            <p:nvPr/>
          </p:nvSpPr>
          <p:spPr>
            <a:xfrm>
              <a:off x="4353887" y="1912690"/>
              <a:ext cx="578840" cy="507532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65</a:t>
              </a:r>
            </a:p>
          </p:txBody>
        </p:sp>
        <p:sp>
          <p:nvSpPr>
            <p:cNvPr id="6" name="Oval 5"/>
            <p:cNvSpPr/>
            <p:nvPr/>
          </p:nvSpPr>
          <p:spPr>
            <a:xfrm>
              <a:off x="5676550" y="3789026"/>
              <a:ext cx="578840" cy="511729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70</a:t>
              </a:r>
            </a:p>
          </p:txBody>
        </p:sp>
        <p:sp>
          <p:nvSpPr>
            <p:cNvPr id="7" name="Oval 6"/>
            <p:cNvSpPr/>
            <p:nvPr/>
          </p:nvSpPr>
          <p:spPr>
            <a:xfrm>
              <a:off x="7155810" y="3789025"/>
              <a:ext cx="578840" cy="511729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73</a:t>
              </a:r>
            </a:p>
          </p:txBody>
        </p:sp>
        <p:sp>
          <p:nvSpPr>
            <p:cNvPr id="8" name="Oval 7"/>
            <p:cNvSpPr/>
            <p:nvPr/>
          </p:nvSpPr>
          <p:spPr>
            <a:xfrm>
              <a:off x="6361652" y="2849459"/>
              <a:ext cx="578840" cy="511729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72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8270146" y="2857850"/>
              <a:ext cx="578840" cy="511729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90</a:t>
              </a:r>
            </a:p>
          </p:txBody>
        </p:sp>
        <p:sp>
          <p:nvSpPr>
            <p:cNvPr id="10" name="Oval 9"/>
            <p:cNvSpPr/>
            <p:nvPr/>
          </p:nvSpPr>
          <p:spPr>
            <a:xfrm>
              <a:off x="7155810" y="1908492"/>
              <a:ext cx="578840" cy="511729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85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5707310" y="1224792"/>
              <a:ext cx="578840" cy="511729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80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5278073" y="2878820"/>
              <a:ext cx="578840" cy="511729"/>
            </a:xfrm>
            <a:prstGeom prst="ellipse">
              <a:avLst/>
            </a:prstGeom>
            <a:solidFill>
              <a:srgbClr val="92D050"/>
            </a:solidFill>
            <a:ln w="12700" cap="flat" cmpd="sng" algn="ctr">
              <a:solidFill>
                <a:srgbClr val="5B9BD5">
                  <a:shade val="5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62</a:t>
              </a:r>
            </a:p>
          </p:txBody>
        </p:sp>
        <p:cxnSp>
          <p:nvCxnSpPr>
            <p:cNvPr id="13" name="Straight Connector 12"/>
            <p:cNvCxnSpPr>
              <a:stCxn id="11" idx="3"/>
              <a:endCxn id="5" idx="7"/>
            </p:cNvCxnSpPr>
            <p:nvPr/>
          </p:nvCxnSpPr>
          <p:spPr>
            <a:xfrm flipH="1">
              <a:off x="4847958" y="1661580"/>
              <a:ext cx="944121" cy="325436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" name="Straight Connector 13"/>
            <p:cNvCxnSpPr>
              <a:stCxn id="11" idx="5"/>
              <a:endCxn id="10" idx="1"/>
            </p:cNvCxnSpPr>
            <p:nvPr/>
          </p:nvCxnSpPr>
          <p:spPr>
            <a:xfrm>
              <a:off x="6201381" y="1661580"/>
              <a:ext cx="1039198" cy="321853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" name="Straight Connector 14"/>
            <p:cNvCxnSpPr>
              <a:stCxn id="5" idx="5"/>
              <a:endCxn id="12" idx="0"/>
            </p:cNvCxnSpPr>
            <p:nvPr/>
          </p:nvCxnSpPr>
          <p:spPr>
            <a:xfrm>
              <a:off x="4847958" y="2345896"/>
              <a:ext cx="719535" cy="532924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Straight Connector 15"/>
            <p:cNvCxnSpPr>
              <a:stCxn id="10" idx="3"/>
              <a:endCxn id="8" idx="0"/>
            </p:cNvCxnSpPr>
            <p:nvPr/>
          </p:nvCxnSpPr>
          <p:spPr>
            <a:xfrm flipH="1">
              <a:off x="6651072" y="2345280"/>
              <a:ext cx="589507" cy="504179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" name="Straight Connector 16"/>
            <p:cNvCxnSpPr>
              <a:stCxn id="10" idx="5"/>
              <a:endCxn id="9" idx="1"/>
            </p:cNvCxnSpPr>
            <p:nvPr/>
          </p:nvCxnSpPr>
          <p:spPr>
            <a:xfrm>
              <a:off x="7649881" y="2345280"/>
              <a:ext cx="705034" cy="587511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" name="Straight Connector 17"/>
            <p:cNvCxnSpPr>
              <a:stCxn id="8" idx="3"/>
              <a:endCxn id="6" idx="0"/>
            </p:cNvCxnSpPr>
            <p:nvPr/>
          </p:nvCxnSpPr>
          <p:spPr>
            <a:xfrm flipH="1">
              <a:off x="5965970" y="3286247"/>
              <a:ext cx="480451" cy="502779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" name="Straight Connector 18"/>
            <p:cNvCxnSpPr>
              <a:stCxn id="8" idx="5"/>
              <a:endCxn id="7" idx="0"/>
            </p:cNvCxnSpPr>
            <p:nvPr/>
          </p:nvCxnSpPr>
          <p:spPr>
            <a:xfrm>
              <a:off x="6855723" y="3286247"/>
              <a:ext cx="589507" cy="502778"/>
            </a:xfrm>
            <a:prstGeom prst="line">
              <a:avLst/>
            </a:prstGeom>
            <a:noFill/>
            <a:ln w="28575" cap="flat" cmpd="sng" algn="ctr">
              <a:solidFill>
                <a:sysClr val="windowText" lastClr="00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0" name="TextBox 19"/>
            <p:cNvSpPr txBox="1"/>
            <p:nvPr/>
          </p:nvSpPr>
          <p:spPr>
            <a:xfrm>
              <a:off x="2295349" y="1908492"/>
              <a:ext cx="10654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Node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447953" y="3860223"/>
              <a:ext cx="11557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Left Child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8498485" y="1796021"/>
              <a:ext cx="15133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Only Has 2 Children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9645939" y="2950018"/>
              <a:ext cx="106540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Leaf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8724550" y="3931422"/>
              <a:ext cx="12382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Right Child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V="1">
              <a:off x="3003260" y="2093158"/>
              <a:ext cx="1241569" cy="2070"/>
            </a:xfrm>
            <a:prstGeom prst="straightConnector1">
              <a:avLst/>
            </a:prstGeom>
            <a:noFill/>
            <a:ln w="38100" cap="flat" cmpd="sng" algn="ctr">
              <a:solidFill>
                <a:srgbClr val="5B9BD5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6" name="Straight Arrow Connector 25"/>
            <p:cNvCxnSpPr/>
            <p:nvPr/>
          </p:nvCxnSpPr>
          <p:spPr>
            <a:xfrm>
              <a:off x="4643307" y="4086162"/>
              <a:ext cx="84842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5B9BD5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7" name="Straight Arrow Connector 26"/>
            <p:cNvCxnSpPr/>
            <p:nvPr/>
          </p:nvCxnSpPr>
          <p:spPr>
            <a:xfrm flipH="1">
              <a:off x="8975777" y="3134684"/>
              <a:ext cx="670162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5B9BD5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8" name="Straight Arrow Connector 27"/>
            <p:cNvCxnSpPr/>
            <p:nvPr/>
          </p:nvCxnSpPr>
          <p:spPr>
            <a:xfrm flipH="1">
              <a:off x="7889404" y="2164356"/>
              <a:ext cx="83514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5B9BD5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9" name="Straight Arrow Connector 28"/>
            <p:cNvCxnSpPr/>
            <p:nvPr/>
          </p:nvCxnSpPr>
          <p:spPr>
            <a:xfrm flipH="1">
              <a:off x="7889404" y="4104901"/>
              <a:ext cx="83514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5B9BD5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30" name="TextBox 29"/>
            <p:cNvSpPr txBox="1"/>
            <p:nvPr/>
          </p:nvSpPr>
          <p:spPr>
            <a:xfrm>
              <a:off x="1896430" y="2714857"/>
              <a:ext cx="146432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MS PGothic" panose="020B0600070205080204" pitchFamily="34" charset="-128"/>
                  <a:cs typeface="+mn-cs"/>
                </a:rPr>
                <a:t>No Need for 2 Children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>
              <a:off x="3023740" y="3096819"/>
              <a:ext cx="848426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5B9BD5"/>
              </a:solidFill>
              <a:prstDash val="solid"/>
              <a:miter lim="800000"/>
              <a:tailEnd type="triangle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8647482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TreeSet</a:t>
            </a:r>
            <a:r>
              <a:rPr lang="en-GB" dirty="0" smtClean="0"/>
              <a:t> Demo Program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 program will begin by creating a </a:t>
            </a:r>
            <a:r>
              <a:rPr lang="en-GB" sz="2400" b="1" dirty="0" err="1" smtClean="0">
                <a:solidFill>
                  <a:srgbClr val="000000"/>
                </a:solidFill>
              </a:rPr>
              <a:t>TreeSet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of String. 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Then a number of towns in south Wales as added using the add(), </a:t>
            </a:r>
            <a:r>
              <a:rPr lang="en-GB" sz="2400" dirty="0" smtClean="0">
                <a:solidFill>
                  <a:srgbClr val="000000"/>
                </a:solidFill>
              </a:rPr>
              <a:t>methods </a:t>
            </a:r>
            <a:r>
              <a:rPr lang="en-GB" sz="2400" dirty="0">
                <a:solidFill>
                  <a:srgbClr val="000000"/>
                </a:solidFill>
              </a:rPr>
              <a:t>and then the </a:t>
            </a:r>
            <a:r>
              <a:rPr lang="en-GB" sz="2400" b="1" dirty="0" err="1" smtClean="0">
                <a:solidFill>
                  <a:srgbClr val="000000"/>
                </a:solidFill>
              </a:rPr>
              <a:t>TreeSet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is displayed to the screen.</a:t>
            </a:r>
          </a:p>
          <a:p>
            <a:pPr lvl="0">
              <a:buClr>
                <a:srgbClr val="3333CC"/>
              </a:buClr>
            </a:pPr>
            <a:r>
              <a:rPr lang="en-GB" sz="2400" dirty="0">
                <a:solidFill>
                  <a:srgbClr val="000000"/>
                </a:solidFill>
              </a:rPr>
              <a:t>Then </a:t>
            </a:r>
            <a:r>
              <a:rPr lang="en-GB" sz="2400" dirty="0" smtClean="0">
                <a:solidFill>
                  <a:srgbClr val="000000"/>
                </a:solidFill>
              </a:rPr>
              <a:t>an item is </a:t>
            </a:r>
            <a:r>
              <a:rPr lang="en-GB" sz="2400" dirty="0">
                <a:solidFill>
                  <a:srgbClr val="000000"/>
                </a:solidFill>
              </a:rPr>
              <a:t>removed using the remove(), </a:t>
            </a:r>
            <a:r>
              <a:rPr lang="en-GB" sz="2400" dirty="0" smtClean="0">
                <a:solidFill>
                  <a:srgbClr val="000000"/>
                </a:solidFill>
              </a:rPr>
              <a:t>method and </a:t>
            </a:r>
            <a:r>
              <a:rPr lang="en-GB" sz="2400" dirty="0">
                <a:solidFill>
                  <a:srgbClr val="000000"/>
                </a:solidFill>
              </a:rPr>
              <a:t>the updated </a:t>
            </a:r>
            <a:r>
              <a:rPr lang="en-GB" sz="2400" b="1" dirty="0" err="1" smtClean="0">
                <a:solidFill>
                  <a:srgbClr val="000000"/>
                </a:solidFill>
              </a:rPr>
              <a:t>TreeSet</a:t>
            </a:r>
            <a:r>
              <a:rPr lang="en-GB" sz="2400" dirty="0" smtClean="0">
                <a:solidFill>
                  <a:srgbClr val="000000"/>
                </a:solidFill>
              </a:rPr>
              <a:t> </a:t>
            </a:r>
            <a:r>
              <a:rPr lang="en-GB" sz="2400" dirty="0">
                <a:solidFill>
                  <a:srgbClr val="000000"/>
                </a:solidFill>
              </a:rPr>
              <a:t>is displayed to the screen.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616887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6632"/>
            <a:ext cx="8856984" cy="4905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5157192"/>
            <a:ext cx="7344816" cy="1584176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20022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TreeSet</a:t>
            </a:r>
            <a:r>
              <a:rPr lang="en-GB" dirty="0" smtClean="0"/>
              <a:t> </a:t>
            </a:r>
            <a:r>
              <a:rPr lang="en-GB" dirty="0" err="1" smtClean="0"/>
              <a:t>subSet</a:t>
            </a:r>
            <a:r>
              <a:rPr lang="en-GB" dirty="0" smtClean="0"/>
              <a:t>() Method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2419399"/>
          </a:xfrm>
        </p:spPr>
        <p:txBody>
          <a:bodyPr/>
          <a:lstStyle/>
          <a:p>
            <a:r>
              <a:rPr lang="en-GB" sz="2000" dirty="0"/>
              <a:t>Because </a:t>
            </a:r>
            <a:r>
              <a:rPr lang="en-GB" sz="2000" dirty="0" err="1"/>
              <a:t>TreeSet</a:t>
            </a:r>
            <a:r>
              <a:rPr lang="en-GB" sz="2000" dirty="0"/>
              <a:t> implements the </a:t>
            </a:r>
            <a:r>
              <a:rPr lang="en-GB" sz="2000" b="1" dirty="0" err="1"/>
              <a:t>NavigableSet</a:t>
            </a:r>
            <a:r>
              <a:rPr lang="en-GB" sz="2000" dirty="0"/>
              <a:t> </a:t>
            </a:r>
            <a:r>
              <a:rPr lang="en-GB" sz="2000" dirty="0" smtClean="0"/>
              <a:t>interface, you </a:t>
            </a:r>
            <a:r>
              <a:rPr lang="en-GB" sz="2000" dirty="0"/>
              <a:t>can use the methods defined by </a:t>
            </a:r>
            <a:r>
              <a:rPr lang="en-GB" sz="2000" b="1" dirty="0" err="1"/>
              <a:t>NavigableSet</a:t>
            </a:r>
            <a:r>
              <a:rPr lang="en-GB" sz="2000" dirty="0"/>
              <a:t> to retrieve elements of a </a:t>
            </a:r>
            <a:r>
              <a:rPr lang="en-GB" sz="2000" dirty="0" err="1"/>
              <a:t>TreeSet</a:t>
            </a:r>
            <a:r>
              <a:rPr lang="en-GB" sz="2000" dirty="0"/>
              <a:t>. </a:t>
            </a:r>
            <a:endParaRPr lang="en-GB" sz="2000" dirty="0" smtClean="0"/>
          </a:p>
          <a:p>
            <a:r>
              <a:rPr lang="en-GB" sz="2000" dirty="0" smtClean="0"/>
              <a:t>For example</a:t>
            </a:r>
            <a:r>
              <a:rPr lang="en-GB" sz="2000" dirty="0"/>
              <a:t>, assuming the preceding program, the following statement uses </a:t>
            </a:r>
            <a:r>
              <a:rPr lang="en-GB" sz="2000" dirty="0" err="1"/>
              <a:t>subSet</a:t>
            </a:r>
            <a:r>
              <a:rPr lang="en-GB" sz="2000" dirty="0"/>
              <a:t>( ) to obtain </a:t>
            </a:r>
            <a:r>
              <a:rPr lang="en-GB" sz="2000" dirty="0" smtClean="0"/>
              <a:t>a subset </a:t>
            </a:r>
            <a:r>
              <a:rPr lang="en-GB" sz="2000" dirty="0"/>
              <a:t>of </a:t>
            </a:r>
            <a:r>
              <a:rPr lang="en-GB" sz="2000" dirty="0" err="1" smtClean="0"/>
              <a:t>tsTowns</a:t>
            </a:r>
            <a:r>
              <a:rPr lang="en-GB" sz="2000" dirty="0" smtClean="0"/>
              <a:t> </a:t>
            </a:r>
            <a:r>
              <a:rPr lang="en-GB" sz="2000" dirty="0"/>
              <a:t>that contains the elements between </a:t>
            </a:r>
            <a:r>
              <a:rPr lang="en-GB" sz="2000" dirty="0" smtClean="0"/>
              <a:t>Llandovery </a:t>
            </a:r>
            <a:r>
              <a:rPr lang="en-GB" sz="2000" dirty="0"/>
              <a:t>(inclusive) and </a:t>
            </a:r>
            <a:r>
              <a:rPr lang="en-GB" sz="2000" dirty="0" smtClean="0"/>
              <a:t>Tenby (</a:t>
            </a:r>
            <a:r>
              <a:rPr lang="en-GB" sz="2000" dirty="0"/>
              <a:t>exclusive). </a:t>
            </a:r>
            <a:endParaRPr lang="en-GB" sz="2000" dirty="0" smtClean="0"/>
          </a:p>
          <a:p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It then displays the </a:t>
            </a:r>
            <a:r>
              <a:rPr lang="en-GB" sz="2000" dirty="0"/>
              <a:t>resulting set</a:t>
            </a:r>
            <a:r>
              <a:rPr lang="en-GB" sz="2000" dirty="0" smtClean="0"/>
              <a:t>.</a:t>
            </a:r>
          </a:p>
          <a:p>
            <a:endParaRPr lang="en-GB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5274" y="4005064"/>
            <a:ext cx="7880075" cy="50405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3" y="5229200"/>
            <a:ext cx="3600401" cy="432048"/>
          </a:xfrm>
          <a:prstGeom prst="rect">
            <a:avLst/>
          </a:prstGeo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07123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04800"/>
            <a:ext cx="8468494" cy="1143000"/>
          </a:xfrm>
        </p:spPr>
        <p:txBody>
          <a:bodyPr/>
          <a:lstStyle/>
          <a:p>
            <a:pPr algn="ctr"/>
            <a:r>
              <a:rPr lang="en-GB" dirty="0" err="1" smtClean="0"/>
              <a:t>ArrayDeque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017713"/>
            <a:ext cx="8487544" cy="4114800"/>
          </a:xfrm>
        </p:spPr>
        <p:txBody>
          <a:bodyPr/>
          <a:lstStyle/>
          <a:p>
            <a:r>
              <a:rPr lang="en-GB" sz="2000" dirty="0" smtClean="0"/>
              <a:t>The </a:t>
            </a:r>
            <a:r>
              <a:rPr lang="en-GB" sz="2000" b="1" dirty="0" err="1" smtClean="0"/>
              <a:t>ArrayDeque</a:t>
            </a:r>
            <a:r>
              <a:rPr lang="en-GB" sz="2000" dirty="0" smtClean="0"/>
              <a:t> class, extends </a:t>
            </a:r>
            <a:r>
              <a:rPr lang="en-GB" sz="2000" b="1" dirty="0" err="1" smtClean="0"/>
              <a:t>AbstractCollection</a:t>
            </a:r>
            <a:r>
              <a:rPr lang="en-GB" sz="2000" dirty="0" smtClean="0"/>
              <a:t> and implements the </a:t>
            </a:r>
            <a:r>
              <a:rPr lang="en-GB" sz="2000" b="1" dirty="0" err="1" smtClean="0"/>
              <a:t>Deque</a:t>
            </a:r>
            <a:r>
              <a:rPr lang="en-GB" sz="2000" dirty="0" smtClean="0"/>
              <a:t> interface. </a:t>
            </a:r>
          </a:p>
          <a:p>
            <a:r>
              <a:rPr lang="en-GB" sz="2000" dirty="0" smtClean="0"/>
              <a:t>It adds no methods of its own. </a:t>
            </a:r>
          </a:p>
          <a:p>
            <a:r>
              <a:rPr lang="en-GB" sz="2000" b="1" dirty="0" err="1" smtClean="0"/>
              <a:t>ArrayDeque</a:t>
            </a:r>
            <a:r>
              <a:rPr lang="en-GB" sz="2000" dirty="0" smtClean="0"/>
              <a:t> creates a dynamic array and </a:t>
            </a:r>
            <a:r>
              <a:rPr lang="en-GB" sz="2000" dirty="0"/>
              <a:t>has no capacity </a:t>
            </a:r>
            <a:r>
              <a:rPr lang="en-GB" sz="2000" dirty="0" smtClean="0"/>
              <a:t>restrictions</a:t>
            </a:r>
            <a:r>
              <a:rPr lang="en-GB" sz="2000" dirty="0"/>
              <a:t>. </a:t>
            </a:r>
            <a:endParaRPr lang="en-GB" sz="2000" dirty="0" smtClean="0"/>
          </a:p>
          <a:p>
            <a:pPr lvl="1"/>
            <a:r>
              <a:rPr lang="en-GB" sz="1600" dirty="0" smtClean="0"/>
              <a:t>(</a:t>
            </a:r>
            <a:r>
              <a:rPr lang="en-GB" sz="1600" dirty="0"/>
              <a:t>The </a:t>
            </a:r>
            <a:r>
              <a:rPr lang="en-GB" sz="1600" dirty="0" err="1"/>
              <a:t>Deque</a:t>
            </a:r>
            <a:r>
              <a:rPr lang="en-GB" sz="1600" dirty="0"/>
              <a:t> interface supports implementations </a:t>
            </a:r>
            <a:r>
              <a:rPr lang="en-GB" sz="1600" dirty="0" smtClean="0"/>
              <a:t>that restrict </a:t>
            </a:r>
            <a:r>
              <a:rPr lang="en-GB" sz="1600" dirty="0"/>
              <a:t>capacity, but does not require such restrictions.) </a:t>
            </a:r>
            <a:endParaRPr lang="en-GB" sz="1600" dirty="0" smtClean="0"/>
          </a:p>
          <a:p>
            <a:r>
              <a:rPr lang="en-GB" sz="2000" dirty="0" err="1" smtClean="0"/>
              <a:t>ArrayDeque</a:t>
            </a:r>
            <a:r>
              <a:rPr lang="en-GB" sz="2000" dirty="0" smtClean="0"/>
              <a:t> </a:t>
            </a:r>
            <a:r>
              <a:rPr lang="en-GB" sz="2000" dirty="0"/>
              <a:t>is a generic class </a:t>
            </a:r>
            <a:r>
              <a:rPr lang="en-GB" sz="2000" dirty="0" smtClean="0"/>
              <a:t>that has </a:t>
            </a:r>
            <a:r>
              <a:rPr lang="en-GB" sz="2000" dirty="0"/>
              <a:t>this declaration:</a:t>
            </a:r>
          </a:p>
          <a:p>
            <a:pPr lvl="1"/>
            <a:r>
              <a:rPr lang="en-GB" sz="1600" dirty="0"/>
              <a:t>class </a:t>
            </a:r>
            <a:r>
              <a:rPr lang="en-GB" sz="1600" dirty="0" err="1"/>
              <a:t>ArrayDeque</a:t>
            </a:r>
            <a:r>
              <a:rPr lang="en-GB" sz="1600" dirty="0"/>
              <a:t>&lt;E&gt;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23160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 err="1" smtClean="0"/>
              <a:t>ArrayDeque</a:t>
            </a:r>
            <a:r>
              <a:rPr lang="en-GB" dirty="0" smtClean="0"/>
              <a:t> Class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000" b="1" dirty="0" err="1"/>
              <a:t>ArrayDeque</a:t>
            </a:r>
            <a:r>
              <a:rPr lang="en-GB" sz="2000" b="1" dirty="0"/>
              <a:t> </a:t>
            </a:r>
            <a:r>
              <a:rPr lang="en-GB" sz="2000" dirty="0"/>
              <a:t>defines the following constructors:</a:t>
            </a:r>
          </a:p>
          <a:p>
            <a:pPr lvl="1"/>
            <a:r>
              <a:rPr lang="en-GB" sz="1600" dirty="0" err="1"/>
              <a:t>ArrayDeque</a:t>
            </a:r>
            <a:r>
              <a:rPr lang="en-GB" sz="1600" dirty="0"/>
              <a:t>( )</a:t>
            </a:r>
          </a:p>
          <a:p>
            <a:pPr lvl="1"/>
            <a:r>
              <a:rPr lang="en-GB" sz="1600" dirty="0" err="1"/>
              <a:t>ArrayDeque</a:t>
            </a:r>
            <a:r>
              <a:rPr lang="en-GB" sz="1600" dirty="0"/>
              <a:t>(</a:t>
            </a:r>
            <a:r>
              <a:rPr lang="en-GB" sz="1600" dirty="0" err="1"/>
              <a:t>int</a:t>
            </a:r>
            <a:r>
              <a:rPr lang="en-GB" sz="1600" dirty="0"/>
              <a:t> </a:t>
            </a:r>
            <a:r>
              <a:rPr lang="en-GB" sz="1600" i="1" dirty="0"/>
              <a:t>size</a:t>
            </a:r>
            <a:r>
              <a:rPr lang="en-GB" sz="1600" dirty="0"/>
              <a:t>)</a:t>
            </a:r>
          </a:p>
          <a:p>
            <a:pPr lvl="1"/>
            <a:r>
              <a:rPr lang="en-GB" sz="1600" dirty="0" err="1"/>
              <a:t>ArrayDeque</a:t>
            </a:r>
            <a:r>
              <a:rPr lang="en-GB" sz="1600" dirty="0"/>
              <a:t>(Collection&lt;? extends E&gt; </a:t>
            </a:r>
            <a:r>
              <a:rPr lang="en-GB" sz="1600" i="1" dirty="0"/>
              <a:t>c</a:t>
            </a:r>
            <a:r>
              <a:rPr lang="en-GB" sz="1600" dirty="0" smtClean="0"/>
              <a:t>)</a:t>
            </a:r>
            <a:endParaRPr lang="en-GB" sz="1600" dirty="0"/>
          </a:p>
          <a:p>
            <a:r>
              <a:rPr lang="en-GB" sz="2000" dirty="0"/>
              <a:t>In all cases</a:t>
            </a:r>
            <a:r>
              <a:rPr lang="en-GB" sz="2000" dirty="0" smtClean="0"/>
              <a:t>, the </a:t>
            </a:r>
            <a:r>
              <a:rPr lang="en-GB" sz="2000" dirty="0"/>
              <a:t>capacity grows as needed to handle the elements added to the </a:t>
            </a:r>
            <a:r>
              <a:rPr lang="en-GB" sz="2000" dirty="0" err="1"/>
              <a:t>deque</a:t>
            </a:r>
            <a:r>
              <a:rPr lang="en-GB" sz="2000" dirty="0"/>
              <a:t>.</a:t>
            </a:r>
          </a:p>
          <a:p>
            <a:r>
              <a:rPr lang="en-GB" sz="2000" dirty="0"/>
              <a:t>The following program demonstrates </a:t>
            </a:r>
            <a:r>
              <a:rPr lang="en-GB" sz="2000" dirty="0" err="1"/>
              <a:t>ArrayDeque</a:t>
            </a:r>
            <a:r>
              <a:rPr lang="en-GB" sz="2000" dirty="0"/>
              <a:t> by using it to create a stack: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48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276956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04800"/>
            <a:ext cx="8540502" cy="1143000"/>
          </a:xfrm>
        </p:spPr>
        <p:txBody>
          <a:bodyPr/>
          <a:lstStyle/>
          <a:p>
            <a:pPr algn="ctr"/>
            <a:r>
              <a:rPr lang="en-GB" dirty="0"/>
              <a:t>Graphical Representation of Linked List Stack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3872154" y="2095622"/>
            <a:ext cx="648072" cy="4320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20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4511837" y="2095622"/>
            <a:ext cx="648072" cy="43204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849411" y="3609287"/>
            <a:ext cx="648072" cy="4320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t>6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0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4497483" y="3609287"/>
            <a:ext cx="648072" cy="43204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3869704" y="4391354"/>
            <a:ext cx="648072" cy="4320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t>8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0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4520226" y="4391355"/>
            <a:ext cx="648072" cy="43204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872154" y="5157192"/>
            <a:ext cx="648072" cy="4320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100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4520226" y="5157191"/>
            <a:ext cx="648072" cy="43204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867590" y="5908430"/>
            <a:ext cx="648072" cy="4320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120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4520226" y="5908430"/>
            <a:ext cx="648072" cy="43204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null</a:t>
            </a:r>
          </a:p>
        </p:txBody>
      </p:sp>
      <p:sp>
        <p:nvSpPr>
          <p:cNvPr id="16" name="Down Arrow 15"/>
          <p:cNvSpPr/>
          <p:nvPr/>
        </p:nvSpPr>
        <p:spPr bwMode="auto">
          <a:xfrm>
            <a:off x="4716014" y="5373217"/>
            <a:ext cx="216469" cy="53521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4515662" y="2858048"/>
            <a:ext cx="648072" cy="43204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 bwMode="auto">
          <a:xfrm>
            <a:off x="3867590" y="2858047"/>
            <a:ext cx="648072" cy="4320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t>4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0</a:t>
            </a:r>
          </a:p>
        </p:txBody>
      </p:sp>
      <p:sp>
        <p:nvSpPr>
          <p:cNvPr id="21" name="Right Arrow 20"/>
          <p:cNvSpPr/>
          <p:nvPr/>
        </p:nvSpPr>
        <p:spPr bwMode="auto">
          <a:xfrm>
            <a:off x="2121219" y="2180654"/>
            <a:ext cx="1728192" cy="261984"/>
          </a:xfrm>
          <a:prstGeom prst="rightArrow">
            <a:avLst/>
          </a:prstGeom>
          <a:solidFill>
            <a:schemeClr val="bg2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77190" y="2066005"/>
            <a:ext cx="74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t>Top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3" name="Down Arrow 22"/>
          <p:cNvSpPr/>
          <p:nvPr/>
        </p:nvSpPr>
        <p:spPr bwMode="auto">
          <a:xfrm>
            <a:off x="4736027" y="4618567"/>
            <a:ext cx="216469" cy="53521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4" name="Down Arrow 23"/>
          <p:cNvSpPr/>
          <p:nvPr/>
        </p:nvSpPr>
        <p:spPr bwMode="auto">
          <a:xfrm>
            <a:off x="4713284" y="3852731"/>
            <a:ext cx="216469" cy="53521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Down Arrow 24"/>
          <p:cNvSpPr/>
          <p:nvPr/>
        </p:nvSpPr>
        <p:spPr bwMode="auto">
          <a:xfrm>
            <a:off x="4731463" y="3086894"/>
            <a:ext cx="216469" cy="53521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Down Arrow 25"/>
          <p:cNvSpPr/>
          <p:nvPr/>
        </p:nvSpPr>
        <p:spPr bwMode="auto">
          <a:xfrm>
            <a:off x="4711170" y="2326244"/>
            <a:ext cx="216469" cy="53521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395536" y="5908430"/>
            <a:ext cx="648072" cy="43204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t>data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1059279" y="5911673"/>
            <a:ext cx="648072" cy="432048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rPr>
              <a:t>next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95536" y="5358406"/>
            <a:ext cx="74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MS PGothic" panose="020B0600070205080204" pitchFamily="34" charset="-128"/>
                <a:cs typeface="+mn-cs"/>
              </a:rPr>
              <a:t>Key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593704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640"/>
            <a:ext cx="8712968" cy="4905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5229200"/>
            <a:ext cx="7632848" cy="1428750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50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96279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04800"/>
            <a:ext cx="8396486" cy="1143000"/>
          </a:xfrm>
        </p:spPr>
        <p:txBody>
          <a:bodyPr/>
          <a:lstStyle/>
          <a:p>
            <a:pPr algn="ctr"/>
            <a:r>
              <a:rPr lang="en-GB" dirty="0" smtClean="0"/>
              <a:t>Tasks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017713"/>
            <a:ext cx="8559552" cy="4114800"/>
          </a:xfrm>
        </p:spPr>
        <p:txBody>
          <a:bodyPr/>
          <a:lstStyle/>
          <a:p>
            <a:r>
              <a:rPr lang="en-GB" sz="2400" dirty="0" smtClean="0"/>
              <a:t>Compare and Contrast the Operation of the following Collections Classes with their traditional counterparts:</a:t>
            </a:r>
          </a:p>
          <a:p>
            <a:pPr lvl="1"/>
            <a:r>
              <a:rPr lang="en-GB" sz="2000" dirty="0" err="1" smtClean="0"/>
              <a:t>ArrayDeque</a:t>
            </a:r>
            <a:r>
              <a:rPr lang="en-GB" sz="2000" dirty="0" smtClean="0"/>
              <a:t> and Node based Linked List Stack;</a:t>
            </a:r>
          </a:p>
          <a:p>
            <a:pPr lvl="1"/>
            <a:r>
              <a:rPr lang="en-GB" sz="2000" dirty="0" err="1" smtClean="0"/>
              <a:t>TreeSet</a:t>
            </a:r>
            <a:r>
              <a:rPr lang="en-GB" sz="2000" dirty="0" smtClean="0"/>
              <a:t> and Node based Linked List Binary Tree;</a:t>
            </a:r>
          </a:p>
          <a:p>
            <a:pPr lvl="1"/>
            <a:r>
              <a:rPr lang="en-GB" sz="2000" dirty="0" err="1" smtClean="0"/>
              <a:t>LinkedList</a:t>
            </a:r>
            <a:r>
              <a:rPr lang="en-GB" sz="2000" dirty="0" smtClean="0"/>
              <a:t> and Node based Linked List.</a:t>
            </a:r>
          </a:p>
          <a:p>
            <a:r>
              <a:rPr lang="en-GB" sz="2400" dirty="0" smtClean="0"/>
              <a:t>Start with a small number of elements and then double the number until you have a significant number of elements.</a:t>
            </a:r>
          </a:p>
          <a:p>
            <a:r>
              <a:rPr lang="en-GB" sz="2400" dirty="0" smtClean="0"/>
              <a:t>Check the running times for your comparisons.</a:t>
            </a:r>
          </a:p>
          <a:p>
            <a:pPr lvl="1"/>
            <a:endParaRPr lang="en-GB" sz="2000" dirty="0" smtClean="0"/>
          </a:p>
          <a:p>
            <a:pPr lvl="1"/>
            <a:endParaRPr lang="en-GB" sz="2000" dirty="0" smtClean="0"/>
          </a:p>
          <a:p>
            <a:pPr lvl="1"/>
            <a:endParaRPr lang="en-GB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ACCA7003 Object Oriented Programming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F625C-EAA0-4480-BD7D-74BCE99C9A42}" type="slidenum">
              <a:rPr lang="en-US" altLang="en-US" smtClean="0"/>
              <a:pPr/>
              <a:t>51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9799701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ends">
  <a:themeElements>
    <a:clrScheme name="Blends 2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Designs\Blends.pot</Template>
  <TotalTime>1472217134</TotalTime>
  <Words>2325</Words>
  <Application>Microsoft Office PowerPoint</Application>
  <PresentationFormat>On-screen Show (4:3)</PresentationFormat>
  <Paragraphs>296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51</vt:i4>
      </vt:variant>
    </vt:vector>
  </HeadingPairs>
  <TitlesOfParts>
    <vt:vector size="60" baseType="lpstr">
      <vt:lpstr>ＭＳ Ｐゴシック</vt:lpstr>
      <vt:lpstr>ＭＳ Ｐゴシック</vt:lpstr>
      <vt:lpstr>Calibri</vt:lpstr>
      <vt:lpstr>Palatino-Bold</vt:lpstr>
      <vt:lpstr>Palatino-Roman</vt:lpstr>
      <vt:lpstr>Tahoma</vt:lpstr>
      <vt:lpstr>Wingdings</vt:lpstr>
      <vt:lpstr>Blends</vt:lpstr>
      <vt:lpstr>1_Blends</vt:lpstr>
      <vt:lpstr>Topic 11 - Java Collections</vt:lpstr>
      <vt:lpstr>Collections Framework</vt:lpstr>
      <vt:lpstr>Main Collection Interfaces</vt:lpstr>
      <vt:lpstr>Collection Interfaces</vt:lpstr>
      <vt:lpstr>Methods Defined by Collection</vt:lpstr>
      <vt:lpstr>Methods Defined by Collection</vt:lpstr>
      <vt:lpstr>ArrayList Class</vt:lpstr>
      <vt:lpstr>ArrayList Constructors</vt:lpstr>
      <vt:lpstr>ArrayList Constructors</vt:lpstr>
      <vt:lpstr>PowerPoint Presentation</vt:lpstr>
      <vt:lpstr>Sample Output</vt:lpstr>
      <vt:lpstr>ArrayList in Operation</vt:lpstr>
      <vt:lpstr>ArrayList in Operation</vt:lpstr>
      <vt:lpstr>Java Iterator</vt:lpstr>
      <vt:lpstr>Iterator Example</vt:lpstr>
      <vt:lpstr>Sample Output</vt:lpstr>
      <vt:lpstr>Looping Through a Collection</vt:lpstr>
      <vt:lpstr>Looping With an Iterator</vt:lpstr>
      <vt:lpstr>Sample Output</vt:lpstr>
      <vt:lpstr>Removing Items from a Collection</vt:lpstr>
      <vt:lpstr>PowerPoint Presentation</vt:lpstr>
      <vt:lpstr>Sample Output</vt:lpstr>
      <vt:lpstr>Create an Array from an ArrayList</vt:lpstr>
      <vt:lpstr>ArrayList to Array program</vt:lpstr>
      <vt:lpstr>PowerPoint Presentation</vt:lpstr>
      <vt:lpstr>Sample Output</vt:lpstr>
      <vt:lpstr>LinkedList Class</vt:lpstr>
      <vt:lpstr>LinkedList Methods</vt:lpstr>
      <vt:lpstr>Single Linked List (traditional)</vt:lpstr>
      <vt:lpstr>LinkedList Demo Program</vt:lpstr>
      <vt:lpstr>PowerPoint Presentation</vt:lpstr>
      <vt:lpstr>Sample Output</vt:lpstr>
      <vt:lpstr>HashSet Class</vt:lpstr>
      <vt:lpstr>HashSet Class</vt:lpstr>
      <vt:lpstr>HashSet Class</vt:lpstr>
      <vt:lpstr>HashSet Demo Program</vt:lpstr>
      <vt:lpstr>PowerPoint Presentation</vt:lpstr>
      <vt:lpstr>Sample Output</vt:lpstr>
      <vt:lpstr>LinkedHashSet Class</vt:lpstr>
      <vt:lpstr>PowerPoint Presentation</vt:lpstr>
      <vt:lpstr>TreeSet Class</vt:lpstr>
      <vt:lpstr>TreeSet Class</vt:lpstr>
      <vt:lpstr>Binary Tree Graphic</vt:lpstr>
      <vt:lpstr>TreeSet Demo Program</vt:lpstr>
      <vt:lpstr>PowerPoint Presentation</vt:lpstr>
      <vt:lpstr>TreeSet subSet() Method </vt:lpstr>
      <vt:lpstr>ArrayDeque Class</vt:lpstr>
      <vt:lpstr>ArrayDeque Class</vt:lpstr>
      <vt:lpstr>Graphical Representation of Linked List Stack</vt:lpstr>
      <vt:lpstr>PowerPoint Presentation</vt:lpstr>
      <vt:lpstr>Tasks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subject>Database Systems</dc:subject>
  <dc:creator>Thomas Connolly and Carolyn Begg</dc:creator>
  <dc:description>Transparencies for Chapter 1 of textbook_x000d_
Database Systems: A Practical Approach to Design, Implementation and Management</dc:description>
  <cp:lastModifiedBy>Stephen Hole</cp:lastModifiedBy>
  <cp:revision>186</cp:revision>
  <cp:lastPrinted>2018-10-31T08:24:02Z</cp:lastPrinted>
  <dcterms:created xsi:type="dcterms:W3CDTF">1996-12-09T10:09:10Z</dcterms:created>
  <dcterms:modified xsi:type="dcterms:W3CDTF">2021-03-03T19:08:54Z</dcterms:modified>
</cp:coreProperties>
</file>