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8" r:id="rId3"/>
    <p:sldId id="263" r:id="rId4"/>
    <p:sldId id="264" r:id="rId5"/>
    <p:sldId id="265" r:id="rId6"/>
    <p:sldId id="266" r:id="rId7"/>
    <p:sldId id="269" r:id="rId8"/>
    <p:sldId id="259" r:id="rId9"/>
    <p:sldId id="270" r:id="rId10"/>
    <p:sldId id="260" r:id="rId11"/>
    <p:sldId id="261" r:id="rId12"/>
    <p:sldId id="272" r:id="rId13"/>
    <p:sldId id="262" r:id="rId14"/>
    <p:sldId id="271" r:id="rId15"/>
  </p:sldIdLst>
  <p:sldSz cx="12192000" cy="6858000"/>
  <p:notesSz cx="6858000" cy="9144000"/>
  <p:custShowLst>
    <p:custShow name="Custom Show 1" id="0">
      <p:sldLst>
        <p:sld r:id="rId11"/>
      </p:sldLst>
    </p:custShow>
  </p:custShow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1" d="100"/>
          <a:sy n="81" d="100"/>
        </p:scale>
        <p:origin x="120" y="66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34" d="100"/>
          <a:sy n="34" d="100"/>
        </p:scale>
        <p:origin x="229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13BBFA-80E6-43B5-8C9B-0E3D0DE59818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15A589-FB0F-40DF-9584-63B8D0C04F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56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5A589-FB0F-40DF-9584-63B8D0C04F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3328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4BF8B-DDF2-457E-AAD3-84BDACB3F220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062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4BF8B-DDF2-457E-AAD3-84BDACB3F220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1598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4BF8B-DDF2-457E-AAD3-84BDACB3F220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274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4BF8B-DDF2-457E-AAD3-84BDACB3F220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7164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4BF8B-DDF2-457E-AAD3-84BDACB3F220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554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4BF8B-DDF2-457E-AAD3-84BDACB3F220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1268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4BF8B-DDF2-457E-AAD3-84BDACB3F220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4058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4BF8B-DDF2-457E-AAD3-84BDACB3F220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0169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4BF8B-DDF2-457E-AAD3-84BDACB3F220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159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4BF8B-DDF2-457E-AAD3-84BDACB3F220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8683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4BF8B-DDF2-457E-AAD3-84BDACB3F220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9637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4BF8B-DDF2-457E-AAD3-84BDACB3F220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95919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4BF8B-DDF2-457E-AAD3-84BDACB3F220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7099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4BF8B-DDF2-457E-AAD3-84BDACB3F220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0573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4BF8B-DDF2-457E-AAD3-84BDACB3F220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1196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4BF8B-DDF2-457E-AAD3-84BDACB3F220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5099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4BF8B-DDF2-457E-AAD3-84BDACB3F220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445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8E4BF8B-DDF2-457E-AAD3-84BDACB3F220}" type="datetimeFigureOut">
              <a:rPr lang="en-GB" smtClean="0"/>
              <a:t>05/04/2018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CD1944-1B7D-4E9B-813D-23FF9F790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3740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D3324-3E3E-4462-A9B6-80D9ACAE713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SJEQ 7003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Assessment 2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5A4A84-48B0-488A-830B-AFB34416775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Emma Procter</a:t>
            </a:r>
          </a:p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1708845</a:t>
            </a:r>
          </a:p>
        </p:txBody>
      </p:sp>
    </p:spTree>
    <p:extLst>
      <p:ext uri="{BB962C8B-B14F-4D97-AF65-F5344CB8AC3E}">
        <p14:creationId xmlns:p14="http://schemas.microsoft.com/office/powerpoint/2010/main" val="12176244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018"/>
    </mc:Choice>
    <mc:Fallback>
      <p:transition spd="slow" advTm="16018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D4EB58-1F0A-47A9-8B28-2B08DA3E20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41113"/>
            <a:ext cx="10515600" cy="874436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Question: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F56096-0489-4903-8B02-4163F34BC7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2782957"/>
            <a:ext cx="10515600" cy="3306693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Critically reflect in depth upon what constitutes power and control in society; focus on one area of power or control and refer to legislation, policy and theory in the answer.</a:t>
            </a:r>
          </a:p>
          <a:p>
            <a:endParaRPr lang="en-GB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With reference to The Abortion Act 1967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2941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935"/>
    </mc:Choice>
    <mc:Fallback>
      <p:transition spd="slow" advTm="7935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993E7-FCC9-4EC6-ACBC-0E8209C048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897823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Power</a:t>
            </a:r>
            <a:r>
              <a:rPr lang="en-GB" dirty="0"/>
              <a:t> in Society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227F51-F10F-4806-9B49-8C52CA7532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317898"/>
            <a:ext cx="9144000" cy="2939902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Working Definition:</a:t>
            </a:r>
          </a:p>
          <a:p>
            <a:pPr algn="l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‘The ability of some individuals, groups and communities to get their own way, or to achieve their goals, against challenges and resistance from those who are opposed to them’ </a:t>
            </a:r>
          </a:p>
          <a:p>
            <a:pPr algn="l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(Giddens &amp; Sutton, 2017, p. 209)</a:t>
            </a:r>
          </a:p>
          <a:p>
            <a:pPr algn="l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25387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792"/>
    </mc:Choice>
    <mc:Fallback>
      <p:transition spd="slow" advTm="11792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F7984-D34D-42B4-8580-3CC9F6C18E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86219"/>
            <a:ext cx="10515600" cy="1182318"/>
          </a:xfrm>
        </p:spPr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Control</a:t>
            </a:r>
            <a:r>
              <a:rPr lang="en-GB" dirty="0"/>
              <a:t> in Society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1D140-D09D-47B4-9F74-E58CB84A41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4145" y="2743200"/>
            <a:ext cx="9603710" cy="3367715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According</a:t>
            </a:r>
            <a:r>
              <a:rPr lang="en-GB" dirty="0">
                <a:solidFill>
                  <a:schemeClr val="tx1"/>
                </a:solidFill>
              </a:rPr>
              <a:t> to James Chriss, ‘The three primary forms of control – informal, legal, and medical - are derived from Egon Bittner…  [and] drawing on the work of Max Weber and other[s]’ 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pPr algn="r"/>
            <a:r>
              <a:rPr lang="en-GB" dirty="0">
                <a:solidFill>
                  <a:schemeClr val="tx1"/>
                </a:solidFill>
              </a:rPr>
              <a:t>(Chriss, 2013)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872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623"/>
    </mc:Choice>
    <mc:Fallback>
      <p:transition spd="slow" advTm="11623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B988356-DB97-4B73-9C25-25CDEAA7E7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046679"/>
          </a:xfrm>
        </p:spPr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</a:t>
            </a:r>
            <a:r>
              <a:rPr lang="en-GB" dirty="0"/>
              <a:t> (or informal) Control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8A3DD55A-110C-4DB8-8691-57BF485C9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02958"/>
            <a:ext cx="9144000" cy="2854842"/>
          </a:xfrm>
        </p:spPr>
        <p:txBody>
          <a:bodyPr anchor="ctr"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‘consists of all those mechanisms and practices of everyday life whereby group pressures to conform are brought to bear against the individual’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(Chriss, 2013, p. 56) </a:t>
            </a:r>
          </a:p>
        </p:txBody>
      </p:sp>
    </p:spTree>
    <p:extLst>
      <p:ext uri="{BB962C8B-B14F-4D97-AF65-F5344CB8AC3E}">
        <p14:creationId xmlns:p14="http://schemas.microsoft.com/office/powerpoint/2010/main" val="30069460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86"/>
    </mc:Choice>
    <mc:Fallback>
      <p:transition spd="slow" advTm="5386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2886619-1810-4325-8477-E11E30713F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865463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Legal</a:t>
            </a:r>
            <a:r>
              <a:rPr lang="en-GB" dirty="0"/>
              <a:t> Control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B94B0C7-EE09-4866-AA4A-B696B28328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133600"/>
            <a:ext cx="9144000" cy="3124200"/>
          </a:xfrm>
        </p:spPr>
        <p:txBody>
          <a:bodyPr/>
          <a:lstStyle/>
          <a:p>
            <a:pPr algn="l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Criminal Justice System</a:t>
            </a:r>
          </a:p>
          <a:p>
            <a:pPr algn="l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Police</a:t>
            </a:r>
          </a:p>
          <a:p>
            <a:pPr algn="l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Law and courts</a:t>
            </a:r>
          </a:p>
          <a:p>
            <a:pPr algn="l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Correction – Prisons/Probation</a:t>
            </a:r>
          </a:p>
          <a:p>
            <a:pPr algn="l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(Lohmann-Hancock, 2018)</a:t>
            </a:r>
          </a:p>
        </p:txBody>
      </p:sp>
    </p:spTree>
    <p:extLst>
      <p:ext uri="{BB962C8B-B14F-4D97-AF65-F5344CB8AC3E}">
        <p14:creationId xmlns:p14="http://schemas.microsoft.com/office/powerpoint/2010/main" val="28235825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6492F-B574-4BC3-823B-74D9CB5602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Medical Control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F847881-F34F-4595-90E1-B7BE418ADB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08410" y="1524000"/>
            <a:ext cx="6454378" cy="4456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5462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9FD72-1C09-47AC-A30D-A6711C1DE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570017"/>
            <a:ext cx="10515600" cy="940731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Legislation History	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F24AE9-2304-41AB-A12B-EEC0B092C9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1510748"/>
            <a:ext cx="10515600" cy="477723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First reference to abortions in English law appeared in the 13</a:t>
            </a:r>
            <a:r>
              <a:rPr lang="en-GB" baseline="30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Century. The law followed Church teaching that abortion was acceptable until ‘quickening’ (movement felt at 16</a:t>
            </a:r>
            <a:r>
              <a:rPr lang="en-GB" baseline="30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to 20</a:t>
            </a:r>
            <a:r>
              <a:rPr lang="en-GB" baseline="30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week of pregnancy)</a:t>
            </a:r>
          </a:p>
          <a:p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1803       The Ellenborough Act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Abortion after ‘quickening’ carried the death penalty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1837      The Ellenborough Act amended to remove the distinction    				between Abortion before and after quickening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1861	 Offences Against the Person Act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         Performing an abortion or trying to self-abort carried a         				sentence of  life imprisonment</a:t>
            </a:r>
          </a:p>
          <a:p>
            <a:pPr algn="r"/>
            <a:r>
              <a:rPr lang="en-GB" dirty="0"/>
              <a:t>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(Abortion Rights, n.d.)</a:t>
            </a:r>
            <a:endParaRPr lang="en-GB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1805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2E002-962C-41F6-96BB-F28B78C17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888104"/>
            <a:ext cx="10515600" cy="1046714"/>
          </a:xfrm>
        </p:spPr>
        <p:txBody>
          <a:bodyPr anchor="t"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Legislation History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AD1E3-9744-4C92-8997-F0D4725603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1563756"/>
            <a:ext cx="10515600" cy="4691269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1929	Infant Life Preservation Act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        Created a new crime of killing a viable foetus 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(at that time at 28 weeks) in all cases except where the woman’s life           		was at risk.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1938	Dr Alex Bourne was acquitted of having performed and illegal 				abortion.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This set a case-law precedent.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1967	The Abortion Act became law, legalising abortion under certain 			conditions.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Became law on 27</a:t>
            </a:r>
            <a:r>
              <a:rPr lang="en-GB" baseline="30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April 1968.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1990	The Human Fertilisation and Embryology Act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Lowered the time limits from 28 to 24 weeks.</a:t>
            </a:r>
          </a:p>
          <a:p>
            <a:pPr algn="r"/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(Abortion Rights, n.d.)</a:t>
            </a:r>
            <a:endParaRPr lang="en-GB" sz="19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0547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89357-C3AF-4DAB-BB10-9FEE6CF56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653144"/>
            <a:ext cx="10515600" cy="1104404"/>
          </a:xfrm>
        </p:spPr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Provisions in the 1967 Act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841591-4492-4C3B-8F5E-407F2AE57A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1974573"/>
            <a:ext cx="10515600" cy="4115077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Needed signatures of 2 doctors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Limited to maximum of 28</a:t>
            </a:r>
            <a:r>
              <a:rPr lang="en-GB" baseline="30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week of pregnancy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Risk of harm to woman if pregnancy to continue</a:t>
            </a:r>
          </a:p>
        </p:txBody>
      </p:sp>
    </p:spTree>
    <p:extLst>
      <p:ext uri="{BB962C8B-B14F-4D97-AF65-F5344CB8AC3E}">
        <p14:creationId xmlns:p14="http://schemas.microsoft.com/office/powerpoint/2010/main" val="60844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52BEE-815E-4378-AF52-52DDBDD2F9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372" y="914609"/>
            <a:ext cx="10515600" cy="847932"/>
          </a:xfrm>
        </p:spPr>
        <p:txBody>
          <a:bodyPr>
            <a:normAutofit/>
          </a:bodyPr>
          <a:lstStyle/>
          <a:p>
            <a:r>
              <a:rPr lang="en-GB" dirty="0"/>
              <a:t>Opposition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786D2E-2A6D-4D95-8170-B43EC1F0B3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2133601"/>
            <a:ext cx="10515600" cy="395605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 Life groups such as: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Society for the Protection of Unborn Children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The Good Counsel Network – hold daily prayer vigils at London clinics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Abort 67 – displays graphic posters outside some clinics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ProLife Alliance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7916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C22B5-CE07-48F2-886D-96A67BC00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768350"/>
            <a:ext cx="10515600" cy="1007441"/>
          </a:xfrm>
        </p:spPr>
        <p:txBody>
          <a:bodyPr anchor="t">
            <a:normAutofit/>
          </a:bodyPr>
          <a:lstStyle/>
          <a:p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Who has Power and who has Control?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4B2D21-87C5-4673-84EC-600E07C6EA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1775791"/>
            <a:ext cx="10515600" cy="4313859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medico-legal system assumes the power to regulate an individual’s life with reference to a woman’s right to choose.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But all women have control in that they have the right to choose.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isn’t that a reversion of Chriss’ argument that group pressures to conform are brought against the individual?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Does power = control always? </a:t>
            </a:r>
          </a:p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Are they mutually exclusive? </a:t>
            </a:r>
          </a:p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 co-dependant?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60661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928CB-C09A-4508-B53F-B90189A19E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768351"/>
            <a:ext cx="10515600" cy="826534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F786F4-24CA-4D95-A7CE-A63BB1E549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1594885"/>
            <a:ext cx="10515600" cy="4494765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Abortion Rights, n.d.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History of Abortion Law in the UK.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[Online] </a:t>
            </a:r>
            <a:b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http://www.abortionrights.org.uk/history-of-abortion-law-in-the-uk/</a:t>
            </a:r>
            <a:b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[Accessed 27 March 2018].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Chriss, J. J., 2013.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Control. An Introduction.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2nd ed. Cambridge: Polity Press.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Giddens, A., 2009.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Sociology.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6th ed. Cambridge: Polity Press.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Giddens, A. &amp; Sutton, P. W., 2017.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Essential Concepts in Sociology.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2nd ed. Cambridge: Polity Press.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Illinois Department of Human Services, n.d.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Quickening and </a:t>
            </a:r>
            <a:r>
              <a:rPr lang="en-GB" i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Fetal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Development.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[Online] </a:t>
            </a:r>
            <a:b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http://www.dhs.state.il.us/page.aspx?item=48890</a:t>
            </a:r>
            <a:b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[Accessed 2 April 2018].</a:t>
            </a:r>
          </a:p>
          <a:p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41173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D534D-F43F-465C-8AD0-2885B2FFC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768350"/>
            <a:ext cx="10515600" cy="755166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  <a:r>
              <a:rPr lang="en-GB" sz="3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GB" sz="31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cont</a:t>
            </a:r>
            <a:endParaRPr lang="en-GB" sz="3100" i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7B8B8B-C6AA-47B9-AEC3-7F301EB425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1736035"/>
            <a:ext cx="10515600" cy="4353615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Lohmann-Hancock, C., 2018.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Legal Control,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Carmarthen: Unpublished.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Seidman, S. &amp; Alexander, J. C. eds., 2008.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New Social Theory Reader.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2nd ed. Abingdon: Routledge.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Society for the Protection of Unborn </a:t>
            </a:r>
            <a:r>
              <a:rPr lang="en-GB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Childre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n.d.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UK Abortion History.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[Online] </a:t>
            </a:r>
            <a:b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https://www.spuc.org.uk/abortion/uk/history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Sunstein, C. R., 2003.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 Societies Need Dissent.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Cambridge MA: Harvard University Press.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Turner, C., 2010.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Investigating Sociological Theory.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1st ed. London: Sage Publications.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Wessels, B., 2014.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Exploring Social Change: Process and Context.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1st ed. Basingstoke: Palgrave Macmillan.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6856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1353</TotalTime>
  <Words>446</Words>
  <Application>Microsoft Office PowerPoint</Application>
  <PresentationFormat>Widescreen</PresentationFormat>
  <Paragraphs>80</Paragraphs>
  <Slides>14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  <vt:variant>
        <vt:lpstr>Custom Shows</vt:lpstr>
      </vt:variant>
      <vt:variant>
        <vt:i4>1</vt:i4>
      </vt:variant>
    </vt:vector>
  </HeadingPairs>
  <TitlesOfParts>
    <vt:vector size="22" baseType="lpstr">
      <vt:lpstr>Arial</vt:lpstr>
      <vt:lpstr>Calibri</vt:lpstr>
      <vt:lpstr>Century Gothic</vt:lpstr>
      <vt:lpstr>Times New Roman</vt:lpstr>
      <vt:lpstr>Wingdings</vt:lpstr>
      <vt:lpstr>Wingdings 3</vt:lpstr>
      <vt:lpstr>Ion</vt:lpstr>
      <vt:lpstr>SJEQ 7003 Assessment 2 </vt:lpstr>
      <vt:lpstr>Question:</vt:lpstr>
      <vt:lpstr>Power in Society</vt:lpstr>
      <vt:lpstr>Control in Society</vt:lpstr>
      <vt:lpstr>Social (or informal) Control</vt:lpstr>
      <vt:lpstr>Legal Control</vt:lpstr>
      <vt:lpstr>Medical Control</vt:lpstr>
      <vt:lpstr>Legislation History </vt:lpstr>
      <vt:lpstr>Legislation History</vt:lpstr>
      <vt:lpstr>Provisions in the 1967 Act</vt:lpstr>
      <vt:lpstr>Opposition</vt:lpstr>
      <vt:lpstr>Who has Power and who has Control?</vt:lpstr>
      <vt:lpstr>References</vt:lpstr>
      <vt:lpstr>References - cont</vt:lpstr>
      <vt:lpstr>Custom Show 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SJEQ 7003 Assessment 2</dc:title>
  <dc:creator>Emma Procter</dc:creator>
  <cp:lastModifiedBy>Emma Procter</cp:lastModifiedBy>
  <cp:revision>11</cp:revision>
  <dcterms:created xsi:type="dcterms:W3CDTF">2018-03-29T14:33:21Z</dcterms:created>
  <dcterms:modified xsi:type="dcterms:W3CDTF">2018-04-05T18:43:49Z</dcterms:modified>
</cp:coreProperties>
</file>