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notesSlides/notesSlide1.xml" ContentType="application/vnd.openxmlformats-officedocument.presentationml.notesSl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43"/>
  </p:notesMasterIdLst>
  <p:handoutMasterIdLst>
    <p:handoutMasterId r:id="rId44"/>
  </p:handoutMasterIdLst>
  <p:sldIdLst>
    <p:sldId id="371" r:id="rId2"/>
    <p:sldId id="517" r:id="rId3"/>
    <p:sldId id="518" r:id="rId4"/>
    <p:sldId id="519" r:id="rId5"/>
    <p:sldId id="520" r:id="rId6"/>
    <p:sldId id="495" r:id="rId7"/>
    <p:sldId id="496" r:id="rId8"/>
    <p:sldId id="498" r:id="rId9"/>
    <p:sldId id="499" r:id="rId10"/>
    <p:sldId id="500" r:id="rId11"/>
    <p:sldId id="501" r:id="rId12"/>
    <p:sldId id="502" r:id="rId13"/>
    <p:sldId id="503" r:id="rId14"/>
    <p:sldId id="504" r:id="rId15"/>
    <p:sldId id="516" r:id="rId16"/>
    <p:sldId id="521" r:id="rId17"/>
    <p:sldId id="505" r:id="rId18"/>
    <p:sldId id="506" r:id="rId19"/>
    <p:sldId id="507" r:id="rId20"/>
    <p:sldId id="508" r:id="rId21"/>
    <p:sldId id="509" r:id="rId22"/>
    <p:sldId id="510" r:id="rId23"/>
    <p:sldId id="511" r:id="rId24"/>
    <p:sldId id="512" r:id="rId25"/>
    <p:sldId id="513" r:id="rId26"/>
    <p:sldId id="514" r:id="rId27"/>
    <p:sldId id="515" r:id="rId28"/>
    <p:sldId id="522" r:id="rId29"/>
    <p:sldId id="569" r:id="rId30"/>
    <p:sldId id="567" r:id="rId31"/>
    <p:sldId id="523" r:id="rId32"/>
    <p:sldId id="524" r:id="rId33"/>
    <p:sldId id="525" r:id="rId34"/>
    <p:sldId id="526" r:id="rId35"/>
    <p:sldId id="527" r:id="rId36"/>
    <p:sldId id="528" r:id="rId37"/>
    <p:sldId id="557" r:id="rId38"/>
    <p:sldId id="422" r:id="rId39"/>
    <p:sldId id="423" r:id="rId40"/>
    <p:sldId id="424" r:id="rId41"/>
    <p:sldId id="568" r:id="rId42"/>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86817" autoAdjust="0"/>
  </p:normalViewPr>
  <p:slideViewPr>
    <p:cSldViewPr>
      <p:cViewPr varScale="1">
        <p:scale>
          <a:sx n="63" d="100"/>
          <a:sy n="63" d="100"/>
        </p:scale>
        <p:origin x="86" y="58"/>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2025/4/27</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2025/4/27</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24785875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2025/4/27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2025/4/27</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2025/4/27</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2025/4/27</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2025/4/27</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2025/4/27</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2025/4/27</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2025/4/27</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2025/4/27</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userDrawn="1"/>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2025/4/27</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2025/4/27</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2025/4/27</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userDrawn="1"/>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6.xml"/><Relationship Id="rId5" Type="http://schemas.openxmlformats.org/officeDocument/2006/relationships/image" Target="../media/image7.png"/><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10.xml"/><Relationship Id="rId4" Type="http://schemas.microsoft.com/office/2007/relationships/hdphoto" Target="../media/hdphoto2.wdp"/></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11.xml"/><Relationship Id="rId4" Type="http://schemas.microsoft.com/office/2007/relationships/hdphoto" Target="../media/hdphoto2.wdp"/></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12.xml"/><Relationship Id="rId4" Type="http://schemas.microsoft.com/office/2007/relationships/hdphoto" Target="../media/hdphoto2.wdp"/></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13.xml"/><Relationship Id="rId4" Type="http://schemas.microsoft.com/office/2007/relationships/hdphoto" Target="../media/hdphoto2.wdp"/></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14.xml"/><Relationship Id="rId4" Type="http://schemas.microsoft.com/office/2007/relationships/hdphoto" Target="../media/hdphoto2.wdp"/></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15.xml"/><Relationship Id="rId5" Type="http://schemas.microsoft.com/office/2007/relationships/hdphoto" Target="../media/hdphoto2.wdp"/><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17.xml"/><Relationship Id="rId4" Type="http://schemas.microsoft.com/office/2007/relationships/hdphoto" Target="../media/hdphoto2.wdp"/></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18.xml"/><Relationship Id="rId4" Type="http://schemas.microsoft.com/office/2007/relationships/hdphoto" Target="../media/hdphoto2.wdp"/></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19.xml"/><Relationship Id="rId4" Type="http://schemas.microsoft.com/office/2007/relationships/hdphoto" Target="../media/hdphoto2.wdp"/></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20.xml"/><Relationship Id="rId4" Type="http://schemas.microsoft.com/office/2007/relationships/hdphoto" Target="../media/hdphoto2.wdp"/></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21.xml"/><Relationship Id="rId4" Type="http://schemas.microsoft.com/office/2007/relationships/hdphoto" Target="../media/hdphoto2.wdp"/></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22.xml"/><Relationship Id="rId4" Type="http://schemas.microsoft.com/office/2007/relationships/hdphoto" Target="../media/hdphoto2.wdp"/></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23.xml"/><Relationship Id="rId4" Type="http://schemas.microsoft.com/office/2007/relationships/hdphoto" Target="../media/hdphoto2.wdp"/></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24.xml"/><Relationship Id="rId4" Type="http://schemas.microsoft.com/office/2007/relationships/hdphoto" Target="../media/hdphoto2.wdp"/></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25.xml"/><Relationship Id="rId4" Type="http://schemas.microsoft.com/office/2007/relationships/hdphoto" Target="../media/hdphoto2.wdp"/></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26.xml"/><Relationship Id="rId4" Type="http://schemas.microsoft.com/office/2007/relationships/hdphoto" Target="../media/hdphoto2.wdp"/></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27.xml"/><Relationship Id="rId4" Type="http://schemas.microsoft.com/office/2007/relationships/hdphoto" Target="../media/hdphoto2.wdp"/></Relationships>
</file>

<file path=ppt/slides/_rels/slide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31.xml"/><Relationship Id="rId5" Type="http://schemas.openxmlformats.org/officeDocument/2006/relationships/image" Target="../media/image13.png"/><Relationship Id="rId4" Type="http://schemas.microsoft.com/office/2007/relationships/hdphoto" Target="../media/hdphoto2.wdp"/></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32.xml"/><Relationship Id="rId4" Type="http://schemas.microsoft.com/office/2007/relationships/hdphoto" Target="../media/hdphoto2.wdp"/></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33.xml"/><Relationship Id="rId4" Type="http://schemas.microsoft.com/office/2007/relationships/hdphoto" Target="../media/hdphoto2.wdp"/></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34.xml"/><Relationship Id="rId4" Type="http://schemas.microsoft.com/office/2007/relationships/hdphoto" Target="../media/hdphoto2.wdp"/></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35.xml"/><Relationship Id="rId4" Type="http://schemas.microsoft.com/office/2007/relationships/hdphoto" Target="../media/hdphoto2.wdp"/></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36.xml"/><Relationship Id="rId4" Type="http://schemas.microsoft.com/office/2007/relationships/hdphoto" Target="../media/hdphoto2.wdp"/></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37.xml"/><Relationship Id="rId4" Type="http://schemas.microsoft.com/office/2007/relationships/hdphoto" Target="../media/hdphoto2.wdp"/></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3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5" name="文字方塊 4">
            <a:extLst>
              <a:ext uri="{FF2B5EF4-FFF2-40B4-BE49-F238E27FC236}">
                <a16:creationId xmlns:a16="http://schemas.microsoft.com/office/drawing/2014/main" id="{B50D2538-FB44-9FFB-459E-327393CF6F5E}"/>
              </a:ext>
            </a:extLst>
          </p:cNvPr>
          <p:cNvSpPr txBox="1"/>
          <p:nvPr/>
        </p:nvSpPr>
        <p:spPr>
          <a:xfrm>
            <a:off x="5725874" y="1269554"/>
            <a:ext cx="738664" cy="3816424"/>
          </a:xfrm>
          <a:prstGeom prst="rect">
            <a:avLst/>
          </a:prstGeom>
          <a:noFill/>
          <a:effectLst>
            <a:glow>
              <a:schemeClr val="bg1"/>
            </a:glow>
          </a:effectLst>
        </p:spPr>
        <p:txBody>
          <a:bodyPr vert="eaVert" wrap="square" rtlCol="0">
            <a:spAutoFit/>
          </a:bodyPr>
          <a:lstStyle/>
          <a:p>
            <a:r>
              <a:rPr lang="zh-CN" altLang="en-US" sz="3600" b="1" dirty="0">
                <a:solidFill>
                  <a:schemeClr val="bg1"/>
                </a:solidFill>
              </a:rPr>
              <a:t>金剛般若波羅蜜</a:t>
            </a:r>
            <a:r>
              <a:rPr lang="zh-TW" altLang="en-US" sz="36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AED97958-8299-03B4-2BAA-BE5F73514356}"/>
              </a:ext>
            </a:extLst>
          </p:cNvPr>
          <p:cNvSpPr txBox="1"/>
          <p:nvPr/>
        </p:nvSpPr>
        <p:spPr>
          <a:xfrm>
            <a:off x="410536" y="549474"/>
            <a:ext cx="7290734" cy="1809341"/>
          </a:xfrm>
          <a:prstGeom prst="rect">
            <a:avLst/>
          </a:prstGeom>
          <a:noFill/>
        </p:spPr>
        <p:txBody>
          <a:bodyPr wrap="square" rtlCol="0">
            <a:spAutoFit/>
          </a:bodyPr>
          <a:lstStyle/>
          <a:p>
            <a:pPr>
              <a:lnSpc>
                <a:spcPts val="4600"/>
              </a:lnSpc>
            </a:pPr>
            <a:r>
              <a:rPr lang="zh-TW" altLang="en-US" sz="2800" b="1" dirty="0">
                <a:solidFill>
                  <a:schemeClr val="bg1">
                    <a:lumMod val="95000"/>
                  </a:schemeClr>
                </a:solidFill>
              </a:rPr>
              <a:t>如是我聞，一時佛在舍衛國祇樹給孤獨園，與大比丘眾千二百五十人俱。</a:t>
            </a:r>
          </a:p>
          <a:p>
            <a:pPr>
              <a:lnSpc>
                <a:spcPts val="4600"/>
              </a:lnSpc>
            </a:pPr>
            <a:endParaRPr lang="zh-TW" altLang="en-US" sz="2800" dirty="0"/>
          </a:p>
        </p:txBody>
      </p:sp>
      <p:sp>
        <p:nvSpPr>
          <p:cNvPr id="3" name="文字方塊 2">
            <a:extLst>
              <a:ext uri="{FF2B5EF4-FFF2-40B4-BE49-F238E27FC236}">
                <a16:creationId xmlns:a16="http://schemas.microsoft.com/office/drawing/2014/main" id="{EEB12B65-638A-0198-170C-25EA901CEEBE}"/>
              </a:ext>
            </a:extLst>
          </p:cNvPr>
          <p:cNvSpPr txBox="1"/>
          <p:nvPr/>
        </p:nvSpPr>
        <p:spPr>
          <a:xfrm>
            <a:off x="334566" y="2214800"/>
            <a:ext cx="7442674" cy="2989152"/>
          </a:xfrm>
          <a:prstGeom prst="rect">
            <a:avLst/>
          </a:prstGeom>
          <a:noFill/>
        </p:spPr>
        <p:txBody>
          <a:bodyPr wrap="square" rtlCol="0">
            <a:spAutoFit/>
          </a:bodyPr>
          <a:lstStyle/>
          <a:p>
            <a:pPr>
              <a:lnSpc>
                <a:spcPts val="4600"/>
              </a:lnSpc>
            </a:pPr>
            <a:r>
              <a:rPr lang="en-US" altLang="zh-TW" sz="2800" b="1" dirty="0">
                <a:solidFill>
                  <a:schemeClr val="bg1">
                    <a:lumMod val="95000"/>
                  </a:schemeClr>
                </a:solidFill>
              </a:rPr>
              <a:t>Thus have I heard. At one time the Buddha was staying at </a:t>
            </a:r>
            <a:r>
              <a:rPr lang="en-US" altLang="zh-TW" sz="2800" b="1" dirty="0" err="1">
                <a:solidFill>
                  <a:schemeClr val="bg1">
                    <a:lumMod val="95000"/>
                  </a:schemeClr>
                </a:solidFill>
              </a:rPr>
              <a:t>Anathapindika’s</a:t>
            </a:r>
            <a:r>
              <a:rPr lang="en-US" altLang="zh-TW" sz="2800" b="1" dirty="0">
                <a:solidFill>
                  <a:schemeClr val="bg1">
                    <a:lumMod val="95000"/>
                  </a:schemeClr>
                </a:solidFill>
              </a:rPr>
              <a:t> garden in Jeta Grove in the city of Shravasti. With him was a large gathering of 1,250 monks and bodhisattva-</a:t>
            </a:r>
            <a:r>
              <a:rPr lang="en-US" altLang="zh-TW" sz="2800" b="1" dirty="0" err="1">
                <a:solidFill>
                  <a:schemeClr val="bg1">
                    <a:lumMod val="95000"/>
                  </a:schemeClr>
                </a:solidFill>
              </a:rPr>
              <a:t>mahasattvas</a:t>
            </a:r>
            <a:r>
              <a:rPr lang="en-US" altLang="zh-TW" sz="2800" b="1" dirty="0">
                <a:solidFill>
                  <a:schemeClr val="bg1">
                    <a:lumMod val="95000"/>
                  </a:schemeClr>
                </a:solidFill>
              </a:rPr>
              <a:t>.</a:t>
            </a:r>
            <a:endParaRPr lang="zh-TW" altLang="en-US" sz="2800" dirty="0"/>
          </a:p>
        </p:txBody>
      </p:sp>
      <p:pic>
        <p:nvPicPr>
          <p:cNvPr id="5" name="圖片 4">
            <a:extLst>
              <a:ext uri="{FF2B5EF4-FFF2-40B4-BE49-F238E27FC236}">
                <a16:creationId xmlns:a16="http://schemas.microsoft.com/office/drawing/2014/main" id="{3973EA97-7900-D8DC-CA39-C0E66B6441B2}"/>
              </a:ext>
            </a:extLst>
          </p:cNvPr>
          <p:cNvPicPr>
            <a:picLocks noChangeAspect="1"/>
          </p:cNvPicPr>
          <p:nvPr/>
        </p:nvPicPr>
        <p:blipFill>
          <a:blip r:embed="rId3"/>
          <a:stretch>
            <a:fillRect/>
          </a:stretch>
        </p:blipFill>
        <p:spPr>
          <a:xfrm>
            <a:off x="7777240" y="202512"/>
            <a:ext cx="4341165" cy="6454564"/>
          </a:xfrm>
          <a:prstGeom prst="rect">
            <a:avLst/>
          </a:prstGeom>
        </p:spPr>
      </p:pic>
    </p:spTree>
    <p:extLst>
      <p:ext uri="{BB962C8B-B14F-4D97-AF65-F5344CB8AC3E}">
        <p14:creationId xmlns:p14="http://schemas.microsoft.com/office/powerpoint/2010/main" val="10115578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88C66865-982A-D21F-5B53-E7F8825173E5}"/>
              </a:ext>
            </a:extLst>
          </p:cNvPr>
          <p:cNvSpPr txBox="1"/>
          <p:nvPr/>
        </p:nvSpPr>
        <p:spPr>
          <a:xfrm>
            <a:off x="133873" y="261442"/>
            <a:ext cx="6692782" cy="1525289"/>
          </a:xfrm>
          <a:prstGeom prst="rect">
            <a:avLst/>
          </a:prstGeom>
          <a:noFill/>
        </p:spPr>
        <p:txBody>
          <a:bodyPr wrap="square" rtlCol="0">
            <a:spAutoFit/>
          </a:bodyPr>
          <a:lstStyle/>
          <a:p>
            <a:pPr>
              <a:lnSpc>
                <a:spcPts val="3800"/>
              </a:lnSpc>
            </a:pPr>
            <a:r>
              <a:rPr lang="zh-TW" altLang="en-US" sz="2800" b="1" dirty="0">
                <a:solidFill>
                  <a:schemeClr val="bg1">
                    <a:lumMod val="95000"/>
                  </a:schemeClr>
                </a:solidFill>
              </a:rPr>
              <a:t>爾時，世尊食時，著衣持缽，入舍衛大城乞食。於其城中，次第乞已，還至本處。飯食訖，收衣缽，洗足已，敷座而坐。</a:t>
            </a:r>
            <a:endParaRPr lang="zh-TW" altLang="en-US" sz="2800" dirty="0"/>
          </a:p>
        </p:txBody>
      </p:sp>
      <p:sp>
        <p:nvSpPr>
          <p:cNvPr id="3" name="文字方塊 2">
            <a:extLst>
              <a:ext uri="{FF2B5EF4-FFF2-40B4-BE49-F238E27FC236}">
                <a16:creationId xmlns:a16="http://schemas.microsoft.com/office/drawing/2014/main" id="{3DCDDF8D-450D-DD42-5B29-E96CAFB7F51F}"/>
              </a:ext>
            </a:extLst>
          </p:cNvPr>
          <p:cNvSpPr txBox="1"/>
          <p:nvPr/>
        </p:nvSpPr>
        <p:spPr>
          <a:xfrm>
            <a:off x="118542" y="1924934"/>
            <a:ext cx="7344816" cy="4451090"/>
          </a:xfrm>
          <a:prstGeom prst="rect">
            <a:avLst/>
          </a:prstGeom>
          <a:noFill/>
        </p:spPr>
        <p:txBody>
          <a:bodyPr wrap="square" rtlCol="0">
            <a:spAutoFit/>
          </a:bodyPr>
          <a:lstStyle/>
          <a:p>
            <a:pPr>
              <a:lnSpc>
                <a:spcPts val="3800"/>
              </a:lnSpc>
            </a:pPr>
            <a:r>
              <a:rPr lang="en-US" altLang="zh-TW" sz="2800" b="1" dirty="0">
                <a:solidFill>
                  <a:schemeClr val="bg1">
                    <a:lumMod val="95000"/>
                  </a:schemeClr>
                </a:solidFill>
              </a:rPr>
              <a:t>Early in the morning, when the meal time came, the Buddha put on his robe and, holding his bowl, entered the great city of Shravasti where he begged for food. Having finished begging from door to door, he came back to his own seat in the garden and took his meal. When this was done, he put away his robe and bowl, washed his feet, spread his seat, and sat down, mindfully fixing his attention in front of him.</a:t>
            </a:r>
            <a:endParaRPr lang="zh-TW" altLang="en-US" sz="2800" dirty="0"/>
          </a:p>
        </p:txBody>
      </p:sp>
      <p:pic>
        <p:nvPicPr>
          <p:cNvPr id="9" name="圖片 8">
            <a:extLst>
              <a:ext uri="{FF2B5EF4-FFF2-40B4-BE49-F238E27FC236}">
                <a16:creationId xmlns:a16="http://schemas.microsoft.com/office/drawing/2014/main" id="{BB4E67A2-7B57-E173-80FD-D7FAF9182016}"/>
              </a:ext>
            </a:extLst>
          </p:cNvPr>
          <p:cNvPicPr>
            <a:picLocks noChangeAspect="1"/>
          </p:cNvPicPr>
          <p:nvPr/>
        </p:nvPicPr>
        <p:blipFill>
          <a:blip r:embed="rId3"/>
          <a:stretch>
            <a:fillRect/>
          </a:stretch>
        </p:blipFill>
        <p:spPr>
          <a:xfrm>
            <a:off x="7523163" y="45418"/>
            <a:ext cx="4667250" cy="6819900"/>
          </a:xfrm>
          <a:prstGeom prst="rect">
            <a:avLst/>
          </a:prstGeom>
        </p:spPr>
      </p:pic>
    </p:spTree>
    <p:extLst>
      <p:ext uri="{BB962C8B-B14F-4D97-AF65-F5344CB8AC3E}">
        <p14:creationId xmlns:p14="http://schemas.microsoft.com/office/powerpoint/2010/main" val="30558148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FA706B86-3335-16A5-5FED-435F0937ED6F}"/>
              </a:ext>
            </a:extLst>
          </p:cNvPr>
          <p:cNvSpPr txBox="1"/>
          <p:nvPr/>
        </p:nvSpPr>
        <p:spPr>
          <a:xfrm>
            <a:off x="322175" y="909514"/>
            <a:ext cx="6692782" cy="1037976"/>
          </a:xfrm>
          <a:prstGeom prst="rect">
            <a:avLst/>
          </a:prstGeom>
          <a:noFill/>
        </p:spPr>
        <p:txBody>
          <a:bodyPr wrap="square" rtlCol="0">
            <a:spAutoFit/>
          </a:bodyPr>
          <a:lstStyle/>
          <a:p>
            <a:pPr>
              <a:lnSpc>
                <a:spcPts val="3800"/>
              </a:lnSpc>
            </a:pPr>
            <a:r>
              <a:rPr lang="zh-TW" altLang="en-US" sz="2800" b="1" dirty="0">
                <a:solidFill>
                  <a:schemeClr val="bg1">
                    <a:lumMod val="95000"/>
                  </a:schemeClr>
                </a:solidFill>
              </a:rPr>
              <a:t>時長老須菩提，在大眾中，即從座起。偏袒右肩，右膝著地，合掌恭敬，而白佛言。</a:t>
            </a:r>
            <a:endParaRPr lang="zh-TW" altLang="en-US" sz="2800" dirty="0"/>
          </a:p>
        </p:txBody>
      </p:sp>
      <p:sp>
        <p:nvSpPr>
          <p:cNvPr id="3" name="文字方塊 2">
            <a:extLst>
              <a:ext uri="{FF2B5EF4-FFF2-40B4-BE49-F238E27FC236}">
                <a16:creationId xmlns:a16="http://schemas.microsoft.com/office/drawing/2014/main" id="{576BBD57-B532-E170-E22D-A0B94CFEEE4B}"/>
              </a:ext>
            </a:extLst>
          </p:cNvPr>
          <p:cNvSpPr txBox="1"/>
          <p:nvPr/>
        </p:nvSpPr>
        <p:spPr>
          <a:xfrm>
            <a:off x="320194" y="2450613"/>
            <a:ext cx="7344816" cy="2501839"/>
          </a:xfrm>
          <a:prstGeom prst="rect">
            <a:avLst/>
          </a:prstGeom>
          <a:noFill/>
        </p:spPr>
        <p:txBody>
          <a:bodyPr wrap="square" rtlCol="0">
            <a:spAutoFit/>
          </a:bodyPr>
          <a:lstStyle/>
          <a:p>
            <a:pPr>
              <a:lnSpc>
                <a:spcPts val="3800"/>
              </a:lnSpc>
            </a:pPr>
            <a:r>
              <a:rPr lang="en-US" altLang="zh-TW" sz="2800" b="1" dirty="0">
                <a:solidFill>
                  <a:schemeClr val="bg1">
                    <a:lumMod val="95000"/>
                  </a:schemeClr>
                </a:solidFill>
              </a:rPr>
              <a:t>Then the Venerable </a:t>
            </a:r>
            <a:r>
              <a:rPr lang="en-US" altLang="zh-TW" sz="2800" b="1" dirty="0" err="1">
                <a:solidFill>
                  <a:schemeClr val="bg1">
                    <a:lumMod val="95000"/>
                  </a:schemeClr>
                </a:solidFill>
              </a:rPr>
              <a:t>Subhuti</a:t>
            </a:r>
            <a:r>
              <a:rPr lang="en-US" altLang="zh-TW" sz="2800" b="1" dirty="0">
                <a:solidFill>
                  <a:schemeClr val="bg1">
                    <a:lumMod val="95000"/>
                  </a:schemeClr>
                </a:solidFill>
              </a:rPr>
              <a:t>, who was among the assembly, rose from his seat, bared his right shoulder, set his right knee on the ground, and, respectfully folding his hands, addressed the Buddha thus:</a:t>
            </a:r>
            <a:endParaRPr lang="zh-TW" altLang="en-US" sz="2800" dirty="0"/>
          </a:p>
        </p:txBody>
      </p:sp>
      <p:pic>
        <p:nvPicPr>
          <p:cNvPr id="7" name="圖片 6">
            <a:extLst>
              <a:ext uri="{FF2B5EF4-FFF2-40B4-BE49-F238E27FC236}">
                <a16:creationId xmlns:a16="http://schemas.microsoft.com/office/drawing/2014/main" id="{C7A38E1A-F4C6-EA75-0909-CA5AEE4DE7CF}"/>
              </a:ext>
            </a:extLst>
          </p:cNvPr>
          <p:cNvPicPr>
            <a:picLocks noChangeAspect="1"/>
          </p:cNvPicPr>
          <p:nvPr/>
        </p:nvPicPr>
        <p:blipFill>
          <a:blip r:embed="rId3"/>
          <a:stretch>
            <a:fillRect/>
          </a:stretch>
        </p:blipFill>
        <p:spPr>
          <a:xfrm>
            <a:off x="7967414" y="238066"/>
            <a:ext cx="3905994" cy="6383455"/>
          </a:xfrm>
          <a:prstGeom prst="rect">
            <a:avLst/>
          </a:prstGeom>
        </p:spPr>
      </p:pic>
    </p:spTree>
    <p:extLst>
      <p:ext uri="{BB962C8B-B14F-4D97-AF65-F5344CB8AC3E}">
        <p14:creationId xmlns:p14="http://schemas.microsoft.com/office/powerpoint/2010/main" val="314523156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AACB69CB-7DAE-747C-F5CC-754135C82409}"/>
              </a:ext>
            </a:extLst>
          </p:cNvPr>
          <p:cNvSpPr txBox="1"/>
          <p:nvPr/>
        </p:nvSpPr>
        <p:spPr>
          <a:xfrm>
            <a:off x="331891" y="477466"/>
            <a:ext cx="6692782" cy="2012602"/>
          </a:xfrm>
          <a:prstGeom prst="rect">
            <a:avLst/>
          </a:prstGeom>
          <a:noFill/>
        </p:spPr>
        <p:txBody>
          <a:bodyPr wrap="square" rtlCol="0">
            <a:spAutoFit/>
          </a:bodyPr>
          <a:lstStyle/>
          <a:p>
            <a:pPr>
              <a:lnSpc>
                <a:spcPts val="3800"/>
              </a:lnSpc>
            </a:pPr>
            <a:r>
              <a:rPr lang="zh-TW" altLang="en-US" sz="2800" b="1" dirty="0">
                <a:solidFill>
                  <a:schemeClr val="bg1">
                    <a:lumMod val="95000"/>
                  </a:schemeClr>
                </a:solidFill>
              </a:rPr>
              <a:t>希有，世尊。如來善護念諸菩薩，善付囑諸菩薩。世尊，善男子、善女人，發阿耨多羅三藐三菩提心，應云何住，云何降伏其心。</a:t>
            </a:r>
            <a:endParaRPr lang="zh-TW" altLang="en-US" sz="2800" dirty="0"/>
          </a:p>
        </p:txBody>
      </p:sp>
      <p:sp>
        <p:nvSpPr>
          <p:cNvPr id="5" name="文字方塊 4">
            <a:extLst>
              <a:ext uri="{FF2B5EF4-FFF2-40B4-BE49-F238E27FC236}">
                <a16:creationId xmlns:a16="http://schemas.microsoft.com/office/drawing/2014/main" id="{9C395DA0-C963-2BAC-FC4B-54543826EBBE}"/>
              </a:ext>
            </a:extLst>
          </p:cNvPr>
          <p:cNvSpPr txBox="1"/>
          <p:nvPr/>
        </p:nvSpPr>
        <p:spPr>
          <a:xfrm>
            <a:off x="334566" y="2637706"/>
            <a:ext cx="7344816" cy="3476465"/>
          </a:xfrm>
          <a:prstGeom prst="rect">
            <a:avLst/>
          </a:prstGeom>
          <a:noFill/>
        </p:spPr>
        <p:txBody>
          <a:bodyPr wrap="square" rtlCol="0">
            <a:spAutoFit/>
          </a:bodyPr>
          <a:lstStyle/>
          <a:p>
            <a:pPr>
              <a:lnSpc>
                <a:spcPts val="3800"/>
              </a:lnSpc>
            </a:pPr>
            <a:r>
              <a:rPr lang="en-US" altLang="zh-TW" sz="2800" b="1" dirty="0">
                <a:solidFill>
                  <a:schemeClr val="bg1">
                    <a:lumMod val="95000"/>
                  </a:schemeClr>
                </a:solidFill>
              </a:rPr>
              <a:t>“It is wonderful, World-Honored One, that the Tathagata thinks so much of all the bodhisattvas and instructs them so well. World-Honored One, in the case of a son or daughter of a good family, who arouses the thoughts for the supreme awakening, how should they abide in it and how should they keep their thoughts under control?”</a:t>
            </a:r>
            <a:endParaRPr lang="zh-TW" altLang="en-US" sz="2800" dirty="0"/>
          </a:p>
        </p:txBody>
      </p:sp>
      <p:pic>
        <p:nvPicPr>
          <p:cNvPr id="7" name="圖片 6">
            <a:extLst>
              <a:ext uri="{FF2B5EF4-FFF2-40B4-BE49-F238E27FC236}">
                <a16:creationId xmlns:a16="http://schemas.microsoft.com/office/drawing/2014/main" id="{9B4054C2-2055-709E-117E-96E006D3F54C}"/>
              </a:ext>
            </a:extLst>
          </p:cNvPr>
          <p:cNvPicPr>
            <a:picLocks noChangeAspect="1"/>
          </p:cNvPicPr>
          <p:nvPr/>
        </p:nvPicPr>
        <p:blipFill>
          <a:blip r:embed="rId3"/>
          <a:stretch>
            <a:fillRect/>
          </a:stretch>
        </p:blipFill>
        <p:spPr>
          <a:xfrm>
            <a:off x="8039422" y="189434"/>
            <a:ext cx="3957766" cy="6465724"/>
          </a:xfrm>
          <a:prstGeom prst="rect">
            <a:avLst/>
          </a:prstGeom>
        </p:spPr>
      </p:pic>
    </p:spTree>
    <p:extLst>
      <p:ext uri="{BB962C8B-B14F-4D97-AF65-F5344CB8AC3E}">
        <p14:creationId xmlns:p14="http://schemas.microsoft.com/office/powerpoint/2010/main" val="207336452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EC3C7328-039C-1FB1-9AC4-A75E75651E6E}"/>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第六講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213C25ED-81BF-4155-84C2-2C93A4580B9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pic>
        <p:nvPicPr>
          <p:cNvPr id="6" name="圖片 5">
            <a:extLst>
              <a:ext uri="{FF2B5EF4-FFF2-40B4-BE49-F238E27FC236}">
                <a16:creationId xmlns:a16="http://schemas.microsoft.com/office/drawing/2014/main" id="{5E4FF119-B6EA-2400-C7DC-7468ACAC3C76}"/>
              </a:ext>
            </a:extLst>
          </p:cNvPr>
          <p:cNvPicPr>
            <a:picLocks noChangeAspect="1"/>
          </p:cNvPicPr>
          <p:nvPr/>
        </p:nvPicPr>
        <p:blipFill>
          <a:blip r:embed="rId5"/>
          <a:stretch>
            <a:fillRect/>
          </a:stretch>
        </p:blipFill>
        <p:spPr>
          <a:xfrm>
            <a:off x="0" y="0"/>
            <a:ext cx="10631710" cy="6814170"/>
          </a:xfrm>
          <a:prstGeom prst="rect">
            <a:avLst/>
          </a:prstGeom>
        </p:spPr>
      </p:pic>
      <p:sp>
        <p:nvSpPr>
          <p:cNvPr id="7" name="矩形 6">
            <a:extLst>
              <a:ext uri="{FF2B5EF4-FFF2-40B4-BE49-F238E27FC236}">
                <a16:creationId xmlns:a16="http://schemas.microsoft.com/office/drawing/2014/main" id="{F8000256-AC58-D2FD-51A4-6B370448142B}"/>
              </a:ext>
            </a:extLst>
          </p:cNvPr>
          <p:cNvSpPr/>
          <p:nvPr/>
        </p:nvSpPr>
        <p:spPr>
          <a:xfrm>
            <a:off x="2638822" y="5302002"/>
            <a:ext cx="648072" cy="50405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313600824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D235EDA6-C6C5-D781-4BB6-1B9E3DD79DBB}"/>
              </a:ext>
            </a:extLst>
          </p:cNvPr>
          <p:cNvSpPr txBox="1"/>
          <p:nvPr/>
        </p:nvSpPr>
        <p:spPr>
          <a:xfrm>
            <a:off x="10036946" y="621482"/>
            <a:ext cx="2031325" cy="5240862"/>
          </a:xfrm>
          <a:prstGeom prst="rect">
            <a:avLst/>
          </a:prstGeom>
          <a:noFill/>
        </p:spPr>
        <p:txBody>
          <a:bodyPr vert="eaVert" wrap="square" rtlCol="0">
            <a:spAutoFit/>
          </a:bodyPr>
          <a:lstStyle/>
          <a:p>
            <a:pPr>
              <a:lnSpc>
                <a:spcPts val="4800"/>
              </a:lnSpc>
            </a:pPr>
            <a:r>
              <a:rPr lang="zh-TW" altLang="en-US" sz="2800" b="1" dirty="0">
                <a:solidFill>
                  <a:schemeClr val="bg1"/>
                </a:solidFill>
              </a:rPr>
              <a:t>「世尊，善男子、善女人，發阿耨多羅三藐三菩提心，應云何住，云何降伏其心。」</a:t>
            </a:r>
          </a:p>
        </p:txBody>
      </p:sp>
      <p:sp>
        <p:nvSpPr>
          <p:cNvPr id="2" name="文字方塊 1">
            <a:extLst>
              <a:ext uri="{FF2B5EF4-FFF2-40B4-BE49-F238E27FC236}">
                <a16:creationId xmlns:a16="http://schemas.microsoft.com/office/drawing/2014/main" id="{66A6579C-3590-75CC-22CF-440C58EE4F97}"/>
              </a:ext>
            </a:extLst>
          </p:cNvPr>
          <p:cNvSpPr txBox="1"/>
          <p:nvPr/>
        </p:nvSpPr>
        <p:spPr>
          <a:xfrm>
            <a:off x="550590" y="621482"/>
            <a:ext cx="9417963" cy="5240862"/>
          </a:xfrm>
          <a:prstGeom prst="rect">
            <a:avLst/>
          </a:prstGeom>
          <a:noFill/>
        </p:spPr>
        <p:txBody>
          <a:bodyPr vert="eaVert" wrap="square" rtlCol="0">
            <a:spAutoFit/>
          </a:bodyPr>
          <a:lstStyle/>
          <a:p>
            <a:pPr>
              <a:lnSpc>
                <a:spcPts val="4800"/>
              </a:lnSpc>
            </a:pPr>
            <a:r>
              <a:rPr lang="zh-TW" altLang="en-US" sz="2800" dirty="0">
                <a:solidFill>
                  <a:srgbClr val="FFFF00"/>
                </a:solidFill>
              </a:rPr>
              <a:t>在這一段經文裡，特別要注意的是善</a:t>
            </a:r>
            <a:r>
              <a:rPr lang="zh-CN" altLang="en-US" sz="2800" dirty="0">
                <a:solidFill>
                  <a:srgbClr val="FFFF00"/>
                </a:solidFill>
              </a:rPr>
              <a:t>：</a:t>
            </a:r>
            <a:r>
              <a:rPr lang="en-US" altLang="zh-TW" sz="2800" dirty="0">
                <a:solidFill>
                  <a:srgbClr val="FFFF00"/>
                </a:solidFill>
              </a:rPr>
              <a:t>『</a:t>
            </a:r>
            <a:r>
              <a:rPr lang="zh-TW" altLang="en-US" sz="2800" dirty="0">
                <a:solidFill>
                  <a:srgbClr val="FFFF00"/>
                </a:solidFill>
              </a:rPr>
              <a:t>善男子、善女人</a:t>
            </a:r>
            <a:r>
              <a:rPr lang="en-US" altLang="zh-TW" sz="2800" dirty="0">
                <a:solidFill>
                  <a:srgbClr val="FFFF00"/>
                </a:solidFill>
              </a:rPr>
              <a:t>』</a:t>
            </a:r>
            <a:r>
              <a:rPr lang="zh-TW" altLang="en-US" sz="2800" dirty="0">
                <a:solidFill>
                  <a:srgbClr val="FFFF00"/>
                </a:solidFill>
              </a:rPr>
              <a:t>，善的標準是什麼？我們算不算善？我們在這一生當中要成佛，要先要符合佛要求的標準，也就是說，我們要有條件做佛的學生，善就是條件。世尊在</a:t>
            </a:r>
            <a:r>
              <a:rPr lang="en-US" altLang="zh-TW" sz="2800" dirty="0">
                <a:solidFill>
                  <a:srgbClr val="FFFF00"/>
                </a:solidFill>
              </a:rPr>
              <a:t>《</a:t>
            </a:r>
            <a:r>
              <a:rPr lang="zh-TW" altLang="en-US" sz="2800" dirty="0">
                <a:solidFill>
                  <a:srgbClr val="FFFF00"/>
                </a:solidFill>
              </a:rPr>
              <a:t>觀無量壽佛經</a:t>
            </a:r>
            <a:r>
              <a:rPr lang="en-US" altLang="zh-TW" sz="2800" dirty="0">
                <a:solidFill>
                  <a:srgbClr val="FFFF00"/>
                </a:solidFill>
              </a:rPr>
              <a:t>》</a:t>
            </a:r>
            <a:r>
              <a:rPr lang="zh-TW" altLang="en-US" sz="2800" dirty="0">
                <a:solidFill>
                  <a:srgbClr val="FFFF00"/>
                </a:solidFill>
              </a:rPr>
              <a:t>裡面，把這個標準就講得很清楚、很明白。</a:t>
            </a:r>
            <a:endParaRPr lang="en-US" altLang="zh-TW" sz="2800" dirty="0">
              <a:solidFill>
                <a:srgbClr val="FFFF00"/>
              </a:solidFill>
            </a:endParaRPr>
          </a:p>
          <a:p>
            <a:pPr>
              <a:lnSpc>
                <a:spcPts val="4800"/>
              </a:lnSpc>
            </a:pPr>
            <a:r>
              <a:rPr lang="zh-TW" altLang="en-US" sz="2800" dirty="0">
                <a:solidFill>
                  <a:srgbClr val="FFFF00"/>
                </a:solidFill>
              </a:rPr>
              <a:t>第一，人天善：「孝養父母、奉事師長、慈心不殺、修十善業」。</a:t>
            </a:r>
            <a:endParaRPr lang="en-US" altLang="zh-TW" sz="2800" dirty="0">
              <a:solidFill>
                <a:srgbClr val="FFFF00"/>
              </a:solidFill>
            </a:endParaRPr>
          </a:p>
          <a:p>
            <a:pPr>
              <a:lnSpc>
                <a:spcPts val="4800"/>
              </a:lnSpc>
            </a:pPr>
            <a:r>
              <a:rPr lang="zh-TW" altLang="en-US" sz="2800" dirty="0">
                <a:solidFill>
                  <a:srgbClr val="FFFF00"/>
                </a:solidFill>
              </a:rPr>
              <a:t>第二</a:t>
            </a:r>
            <a:r>
              <a:rPr lang="zh-CN" altLang="en-US" sz="2800" dirty="0">
                <a:solidFill>
                  <a:srgbClr val="FFFF00"/>
                </a:solidFill>
              </a:rPr>
              <a:t>，</a:t>
            </a:r>
            <a:r>
              <a:rPr lang="zh-TW" altLang="en-US" sz="2800" dirty="0">
                <a:solidFill>
                  <a:srgbClr val="FFFF00"/>
                </a:solidFill>
              </a:rPr>
              <a:t>小乘</a:t>
            </a:r>
            <a:r>
              <a:rPr lang="zh-CN" altLang="en-US" sz="2800" dirty="0">
                <a:solidFill>
                  <a:srgbClr val="FFFF00"/>
                </a:solidFill>
              </a:rPr>
              <a:t>善</a:t>
            </a:r>
            <a:r>
              <a:rPr lang="zh-TW" altLang="en-US" sz="2800" dirty="0">
                <a:solidFill>
                  <a:srgbClr val="FFFF00"/>
                </a:solidFill>
              </a:rPr>
              <a:t>，「受持三皈，具足眾戒，不犯威儀」</a:t>
            </a:r>
            <a:r>
              <a:rPr lang="zh-CN" altLang="en-US" sz="2800" dirty="0">
                <a:solidFill>
                  <a:srgbClr val="FFFF00"/>
                </a:solidFill>
              </a:rPr>
              <a:t>。</a:t>
            </a:r>
            <a:endParaRPr lang="en-US" altLang="zh-CN" sz="2800" dirty="0">
              <a:solidFill>
                <a:srgbClr val="FFFF00"/>
              </a:solidFill>
            </a:endParaRPr>
          </a:p>
          <a:p>
            <a:pPr>
              <a:lnSpc>
                <a:spcPts val="4800"/>
              </a:lnSpc>
            </a:pPr>
            <a:r>
              <a:rPr lang="zh-CN" altLang="en-US" sz="2800" dirty="0">
                <a:solidFill>
                  <a:srgbClr val="FFFF00"/>
                </a:solidFill>
              </a:rPr>
              <a:t>第三、大乘善，</a:t>
            </a:r>
            <a:r>
              <a:rPr lang="zh-TW" altLang="en-US" sz="2800" dirty="0">
                <a:solidFill>
                  <a:srgbClr val="FFFF00"/>
                </a:solidFill>
              </a:rPr>
              <a:t>「發菩提心，深信因果，讀誦大乘，勸進行者」</a:t>
            </a:r>
            <a:r>
              <a:rPr lang="zh-CN" altLang="en-US" sz="2800" dirty="0">
                <a:solidFill>
                  <a:srgbClr val="FFFF00"/>
                </a:solidFill>
              </a:rPr>
              <a:t>。</a:t>
            </a:r>
            <a:endParaRPr lang="zh-TW" altLang="en-US" sz="2800" dirty="0">
              <a:solidFill>
                <a:srgbClr val="FFFF00"/>
              </a:solidFill>
            </a:endParaRPr>
          </a:p>
        </p:txBody>
      </p:sp>
    </p:spTree>
    <p:extLst>
      <p:ext uri="{BB962C8B-B14F-4D97-AF65-F5344CB8AC3E}">
        <p14:creationId xmlns:p14="http://schemas.microsoft.com/office/powerpoint/2010/main" val="324602826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47D99846-6546-C311-E5E9-8882ADDB608E}"/>
              </a:ext>
            </a:extLst>
          </p:cNvPr>
          <p:cNvSpPr txBox="1"/>
          <p:nvPr/>
        </p:nvSpPr>
        <p:spPr>
          <a:xfrm>
            <a:off x="8004581" y="945518"/>
            <a:ext cx="3877985" cy="4968552"/>
          </a:xfrm>
          <a:prstGeom prst="rect">
            <a:avLst/>
          </a:prstGeom>
          <a:noFill/>
        </p:spPr>
        <p:txBody>
          <a:bodyPr vert="eaVert" wrap="square" rtlCol="0">
            <a:spAutoFit/>
          </a:bodyPr>
          <a:lstStyle/>
          <a:p>
            <a:pPr>
              <a:lnSpc>
                <a:spcPts val="4800"/>
              </a:lnSpc>
            </a:pPr>
            <a:r>
              <a:rPr lang="zh-TW" altLang="en-US" sz="2800" dirty="0">
                <a:solidFill>
                  <a:srgbClr val="FFFF00"/>
                </a:solidFill>
              </a:rPr>
              <a:t>底下</a:t>
            </a:r>
            <a:r>
              <a:rPr lang="en-US" altLang="zh-TW" sz="2800" dirty="0">
                <a:solidFill>
                  <a:srgbClr val="FFFF00"/>
                </a:solidFill>
              </a:rPr>
              <a:t>『</a:t>
            </a:r>
            <a:r>
              <a:rPr lang="zh-TW" altLang="en-US" sz="2800" dirty="0">
                <a:solidFill>
                  <a:srgbClr val="FFFF00"/>
                </a:solidFill>
              </a:rPr>
              <a:t>發阿耨多羅三藐三菩提心</a:t>
            </a:r>
            <a:r>
              <a:rPr lang="en-US" altLang="zh-TW" sz="2800" dirty="0">
                <a:solidFill>
                  <a:srgbClr val="FFFF00"/>
                </a:solidFill>
              </a:rPr>
              <a:t>』</a:t>
            </a:r>
            <a:r>
              <a:rPr lang="zh-TW" altLang="en-US" sz="2800" dirty="0">
                <a:solidFill>
                  <a:srgbClr val="FFFF00"/>
                </a:solidFill>
              </a:rPr>
              <a:t>，這就是發菩提心。菩提是梵語，翻成中</a:t>
            </a:r>
            <a:r>
              <a:rPr lang="zh-CN" altLang="en-US" sz="2800" dirty="0">
                <a:solidFill>
                  <a:srgbClr val="FFFF00"/>
                </a:solidFill>
              </a:rPr>
              <a:t>文的</a:t>
            </a:r>
            <a:r>
              <a:rPr lang="zh-TW" altLang="en-US" sz="2800" dirty="0">
                <a:solidFill>
                  <a:srgbClr val="FFFF00"/>
                </a:solidFill>
              </a:rPr>
              <a:t>意思</a:t>
            </a:r>
            <a:r>
              <a:rPr lang="zh-CN" altLang="en-US" sz="2800" dirty="0">
                <a:solidFill>
                  <a:srgbClr val="FFFF00"/>
                </a:solidFill>
              </a:rPr>
              <a:t>是覺悟。</a:t>
            </a:r>
            <a:r>
              <a:rPr lang="zh-TW" altLang="en-US" sz="2800" dirty="0">
                <a:solidFill>
                  <a:srgbClr val="FFFF00"/>
                </a:solidFill>
              </a:rPr>
              <a:t>阿耨多羅三藐三菩提翻成中</a:t>
            </a:r>
            <a:r>
              <a:rPr lang="zh-CN" altLang="en-US" sz="2800" dirty="0">
                <a:solidFill>
                  <a:srgbClr val="FFFF00"/>
                </a:solidFill>
              </a:rPr>
              <a:t>文</a:t>
            </a:r>
            <a:r>
              <a:rPr lang="zh-TW" altLang="en-US" sz="2800" dirty="0">
                <a:solidFill>
                  <a:srgbClr val="FFFF00"/>
                </a:solidFill>
              </a:rPr>
              <a:t>的意思是無上正等正覺</a:t>
            </a:r>
            <a:r>
              <a:rPr lang="zh-CN" altLang="en-US" sz="2800" dirty="0">
                <a:solidFill>
                  <a:srgbClr val="FFFF00"/>
                </a:solidFill>
              </a:rPr>
              <a:t>，</a:t>
            </a:r>
            <a:r>
              <a:rPr lang="zh-TW" altLang="en-US" sz="2800" dirty="0">
                <a:solidFill>
                  <a:srgbClr val="FFFF00"/>
                </a:solidFill>
              </a:rPr>
              <a:t>就是究竟圓滿的智慧。</a:t>
            </a:r>
          </a:p>
        </p:txBody>
      </p:sp>
      <p:pic>
        <p:nvPicPr>
          <p:cNvPr id="8" name="圖片 7">
            <a:extLst>
              <a:ext uri="{FF2B5EF4-FFF2-40B4-BE49-F238E27FC236}">
                <a16:creationId xmlns:a16="http://schemas.microsoft.com/office/drawing/2014/main" id="{5CB1697B-1E51-1045-B933-D2689674D31F}"/>
              </a:ext>
            </a:extLst>
          </p:cNvPr>
          <p:cNvPicPr>
            <a:picLocks noChangeAspect="1"/>
          </p:cNvPicPr>
          <p:nvPr/>
        </p:nvPicPr>
        <p:blipFill>
          <a:blip r:embed="rId3"/>
          <a:stretch>
            <a:fillRect/>
          </a:stretch>
        </p:blipFill>
        <p:spPr>
          <a:xfrm>
            <a:off x="3286894" y="117427"/>
            <a:ext cx="4392488" cy="6624736"/>
          </a:xfrm>
          <a:prstGeom prst="rect">
            <a:avLst/>
          </a:prstGeom>
        </p:spPr>
      </p:pic>
      <p:sp>
        <p:nvSpPr>
          <p:cNvPr id="9" name="文字方塊 8">
            <a:extLst>
              <a:ext uri="{FF2B5EF4-FFF2-40B4-BE49-F238E27FC236}">
                <a16:creationId xmlns:a16="http://schemas.microsoft.com/office/drawing/2014/main" id="{BA48B94A-D936-FA98-96F0-372167638BBD}"/>
              </a:ext>
            </a:extLst>
          </p:cNvPr>
          <p:cNvSpPr txBox="1"/>
          <p:nvPr/>
        </p:nvSpPr>
        <p:spPr>
          <a:xfrm>
            <a:off x="477417" y="477466"/>
            <a:ext cx="2646878" cy="5543678"/>
          </a:xfrm>
          <a:prstGeom prst="rect">
            <a:avLst/>
          </a:prstGeom>
          <a:noFill/>
        </p:spPr>
        <p:txBody>
          <a:bodyPr vert="eaVert" wrap="square" rtlCol="0">
            <a:spAutoFit/>
          </a:bodyPr>
          <a:lstStyle/>
          <a:p>
            <a:pPr marL="457200" indent="-457200">
              <a:lnSpc>
                <a:spcPts val="4800"/>
              </a:lnSpc>
              <a:buFont typeface="Wingdings" panose="05000000000000000000" pitchFamily="2" charset="2"/>
              <a:buChar char="l"/>
            </a:pPr>
            <a:r>
              <a:rPr lang="zh-CN" altLang="en-US" sz="2800" dirty="0">
                <a:solidFill>
                  <a:schemeClr val="bg1"/>
                </a:solidFill>
              </a:rPr>
              <a:t>發心菩提：圓教十信位。初信菩薩若論智慧，遠高於小乘；若論斷證，等於小乘初果。七信位菩薩斷證等於小乘四果阿羅漢。</a:t>
            </a:r>
            <a:endParaRPr lang="zh-TW" altLang="en-US" sz="2800" dirty="0">
              <a:solidFill>
                <a:schemeClr val="bg1"/>
              </a:solidFill>
            </a:endParaRPr>
          </a:p>
        </p:txBody>
      </p:sp>
    </p:spTree>
    <p:extLst>
      <p:ext uri="{BB962C8B-B14F-4D97-AF65-F5344CB8AC3E}">
        <p14:creationId xmlns:p14="http://schemas.microsoft.com/office/powerpoint/2010/main" val="169915456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440DA840-5BF7-C307-A442-BCD60DA96730}"/>
              </a:ext>
            </a:extLst>
          </p:cNvPr>
          <p:cNvPicPr>
            <a:picLocks noChangeAspect="1"/>
          </p:cNvPicPr>
          <p:nvPr/>
        </p:nvPicPr>
        <p:blipFill>
          <a:blip r:embed="rId3"/>
          <a:stretch>
            <a:fillRect/>
          </a:stretch>
        </p:blipFill>
        <p:spPr>
          <a:xfrm>
            <a:off x="7768232" y="189434"/>
            <a:ext cx="4231630" cy="6552727"/>
          </a:xfrm>
          <a:prstGeom prst="rect">
            <a:avLst/>
          </a:prstGeom>
        </p:spPr>
      </p:pic>
      <p:sp>
        <p:nvSpPr>
          <p:cNvPr id="7" name="文字方塊 6">
            <a:extLst>
              <a:ext uri="{FF2B5EF4-FFF2-40B4-BE49-F238E27FC236}">
                <a16:creationId xmlns:a16="http://schemas.microsoft.com/office/drawing/2014/main" id="{B2C71407-6A13-927D-EEEA-A2ABDE439A6C}"/>
              </a:ext>
            </a:extLst>
          </p:cNvPr>
          <p:cNvSpPr txBox="1"/>
          <p:nvPr/>
        </p:nvSpPr>
        <p:spPr>
          <a:xfrm>
            <a:off x="5713216" y="364735"/>
            <a:ext cx="1477328" cy="5544616"/>
          </a:xfrm>
          <a:prstGeom prst="rect">
            <a:avLst/>
          </a:prstGeom>
          <a:noFill/>
        </p:spPr>
        <p:txBody>
          <a:bodyPr vert="eaVert" wrap="square" rtlCol="0">
            <a:spAutoFit/>
          </a:bodyPr>
          <a:lstStyle/>
          <a:p>
            <a:pPr marL="457200" indent="-457200">
              <a:lnSpc>
                <a:spcPct val="150000"/>
              </a:lnSpc>
              <a:buFont typeface="Wingdings" panose="05000000000000000000" pitchFamily="2" charset="2"/>
              <a:buChar char="l"/>
            </a:pPr>
            <a:r>
              <a:rPr lang="zh-CN" altLang="en-US" sz="2800" dirty="0">
                <a:solidFill>
                  <a:schemeClr val="bg1"/>
                </a:solidFill>
              </a:rPr>
              <a:t>伏心菩提：十住、十行、十回向，三十個階位，降伏其心</a:t>
            </a:r>
            <a:r>
              <a:rPr lang="zh-CN" altLang="en-US" sz="2800" dirty="0">
                <a:solidFill>
                  <a:srgbClr val="FFFF00"/>
                </a:solidFill>
              </a:rPr>
              <a:t>（三賢位）</a:t>
            </a:r>
            <a:endParaRPr lang="zh-TW" altLang="en-US" sz="2800" dirty="0">
              <a:solidFill>
                <a:srgbClr val="FFFF00"/>
              </a:solidFill>
            </a:endParaRPr>
          </a:p>
        </p:txBody>
      </p:sp>
      <p:sp>
        <p:nvSpPr>
          <p:cNvPr id="8" name="文字方塊 7">
            <a:extLst>
              <a:ext uri="{FF2B5EF4-FFF2-40B4-BE49-F238E27FC236}">
                <a16:creationId xmlns:a16="http://schemas.microsoft.com/office/drawing/2014/main" id="{31D35C18-1722-B0CC-F039-C9AE98930022}"/>
              </a:ext>
            </a:extLst>
          </p:cNvPr>
          <p:cNvSpPr txBox="1"/>
          <p:nvPr/>
        </p:nvSpPr>
        <p:spPr>
          <a:xfrm>
            <a:off x="4618730" y="333450"/>
            <a:ext cx="830997" cy="5544616"/>
          </a:xfrm>
          <a:prstGeom prst="rect">
            <a:avLst/>
          </a:prstGeom>
          <a:noFill/>
        </p:spPr>
        <p:txBody>
          <a:bodyPr vert="eaVert" wrap="square" rtlCol="0">
            <a:spAutoFit/>
          </a:bodyPr>
          <a:lstStyle/>
          <a:p>
            <a:pPr marL="457200" indent="-457200">
              <a:lnSpc>
                <a:spcPct val="150000"/>
              </a:lnSpc>
              <a:buFont typeface="Wingdings" panose="05000000000000000000" pitchFamily="2" charset="2"/>
              <a:buChar char="l"/>
            </a:pPr>
            <a:r>
              <a:rPr lang="zh-CN" altLang="en-US" sz="2800" dirty="0">
                <a:solidFill>
                  <a:schemeClr val="bg1"/>
                </a:solidFill>
              </a:rPr>
              <a:t>明心菩提：初地至七地。</a:t>
            </a:r>
            <a:endParaRPr lang="zh-TW" altLang="en-US" sz="2800" dirty="0">
              <a:solidFill>
                <a:schemeClr val="bg1"/>
              </a:solidFill>
            </a:endParaRPr>
          </a:p>
        </p:txBody>
      </p:sp>
      <p:sp>
        <p:nvSpPr>
          <p:cNvPr id="9" name="文字方塊 8">
            <a:extLst>
              <a:ext uri="{FF2B5EF4-FFF2-40B4-BE49-F238E27FC236}">
                <a16:creationId xmlns:a16="http://schemas.microsoft.com/office/drawing/2014/main" id="{B0864811-1184-8A44-3CE5-7ADB9AD1ACC4}"/>
              </a:ext>
            </a:extLst>
          </p:cNvPr>
          <p:cNvSpPr txBox="1"/>
          <p:nvPr/>
        </p:nvSpPr>
        <p:spPr>
          <a:xfrm>
            <a:off x="2780283" y="364735"/>
            <a:ext cx="1477328" cy="5544616"/>
          </a:xfrm>
          <a:prstGeom prst="rect">
            <a:avLst/>
          </a:prstGeom>
          <a:noFill/>
        </p:spPr>
        <p:txBody>
          <a:bodyPr vert="eaVert" wrap="square" rtlCol="0">
            <a:spAutoFit/>
          </a:bodyPr>
          <a:lstStyle/>
          <a:p>
            <a:pPr marL="457200" indent="-457200">
              <a:lnSpc>
                <a:spcPct val="150000"/>
              </a:lnSpc>
              <a:buFont typeface="Wingdings" panose="05000000000000000000" pitchFamily="2" charset="2"/>
              <a:buChar char="l"/>
            </a:pPr>
            <a:r>
              <a:rPr lang="zh-CN" altLang="en-US" sz="2800" dirty="0">
                <a:solidFill>
                  <a:schemeClr val="bg1"/>
                </a:solidFill>
              </a:rPr>
              <a:t>出到菩提：八地至十地。</a:t>
            </a:r>
            <a:r>
              <a:rPr lang="zh-TW" altLang="en-US" sz="2800" dirty="0">
                <a:solidFill>
                  <a:schemeClr val="bg1"/>
                </a:solidFill>
              </a:rPr>
              <a:t>出是超出，到是到達，到達佛的地步</a:t>
            </a:r>
            <a:r>
              <a:rPr lang="zh-CN" altLang="en-US" sz="2800" dirty="0">
                <a:solidFill>
                  <a:schemeClr val="bg1"/>
                </a:solidFill>
              </a:rPr>
              <a:t>。</a:t>
            </a:r>
            <a:endParaRPr lang="zh-TW" altLang="en-US" sz="2800" dirty="0">
              <a:solidFill>
                <a:schemeClr val="bg1"/>
              </a:solidFill>
            </a:endParaRPr>
          </a:p>
        </p:txBody>
      </p:sp>
      <p:sp>
        <p:nvSpPr>
          <p:cNvPr id="10" name="文字方塊 9">
            <a:extLst>
              <a:ext uri="{FF2B5EF4-FFF2-40B4-BE49-F238E27FC236}">
                <a16:creationId xmlns:a16="http://schemas.microsoft.com/office/drawing/2014/main" id="{A72C6D4C-2DC2-5884-3A39-15FD5716E71D}"/>
              </a:ext>
            </a:extLst>
          </p:cNvPr>
          <p:cNvSpPr txBox="1"/>
          <p:nvPr/>
        </p:nvSpPr>
        <p:spPr>
          <a:xfrm>
            <a:off x="1414686" y="390719"/>
            <a:ext cx="830997" cy="5544616"/>
          </a:xfrm>
          <a:prstGeom prst="rect">
            <a:avLst/>
          </a:prstGeom>
          <a:noFill/>
        </p:spPr>
        <p:txBody>
          <a:bodyPr vert="eaVert" wrap="square" rtlCol="0">
            <a:spAutoFit/>
          </a:bodyPr>
          <a:lstStyle/>
          <a:p>
            <a:pPr marL="457200" indent="-457200">
              <a:lnSpc>
                <a:spcPct val="150000"/>
              </a:lnSpc>
              <a:buFont typeface="Wingdings" panose="05000000000000000000" pitchFamily="2" charset="2"/>
              <a:buChar char="l"/>
            </a:pPr>
            <a:r>
              <a:rPr lang="zh-CN" altLang="en-US" sz="2800" dirty="0">
                <a:solidFill>
                  <a:schemeClr val="bg1"/>
                </a:solidFill>
              </a:rPr>
              <a:t>無上菩提：如來果位，到了頂端。</a:t>
            </a:r>
            <a:endParaRPr lang="zh-TW" altLang="en-US" sz="2800" dirty="0">
              <a:solidFill>
                <a:schemeClr val="bg1"/>
              </a:solidFill>
            </a:endParaRPr>
          </a:p>
        </p:txBody>
      </p:sp>
    </p:spTree>
    <p:extLst>
      <p:ext uri="{BB962C8B-B14F-4D97-AF65-F5344CB8AC3E}">
        <p14:creationId xmlns:p14="http://schemas.microsoft.com/office/powerpoint/2010/main" val="24907745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CF0CA5B7-16D2-A54D-1ECB-2D069AEF4578}"/>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第六講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40E73702-9A48-EB08-2923-AADFD492025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3D223521-7885-1D3B-C2DE-5274582AF64B}"/>
              </a:ext>
            </a:extLst>
          </p:cNvPr>
          <p:cNvSpPr txBox="1"/>
          <p:nvPr/>
        </p:nvSpPr>
        <p:spPr>
          <a:xfrm>
            <a:off x="6210818" y="809363"/>
            <a:ext cx="4708981" cy="5240862"/>
          </a:xfrm>
          <a:prstGeom prst="rect">
            <a:avLst/>
          </a:prstGeom>
          <a:noFill/>
        </p:spPr>
        <p:txBody>
          <a:bodyPr vert="eaVert" wrap="square" rtlCol="0">
            <a:spAutoFit/>
          </a:bodyPr>
          <a:lstStyle/>
          <a:p>
            <a:pPr>
              <a:lnSpc>
                <a:spcPct val="150000"/>
              </a:lnSpc>
            </a:pPr>
            <a:r>
              <a:rPr lang="zh-TW" altLang="en-US" sz="2800" b="1" dirty="0">
                <a:solidFill>
                  <a:schemeClr val="bg1"/>
                </a:solidFill>
              </a:rPr>
              <a:t>問意有</a:t>
            </a:r>
            <a:r>
              <a:rPr lang="zh-CN" altLang="en-US" sz="2800" b="1" dirty="0">
                <a:solidFill>
                  <a:schemeClr val="bg1"/>
                </a:solidFill>
              </a:rPr>
              <a:t>三：</a:t>
            </a:r>
            <a:endParaRPr lang="en-US" altLang="zh-CN" sz="2800" b="1" dirty="0">
              <a:solidFill>
                <a:schemeClr val="bg1"/>
              </a:solidFill>
            </a:endParaRPr>
          </a:p>
          <a:p>
            <a:pPr>
              <a:lnSpc>
                <a:spcPct val="150000"/>
              </a:lnSpc>
            </a:pPr>
            <a:r>
              <a:rPr lang="en-US" altLang="zh-TW" sz="2800" b="1" dirty="0">
                <a:solidFill>
                  <a:schemeClr val="bg1"/>
                </a:solidFill>
              </a:rPr>
              <a:t>︵1︶</a:t>
            </a:r>
            <a:r>
              <a:rPr lang="zh-CN" altLang="en-US" sz="2800" b="1" dirty="0">
                <a:solidFill>
                  <a:schemeClr val="bg1"/>
                </a:solidFill>
              </a:rPr>
              <a:t>凡為</a:t>
            </a:r>
            <a:r>
              <a:rPr lang="zh-TW" altLang="en-US" sz="2800" b="1" dirty="0">
                <a:solidFill>
                  <a:schemeClr val="bg1"/>
                </a:solidFill>
              </a:rPr>
              <a:t>菩薩</a:t>
            </a:r>
            <a:r>
              <a:rPr lang="zh-CN" altLang="en-US" sz="2800" b="1" dirty="0">
                <a:solidFill>
                  <a:schemeClr val="bg1"/>
                </a:solidFill>
              </a:rPr>
              <a:t>，</a:t>
            </a:r>
            <a:r>
              <a:rPr lang="zh-TW" altLang="en-US" sz="2800" b="1" dirty="0">
                <a:solidFill>
                  <a:schemeClr val="bg1"/>
                </a:solidFill>
              </a:rPr>
              <a:t>須發</a:t>
            </a:r>
            <a:r>
              <a:rPr lang="en-US" altLang="zh-TW" sz="2800" b="1" dirty="0">
                <a:solidFill>
                  <a:schemeClr val="bg1"/>
                </a:solidFill>
              </a:rPr>
              <a:t>﹃</a:t>
            </a:r>
            <a:r>
              <a:rPr lang="zh-TW" altLang="en-US" sz="2800" b="1" dirty="0">
                <a:solidFill>
                  <a:schemeClr val="bg1"/>
                </a:solidFill>
              </a:rPr>
              <a:t>菩提心</a:t>
            </a:r>
            <a:r>
              <a:rPr lang="en-US" altLang="zh-TW" sz="2800" b="1" dirty="0">
                <a:solidFill>
                  <a:schemeClr val="bg1"/>
                </a:solidFill>
              </a:rPr>
              <a:t>﹄</a:t>
            </a:r>
            <a:r>
              <a:rPr lang="zh-CN" altLang="en-US" sz="2800" b="1" dirty="0">
                <a:solidFill>
                  <a:schemeClr val="bg1"/>
                </a:solidFill>
              </a:rPr>
              <a:t>，</a:t>
            </a:r>
            <a:r>
              <a:rPr lang="zh-TW" altLang="en-US" sz="2800" b="1" dirty="0">
                <a:solidFill>
                  <a:schemeClr val="bg1"/>
                </a:solidFill>
              </a:rPr>
              <a:t>故先</a:t>
            </a:r>
            <a:r>
              <a:rPr lang="zh-CN" altLang="en-US" sz="2800" b="1" dirty="0">
                <a:solidFill>
                  <a:schemeClr val="bg1"/>
                </a:solidFill>
              </a:rPr>
              <a:t>問</a:t>
            </a:r>
            <a:r>
              <a:rPr lang="zh-TW" altLang="en-US" sz="2800" b="1" dirty="0">
                <a:solidFill>
                  <a:schemeClr val="bg1"/>
                </a:solidFill>
              </a:rPr>
              <a:t>。</a:t>
            </a:r>
            <a:endParaRPr lang="en-US" altLang="zh-TW" sz="2800" b="1" dirty="0">
              <a:solidFill>
                <a:schemeClr val="bg1"/>
              </a:solidFill>
            </a:endParaRPr>
          </a:p>
          <a:p>
            <a:pPr>
              <a:lnSpc>
                <a:spcPct val="150000"/>
              </a:lnSpc>
            </a:pPr>
            <a:r>
              <a:rPr lang="en-US" altLang="zh-TW" sz="2800" b="1" dirty="0">
                <a:solidFill>
                  <a:schemeClr val="bg1"/>
                </a:solidFill>
              </a:rPr>
              <a:t>︵2︶</a:t>
            </a:r>
            <a:r>
              <a:rPr lang="zh-TW" altLang="en-US" sz="2800" b="1" dirty="0">
                <a:solidFill>
                  <a:schemeClr val="bg1"/>
                </a:solidFill>
              </a:rPr>
              <a:t>初發心</a:t>
            </a:r>
            <a:r>
              <a:rPr lang="zh-CN" altLang="en-US" sz="2800" b="1" dirty="0">
                <a:solidFill>
                  <a:schemeClr val="bg1"/>
                </a:solidFill>
              </a:rPr>
              <a:t>，</a:t>
            </a:r>
            <a:r>
              <a:rPr lang="zh-TW" altLang="en-US" sz="2800" b="1" dirty="0">
                <a:solidFill>
                  <a:schemeClr val="bg1"/>
                </a:solidFill>
              </a:rPr>
              <a:t>不能如佛之隨緣安住</a:t>
            </a:r>
            <a:r>
              <a:rPr lang="zh-CN" altLang="en-US" sz="2800" b="1" dirty="0">
                <a:solidFill>
                  <a:schemeClr val="bg1"/>
                </a:solidFill>
              </a:rPr>
              <a:t>，</a:t>
            </a:r>
            <a:r>
              <a:rPr lang="zh-TW" altLang="en-US" sz="2800" b="1" dirty="0">
                <a:solidFill>
                  <a:schemeClr val="bg1"/>
                </a:solidFill>
              </a:rPr>
              <a:t>故次問</a:t>
            </a:r>
            <a:r>
              <a:rPr lang="en-US" altLang="zh-TW" sz="2800" b="1" dirty="0">
                <a:solidFill>
                  <a:schemeClr val="bg1"/>
                </a:solidFill>
              </a:rPr>
              <a:t>﹃</a:t>
            </a:r>
            <a:r>
              <a:rPr lang="zh-TW" altLang="en-US" sz="2800" b="1" dirty="0">
                <a:solidFill>
                  <a:schemeClr val="bg1"/>
                </a:solidFill>
              </a:rPr>
              <a:t>住</a:t>
            </a:r>
            <a:r>
              <a:rPr lang="en-US" altLang="zh-TW" sz="2800" b="1" dirty="0">
                <a:solidFill>
                  <a:schemeClr val="bg1"/>
                </a:solidFill>
              </a:rPr>
              <a:t>﹄</a:t>
            </a:r>
            <a:r>
              <a:rPr lang="zh-TW" altLang="en-US" sz="2800" b="1" dirty="0">
                <a:solidFill>
                  <a:schemeClr val="bg1"/>
                </a:solidFill>
              </a:rPr>
              <a:t>。</a:t>
            </a:r>
            <a:endParaRPr lang="en-US" altLang="zh-TW" sz="2800" b="1" dirty="0">
              <a:solidFill>
                <a:schemeClr val="bg1"/>
              </a:solidFill>
            </a:endParaRPr>
          </a:p>
          <a:p>
            <a:pPr>
              <a:lnSpc>
                <a:spcPct val="150000"/>
              </a:lnSpc>
            </a:pPr>
            <a:r>
              <a:rPr lang="en-US" altLang="zh-TW" sz="2800" b="1" dirty="0">
                <a:solidFill>
                  <a:schemeClr val="bg1"/>
                </a:solidFill>
              </a:rPr>
              <a:t>︵3︶</a:t>
            </a:r>
            <a:r>
              <a:rPr lang="zh-TW" altLang="en-US" sz="2800" b="1" dirty="0">
                <a:solidFill>
                  <a:schemeClr val="bg1"/>
                </a:solidFill>
              </a:rPr>
              <a:t>又以妄心數起</a:t>
            </a:r>
            <a:r>
              <a:rPr lang="zh-CN" altLang="en-US" sz="2800" b="1" dirty="0">
                <a:solidFill>
                  <a:schemeClr val="bg1"/>
                </a:solidFill>
              </a:rPr>
              <a:t>，</a:t>
            </a:r>
            <a:r>
              <a:rPr lang="zh-TW" altLang="en-US" sz="2800" b="1" dirty="0">
                <a:solidFill>
                  <a:schemeClr val="bg1"/>
                </a:solidFill>
              </a:rPr>
              <a:t>不能似佛之</a:t>
            </a:r>
            <a:r>
              <a:rPr lang="zh-CN" altLang="en-US" sz="2800" b="1" dirty="0">
                <a:solidFill>
                  <a:schemeClr val="bg1"/>
                </a:solidFill>
              </a:rPr>
              <a:t>自</a:t>
            </a:r>
            <a:r>
              <a:rPr lang="zh-TW" altLang="en-US" sz="2800" b="1" dirty="0">
                <a:solidFill>
                  <a:schemeClr val="bg1"/>
                </a:solidFill>
              </a:rPr>
              <a:t>然降</a:t>
            </a:r>
            <a:r>
              <a:rPr lang="zh-CN" altLang="en-US" sz="2800" b="1" dirty="0">
                <a:solidFill>
                  <a:schemeClr val="bg1"/>
                </a:solidFill>
              </a:rPr>
              <a:t>伏，</a:t>
            </a:r>
            <a:r>
              <a:rPr lang="zh-TW" altLang="en-US" sz="2800" b="1" dirty="0">
                <a:solidFill>
                  <a:schemeClr val="bg1"/>
                </a:solidFill>
              </a:rPr>
              <a:t>故再問</a:t>
            </a:r>
            <a:r>
              <a:rPr lang="en-US" altLang="zh-TW" sz="2800" b="1" dirty="0">
                <a:solidFill>
                  <a:schemeClr val="bg1"/>
                </a:solidFill>
              </a:rPr>
              <a:t>﹃</a:t>
            </a:r>
            <a:r>
              <a:rPr lang="zh-TW" altLang="en-US" sz="2800" b="1" dirty="0">
                <a:solidFill>
                  <a:schemeClr val="bg1"/>
                </a:solidFill>
              </a:rPr>
              <a:t>降伏</a:t>
            </a:r>
            <a:r>
              <a:rPr lang="en-US" altLang="zh-TW" sz="2800" b="1" dirty="0">
                <a:solidFill>
                  <a:schemeClr val="bg1"/>
                </a:solidFill>
              </a:rPr>
              <a:t>﹄</a:t>
            </a:r>
            <a:r>
              <a:rPr lang="zh-CN" altLang="en-US" sz="2800" b="1" dirty="0">
                <a:solidFill>
                  <a:schemeClr val="bg1"/>
                </a:solidFill>
              </a:rPr>
              <a:t>。</a:t>
            </a:r>
            <a:endParaRPr lang="zh-TW" altLang="en-US" sz="2800" b="1" dirty="0">
              <a:solidFill>
                <a:schemeClr val="bg1"/>
              </a:solidFill>
            </a:endParaRPr>
          </a:p>
        </p:txBody>
      </p:sp>
      <p:sp>
        <p:nvSpPr>
          <p:cNvPr id="7" name="文字方塊 6">
            <a:extLst>
              <a:ext uri="{FF2B5EF4-FFF2-40B4-BE49-F238E27FC236}">
                <a16:creationId xmlns:a16="http://schemas.microsoft.com/office/drawing/2014/main" id="{9A6331D1-000D-F3ED-F5E5-FEEE0D0C48D2}"/>
              </a:ext>
            </a:extLst>
          </p:cNvPr>
          <p:cNvSpPr txBox="1"/>
          <p:nvPr/>
        </p:nvSpPr>
        <p:spPr>
          <a:xfrm>
            <a:off x="4232387" y="868861"/>
            <a:ext cx="1477328" cy="4968552"/>
          </a:xfrm>
          <a:prstGeom prst="rect">
            <a:avLst/>
          </a:prstGeom>
          <a:noFill/>
        </p:spPr>
        <p:txBody>
          <a:bodyPr vert="eaVert" wrap="square" rtlCol="0">
            <a:spAutoFit/>
          </a:bodyPr>
          <a:lstStyle/>
          <a:p>
            <a:pPr>
              <a:lnSpc>
                <a:spcPct val="150000"/>
              </a:lnSpc>
            </a:pPr>
            <a:r>
              <a:rPr lang="zh-CN" altLang="en-US" sz="2800" b="1" dirty="0">
                <a:solidFill>
                  <a:schemeClr val="bg1"/>
                </a:solidFill>
              </a:rPr>
              <a:t>得人身聞佛法，必要發大心，方能修大行而得大果。</a:t>
            </a:r>
            <a:endParaRPr lang="zh-TW" altLang="en-US" sz="2800" b="1" dirty="0">
              <a:solidFill>
                <a:schemeClr val="bg1"/>
              </a:solidFill>
            </a:endParaRPr>
          </a:p>
        </p:txBody>
      </p:sp>
      <p:sp>
        <p:nvSpPr>
          <p:cNvPr id="8" name="文字方塊 7">
            <a:extLst>
              <a:ext uri="{FF2B5EF4-FFF2-40B4-BE49-F238E27FC236}">
                <a16:creationId xmlns:a16="http://schemas.microsoft.com/office/drawing/2014/main" id="{2F69F91B-FBE5-6BD9-CDF0-68513D37206E}"/>
              </a:ext>
            </a:extLst>
          </p:cNvPr>
          <p:cNvSpPr txBox="1"/>
          <p:nvPr/>
        </p:nvSpPr>
        <p:spPr>
          <a:xfrm>
            <a:off x="476347" y="886078"/>
            <a:ext cx="3416320" cy="4968552"/>
          </a:xfrm>
          <a:prstGeom prst="rect">
            <a:avLst/>
          </a:prstGeom>
          <a:noFill/>
        </p:spPr>
        <p:txBody>
          <a:bodyPr vert="eaVert" wrap="square" rtlCol="0">
            <a:spAutoFit/>
          </a:bodyPr>
          <a:lstStyle/>
          <a:p>
            <a:pPr>
              <a:lnSpc>
                <a:spcPct val="150000"/>
              </a:lnSpc>
            </a:pPr>
            <a:r>
              <a:rPr lang="zh-TW" altLang="en-US" sz="2800" dirty="0">
                <a:solidFill>
                  <a:srgbClr val="FFFF00"/>
                </a:solidFill>
              </a:rPr>
              <a:t>人身難得，佛法難聞，機會一定要珍惜</a:t>
            </a:r>
            <a:r>
              <a:rPr lang="zh-CN" altLang="en-US" sz="2800" dirty="0">
                <a:solidFill>
                  <a:srgbClr val="FFFF00"/>
                </a:solidFill>
              </a:rPr>
              <a:t>。</a:t>
            </a:r>
            <a:r>
              <a:rPr lang="zh-TW" altLang="en-US" sz="2800" dirty="0">
                <a:solidFill>
                  <a:srgbClr val="FFFF00"/>
                </a:solidFill>
              </a:rPr>
              <a:t>成佛的心是大心</a:t>
            </a:r>
            <a:r>
              <a:rPr lang="zh-CN" altLang="en-US" sz="2800" dirty="0">
                <a:solidFill>
                  <a:srgbClr val="FFFF00"/>
                </a:solidFill>
              </a:rPr>
              <a:t>；</a:t>
            </a:r>
            <a:r>
              <a:rPr lang="zh-TW" altLang="en-US" sz="2800" dirty="0">
                <a:solidFill>
                  <a:srgbClr val="FFFF00"/>
                </a:solidFill>
              </a:rPr>
              <a:t>我們學佛就是要學作佛。佛在此地所表演的，處處、點點滴滴都是我們的學處，我要學習。</a:t>
            </a:r>
          </a:p>
        </p:txBody>
      </p:sp>
    </p:spTree>
    <p:extLst>
      <p:ext uri="{BB962C8B-B14F-4D97-AF65-F5344CB8AC3E}">
        <p14:creationId xmlns:p14="http://schemas.microsoft.com/office/powerpoint/2010/main" val="126620082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5FEE90BB-1EB9-4AB0-BA85-EC127C301B35}"/>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第六講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C627E9AC-EACC-1F86-3CCE-F177CD3F417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4C96D9DD-6D0A-19EF-A47D-727A65AB796D}"/>
              </a:ext>
            </a:extLst>
          </p:cNvPr>
          <p:cNvSpPr txBox="1"/>
          <p:nvPr/>
        </p:nvSpPr>
        <p:spPr>
          <a:xfrm>
            <a:off x="1478557" y="973203"/>
            <a:ext cx="9233297" cy="4968552"/>
          </a:xfrm>
          <a:prstGeom prst="rect">
            <a:avLst/>
          </a:prstGeom>
          <a:noFill/>
        </p:spPr>
        <p:txBody>
          <a:bodyPr vert="eaVert" wrap="square" rtlCol="0">
            <a:spAutoFit/>
          </a:bodyPr>
          <a:lstStyle/>
          <a:p>
            <a:pPr>
              <a:lnSpc>
                <a:spcPct val="150000"/>
              </a:lnSpc>
            </a:pPr>
            <a:r>
              <a:rPr lang="zh-TW" altLang="en-US" sz="2800" dirty="0">
                <a:solidFill>
                  <a:srgbClr val="FFFF00"/>
                </a:solidFill>
              </a:rPr>
              <a:t>這一部</a:t>
            </a:r>
            <a:r>
              <a:rPr lang="en-US" altLang="zh-TW" sz="2800" dirty="0">
                <a:solidFill>
                  <a:srgbClr val="FFFF00"/>
                </a:solidFill>
              </a:rPr>
              <a:t>《</a:t>
            </a:r>
            <a:r>
              <a:rPr lang="zh-TW" altLang="en-US" sz="2800" dirty="0">
                <a:solidFill>
                  <a:srgbClr val="FFFF00"/>
                </a:solidFill>
              </a:rPr>
              <a:t>金剛經</a:t>
            </a:r>
            <a:r>
              <a:rPr lang="en-US" altLang="zh-TW" sz="2800" dirty="0">
                <a:solidFill>
                  <a:srgbClr val="FFFF00"/>
                </a:solidFill>
              </a:rPr>
              <a:t>》</a:t>
            </a:r>
            <a:r>
              <a:rPr lang="zh-TW" altLang="en-US" sz="2800" dirty="0">
                <a:solidFill>
                  <a:srgbClr val="FFFF00"/>
                </a:solidFill>
              </a:rPr>
              <a:t>說些什麼？實在講，就是講釋迦牟尼佛日常生活，每天</a:t>
            </a:r>
            <a:r>
              <a:rPr lang="zh-CN" altLang="en-US" sz="2800" dirty="0">
                <a:solidFill>
                  <a:srgbClr val="FFFF00"/>
                </a:solidFill>
              </a:rPr>
              <a:t>入</a:t>
            </a:r>
            <a:r>
              <a:rPr lang="zh-TW" altLang="en-US" sz="2800" dirty="0">
                <a:solidFill>
                  <a:srgbClr val="FFFF00"/>
                </a:solidFill>
              </a:rPr>
              <a:t>舍衛大城去乞食，回來吃完飯，洗洗腳，敷座打坐，這部</a:t>
            </a:r>
            <a:r>
              <a:rPr lang="en-US" altLang="zh-TW" sz="2800" dirty="0">
                <a:solidFill>
                  <a:srgbClr val="FFFF00"/>
                </a:solidFill>
              </a:rPr>
              <a:t>《</a:t>
            </a:r>
            <a:r>
              <a:rPr lang="zh-TW" altLang="en-US" sz="2800" dirty="0">
                <a:solidFill>
                  <a:srgbClr val="FFFF00"/>
                </a:solidFill>
              </a:rPr>
              <a:t>金剛經</a:t>
            </a:r>
            <a:r>
              <a:rPr lang="en-US" altLang="zh-TW" sz="2800" dirty="0">
                <a:solidFill>
                  <a:srgbClr val="FFFF00"/>
                </a:solidFill>
              </a:rPr>
              <a:t>》</a:t>
            </a:r>
            <a:r>
              <a:rPr lang="zh-TW" altLang="en-US" sz="2800" dirty="0">
                <a:solidFill>
                  <a:srgbClr val="FFFF00"/>
                </a:solidFill>
              </a:rPr>
              <a:t>就說明他生活裡面所含的意思。我們明瞭之後，就在我們自己本分的這種生活方式，我們的生活方式跟佛不一樣，但是原理、原則是相同的，只是在形式不一樣。真正的意思是在一切生活當中不著相，學佛的那個清淨心，不起妄念，就成功了，那就是佛，就是菩薩，學這個。</a:t>
            </a:r>
          </a:p>
        </p:txBody>
      </p:sp>
    </p:spTree>
    <p:extLst>
      <p:ext uri="{BB962C8B-B14F-4D97-AF65-F5344CB8AC3E}">
        <p14:creationId xmlns:p14="http://schemas.microsoft.com/office/powerpoint/2010/main" val="2771056043"/>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DF3A0266-C024-3982-5F2D-A0E5D29DF4A5}"/>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第六講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465AF5E8-8718-5732-7B76-EE64D4B35A9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95C4B78B-631B-841B-7E6A-925541D64CE7}"/>
              </a:ext>
            </a:extLst>
          </p:cNvPr>
          <p:cNvSpPr txBox="1"/>
          <p:nvPr/>
        </p:nvSpPr>
        <p:spPr>
          <a:xfrm>
            <a:off x="7328801" y="776349"/>
            <a:ext cx="3416320" cy="5240862"/>
          </a:xfrm>
          <a:prstGeom prst="rect">
            <a:avLst/>
          </a:prstGeom>
          <a:noFill/>
        </p:spPr>
        <p:txBody>
          <a:bodyPr vert="eaVert" wrap="square" rtlCol="0">
            <a:spAutoFit/>
          </a:bodyPr>
          <a:lstStyle/>
          <a:p>
            <a:pPr>
              <a:lnSpc>
                <a:spcPct val="150000"/>
              </a:lnSpc>
            </a:pPr>
            <a:r>
              <a:rPr lang="zh-TW" altLang="en-US" sz="2800" b="1" dirty="0">
                <a:solidFill>
                  <a:schemeClr val="bg1"/>
                </a:solidFill>
              </a:rPr>
              <a:t>善財每遇善友皆云：</a:t>
            </a:r>
            <a:r>
              <a:rPr lang="zh-CN" altLang="en-US" sz="2800" b="1" dirty="0">
                <a:solidFill>
                  <a:schemeClr val="bg1"/>
                </a:solidFill>
              </a:rPr>
              <a:t>「</a:t>
            </a:r>
            <a:r>
              <a:rPr lang="zh-TW" altLang="en-US" sz="2800" b="1" dirty="0">
                <a:solidFill>
                  <a:schemeClr val="bg1"/>
                </a:solidFill>
              </a:rPr>
              <a:t>我已先發阿耨多羅三藐三菩提心，而未知云何學菩薩行，修菩薩道。</a:t>
            </a:r>
            <a:r>
              <a:rPr lang="zh-CN" altLang="en-US" sz="2800" b="1" dirty="0">
                <a:solidFill>
                  <a:schemeClr val="bg1"/>
                </a:solidFill>
              </a:rPr>
              <a:t>」</a:t>
            </a:r>
            <a:r>
              <a:rPr lang="zh-TW" altLang="en-US" sz="2800" b="1" dirty="0">
                <a:solidFill>
                  <a:schemeClr val="bg1"/>
                </a:solidFill>
              </a:rPr>
              <a:t>是知發大心者，必修大行。住、降，正修行之切實下手處也。</a:t>
            </a:r>
          </a:p>
        </p:txBody>
      </p:sp>
      <p:sp>
        <p:nvSpPr>
          <p:cNvPr id="7" name="文字方塊 6">
            <a:extLst>
              <a:ext uri="{FF2B5EF4-FFF2-40B4-BE49-F238E27FC236}">
                <a16:creationId xmlns:a16="http://schemas.microsoft.com/office/drawing/2014/main" id="{4CE0E8F8-3710-2225-DD30-106140CE4285}"/>
              </a:ext>
            </a:extLst>
          </p:cNvPr>
          <p:cNvSpPr txBox="1"/>
          <p:nvPr/>
        </p:nvSpPr>
        <p:spPr>
          <a:xfrm>
            <a:off x="1558702" y="802861"/>
            <a:ext cx="5355312" cy="4968552"/>
          </a:xfrm>
          <a:prstGeom prst="rect">
            <a:avLst/>
          </a:prstGeom>
          <a:noFill/>
        </p:spPr>
        <p:txBody>
          <a:bodyPr vert="eaVert" wrap="square" rtlCol="0">
            <a:spAutoFit/>
          </a:bodyPr>
          <a:lstStyle/>
          <a:p>
            <a:pPr>
              <a:lnSpc>
                <a:spcPct val="150000"/>
              </a:lnSpc>
            </a:pPr>
            <a:r>
              <a:rPr lang="zh-TW" altLang="en-US" sz="2800" dirty="0">
                <a:solidFill>
                  <a:srgbClr val="FFFF00"/>
                </a:solidFill>
              </a:rPr>
              <a:t>「每遇善友」，善友是善知識、老師。向人請教一定先說：「我已發阿耨多羅三藐三菩提心。」這句話就是把他自己修學的目標先說出來，我希望得到無上正等正覺，現在向你請教，我要怎樣修學才能得到，人家才好教你。</a:t>
            </a:r>
          </a:p>
        </p:txBody>
      </p:sp>
    </p:spTree>
    <p:extLst>
      <p:ext uri="{BB962C8B-B14F-4D97-AF65-F5344CB8AC3E}">
        <p14:creationId xmlns:p14="http://schemas.microsoft.com/office/powerpoint/2010/main" val="118383647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92F5669-3F4A-2AD2-B72F-08873BA0EA3F}"/>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第六講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C3BD1CA1-4617-0E9C-ADD6-0E233C52E24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E050C624-E710-D1BB-7F07-84EAC40D8EB7}"/>
              </a:ext>
            </a:extLst>
          </p:cNvPr>
          <p:cNvSpPr txBox="1"/>
          <p:nvPr/>
        </p:nvSpPr>
        <p:spPr>
          <a:xfrm>
            <a:off x="5231110" y="909514"/>
            <a:ext cx="5355312" cy="4968552"/>
          </a:xfrm>
          <a:prstGeom prst="rect">
            <a:avLst/>
          </a:prstGeom>
          <a:noFill/>
        </p:spPr>
        <p:txBody>
          <a:bodyPr vert="eaVert" wrap="square" rtlCol="0">
            <a:spAutoFit/>
          </a:bodyPr>
          <a:lstStyle/>
          <a:p>
            <a:pPr>
              <a:lnSpc>
                <a:spcPct val="150000"/>
              </a:lnSpc>
            </a:pPr>
            <a:r>
              <a:rPr lang="zh-TW" altLang="en-US" sz="2800" dirty="0">
                <a:solidFill>
                  <a:srgbClr val="FFFF00"/>
                </a:solidFill>
              </a:rPr>
              <a:t>「而未知云何學菩薩行」，行是什麼？生活。釋迦牟尼佛天天表演的，那是生活，那就是菩薩行。「修菩薩道」，道是存心，道是心。也就是前面這兩個問題：云何降伏其心，應云何住；住跟降伏其心都是屬於道。</a:t>
            </a:r>
          </a:p>
        </p:txBody>
      </p:sp>
    </p:spTree>
    <p:extLst>
      <p:ext uri="{BB962C8B-B14F-4D97-AF65-F5344CB8AC3E}">
        <p14:creationId xmlns:p14="http://schemas.microsoft.com/office/powerpoint/2010/main" val="3001798876"/>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55196B3-3CFD-6038-43CA-EF4FAE0C0625}"/>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第六講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F5AE3232-9DD7-438E-4431-1674FEEADAA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70FD4E0F-C697-E499-1C1F-72E3F76B999B}"/>
              </a:ext>
            </a:extLst>
          </p:cNvPr>
          <p:cNvSpPr txBox="1"/>
          <p:nvPr/>
        </p:nvSpPr>
        <p:spPr>
          <a:xfrm>
            <a:off x="8796084" y="776349"/>
            <a:ext cx="2123658" cy="5240862"/>
          </a:xfrm>
          <a:prstGeom prst="rect">
            <a:avLst/>
          </a:prstGeom>
          <a:noFill/>
        </p:spPr>
        <p:txBody>
          <a:bodyPr vert="eaVert" wrap="square" rtlCol="0">
            <a:spAutoFit/>
          </a:bodyPr>
          <a:lstStyle/>
          <a:p>
            <a:pPr>
              <a:lnSpc>
                <a:spcPct val="150000"/>
              </a:lnSpc>
            </a:pPr>
            <a:r>
              <a:rPr lang="zh-TW" altLang="en-US" sz="2800" b="1" dirty="0">
                <a:solidFill>
                  <a:schemeClr val="bg1"/>
                </a:solidFill>
              </a:rPr>
              <a:t>然此二問，實在相資。以覺心住，則妄心不降而降。妄心降，則覺心不住而住。</a:t>
            </a:r>
          </a:p>
        </p:txBody>
      </p:sp>
      <p:sp>
        <p:nvSpPr>
          <p:cNvPr id="7" name="文字方塊 6">
            <a:extLst>
              <a:ext uri="{FF2B5EF4-FFF2-40B4-BE49-F238E27FC236}">
                <a16:creationId xmlns:a16="http://schemas.microsoft.com/office/drawing/2014/main" id="{60C3A165-7CE0-C911-E69B-40E0616E6E4D}"/>
              </a:ext>
            </a:extLst>
          </p:cNvPr>
          <p:cNvSpPr txBox="1"/>
          <p:nvPr/>
        </p:nvSpPr>
        <p:spPr>
          <a:xfrm>
            <a:off x="204266" y="863215"/>
            <a:ext cx="8586966" cy="5014851"/>
          </a:xfrm>
          <a:prstGeom prst="rect">
            <a:avLst/>
          </a:prstGeom>
          <a:noFill/>
        </p:spPr>
        <p:txBody>
          <a:bodyPr vert="eaVert" wrap="square" rtlCol="0">
            <a:spAutoFit/>
          </a:bodyPr>
          <a:lstStyle/>
          <a:p>
            <a:pPr>
              <a:lnSpc>
                <a:spcPct val="150000"/>
              </a:lnSpc>
            </a:pPr>
            <a:r>
              <a:rPr lang="zh-TW" altLang="en-US" sz="2800" dirty="0">
                <a:solidFill>
                  <a:srgbClr val="FFFF00"/>
                </a:solidFill>
              </a:rPr>
              <a:t>問兩樁事情，實在講是一回事</a:t>
            </a:r>
            <a:r>
              <a:rPr lang="zh-CN" altLang="en-US" sz="2800" dirty="0">
                <a:solidFill>
                  <a:srgbClr val="FFFF00"/>
                </a:solidFill>
              </a:rPr>
              <a:t>。</a:t>
            </a:r>
            <a:r>
              <a:rPr lang="zh-TW" altLang="en-US" sz="2800" dirty="0">
                <a:solidFill>
                  <a:srgbClr val="FFFF00"/>
                </a:solidFill>
              </a:rPr>
              <a:t>佛教我們覺悟。禪宗著重大徹大悟</a:t>
            </a:r>
            <a:r>
              <a:rPr lang="zh-CN" altLang="en-US" sz="2800" dirty="0">
                <a:solidFill>
                  <a:srgbClr val="FFFF00"/>
                </a:solidFill>
              </a:rPr>
              <a:t>，</a:t>
            </a:r>
            <a:r>
              <a:rPr lang="zh-TW" altLang="en-US" sz="2800" dirty="0">
                <a:solidFill>
                  <a:srgbClr val="FFFF00"/>
                </a:solidFill>
              </a:rPr>
              <a:t>教下也是著重開悟。教下的名詞叫大開圓解，大開圓解跟宗門的大徹大悟沒有兩樣，</a:t>
            </a:r>
            <a:r>
              <a:rPr lang="zh-CN" altLang="en-US" sz="2800" dirty="0">
                <a:solidFill>
                  <a:srgbClr val="FFFF00"/>
                </a:solidFill>
              </a:rPr>
              <a:t>是</a:t>
            </a:r>
            <a:r>
              <a:rPr lang="zh-TW" altLang="en-US" sz="2800" dirty="0">
                <a:solidFill>
                  <a:srgbClr val="FFFF00"/>
                </a:solidFill>
              </a:rPr>
              <a:t>一</a:t>
            </a:r>
            <a:r>
              <a:rPr lang="zh-CN" altLang="en-US" sz="2800" dirty="0">
                <a:solidFill>
                  <a:srgbClr val="FFFF00"/>
                </a:solidFill>
              </a:rPr>
              <a:t>樣的</a:t>
            </a:r>
            <a:r>
              <a:rPr lang="zh-TW" altLang="en-US" sz="2800" dirty="0">
                <a:solidFill>
                  <a:srgbClr val="FFFF00"/>
                </a:solidFill>
              </a:rPr>
              <a:t>境界。在念佛法門叫理一心不亂，理一心就是明心見性。這個問題假如在彌陀</a:t>
            </a:r>
            <a:r>
              <a:rPr lang="zh-CN" altLang="en-US" sz="2800" dirty="0">
                <a:solidFill>
                  <a:srgbClr val="FFFF00"/>
                </a:solidFill>
              </a:rPr>
              <a:t>經</a:t>
            </a:r>
            <a:r>
              <a:rPr lang="zh-TW" altLang="en-US" sz="2800" dirty="0">
                <a:solidFill>
                  <a:srgbClr val="FFFF00"/>
                </a:solidFill>
              </a:rPr>
              <a:t>會上提出來，答覆就很簡單</a:t>
            </a:r>
            <a:r>
              <a:rPr lang="zh-CN" altLang="en-US" sz="2800" dirty="0">
                <a:solidFill>
                  <a:srgbClr val="FFFF00"/>
                </a:solidFill>
              </a:rPr>
              <a:t>：</a:t>
            </a:r>
            <a:r>
              <a:rPr lang="zh-TW" altLang="en-US" sz="2800" dirty="0">
                <a:solidFill>
                  <a:srgbClr val="FFFF00"/>
                </a:solidFill>
              </a:rPr>
              <a:t>應云何住？南無阿彌陀佛。云何降伏其心？南無阿彌陀佛。都解決了！答覆得乾乾淨淨、圓圓滿滿</a:t>
            </a:r>
            <a:r>
              <a:rPr lang="zh-CN" altLang="en-US" sz="2800" dirty="0">
                <a:solidFill>
                  <a:srgbClr val="FFFF00"/>
                </a:solidFill>
              </a:rPr>
              <a:t>。</a:t>
            </a:r>
            <a:endParaRPr lang="zh-TW" altLang="en-US" sz="2800" dirty="0">
              <a:solidFill>
                <a:srgbClr val="FFFF00"/>
              </a:solidFill>
            </a:endParaRPr>
          </a:p>
        </p:txBody>
      </p:sp>
    </p:spTree>
    <p:extLst>
      <p:ext uri="{BB962C8B-B14F-4D97-AF65-F5344CB8AC3E}">
        <p14:creationId xmlns:p14="http://schemas.microsoft.com/office/powerpoint/2010/main" val="35041631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B0C4DBF8-B590-C66F-CA45-E3EC1A16871B}"/>
              </a:ext>
            </a:extLst>
          </p:cNvPr>
          <p:cNvPicPr>
            <a:picLocks noChangeAspect="1"/>
          </p:cNvPicPr>
          <p:nvPr/>
        </p:nvPicPr>
        <p:blipFill>
          <a:blip r:embed="rId3"/>
          <a:stretch>
            <a:fillRect/>
          </a:stretch>
        </p:blipFill>
        <p:spPr>
          <a:xfrm>
            <a:off x="325100" y="994"/>
            <a:ext cx="9802554" cy="6858594"/>
          </a:xfrm>
          <a:prstGeom prst="rect">
            <a:avLst/>
          </a:prstGeom>
        </p:spPr>
      </p:pic>
      <p:sp>
        <p:nvSpPr>
          <p:cNvPr id="6" name="匾額 5" descr="佛學概要十四講表 習講">
            <a:extLst>
              <a:ext uri="{FF2B5EF4-FFF2-40B4-BE49-F238E27FC236}">
                <a16:creationId xmlns:a16="http://schemas.microsoft.com/office/drawing/2014/main" id="{919CF668-6C81-B37A-C117-36B5921846F3}"/>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第六講</a:t>
            </a:r>
            <a:endParaRPr lang="zh-TW" altLang="en-US" dirty="0">
              <a:effectLst>
                <a:glow>
                  <a:schemeClr val="bg1">
                    <a:alpha val="61000"/>
                  </a:schemeClr>
                </a:glow>
              </a:effectLst>
            </a:endParaRPr>
          </a:p>
        </p:txBody>
      </p:sp>
      <p:pic>
        <p:nvPicPr>
          <p:cNvPr id="7" name="圖片 6">
            <a:extLst>
              <a:ext uri="{FF2B5EF4-FFF2-40B4-BE49-F238E27FC236}">
                <a16:creationId xmlns:a16="http://schemas.microsoft.com/office/drawing/2014/main" id="{D6093D1C-FEF3-FF85-CB6E-798A8B304B8B}"/>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8" name="矩形 7">
            <a:extLst>
              <a:ext uri="{FF2B5EF4-FFF2-40B4-BE49-F238E27FC236}">
                <a16:creationId xmlns:a16="http://schemas.microsoft.com/office/drawing/2014/main" id="{FF312836-374E-5A18-A68A-D430A512FAAB}"/>
              </a:ext>
            </a:extLst>
          </p:cNvPr>
          <p:cNvSpPr/>
          <p:nvPr/>
        </p:nvSpPr>
        <p:spPr>
          <a:xfrm>
            <a:off x="1846734" y="5302002"/>
            <a:ext cx="648072" cy="50405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11245973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76A56F40-F6E5-A889-3804-FDAAE76A7282}"/>
              </a:ext>
            </a:extLst>
          </p:cNvPr>
          <p:cNvSpPr txBox="1"/>
          <p:nvPr/>
        </p:nvSpPr>
        <p:spPr>
          <a:xfrm>
            <a:off x="327198" y="145005"/>
            <a:ext cx="6692782" cy="2499915"/>
          </a:xfrm>
          <a:prstGeom prst="rect">
            <a:avLst/>
          </a:prstGeom>
          <a:noFill/>
        </p:spPr>
        <p:txBody>
          <a:bodyPr wrap="square" rtlCol="0">
            <a:spAutoFit/>
          </a:bodyPr>
          <a:lstStyle/>
          <a:p>
            <a:pPr>
              <a:lnSpc>
                <a:spcPts val="3800"/>
              </a:lnSpc>
            </a:pPr>
            <a:r>
              <a:rPr lang="zh-TW" altLang="en-US" sz="2800" b="1" dirty="0">
                <a:solidFill>
                  <a:schemeClr val="bg1">
                    <a:lumMod val="95000"/>
                  </a:schemeClr>
                </a:solidFill>
              </a:rPr>
              <a:t>佛言：善哉</a:t>
            </a:r>
            <a:r>
              <a:rPr lang="zh-CN" altLang="en-US" sz="2800" b="1" dirty="0">
                <a:solidFill>
                  <a:schemeClr val="bg1">
                    <a:lumMod val="95000"/>
                  </a:schemeClr>
                </a:solidFill>
              </a:rPr>
              <a:t>，</a:t>
            </a:r>
            <a:r>
              <a:rPr lang="zh-TW" altLang="en-US" sz="2800" b="1" dirty="0">
                <a:solidFill>
                  <a:schemeClr val="bg1">
                    <a:lumMod val="95000"/>
                  </a:schemeClr>
                </a:solidFill>
              </a:rPr>
              <a:t>善哉！須菩提，如汝所說，如來善護念諸菩薩，善付囑諸菩薩。汝今諦聽，當為汝說。善男子、善女人，發阿耨多羅三藐三菩提心，應如是住，如是降伏其心。唯然，世尊，願樂欲聞。</a:t>
            </a:r>
            <a:endParaRPr lang="zh-TW" altLang="en-US" sz="2800" dirty="0"/>
          </a:p>
        </p:txBody>
      </p:sp>
      <p:sp>
        <p:nvSpPr>
          <p:cNvPr id="5" name="文字方塊 4">
            <a:extLst>
              <a:ext uri="{FF2B5EF4-FFF2-40B4-BE49-F238E27FC236}">
                <a16:creationId xmlns:a16="http://schemas.microsoft.com/office/drawing/2014/main" id="{E4789074-9698-9C13-0DD7-DED8AF41A872}"/>
              </a:ext>
            </a:extLst>
          </p:cNvPr>
          <p:cNvSpPr txBox="1"/>
          <p:nvPr/>
        </p:nvSpPr>
        <p:spPr>
          <a:xfrm>
            <a:off x="190550" y="2781722"/>
            <a:ext cx="7776864" cy="3963777"/>
          </a:xfrm>
          <a:prstGeom prst="rect">
            <a:avLst/>
          </a:prstGeom>
          <a:noFill/>
        </p:spPr>
        <p:txBody>
          <a:bodyPr wrap="square" rtlCol="0">
            <a:spAutoFit/>
          </a:bodyPr>
          <a:lstStyle/>
          <a:p>
            <a:pPr>
              <a:lnSpc>
                <a:spcPts val="3800"/>
              </a:lnSpc>
            </a:pPr>
            <a:r>
              <a:rPr lang="en-US" altLang="zh-TW" sz="2800" b="1" dirty="0">
                <a:solidFill>
                  <a:schemeClr val="bg1">
                    <a:lumMod val="95000"/>
                  </a:schemeClr>
                </a:solidFill>
              </a:rPr>
              <a:t> The Buddha replied, “Well said, indeed, O </a:t>
            </a:r>
            <a:r>
              <a:rPr lang="en-US" altLang="zh-TW" sz="2800" b="1" dirty="0" err="1">
                <a:solidFill>
                  <a:schemeClr val="bg1">
                    <a:lumMod val="95000"/>
                  </a:schemeClr>
                </a:solidFill>
              </a:rPr>
              <a:t>Subhuti</a:t>
            </a:r>
            <a:r>
              <a:rPr lang="en-US" altLang="zh-TW" sz="2800" b="1" dirty="0">
                <a:solidFill>
                  <a:schemeClr val="bg1">
                    <a:lumMod val="95000"/>
                  </a:schemeClr>
                </a:solidFill>
              </a:rPr>
              <a:t>! As you say, the Tathagata thinks very much of all the bodhisattvas and instructs them well. But now listen attentively and I will tell you how those who have set out on the bodhisattva path should abide in it, and how they should keep their thoughts under control.”  “So be it, World-Honored One. I wish to listen to you.”</a:t>
            </a:r>
          </a:p>
        </p:txBody>
      </p:sp>
      <p:pic>
        <p:nvPicPr>
          <p:cNvPr id="7" name="圖片 6">
            <a:extLst>
              <a:ext uri="{FF2B5EF4-FFF2-40B4-BE49-F238E27FC236}">
                <a16:creationId xmlns:a16="http://schemas.microsoft.com/office/drawing/2014/main" id="{D5DA72A6-E170-E67F-545E-55BD6B201ABE}"/>
              </a:ext>
            </a:extLst>
          </p:cNvPr>
          <p:cNvPicPr>
            <a:picLocks noChangeAspect="1"/>
          </p:cNvPicPr>
          <p:nvPr/>
        </p:nvPicPr>
        <p:blipFill>
          <a:blip r:embed="rId3"/>
          <a:stretch>
            <a:fillRect/>
          </a:stretch>
        </p:blipFill>
        <p:spPr>
          <a:xfrm>
            <a:off x="8183438" y="105196"/>
            <a:ext cx="3822548" cy="6577477"/>
          </a:xfrm>
          <a:prstGeom prst="rect">
            <a:avLst/>
          </a:prstGeom>
        </p:spPr>
      </p:pic>
    </p:spTree>
    <p:extLst>
      <p:ext uri="{BB962C8B-B14F-4D97-AF65-F5344CB8AC3E}">
        <p14:creationId xmlns:p14="http://schemas.microsoft.com/office/powerpoint/2010/main" val="88821916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251435A5-E180-7D05-3D08-CFFA44CBD028}"/>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第六講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C1156B60-81A9-E800-E716-C9174E97AA7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A6F184E6-CA3B-0844-6853-9A7612F669B2}"/>
              </a:ext>
            </a:extLst>
          </p:cNvPr>
          <p:cNvSpPr txBox="1"/>
          <p:nvPr/>
        </p:nvSpPr>
        <p:spPr>
          <a:xfrm>
            <a:off x="8543478" y="770879"/>
            <a:ext cx="2123658" cy="5240862"/>
          </a:xfrm>
          <a:prstGeom prst="rect">
            <a:avLst/>
          </a:prstGeom>
          <a:noFill/>
        </p:spPr>
        <p:txBody>
          <a:bodyPr vert="eaVert" wrap="square" rtlCol="0">
            <a:spAutoFit/>
          </a:bodyPr>
          <a:lstStyle/>
          <a:p>
            <a:pPr>
              <a:lnSpc>
                <a:spcPct val="150000"/>
              </a:lnSpc>
            </a:pPr>
            <a:r>
              <a:rPr lang="zh-TW" altLang="en-US" sz="2800" b="1" dirty="0">
                <a:solidFill>
                  <a:schemeClr val="bg1"/>
                </a:solidFill>
              </a:rPr>
              <a:t>「佛言：善哉善哉！須菩提，如汝所說，如來善護念諸菩薩，善付囑諸菩薩。」</a:t>
            </a:r>
          </a:p>
        </p:txBody>
      </p:sp>
      <p:sp>
        <p:nvSpPr>
          <p:cNvPr id="7" name="文字方塊 6">
            <a:extLst>
              <a:ext uri="{FF2B5EF4-FFF2-40B4-BE49-F238E27FC236}">
                <a16:creationId xmlns:a16="http://schemas.microsoft.com/office/drawing/2014/main" id="{6B1E2B16-378F-5FEC-61CD-8D871E2A64E2}"/>
              </a:ext>
            </a:extLst>
          </p:cNvPr>
          <p:cNvSpPr txBox="1"/>
          <p:nvPr/>
        </p:nvSpPr>
        <p:spPr>
          <a:xfrm>
            <a:off x="4658528" y="883884"/>
            <a:ext cx="3416320" cy="5014851"/>
          </a:xfrm>
          <a:prstGeom prst="rect">
            <a:avLst/>
          </a:prstGeom>
          <a:noFill/>
        </p:spPr>
        <p:txBody>
          <a:bodyPr vert="eaVert" wrap="square" rtlCol="0">
            <a:spAutoFit/>
          </a:bodyPr>
          <a:lstStyle/>
          <a:p>
            <a:pPr>
              <a:lnSpc>
                <a:spcPct val="150000"/>
              </a:lnSpc>
            </a:pPr>
            <a:r>
              <a:rPr lang="zh-TW" altLang="en-US" sz="2800" dirty="0">
                <a:solidFill>
                  <a:srgbClr val="FFFF00"/>
                </a:solidFill>
              </a:rPr>
              <a:t>這是佛給他印證，須菩提，你所看的、你所講的，完全正確，一點也不錯。釋迦牟尼佛在生活當中，確確實實就是善護念、善付囑，一點都不錯。</a:t>
            </a:r>
          </a:p>
        </p:txBody>
      </p:sp>
    </p:spTree>
    <p:extLst>
      <p:ext uri="{BB962C8B-B14F-4D97-AF65-F5344CB8AC3E}">
        <p14:creationId xmlns:p14="http://schemas.microsoft.com/office/powerpoint/2010/main" val="26925373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6E92653F-46DE-0B9D-1ACA-57B439612E09}"/>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第六講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B610E9FB-CA03-1FE8-BF10-339CB1C1C732}"/>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9093E344-76F3-D84D-8A70-3D364D661DFF}"/>
              </a:ext>
            </a:extLst>
          </p:cNvPr>
          <p:cNvSpPr txBox="1"/>
          <p:nvPr/>
        </p:nvSpPr>
        <p:spPr>
          <a:xfrm>
            <a:off x="9189817" y="770879"/>
            <a:ext cx="1477328" cy="5240862"/>
          </a:xfrm>
          <a:prstGeom prst="rect">
            <a:avLst/>
          </a:prstGeom>
          <a:noFill/>
        </p:spPr>
        <p:txBody>
          <a:bodyPr vert="eaVert" wrap="square" rtlCol="0">
            <a:spAutoFit/>
          </a:bodyPr>
          <a:lstStyle/>
          <a:p>
            <a:pPr>
              <a:lnSpc>
                <a:spcPct val="150000"/>
              </a:lnSpc>
            </a:pPr>
            <a:r>
              <a:rPr lang="zh-TW" altLang="en-US" sz="2800" b="1" dirty="0">
                <a:solidFill>
                  <a:schemeClr val="bg1"/>
                </a:solidFill>
              </a:rPr>
              <a:t>二</a:t>
            </a:r>
            <a:r>
              <a:rPr lang="en-US" altLang="zh-CN" sz="2800" b="1" dirty="0">
                <a:solidFill>
                  <a:schemeClr val="bg1"/>
                </a:solidFill>
              </a:rPr>
              <a:t>『</a:t>
            </a:r>
            <a:r>
              <a:rPr lang="zh-TW" altLang="en-US" sz="2800" b="1" dirty="0">
                <a:solidFill>
                  <a:schemeClr val="bg1"/>
                </a:solidFill>
              </a:rPr>
              <a:t>善哉</a:t>
            </a:r>
            <a:r>
              <a:rPr lang="en-US" altLang="zh-CN" sz="2800" b="1">
                <a:solidFill>
                  <a:schemeClr val="bg1"/>
                </a:solidFill>
              </a:rPr>
              <a:t>』</a:t>
            </a:r>
            <a:r>
              <a:rPr lang="zh-CN" altLang="en-US" sz="2800" b="1">
                <a:solidFill>
                  <a:schemeClr val="bg1"/>
                </a:solidFill>
              </a:rPr>
              <a:t>，</a:t>
            </a:r>
            <a:r>
              <a:rPr lang="zh-TW" altLang="en-US" sz="2800" b="1" dirty="0">
                <a:solidFill>
                  <a:schemeClr val="bg1"/>
                </a:solidFill>
              </a:rPr>
              <a:t>一讚他大智能見</a:t>
            </a:r>
            <a:r>
              <a:rPr lang="zh-CN" altLang="en-US" sz="2800" b="1" dirty="0">
                <a:solidFill>
                  <a:schemeClr val="bg1"/>
                </a:solidFill>
              </a:rPr>
              <a:t>，</a:t>
            </a:r>
            <a:r>
              <a:rPr lang="zh-TW" altLang="en-US" sz="2800" b="1" dirty="0">
                <a:solidFill>
                  <a:schemeClr val="bg1"/>
                </a:solidFill>
              </a:rPr>
              <a:t>二讚他大悲代問。</a:t>
            </a:r>
          </a:p>
        </p:txBody>
      </p:sp>
      <p:sp>
        <p:nvSpPr>
          <p:cNvPr id="7" name="文字方塊 6">
            <a:extLst>
              <a:ext uri="{FF2B5EF4-FFF2-40B4-BE49-F238E27FC236}">
                <a16:creationId xmlns:a16="http://schemas.microsoft.com/office/drawing/2014/main" id="{2E16A11F-CB38-0D68-FEB7-3C47DDFA1474}"/>
              </a:ext>
            </a:extLst>
          </p:cNvPr>
          <p:cNvSpPr txBox="1"/>
          <p:nvPr/>
        </p:nvSpPr>
        <p:spPr>
          <a:xfrm>
            <a:off x="6765644" y="770879"/>
            <a:ext cx="2123658" cy="5014851"/>
          </a:xfrm>
          <a:prstGeom prst="rect">
            <a:avLst/>
          </a:prstGeom>
          <a:noFill/>
        </p:spPr>
        <p:txBody>
          <a:bodyPr vert="eaVert" wrap="square" rtlCol="0">
            <a:spAutoFit/>
          </a:bodyPr>
          <a:lstStyle/>
          <a:p>
            <a:pPr>
              <a:lnSpc>
                <a:spcPct val="150000"/>
              </a:lnSpc>
            </a:pPr>
            <a:r>
              <a:rPr lang="zh-TW" altLang="en-US" sz="2800" dirty="0">
                <a:solidFill>
                  <a:srgbClr val="FFFF00"/>
                </a:solidFill>
              </a:rPr>
              <a:t>善哉說了兩個。善哉，用現在話就是：好極了！說了兩句，兩句就表兩個意思。</a:t>
            </a:r>
          </a:p>
        </p:txBody>
      </p:sp>
      <p:sp>
        <p:nvSpPr>
          <p:cNvPr id="8" name="文字方塊 7">
            <a:extLst>
              <a:ext uri="{FF2B5EF4-FFF2-40B4-BE49-F238E27FC236}">
                <a16:creationId xmlns:a16="http://schemas.microsoft.com/office/drawing/2014/main" id="{F95172C2-2FA4-5FC8-04F0-D9879620F014}"/>
              </a:ext>
            </a:extLst>
          </p:cNvPr>
          <p:cNvSpPr txBox="1"/>
          <p:nvPr/>
        </p:nvSpPr>
        <p:spPr>
          <a:xfrm>
            <a:off x="3724163" y="765498"/>
            <a:ext cx="2769989" cy="5014851"/>
          </a:xfrm>
          <a:prstGeom prst="rect">
            <a:avLst/>
          </a:prstGeom>
          <a:noFill/>
        </p:spPr>
        <p:txBody>
          <a:bodyPr vert="eaVert" wrap="square" rtlCol="0">
            <a:spAutoFit/>
          </a:bodyPr>
          <a:lstStyle/>
          <a:p>
            <a:pPr>
              <a:lnSpc>
                <a:spcPct val="150000"/>
              </a:lnSpc>
            </a:pPr>
            <a:r>
              <a:rPr lang="zh-CN" altLang="en-US" sz="2800" dirty="0">
                <a:solidFill>
                  <a:srgbClr val="FFFF00"/>
                </a:solidFill>
              </a:rPr>
              <a:t>第一個讚他大智能見：須菩提</a:t>
            </a:r>
            <a:r>
              <a:rPr lang="zh-TW" altLang="en-US" sz="2800" dirty="0">
                <a:solidFill>
                  <a:srgbClr val="FFFF00"/>
                </a:solidFill>
              </a:rPr>
              <a:t>能看出</a:t>
            </a:r>
            <a:r>
              <a:rPr lang="zh-CN" altLang="en-US" sz="2800" dirty="0">
                <a:solidFill>
                  <a:srgbClr val="FFFF00"/>
                </a:solidFill>
              </a:rPr>
              <a:t>佛</a:t>
            </a:r>
            <a:r>
              <a:rPr lang="zh-TW" altLang="en-US" sz="2800" dirty="0">
                <a:solidFill>
                  <a:srgbClr val="FFFF00"/>
                </a:solidFill>
              </a:rPr>
              <a:t>生活行為裡面，表含著有無量的深義在當中，這是要智慧，沒有智慧看不出來的。</a:t>
            </a:r>
          </a:p>
        </p:txBody>
      </p:sp>
      <p:sp>
        <p:nvSpPr>
          <p:cNvPr id="9" name="文字方塊 8">
            <a:extLst>
              <a:ext uri="{FF2B5EF4-FFF2-40B4-BE49-F238E27FC236}">
                <a16:creationId xmlns:a16="http://schemas.microsoft.com/office/drawing/2014/main" id="{CBDDF87A-E5A8-EAEE-B707-553DA47D4708}"/>
              </a:ext>
            </a:extLst>
          </p:cNvPr>
          <p:cNvSpPr txBox="1"/>
          <p:nvPr/>
        </p:nvSpPr>
        <p:spPr>
          <a:xfrm>
            <a:off x="2062761" y="765498"/>
            <a:ext cx="1477328" cy="5014851"/>
          </a:xfrm>
          <a:prstGeom prst="rect">
            <a:avLst/>
          </a:prstGeom>
          <a:noFill/>
        </p:spPr>
        <p:txBody>
          <a:bodyPr vert="eaVert" wrap="square" rtlCol="0">
            <a:spAutoFit/>
          </a:bodyPr>
          <a:lstStyle/>
          <a:p>
            <a:pPr>
              <a:lnSpc>
                <a:spcPct val="150000"/>
              </a:lnSpc>
            </a:pPr>
            <a:r>
              <a:rPr lang="zh-TW" altLang="en-US" sz="2800" dirty="0">
                <a:solidFill>
                  <a:srgbClr val="FFFF00"/>
                </a:solidFill>
              </a:rPr>
              <a:t>第二個讚歎他大慈大悲，能代一切眾生發問。</a:t>
            </a:r>
          </a:p>
        </p:txBody>
      </p:sp>
    </p:spTree>
    <p:extLst>
      <p:ext uri="{BB962C8B-B14F-4D97-AF65-F5344CB8AC3E}">
        <p14:creationId xmlns:p14="http://schemas.microsoft.com/office/powerpoint/2010/main" val="29937432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CFE2C557-E377-5868-EC43-18596763F3AF}"/>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第六講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8ACD8EF6-B1F2-2346-B226-768AD320F0A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F73C8D9D-F5DB-271B-DC7D-C1E5B4980D86}"/>
              </a:ext>
            </a:extLst>
          </p:cNvPr>
          <p:cNvSpPr txBox="1"/>
          <p:nvPr/>
        </p:nvSpPr>
        <p:spPr>
          <a:xfrm>
            <a:off x="8940100" y="770879"/>
            <a:ext cx="2123658" cy="5240862"/>
          </a:xfrm>
          <a:prstGeom prst="rect">
            <a:avLst/>
          </a:prstGeom>
          <a:noFill/>
        </p:spPr>
        <p:txBody>
          <a:bodyPr vert="eaVert" wrap="square" rtlCol="0">
            <a:spAutoFit/>
          </a:bodyPr>
          <a:lstStyle/>
          <a:p>
            <a:pPr>
              <a:lnSpc>
                <a:spcPct val="150000"/>
              </a:lnSpc>
            </a:pPr>
            <a:r>
              <a:rPr lang="zh-TW" altLang="en-US" sz="2800" b="1" dirty="0">
                <a:solidFill>
                  <a:schemeClr val="bg1"/>
                </a:solidFill>
              </a:rPr>
              <a:t>善現所見</a:t>
            </a:r>
            <a:r>
              <a:rPr lang="zh-CN" altLang="en-US" sz="2800" b="1" dirty="0">
                <a:solidFill>
                  <a:schemeClr val="bg1"/>
                </a:solidFill>
              </a:rPr>
              <a:t>，</a:t>
            </a:r>
            <a:r>
              <a:rPr lang="zh-TW" altLang="en-US" sz="2800" b="1" dirty="0">
                <a:solidFill>
                  <a:schemeClr val="bg1"/>
                </a:solidFill>
              </a:rPr>
              <a:t>世尊欲令眾生於其著衣持缽、去來動靜、日用平常生活中，領取護念付囑之意。</a:t>
            </a:r>
          </a:p>
        </p:txBody>
      </p:sp>
      <p:sp>
        <p:nvSpPr>
          <p:cNvPr id="7" name="文字方塊 6">
            <a:extLst>
              <a:ext uri="{FF2B5EF4-FFF2-40B4-BE49-F238E27FC236}">
                <a16:creationId xmlns:a16="http://schemas.microsoft.com/office/drawing/2014/main" id="{D372AD46-C449-8D41-1BC6-CD4E1D3B13A6}"/>
              </a:ext>
            </a:extLst>
          </p:cNvPr>
          <p:cNvSpPr txBox="1"/>
          <p:nvPr/>
        </p:nvSpPr>
        <p:spPr>
          <a:xfrm>
            <a:off x="6779860" y="770879"/>
            <a:ext cx="2123658" cy="5107187"/>
          </a:xfrm>
          <a:prstGeom prst="rect">
            <a:avLst/>
          </a:prstGeom>
          <a:noFill/>
        </p:spPr>
        <p:txBody>
          <a:bodyPr vert="eaVert" wrap="square" rtlCol="0">
            <a:spAutoFit/>
          </a:bodyPr>
          <a:lstStyle/>
          <a:p>
            <a:pPr>
              <a:lnSpc>
                <a:spcPct val="150000"/>
              </a:lnSpc>
            </a:pPr>
            <a:r>
              <a:rPr lang="zh-TW" altLang="en-US" sz="2800" dirty="0">
                <a:solidFill>
                  <a:srgbClr val="FFFF00"/>
                </a:solidFill>
              </a:rPr>
              <a:t>這是清清楚楚、明明白白把須菩提的見地說出來了，也把世尊應化身在這個世間作用說出來了。</a:t>
            </a:r>
          </a:p>
        </p:txBody>
      </p:sp>
      <p:sp>
        <p:nvSpPr>
          <p:cNvPr id="8" name="文字方塊 7">
            <a:extLst>
              <a:ext uri="{FF2B5EF4-FFF2-40B4-BE49-F238E27FC236}">
                <a16:creationId xmlns:a16="http://schemas.microsoft.com/office/drawing/2014/main" id="{588D8A02-E472-1DFC-06B8-EBC0A45CB3FF}"/>
              </a:ext>
            </a:extLst>
          </p:cNvPr>
          <p:cNvSpPr txBox="1"/>
          <p:nvPr/>
        </p:nvSpPr>
        <p:spPr>
          <a:xfrm>
            <a:off x="3842329" y="770878"/>
            <a:ext cx="2769989" cy="5107187"/>
          </a:xfrm>
          <a:prstGeom prst="rect">
            <a:avLst/>
          </a:prstGeom>
          <a:noFill/>
        </p:spPr>
        <p:txBody>
          <a:bodyPr vert="eaVert" wrap="square" rtlCol="0">
            <a:spAutoFit/>
          </a:bodyPr>
          <a:lstStyle/>
          <a:p>
            <a:pPr>
              <a:lnSpc>
                <a:spcPct val="150000"/>
              </a:lnSpc>
            </a:pPr>
            <a:r>
              <a:rPr lang="zh-TW" altLang="en-US" sz="2800" dirty="0">
                <a:solidFill>
                  <a:srgbClr val="FFFF00"/>
                </a:solidFill>
              </a:rPr>
              <a:t>我們的身體是業報身。是來</a:t>
            </a:r>
            <a:r>
              <a:rPr lang="zh-TW" altLang="en-US" sz="2800" u="sng" dirty="0">
                <a:solidFill>
                  <a:srgbClr val="FFFF00"/>
                </a:solidFill>
              </a:rPr>
              <a:t>償業</a:t>
            </a:r>
            <a:r>
              <a:rPr lang="zh-TW" altLang="en-US" sz="2800" dirty="0">
                <a:solidFill>
                  <a:srgbClr val="FFFF00"/>
                </a:solidFill>
              </a:rPr>
              <a:t>的。前世做了善因，這一世就來享那個福</a:t>
            </a:r>
            <a:r>
              <a:rPr lang="zh-CN" altLang="en-US" sz="2800" dirty="0">
                <a:solidFill>
                  <a:srgbClr val="FFFF00"/>
                </a:solidFill>
              </a:rPr>
              <a:t>；</a:t>
            </a:r>
            <a:r>
              <a:rPr lang="zh-TW" altLang="en-US" sz="2800" dirty="0">
                <a:solidFill>
                  <a:srgbClr val="FFFF00"/>
                </a:solidFill>
              </a:rPr>
              <a:t>前世造惡因，這一世這個身是要來受罪</a:t>
            </a:r>
            <a:r>
              <a:rPr lang="zh-CN" altLang="en-US" sz="2800" dirty="0">
                <a:solidFill>
                  <a:srgbClr val="FFFF00"/>
                </a:solidFill>
              </a:rPr>
              <a:t>。</a:t>
            </a:r>
            <a:endParaRPr lang="zh-TW" altLang="en-US" sz="2800" dirty="0">
              <a:solidFill>
                <a:srgbClr val="FFFF00"/>
              </a:solidFill>
            </a:endParaRPr>
          </a:p>
        </p:txBody>
      </p:sp>
      <p:sp>
        <p:nvSpPr>
          <p:cNvPr id="9" name="文字方塊 8">
            <a:extLst>
              <a:ext uri="{FF2B5EF4-FFF2-40B4-BE49-F238E27FC236}">
                <a16:creationId xmlns:a16="http://schemas.microsoft.com/office/drawing/2014/main" id="{BCC27C87-D6B4-0FBE-0B8A-5A8A93E05E6A}"/>
              </a:ext>
            </a:extLst>
          </p:cNvPr>
          <p:cNvSpPr txBox="1"/>
          <p:nvPr/>
        </p:nvSpPr>
        <p:spPr>
          <a:xfrm>
            <a:off x="426009" y="739415"/>
            <a:ext cx="3416320" cy="5107187"/>
          </a:xfrm>
          <a:prstGeom prst="rect">
            <a:avLst/>
          </a:prstGeom>
          <a:noFill/>
        </p:spPr>
        <p:txBody>
          <a:bodyPr vert="eaVert" wrap="square" rtlCol="0">
            <a:spAutoFit/>
          </a:bodyPr>
          <a:lstStyle/>
          <a:p>
            <a:pPr>
              <a:lnSpc>
                <a:spcPct val="150000"/>
              </a:lnSpc>
            </a:pPr>
            <a:r>
              <a:rPr lang="zh-TW" altLang="en-US" sz="2800" dirty="0">
                <a:solidFill>
                  <a:srgbClr val="FFFF00"/>
                </a:solidFill>
              </a:rPr>
              <a:t>佛現這個身是來度化眾生的。佛的生活起居、衣食住行，沒有一樣不是教化眾生，不僅言語講經說法，點滴全都是。三業教化，身業、語業、意業</a:t>
            </a:r>
            <a:r>
              <a:rPr lang="zh-CN" altLang="en-US" sz="2800" dirty="0">
                <a:solidFill>
                  <a:srgbClr val="FFFF00"/>
                </a:solidFill>
              </a:rPr>
              <a:t>都</a:t>
            </a:r>
            <a:r>
              <a:rPr lang="zh-TW" altLang="en-US" sz="2800" dirty="0">
                <a:solidFill>
                  <a:srgbClr val="FFFF00"/>
                </a:solidFill>
              </a:rPr>
              <a:t>是教化眾生。</a:t>
            </a:r>
          </a:p>
        </p:txBody>
      </p:sp>
    </p:spTree>
    <p:extLst>
      <p:ext uri="{BB962C8B-B14F-4D97-AF65-F5344CB8AC3E}">
        <p14:creationId xmlns:p14="http://schemas.microsoft.com/office/powerpoint/2010/main" val="128257508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A6F330C4-AA20-E0ED-EB8D-8F6E7958F650}"/>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第六講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8EB02245-9FA7-39B0-BC1C-BC0E52275C2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FCFC5505-4343-9B97-B0D0-D39FE036DB34}"/>
              </a:ext>
            </a:extLst>
          </p:cNvPr>
          <p:cNvSpPr txBox="1"/>
          <p:nvPr/>
        </p:nvSpPr>
        <p:spPr>
          <a:xfrm>
            <a:off x="8915999" y="766519"/>
            <a:ext cx="2123658" cy="5240862"/>
          </a:xfrm>
          <a:prstGeom prst="rect">
            <a:avLst/>
          </a:prstGeom>
          <a:noFill/>
        </p:spPr>
        <p:txBody>
          <a:bodyPr vert="eaVert" wrap="square" rtlCol="0">
            <a:spAutoFit/>
          </a:bodyPr>
          <a:lstStyle/>
          <a:p>
            <a:pPr>
              <a:lnSpc>
                <a:spcPct val="150000"/>
              </a:lnSpc>
            </a:pPr>
            <a:r>
              <a:rPr lang="zh-TW" altLang="en-US" sz="2800" b="1" dirty="0">
                <a:solidFill>
                  <a:schemeClr val="bg1"/>
                </a:solidFill>
              </a:rPr>
              <a:t>「汝今諦聽，當為汝說。善男子、善女人，發阿耨多羅三藐三菩提心，應如是住，如是降伏其心。」</a:t>
            </a:r>
          </a:p>
        </p:txBody>
      </p:sp>
      <p:sp>
        <p:nvSpPr>
          <p:cNvPr id="3" name="文字方塊 2">
            <a:extLst>
              <a:ext uri="{FF2B5EF4-FFF2-40B4-BE49-F238E27FC236}">
                <a16:creationId xmlns:a16="http://schemas.microsoft.com/office/drawing/2014/main" id="{DA61551D-C29F-8C02-E544-5A4C931EB960}"/>
              </a:ext>
            </a:extLst>
          </p:cNvPr>
          <p:cNvSpPr txBox="1"/>
          <p:nvPr/>
        </p:nvSpPr>
        <p:spPr>
          <a:xfrm>
            <a:off x="1683865" y="876200"/>
            <a:ext cx="7263527" cy="5107187"/>
          </a:xfrm>
          <a:prstGeom prst="rect">
            <a:avLst/>
          </a:prstGeom>
          <a:noFill/>
        </p:spPr>
        <p:txBody>
          <a:bodyPr vert="eaVert" wrap="square" rtlCol="0">
            <a:spAutoFit/>
          </a:bodyPr>
          <a:lstStyle/>
          <a:p>
            <a:pPr>
              <a:lnSpc>
                <a:spcPts val="4600"/>
              </a:lnSpc>
            </a:pPr>
            <a:r>
              <a:rPr lang="zh-TW" altLang="en-US" sz="2800" dirty="0">
                <a:solidFill>
                  <a:srgbClr val="FFFF00"/>
                </a:solidFill>
              </a:rPr>
              <a:t>如果我們不看古人的註解，這答覆你滿不滿意？尊者問：應云何住？佛答：應如是住。他問：云何降伏其心？答：如是降伏其心。我們聽了會懂嗎？這是禪宗的機鋒。所以從五祖、六祖以後，禪宗就用</a:t>
            </a:r>
            <a:r>
              <a:rPr lang="en-US" altLang="zh-TW" sz="2800" dirty="0">
                <a:solidFill>
                  <a:srgbClr val="FFFF00"/>
                </a:solidFill>
              </a:rPr>
              <a:t>《</a:t>
            </a:r>
            <a:r>
              <a:rPr lang="zh-TW" altLang="en-US" sz="2800" dirty="0">
                <a:solidFill>
                  <a:srgbClr val="FFFF00"/>
                </a:solidFill>
              </a:rPr>
              <a:t>金剛經</a:t>
            </a:r>
            <a:r>
              <a:rPr lang="en-US" altLang="zh-TW" sz="2800" dirty="0">
                <a:solidFill>
                  <a:srgbClr val="FFFF00"/>
                </a:solidFill>
              </a:rPr>
              <a:t>》</a:t>
            </a:r>
            <a:r>
              <a:rPr lang="zh-TW" altLang="en-US" sz="2800" dirty="0">
                <a:solidFill>
                  <a:srgbClr val="FFFF00"/>
                </a:solidFill>
              </a:rPr>
              <a:t>印心，很有道理，這個問答就是禪門的機鋒話。別人不懂，須菩提懂，因為須菩提看出來了。應云何住？佛的意思，就像我這樣住。云何降伏其心？就像我這樣降伏其心。</a:t>
            </a:r>
          </a:p>
        </p:txBody>
      </p:sp>
      <p:sp>
        <p:nvSpPr>
          <p:cNvPr id="6" name="文字方塊 5">
            <a:extLst>
              <a:ext uri="{FF2B5EF4-FFF2-40B4-BE49-F238E27FC236}">
                <a16:creationId xmlns:a16="http://schemas.microsoft.com/office/drawing/2014/main" id="{DE71E25C-E872-5F83-86D6-6EDED7EF7446}"/>
              </a:ext>
            </a:extLst>
          </p:cNvPr>
          <p:cNvSpPr txBox="1"/>
          <p:nvPr/>
        </p:nvSpPr>
        <p:spPr>
          <a:xfrm>
            <a:off x="0" y="194046"/>
            <a:ext cx="1723549" cy="6620124"/>
          </a:xfrm>
          <a:prstGeom prst="rect">
            <a:avLst/>
          </a:prstGeom>
          <a:noFill/>
        </p:spPr>
        <p:txBody>
          <a:bodyPr vert="eaVert" wrap="square" rtlCol="0">
            <a:spAutoFit/>
          </a:bodyPr>
          <a:lstStyle/>
          <a:p>
            <a:pPr>
              <a:lnSpc>
                <a:spcPts val="4000"/>
              </a:lnSpc>
            </a:pPr>
            <a:r>
              <a:rPr lang="zh-TW" altLang="en-US" sz="2800" b="1" dirty="0">
                <a:solidFill>
                  <a:schemeClr val="accent6"/>
                </a:solidFill>
              </a:rPr>
              <a:t>機鋒，禪宗術語，一種充滿深刻意涵的對話方式</a:t>
            </a:r>
            <a:r>
              <a:rPr lang="zh-CN" altLang="en-US" sz="2800" b="1" dirty="0">
                <a:solidFill>
                  <a:schemeClr val="accent6"/>
                </a:solidFill>
              </a:rPr>
              <a:t>，</a:t>
            </a:r>
            <a:r>
              <a:rPr lang="zh-TW" altLang="en-US" sz="2800" b="1" dirty="0">
                <a:solidFill>
                  <a:schemeClr val="accent6"/>
                </a:solidFill>
              </a:rPr>
              <a:t>來印證學者的程度</a:t>
            </a:r>
            <a:r>
              <a:rPr lang="zh-CN" altLang="en-US" sz="2800" b="1" dirty="0">
                <a:solidFill>
                  <a:schemeClr val="accent6"/>
                </a:solidFill>
              </a:rPr>
              <a:t>，</a:t>
            </a:r>
            <a:r>
              <a:rPr lang="zh-TW" altLang="en-US" sz="2800" b="1" dirty="0">
                <a:solidFill>
                  <a:schemeClr val="accent6"/>
                </a:solidFill>
              </a:rPr>
              <a:t>及導引學生得到頓悟。</a:t>
            </a:r>
          </a:p>
        </p:txBody>
      </p:sp>
    </p:spTree>
    <p:extLst>
      <p:ext uri="{BB962C8B-B14F-4D97-AF65-F5344CB8AC3E}">
        <p14:creationId xmlns:p14="http://schemas.microsoft.com/office/powerpoint/2010/main" val="126833663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CA40044D-71C7-4147-9C65-6216EA5E3C5F}"/>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第六講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8F56DB50-587F-F39C-FB87-A0C17F5686C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624474A1-A7AA-D8AD-8AB4-7DDABD5F7402}"/>
              </a:ext>
            </a:extLst>
          </p:cNvPr>
          <p:cNvSpPr txBox="1"/>
          <p:nvPr/>
        </p:nvSpPr>
        <p:spPr>
          <a:xfrm>
            <a:off x="9414933" y="766519"/>
            <a:ext cx="1477328" cy="5240862"/>
          </a:xfrm>
          <a:prstGeom prst="rect">
            <a:avLst/>
          </a:prstGeom>
          <a:noFill/>
        </p:spPr>
        <p:txBody>
          <a:bodyPr vert="eaVert" wrap="square" rtlCol="0">
            <a:spAutoFit/>
          </a:bodyPr>
          <a:lstStyle/>
          <a:p>
            <a:pPr>
              <a:lnSpc>
                <a:spcPct val="150000"/>
              </a:lnSpc>
            </a:pPr>
            <a:r>
              <a:rPr lang="zh-TW" altLang="en-US" sz="2800" b="1" dirty="0">
                <a:solidFill>
                  <a:schemeClr val="bg1"/>
                </a:solidFill>
              </a:rPr>
              <a:t>諦，真實正確。不貢高，不卑下，虛心領受。</a:t>
            </a:r>
          </a:p>
        </p:txBody>
      </p:sp>
      <p:sp>
        <p:nvSpPr>
          <p:cNvPr id="3" name="文字方塊 2">
            <a:extLst>
              <a:ext uri="{FF2B5EF4-FFF2-40B4-BE49-F238E27FC236}">
                <a16:creationId xmlns:a16="http://schemas.microsoft.com/office/drawing/2014/main" id="{CBB15DCF-E0B5-088F-B2F5-BAD72C45CB94}"/>
              </a:ext>
            </a:extLst>
          </p:cNvPr>
          <p:cNvSpPr txBox="1"/>
          <p:nvPr/>
        </p:nvSpPr>
        <p:spPr>
          <a:xfrm>
            <a:off x="7823400" y="766519"/>
            <a:ext cx="1477328" cy="5107187"/>
          </a:xfrm>
          <a:prstGeom prst="rect">
            <a:avLst/>
          </a:prstGeom>
          <a:noFill/>
        </p:spPr>
        <p:txBody>
          <a:bodyPr vert="eaVert" wrap="square" rtlCol="0">
            <a:spAutoFit/>
          </a:bodyPr>
          <a:lstStyle/>
          <a:p>
            <a:pPr>
              <a:lnSpc>
                <a:spcPct val="150000"/>
              </a:lnSpc>
            </a:pPr>
            <a:r>
              <a:rPr lang="zh-CN" altLang="en-US" sz="2800" dirty="0">
                <a:solidFill>
                  <a:srgbClr val="FFFF00"/>
                </a:solidFill>
              </a:rPr>
              <a:t>這個諦，就是老老實實。最要緊的，要虛心，才能領悟。</a:t>
            </a:r>
            <a:endParaRPr lang="zh-TW" altLang="en-US" sz="2800" dirty="0">
              <a:solidFill>
                <a:srgbClr val="FFFF00"/>
              </a:solidFill>
            </a:endParaRPr>
          </a:p>
        </p:txBody>
      </p:sp>
      <p:sp>
        <p:nvSpPr>
          <p:cNvPr id="6" name="文字方塊 5">
            <a:extLst>
              <a:ext uri="{FF2B5EF4-FFF2-40B4-BE49-F238E27FC236}">
                <a16:creationId xmlns:a16="http://schemas.microsoft.com/office/drawing/2014/main" id="{6F8FA6A5-FF98-1EEB-E1E0-B9DEF206AE36}"/>
              </a:ext>
            </a:extLst>
          </p:cNvPr>
          <p:cNvSpPr txBox="1"/>
          <p:nvPr/>
        </p:nvSpPr>
        <p:spPr>
          <a:xfrm>
            <a:off x="5727872" y="765498"/>
            <a:ext cx="1477328" cy="5240862"/>
          </a:xfrm>
          <a:prstGeom prst="rect">
            <a:avLst/>
          </a:prstGeom>
          <a:noFill/>
        </p:spPr>
        <p:txBody>
          <a:bodyPr vert="eaVert" wrap="square" rtlCol="0">
            <a:spAutoFit/>
          </a:bodyPr>
          <a:lstStyle/>
          <a:p>
            <a:pPr>
              <a:lnSpc>
                <a:spcPct val="150000"/>
              </a:lnSpc>
            </a:pPr>
            <a:r>
              <a:rPr lang="zh-TW" altLang="en-US" sz="2800" b="1" dirty="0">
                <a:solidFill>
                  <a:schemeClr val="bg1"/>
                </a:solidFill>
              </a:rPr>
              <a:t>看經聞法，必須拋開一切知見。以一心對境，方能契入。</a:t>
            </a:r>
          </a:p>
        </p:txBody>
      </p:sp>
      <p:sp>
        <p:nvSpPr>
          <p:cNvPr id="7" name="文字方塊 6">
            <a:extLst>
              <a:ext uri="{FF2B5EF4-FFF2-40B4-BE49-F238E27FC236}">
                <a16:creationId xmlns:a16="http://schemas.microsoft.com/office/drawing/2014/main" id="{474670B6-9EC5-CA79-6CEE-682A57F286A8}"/>
              </a:ext>
            </a:extLst>
          </p:cNvPr>
          <p:cNvSpPr txBox="1"/>
          <p:nvPr/>
        </p:nvSpPr>
        <p:spPr>
          <a:xfrm>
            <a:off x="696348" y="765498"/>
            <a:ext cx="4708981" cy="4963171"/>
          </a:xfrm>
          <a:prstGeom prst="rect">
            <a:avLst/>
          </a:prstGeom>
          <a:noFill/>
        </p:spPr>
        <p:txBody>
          <a:bodyPr vert="eaVert" wrap="square" rtlCol="0">
            <a:spAutoFit/>
          </a:bodyPr>
          <a:lstStyle/>
          <a:p>
            <a:pPr>
              <a:lnSpc>
                <a:spcPct val="150000"/>
              </a:lnSpc>
            </a:pPr>
            <a:r>
              <a:rPr lang="zh-TW" altLang="en-US" sz="2800" dirty="0">
                <a:solidFill>
                  <a:srgbClr val="FFFF00"/>
                </a:solidFill>
              </a:rPr>
              <a:t>佛講經的時候</a:t>
            </a:r>
            <a:r>
              <a:rPr lang="zh-CN" altLang="en-US" sz="2800" dirty="0">
                <a:solidFill>
                  <a:srgbClr val="FFFF00"/>
                </a:solidFill>
              </a:rPr>
              <a:t>，</a:t>
            </a:r>
            <a:r>
              <a:rPr lang="zh-TW" altLang="en-US" sz="2800" dirty="0">
                <a:solidFill>
                  <a:srgbClr val="FFFF00"/>
                </a:solidFill>
              </a:rPr>
              <a:t>會聽的人開悟了</a:t>
            </a:r>
            <a:r>
              <a:rPr lang="zh-CN" altLang="en-US" sz="2800" dirty="0">
                <a:solidFill>
                  <a:srgbClr val="FFFF00"/>
                </a:solidFill>
              </a:rPr>
              <a:t>；</a:t>
            </a:r>
            <a:r>
              <a:rPr lang="zh-TW" altLang="en-US" sz="2800" dirty="0">
                <a:solidFill>
                  <a:srgbClr val="FFFF00"/>
                </a:solidFill>
              </a:rPr>
              <a:t>不會聽的人不覺悟！關鍵就在這個「諦」字。要拋開一切知見，也就是放下萬緣，認真的一心聽。</a:t>
            </a:r>
            <a:r>
              <a:rPr lang="zh-CN" altLang="en-US" sz="2800" dirty="0">
                <a:solidFill>
                  <a:srgbClr val="FFFF00"/>
                </a:solidFill>
              </a:rPr>
              <a:t>也就是</a:t>
            </a:r>
            <a:r>
              <a:rPr lang="en-US" altLang="zh-CN" sz="2800" dirty="0">
                <a:solidFill>
                  <a:srgbClr val="FFFF00"/>
                </a:solidFill>
              </a:rPr>
              <a:t>《</a:t>
            </a:r>
            <a:r>
              <a:rPr lang="zh-CN" altLang="en-US" sz="2800" dirty="0">
                <a:solidFill>
                  <a:srgbClr val="FFFF00"/>
                </a:solidFill>
              </a:rPr>
              <a:t>大乘起信論</a:t>
            </a:r>
            <a:r>
              <a:rPr lang="en-US" altLang="zh-CN" sz="2800" dirty="0">
                <a:solidFill>
                  <a:srgbClr val="FFFF00"/>
                </a:solidFill>
              </a:rPr>
              <a:t>》</a:t>
            </a:r>
            <a:r>
              <a:rPr lang="zh-CN" altLang="en-US" sz="2800" dirty="0">
                <a:solidFill>
                  <a:srgbClr val="FFFF00"/>
                </a:solidFill>
              </a:rPr>
              <a:t>說的</a:t>
            </a:r>
            <a:r>
              <a:rPr lang="en-US" altLang="zh-CN" sz="2800" dirty="0">
                <a:solidFill>
                  <a:srgbClr val="FFFF00"/>
                </a:solidFill>
              </a:rPr>
              <a:t>「</a:t>
            </a:r>
            <a:r>
              <a:rPr lang="zh-CN" altLang="en-US" sz="2800" dirty="0">
                <a:solidFill>
                  <a:srgbClr val="FFFF00"/>
                </a:solidFill>
              </a:rPr>
              <a:t>離言說相，離名字相，離心緣相。</a:t>
            </a:r>
            <a:r>
              <a:rPr lang="en-US" altLang="zh-CN" sz="2800" dirty="0">
                <a:solidFill>
                  <a:srgbClr val="FFFF00"/>
                </a:solidFill>
              </a:rPr>
              <a:t>」</a:t>
            </a:r>
            <a:endParaRPr lang="zh-TW" altLang="en-US" sz="2800" dirty="0">
              <a:solidFill>
                <a:srgbClr val="FFFF00"/>
              </a:solidFill>
            </a:endParaRPr>
          </a:p>
        </p:txBody>
      </p:sp>
    </p:spTree>
    <p:extLst>
      <p:ext uri="{BB962C8B-B14F-4D97-AF65-F5344CB8AC3E}">
        <p14:creationId xmlns:p14="http://schemas.microsoft.com/office/powerpoint/2010/main" val="90614933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6EACED14-25FB-3DD1-4931-BD9581C89499}"/>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第六講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8F6F91AD-8D45-6D17-7506-3726432D0CC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D7DBAFD8-2825-067B-CC2F-7F085F772C79}"/>
              </a:ext>
            </a:extLst>
          </p:cNvPr>
          <p:cNvSpPr txBox="1"/>
          <p:nvPr/>
        </p:nvSpPr>
        <p:spPr>
          <a:xfrm>
            <a:off x="7967414" y="693490"/>
            <a:ext cx="2769989" cy="5107187"/>
          </a:xfrm>
          <a:prstGeom prst="rect">
            <a:avLst/>
          </a:prstGeom>
          <a:noFill/>
        </p:spPr>
        <p:txBody>
          <a:bodyPr vert="eaVert" wrap="square" rtlCol="0">
            <a:spAutoFit/>
          </a:bodyPr>
          <a:lstStyle/>
          <a:p>
            <a:pPr>
              <a:lnSpc>
                <a:spcPct val="150000"/>
              </a:lnSpc>
            </a:pPr>
            <a:r>
              <a:rPr lang="zh-TW" altLang="en-US" sz="2800" dirty="0">
                <a:solidFill>
                  <a:srgbClr val="FFFF00"/>
                </a:solidFill>
              </a:rPr>
              <a:t>第一，「離言說相」，不要執著言語。看經是文字，文字是言語的符號，看經不要執著文字相，跟聽經不執著言說相是一個意思。</a:t>
            </a:r>
          </a:p>
        </p:txBody>
      </p:sp>
      <p:sp>
        <p:nvSpPr>
          <p:cNvPr id="3" name="文字方塊 2">
            <a:extLst>
              <a:ext uri="{FF2B5EF4-FFF2-40B4-BE49-F238E27FC236}">
                <a16:creationId xmlns:a16="http://schemas.microsoft.com/office/drawing/2014/main" id="{6972ACAD-A4BF-85C5-53BE-771CC897D82E}"/>
              </a:ext>
            </a:extLst>
          </p:cNvPr>
          <p:cNvSpPr txBox="1"/>
          <p:nvPr/>
        </p:nvSpPr>
        <p:spPr>
          <a:xfrm>
            <a:off x="4479086" y="693490"/>
            <a:ext cx="3416320" cy="5107187"/>
          </a:xfrm>
          <a:prstGeom prst="rect">
            <a:avLst/>
          </a:prstGeom>
          <a:noFill/>
        </p:spPr>
        <p:txBody>
          <a:bodyPr vert="eaVert" wrap="square" rtlCol="0">
            <a:spAutoFit/>
          </a:bodyPr>
          <a:lstStyle/>
          <a:p>
            <a:pPr>
              <a:lnSpc>
                <a:spcPct val="150000"/>
              </a:lnSpc>
            </a:pPr>
            <a:r>
              <a:rPr lang="zh-TW" altLang="en-US" sz="2800" dirty="0">
                <a:solidFill>
                  <a:srgbClr val="FFFF00"/>
                </a:solidFill>
              </a:rPr>
              <a:t>第二，「離名字相」，名字相是名詞術語。譬如阿耨多羅三藐三菩提心，這是佛教的術語，不能執著；</a:t>
            </a:r>
            <a:r>
              <a:rPr lang="zh-CN" altLang="en-US" sz="2800" dirty="0">
                <a:solidFill>
                  <a:srgbClr val="FFFF00"/>
                </a:solidFill>
              </a:rPr>
              <a:t>要</a:t>
            </a:r>
            <a:r>
              <a:rPr lang="zh-TW" altLang="en-US" sz="2800" dirty="0">
                <a:solidFill>
                  <a:srgbClr val="FFFF00"/>
                </a:solidFill>
              </a:rPr>
              <a:t>體會它的意思，</a:t>
            </a:r>
            <a:r>
              <a:rPr lang="zh-CN" altLang="en-US" sz="2800" dirty="0">
                <a:solidFill>
                  <a:srgbClr val="FFFF00"/>
                </a:solidFill>
              </a:rPr>
              <a:t>而</a:t>
            </a:r>
            <a:r>
              <a:rPr lang="zh-TW" altLang="en-US" sz="2800" dirty="0">
                <a:solidFill>
                  <a:srgbClr val="FFFF00"/>
                </a:solidFill>
              </a:rPr>
              <a:t>不著它的相。</a:t>
            </a:r>
          </a:p>
        </p:txBody>
      </p:sp>
      <p:sp>
        <p:nvSpPr>
          <p:cNvPr id="6" name="文字方塊 5">
            <a:extLst>
              <a:ext uri="{FF2B5EF4-FFF2-40B4-BE49-F238E27FC236}">
                <a16:creationId xmlns:a16="http://schemas.microsoft.com/office/drawing/2014/main" id="{BC1FABDD-9602-72FF-FBCD-32DB7540ED54}"/>
              </a:ext>
            </a:extLst>
          </p:cNvPr>
          <p:cNvSpPr txBox="1"/>
          <p:nvPr/>
        </p:nvSpPr>
        <p:spPr>
          <a:xfrm>
            <a:off x="1689704" y="693490"/>
            <a:ext cx="2769989" cy="5107187"/>
          </a:xfrm>
          <a:prstGeom prst="rect">
            <a:avLst/>
          </a:prstGeom>
          <a:noFill/>
        </p:spPr>
        <p:txBody>
          <a:bodyPr vert="eaVert" wrap="square" rtlCol="0">
            <a:spAutoFit/>
          </a:bodyPr>
          <a:lstStyle/>
          <a:p>
            <a:pPr>
              <a:lnSpc>
                <a:spcPct val="150000"/>
              </a:lnSpc>
            </a:pPr>
            <a:r>
              <a:rPr lang="zh-CN" altLang="en-US" sz="2800" dirty="0">
                <a:solidFill>
                  <a:srgbClr val="FFFF00"/>
                </a:solidFill>
              </a:rPr>
              <a:t>第</a:t>
            </a:r>
            <a:r>
              <a:rPr lang="zh-TW" altLang="en-US" sz="2800" dirty="0">
                <a:solidFill>
                  <a:srgbClr val="FFFF00"/>
                </a:solidFill>
              </a:rPr>
              <a:t>三，「離心緣相」，離心緣相就是拋開一切知見，用清淨心來聽、來讀；知見是成見，那就錯了！</a:t>
            </a:r>
          </a:p>
        </p:txBody>
      </p:sp>
      <p:sp>
        <p:nvSpPr>
          <p:cNvPr id="7" name="文字方塊 6">
            <a:extLst>
              <a:ext uri="{FF2B5EF4-FFF2-40B4-BE49-F238E27FC236}">
                <a16:creationId xmlns:a16="http://schemas.microsoft.com/office/drawing/2014/main" id="{0648992F-33DA-413B-FB5A-7D52DC6BFA0B}"/>
              </a:ext>
            </a:extLst>
          </p:cNvPr>
          <p:cNvSpPr txBox="1"/>
          <p:nvPr/>
        </p:nvSpPr>
        <p:spPr>
          <a:xfrm>
            <a:off x="332842" y="693490"/>
            <a:ext cx="1477328" cy="5107187"/>
          </a:xfrm>
          <a:prstGeom prst="rect">
            <a:avLst/>
          </a:prstGeom>
          <a:noFill/>
        </p:spPr>
        <p:txBody>
          <a:bodyPr vert="eaVert" wrap="square" rtlCol="0">
            <a:spAutoFit/>
          </a:bodyPr>
          <a:lstStyle/>
          <a:p>
            <a:pPr>
              <a:lnSpc>
                <a:spcPct val="150000"/>
              </a:lnSpc>
            </a:pPr>
            <a:r>
              <a:rPr lang="zh-TW" altLang="en-US" sz="2800" dirty="0">
                <a:solidFill>
                  <a:srgbClr val="FFFF00"/>
                </a:solidFill>
              </a:rPr>
              <a:t>能夠離言說、離名字，離心緣相，你用的</a:t>
            </a:r>
            <a:r>
              <a:rPr lang="zh-CN" altLang="en-US" sz="2800" dirty="0">
                <a:solidFill>
                  <a:srgbClr val="FFFF00"/>
                </a:solidFill>
              </a:rPr>
              <a:t>就</a:t>
            </a:r>
            <a:r>
              <a:rPr lang="zh-TW" altLang="en-US" sz="2800" dirty="0">
                <a:solidFill>
                  <a:srgbClr val="FFFF00"/>
                </a:solidFill>
              </a:rPr>
              <a:t>是真心！</a:t>
            </a:r>
          </a:p>
        </p:txBody>
      </p:sp>
    </p:spTree>
    <p:extLst>
      <p:ext uri="{BB962C8B-B14F-4D97-AF65-F5344CB8AC3E}">
        <p14:creationId xmlns:p14="http://schemas.microsoft.com/office/powerpoint/2010/main" val="37853296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E9D8D2D3-70DA-D2EB-8342-6998A849DA98}"/>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第六講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BCE0B9FB-1F07-907E-64B2-7E6FA6569AD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A0099601-325B-539A-5881-612F0617E80C}"/>
              </a:ext>
            </a:extLst>
          </p:cNvPr>
          <p:cNvSpPr txBox="1"/>
          <p:nvPr/>
        </p:nvSpPr>
        <p:spPr>
          <a:xfrm>
            <a:off x="8615486" y="800304"/>
            <a:ext cx="2123658" cy="5107187"/>
          </a:xfrm>
          <a:prstGeom prst="rect">
            <a:avLst/>
          </a:prstGeom>
          <a:noFill/>
        </p:spPr>
        <p:txBody>
          <a:bodyPr vert="eaVert" wrap="square" rtlCol="0">
            <a:spAutoFit/>
          </a:bodyPr>
          <a:lstStyle/>
          <a:p>
            <a:pPr>
              <a:lnSpc>
                <a:spcPct val="150000"/>
              </a:lnSpc>
            </a:pPr>
            <a:r>
              <a:rPr lang="zh-CN" altLang="en-US" sz="2800" b="1" dirty="0">
                <a:solidFill>
                  <a:schemeClr val="bg1"/>
                </a:solidFill>
              </a:rPr>
              <a:t>二</a:t>
            </a:r>
            <a:r>
              <a:rPr lang="zh-TW" altLang="en-US" sz="2800" b="1" dirty="0">
                <a:solidFill>
                  <a:schemeClr val="bg1"/>
                </a:solidFill>
              </a:rPr>
              <a:t>「</a:t>
            </a:r>
            <a:r>
              <a:rPr lang="zh-CN" altLang="en-US" sz="2800" b="1" dirty="0">
                <a:solidFill>
                  <a:schemeClr val="bg1"/>
                </a:solidFill>
              </a:rPr>
              <a:t>如是</a:t>
            </a:r>
            <a:r>
              <a:rPr lang="zh-TW" altLang="en-US" sz="2800" b="1" dirty="0">
                <a:solidFill>
                  <a:schemeClr val="bg1"/>
                </a:solidFill>
              </a:rPr>
              <a:t>」，</a:t>
            </a:r>
            <a:r>
              <a:rPr lang="zh-CN" altLang="en-US" sz="2800" b="1" dirty="0">
                <a:solidFill>
                  <a:schemeClr val="bg1"/>
                </a:solidFill>
              </a:rPr>
              <a:t>剋指上文善護念、善付囑二句</a:t>
            </a:r>
            <a:r>
              <a:rPr lang="zh-TW" altLang="en-US" sz="2800" b="1" dirty="0">
                <a:solidFill>
                  <a:schemeClr val="bg1"/>
                </a:solidFill>
              </a:rPr>
              <a:t>。</a:t>
            </a:r>
            <a:r>
              <a:rPr lang="zh-CN" altLang="en-US" sz="2800" b="1" dirty="0">
                <a:solidFill>
                  <a:schemeClr val="bg1"/>
                </a:solidFill>
              </a:rPr>
              <a:t>有現前指點、當下即是之義。</a:t>
            </a:r>
            <a:endParaRPr lang="zh-TW" altLang="en-US" sz="2800" b="1" dirty="0">
              <a:solidFill>
                <a:schemeClr val="bg1"/>
              </a:solidFill>
            </a:endParaRPr>
          </a:p>
        </p:txBody>
      </p:sp>
      <p:sp>
        <p:nvSpPr>
          <p:cNvPr id="3" name="文字方塊 2">
            <a:extLst>
              <a:ext uri="{FF2B5EF4-FFF2-40B4-BE49-F238E27FC236}">
                <a16:creationId xmlns:a16="http://schemas.microsoft.com/office/drawing/2014/main" id="{60E6AA1A-7198-8090-AE1D-21F43D11EFE3}"/>
              </a:ext>
            </a:extLst>
          </p:cNvPr>
          <p:cNvSpPr txBox="1"/>
          <p:nvPr/>
        </p:nvSpPr>
        <p:spPr>
          <a:xfrm>
            <a:off x="4368770" y="739416"/>
            <a:ext cx="4062651" cy="5107187"/>
          </a:xfrm>
          <a:prstGeom prst="rect">
            <a:avLst/>
          </a:prstGeom>
          <a:noFill/>
        </p:spPr>
        <p:txBody>
          <a:bodyPr vert="eaVert" wrap="square" rtlCol="0">
            <a:spAutoFit/>
          </a:bodyPr>
          <a:lstStyle/>
          <a:p>
            <a:pPr>
              <a:lnSpc>
                <a:spcPct val="150000"/>
              </a:lnSpc>
            </a:pPr>
            <a:r>
              <a:rPr lang="zh-CN" altLang="en-US" sz="2800" dirty="0">
                <a:solidFill>
                  <a:srgbClr val="FFFF00"/>
                </a:solidFill>
              </a:rPr>
              <a:t>佛給</a:t>
            </a:r>
            <a:r>
              <a:rPr lang="zh-TW" altLang="en-US" sz="2800" dirty="0">
                <a:solidFill>
                  <a:srgbClr val="FFFF00"/>
                </a:solidFill>
              </a:rPr>
              <a:t>盡虛空遍法界一切菩薩</a:t>
            </a:r>
            <a:r>
              <a:rPr lang="zh-CN" altLang="en-US" sz="2800" dirty="0">
                <a:solidFill>
                  <a:srgbClr val="FFFF00"/>
                </a:solidFill>
              </a:rPr>
              <a:t>做好樣子。你</a:t>
            </a:r>
            <a:r>
              <a:rPr lang="zh-TW" altLang="en-US" sz="2800" dirty="0">
                <a:solidFill>
                  <a:srgbClr val="FFFF00"/>
                </a:solidFill>
              </a:rPr>
              <a:t>跟佛發的心一樣，這叫發大心。那麼你在生活當中，點點滴滴都是大心，都是證大果。大果在哪裡證？當下即是</a:t>
            </a:r>
            <a:r>
              <a:rPr lang="zh-CN" altLang="en-US" sz="2800" dirty="0">
                <a:solidFill>
                  <a:srgbClr val="FFFF00"/>
                </a:solidFill>
              </a:rPr>
              <a:t>；</a:t>
            </a:r>
            <a:r>
              <a:rPr lang="zh-TW" altLang="en-US" sz="2800" dirty="0">
                <a:solidFill>
                  <a:srgbClr val="FFFF00"/>
                </a:solidFill>
              </a:rPr>
              <a:t>不是在將來</a:t>
            </a:r>
            <a:r>
              <a:rPr lang="zh-CN" altLang="en-US" sz="2800" dirty="0">
                <a:solidFill>
                  <a:srgbClr val="FFFF00"/>
                </a:solidFill>
              </a:rPr>
              <a:t>。</a:t>
            </a:r>
            <a:endParaRPr lang="zh-TW" altLang="en-US" sz="2800" dirty="0">
              <a:solidFill>
                <a:srgbClr val="FFFF00"/>
              </a:solidFill>
            </a:endParaRPr>
          </a:p>
        </p:txBody>
      </p:sp>
    </p:spTree>
    <p:extLst>
      <p:ext uri="{BB962C8B-B14F-4D97-AF65-F5344CB8AC3E}">
        <p14:creationId xmlns:p14="http://schemas.microsoft.com/office/powerpoint/2010/main" val="73787709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3025D85-F1B8-3A17-9C9A-49260781A418}"/>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第六講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16F9EAEE-042A-8FBE-0AA1-BA21174DBBB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CCD5FE9C-BFDD-E574-C3ED-5953D578D315}"/>
              </a:ext>
            </a:extLst>
          </p:cNvPr>
          <p:cNvSpPr txBox="1"/>
          <p:nvPr/>
        </p:nvSpPr>
        <p:spPr>
          <a:xfrm>
            <a:off x="7322824" y="800304"/>
            <a:ext cx="3416320" cy="5107187"/>
          </a:xfrm>
          <a:prstGeom prst="rect">
            <a:avLst/>
          </a:prstGeom>
          <a:noFill/>
        </p:spPr>
        <p:txBody>
          <a:bodyPr vert="eaVert" wrap="square" rtlCol="0">
            <a:spAutoFit/>
          </a:bodyPr>
          <a:lstStyle/>
          <a:p>
            <a:pPr>
              <a:lnSpc>
                <a:spcPct val="150000"/>
              </a:lnSpc>
            </a:pPr>
            <a:r>
              <a:rPr lang="zh-TW" altLang="en-US" sz="2800" b="1" dirty="0">
                <a:solidFill>
                  <a:schemeClr val="bg1"/>
                </a:solidFill>
              </a:rPr>
              <a:t>佛之示現</a:t>
            </a:r>
            <a:r>
              <a:rPr lang="zh-CN" altLang="en-US" sz="2800" b="1" dirty="0">
                <a:solidFill>
                  <a:schemeClr val="bg1"/>
                </a:solidFill>
              </a:rPr>
              <a:t>，</a:t>
            </a:r>
            <a:r>
              <a:rPr lang="zh-TW" altLang="en-US" sz="2800" b="1" dirty="0">
                <a:solidFill>
                  <a:schemeClr val="bg1"/>
                </a:solidFill>
              </a:rPr>
              <a:t>是無我相、無法相、亦無非法相。</a:t>
            </a:r>
            <a:r>
              <a:rPr lang="zh-CN" altLang="en-US" sz="2800" b="1" dirty="0">
                <a:solidFill>
                  <a:schemeClr val="bg1"/>
                </a:solidFill>
              </a:rPr>
              <a:t>真誠</a:t>
            </a:r>
            <a:r>
              <a:rPr lang="zh-TW" altLang="en-US" sz="2800" b="1" dirty="0">
                <a:solidFill>
                  <a:schemeClr val="bg1"/>
                </a:solidFill>
              </a:rPr>
              <a:t>、清淨、</a:t>
            </a:r>
            <a:r>
              <a:rPr lang="zh-CN" altLang="en-US" sz="2800" b="1" dirty="0">
                <a:solidFill>
                  <a:schemeClr val="bg1"/>
                </a:solidFill>
              </a:rPr>
              <a:t>平</a:t>
            </a:r>
            <a:r>
              <a:rPr lang="zh-TW" altLang="en-US" sz="2800" b="1" dirty="0">
                <a:solidFill>
                  <a:schemeClr val="bg1"/>
                </a:solidFill>
              </a:rPr>
              <a:t>等、正覺、慈悲、看破、放下、</a:t>
            </a:r>
            <a:r>
              <a:rPr lang="zh-CN" altLang="en-US" sz="2800" b="1" dirty="0">
                <a:solidFill>
                  <a:schemeClr val="bg1"/>
                </a:solidFill>
              </a:rPr>
              <a:t>自</a:t>
            </a:r>
            <a:r>
              <a:rPr lang="zh-TW" altLang="en-US" sz="2800" b="1" dirty="0">
                <a:solidFill>
                  <a:schemeClr val="bg1"/>
                </a:solidFill>
              </a:rPr>
              <a:t>在、隨緣。都在穿衣吃飯上顯示無</a:t>
            </a:r>
            <a:r>
              <a:rPr lang="zh-CN" altLang="en-US" sz="2800" b="1" dirty="0">
                <a:solidFill>
                  <a:schemeClr val="bg1"/>
                </a:solidFill>
              </a:rPr>
              <a:t>遺。</a:t>
            </a:r>
            <a:r>
              <a:rPr lang="zh-TW" altLang="en-US" sz="2800" b="1" dirty="0">
                <a:solidFill>
                  <a:schemeClr val="bg1"/>
                </a:solidFill>
              </a:rPr>
              <a:t>於此體會得</a:t>
            </a:r>
            <a:r>
              <a:rPr lang="zh-CN" altLang="en-US" sz="2800" b="1" dirty="0">
                <a:solidFill>
                  <a:schemeClr val="bg1"/>
                </a:solidFill>
              </a:rPr>
              <a:t>，</a:t>
            </a:r>
            <a:r>
              <a:rPr lang="zh-TW" altLang="en-US" sz="2800" b="1" dirty="0">
                <a:solidFill>
                  <a:schemeClr val="bg1"/>
                </a:solidFill>
              </a:rPr>
              <a:t>念佛</a:t>
            </a:r>
            <a:r>
              <a:rPr lang="zh-CN" altLang="en-US" sz="2800" b="1" dirty="0">
                <a:solidFill>
                  <a:schemeClr val="bg1"/>
                </a:solidFill>
              </a:rPr>
              <a:t>必定見佛。</a:t>
            </a:r>
            <a:endParaRPr lang="zh-TW" altLang="en-US" sz="2800" b="1" dirty="0">
              <a:solidFill>
                <a:schemeClr val="bg1"/>
              </a:solidFill>
            </a:endParaRPr>
          </a:p>
        </p:txBody>
      </p:sp>
    </p:spTree>
    <p:extLst>
      <p:ext uri="{BB962C8B-B14F-4D97-AF65-F5344CB8AC3E}">
        <p14:creationId xmlns:p14="http://schemas.microsoft.com/office/powerpoint/2010/main" val="3303803841"/>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2A391F0F-6E84-6233-BC6D-C4EA7D3CD290}"/>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第六講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5C19739C-29AE-0DFB-0908-2E6260E9AE3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0B6A352B-2BB5-2675-98BC-64C497A6AB07}"/>
              </a:ext>
            </a:extLst>
          </p:cNvPr>
          <p:cNvSpPr txBox="1"/>
          <p:nvPr/>
        </p:nvSpPr>
        <p:spPr>
          <a:xfrm>
            <a:off x="9911630" y="755827"/>
            <a:ext cx="830997" cy="5107187"/>
          </a:xfrm>
          <a:prstGeom prst="rect">
            <a:avLst/>
          </a:prstGeom>
          <a:noFill/>
        </p:spPr>
        <p:txBody>
          <a:bodyPr vert="eaVert" wrap="square" rtlCol="0">
            <a:spAutoFit/>
          </a:bodyPr>
          <a:lstStyle/>
          <a:p>
            <a:pPr>
              <a:lnSpc>
                <a:spcPct val="150000"/>
              </a:lnSpc>
            </a:pPr>
            <a:r>
              <a:rPr lang="zh-TW" altLang="en-US" sz="2800" b="1" dirty="0">
                <a:solidFill>
                  <a:schemeClr val="bg1"/>
                </a:solidFill>
              </a:rPr>
              <a:t>「唯然，世尊，願樂欲聞。」</a:t>
            </a:r>
          </a:p>
        </p:txBody>
      </p:sp>
      <p:sp>
        <p:nvSpPr>
          <p:cNvPr id="3" name="文字方塊 2">
            <a:extLst>
              <a:ext uri="{FF2B5EF4-FFF2-40B4-BE49-F238E27FC236}">
                <a16:creationId xmlns:a16="http://schemas.microsoft.com/office/drawing/2014/main" id="{6D2521DE-37E9-892D-5EC7-7C32488D611D}"/>
              </a:ext>
            </a:extLst>
          </p:cNvPr>
          <p:cNvSpPr txBox="1"/>
          <p:nvPr/>
        </p:nvSpPr>
        <p:spPr>
          <a:xfrm>
            <a:off x="4800804" y="770879"/>
            <a:ext cx="4708981" cy="5107187"/>
          </a:xfrm>
          <a:prstGeom prst="rect">
            <a:avLst/>
          </a:prstGeom>
          <a:noFill/>
        </p:spPr>
        <p:txBody>
          <a:bodyPr vert="eaVert" wrap="square" rtlCol="0">
            <a:spAutoFit/>
          </a:bodyPr>
          <a:lstStyle/>
          <a:p>
            <a:pPr>
              <a:lnSpc>
                <a:spcPct val="150000"/>
              </a:lnSpc>
            </a:pPr>
            <a:r>
              <a:rPr lang="zh-TW" altLang="en-US" sz="2800" dirty="0">
                <a:solidFill>
                  <a:srgbClr val="FFFF00"/>
                </a:solidFill>
              </a:rPr>
              <a:t>實際上，須菩提尊者所提的三個問題，世尊在前面都已經答覆盡了，也就是說，</a:t>
            </a:r>
            <a:r>
              <a:rPr lang="en-US" altLang="zh-TW" sz="2800" dirty="0">
                <a:solidFill>
                  <a:srgbClr val="FFFF00"/>
                </a:solidFill>
              </a:rPr>
              <a:t>《</a:t>
            </a:r>
            <a:r>
              <a:rPr lang="zh-TW" altLang="en-US" sz="2800" dirty="0">
                <a:solidFill>
                  <a:srgbClr val="FFFF00"/>
                </a:solidFill>
              </a:rPr>
              <a:t>金剛般若波羅蜜多</a:t>
            </a:r>
            <a:r>
              <a:rPr lang="en-US" altLang="zh-TW" sz="2800" dirty="0">
                <a:solidFill>
                  <a:srgbClr val="FFFF00"/>
                </a:solidFill>
              </a:rPr>
              <a:t>》</a:t>
            </a:r>
            <a:r>
              <a:rPr lang="zh-TW" altLang="en-US" sz="2800" dirty="0">
                <a:solidFill>
                  <a:srgbClr val="FFFF00"/>
                </a:solidFill>
              </a:rPr>
              <a:t>已經講圓滿了。後面，若不是尊者在此地為我們大家向佛提出請教的話，這個經就沒有了。所以，他這一句含義就很深了。</a:t>
            </a:r>
          </a:p>
        </p:txBody>
      </p:sp>
    </p:spTree>
    <p:extLst>
      <p:ext uri="{BB962C8B-B14F-4D97-AF65-F5344CB8AC3E}">
        <p14:creationId xmlns:p14="http://schemas.microsoft.com/office/powerpoint/2010/main" val="4910982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CE50839F-793E-1009-F756-8854F33043AC}"/>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第六講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7E1FE0A9-12A1-37C6-7D37-A5018557715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3" name="文字方塊 2">
            <a:extLst>
              <a:ext uri="{FF2B5EF4-FFF2-40B4-BE49-F238E27FC236}">
                <a16:creationId xmlns:a16="http://schemas.microsoft.com/office/drawing/2014/main" id="{B96E6BD6-A0FE-641F-F4DB-B13EFA5260BE}"/>
              </a:ext>
            </a:extLst>
          </p:cNvPr>
          <p:cNvSpPr txBox="1"/>
          <p:nvPr/>
        </p:nvSpPr>
        <p:spPr>
          <a:xfrm>
            <a:off x="8687494" y="770879"/>
            <a:ext cx="2123658" cy="5107187"/>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唯</a:t>
            </a:r>
            <a:r>
              <a:rPr lang="en-US" altLang="zh-TW" sz="2800" b="1" dirty="0">
                <a:solidFill>
                  <a:schemeClr val="bg1"/>
                </a:solidFill>
              </a:rPr>
              <a:t>﹄</a:t>
            </a:r>
            <a:r>
              <a:rPr lang="zh-CN" altLang="en-US" sz="2800" b="1" dirty="0">
                <a:solidFill>
                  <a:schemeClr val="bg1"/>
                </a:solidFill>
              </a:rPr>
              <a:t>，</a:t>
            </a:r>
            <a:r>
              <a:rPr lang="zh-TW" altLang="en-US" sz="2800" b="1" dirty="0">
                <a:solidFill>
                  <a:schemeClr val="bg1"/>
                </a:solidFill>
              </a:rPr>
              <a:t>是住降之理</a:t>
            </a:r>
            <a:r>
              <a:rPr lang="zh-CN" altLang="en-US" sz="2800" b="1" dirty="0">
                <a:solidFill>
                  <a:schemeClr val="bg1"/>
                </a:solidFill>
              </a:rPr>
              <a:t>，</a:t>
            </a:r>
            <a:r>
              <a:rPr lang="zh-TW" altLang="en-US" sz="2800" b="1" dirty="0">
                <a:solidFill>
                  <a:schemeClr val="bg1"/>
                </a:solidFill>
              </a:rPr>
              <a:t>徹底明瞭。然如來護念付</a:t>
            </a:r>
            <a:r>
              <a:rPr lang="zh-CN" altLang="en-US" sz="2800" b="1" dirty="0">
                <a:solidFill>
                  <a:schemeClr val="bg1"/>
                </a:solidFill>
              </a:rPr>
              <a:t>囑，</a:t>
            </a:r>
            <a:r>
              <a:rPr lang="zh-TW" altLang="en-US" sz="2800" b="1" dirty="0">
                <a:solidFill>
                  <a:schemeClr val="bg1"/>
                </a:solidFill>
              </a:rPr>
              <a:t>他尚未見</a:t>
            </a:r>
            <a:r>
              <a:rPr lang="zh-CN" altLang="en-US" sz="2800" b="1" dirty="0">
                <a:solidFill>
                  <a:schemeClr val="bg1"/>
                </a:solidFill>
              </a:rPr>
              <a:t>，</a:t>
            </a:r>
            <a:r>
              <a:rPr lang="zh-TW" altLang="en-US" sz="2800" b="1" dirty="0">
                <a:solidFill>
                  <a:schemeClr val="bg1"/>
                </a:solidFill>
              </a:rPr>
              <a:t>故代</a:t>
            </a:r>
            <a:r>
              <a:rPr lang="zh-CN" altLang="en-US" sz="2800" b="1" dirty="0">
                <a:solidFill>
                  <a:schemeClr val="bg1"/>
                </a:solidFill>
              </a:rPr>
              <a:t>為</a:t>
            </a:r>
            <a:r>
              <a:rPr lang="zh-TW" altLang="en-US" sz="2800" b="1" dirty="0">
                <a:solidFill>
                  <a:schemeClr val="bg1"/>
                </a:solidFill>
              </a:rPr>
              <a:t>啟請。</a:t>
            </a:r>
          </a:p>
        </p:txBody>
      </p:sp>
      <p:sp>
        <p:nvSpPr>
          <p:cNvPr id="6" name="文字方塊 5">
            <a:extLst>
              <a:ext uri="{FF2B5EF4-FFF2-40B4-BE49-F238E27FC236}">
                <a16:creationId xmlns:a16="http://schemas.microsoft.com/office/drawing/2014/main" id="{A6220C74-82A0-F4B0-665D-EEFDBA06200E}"/>
              </a:ext>
            </a:extLst>
          </p:cNvPr>
          <p:cNvSpPr txBox="1"/>
          <p:nvPr/>
        </p:nvSpPr>
        <p:spPr>
          <a:xfrm>
            <a:off x="6335331" y="747800"/>
            <a:ext cx="2123658" cy="5107187"/>
          </a:xfrm>
          <a:prstGeom prst="rect">
            <a:avLst/>
          </a:prstGeom>
          <a:noFill/>
        </p:spPr>
        <p:txBody>
          <a:bodyPr vert="eaVert" wrap="square" rtlCol="0">
            <a:spAutoFit/>
          </a:bodyPr>
          <a:lstStyle/>
          <a:p>
            <a:pPr>
              <a:lnSpc>
                <a:spcPct val="150000"/>
              </a:lnSpc>
            </a:pPr>
            <a:r>
              <a:rPr lang="zh-TW" altLang="en-US" sz="2800" dirty="0">
                <a:solidFill>
                  <a:srgbClr val="FFFF00"/>
                </a:solidFill>
              </a:rPr>
              <a:t>尊者有高度的智慧，能夠看出來，世尊所證得的無上菩提，都圓滿的表現在日常生活點點滴滴當中。</a:t>
            </a:r>
          </a:p>
        </p:txBody>
      </p:sp>
      <p:sp>
        <p:nvSpPr>
          <p:cNvPr id="7" name="文字方塊 6">
            <a:extLst>
              <a:ext uri="{FF2B5EF4-FFF2-40B4-BE49-F238E27FC236}">
                <a16:creationId xmlns:a16="http://schemas.microsoft.com/office/drawing/2014/main" id="{D16CC6EF-AAC7-8A63-E3E8-5BA5BE6D9C80}"/>
              </a:ext>
            </a:extLst>
          </p:cNvPr>
          <p:cNvSpPr txBox="1"/>
          <p:nvPr/>
        </p:nvSpPr>
        <p:spPr>
          <a:xfrm>
            <a:off x="4401854" y="747799"/>
            <a:ext cx="1477328" cy="5107187"/>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願、樂、欲、聞</a:t>
            </a:r>
            <a:r>
              <a:rPr lang="en-US" altLang="zh-TW" sz="2800" b="1" dirty="0">
                <a:solidFill>
                  <a:schemeClr val="bg1"/>
                </a:solidFill>
              </a:rPr>
              <a:t>﹄</a:t>
            </a:r>
            <a:r>
              <a:rPr lang="zh-CN" altLang="en-US" sz="2800" b="1" dirty="0">
                <a:solidFill>
                  <a:schemeClr val="bg1"/>
                </a:solidFill>
              </a:rPr>
              <a:t>四字，</a:t>
            </a:r>
            <a:r>
              <a:rPr lang="zh-TW" altLang="en-US" sz="2800" b="1" dirty="0">
                <a:solidFill>
                  <a:schemeClr val="bg1"/>
                </a:solidFill>
              </a:rPr>
              <a:t>後後深於前前，義甚深廣。</a:t>
            </a:r>
          </a:p>
        </p:txBody>
      </p:sp>
      <p:sp>
        <p:nvSpPr>
          <p:cNvPr id="8" name="文字方塊 7">
            <a:extLst>
              <a:ext uri="{FF2B5EF4-FFF2-40B4-BE49-F238E27FC236}">
                <a16:creationId xmlns:a16="http://schemas.microsoft.com/office/drawing/2014/main" id="{5CAC775F-F7BB-F899-4BF0-D47F03E53E80}"/>
              </a:ext>
            </a:extLst>
          </p:cNvPr>
          <p:cNvSpPr txBox="1"/>
          <p:nvPr/>
        </p:nvSpPr>
        <p:spPr>
          <a:xfrm>
            <a:off x="303030" y="788577"/>
            <a:ext cx="4062651" cy="5107187"/>
          </a:xfrm>
          <a:prstGeom prst="rect">
            <a:avLst/>
          </a:prstGeom>
          <a:noFill/>
        </p:spPr>
        <p:txBody>
          <a:bodyPr vert="eaVert" wrap="square" rtlCol="0">
            <a:spAutoFit/>
          </a:bodyPr>
          <a:lstStyle/>
          <a:p>
            <a:pPr>
              <a:lnSpc>
                <a:spcPct val="150000"/>
              </a:lnSpc>
            </a:pPr>
            <a:r>
              <a:rPr lang="zh-TW" altLang="en-US" sz="2800" dirty="0">
                <a:solidFill>
                  <a:srgbClr val="FFFF00"/>
                </a:solidFill>
              </a:rPr>
              <a:t>「願」是願意聽聽，這是程度淺的。「樂」，非常喜歡聽，不是隨便聽聽，程度更深一點</a:t>
            </a:r>
            <a:r>
              <a:rPr lang="zh-CN" altLang="en-US" sz="2800" dirty="0">
                <a:solidFill>
                  <a:srgbClr val="FFFF00"/>
                </a:solidFill>
              </a:rPr>
              <a:t>。</a:t>
            </a:r>
            <a:r>
              <a:rPr lang="zh-TW" altLang="en-US" sz="2800" dirty="0">
                <a:solidFill>
                  <a:srgbClr val="FFFF00"/>
                </a:solidFill>
              </a:rPr>
              <a:t>「欲」是非聽不可，曉得般若法門很重要。聞是聞到開悟了</a:t>
            </a:r>
            <a:r>
              <a:rPr lang="zh-CN" altLang="en-US" sz="2800" dirty="0">
                <a:solidFill>
                  <a:srgbClr val="FFFF00"/>
                </a:solidFill>
              </a:rPr>
              <a:t>；</a:t>
            </a:r>
            <a:r>
              <a:rPr lang="zh-TW" altLang="en-US" sz="2800" dirty="0">
                <a:solidFill>
                  <a:srgbClr val="FFFF00"/>
                </a:solidFill>
              </a:rPr>
              <a:t>世尊詳細一講，他就開悟，就證果。</a:t>
            </a:r>
          </a:p>
        </p:txBody>
      </p:sp>
    </p:spTree>
    <p:extLst>
      <p:ext uri="{BB962C8B-B14F-4D97-AF65-F5344CB8AC3E}">
        <p14:creationId xmlns:p14="http://schemas.microsoft.com/office/powerpoint/2010/main" val="202854403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11A3549F-42D1-ED54-100D-43ADCB58902D}"/>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第六講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57848555-D60B-B0A1-DA02-35260EEDB71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84F86014-E78D-418E-F250-06BA6BF90C28}"/>
              </a:ext>
            </a:extLst>
          </p:cNvPr>
          <p:cNvSpPr txBox="1"/>
          <p:nvPr/>
        </p:nvSpPr>
        <p:spPr>
          <a:xfrm>
            <a:off x="8041316" y="770879"/>
            <a:ext cx="2769989" cy="5107187"/>
          </a:xfrm>
          <a:prstGeom prst="rect">
            <a:avLst/>
          </a:prstGeom>
          <a:noFill/>
        </p:spPr>
        <p:txBody>
          <a:bodyPr vert="eaVert" wrap="square" rtlCol="0">
            <a:spAutoFit/>
          </a:bodyPr>
          <a:lstStyle/>
          <a:p>
            <a:pPr>
              <a:lnSpc>
                <a:spcPct val="150000"/>
              </a:lnSpc>
            </a:pPr>
            <a:r>
              <a:rPr lang="zh-TW" altLang="en-US" sz="2800" b="1" dirty="0">
                <a:solidFill>
                  <a:schemeClr val="bg1"/>
                </a:solidFill>
              </a:rPr>
              <a:t>人人本具如如不動之自性</a:t>
            </a:r>
            <a:r>
              <a:rPr lang="zh-CN" altLang="en-US" sz="2800" b="1" dirty="0">
                <a:solidFill>
                  <a:schemeClr val="bg1"/>
                </a:solidFill>
              </a:rPr>
              <a:t>。無明為障，致妄心生滅不停。故學者應在聞字上用功。返聞聞自性，時時照，時時聞，則見諸法實相。</a:t>
            </a:r>
            <a:endParaRPr lang="zh-TW" altLang="en-US" sz="2800" b="1" dirty="0">
              <a:solidFill>
                <a:schemeClr val="bg1"/>
              </a:solidFill>
            </a:endParaRPr>
          </a:p>
        </p:txBody>
      </p:sp>
      <p:sp>
        <p:nvSpPr>
          <p:cNvPr id="3" name="文字方塊 2">
            <a:extLst>
              <a:ext uri="{FF2B5EF4-FFF2-40B4-BE49-F238E27FC236}">
                <a16:creationId xmlns:a16="http://schemas.microsoft.com/office/drawing/2014/main" id="{03F423D1-0F2C-2585-6D61-9E3D0472B3B8}"/>
              </a:ext>
            </a:extLst>
          </p:cNvPr>
          <p:cNvSpPr txBox="1"/>
          <p:nvPr/>
        </p:nvSpPr>
        <p:spPr>
          <a:xfrm>
            <a:off x="5481533" y="765498"/>
            <a:ext cx="2123658" cy="5107187"/>
          </a:xfrm>
          <a:prstGeom prst="rect">
            <a:avLst/>
          </a:prstGeom>
          <a:noFill/>
        </p:spPr>
        <p:txBody>
          <a:bodyPr vert="eaVert" wrap="square" rtlCol="0">
            <a:spAutoFit/>
          </a:bodyPr>
          <a:lstStyle/>
          <a:p>
            <a:pPr>
              <a:lnSpc>
                <a:spcPct val="150000"/>
              </a:lnSpc>
            </a:pPr>
            <a:r>
              <a:rPr lang="zh-CN" altLang="en-US" sz="2800" dirty="0">
                <a:solidFill>
                  <a:srgbClr val="FFFF00"/>
                </a:solidFill>
              </a:rPr>
              <a:t>凡夫有煩惱障（見思惑）和所知障（塵沙惑與無明惑）；菩薩沒有煩惱障，只有無明惑。</a:t>
            </a:r>
            <a:endParaRPr lang="zh-TW" altLang="en-US" sz="2800" dirty="0">
              <a:solidFill>
                <a:srgbClr val="FFFF00"/>
              </a:solidFill>
            </a:endParaRPr>
          </a:p>
        </p:txBody>
      </p:sp>
      <p:sp>
        <p:nvSpPr>
          <p:cNvPr id="6" name="文字方塊 5">
            <a:extLst>
              <a:ext uri="{FF2B5EF4-FFF2-40B4-BE49-F238E27FC236}">
                <a16:creationId xmlns:a16="http://schemas.microsoft.com/office/drawing/2014/main" id="{081EBBE1-6F6C-F337-3D7F-3B5FFF9C1CE9}"/>
              </a:ext>
            </a:extLst>
          </p:cNvPr>
          <p:cNvSpPr txBox="1"/>
          <p:nvPr/>
        </p:nvSpPr>
        <p:spPr>
          <a:xfrm>
            <a:off x="2998874" y="765498"/>
            <a:ext cx="2123658" cy="5107187"/>
          </a:xfrm>
          <a:prstGeom prst="rect">
            <a:avLst/>
          </a:prstGeom>
          <a:noFill/>
        </p:spPr>
        <p:txBody>
          <a:bodyPr vert="eaVert" wrap="square" rtlCol="0">
            <a:spAutoFit/>
          </a:bodyPr>
          <a:lstStyle/>
          <a:p>
            <a:pPr>
              <a:lnSpc>
                <a:spcPct val="150000"/>
              </a:lnSpc>
            </a:pPr>
            <a:r>
              <a:rPr lang="en-US" altLang="zh-TW" sz="2800" dirty="0">
                <a:solidFill>
                  <a:srgbClr val="FFFF00"/>
                </a:solidFill>
              </a:rPr>
              <a:t>《</a:t>
            </a:r>
            <a:r>
              <a:rPr lang="zh-TW" altLang="en-US" sz="2800" dirty="0">
                <a:solidFill>
                  <a:srgbClr val="FFFF00"/>
                </a:solidFill>
              </a:rPr>
              <a:t>楞嚴經</a:t>
            </a:r>
            <a:r>
              <a:rPr lang="en-US" altLang="zh-TW" sz="2800" dirty="0">
                <a:solidFill>
                  <a:srgbClr val="FFFF00"/>
                </a:solidFill>
              </a:rPr>
              <a:t>》</a:t>
            </a:r>
            <a:r>
              <a:rPr lang="zh-TW" altLang="en-US" sz="2800" dirty="0">
                <a:solidFill>
                  <a:srgbClr val="FFFF00"/>
                </a:solidFill>
              </a:rPr>
              <a:t>上</a:t>
            </a:r>
            <a:r>
              <a:rPr lang="zh-CN" altLang="en-US" sz="2800" dirty="0">
                <a:solidFill>
                  <a:srgbClr val="FFFF00"/>
                </a:solidFill>
              </a:rPr>
              <a:t>，</a:t>
            </a:r>
            <a:r>
              <a:rPr lang="zh-TW" altLang="en-US" sz="2800" dirty="0">
                <a:solidFill>
                  <a:srgbClr val="FFFF00"/>
                </a:solidFill>
              </a:rPr>
              <a:t>觀世音菩薩修行的理論與方法</a:t>
            </a:r>
            <a:r>
              <a:rPr lang="zh-CN" altLang="en-US" sz="2800" dirty="0">
                <a:solidFill>
                  <a:srgbClr val="FFFF00"/>
                </a:solidFill>
              </a:rPr>
              <a:t>，</a:t>
            </a:r>
            <a:r>
              <a:rPr lang="zh-TW" altLang="en-US" sz="2800" dirty="0">
                <a:solidFill>
                  <a:srgbClr val="FFFF00"/>
                </a:solidFill>
              </a:rPr>
              <a:t>與</a:t>
            </a:r>
            <a:r>
              <a:rPr lang="en-US" altLang="zh-TW" sz="2800" dirty="0">
                <a:solidFill>
                  <a:srgbClr val="FFFF00"/>
                </a:solidFill>
              </a:rPr>
              <a:t>《</a:t>
            </a:r>
            <a:r>
              <a:rPr lang="zh-TW" altLang="en-US" sz="2800" dirty="0">
                <a:solidFill>
                  <a:srgbClr val="FFFF00"/>
                </a:solidFill>
              </a:rPr>
              <a:t>金剛經</a:t>
            </a:r>
            <a:r>
              <a:rPr lang="en-US" altLang="zh-TW" sz="2800" dirty="0">
                <a:solidFill>
                  <a:srgbClr val="FFFF00"/>
                </a:solidFill>
              </a:rPr>
              <a:t>》</a:t>
            </a:r>
            <a:r>
              <a:rPr lang="zh-TW" altLang="en-US" sz="2800" dirty="0">
                <a:solidFill>
                  <a:srgbClr val="FFFF00"/>
                </a:solidFill>
              </a:rPr>
              <a:t>所說的，無二無別。</a:t>
            </a:r>
          </a:p>
        </p:txBody>
      </p:sp>
    </p:spTree>
    <p:extLst>
      <p:ext uri="{BB962C8B-B14F-4D97-AF65-F5344CB8AC3E}">
        <p14:creationId xmlns:p14="http://schemas.microsoft.com/office/powerpoint/2010/main" val="173706947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08B91D07-774A-35DA-2156-7332FC7FE0B2}"/>
              </a:ext>
            </a:extLst>
          </p:cNvPr>
          <p:cNvSpPr txBox="1"/>
          <p:nvPr/>
        </p:nvSpPr>
        <p:spPr>
          <a:xfrm>
            <a:off x="9551590" y="369454"/>
            <a:ext cx="2441694" cy="6120680"/>
          </a:xfrm>
          <a:prstGeom prst="rect">
            <a:avLst/>
          </a:prstGeom>
          <a:noFill/>
        </p:spPr>
        <p:txBody>
          <a:bodyPr vert="eaVert" wrap="square" rtlCol="0">
            <a:spAutoFit/>
          </a:bodyPr>
          <a:lstStyle/>
          <a:p>
            <a:pPr>
              <a:lnSpc>
                <a:spcPts val="4400"/>
              </a:lnSpc>
            </a:pPr>
            <a:r>
              <a:rPr lang="zh-TW" altLang="en-US" sz="2800" dirty="0">
                <a:solidFill>
                  <a:srgbClr val="FFFF00"/>
                </a:solidFill>
              </a:rPr>
              <a:t>這個標題很重要</a:t>
            </a:r>
            <a:r>
              <a:rPr lang="zh-CN" altLang="en-US" sz="2800" dirty="0">
                <a:solidFill>
                  <a:srgbClr val="FFFF00"/>
                </a:solidFill>
              </a:rPr>
              <a:t>：</a:t>
            </a:r>
            <a:r>
              <a:rPr lang="zh-TW" altLang="en-US" sz="2800" dirty="0">
                <a:solidFill>
                  <a:srgbClr val="FFFF00"/>
                </a:solidFill>
              </a:rPr>
              <a:t>「約境明無住以彰般若正智」</a:t>
            </a:r>
            <a:r>
              <a:rPr lang="zh-CN" altLang="en-US" sz="2800" dirty="0">
                <a:solidFill>
                  <a:srgbClr val="FFFF00"/>
                </a:solidFill>
              </a:rPr>
              <a:t>，這是</a:t>
            </a:r>
            <a:r>
              <a:rPr lang="zh-TW" altLang="en-US" sz="2800" dirty="0">
                <a:solidFill>
                  <a:srgbClr val="FFFF00"/>
                </a:solidFill>
              </a:rPr>
              <a:t>本經上半部</a:t>
            </a:r>
            <a:r>
              <a:rPr lang="zh-CN" altLang="en-US" sz="2800" dirty="0">
                <a:solidFill>
                  <a:srgbClr val="FFFF00"/>
                </a:solidFill>
              </a:rPr>
              <a:t>的總標題，經文有淺有深；下半部是「約心明無住」，經文唯深無淺</a:t>
            </a:r>
            <a:r>
              <a:rPr lang="zh-TW" altLang="en-US" sz="2800" dirty="0">
                <a:solidFill>
                  <a:srgbClr val="FFFF00"/>
                </a:solidFill>
              </a:rPr>
              <a:t>。</a:t>
            </a:r>
          </a:p>
        </p:txBody>
      </p:sp>
      <p:pic>
        <p:nvPicPr>
          <p:cNvPr id="16" name="圖片 15">
            <a:extLst>
              <a:ext uri="{FF2B5EF4-FFF2-40B4-BE49-F238E27FC236}">
                <a16:creationId xmlns:a16="http://schemas.microsoft.com/office/drawing/2014/main" id="{4AEE0217-E44B-75C1-5F14-5147030A797D}"/>
              </a:ext>
            </a:extLst>
          </p:cNvPr>
          <p:cNvPicPr>
            <a:picLocks noChangeAspect="1"/>
          </p:cNvPicPr>
          <p:nvPr/>
        </p:nvPicPr>
        <p:blipFill>
          <a:blip r:embed="rId3"/>
          <a:stretch>
            <a:fillRect/>
          </a:stretch>
        </p:blipFill>
        <p:spPr>
          <a:xfrm>
            <a:off x="46534" y="0"/>
            <a:ext cx="9433048" cy="6859588"/>
          </a:xfrm>
          <a:prstGeom prst="rect">
            <a:avLst/>
          </a:prstGeom>
        </p:spPr>
      </p:pic>
      <p:sp>
        <p:nvSpPr>
          <p:cNvPr id="17" name="矩形 16">
            <a:extLst>
              <a:ext uri="{FF2B5EF4-FFF2-40B4-BE49-F238E27FC236}">
                <a16:creationId xmlns:a16="http://schemas.microsoft.com/office/drawing/2014/main" id="{37591BE2-E6DB-1F45-4309-BE85C83B31FB}"/>
              </a:ext>
            </a:extLst>
          </p:cNvPr>
          <p:cNvSpPr/>
          <p:nvPr/>
        </p:nvSpPr>
        <p:spPr>
          <a:xfrm>
            <a:off x="2494806" y="3429794"/>
            <a:ext cx="1152128" cy="136815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8" name="矩形 17">
            <a:extLst>
              <a:ext uri="{FF2B5EF4-FFF2-40B4-BE49-F238E27FC236}">
                <a16:creationId xmlns:a16="http://schemas.microsoft.com/office/drawing/2014/main" id="{8A1B7B9D-6058-4511-ED0B-3530FE82469F}"/>
              </a:ext>
            </a:extLst>
          </p:cNvPr>
          <p:cNvSpPr/>
          <p:nvPr/>
        </p:nvSpPr>
        <p:spPr>
          <a:xfrm>
            <a:off x="406574" y="3429794"/>
            <a:ext cx="1152128" cy="136815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9" name="矩形 18">
            <a:extLst>
              <a:ext uri="{FF2B5EF4-FFF2-40B4-BE49-F238E27FC236}">
                <a16:creationId xmlns:a16="http://schemas.microsoft.com/office/drawing/2014/main" id="{6599B2F0-473C-2AFD-4615-DECC0DF30BA4}"/>
              </a:ext>
            </a:extLst>
          </p:cNvPr>
          <p:cNvSpPr/>
          <p:nvPr/>
        </p:nvSpPr>
        <p:spPr>
          <a:xfrm>
            <a:off x="3214886" y="6310114"/>
            <a:ext cx="504056" cy="55785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0" name="矩形 19">
            <a:extLst>
              <a:ext uri="{FF2B5EF4-FFF2-40B4-BE49-F238E27FC236}">
                <a16:creationId xmlns:a16="http://schemas.microsoft.com/office/drawing/2014/main" id="{C9191F24-D283-956F-42FB-83CCD1907C2B}"/>
              </a:ext>
            </a:extLst>
          </p:cNvPr>
          <p:cNvSpPr/>
          <p:nvPr/>
        </p:nvSpPr>
        <p:spPr>
          <a:xfrm>
            <a:off x="2278782" y="6256312"/>
            <a:ext cx="504056" cy="55785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1" name="矩形 20">
            <a:extLst>
              <a:ext uri="{FF2B5EF4-FFF2-40B4-BE49-F238E27FC236}">
                <a16:creationId xmlns:a16="http://schemas.microsoft.com/office/drawing/2014/main" id="{CF50E62B-0360-0ACF-7368-2A1557920849}"/>
              </a:ext>
            </a:extLst>
          </p:cNvPr>
          <p:cNvSpPr/>
          <p:nvPr/>
        </p:nvSpPr>
        <p:spPr>
          <a:xfrm>
            <a:off x="1126654" y="6256312"/>
            <a:ext cx="504056" cy="55785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2" name="矩形 21">
            <a:extLst>
              <a:ext uri="{FF2B5EF4-FFF2-40B4-BE49-F238E27FC236}">
                <a16:creationId xmlns:a16="http://schemas.microsoft.com/office/drawing/2014/main" id="{50725736-EF27-14B6-7067-7597EDF586CC}"/>
              </a:ext>
            </a:extLst>
          </p:cNvPr>
          <p:cNvSpPr/>
          <p:nvPr/>
        </p:nvSpPr>
        <p:spPr>
          <a:xfrm>
            <a:off x="190550" y="6256312"/>
            <a:ext cx="504056" cy="55785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404820042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1" grpId="0" animBg="1"/>
      <p:bldP spid="2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11" name="圖片 10">
            <a:extLst>
              <a:ext uri="{FF2B5EF4-FFF2-40B4-BE49-F238E27FC236}">
                <a16:creationId xmlns:a16="http://schemas.microsoft.com/office/drawing/2014/main" id="{6D2C87A5-846E-CAA4-0175-8D812C766D76}"/>
              </a:ext>
            </a:extLst>
          </p:cNvPr>
          <p:cNvPicPr>
            <a:picLocks noChangeAspect="1"/>
          </p:cNvPicPr>
          <p:nvPr/>
        </p:nvPicPr>
        <p:blipFill>
          <a:blip r:embed="rId3"/>
          <a:stretch>
            <a:fillRect/>
          </a:stretch>
        </p:blipFill>
        <p:spPr>
          <a:xfrm>
            <a:off x="24014" y="11001"/>
            <a:ext cx="12166399" cy="6803169"/>
          </a:xfrm>
          <a:prstGeom prst="rect">
            <a:avLst/>
          </a:prstGeom>
        </p:spPr>
      </p:pic>
    </p:spTree>
    <p:extLst>
      <p:ext uri="{BB962C8B-B14F-4D97-AF65-F5344CB8AC3E}">
        <p14:creationId xmlns:p14="http://schemas.microsoft.com/office/powerpoint/2010/main" val="1794620879"/>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744BBBF6-EB2B-B8EF-8847-E0BD8ABEAA06}"/>
              </a:ext>
            </a:extLst>
          </p:cNvPr>
          <p:cNvSpPr txBox="1"/>
          <p:nvPr/>
        </p:nvSpPr>
        <p:spPr>
          <a:xfrm>
            <a:off x="123814" y="206176"/>
            <a:ext cx="11942783" cy="1816908"/>
          </a:xfrm>
          <a:prstGeom prst="rect">
            <a:avLst/>
          </a:prstGeom>
          <a:noFill/>
        </p:spPr>
        <p:txBody>
          <a:bodyPr wrap="square" rtlCol="0">
            <a:spAutoFit/>
          </a:bodyPr>
          <a:lstStyle/>
          <a:p>
            <a:pPr>
              <a:lnSpc>
                <a:spcPts val="3400"/>
              </a:lnSpc>
            </a:pPr>
            <a:r>
              <a:rPr lang="zh-TW" altLang="en-US" sz="2600" b="1" dirty="0">
                <a:solidFill>
                  <a:schemeClr val="bg1">
                    <a:lumMod val="95000"/>
                  </a:schemeClr>
                </a:solidFill>
              </a:rPr>
              <a:t>佛告須菩提：諸菩薩摩訶薩，應如是降伏其心。所有一切眾生之類，若卵生、若胎生、若濕生、若化生，若有色、若無色，若有想、若無想、若非有想非無想。我皆令入無餘涅槃而滅度之；如是滅度無量無數無邊眾生，實無眾生得滅度者。何以故？須菩提，若菩薩有我相、人相、眾生相、壽者相，即非菩薩。</a:t>
            </a:r>
            <a:endParaRPr lang="zh-TW" altLang="en-US" sz="2600" dirty="0"/>
          </a:p>
        </p:txBody>
      </p:sp>
      <p:sp>
        <p:nvSpPr>
          <p:cNvPr id="5" name="文字方塊 4">
            <a:extLst>
              <a:ext uri="{FF2B5EF4-FFF2-40B4-BE49-F238E27FC236}">
                <a16:creationId xmlns:a16="http://schemas.microsoft.com/office/drawing/2014/main" id="{9F2CA351-D1C5-4C3C-C559-D8908D2C17C9}"/>
              </a:ext>
            </a:extLst>
          </p:cNvPr>
          <p:cNvSpPr txBox="1"/>
          <p:nvPr/>
        </p:nvSpPr>
        <p:spPr>
          <a:xfrm>
            <a:off x="123814" y="2133650"/>
            <a:ext cx="12094332" cy="4591770"/>
          </a:xfrm>
          <a:prstGeom prst="rect">
            <a:avLst/>
          </a:prstGeom>
          <a:noFill/>
        </p:spPr>
        <p:txBody>
          <a:bodyPr wrap="square" rtlCol="0">
            <a:spAutoFit/>
          </a:bodyPr>
          <a:lstStyle/>
          <a:p>
            <a:pPr>
              <a:lnSpc>
                <a:spcPts val="3200"/>
              </a:lnSpc>
            </a:pPr>
            <a:r>
              <a:rPr lang="en-US" altLang="zh-TW" sz="2600" b="1" dirty="0">
                <a:solidFill>
                  <a:schemeClr val="bg1">
                    <a:lumMod val="95000"/>
                  </a:schemeClr>
                </a:solidFill>
              </a:rPr>
              <a:t>The Buddha said to </a:t>
            </a:r>
            <a:r>
              <a:rPr lang="en-US" altLang="zh-TW" sz="2600" b="1" dirty="0" err="1">
                <a:solidFill>
                  <a:schemeClr val="bg1">
                    <a:lumMod val="95000"/>
                  </a:schemeClr>
                </a:solidFill>
              </a:rPr>
              <a:t>Subhuti</a:t>
            </a:r>
            <a:r>
              <a:rPr lang="en-US" altLang="zh-TW" sz="2600" b="1" dirty="0">
                <a:solidFill>
                  <a:schemeClr val="bg1">
                    <a:lumMod val="95000"/>
                  </a:schemeClr>
                </a:solidFill>
              </a:rPr>
              <a:t>, “All the bodhisattva-</a:t>
            </a:r>
            <a:r>
              <a:rPr lang="en-US" altLang="zh-TW" sz="2600" b="1" dirty="0" err="1">
                <a:solidFill>
                  <a:schemeClr val="bg1">
                    <a:lumMod val="95000"/>
                  </a:schemeClr>
                </a:solidFill>
              </a:rPr>
              <a:t>mahasattvas</a:t>
            </a:r>
            <a:r>
              <a:rPr lang="en-US" altLang="zh-TW" sz="2600" b="1" dirty="0">
                <a:solidFill>
                  <a:schemeClr val="bg1">
                    <a:lumMod val="95000"/>
                  </a:schemeClr>
                </a:solidFill>
              </a:rPr>
              <a:t>, who undertake the practice of meditation, should cherish one thought only: “When I attain perfect wisdom, I will liberate all sentient beings in every realm of the universe, whether they be egg-born, womb-born, moisture-born, or miraculously born; those with form, those without form, those with perception, those without perception, and those with neither perception nor non-perception. So long as any form of being is conceived, I must allow it to pass into the eternal peace of nirvana, into that realm of nirvana that leaves nothing behind, and to attain final awakening.’ “And yet although immeasurable, innumerable, and unlimited beings have been liberated, truly no being has been liberated. Why? </a:t>
            </a:r>
            <a:r>
              <a:rPr lang="en-US" altLang="zh-TW" sz="2600" b="1" dirty="0" err="1">
                <a:solidFill>
                  <a:schemeClr val="bg1">
                    <a:lumMod val="95000"/>
                  </a:schemeClr>
                </a:solidFill>
              </a:rPr>
              <a:t>Subhūti</a:t>
            </a:r>
            <a:r>
              <a:rPr lang="en-US" altLang="zh-TW" sz="2600" b="1" dirty="0">
                <a:solidFill>
                  <a:schemeClr val="bg1">
                    <a:lumMod val="95000"/>
                  </a:schemeClr>
                </a:solidFill>
              </a:rPr>
              <a:t>, If a bodhisattva abides in the signs of self, person, sentient being, or life-span, she or he is not a bodhisattva.</a:t>
            </a:r>
          </a:p>
        </p:txBody>
      </p:sp>
    </p:spTree>
    <p:extLst>
      <p:ext uri="{BB962C8B-B14F-4D97-AF65-F5344CB8AC3E}">
        <p14:creationId xmlns:p14="http://schemas.microsoft.com/office/powerpoint/2010/main" val="47213156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228CC12F-4A37-7F6E-4760-7EE73FEA84BC}"/>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第六講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B69629C6-D74A-4627-329A-8486CF2C560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4A52BC7C-459B-7D84-9C08-00CD408DDA82}"/>
              </a:ext>
            </a:extLst>
          </p:cNvPr>
          <p:cNvSpPr txBox="1"/>
          <p:nvPr/>
        </p:nvSpPr>
        <p:spPr>
          <a:xfrm>
            <a:off x="9658438" y="755827"/>
            <a:ext cx="1477328" cy="5107187"/>
          </a:xfrm>
          <a:prstGeom prst="rect">
            <a:avLst/>
          </a:prstGeom>
          <a:noFill/>
        </p:spPr>
        <p:txBody>
          <a:bodyPr vert="eaVert" wrap="square" rtlCol="0">
            <a:spAutoFit/>
          </a:bodyPr>
          <a:lstStyle/>
          <a:p>
            <a:pPr>
              <a:lnSpc>
                <a:spcPct val="150000"/>
              </a:lnSpc>
            </a:pPr>
            <a:r>
              <a:rPr lang="zh-TW" altLang="en-US" sz="2800" b="1" dirty="0">
                <a:solidFill>
                  <a:schemeClr val="bg1"/>
                </a:solidFill>
              </a:rPr>
              <a:t>「佛告須菩提：諸菩薩摩訶薩，應如是降伏其心。」</a:t>
            </a:r>
          </a:p>
        </p:txBody>
      </p:sp>
      <p:sp>
        <p:nvSpPr>
          <p:cNvPr id="3" name="文字方塊 2">
            <a:extLst>
              <a:ext uri="{FF2B5EF4-FFF2-40B4-BE49-F238E27FC236}">
                <a16:creationId xmlns:a16="http://schemas.microsoft.com/office/drawing/2014/main" id="{C31C4979-606A-96F6-0EF0-F4F9B9AB7FF7}"/>
              </a:ext>
            </a:extLst>
          </p:cNvPr>
          <p:cNvSpPr txBox="1"/>
          <p:nvPr/>
        </p:nvSpPr>
        <p:spPr>
          <a:xfrm>
            <a:off x="7571948" y="755827"/>
            <a:ext cx="2123658" cy="5107187"/>
          </a:xfrm>
          <a:prstGeom prst="rect">
            <a:avLst/>
          </a:prstGeom>
          <a:noFill/>
        </p:spPr>
        <p:txBody>
          <a:bodyPr vert="eaVert" wrap="square" rtlCol="0">
            <a:spAutoFit/>
          </a:bodyPr>
          <a:lstStyle/>
          <a:p>
            <a:pPr>
              <a:lnSpc>
                <a:spcPct val="150000"/>
              </a:lnSpc>
            </a:pPr>
            <a:r>
              <a:rPr lang="zh-TW" altLang="en-US" sz="2800" b="1" dirty="0">
                <a:solidFill>
                  <a:schemeClr val="bg1"/>
                </a:solidFill>
              </a:rPr>
              <a:t>佛告句，甚為緊要，不可忽略讀過。諸菩薩，這一句是指發大心之善男女言。</a:t>
            </a:r>
          </a:p>
        </p:txBody>
      </p:sp>
      <p:sp>
        <p:nvSpPr>
          <p:cNvPr id="6" name="文字方塊 5">
            <a:extLst>
              <a:ext uri="{FF2B5EF4-FFF2-40B4-BE49-F238E27FC236}">
                <a16:creationId xmlns:a16="http://schemas.microsoft.com/office/drawing/2014/main" id="{AB97C7B6-676C-4571-87B5-36D2F3A2F1EB}"/>
              </a:ext>
            </a:extLst>
          </p:cNvPr>
          <p:cNvSpPr txBox="1"/>
          <p:nvPr/>
        </p:nvSpPr>
        <p:spPr>
          <a:xfrm>
            <a:off x="4837385" y="735305"/>
            <a:ext cx="2769989" cy="5107187"/>
          </a:xfrm>
          <a:prstGeom prst="rect">
            <a:avLst/>
          </a:prstGeom>
          <a:noFill/>
        </p:spPr>
        <p:txBody>
          <a:bodyPr vert="eaVert" wrap="square" rtlCol="0">
            <a:spAutoFit/>
          </a:bodyPr>
          <a:lstStyle/>
          <a:p>
            <a:pPr>
              <a:lnSpc>
                <a:spcPct val="150000"/>
              </a:lnSpc>
            </a:pPr>
            <a:r>
              <a:rPr lang="zh-TW" altLang="en-US" sz="2800" dirty="0">
                <a:solidFill>
                  <a:srgbClr val="FFFF00"/>
                </a:solidFill>
              </a:rPr>
              <a:t>前面講的善男子、善女人，諸菩薩是指他們。權教菩薩要想再提升到法身大士，那就是「摩訶薩」。</a:t>
            </a:r>
          </a:p>
        </p:txBody>
      </p:sp>
      <p:pic>
        <p:nvPicPr>
          <p:cNvPr id="8" name="圖片 7">
            <a:extLst>
              <a:ext uri="{FF2B5EF4-FFF2-40B4-BE49-F238E27FC236}">
                <a16:creationId xmlns:a16="http://schemas.microsoft.com/office/drawing/2014/main" id="{B9AE523C-0353-751D-34A2-E650BDC9FAAF}"/>
              </a:ext>
            </a:extLst>
          </p:cNvPr>
          <p:cNvPicPr>
            <a:picLocks noChangeAspect="1"/>
          </p:cNvPicPr>
          <p:nvPr/>
        </p:nvPicPr>
        <p:blipFill>
          <a:blip r:embed="rId5"/>
          <a:stretch>
            <a:fillRect/>
          </a:stretch>
        </p:blipFill>
        <p:spPr>
          <a:xfrm>
            <a:off x="0" y="405458"/>
            <a:ext cx="4837385" cy="3024336"/>
          </a:xfrm>
          <a:prstGeom prst="rect">
            <a:avLst/>
          </a:prstGeom>
        </p:spPr>
      </p:pic>
      <p:sp>
        <p:nvSpPr>
          <p:cNvPr id="10" name="圖說文字: 直線加上強調線 9">
            <a:extLst>
              <a:ext uri="{FF2B5EF4-FFF2-40B4-BE49-F238E27FC236}">
                <a16:creationId xmlns:a16="http://schemas.microsoft.com/office/drawing/2014/main" id="{EC96253B-88B4-185B-01FA-B151F65797E4}"/>
              </a:ext>
            </a:extLst>
          </p:cNvPr>
          <p:cNvSpPr/>
          <p:nvPr/>
        </p:nvSpPr>
        <p:spPr>
          <a:xfrm>
            <a:off x="4500283" y="3759641"/>
            <a:ext cx="730828" cy="1800201"/>
          </a:xfrm>
          <a:prstGeom prst="accentCallout1">
            <a:avLst>
              <a:gd name="adj1" fmla="val 18750"/>
              <a:gd name="adj2" fmla="val -8333"/>
              <a:gd name="adj3" fmla="val -115186"/>
              <a:gd name="adj4" fmla="val -16402"/>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CN" altLang="en-US" sz="2800" dirty="0">
                <a:solidFill>
                  <a:srgbClr val="C00000"/>
                </a:solidFill>
              </a:rPr>
              <a:t>權</a:t>
            </a:r>
            <a:endParaRPr lang="en-US" altLang="zh-CN" sz="2800" dirty="0">
              <a:solidFill>
                <a:srgbClr val="C00000"/>
              </a:solidFill>
            </a:endParaRPr>
          </a:p>
          <a:p>
            <a:pPr algn="ctr"/>
            <a:r>
              <a:rPr lang="zh-CN" altLang="en-US" sz="2800" dirty="0">
                <a:solidFill>
                  <a:srgbClr val="C00000"/>
                </a:solidFill>
              </a:rPr>
              <a:t>教</a:t>
            </a:r>
            <a:endParaRPr lang="en-US" altLang="zh-CN" sz="2800" dirty="0">
              <a:solidFill>
                <a:srgbClr val="C00000"/>
              </a:solidFill>
            </a:endParaRPr>
          </a:p>
          <a:p>
            <a:pPr algn="ctr"/>
            <a:r>
              <a:rPr lang="zh-CN" altLang="en-US" sz="2800" dirty="0">
                <a:solidFill>
                  <a:srgbClr val="C00000"/>
                </a:solidFill>
              </a:rPr>
              <a:t>菩</a:t>
            </a:r>
            <a:endParaRPr lang="en-US" altLang="zh-CN" sz="2800" dirty="0">
              <a:solidFill>
                <a:srgbClr val="C00000"/>
              </a:solidFill>
            </a:endParaRPr>
          </a:p>
          <a:p>
            <a:pPr algn="ctr"/>
            <a:r>
              <a:rPr lang="zh-CN" altLang="en-US" sz="2800" dirty="0">
                <a:solidFill>
                  <a:srgbClr val="C00000"/>
                </a:solidFill>
              </a:rPr>
              <a:t>薩</a:t>
            </a:r>
            <a:endParaRPr lang="zh-TW" altLang="en-US" sz="2800" dirty="0">
              <a:solidFill>
                <a:srgbClr val="C00000"/>
              </a:solidFill>
            </a:endParaRPr>
          </a:p>
        </p:txBody>
      </p:sp>
      <p:sp>
        <p:nvSpPr>
          <p:cNvPr id="11" name="圖說文字: 直線加上強調線 10">
            <a:extLst>
              <a:ext uri="{FF2B5EF4-FFF2-40B4-BE49-F238E27FC236}">
                <a16:creationId xmlns:a16="http://schemas.microsoft.com/office/drawing/2014/main" id="{6FB07DC3-546A-A4E4-5361-9FDF9173C4DA}"/>
              </a:ext>
            </a:extLst>
          </p:cNvPr>
          <p:cNvSpPr/>
          <p:nvPr/>
        </p:nvSpPr>
        <p:spPr>
          <a:xfrm>
            <a:off x="3641669" y="4942391"/>
            <a:ext cx="730828" cy="1800201"/>
          </a:xfrm>
          <a:prstGeom prst="accentCallout1">
            <a:avLst>
              <a:gd name="adj1" fmla="val 18750"/>
              <a:gd name="adj2" fmla="val -8333"/>
              <a:gd name="adj3" fmla="val -97485"/>
              <a:gd name="adj4" fmla="val -6923"/>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CN" altLang="en-US" sz="2800" dirty="0">
                <a:solidFill>
                  <a:srgbClr val="C00000"/>
                </a:solidFill>
              </a:rPr>
              <a:t>實教</a:t>
            </a:r>
            <a:endParaRPr lang="en-US" altLang="zh-CN" sz="2800" dirty="0">
              <a:solidFill>
                <a:srgbClr val="C00000"/>
              </a:solidFill>
            </a:endParaRPr>
          </a:p>
          <a:p>
            <a:pPr algn="ctr"/>
            <a:r>
              <a:rPr lang="zh-CN" altLang="en-US" sz="2800" dirty="0">
                <a:solidFill>
                  <a:srgbClr val="C00000"/>
                </a:solidFill>
              </a:rPr>
              <a:t>菩</a:t>
            </a:r>
            <a:endParaRPr lang="en-US" altLang="zh-CN" sz="2800" dirty="0">
              <a:solidFill>
                <a:srgbClr val="C00000"/>
              </a:solidFill>
            </a:endParaRPr>
          </a:p>
          <a:p>
            <a:pPr algn="ctr"/>
            <a:r>
              <a:rPr lang="zh-CN" altLang="en-US" sz="2800" dirty="0">
                <a:solidFill>
                  <a:srgbClr val="C00000"/>
                </a:solidFill>
              </a:rPr>
              <a:t>薩</a:t>
            </a:r>
            <a:endParaRPr lang="zh-TW" altLang="en-US" sz="2800" dirty="0">
              <a:solidFill>
                <a:srgbClr val="C00000"/>
              </a:solidFill>
            </a:endParaRPr>
          </a:p>
        </p:txBody>
      </p:sp>
      <p:cxnSp>
        <p:nvCxnSpPr>
          <p:cNvPr id="13" name="接點: 肘形 12">
            <a:extLst>
              <a:ext uri="{FF2B5EF4-FFF2-40B4-BE49-F238E27FC236}">
                <a16:creationId xmlns:a16="http://schemas.microsoft.com/office/drawing/2014/main" id="{4268AC08-5F9E-20BD-06C7-9ADC05B64DFC}"/>
              </a:ext>
            </a:extLst>
          </p:cNvPr>
          <p:cNvCxnSpPr>
            <a:cxnSpLocks/>
          </p:cNvCxnSpPr>
          <p:nvPr/>
        </p:nvCxnSpPr>
        <p:spPr>
          <a:xfrm rot="5400000" flipH="1" flipV="1">
            <a:off x="3674444" y="3751578"/>
            <a:ext cx="3246602" cy="1594922"/>
          </a:xfrm>
          <a:prstGeom prst="bentConnector3">
            <a:avLst>
              <a:gd name="adj1" fmla="val 498"/>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2" name="矩形 31">
            <a:extLst>
              <a:ext uri="{FF2B5EF4-FFF2-40B4-BE49-F238E27FC236}">
                <a16:creationId xmlns:a16="http://schemas.microsoft.com/office/drawing/2014/main" id="{98A7245D-8EB3-0DE7-BAC0-F0139BF01A43}"/>
              </a:ext>
            </a:extLst>
          </p:cNvPr>
          <p:cNvSpPr/>
          <p:nvPr/>
        </p:nvSpPr>
        <p:spPr>
          <a:xfrm>
            <a:off x="5520884" y="1496391"/>
            <a:ext cx="576064" cy="1429347"/>
          </a:xfrm>
          <a:prstGeom prst="rect">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8683445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10" grpId="0" animBg="1"/>
      <p:bldP spid="11" grpId="0" animBg="1"/>
      <p:bldP spid="32"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FEF9C967-C2EB-5695-3575-93F13F9689C0}"/>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第六講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83DE2FB4-64E6-CC18-AB72-4E32AB948D6F}"/>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D9A330B0-870E-6D56-944C-128009A0E218}"/>
              </a:ext>
            </a:extLst>
          </p:cNvPr>
          <p:cNvSpPr txBox="1"/>
          <p:nvPr/>
        </p:nvSpPr>
        <p:spPr>
          <a:xfrm>
            <a:off x="6822251" y="704554"/>
            <a:ext cx="4062651" cy="5173512"/>
          </a:xfrm>
          <a:prstGeom prst="rect">
            <a:avLst/>
          </a:prstGeom>
          <a:noFill/>
        </p:spPr>
        <p:txBody>
          <a:bodyPr vert="eaVert" wrap="square" rtlCol="0">
            <a:spAutoFit/>
          </a:bodyPr>
          <a:lstStyle/>
          <a:p>
            <a:pPr>
              <a:lnSpc>
                <a:spcPct val="150000"/>
              </a:lnSpc>
            </a:pPr>
            <a:r>
              <a:rPr lang="zh-TW" altLang="en-US" sz="2800" b="1" dirty="0">
                <a:solidFill>
                  <a:schemeClr val="bg1"/>
                </a:solidFill>
              </a:rPr>
              <a:t>發心要發得圓滿究竟</a:t>
            </a:r>
            <a:r>
              <a:rPr lang="zh-CN" altLang="en-US" sz="2800" b="1" dirty="0">
                <a:solidFill>
                  <a:schemeClr val="bg1"/>
                </a:solidFill>
              </a:rPr>
              <a:t>。</a:t>
            </a:r>
            <a:r>
              <a:rPr lang="en-US" altLang="zh-TW" sz="2800" b="1" dirty="0">
                <a:solidFill>
                  <a:schemeClr val="bg1"/>
                </a:solidFill>
              </a:rPr>
              <a:t> </a:t>
            </a:r>
            <a:r>
              <a:rPr lang="zh-TW" altLang="en-US" sz="2800" b="1" dirty="0">
                <a:solidFill>
                  <a:schemeClr val="bg1"/>
                </a:solidFill>
              </a:rPr>
              <a:t>如上成佛道、下化眾生。又知雖上成而實無所成，雖下化而實無所化。乃是無所成而上成，無所化而下化。則性德究竟，體用圓滿，而稱為大菩薩矣。</a:t>
            </a:r>
          </a:p>
        </p:txBody>
      </p:sp>
      <p:sp>
        <p:nvSpPr>
          <p:cNvPr id="3" name="文字方塊 2">
            <a:extLst>
              <a:ext uri="{FF2B5EF4-FFF2-40B4-BE49-F238E27FC236}">
                <a16:creationId xmlns:a16="http://schemas.microsoft.com/office/drawing/2014/main" id="{A2952B99-B842-2E56-69CC-1A4618FA5C14}"/>
              </a:ext>
            </a:extLst>
          </p:cNvPr>
          <p:cNvSpPr txBox="1"/>
          <p:nvPr/>
        </p:nvSpPr>
        <p:spPr>
          <a:xfrm>
            <a:off x="3427019" y="704554"/>
            <a:ext cx="3416320" cy="5096874"/>
          </a:xfrm>
          <a:prstGeom prst="rect">
            <a:avLst/>
          </a:prstGeom>
          <a:noFill/>
        </p:spPr>
        <p:txBody>
          <a:bodyPr vert="eaVert" wrap="square" rtlCol="0">
            <a:spAutoFit/>
          </a:bodyPr>
          <a:lstStyle/>
          <a:p>
            <a:pPr>
              <a:lnSpc>
                <a:spcPct val="150000"/>
              </a:lnSpc>
            </a:pPr>
            <a:r>
              <a:rPr lang="zh-CN" altLang="en-US" sz="2800" dirty="0">
                <a:solidFill>
                  <a:srgbClr val="FFFF00"/>
                </a:solidFill>
              </a:rPr>
              <a:t>如果</a:t>
            </a:r>
            <a:r>
              <a:rPr lang="zh-TW" altLang="en-US" sz="2800" dirty="0">
                <a:solidFill>
                  <a:srgbClr val="FFFF00"/>
                </a:solidFill>
              </a:rPr>
              <a:t>你發心不圓、不究竟，你得的果報就很小</a:t>
            </a:r>
            <a:r>
              <a:rPr lang="zh-CN" altLang="en-US" sz="2800" dirty="0">
                <a:solidFill>
                  <a:srgbClr val="FFFF00"/>
                </a:solidFill>
              </a:rPr>
              <a:t>。</a:t>
            </a:r>
            <a:r>
              <a:rPr lang="zh-TW" altLang="en-US" sz="2800" dirty="0">
                <a:solidFill>
                  <a:srgbClr val="FFFF00"/>
                </a:solidFill>
              </a:rPr>
              <a:t>等到</a:t>
            </a:r>
            <a:r>
              <a:rPr lang="zh-CN" altLang="en-US" sz="2800" dirty="0">
                <a:solidFill>
                  <a:srgbClr val="FFFF00"/>
                </a:solidFill>
              </a:rPr>
              <a:t>你</a:t>
            </a:r>
            <a:r>
              <a:rPr lang="zh-TW" altLang="en-US" sz="2800" dirty="0">
                <a:solidFill>
                  <a:srgbClr val="FFFF00"/>
                </a:solidFill>
              </a:rPr>
              <a:t>證得小果，</a:t>
            </a:r>
            <a:r>
              <a:rPr lang="zh-CN" altLang="en-US" sz="2800" dirty="0">
                <a:solidFill>
                  <a:srgbClr val="FFFF00"/>
                </a:solidFill>
              </a:rPr>
              <a:t>你</a:t>
            </a:r>
            <a:r>
              <a:rPr lang="zh-TW" altLang="en-US" sz="2800" dirty="0">
                <a:solidFill>
                  <a:srgbClr val="FFFF00"/>
                </a:solidFill>
              </a:rPr>
              <a:t>再發大心，這樣次第發心，時間很長也很累</a:t>
            </a:r>
            <a:r>
              <a:rPr lang="zh-CN" altLang="en-US" sz="2800" dirty="0">
                <a:solidFill>
                  <a:srgbClr val="FFFF00"/>
                </a:solidFill>
              </a:rPr>
              <a:t>；</a:t>
            </a:r>
            <a:r>
              <a:rPr lang="zh-TW" altLang="en-US" sz="2800" dirty="0">
                <a:solidFill>
                  <a:srgbClr val="FFFF00"/>
                </a:solidFill>
              </a:rPr>
              <a:t>不如一開頭就發足，那就很省事。</a:t>
            </a:r>
          </a:p>
        </p:txBody>
      </p:sp>
      <p:sp>
        <p:nvSpPr>
          <p:cNvPr id="6" name="文字方塊 5">
            <a:extLst>
              <a:ext uri="{FF2B5EF4-FFF2-40B4-BE49-F238E27FC236}">
                <a16:creationId xmlns:a16="http://schemas.microsoft.com/office/drawing/2014/main" id="{1736FA22-AB08-947D-842A-C20A9B89CE53}"/>
              </a:ext>
            </a:extLst>
          </p:cNvPr>
          <p:cNvSpPr txBox="1"/>
          <p:nvPr/>
        </p:nvSpPr>
        <p:spPr>
          <a:xfrm>
            <a:off x="487511" y="704554"/>
            <a:ext cx="2769989" cy="5096874"/>
          </a:xfrm>
          <a:prstGeom prst="rect">
            <a:avLst/>
          </a:prstGeom>
          <a:noFill/>
        </p:spPr>
        <p:txBody>
          <a:bodyPr vert="eaVert" wrap="square" rtlCol="0">
            <a:spAutoFit/>
          </a:bodyPr>
          <a:lstStyle/>
          <a:p>
            <a:pPr>
              <a:lnSpc>
                <a:spcPct val="150000"/>
              </a:lnSpc>
            </a:pPr>
            <a:r>
              <a:rPr lang="zh-TW" altLang="en-US" sz="2800" dirty="0">
                <a:solidFill>
                  <a:srgbClr val="FFFF00"/>
                </a:solidFill>
              </a:rPr>
              <a:t>上成佛道，下化眾生，為</a:t>
            </a:r>
            <a:r>
              <a:rPr lang="zh-CN" altLang="en-US" sz="2800" dirty="0">
                <a:solidFill>
                  <a:srgbClr val="FFFF00"/>
                </a:solidFill>
              </a:rPr>
              <a:t>何</a:t>
            </a:r>
            <a:r>
              <a:rPr lang="zh-TW" altLang="en-US" sz="2800" dirty="0">
                <a:solidFill>
                  <a:srgbClr val="FFFF00"/>
                </a:solidFill>
              </a:rPr>
              <a:t>又說成無所成、化無所化？</a:t>
            </a:r>
            <a:r>
              <a:rPr lang="zh-CN" altLang="en-US" sz="2800" dirty="0">
                <a:solidFill>
                  <a:srgbClr val="FFFF00"/>
                </a:solidFill>
              </a:rPr>
              <a:t>這是說不可以執著。成佛不可以住成佛的相；</a:t>
            </a:r>
            <a:r>
              <a:rPr lang="zh-TW" altLang="en-US" sz="2800" dirty="0">
                <a:solidFill>
                  <a:srgbClr val="FFFF00"/>
                </a:solidFill>
              </a:rPr>
              <a:t>度眾生不能執著度眾生的相</a:t>
            </a:r>
            <a:r>
              <a:rPr lang="zh-CN" altLang="en-US" sz="2800" dirty="0">
                <a:solidFill>
                  <a:srgbClr val="FFFF00"/>
                </a:solidFill>
              </a:rPr>
              <a:t>。</a:t>
            </a:r>
            <a:endParaRPr lang="zh-TW" altLang="en-US" sz="2800" dirty="0">
              <a:solidFill>
                <a:srgbClr val="FFFF00"/>
              </a:solidFill>
            </a:endParaRPr>
          </a:p>
        </p:txBody>
      </p:sp>
    </p:spTree>
    <p:extLst>
      <p:ext uri="{BB962C8B-B14F-4D97-AF65-F5344CB8AC3E}">
        <p14:creationId xmlns:p14="http://schemas.microsoft.com/office/powerpoint/2010/main" val="174484259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0FCF78DB-59AF-17BD-C573-F18EE1D5C9F1}"/>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第六講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AFE3C565-63F4-1597-4958-031E2AA9ACF2}"/>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717F5F6E-59D0-A05A-8310-7555ECE70F06}"/>
              </a:ext>
            </a:extLst>
          </p:cNvPr>
          <p:cNvSpPr txBox="1"/>
          <p:nvPr/>
        </p:nvSpPr>
        <p:spPr>
          <a:xfrm>
            <a:off x="6175921" y="704554"/>
            <a:ext cx="4708981" cy="5173512"/>
          </a:xfrm>
          <a:prstGeom prst="rect">
            <a:avLst/>
          </a:prstGeom>
          <a:noFill/>
        </p:spPr>
        <p:txBody>
          <a:bodyPr vert="eaVert" wrap="square" rtlCol="0">
            <a:spAutoFit/>
          </a:bodyPr>
          <a:lstStyle/>
          <a:p>
            <a:pPr>
              <a:lnSpc>
                <a:spcPct val="150000"/>
              </a:lnSpc>
            </a:pPr>
            <a:r>
              <a:rPr lang="zh-TW" altLang="en-US" sz="2800" b="1" dirty="0">
                <a:solidFill>
                  <a:schemeClr val="bg1"/>
                </a:solidFill>
              </a:rPr>
              <a:t>如念佛法門，本是至</a:t>
            </a:r>
            <a:r>
              <a:rPr lang="zh-CN" altLang="en-US" sz="2800" b="1" dirty="0">
                <a:solidFill>
                  <a:schemeClr val="bg1"/>
                </a:solidFill>
              </a:rPr>
              <a:t>圓</a:t>
            </a:r>
            <a:r>
              <a:rPr lang="zh-TW" altLang="en-US" sz="2800" b="1" dirty="0">
                <a:solidFill>
                  <a:schemeClr val="bg1"/>
                </a:solidFill>
              </a:rPr>
              <a:t>至頓之無上妙法。因行人發心不大，只知</a:t>
            </a:r>
            <a:r>
              <a:rPr lang="zh-CN" altLang="en-US" sz="2800" b="1" dirty="0">
                <a:solidFill>
                  <a:schemeClr val="bg1"/>
                </a:solidFill>
              </a:rPr>
              <a:t>自</a:t>
            </a:r>
            <a:r>
              <a:rPr lang="zh-TW" altLang="en-US" sz="2800" b="1" dirty="0">
                <a:solidFill>
                  <a:schemeClr val="bg1"/>
                </a:solidFill>
              </a:rPr>
              <a:t>了。則最上乘法，竟成為小乘矣。所以只能往生下品，甚且</a:t>
            </a:r>
            <a:r>
              <a:rPr lang="zh-CN" altLang="en-US" sz="2800" b="1" dirty="0">
                <a:solidFill>
                  <a:schemeClr val="bg1"/>
                </a:solidFill>
              </a:rPr>
              <a:t>並</a:t>
            </a:r>
            <a:r>
              <a:rPr lang="zh-TW" altLang="en-US" sz="2800" b="1" dirty="0">
                <a:solidFill>
                  <a:schemeClr val="bg1"/>
                </a:solidFill>
              </a:rPr>
              <a:t>下品亦不夠。豈不上負佛恩、下負己靈。</a:t>
            </a:r>
            <a:r>
              <a:rPr lang="zh-CN" altLang="en-US" sz="2800" b="1" dirty="0">
                <a:solidFill>
                  <a:schemeClr val="bg1"/>
                </a:solidFill>
              </a:rPr>
              <a:t>此</a:t>
            </a:r>
            <a:r>
              <a:rPr lang="zh-TW" altLang="en-US" sz="2800" b="1" dirty="0">
                <a:solidFill>
                  <a:schemeClr val="bg1"/>
                </a:solidFill>
              </a:rPr>
              <a:t>皆由不明無上大法之所以然也</a:t>
            </a:r>
            <a:r>
              <a:rPr lang="zh-CN" altLang="en-US" sz="2800" b="1" dirty="0">
                <a:solidFill>
                  <a:schemeClr val="bg1"/>
                </a:solidFill>
              </a:rPr>
              <a:t>。</a:t>
            </a:r>
            <a:r>
              <a:rPr lang="en-US" altLang="zh-TW" sz="2800" b="1" dirty="0">
                <a:solidFill>
                  <a:schemeClr val="bg1"/>
                </a:solidFill>
              </a:rPr>
              <a:t> </a:t>
            </a:r>
            <a:r>
              <a:rPr lang="zh-TW" altLang="en-US" sz="2800" b="1" dirty="0">
                <a:solidFill>
                  <a:schemeClr val="bg1"/>
                </a:solidFill>
              </a:rPr>
              <a:t>是學佛不能不開智慧。</a:t>
            </a:r>
          </a:p>
        </p:txBody>
      </p:sp>
      <p:sp>
        <p:nvSpPr>
          <p:cNvPr id="3" name="文字方塊 2">
            <a:extLst>
              <a:ext uri="{FF2B5EF4-FFF2-40B4-BE49-F238E27FC236}">
                <a16:creationId xmlns:a16="http://schemas.microsoft.com/office/drawing/2014/main" id="{FA4D2950-B1B3-C7BE-5BE9-A8EC791CBCC4}"/>
              </a:ext>
            </a:extLst>
          </p:cNvPr>
          <p:cNvSpPr txBox="1"/>
          <p:nvPr/>
        </p:nvSpPr>
        <p:spPr>
          <a:xfrm>
            <a:off x="2678886" y="781192"/>
            <a:ext cx="3416320" cy="5096874"/>
          </a:xfrm>
          <a:prstGeom prst="rect">
            <a:avLst/>
          </a:prstGeom>
          <a:noFill/>
        </p:spPr>
        <p:txBody>
          <a:bodyPr vert="eaVert" wrap="square" rtlCol="0">
            <a:spAutoFit/>
          </a:bodyPr>
          <a:lstStyle/>
          <a:p>
            <a:pPr>
              <a:lnSpc>
                <a:spcPct val="150000"/>
              </a:lnSpc>
            </a:pPr>
            <a:r>
              <a:rPr lang="zh-TW" altLang="en-US" sz="2800" dirty="0">
                <a:solidFill>
                  <a:srgbClr val="FFFF00"/>
                </a:solidFill>
              </a:rPr>
              <a:t>江味農居士雖然一生都在研究學習</a:t>
            </a:r>
            <a:r>
              <a:rPr lang="en-US" altLang="zh-TW" sz="2800" dirty="0">
                <a:solidFill>
                  <a:srgbClr val="FFFF00"/>
                </a:solidFill>
              </a:rPr>
              <a:t>《</a:t>
            </a:r>
            <a:r>
              <a:rPr lang="zh-TW" altLang="en-US" sz="2800" dirty="0">
                <a:solidFill>
                  <a:srgbClr val="FFFF00"/>
                </a:solidFill>
              </a:rPr>
              <a:t>金剛般若</a:t>
            </a:r>
            <a:r>
              <a:rPr lang="en-US" altLang="zh-TW" sz="2800" dirty="0">
                <a:solidFill>
                  <a:srgbClr val="FFFF00"/>
                </a:solidFill>
              </a:rPr>
              <a:t>》</a:t>
            </a:r>
            <a:r>
              <a:rPr lang="zh-TW" altLang="en-US" sz="2800" dirty="0">
                <a:solidFill>
                  <a:srgbClr val="FFFF00"/>
                </a:solidFill>
              </a:rPr>
              <a:t>，但是他念佛求生淨土，他所標榜的是「教宗般若、行在彌陀」，所以他的早晚課是念阿彌陀經、念阿彌陀佛。</a:t>
            </a:r>
          </a:p>
        </p:txBody>
      </p:sp>
      <p:sp>
        <p:nvSpPr>
          <p:cNvPr id="6" name="文字方塊 5">
            <a:extLst>
              <a:ext uri="{FF2B5EF4-FFF2-40B4-BE49-F238E27FC236}">
                <a16:creationId xmlns:a16="http://schemas.microsoft.com/office/drawing/2014/main" id="{96941387-6170-7F5C-46C7-8EDA7B95BD94}"/>
              </a:ext>
            </a:extLst>
          </p:cNvPr>
          <p:cNvSpPr txBox="1"/>
          <p:nvPr/>
        </p:nvSpPr>
        <p:spPr>
          <a:xfrm>
            <a:off x="440320" y="698064"/>
            <a:ext cx="2123658" cy="5096874"/>
          </a:xfrm>
          <a:prstGeom prst="rect">
            <a:avLst/>
          </a:prstGeom>
          <a:noFill/>
        </p:spPr>
        <p:txBody>
          <a:bodyPr vert="eaVert" wrap="square" rtlCol="0">
            <a:spAutoFit/>
          </a:bodyPr>
          <a:lstStyle/>
          <a:p>
            <a:pPr>
              <a:lnSpc>
                <a:spcPct val="150000"/>
              </a:lnSpc>
            </a:pPr>
            <a:r>
              <a:rPr lang="zh-TW" altLang="en-US" sz="2800" dirty="0">
                <a:solidFill>
                  <a:srgbClr val="FFFF00"/>
                </a:solidFill>
              </a:rPr>
              <a:t>「因行人發心不大」，行人是修淨土的人。心量小，大法也變成小法</a:t>
            </a:r>
            <a:r>
              <a:rPr lang="zh-CN" altLang="en-US" sz="2800" dirty="0">
                <a:solidFill>
                  <a:srgbClr val="FFFF00"/>
                </a:solidFill>
              </a:rPr>
              <a:t>；</a:t>
            </a:r>
            <a:r>
              <a:rPr lang="zh-TW" altLang="en-US" sz="2800" dirty="0">
                <a:solidFill>
                  <a:srgbClr val="FFFF00"/>
                </a:solidFill>
              </a:rPr>
              <a:t>心量大，小法也變成大法</a:t>
            </a:r>
            <a:r>
              <a:rPr lang="zh-CN" altLang="en-US" sz="2800" dirty="0">
                <a:solidFill>
                  <a:srgbClr val="FFFF00"/>
                </a:solidFill>
              </a:rPr>
              <a:t>。</a:t>
            </a:r>
            <a:endParaRPr lang="zh-TW" altLang="en-US" sz="2800" dirty="0">
              <a:solidFill>
                <a:srgbClr val="FFFF00"/>
              </a:solidFill>
            </a:endParaRPr>
          </a:p>
        </p:txBody>
      </p:sp>
    </p:spTree>
    <p:extLst>
      <p:ext uri="{BB962C8B-B14F-4D97-AF65-F5344CB8AC3E}">
        <p14:creationId xmlns:p14="http://schemas.microsoft.com/office/powerpoint/2010/main" val="35269571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FBCC45DA-A7DA-7E2A-611F-1D156B39C790}"/>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第六講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F47EC659-A5F2-C969-809D-987B4410D7D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C1D6E639-CBCF-16EF-F82B-BEA18E400171}"/>
              </a:ext>
            </a:extLst>
          </p:cNvPr>
          <p:cNvSpPr txBox="1"/>
          <p:nvPr/>
        </p:nvSpPr>
        <p:spPr>
          <a:xfrm>
            <a:off x="8149753" y="704554"/>
            <a:ext cx="2769989" cy="5173512"/>
          </a:xfrm>
          <a:prstGeom prst="rect">
            <a:avLst/>
          </a:prstGeom>
          <a:noFill/>
        </p:spPr>
        <p:txBody>
          <a:bodyPr vert="eaVert" wrap="square" rtlCol="0">
            <a:spAutoFit/>
          </a:bodyPr>
          <a:lstStyle/>
          <a:p>
            <a:pPr>
              <a:lnSpc>
                <a:spcPct val="150000"/>
              </a:lnSpc>
            </a:pPr>
            <a:r>
              <a:rPr lang="zh-TW" altLang="en-US" sz="2800" b="1" dirty="0">
                <a:solidFill>
                  <a:schemeClr val="bg1"/>
                </a:solidFill>
              </a:rPr>
              <a:t>降伏其心，是令妄想不起</a:t>
            </a:r>
            <a:r>
              <a:rPr lang="zh-CN" altLang="en-US" sz="2800" b="1" dirty="0">
                <a:solidFill>
                  <a:schemeClr val="bg1"/>
                </a:solidFill>
              </a:rPr>
              <a:t>，</a:t>
            </a:r>
            <a:r>
              <a:rPr lang="zh-TW" altLang="en-US" sz="2800" b="1" dirty="0">
                <a:solidFill>
                  <a:schemeClr val="bg1"/>
                </a:solidFill>
              </a:rPr>
              <a:t>使不覺者覺。初發心人，下手只有降伏。古人云：但求息妄，莫更覓真。即是此意。</a:t>
            </a:r>
          </a:p>
        </p:txBody>
      </p:sp>
      <p:sp>
        <p:nvSpPr>
          <p:cNvPr id="3" name="文字方塊 2">
            <a:extLst>
              <a:ext uri="{FF2B5EF4-FFF2-40B4-BE49-F238E27FC236}">
                <a16:creationId xmlns:a16="http://schemas.microsoft.com/office/drawing/2014/main" id="{1B9A5C51-40BF-13CB-ADAD-2C3F9A1B023F}"/>
              </a:ext>
            </a:extLst>
          </p:cNvPr>
          <p:cNvSpPr txBox="1"/>
          <p:nvPr/>
        </p:nvSpPr>
        <p:spPr>
          <a:xfrm>
            <a:off x="4011611" y="704554"/>
            <a:ext cx="4062651" cy="5096874"/>
          </a:xfrm>
          <a:prstGeom prst="rect">
            <a:avLst/>
          </a:prstGeom>
          <a:noFill/>
        </p:spPr>
        <p:txBody>
          <a:bodyPr vert="eaVert" wrap="square" rtlCol="0">
            <a:spAutoFit/>
          </a:bodyPr>
          <a:lstStyle/>
          <a:p>
            <a:pPr>
              <a:lnSpc>
                <a:spcPct val="150000"/>
              </a:lnSpc>
            </a:pPr>
            <a:r>
              <a:rPr lang="zh-TW" altLang="en-US" sz="2800" dirty="0">
                <a:solidFill>
                  <a:srgbClr val="FFFF00"/>
                </a:solidFill>
              </a:rPr>
              <a:t>尊者問：應云何住</a:t>
            </a:r>
            <a:r>
              <a:rPr lang="zh-CN" altLang="en-US" sz="2800" dirty="0">
                <a:solidFill>
                  <a:srgbClr val="FFFF00"/>
                </a:solidFill>
              </a:rPr>
              <a:t>？</a:t>
            </a:r>
            <a:r>
              <a:rPr lang="zh-TW" altLang="en-US" sz="2800" dirty="0">
                <a:solidFill>
                  <a:srgbClr val="FFFF00"/>
                </a:solidFill>
              </a:rPr>
              <a:t>云何降伏其心</a:t>
            </a:r>
            <a:r>
              <a:rPr lang="zh-CN" altLang="en-US" sz="2800" dirty="0">
                <a:solidFill>
                  <a:srgbClr val="FFFF00"/>
                </a:solidFill>
              </a:rPr>
              <a:t>？</a:t>
            </a:r>
            <a:r>
              <a:rPr lang="zh-TW" altLang="en-US" sz="2800" dirty="0">
                <a:solidFill>
                  <a:srgbClr val="FFFF00"/>
                </a:solidFill>
              </a:rPr>
              <a:t>而世尊的</a:t>
            </a:r>
            <a:r>
              <a:rPr lang="zh-CN" altLang="en-US" sz="2800" dirty="0">
                <a:solidFill>
                  <a:srgbClr val="FFFF00"/>
                </a:solidFill>
              </a:rPr>
              <a:t>回</a:t>
            </a:r>
            <a:r>
              <a:rPr lang="zh-TW" altLang="en-US" sz="2800" dirty="0">
                <a:solidFill>
                  <a:srgbClr val="FFFF00"/>
                </a:solidFill>
              </a:rPr>
              <a:t>答，只答覆降伏其心，沒有說住。實在說，他所問的三個問題是一個意思</a:t>
            </a:r>
            <a:r>
              <a:rPr lang="zh-CN" altLang="en-US" sz="2800" dirty="0">
                <a:solidFill>
                  <a:srgbClr val="FFFF00"/>
                </a:solidFill>
              </a:rPr>
              <a:t>。</a:t>
            </a:r>
            <a:r>
              <a:rPr lang="zh-TW" altLang="en-US" sz="2800" dirty="0">
                <a:solidFill>
                  <a:srgbClr val="FFFF00"/>
                </a:solidFill>
              </a:rPr>
              <a:t>世尊在三個問題裡面，只要答覆一個，三個都圓滿答覆了。</a:t>
            </a:r>
          </a:p>
        </p:txBody>
      </p:sp>
      <p:sp>
        <p:nvSpPr>
          <p:cNvPr id="6" name="文字方塊 5">
            <a:extLst>
              <a:ext uri="{FF2B5EF4-FFF2-40B4-BE49-F238E27FC236}">
                <a16:creationId xmlns:a16="http://schemas.microsoft.com/office/drawing/2014/main" id="{3785221B-9589-D9DC-E021-0DCD4830B139}"/>
              </a:ext>
            </a:extLst>
          </p:cNvPr>
          <p:cNvSpPr txBox="1"/>
          <p:nvPr/>
        </p:nvSpPr>
        <p:spPr>
          <a:xfrm>
            <a:off x="448379" y="693490"/>
            <a:ext cx="3416320" cy="5096874"/>
          </a:xfrm>
          <a:prstGeom prst="rect">
            <a:avLst/>
          </a:prstGeom>
          <a:noFill/>
        </p:spPr>
        <p:txBody>
          <a:bodyPr vert="eaVert" wrap="square" rtlCol="0">
            <a:spAutoFit/>
          </a:bodyPr>
          <a:lstStyle/>
          <a:p>
            <a:pPr>
              <a:lnSpc>
                <a:spcPct val="150000"/>
              </a:lnSpc>
            </a:pPr>
            <a:r>
              <a:rPr lang="zh-TW" altLang="en-US" sz="2800" dirty="0">
                <a:solidFill>
                  <a:srgbClr val="FFFF00"/>
                </a:solidFill>
              </a:rPr>
              <a:t>我們念佛，也是把妄想念掉，豈不是方法不一樣，目的都是降伏其心嗎？方法不</a:t>
            </a:r>
            <a:r>
              <a:rPr lang="zh-CN" altLang="en-US" sz="2800" dirty="0">
                <a:solidFill>
                  <a:srgbClr val="FFFF00"/>
                </a:solidFill>
              </a:rPr>
              <a:t>同</a:t>
            </a:r>
            <a:r>
              <a:rPr lang="zh-TW" altLang="en-US" sz="2800" dirty="0">
                <a:solidFill>
                  <a:srgbClr val="FFFF00"/>
                </a:solidFill>
              </a:rPr>
              <a:t>，有人持咒，有人靜坐，有人讀經，有人念佛</a:t>
            </a:r>
            <a:r>
              <a:rPr lang="zh-CN" altLang="en-US" sz="2800" dirty="0">
                <a:solidFill>
                  <a:srgbClr val="FFFF00"/>
                </a:solidFill>
              </a:rPr>
              <a:t>；</a:t>
            </a:r>
            <a:r>
              <a:rPr lang="zh-TW" altLang="en-US" sz="2800" dirty="0">
                <a:solidFill>
                  <a:srgbClr val="FFFF00"/>
                </a:solidFill>
              </a:rPr>
              <a:t>方法多的是</a:t>
            </a:r>
            <a:r>
              <a:rPr lang="zh-CN" altLang="en-US" sz="2800" dirty="0">
                <a:solidFill>
                  <a:srgbClr val="FFFF00"/>
                </a:solidFill>
              </a:rPr>
              <a:t>，</a:t>
            </a:r>
            <a:r>
              <a:rPr lang="zh-TW" altLang="en-US" sz="2800" dirty="0">
                <a:solidFill>
                  <a:srgbClr val="FFFF00"/>
                </a:solidFill>
              </a:rPr>
              <a:t>目的都是降伏妄念</a:t>
            </a:r>
            <a:r>
              <a:rPr lang="zh-CN" altLang="en-US" sz="2800" dirty="0">
                <a:solidFill>
                  <a:srgbClr val="FFFF00"/>
                </a:solidFill>
              </a:rPr>
              <a:t>。</a:t>
            </a:r>
            <a:endParaRPr lang="zh-TW" altLang="en-US" sz="2800" dirty="0">
              <a:solidFill>
                <a:srgbClr val="FFFF00"/>
              </a:solidFill>
            </a:endParaRPr>
          </a:p>
        </p:txBody>
      </p:sp>
    </p:spTree>
    <p:extLst>
      <p:ext uri="{BB962C8B-B14F-4D97-AF65-F5344CB8AC3E}">
        <p14:creationId xmlns:p14="http://schemas.microsoft.com/office/powerpoint/2010/main" val="79111390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9F685107-91D8-2824-D36E-CA2D579D0FBE}"/>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第六講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48D20133-15EA-566E-761F-C4B5247A9BF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5B8E1878-3E9E-A0E9-4798-6826CEBA443F}"/>
              </a:ext>
            </a:extLst>
          </p:cNvPr>
          <p:cNvSpPr txBox="1"/>
          <p:nvPr/>
        </p:nvSpPr>
        <p:spPr>
          <a:xfrm>
            <a:off x="8796084" y="704554"/>
            <a:ext cx="2123658" cy="5173512"/>
          </a:xfrm>
          <a:prstGeom prst="rect">
            <a:avLst/>
          </a:prstGeom>
          <a:noFill/>
        </p:spPr>
        <p:txBody>
          <a:bodyPr vert="eaVert" wrap="square" rtlCol="0">
            <a:spAutoFit/>
          </a:bodyPr>
          <a:lstStyle/>
          <a:p>
            <a:pPr>
              <a:lnSpc>
                <a:spcPct val="150000"/>
              </a:lnSpc>
            </a:pPr>
            <a:r>
              <a:rPr lang="zh-TW" altLang="en-US" sz="2800" b="1" dirty="0">
                <a:solidFill>
                  <a:schemeClr val="bg1"/>
                </a:solidFill>
              </a:rPr>
              <a:t>不但初發心，實則自始至終，亦只有降伏之功。乃至成佛，亦無所住。</a:t>
            </a:r>
          </a:p>
        </p:txBody>
      </p:sp>
      <p:sp>
        <p:nvSpPr>
          <p:cNvPr id="3" name="文字方塊 2">
            <a:extLst>
              <a:ext uri="{FF2B5EF4-FFF2-40B4-BE49-F238E27FC236}">
                <a16:creationId xmlns:a16="http://schemas.microsoft.com/office/drawing/2014/main" id="{E407808D-3D0E-A734-3275-1FCBF11BA9CF}"/>
              </a:ext>
            </a:extLst>
          </p:cNvPr>
          <p:cNvSpPr txBox="1"/>
          <p:nvPr/>
        </p:nvSpPr>
        <p:spPr>
          <a:xfrm>
            <a:off x="2620231" y="704554"/>
            <a:ext cx="6001643" cy="5096874"/>
          </a:xfrm>
          <a:prstGeom prst="rect">
            <a:avLst/>
          </a:prstGeom>
          <a:noFill/>
        </p:spPr>
        <p:txBody>
          <a:bodyPr vert="eaVert" wrap="square" rtlCol="0">
            <a:spAutoFit/>
          </a:bodyPr>
          <a:lstStyle/>
          <a:p>
            <a:pPr>
              <a:lnSpc>
                <a:spcPct val="150000"/>
              </a:lnSpc>
            </a:pPr>
            <a:r>
              <a:rPr lang="zh-TW" altLang="en-US" sz="2800" dirty="0">
                <a:solidFill>
                  <a:srgbClr val="FFFF00"/>
                </a:solidFill>
              </a:rPr>
              <a:t>經上講的「無住」這個原則，是徹始徹終的，從初發心一直到圓滿成佛，都是這一個無住，一個原則、一個道理。儘管用的方法不一樣，我念佛，他參禪、持咒，方法不一樣，原理、原則一定是完全相同</a:t>
            </a:r>
            <a:r>
              <a:rPr lang="zh-CN" altLang="en-US" sz="2800" dirty="0">
                <a:solidFill>
                  <a:srgbClr val="FFFF00"/>
                </a:solidFill>
              </a:rPr>
              <a:t>：</a:t>
            </a:r>
            <a:r>
              <a:rPr lang="zh-TW" altLang="en-US" sz="2800" dirty="0">
                <a:solidFill>
                  <a:srgbClr val="FFFF00"/>
                </a:solidFill>
              </a:rPr>
              <a:t>念佛不住念佛的相，參禪不住參禪的相，持咒不住持咒的相。</a:t>
            </a:r>
          </a:p>
        </p:txBody>
      </p:sp>
    </p:spTree>
    <p:extLst>
      <p:ext uri="{BB962C8B-B14F-4D97-AF65-F5344CB8AC3E}">
        <p14:creationId xmlns:p14="http://schemas.microsoft.com/office/powerpoint/2010/main" val="178183989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12E4D182-3CA0-3473-ED50-4DB65D107A06}"/>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第六講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96D1CF2E-83C7-D559-0C6C-A0051FFDF5D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A331C079-7735-4F93-0224-658944BAA9E8}"/>
              </a:ext>
            </a:extLst>
          </p:cNvPr>
          <p:cNvSpPr txBox="1"/>
          <p:nvPr/>
        </p:nvSpPr>
        <p:spPr>
          <a:xfrm>
            <a:off x="9335566" y="704554"/>
            <a:ext cx="1477328" cy="5173512"/>
          </a:xfrm>
          <a:prstGeom prst="rect">
            <a:avLst/>
          </a:prstGeom>
          <a:noFill/>
        </p:spPr>
        <p:txBody>
          <a:bodyPr vert="eaVert" wrap="square" rtlCol="0">
            <a:spAutoFit/>
          </a:bodyPr>
          <a:lstStyle/>
          <a:p>
            <a:pPr>
              <a:lnSpc>
                <a:spcPct val="150000"/>
              </a:lnSpc>
            </a:pPr>
            <a:r>
              <a:rPr lang="zh-TW" altLang="en-US" sz="2800" b="1" dirty="0">
                <a:solidFill>
                  <a:schemeClr val="bg1"/>
                </a:solidFill>
              </a:rPr>
              <a:t>不住生死，不住涅槃。除降伏外，別無進修方法。</a:t>
            </a:r>
          </a:p>
        </p:txBody>
      </p:sp>
      <p:sp>
        <p:nvSpPr>
          <p:cNvPr id="3" name="文字方塊 2">
            <a:extLst>
              <a:ext uri="{FF2B5EF4-FFF2-40B4-BE49-F238E27FC236}">
                <a16:creationId xmlns:a16="http://schemas.microsoft.com/office/drawing/2014/main" id="{813C8301-9FBB-9FA0-FF81-33808D905207}"/>
              </a:ext>
            </a:extLst>
          </p:cNvPr>
          <p:cNvSpPr txBox="1"/>
          <p:nvPr/>
        </p:nvSpPr>
        <p:spPr>
          <a:xfrm>
            <a:off x="7387080" y="689859"/>
            <a:ext cx="1477328" cy="5096874"/>
          </a:xfrm>
          <a:prstGeom prst="rect">
            <a:avLst/>
          </a:prstGeom>
          <a:noFill/>
        </p:spPr>
        <p:txBody>
          <a:bodyPr vert="eaVert" wrap="square" rtlCol="0">
            <a:spAutoFit/>
          </a:bodyPr>
          <a:lstStyle/>
          <a:p>
            <a:pPr>
              <a:lnSpc>
                <a:spcPct val="150000"/>
              </a:lnSpc>
            </a:pPr>
            <a:r>
              <a:rPr lang="zh-TW" altLang="en-US" sz="2800" dirty="0">
                <a:solidFill>
                  <a:srgbClr val="FFFF00"/>
                </a:solidFill>
              </a:rPr>
              <a:t>「不住生死，不住涅槃」</a:t>
            </a:r>
            <a:r>
              <a:rPr lang="zh-CN" altLang="en-US" sz="2800" dirty="0">
                <a:solidFill>
                  <a:srgbClr val="FFFF00"/>
                </a:solidFill>
              </a:rPr>
              <a:t>，</a:t>
            </a:r>
            <a:r>
              <a:rPr lang="zh-TW" altLang="en-US" sz="2800" dirty="0">
                <a:solidFill>
                  <a:srgbClr val="FFFF00"/>
                </a:solidFill>
              </a:rPr>
              <a:t>這是講到究極之處。</a:t>
            </a:r>
          </a:p>
        </p:txBody>
      </p:sp>
      <p:sp>
        <p:nvSpPr>
          <p:cNvPr id="6" name="文字方塊 5">
            <a:extLst>
              <a:ext uri="{FF2B5EF4-FFF2-40B4-BE49-F238E27FC236}">
                <a16:creationId xmlns:a16="http://schemas.microsoft.com/office/drawing/2014/main" id="{8D31362C-4214-3610-A39E-9C62ED25182C}"/>
              </a:ext>
            </a:extLst>
          </p:cNvPr>
          <p:cNvSpPr txBox="1"/>
          <p:nvPr/>
        </p:nvSpPr>
        <p:spPr>
          <a:xfrm>
            <a:off x="4202875" y="742873"/>
            <a:ext cx="2769989" cy="5096874"/>
          </a:xfrm>
          <a:prstGeom prst="rect">
            <a:avLst/>
          </a:prstGeom>
          <a:noFill/>
        </p:spPr>
        <p:txBody>
          <a:bodyPr vert="eaVert" wrap="square" rtlCol="0">
            <a:spAutoFit/>
          </a:bodyPr>
          <a:lstStyle/>
          <a:p>
            <a:pPr>
              <a:lnSpc>
                <a:spcPct val="150000"/>
              </a:lnSpc>
            </a:pPr>
            <a:r>
              <a:rPr lang="zh-TW" altLang="en-US" sz="2800" dirty="0">
                <a:solidFill>
                  <a:srgbClr val="FFFF00"/>
                </a:solidFill>
              </a:rPr>
              <a:t>這一定要牢牢記住</a:t>
            </a:r>
            <a:r>
              <a:rPr lang="zh-CN" altLang="en-US" sz="2800" dirty="0">
                <a:solidFill>
                  <a:srgbClr val="FFFF00"/>
                </a:solidFill>
              </a:rPr>
              <a:t>：</a:t>
            </a:r>
            <a:r>
              <a:rPr lang="zh-TW" altLang="en-US" sz="2800" dirty="0">
                <a:solidFill>
                  <a:srgbClr val="FFFF00"/>
                </a:solidFill>
              </a:rPr>
              <a:t>我們今天讀</a:t>
            </a:r>
            <a:r>
              <a:rPr lang="en-US" altLang="zh-TW" sz="2800" dirty="0">
                <a:solidFill>
                  <a:srgbClr val="FFFF00"/>
                </a:solidFill>
              </a:rPr>
              <a:t>《</a:t>
            </a:r>
            <a:r>
              <a:rPr lang="zh-TW" altLang="en-US" sz="2800" dirty="0">
                <a:solidFill>
                  <a:srgbClr val="FFFF00"/>
                </a:solidFill>
              </a:rPr>
              <a:t>無量壽經</a:t>
            </a:r>
            <a:r>
              <a:rPr lang="en-US" altLang="zh-TW" sz="2800" dirty="0">
                <a:solidFill>
                  <a:srgbClr val="FFFF00"/>
                </a:solidFill>
              </a:rPr>
              <a:t>》</a:t>
            </a:r>
            <a:r>
              <a:rPr lang="zh-TW" altLang="en-US" sz="2800" dirty="0">
                <a:solidFill>
                  <a:srgbClr val="FFFF00"/>
                </a:solidFill>
              </a:rPr>
              <a:t>，念阿彌陀佛，不要著相</a:t>
            </a:r>
            <a:r>
              <a:rPr lang="zh-CN" altLang="en-US" sz="2800" dirty="0">
                <a:solidFill>
                  <a:srgbClr val="FFFF00"/>
                </a:solidFill>
              </a:rPr>
              <a:t>；</a:t>
            </a:r>
            <a:r>
              <a:rPr lang="zh-TW" altLang="en-US" sz="2800" dirty="0">
                <a:solidFill>
                  <a:srgbClr val="FFFF00"/>
                </a:solidFill>
              </a:rPr>
              <a:t>不著相</a:t>
            </a:r>
            <a:r>
              <a:rPr lang="zh-CN" altLang="en-US" sz="2800" dirty="0">
                <a:solidFill>
                  <a:srgbClr val="FFFF00"/>
                </a:solidFill>
              </a:rPr>
              <a:t>，</a:t>
            </a:r>
            <a:r>
              <a:rPr lang="zh-TW" altLang="en-US" sz="2800" dirty="0">
                <a:solidFill>
                  <a:srgbClr val="FFFF00"/>
                </a:solidFill>
              </a:rPr>
              <a:t>你念的功夫就得力。</a:t>
            </a:r>
          </a:p>
        </p:txBody>
      </p:sp>
    </p:spTree>
    <p:extLst>
      <p:ext uri="{BB962C8B-B14F-4D97-AF65-F5344CB8AC3E}">
        <p14:creationId xmlns:p14="http://schemas.microsoft.com/office/powerpoint/2010/main" val="345835444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94B3329C-6AE2-A3C4-3143-16399E31EDE9}"/>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第六講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C05DF02E-067E-CAD5-465C-481C3BDBA20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E1A8FE85-4410-21A2-F2EA-F9C12D59C2AD}"/>
              </a:ext>
            </a:extLst>
          </p:cNvPr>
          <p:cNvSpPr txBox="1"/>
          <p:nvPr/>
        </p:nvSpPr>
        <p:spPr>
          <a:xfrm>
            <a:off x="6103913" y="704554"/>
            <a:ext cx="4708981" cy="5173512"/>
          </a:xfrm>
          <a:prstGeom prst="rect">
            <a:avLst/>
          </a:prstGeom>
          <a:noFill/>
        </p:spPr>
        <p:txBody>
          <a:bodyPr vert="eaVert" wrap="square" rtlCol="0">
            <a:spAutoFit/>
          </a:bodyPr>
          <a:lstStyle/>
          <a:p>
            <a:pPr>
              <a:lnSpc>
                <a:spcPct val="150000"/>
              </a:lnSpc>
            </a:pPr>
            <a:r>
              <a:rPr lang="zh-TW" altLang="en-US" sz="2800" b="1" dirty="0">
                <a:solidFill>
                  <a:schemeClr val="bg1"/>
                </a:solidFill>
              </a:rPr>
              <a:t>「所有一切眾生之類，若卵生、若胎生、若濕生、若化生，若有色、若無色，若有想、若無想、若非有想非無想。我皆令入無餘涅槃而滅度之；如是滅度無量無數無邊眾生，實無眾生得滅度者。」</a:t>
            </a:r>
          </a:p>
        </p:txBody>
      </p:sp>
      <p:sp>
        <p:nvSpPr>
          <p:cNvPr id="3" name="文字方塊 2">
            <a:extLst>
              <a:ext uri="{FF2B5EF4-FFF2-40B4-BE49-F238E27FC236}">
                <a16:creationId xmlns:a16="http://schemas.microsoft.com/office/drawing/2014/main" id="{3FC10BD3-2711-4DDE-4BD2-09C75043394A}"/>
              </a:ext>
            </a:extLst>
          </p:cNvPr>
          <p:cNvSpPr txBox="1"/>
          <p:nvPr/>
        </p:nvSpPr>
        <p:spPr>
          <a:xfrm>
            <a:off x="1813628" y="742873"/>
            <a:ext cx="4062651" cy="5096874"/>
          </a:xfrm>
          <a:prstGeom prst="rect">
            <a:avLst/>
          </a:prstGeom>
          <a:noFill/>
        </p:spPr>
        <p:txBody>
          <a:bodyPr vert="eaVert" wrap="square" rtlCol="0">
            <a:spAutoFit/>
          </a:bodyPr>
          <a:lstStyle/>
          <a:p>
            <a:pPr>
              <a:lnSpc>
                <a:spcPct val="150000"/>
              </a:lnSpc>
            </a:pPr>
            <a:r>
              <a:rPr lang="zh-TW" altLang="en-US" sz="2800" dirty="0">
                <a:solidFill>
                  <a:srgbClr val="FFFF00"/>
                </a:solidFill>
              </a:rPr>
              <a:t>這是佛非常具體給我們說明，應如是降伏其心，用這個方法，這個方法妙極了。我們要懂，要徹底明瞭，要學，我們這些妄想、雜念就能伏得住，念佛功夫就得力了。</a:t>
            </a:r>
          </a:p>
        </p:txBody>
      </p:sp>
    </p:spTree>
    <p:extLst>
      <p:ext uri="{BB962C8B-B14F-4D97-AF65-F5344CB8AC3E}">
        <p14:creationId xmlns:p14="http://schemas.microsoft.com/office/powerpoint/2010/main" val="54214686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1" name="文字方塊 30">
            <a:extLst>
              <a:ext uri="{FF2B5EF4-FFF2-40B4-BE49-F238E27FC236}">
                <a16:creationId xmlns:a16="http://schemas.microsoft.com/office/drawing/2014/main" id="{E7A6A033-9BA9-611F-E733-F590C5C6DF0F}"/>
              </a:ext>
            </a:extLst>
          </p:cNvPr>
          <p:cNvSpPr txBox="1"/>
          <p:nvPr/>
        </p:nvSpPr>
        <p:spPr>
          <a:xfrm>
            <a:off x="7827842" y="441839"/>
            <a:ext cx="1415772" cy="5660092"/>
          </a:xfrm>
          <a:prstGeom prst="rect">
            <a:avLst/>
          </a:prstGeom>
          <a:noFill/>
        </p:spPr>
        <p:txBody>
          <a:bodyPr vert="eaVert" wrap="square" rtlCol="0">
            <a:spAutoFit/>
          </a:bodyPr>
          <a:lstStyle/>
          <a:p>
            <a:pPr algn="just">
              <a:lnSpc>
                <a:spcPts val="4800"/>
              </a:lnSpc>
            </a:pPr>
            <a:r>
              <a:rPr lang="zh-CN" altLang="en-US" sz="2800" dirty="0">
                <a:solidFill>
                  <a:srgbClr val="FFFF00"/>
                </a:solidFill>
              </a:rPr>
              <a:t>四生：</a:t>
            </a:r>
            <a:r>
              <a:rPr lang="zh-TW" altLang="en-US" sz="2800" dirty="0">
                <a:solidFill>
                  <a:srgbClr val="FFFF00"/>
                </a:solidFill>
              </a:rPr>
              <a:t>一切有情，有四種生。謂胎生、卵生、濕生、化生。</a:t>
            </a:r>
            <a:endParaRPr lang="en-US" altLang="zh-TW" sz="2800" dirty="0">
              <a:solidFill>
                <a:srgbClr val="FFFF00"/>
              </a:solidFill>
            </a:endParaRPr>
          </a:p>
        </p:txBody>
      </p:sp>
      <p:sp>
        <p:nvSpPr>
          <p:cNvPr id="32" name="文字方塊 31">
            <a:extLst>
              <a:ext uri="{FF2B5EF4-FFF2-40B4-BE49-F238E27FC236}">
                <a16:creationId xmlns:a16="http://schemas.microsoft.com/office/drawing/2014/main" id="{9FE9897D-CD8D-6A5F-54D2-A17CB296A527}"/>
              </a:ext>
            </a:extLst>
          </p:cNvPr>
          <p:cNvSpPr txBox="1"/>
          <p:nvPr/>
        </p:nvSpPr>
        <p:spPr>
          <a:xfrm>
            <a:off x="6351040" y="408450"/>
            <a:ext cx="1415772" cy="5660092"/>
          </a:xfrm>
          <a:prstGeom prst="rect">
            <a:avLst/>
          </a:prstGeom>
          <a:noFill/>
        </p:spPr>
        <p:txBody>
          <a:bodyPr vert="eaVert" wrap="square" rtlCol="0">
            <a:spAutoFit/>
          </a:bodyPr>
          <a:lstStyle/>
          <a:p>
            <a:pPr algn="just">
              <a:lnSpc>
                <a:spcPts val="4800"/>
              </a:lnSpc>
            </a:pPr>
            <a:r>
              <a:rPr lang="zh-CN" altLang="en-US" sz="2800" dirty="0">
                <a:solidFill>
                  <a:srgbClr val="FFFF00"/>
                </a:solidFill>
              </a:rPr>
              <a:t>一、</a:t>
            </a:r>
            <a:r>
              <a:rPr lang="zh-TW" altLang="en-US" sz="2800" dirty="0">
                <a:solidFill>
                  <a:srgbClr val="FFFF00"/>
                </a:solidFill>
              </a:rPr>
              <a:t>胎生</a:t>
            </a:r>
            <a:r>
              <a:rPr lang="en-US" altLang="zh-TW" sz="2800" dirty="0" err="1">
                <a:solidFill>
                  <a:srgbClr val="FFFF00"/>
                </a:solidFill>
              </a:rPr>
              <a:t>Jarayuja</a:t>
            </a:r>
            <a:r>
              <a:rPr lang="zh-TW" altLang="en-US" sz="2800" dirty="0">
                <a:solidFill>
                  <a:srgbClr val="FFFF00"/>
                </a:solidFill>
              </a:rPr>
              <a:t>，如人類在母胎成體而後出生者。</a:t>
            </a:r>
            <a:endParaRPr lang="en-US" altLang="zh-TW" sz="2800" dirty="0">
              <a:solidFill>
                <a:srgbClr val="FFFF00"/>
              </a:solidFill>
            </a:endParaRPr>
          </a:p>
        </p:txBody>
      </p:sp>
      <p:sp>
        <p:nvSpPr>
          <p:cNvPr id="33" name="文字方塊 32">
            <a:extLst>
              <a:ext uri="{FF2B5EF4-FFF2-40B4-BE49-F238E27FC236}">
                <a16:creationId xmlns:a16="http://schemas.microsoft.com/office/drawing/2014/main" id="{6336D203-1A32-346B-44C5-C66829C912FA}"/>
              </a:ext>
            </a:extLst>
          </p:cNvPr>
          <p:cNvSpPr txBox="1"/>
          <p:nvPr/>
        </p:nvSpPr>
        <p:spPr>
          <a:xfrm>
            <a:off x="4768005" y="405458"/>
            <a:ext cx="1415772" cy="5660092"/>
          </a:xfrm>
          <a:prstGeom prst="rect">
            <a:avLst/>
          </a:prstGeom>
          <a:noFill/>
        </p:spPr>
        <p:txBody>
          <a:bodyPr vert="eaVert" wrap="square" rtlCol="0">
            <a:spAutoFit/>
          </a:bodyPr>
          <a:lstStyle/>
          <a:p>
            <a:pPr algn="just">
              <a:lnSpc>
                <a:spcPts val="4800"/>
              </a:lnSpc>
            </a:pPr>
            <a:r>
              <a:rPr lang="zh-CN" altLang="en-US" sz="2800" dirty="0">
                <a:solidFill>
                  <a:srgbClr val="FFFF00"/>
                </a:solidFill>
              </a:rPr>
              <a:t>二、</a:t>
            </a:r>
            <a:r>
              <a:rPr lang="zh-TW" altLang="en-US" sz="2800" dirty="0">
                <a:solidFill>
                  <a:srgbClr val="FFFF00"/>
                </a:solidFill>
              </a:rPr>
              <a:t>卵生</a:t>
            </a:r>
            <a:r>
              <a:rPr lang="en-US" altLang="zh-TW" sz="2800" dirty="0" err="1">
                <a:solidFill>
                  <a:srgbClr val="FFFF00"/>
                </a:solidFill>
              </a:rPr>
              <a:t>Andaja</a:t>
            </a:r>
            <a:r>
              <a:rPr lang="zh-TW" altLang="en-US" sz="2800" dirty="0">
                <a:solidFill>
                  <a:srgbClr val="FFFF00"/>
                </a:solidFill>
              </a:rPr>
              <a:t>，如鳥在卵殼成體而後出生者。</a:t>
            </a:r>
            <a:endParaRPr lang="en-US" altLang="zh-TW" sz="2800" dirty="0">
              <a:solidFill>
                <a:srgbClr val="FFFF00"/>
              </a:solidFill>
            </a:endParaRPr>
          </a:p>
        </p:txBody>
      </p:sp>
      <p:sp>
        <p:nvSpPr>
          <p:cNvPr id="34" name="文字方塊 33">
            <a:extLst>
              <a:ext uri="{FF2B5EF4-FFF2-40B4-BE49-F238E27FC236}">
                <a16:creationId xmlns:a16="http://schemas.microsoft.com/office/drawing/2014/main" id="{FE2527B4-485A-46B3-7BEB-F2CC4EA9CBD2}"/>
              </a:ext>
            </a:extLst>
          </p:cNvPr>
          <p:cNvSpPr txBox="1"/>
          <p:nvPr/>
        </p:nvSpPr>
        <p:spPr>
          <a:xfrm>
            <a:off x="3184970" y="430057"/>
            <a:ext cx="1415772" cy="5660092"/>
          </a:xfrm>
          <a:prstGeom prst="rect">
            <a:avLst/>
          </a:prstGeom>
          <a:noFill/>
        </p:spPr>
        <p:txBody>
          <a:bodyPr vert="eaVert" wrap="square" rtlCol="0">
            <a:spAutoFit/>
          </a:bodyPr>
          <a:lstStyle/>
          <a:p>
            <a:pPr algn="just">
              <a:lnSpc>
                <a:spcPts val="4800"/>
              </a:lnSpc>
            </a:pPr>
            <a:r>
              <a:rPr lang="zh-CN" altLang="en-US" sz="2800" dirty="0">
                <a:solidFill>
                  <a:srgbClr val="FFFF00"/>
                </a:solidFill>
              </a:rPr>
              <a:t>三、</a:t>
            </a:r>
            <a:r>
              <a:rPr lang="zh-TW" altLang="en-US" sz="2800" dirty="0">
                <a:solidFill>
                  <a:srgbClr val="FFFF00"/>
                </a:solidFill>
              </a:rPr>
              <a:t>濕生</a:t>
            </a:r>
            <a:r>
              <a:rPr lang="en-US" altLang="zh-TW" sz="2800" dirty="0" err="1">
                <a:solidFill>
                  <a:srgbClr val="FFFF00"/>
                </a:solidFill>
              </a:rPr>
              <a:t>Samsvedaja</a:t>
            </a:r>
            <a:r>
              <a:rPr lang="zh-TW" altLang="en-US" sz="2800" dirty="0">
                <a:solidFill>
                  <a:srgbClr val="FFFF00"/>
                </a:solidFill>
              </a:rPr>
              <a:t>，如蟲依濕而受形者。</a:t>
            </a:r>
            <a:endParaRPr lang="en-US" altLang="zh-TW" sz="2800" dirty="0">
              <a:solidFill>
                <a:srgbClr val="FFFF00"/>
              </a:solidFill>
            </a:endParaRPr>
          </a:p>
        </p:txBody>
      </p:sp>
      <p:sp>
        <p:nvSpPr>
          <p:cNvPr id="35" name="文字方塊 34">
            <a:extLst>
              <a:ext uri="{FF2B5EF4-FFF2-40B4-BE49-F238E27FC236}">
                <a16:creationId xmlns:a16="http://schemas.microsoft.com/office/drawing/2014/main" id="{57349455-68A4-A1E3-324E-658542030ABE}"/>
              </a:ext>
            </a:extLst>
          </p:cNvPr>
          <p:cNvSpPr txBox="1"/>
          <p:nvPr/>
        </p:nvSpPr>
        <p:spPr>
          <a:xfrm>
            <a:off x="1106910" y="441839"/>
            <a:ext cx="2031325" cy="5660092"/>
          </a:xfrm>
          <a:prstGeom prst="rect">
            <a:avLst/>
          </a:prstGeom>
          <a:noFill/>
        </p:spPr>
        <p:txBody>
          <a:bodyPr vert="eaVert" wrap="square" rtlCol="0">
            <a:spAutoFit/>
          </a:bodyPr>
          <a:lstStyle/>
          <a:p>
            <a:pPr algn="just">
              <a:lnSpc>
                <a:spcPts val="4800"/>
              </a:lnSpc>
            </a:pPr>
            <a:r>
              <a:rPr lang="zh-CN" altLang="en-US" sz="2800" dirty="0">
                <a:solidFill>
                  <a:srgbClr val="FFFF00"/>
                </a:solidFill>
              </a:rPr>
              <a:t>四、</a:t>
            </a:r>
            <a:r>
              <a:rPr lang="zh-TW" altLang="en-US" sz="2800" dirty="0">
                <a:solidFill>
                  <a:srgbClr val="FFFF00"/>
                </a:solidFill>
              </a:rPr>
              <a:t>化生</a:t>
            </a:r>
            <a:r>
              <a:rPr lang="en-US" altLang="zh-TW" sz="2800" dirty="0" err="1">
                <a:solidFill>
                  <a:srgbClr val="FFFF00"/>
                </a:solidFill>
              </a:rPr>
              <a:t>Upapaduka</a:t>
            </a:r>
            <a:r>
              <a:rPr lang="zh-TW" altLang="en-US" sz="2800" dirty="0">
                <a:solidFill>
                  <a:srgbClr val="FFFF00"/>
                </a:solidFill>
              </a:rPr>
              <a:t>，無所依託</a:t>
            </a:r>
            <a:r>
              <a:rPr lang="zh-CN" altLang="en-US" sz="2800" dirty="0">
                <a:solidFill>
                  <a:srgbClr val="FFFF00"/>
                </a:solidFill>
              </a:rPr>
              <a:t>，</a:t>
            </a:r>
            <a:r>
              <a:rPr lang="zh-TW" altLang="en-US" sz="2800" dirty="0">
                <a:solidFill>
                  <a:srgbClr val="FFFF00"/>
                </a:solidFill>
              </a:rPr>
              <a:t>唯依業力而忽起者，如諸天與地獄及劫初眾生皆是也。</a:t>
            </a:r>
            <a:endParaRPr lang="en-US" altLang="zh-TW" sz="2800" dirty="0">
              <a:solidFill>
                <a:srgbClr val="FFFF00"/>
              </a:solidFill>
            </a:endParaRPr>
          </a:p>
        </p:txBody>
      </p:sp>
      <p:sp>
        <p:nvSpPr>
          <p:cNvPr id="36" name="文字方塊 35">
            <a:extLst>
              <a:ext uri="{FF2B5EF4-FFF2-40B4-BE49-F238E27FC236}">
                <a16:creationId xmlns:a16="http://schemas.microsoft.com/office/drawing/2014/main" id="{C8FFA4E2-AE30-39D5-FC11-BA8FAF9D7A2D}"/>
              </a:ext>
            </a:extLst>
          </p:cNvPr>
          <p:cNvSpPr txBox="1"/>
          <p:nvPr/>
        </p:nvSpPr>
        <p:spPr>
          <a:xfrm>
            <a:off x="9722294" y="528726"/>
            <a:ext cx="723275" cy="5595799"/>
          </a:xfrm>
          <a:prstGeom prst="rect">
            <a:avLst/>
          </a:prstGeom>
          <a:noFill/>
        </p:spPr>
        <p:txBody>
          <a:bodyPr vert="eaVert" wrap="square" rtlCol="0">
            <a:spAutoFit/>
          </a:bodyPr>
          <a:lstStyle/>
          <a:p>
            <a:pPr>
              <a:lnSpc>
                <a:spcPts val="4200"/>
              </a:lnSpc>
            </a:pPr>
            <a:r>
              <a:rPr lang="zh-TW" altLang="en-US" sz="2800" b="1" dirty="0">
                <a:solidFill>
                  <a:schemeClr val="bg1">
                    <a:lumMod val="95000"/>
                  </a:schemeClr>
                </a:solidFill>
              </a:rPr>
              <a:t>若卵生</a:t>
            </a:r>
            <a:r>
              <a:rPr lang="zh-CN" altLang="en-US" sz="2800" b="1" dirty="0">
                <a:solidFill>
                  <a:schemeClr val="bg1">
                    <a:lumMod val="95000"/>
                  </a:schemeClr>
                </a:solidFill>
              </a:rPr>
              <a:t>、</a:t>
            </a:r>
            <a:r>
              <a:rPr lang="zh-TW" altLang="en-US" sz="2800" b="1" dirty="0">
                <a:solidFill>
                  <a:schemeClr val="bg1">
                    <a:lumMod val="95000"/>
                  </a:schemeClr>
                </a:solidFill>
              </a:rPr>
              <a:t>若胎生</a:t>
            </a:r>
            <a:r>
              <a:rPr lang="zh-CN" altLang="en-US" sz="2800" b="1" dirty="0">
                <a:solidFill>
                  <a:schemeClr val="bg1">
                    <a:lumMod val="95000"/>
                  </a:schemeClr>
                </a:solidFill>
              </a:rPr>
              <a:t>、</a:t>
            </a:r>
            <a:r>
              <a:rPr lang="zh-TW" altLang="en-US" sz="2800" b="1" dirty="0">
                <a:solidFill>
                  <a:schemeClr val="bg1">
                    <a:lumMod val="95000"/>
                  </a:schemeClr>
                </a:solidFill>
              </a:rPr>
              <a:t>若濕生</a:t>
            </a:r>
            <a:r>
              <a:rPr lang="zh-CN" altLang="en-US" sz="2800" b="1" dirty="0">
                <a:solidFill>
                  <a:schemeClr val="bg1">
                    <a:lumMod val="95000"/>
                  </a:schemeClr>
                </a:solidFill>
              </a:rPr>
              <a:t>、</a:t>
            </a:r>
            <a:r>
              <a:rPr lang="zh-TW" altLang="en-US" sz="2800" b="1" dirty="0">
                <a:solidFill>
                  <a:schemeClr val="bg1">
                    <a:lumMod val="95000"/>
                  </a:schemeClr>
                </a:solidFill>
              </a:rPr>
              <a:t>若化生</a:t>
            </a:r>
            <a:endParaRPr lang="en-US" altLang="zh-CN" sz="2800" b="1" dirty="0">
              <a:solidFill>
                <a:schemeClr val="bg1">
                  <a:lumMod val="95000"/>
                </a:schemeClr>
              </a:solidFill>
            </a:endParaRPr>
          </a:p>
        </p:txBody>
      </p:sp>
      <p:sp>
        <p:nvSpPr>
          <p:cNvPr id="2" name="匾額 1" descr="佛學概要十四講表 習講">
            <a:extLst>
              <a:ext uri="{FF2B5EF4-FFF2-40B4-BE49-F238E27FC236}">
                <a16:creationId xmlns:a16="http://schemas.microsoft.com/office/drawing/2014/main" id="{22DD6412-204A-5875-C824-24014E3F4D29}"/>
              </a:ext>
            </a:extLst>
          </p:cNvPr>
          <p:cNvSpPr/>
          <p:nvPr/>
        </p:nvSpPr>
        <p:spPr>
          <a:xfrm>
            <a:off x="11317077" y="405458"/>
            <a:ext cx="717985" cy="5778980"/>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中國佛典研究二</a:t>
            </a:r>
            <a:endParaRPr lang="en-US" altLang="zh-CN" dirty="0"/>
          </a:p>
          <a:p>
            <a:pPr algn="ctr"/>
            <a:r>
              <a:rPr lang="en-US" altLang="zh-CN" dirty="0"/>
              <a:t>  </a:t>
            </a:r>
            <a:r>
              <a:rPr lang="zh-CN" altLang="en-US" dirty="0"/>
              <a:t>：</a:t>
            </a:r>
            <a:r>
              <a:rPr lang="zh-TW" altLang="en-US" dirty="0"/>
              <a:t>金剛經</a:t>
            </a:r>
            <a:endParaRPr lang="en-US" altLang="zh-TW" dirty="0"/>
          </a:p>
          <a:p>
            <a:pPr algn="ctr"/>
            <a:endParaRPr lang="en-US" altLang="zh-TW" dirty="0"/>
          </a:p>
          <a:p>
            <a:pPr algn="ctr"/>
            <a:r>
              <a:rPr lang="zh-CN" altLang="en-US" dirty="0"/>
              <a:t>第六</a:t>
            </a:r>
            <a:endParaRPr lang="en-US" altLang="zh-CN" dirty="0"/>
          </a:p>
          <a:p>
            <a:pPr algn="ctr"/>
            <a:r>
              <a:rPr lang="zh-CN" altLang="en-US" dirty="0"/>
              <a:t>講</a:t>
            </a:r>
            <a:endParaRPr lang="zh-TW" altLang="en-US" dirty="0"/>
          </a:p>
        </p:txBody>
      </p:sp>
    </p:spTree>
    <p:extLst>
      <p:ext uri="{BB962C8B-B14F-4D97-AF65-F5344CB8AC3E}">
        <p14:creationId xmlns:p14="http://schemas.microsoft.com/office/powerpoint/2010/main" val="248158795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32" grpId="0"/>
      <p:bldP spid="33" grpId="0"/>
      <p:bldP spid="34" grpId="0"/>
      <p:bldP spid="35"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D7076769-C370-E90E-28C3-A31E6EFEBAE1}"/>
              </a:ext>
            </a:extLst>
          </p:cNvPr>
          <p:cNvSpPr txBox="1"/>
          <p:nvPr/>
        </p:nvSpPr>
        <p:spPr>
          <a:xfrm>
            <a:off x="8277510" y="3418012"/>
            <a:ext cx="553998" cy="1800200"/>
          </a:xfrm>
          <a:prstGeom prst="rect">
            <a:avLst/>
          </a:prstGeom>
          <a:noFill/>
        </p:spPr>
        <p:txBody>
          <a:bodyPr vert="eaVert" wrap="square" rtlCol="0">
            <a:spAutoFit/>
          </a:bodyPr>
          <a:lstStyle/>
          <a:p>
            <a:pPr algn="just"/>
            <a:r>
              <a:rPr lang="zh-CN" altLang="en-US" dirty="0">
                <a:solidFill>
                  <a:schemeClr val="bg1"/>
                </a:solidFill>
              </a:rPr>
              <a:t>有色</a:t>
            </a:r>
            <a:endParaRPr lang="en-US" altLang="zh-TW" dirty="0">
              <a:solidFill>
                <a:schemeClr val="bg1"/>
              </a:solidFill>
            </a:endParaRPr>
          </a:p>
        </p:txBody>
      </p:sp>
      <p:pic>
        <p:nvPicPr>
          <p:cNvPr id="6" name="圖片 5">
            <a:extLst>
              <a:ext uri="{FF2B5EF4-FFF2-40B4-BE49-F238E27FC236}">
                <a16:creationId xmlns:a16="http://schemas.microsoft.com/office/drawing/2014/main" id="{DAF23EB1-F040-D72B-C133-245658274DF0}"/>
              </a:ext>
            </a:extLst>
          </p:cNvPr>
          <p:cNvPicPr>
            <a:picLocks noChangeAspect="1"/>
          </p:cNvPicPr>
          <p:nvPr/>
        </p:nvPicPr>
        <p:blipFill>
          <a:blip r:embed="rId3"/>
          <a:stretch>
            <a:fillRect/>
          </a:stretch>
        </p:blipFill>
        <p:spPr>
          <a:xfrm>
            <a:off x="694606" y="0"/>
            <a:ext cx="6443433" cy="6859588"/>
          </a:xfrm>
          <a:prstGeom prst="rect">
            <a:avLst/>
          </a:prstGeom>
        </p:spPr>
      </p:pic>
      <p:sp>
        <p:nvSpPr>
          <p:cNvPr id="7" name="文字方塊 6">
            <a:extLst>
              <a:ext uri="{FF2B5EF4-FFF2-40B4-BE49-F238E27FC236}">
                <a16:creationId xmlns:a16="http://schemas.microsoft.com/office/drawing/2014/main" id="{9BDE757F-81E2-D329-781D-A1DEAC62C3E8}"/>
              </a:ext>
            </a:extLst>
          </p:cNvPr>
          <p:cNvSpPr txBox="1"/>
          <p:nvPr/>
        </p:nvSpPr>
        <p:spPr>
          <a:xfrm>
            <a:off x="8277510" y="68348"/>
            <a:ext cx="553998" cy="1800200"/>
          </a:xfrm>
          <a:prstGeom prst="rect">
            <a:avLst/>
          </a:prstGeom>
          <a:noFill/>
        </p:spPr>
        <p:txBody>
          <a:bodyPr vert="eaVert" wrap="square" rtlCol="0">
            <a:spAutoFit/>
          </a:bodyPr>
          <a:lstStyle/>
          <a:p>
            <a:pPr algn="just"/>
            <a:r>
              <a:rPr lang="zh-CN" altLang="en-US" dirty="0">
                <a:solidFill>
                  <a:schemeClr val="bg1"/>
                </a:solidFill>
              </a:rPr>
              <a:t>無色</a:t>
            </a:r>
            <a:endParaRPr lang="en-US" altLang="zh-TW" dirty="0">
              <a:solidFill>
                <a:schemeClr val="bg1"/>
              </a:solidFill>
            </a:endParaRPr>
          </a:p>
        </p:txBody>
      </p:sp>
      <p:sp>
        <p:nvSpPr>
          <p:cNvPr id="8" name="右大括弧 7">
            <a:extLst>
              <a:ext uri="{FF2B5EF4-FFF2-40B4-BE49-F238E27FC236}">
                <a16:creationId xmlns:a16="http://schemas.microsoft.com/office/drawing/2014/main" id="{6E01D9BD-71D1-12F8-4AF7-4349AD8C0CED}"/>
              </a:ext>
            </a:extLst>
          </p:cNvPr>
          <p:cNvSpPr/>
          <p:nvPr/>
        </p:nvSpPr>
        <p:spPr>
          <a:xfrm>
            <a:off x="7535368" y="837506"/>
            <a:ext cx="288030" cy="5976664"/>
          </a:xfrm>
          <a:prstGeom prst="rightBrace">
            <a:avLst>
              <a:gd name="adj1" fmla="val 8333"/>
              <a:gd name="adj2" fmla="val 50207"/>
            </a:avLst>
          </a:prstGeom>
          <a:ln w="127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9" name="右大括弧 8">
            <a:extLst>
              <a:ext uri="{FF2B5EF4-FFF2-40B4-BE49-F238E27FC236}">
                <a16:creationId xmlns:a16="http://schemas.microsoft.com/office/drawing/2014/main" id="{FCFC5056-1799-FAB9-71C1-4737BB0D8A5E}"/>
              </a:ext>
            </a:extLst>
          </p:cNvPr>
          <p:cNvSpPr/>
          <p:nvPr/>
        </p:nvSpPr>
        <p:spPr>
          <a:xfrm>
            <a:off x="7535366" y="45418"/>
            <a:ext cx="288031" cy="720080"/>
          </a:xfrm>
          <a:prstGeom prst="rightBrace">
            <a:avLst>
              <a:gd name="adj1" fmla="val 8333"/>
              <a:gd name="adj2" fmla="val 50207"/>
            </a:avLst>
          </a:prstGeom>
          <a:ln w="127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0" name="文字方塊 9">
            <a:extLst>
              <a:ext uri="{FF2B5EF4-FFF2-40B4-BE49-F238E27FC236}">
                <a16:creationId xmlns:a16="http://schemas.microsoft.com/office/drawing/2014/main" id="{B66E0D08-3A7C-B4D0-76F7-AC051E3DCA6F}"/>
              </a:ext>
            </a:extLst>
          </p:cNvPr>
          <p:cNvSpPr txBox="1"/>
          <p:nvPr/>
        </p:nvSpPr>
        <p:spPr>
          <a:xfrm>
            <a:off x="10127654" y="465684"/>
            <a:ext cx="723275" cy="2952328"/>
          </a:xfrm>
          <a:prstGeom prst="rect">
            <a:avLst/>
          </a:prstGeom>
          <a:noFill/>
        </p:spPr>
        <p:txBody>
          <a:bodyPr vert="eaVert" wrap="square" rtlCol="0">
            <a:spAutoFit/>
          </a:bodyPr>
          <a:lstStyle/>
          <a:p>
            <a:pPr>
              <a:lnSpc>
                <a:spcPts val="4200"/>
              </a:lnSpc>
            </a:pPr>
            <a:r>
              <a:rPr lang="zh-TW" altLang="en-US" sz="2800" b="1" dirty="0">
                <a:solidFill>
                  <a:schemeClr val="bg1">
                    <a:lumMod val="95000"/>
                  </a:schemeClr>
                </a:solidFill>
              </a:rPr>
              <a:t>若有色</a:t>
            </a:r>
            <a:r>
              <a:rPr lang="zh-CN" altLang="en-US" sz="2800" b="1" dirty="0">
                <a:solidFill>
                  <a:schemeClr val="bg1">
                    <a:lumMod val="95000"/>
                  </a:schemeClr>
                </a:solidFill>
              </a:rPr>
              <a:t>、</a:t>
            </a:r>
            <a:r>
              <a:rPr lang="zh-TW" altLang="en-US" sz="2800" b="1" dirty="0">
                <a:solidFill>
                  <a:schemeClr val="bg1">
                    <a:lumMod val="95000"/>
                  </a:schemeClr>
                </a:solidFill>
              </a:rPr>
              <a:t>若無色</a:t>
            </a:r>
            <a:endParaRPr lang="en-US" altLang="zh-CN" sz="2800" b="1" dirty="0">
              <a:solidFill>
                <a:schemeClr val="bg1">
                  <a:lumMod val="95000"/>
                </a:schemeClr>
              </a:solidFill>
            </a:endParaRPr>
          </a:p>
        </p:txBody>
      </p:sp>
      <p:sp>
        <p:nvSpPr>
          <p:cNvPr id="2" name="匾額 1" descr="佛學概要十四講表 習講">
            <a:extLst>
              <a:ext uri="{FF2B5EF4-FFF2-40B4-BE49-F238E27FC236}">
                <a16:creationId xmlns:a16="http://schemas.microsoft.com/office/drawing/2014/main" id="{EF8E1C8C-7A35-F834-BE1D-4F74A29D830F}"/>
              </a:ext>
            </a:extLst>
          </p:cNvPr>
          <p:cNvSpPr/>
          <p:nvPr/>
        </p:nvSpPr>
        <p:spPr>
          <a:xfrm>
            <a:off x="11317077" y="405458"/>
            <a:ext cx="717985" cy="5778980"/>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中國佛典研究二</a:t>
            </a:r>
            <a:endParaRPr lang="en-US" altLang="zh-CN" dirty="0"/>
          </a:p>
          <a:p>
            <a:pPr algn="ctr"/>
            <a:r>
              <a:rPr lang="en-US" altLang="zh-CN" dirty="0"/>
              <a:t>  </a:t>
            </a:r>
            <a:r>
              <a:rPr lang="zh-CN" altLang="en-US" dirty="0"/>
              <a:t>：</a:t>
            </a:r>
            <a:r>
              <a:rPr lang="zh-TW" altLang="en-US" dirty="0"/>
              <a:t>金剛經</a:t>
            </a:r>
            <a:endParaRPr lang="en-US" altLang="zh-TW" dirty="0"/>
          </a:p>
          <a:p>
            <a:pPr algn="ctr"/>
            <a:endParaRPr lang="en-US" altLang="zh-TW" dirty="0"/>
          </a:p>
          <a:p>
            <a:pPr algn="ctr"/>
            <a:r>
              <a:rPr lang="zh-CN" altLang="en-US" dirty="0"/>
              <a:t>第六</a:t>
            </a:r>
            <a:endParaRPr lang="en-US" altLang="zh-CN" dirty="0"/>
          </a:p>
          <a:p>
            <a:pPr algn="ctr"/>
            <a:r>
              <a:rPr lang="zh-CN" altLang="en-US" dirty="0"/>
              <a:t>講</a:t>
            </a:r>
            <a:endParaRPr lang="zh-TW" altLang="en-US" dirty="0"/>
          </a:p>
        </p:txBody>
      </p:sp>
    </p:spTree>
    <p:extLst>
      <p:ext uri="{BB962C8B-B14F-4D97-AF65-F5344CB8AC3E}">
        <p14:creationId xmlns:p14="http://schemas.microsoft.com/office/powerpoint/2010/main" val="5800810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animBg="1"/>
      <p:bldP spid="9"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9D2E078B-5C92-F9E7-537E-FE8F065829EC}"/>
              </a:ext>
            </a:extLst>
          </p:cNvPr>
          <p:cNvSpPr txBox="1"/>
          <p:nvPr/>
        </p:nvSpPr>
        <p:spPr>
          <a:xfrm>
            <a:off x="7536918" y="4041863"/>
            <a:ext cx="615553" cy="1800200"/>
          </a:xfrm>
          <a:prstGeom prst="rect">
            <a:avLst/>
          </a:prstGeom>
          <a:noFill/>
        </p:spPr>
        <p:txBody>
          <a:bodyPr vert="eaVert" wrap="square" rtlCol="0">
            <a:spAutoFit/>
          </a:bodyPr>
          <a:lstStyle/>
          <a:p>
            <a:pPr algn="just"/>
            <a:r>
              <a:rPr lang="zh-CN" altLang="en-US" sz="2800" dirty="0">
                <a:solidFill>
                  <a:schemeClr val="bg1"/>
                </a:solidFill>
              </a:rPr>
              <a:t>有想</a:t>
            </a:r>
            <a:endParaRPr lang="en-US" altLang="zh-TW" sz="2800" dirty="0">
              <a:solidFill>
                <a:schemeClr val="bg1"/>
              </a:solidFill>
            </a:endParaRPr>
          </a:p>
        </p:txBody>
      </p:sp>
      <p:pic>
        <p:nvPicPr>
          <p:cNvPr id="6" name="圖片 5">
            <a:extLst>
              <a:ext uri="{FF2B5EF4-FFF2-40B4-BE49-F238E27FC236}">
                <a16:creationId xmlns:a16="http://schemas.microsoft.com/office/drawing/2014/main" id="{2D984824-F5E4-B9D8-4A7C-0F0F70E80B85}"/>
              </a:ext>
            </a:extLst>
          </p:cNvPr>
          <p:cNvPicPr>
            <a:picLocks noChangeAspect="1"/>
          </p:cNvPicPr>
          <p:nvPr/>
        </p:nvPicPr>
        <p:blipFill>
          <a:blip r:embed="rId3"/>
          <a:stretch>
            <a:fillRect/>
          </a:stretch>
        </p:blipFill>
        <p:spPr>
          <a:xfrm>
            <a:off x="334566" y="0"/>
            <a:ext cx="6443433" cy="6859588"/>
          </a:xfrm>
          <a:prstGeom prst="rect">
            <a:avLst/>
          </a:prstGeom>
        </p:spPr>
      </p:pic>
      <p:sp>
        <p:nvSpPr>
          <p:cNvPr id="7" name="文字方塊 6">
            <a:extLst>
              <a:ext uri="{FF2B5EF4-FFF2-40B4-BE49-F238E27FC236}">
                <a16:creationId xmlns:a16="http://schemas.microsoft.com/office/drawing/2014/main" id="{AD9D9E95-E698-44D6-682E-18B7E6255E33}"/>
              </a:ext>
            </a:extLst>
          </p:cNvPr>
          <p:cNvSpPr txBox="1"/>
          <p:nvPr/>
        </p:nvSpPr>
        <p:spPr>
          <a:xfrm>
            <a:off x="9001357" y="1569051"/>
            <a:ext cx="615553" cy="841166"/>
          </a:xfrm>
          <a:prstGeom prst="rect">
            <a:avLst/>
          </a:prstGeom>
          <a:noFill/>
        </p:spPr>
        <p:txBody>
          <a:bodyPr vert="eaVert" wrap="square" rtlCol="0">
            <a:spAutoFit/>
          </a:bodyPr>
          <a:lstStyle/>
          <a:p>
            <a:pPr algn="just"/>
            <a:r>
              <a:rPr lang="zh-CN" altLang="en-US" sz="2800" dirty="0">
                <a:solidFill>
                  <a:schemeClr val="bg1"/>
                </a:solidFill>
              </a:rPr>
              <a:t>無想</a:t>
            </a:r>
            <a:endParaRPr lang="en-US" altLang="zh-TW" sz="2800" dirty="0">
              <a:solidFill>
                <a:schemeClr val="bg1"/>
              </a:solidFill>
            </a:endParaRPr>
          </a:p>
        </p:txBody>
      </p:sp>
      <p:sp>
        <p:nvSpPr>
          <p:cNvPr id="8" name="右大括弧 7">
            <a:extLst>
              <a:ext uri="{FF2B5EF4-FFF2-40B4-BE49-F238E27FC236}">
                <a16:creationId xmlns:a16="http://schemas.microsoft.com/office/drawing/2014/main" id="{0FC28A4C-86A0-26E4-1834-78959E6EA74A}"/>
              </a:ext>
            </a:extLst>
          </p:cNvPr>
          <p:cNvSpPr/>
          <p:nvPr/>
        </p:nvSpPr>
        <p:spPr>
          <a:xfrm>
            <a:off x="7175328" y="2061642"/>
            <a:ext cx="144014" cy="4752528"/>
          </a:xfrm>
          <a:prstGeom prst="rightBrace">
            <a:avLst>
              <a:gd name="adj1" fmla="val 8333"/>
              <a:gd name="adj2" fmla="val 50207"/>
            </a:avLst>
          </a:prstGeom>
          <a:ln w="127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9" name="右大括弧 8">
            <a:extLst>
              <a:ext uri="{FF2B5EF4-FFF2-40B4-BE49-F238E27FC236}">
                <a16:creationId xmlns:a16="http://schemas.microsoft.com/office/drawing/2014/main" id="{81E93014-E3CC-FB55-BA3B-B5F3C2BF1960}"/>
              </a:ext>
            </a:extLst>
          </p:cNvPr>
          <p:cNvSpPr/>
          <p:nvPr/>
        </p:nvSpPr>
        <p:spPr>
          <a:xfrm>
            <a:off x="7083810" y="261442"/>
            <a:ext cx="307540" cy="1535098"/>
          </a:xfrm>
          <a:prstGeom prst="rightBrace">
            <a:avLst>
              <a:gd name="adj1" fmla="val 8333"/>
              <a:gd name="adj2" fmla="val 50207"/>
            </a:avLst>
          </a:prstGeom>
          <a:ln w="127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0" name="矩形 9">
            <a:extLst>
              <a:ext uri="{FF2B5EF4-FFF2-40B4-BE49-F238E27FC236}">
                <a16:creationId xmlns:a16="http://schemas.microsoft.com/office/drawing/2014/main" id="{2A928AFC-C34C-2AA9-D4A8-D05978425473}"/>
              </a:ext>
            </a:extLst>
          </p:cNvPr>
          <p:cNvSpPr/>
          <p:nvPr/>
        </p:nvSpPr>
        <p:spPr>
          <a:xfrm>
            <a:off x="3934966" y="1796540"/>
            <a:ext cx="2664296" cy="193094"/>
          </a:xfrm>
          <a:prstGeom prst="rect">
            <a:avLst/>
          </a:prstGeom>
          <a:noFill/>
          <a:ln w="317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矩形 10">
            <a:extLst>
              <a:ext uri="{FF2B5EF4-FFF2-40B4-BE49-F238E27FC236}">
                <a16:creationId xmlns:a16="http://schemas.microsoft.com/office/drawing/2014/main" id="{1A4C05EB-DA07-AE32-CB52-373838AE1F84}"/>
              </a:ext>
            </a:extLst>
          </p:cNvPr>
          <p:cNvSpPr/>
          <p:nvPr/>
        </p:nvSpPr>
        <p:spPr>
          <a:xfrm>
            <a:off x="3934966" y="45418"/>
            <a:ext cx="2664296" cy="193094"/>
          </a:xfrm>
          <a:prstGeom prst="rect">
            <a:avLst/>
          </a:prstGeom>
          <a:noFill/>
          <a:ln w="317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12" name="直線單箭頭接點 11">
            <a:extLst>
              <a:ext uri="{FF2B5EF4-FFF2-40B4-BE49-F238E27FC236}">
                <a16:creationId xmlns:a16="http://schemas.microsoft.com/office/drawing/2014/main" id="{8672652B-9D47-008E-ED67-29612AC4A252}"/>
              </a:ext>
            </a:extLst>
          </p:cNvPr>
          <p:cNvCxnSpPr>
            <a:cxnSpLocks/>
          </p:cNvCxnSpPr>
          <p:nvPr/>
        </p:nvCxnSpPr>
        <p:spPr>
          <a:xfrm flipV="1">
            <a:off x="7031310" y="1893087"/>
            <a:ext cx="1930461" cy="24539"/>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直線單箭頭接點 12">
            <a:extLst>
              <a:ext uri="{FF2B5EF4-FFF2-40B4-BE49-F238E27FC236}">
                <a16:creationId xmlns:a16="http://schemas.microsoft.com/office/drawing/2014/main" id="{3F86FA48-76B9-F910-BA78-8C164B7E875D}"/>
              </a:ext>
            </a:extLst>
          </p:cNvPr>
          <p:cNvCxnSpPr>
            <a:cxnSpLocks/>
          </p:cNvCxnSpPr>
          <p:nvPr/>
        </p:nvCxnSpPr>
        <p:spPr>
          <a:xfrm>
            <a:off x="7031310" y="189434"/>
            <a:ext cx="1800200" cy="0"/>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4" name="文字方塊 13">
            <a:extLst>
              <a:ext uri="{FF2B5EF4-FFF2-40B4-BE49-F238E27FC236}">
                <a16:creationId xmlns:a16="http://schemas.microsoft.com/office/drawing/2014/main" id="{86559E1F-1240-6769-71B2-CC783F16E005}"/>
              </a:ext>
            </a:extLst>
          </p:cNvPr>
          <p:cNvSpPr txBox="1"/>
          <p:nvPr/>
        </p:nvSpPr>
        <p:spPr>
          <a:xfrm>
            <a:off x="7472357" y="643605"/>
            <a:ext cx="615553" cy="841166"/>
          </a:xfrm>
          <a:prstGeom prst="rect">
            <a:avLst/>
          </a:prstGeom>
          <a:noFill/>
        </p:spPr>
        <p:txBody>
          <a:bodyPr vert="eaVert" wrap="square" rtlCol="0">
            <a:spAutoFit/>
          </a:bodyPr>
          <a:lstStyle/>
          <a:p>
            <a:pPr algn="just"/>
            <a:r>
              <a:rPr lang="zh-CN" altLang="en-US" sz="2800" dirty="0">
                <a:solidFill>
                  <a:schemeClr val="bg1"/>
                </a:solidFill>
              </a:rPr>
              <a:t>有想</a:t>
            </a:r>
            <a:endParaRPr lang="en-US" altLang="zh-TW" sz="2800" dirty="0">
              <a:solidFill>
                <a:schemeClr val="bg1"/>
              </a:solidFill>
            </a:endParaRPr>
          </a:p>
        </p:txBody>
      </p:sp>
      <p:sp>
        <p:nvSpPr>
          <p:cNvPr id="15" name="文字方塊 14">
            <a:extLst>
              <a:ext uri="{FF2B5EF4-FFF2-40B4-BE49-F238E27FC236}">
                <a16:creationId xmlns:a16="http://schemas.microsoft.com/office/drawing/2014/main" id="{13C19595-793F-C4E0-0767-CD46CA4B78DC}"/>
              </a:ext>
            </a:extLst>
          </p:cNvPr>
          <p:cNvSpPr txBox="1"/>
          <p:nvPr/>
        </p:nvSpPr>
        <p:spPr>
          <a:xfrm>
            <a:off x="9078574" y="-20358"/>
            <a:ext cx="1046440" cy="1428996"/>
          </a:xfrm>
          <a:prstGeom prst="rect">
            <a:avLst/>
          </a:prstGeom>
          <a:noFill/>
        </p:spPr>
        <p:txBody>
          <a:bodyPr vert="eaVert" wrap="square" rtlCol="0">
            <a:spAutoFit/>
          </a:bodyPr>
          <a:lstStyle/>
          <a:p>
            <a:pPr algn="just"/>
            <a:r>
              <a:rPr lang="zh-CN" altLang="en-US" sz="2800" dirty="0">
                <a:solidFill>
                  <a:schemeClr val="bg1"/>
                </a:solidFill>
              </a:rPr>
              <a:t>非有想</a:t>
            </a:r>
            <a:endParaRPr lang="en-US" altLang="zh-CN" sz="2800" dirty="0">
              <a:solidFill>
                <a:schemeClr val="bg1"/>
              </a:solidFill>
            </a:endParaRPr>
          </a:p>
          <a:p>
            <a:pPr algn="just"/>
            <a:r>
              <a:rPr lang="zh-CN" altLang="en-US" sz="2800" dirty="0">
                <a:solidFill>
                  <a:schemeClr val="bg1"/>
                </a:solidFill>
              </a:rPr>
              <a:t>非無想</a:t>
            </a:r>
            <a:endParaRPr lang="en-US" altLang="zh-TW" sz="2800" dirty="0">
              <a:solidFill>
                <a:schemeClr val="bg1"/>
              </a:solidFill>
            </a:endParaRPr>
          </a:p>
        </p:txBody>
      </p:sp>
      <p:sp>
        <p:nvSpPr>
          <p:cNvPr id="16" name="文字方塊 15">
            <a:extLst>
              <a:ext uri="{FF2B5EF4-FFF2-40B4-BE49-F238E27FC236}">
                <a16:creationId xmlns:a16="http://schemas.microsoft.com/office/drawing/2014/main" id="{2DFDBF46-BBA5-7700-49E4-724F9F6A481B}"/>
              </a:ext>
            </a:extLst>
          </p:cNvPr>
          <p:cNvSpPr txBox="1"/>
          <p:nvPr/>
        </p:nvSpPr>
        <p:spPr>
          <a:xfrm>
            <a:off x="10362915" y="380340"/>
            <a:ext cx="723275" cy="5778980"/>
          </a:xfrm>
          <a:prstGeom prst="rect">
            <a:avLst/>
          </a:prstGeom>
          <a:noFill/>
        </p:spPr>
        <p:txBody>
          <a:bodyPr vert="eaVert" wrap="square" rtlCol="0">
            <a:spAutoFit/>
          </a:bodyPr>
          <a:lstStyle/>
          <a:p>
            <a:pPr>
              <a:lnSpc>
                <a:spcPts val="4200"/>
              </a:lnSpc>
            </a:pPr>
            <a:r>
              <a:rPr lang="zh-TW" altLang="en-US" sz="2800" b="1" dirty="0">
                <a:solidFill>
                  <a:schemeClr val="bg1">
                    <a:lumMod val="95000"/>
                  </a:schemeClr>
                </a:solidFill>
              </a:rPr>
              <a:t>若有想</a:t>
            </a:r>
            <a:r>
              <a:rPr lang="zh-CN" altLang="en-US" sz="2800" b="1" dirty="0">
                <a:solidFill>
                  <a:schemeClr val="bg1">
                    <a:lumMod val="95000"/>
                  </a:schemeClr>
                </a:solidFill>
              </a:rPr>
              <a:t>、</a:t>
            </a:r>
            <a:r>
              <a:rPr lang="zh-TW" altLang="en-US" sz="2800" b="1" dirty="0">
                <a:solidFill>
                  <a:schemeClr val="bg1">
                    <a:lumMod val="95000"/>
                  </a:schemeClr>
                </a:solidFill>
              </a:rPr>
              <a:t>若無想</a:t>
            </a:r>
            <a:r>
              <a:rPr lang="zh-CN" altLang="en-US" sz="2800" b="1" dirty="0">
                <a:solidFill>
                  <a:schemeClr val="bg1">
                    <a:lumMod val="95000"/>
                  </a:schemeClr>
                </a:solidFill>
              </a:rPr>
              <a:t>、</a:t>
            </a:r>
            <a:r>
              <a:rPr lang="zh-TW" altLang="en-US" sz="2800" b="1" dirty="0">
                <a:solidFill>
                  <a:schemeClr val="bg1">
                    <a:lumMod val="95000"/>
                  </a:schemeClr>
                </a:solidFill>
              </a:rPr>
              <a:t>若非有想非無想</a:t>
            </a:r>
            <a:endParaRPr lang="en-US" altLang="zh-CN" sz="2800" b="1" dirty="0">
              <a:solidFill>
                <a:schemeClr val="bg1">
                  <a:lumMod val="95000"/>
                </a:schemeClr>
              </a:solidFill>
            </a:endParaRPr>
          </a:p>
        </p:txBody>
      </p:sp>
      <p:sp>
        <p:nvSpPr>
          <p:cNvPr id="2" name="匾額 1" descr="佛學概要十四講表 習講">
            <a:extLst>
              <a:ext uri="{FF2B5EF4-FFF2-40B4-BE49-F238E27FC236}">
                <a16:creationId xmlns:a16="http://schemas.microsoft.com/office/drawing/2014/main" id="{C11CF91C-6034-9864-5DFE-5EE74938F7AF}"/>
              </a:ext>
            </a:extLst>
          </p:cNvPr>
          <p:cNvSpPr/>
          <p:nvPr/>
        </p:nvSpPr>
        <p:spPr>
          <a:xfrm>
            <a:off x="11317077" y="405458"/>
            <a:ext cx="717985" cy="5778980"/>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中國佛典研究二</a:t>
            </a:r>
            <a:endParaRPr lang="en-US" altLang="zh-CN" dirty="0"/>
          </a:p>
          <a:p>
            <a:pPr algn="ctr"/>
            <a:r>
              <a:rPr lang="en-US" altLang="zh-CN" dirty="0"/>
              <a:t>  </a:t>
            </a:r>
            <a:r>
              <a:rPr lang="zh-CN" altLang="en-US" dirty="0"/>
              <a:t>：</a:t>
            </a:r>
            <a:r>
              <a:rPr lang="zh-TW" altLang="en-US" dirty="0"/>
              <a:t>金剛經</a:t>
            </a:r>
            <a:endParaRPr lang="en-US" altLang="zh-TW" dirty="0"/>
          </a:p>
          <a:p>
            <a:pPr algn="ctr"/>
            <a:endParaRPr lang="en-US" altLang="zh-TW" dirty="0"/>
          </a:p>
          <a:p>
            <a:pPr algn="ctr"/>
            <a:r>
              <a:rPr lang="zh-CN" altLang="en-US" dirty="0"/>
              <a:t>第六</a:t>
            </a:r>
            <a:endParaRPr lang="en-US" altLang="zh-CN" dirty="0"/>
          </a:p>
          <a:p>
            <a:pPr algn="ctr"/>
            <a:r>
              <a:rPr lang="zh-CN" altLang="en-US" dirty="0"/>
              <a:t>講</a:t>
            </a:r>
            <a:endParaRPr lang="zh-TW" altLang="en-US" dirty="0"/>
          </a:p>
        </p:txBody>
      </p:sp>
    </p:spTree>
    <p:extLst>
      <p:ext uri="{BB962C8B-B14F-4D97-AF65-F5344CB8AC3E}">
        <p14:creationId xmlns:p14="http://schemas.microsoft.com/office/powerpoint/2010/main" val="153638341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animBg="1"/>
      <p:bldP spid="9" grpId="0" animBg="1"/>
      <p:bldP spid="10" grpId="0" animBg="1"/>
      <p:bldP spid="11" grpId="0" animBg="1"/>
      <p:bldP spid="14" grpId="0"/>
      <p:bldP spid="15"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65B41D23-8FCD-AFF7-240E-20C1F9A7381C}"/>
              </a:ext>
            </a:extLst>
          </p:cNvPr>
          <p:cNvPicPr>
            <a:picLocks noChangeAspect="1"/>
          </p:cNvPicPr>
          <p:nvPr/>
        </p:nvPicPr>
        <p:blipFill>
          <a:blip r:embed="rId3"/>
          <a:stretch>
            <a:fillRect/>
          </a:stretch>
        </p:blipFill>
        <p:spPr>
          <a:xfrm>
            <a:off x="118542" y="-17502"/>
            <a:ext cx="4824536" cy="6859588"/>
          </a:xfrm>
          <a:prstGeom prst="rect">
            <a:avLst/>
          </a:prstGeom>
        </p:spPr>
      </p:pic>
      <p:sp>
        <p:nvSpPr>
          <p:cNvPr id="5" name="文字方塊 4">
            <a:extLst>
              <a:ext uri="{FF2B5EF4-FFF2-40B4-BE49-F238E27FC236}">
                <a16:creationId xmlns:a16="http://schemas.microsoft.com/office/drawing/2014/main" id="{55885EEB-37FE-E80C-5A57-BFEF51E07D22}"/>
              </a:ext>
            </a:extLst>
          </p:cNvPr>
          <p:cNvSpPr txBox="1"/>
          <p:nvPr/>
        </p:nvSpPr>
        <p:spPr>
          <a:xfrm>
            <a:off x="6629117" y="405458"/>
            <a:ext cx="5262979" cy="5778980"/>
          </a:xfrm>
          <a:prstGeom prst="rect">
            <a:avLst/>
          </a:prstGeom>
          <a:noFill/>
        </p:spPr>
        <p:txBody>
          <a:bodyPr vert="eaVert" wrap="square" rtlCol="0">
            <a:spAutoFit/>
          </a:bodyPr>
          <a:lstStyle/>
          <a:p>
            <a:pPr algn="just">
              <a:lnSpc>
                <a:spcPts val="4400"/>
              </a:lnSpc>
            </a:pPr>
            <a:r>
              <a:rPr lang="zh-TW" altLang="en-US" sz="2800" dirty="0">
                <a:solidFill>
                  <a:schemeClr val="bg1"/>
                </a:solidFill>
              </a:rPr>
              <a:t>所謂降伏者，降伏妄心也。妄心者，分別心是。眾生之類不外識、色、欲。眾生但為識、色、欲所障，其本性原是不生不滅，且與我同體，何所謂眾生？如是觀照純熟，則執我之見不覺自化。何以故？知我亦眾生故。知當體即空故。知本來平等故。此大乘法所以善巧，乃不降伏之降伏也。</a:t>
            </a:r>
            <a:endParaRPr lang="en-US" altLang="zh-TW" sz="2800" dirty="0">
              <a:solidFill>
                <a:schemeClr val="bg1"/>
              </a:solidFill>
            </a:endParaRPr>
          </a:p>
        </p:txBody>
      </p:sp>
      <p:sp>
        <p:nvSpPr>
          <p:cNvPr id="6" name="文字方塊 5">
            <a:extLst>
              <a:ext uri="{FF2B5EF4-FFF2-40B4-BE49-F238E27FC236}">
                <a16:creationId xmlns:a16="http://schemas.microsoft.com/office/drawing/2014/main" id="{E81390A2-F920-2F5E-BB04-3524893C867F}"/>
              </a:ext>
            </a:extLst>
          </p:cNvPr>
          <p:cNvSpPr txBox="1"/>
          <p:nvPr/>
        </p:nvSpPr>
        <p:spPr>
          <a:xfrm>
            <a:off x="5793235" y="4509914"/>
            <a:ext cx="830997" cy="1944216"/>
          </a:xfrm>
          <a:prstGeom prst="rect">
            <a:avLst/>
          </a:prstGeom>
          <a:noFill/>
        </p:spPr>
        <p:txBody>
          <a:bodyPr vert="eaVert" wrap="square" rtlCol="0">
            <a:spAutoFit/>
          </a:bodyPr>
          <a:lstStyle/>
          <a:p>
            <a:pPr algn="just">
              <a:lnSpc>
                <a:spcPct val="150000"/>
              </a:lnSpc>
              <a:spcAft>
                <a:spcPts val="2400"/>
              </a:spcAft>
            </a:pPr>
            <a:r>
              <a:rPr lang="zh-CN" altLang="en-US" sz="2800" dirty="0">
                <a:solidFill>
                  <a:srgbClr val="FFFF00"/>
                </a:solidFill>
              </a:rPr>
              <a:t>識、色、欲</a:t>
            </a:r>
            <a:endParaRPr lang="en-US" altLang="zh-TW" sz="2800" dirty="0">
              <a:solidFill>
                <a:srgbClr val="FFFF00"/>
              </a:solidFill>
            </a:endParaRPr>
          </a:p>
        </p:txBody>
      </p:sp>
      <p:sp>
        <p:nvSpPr>
          <p:cNvPr id="7" name="右大括弧 6">
            <a:extLst>
              <a:ext uri="{FF2B5EF4-FFF2-40B4-BE49-F238E27FC236}">
                <a16:creationId xmlns:a16="http://schemas.microsoft.com/office/drawing/2014/main" id="{0C3B8B46-927B-184B-A241-5A29D07FB8F1}"/>
              </a:ext>
            </a:extLst>
          </p:cNvPr>
          <p:cNvSpPr/>
          <p:nvPr/>
        </p:nvSpPr>
        <p:spPr>
          <a:xfrm>
            <a:off x="5159102" y="4077866"/>
            <a:ext cx="288032" cy="2736304"/>
          </a:xfrm>
          <a:prstGeom prst="rightBrace">
            <a:avLst/>
          </a:prstGeom>
          <a:ln w="12700">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8" name="右大括弧 7">
            <a:extLst>
              <a:ext uri="{FF2B5EF4-FFF2-40B4-BE49-F238E27FC236}">
                <a16:creationId xmlns:a16="http://schemas.microsoft.com/office/drawing/2014/main" id="{03F58553-E48B-B225-DE62-B5DA098A4533}"/>
              </a:ext>
            </a:extLst>
          </p:cNvPr>
          <p:cNvSpPr/>
          <p:nvPr/>
        </p:nvSpPr>
        <p:spPr>
          <a:xfrm>
            <a:off x="5159102" y="837506"/>
            <a:ext cx="288032" cy="3168352"/>
          </a:xfrm>
          <a:prstGeom prst="rightBrace">
            <a:avLst/>
          </a:prstGeom>
          <a:ln w="12700">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9" name="右大括弧 8">
            <a:extLst>
              <a:ext uri="{FF2B5EF4-FFF2-40B4-BE49-F238E27FC236}">
                <a16:creationId xmlns:a16="http://schemas.microsoft.com/office/drawing/2014/main" id="{AB782AE9-2AA8-5606-DA41-D7D60CF112ED}"/>
              </a:ext>
            </a:extLst>
          </p:cNvPr>
          <p:cNvSpPr/>
          <p:nvPr/>
        </p:nvSpPr>
        <p:spPr>
          <a:xfrm>
            <a:off x="5159102" y="45418"/>
            <a:ext cx="288032" cy="720080"/>
          </a:xfrm>
          <a:prstGeom prst="rightBrace">
            <a:avLst/>
          </a:prstGeom>
          <a:ln w="12700">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0" name="文字方塊 9">
            <a:extLst>
              <a:ext uri="{FF2B5EF4-FFF2-40B4-BE49-F238E27FC236}">
                <a16:creationId xmlns:a16="http://schemas.microsoft.com/office/drawing/2014/main" id="{C16A707C-111C-5425-9310-E500BE2D492F}"/>
              </a:ext>
            </a:extLst>
          </p:cNvPr>
          <p:cNvSpPr txBox="1"/>
          <p:nvPr/>
        </p:nvSpPr>
        <p:spPr>
          <a:xfrm>
            <a:off x="5793235" y="1845618"/>
            <a:ext cx="830997" cy="1440160"/>
          </a:xfrm>
          <a:prstGeom prst="rect">
            <a:avLst/>
          </a:prstGeom>
          <a:noFill/>
        </p:spPr>
        <p:txBody>
          <a:bodyPr vert="eaVert" wrap="square" rtlCol="0">
            <a:spAutoFit/>
          </a:bodyPr>
          <a:lstStyle/>
          <a:p>
            <a:pPr algn="just">
              <a:lnSpc>
                <a:spcPct val="150000"/>
              </a:lnSpc>
              <a:spcAft>
                <a:spcPts val="2400"/>
              </a:spcAft>
            </a:pPr>
            <a:r>
              <a:rPr lang="zh-CN" altLang="en-US" sz="2800" dirty="0">
                <a:solidFill>
                  <a:srgbClr val="FFFF00"/>
                </a:solidFill>
              </a:rPr>
              <a:t>識、色</a:t>
            </a:r>
            <a:endParaRPr lang="en-US" altLang="zh-TW" sz="2800" dirty="0">
              <a:solidFill>
                <a:srgbClr val="FFFF00"/>
              </a:solidFill>
            </a:endParaRPr>
          </a:p>
        </p:txBody>
      </p:sp>
      <p:sp>
        <p:nvSpPr>
          <p:cNvPr id="11" name="文字方塊 10">
            <a:extLst>
              <a:ext uri="{FF2B5EF4-FFF2-40B4-BE49-F238E27FC236}">
                <a16:creationId xmlns:a16="http://schemas.microsoft.com/office/drawing/2014/main" id="{A66DCEEC-1BAC-DB86-1A3A-332BBD887EB5}"/>
              </a:ext>
            </a:extLst>
          </p:cNvPr>
          <p:cNvSpPr txBox="1"/>
          <p:nvPr/>
        </p:nvSpPr>
        <p:spPr>
          <a:xfrm>
            <a:off x="5786849" y="261442"/>
            <a:ext cx="830997" cy="576064"/>
          </a:xfrm>
          <a:prstGeom prst="rect">
            <a:avLst/>
          </a:prstGeom>
          <a:noFill/>
        </p:spPr>
        <p:txBody>
          <a:bodyPr vert="eaVert" wrap="square" rtlCol="0">
            <a:spAutoFit/>
          </a:bodyPr>
          <a:lstStyle/>
          <a:p>
            <a:pPr algn="just">
              <a:lnSpc>
                <a:spcPct val="150000"/>
              </a:lnSpc>
              <a:spcAft>
                <a:spcPts val="2400"/>
              </a:spcAft>
            </a:pPr>
            <a:r>
              <a:rPr lang="zh-CN" altLang="en-US" sz="2800" dirty="0">
                <a:solidFill>
                  <a:srgbClr val="FFFF00"/>
                </a:solidFill>
              </a:rPr>
              <a:t>識</a:t>
            </a:r>
            <a:endParaRPr lang="en-US" altLang="zh-TW" sz="2800" dirty="0">
              <a:solidFill>
                <a:srgbClr val="FFFF00"/>
              </a:solidFill>
            </a:endParaRPr>
          </a:p>
        </p:txBody>
      </p:sp>
    </p:spTree>
    <p:extLst>
      <p:ext uri="{BB962C8B-B14F-4D97-AF65-F5344CB8AC3E}">
        <p14:creationId xmlns:p14="http://schemas.microsoft.com/office/powerpoint/2010/main" val="283966154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8" grpId="0" animBg="1"/>
      <p:bldP spid="9" grpId="0" animBg="1"/>
      <p:bldP spid="10" grpId="0"/>
      <p:bldP spid="11" grpId="0"/>
    </p:bld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27565</TotalTime>
  <Words>4608</Words>
  <Application>Microsoft Office PowerPoint</Application>
  <PresentationFormat>自訂</PresentationFormat>
  <Paragraphs>230</Paragraphs>
  <Slides>41</Slides>
  <Notes>1</Notes>
  <HiddenSlides>0</HiddenSlides>
  <MMClips>0</MMClips>
  <ScaleCrop>false</ScaleCrop>
  <HeadingPairs>
    <vt:vector size="6" baseType="variant">
      <vt:variant>
        <vt:lpstr>使用字型</vt:lpstr>
      </vt:variant>
      <vt:variant>
        <vt:i4>3</vt:i4>
      </vt:variant>
      <vt:variant>
        <vt:lpstr>佈景主題</vt:lpstr>
      </vt:variant>
      <vt:variant>
        <vt:i4>1</vt:i4>
      </vt:variant>
      <vt:variant>
        <vt:lpstr>投影片標題</vt:lpstr>
      </vt:variant>
      <vt:variant>
        <vt:i4>41</vt:i4>
      </vt:variant>
    </vt:vector>
  </HeadingPairs>
  <TitlesOfParts>
    <vt:vector size="45" baseType="lpstr">
      <vt:lpstr>Arial</vt:lpstr>
      <vt:lpstr>Calibri</vt:lpstr>
      <vt:lpstr>Wingdings</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730</cp:revision>
  <dcterms:created xsi:type="dcterms:W3CDTF">2019-12-17T19:51:00Z</dcterms:created>
  <dcterms:modified xsi:type="dcterms:W3CDTF">2025-04-27T15:36:58Z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