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48" r:id="rId1"/>
  </p:sldMasterIdLst>
  <p:notesMasterIdLst>
    <p:notesMasterId r:id="rId33"/>
  </p:notesMasterIdLst>
  <p:handoutMasterIdLst>
    <p:handoutMasterId r:id="rId34"/>
  </p:handoutMasterIdLst>
  <p:sldIdLst>
    <p:sldId id="258" r:id="rId2"/>
    <p:sldId id="296" r:id="rId3"/>
    <p:sldId id="288" r:id="rId4"/>
    <p:sldId id="289" r:id="rId5"/>
    <p:sldId id="261" r:id="rId6"/>
    <p:sldId id="265" r:id="rId7"/>
    <p:sldId id="297" r:id="rId8"/>
    <p:sldId id="298" r:id="rId9"/>
    <p:sldId id="299" r:id="rId10"/>
    <p:sldId id="300" r:id="rId11"/>
    <p:sldId id="301" r:id="rId12"/>
    <p:sldId id="304" r:id="rId13"/>
    <p:sldId id="303" r:id="rId14"/>
    <p:sldId id="305" r:id="rId15"/>
    <p:sldId id="306" r:id="rId16"/>
    <p:sldId id="307" r:id="rId17"/>
    <p:sldId id="308" r:id="rId18"/>
    <p:sldId id="309" r:id="rId19"/>
    <p:sldId id="310" r:id="rId20"/>
    <p:sldId id="311" r:id="rId21"/>
    <p:sldId id="312" r:id="rId22"/>
    <p:sldId id="313" r:id="rId23"/>
    <p:sldId id="314" r:id="rId24"/>
    <p:sldId id="315" r:id="rId25"/>
    <p:sldId id="318" r:id="rId26"/>
    <p:sldId id="319" r:id="rId27"/>
    <p:sldId id="316" r:id="rId28"/>
    <p:sldId id="317" r:id="rId29"/>
    <p:sldId id="285" r:id="rId30"/>
    <p:sldId id="286" r:id="rId31"/>
    <p:sldId id="287" r:id="rId3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54121" autoAdjust="0"/>
  </p:normalViewPr>
  <p:slideViewPr>
    <p:cSldViewPr>
      <p:cViewPr varScale="1">
        <p:scale>
          <a:sx n="58" d="100"/>
          <a:sy n="58" d="100"/>
        </p:scale>
        <p:origin x="1524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30/04/2019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D7123D-D547-4A6B-961C-92C914327936}" type="datetimeFigureOut">
              <a:rPr lang="en-GB" smtClean="0"/>
              <a:t>30/04/2019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1B1BB3-E097-4A23-A1D0-2A682C1DAD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0958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images/search?view=detailV2&amp;ccid=lwwVo6jb&amp;id=1B64683E457C0115C347D93D05C5A5556BBD95C9&amp;thid=OIP.lwwVo6jbHhuZ1vRkg0ZvMgEsDh&amp;q=John+Dewey's+Reflective+Thinking+Model&amp;simid=608053240483286260&amp;selectedIndex=0&amp;ajaxhist=0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images/search?view=detailV2&amp;ccid=%2bOF7WwOG&amp;id=231416284237AC6DC9B1F7D7505FFDE0DFFB24CF&amp;thid=OIP.-OF7WwOG5i7mtsEqQMf-SAEsDh&amp;q=johns'+model+for+structured+reflection&amp;simid=608045191714246104&amp;selectedIndex=2&amp;ajaxhist=0" TargetMode="External"/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images/search?view=detailV2&amp;ccid=5/yo8Mo5&amp;id=F340A5B3262DB49F3001FB0DABA761CF67805AB6&amp;thid=OIP.5_yo8Mo5V-a3E4UzHZbeawEsDg&amp;q=reflection+pyramid&amp;simid=607994657123272451&amp;selectedIndex=3&amp;ajaxhist=0" TargetMode="External"/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>
              <a:spcBef>
                <a:spcPct val="0"/>
              </a:spcBef>
              <a:defRPr/>
            </a:pPr>
            <a:fld id="{6298B847-40C5-48C5-93F3-4430E974E71B}" type="slidenum">
              <a:rPr lang="en-GB" altLang="en-US" smtClean="0"/>
              <a:pPr>
                <a:spcBef>
                  <a:spcPct val="0"/>
                </a:spcBef>
                <a:defRPr/>
              </a:pPr>
              <a:t>1</a:t>
            </a:fld>
            <a:endParaRPr lang="en-GB" altLang="en-US" smtClean="0"/>
          </a:p>
        </p:txBody>
      </p:sp>
      <p:sp>
        <p:nvSpPr>
          <p:cNvPr id="194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5717161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i="1" dirty="0" smtClean="0">
              <a:ea typeface="ＭＳ Ｐゴシック" pitchFamily="34" charset="-128"/>
            </a:endParaRPr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>
              <a:spcBef>
                <a:spcPct val="0"/>
              </a:spcBef>
              <a:defRPr/>
            </a:pPr>
            <a:fld id="{E571C704-A9A0-4DE2-9CCD-4FFF78FAF016}" type="slidenum">
              <a:rPr lang="cy-GB" altLang="en-US" smtClean="0"/>
              <a:pPr>
                <a:spcBef>
                  <a:spcPct val="0"/>
                </a:spcBef>
                <a:defRPr/>
              </a:pPr>
              <a:t>3</a:t>
            </a:fld>
            <a:endParaRPr lang="cy-GB" altLang="en-US" smtClean="0"/>
          </a:p>
        </p:txBody>
      </p:sp>
    </p:spTree>
    <p:extLst>
      <p:ext uri="{BB962C8B-B14F-4D97-AF65-F5344CB8AC3E}">
        <p14:creationId xmlns:p14="http://schemas.microsoft.com/office/powerpoint/2010/main" val="26216233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894687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i="1" dirty="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29530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https://www.bing.com/images/search?view=detailV2&amp;ccid=lwwVo6jb&amp;id=1B64683E457C0115C347D93D05C5A5556BBD95C9&amp;thid=OIP.lwwVo6jbHhuZ1vRkg0ZvMgEsDh&amp;q=John+Dewey%27s+Reflective+Thinking+Model&amp;simid=608053240483286260&amp;selectedIndex=0&amp;ajaxhist=0</a:t>
            </a:r>
            <a:endParaRPr lang="en-GB" sz="1200" u="sng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u="sng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6635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 smtClean="0">
              <a:latin typeface="Arial" panose="020B0604020202020204" pitchFamily="34" charset="0"/>
            </a:endParaRPr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AA6A750E-D72D-4ACA-8AF8-65136662979E}" type="slidenum">
              <a:rPr lang="cy-GB" altLang="en-US" sz="1200">
                <a:latin typeface="Arial" panose="020B0604020202020204" pitchFamily="34" charset="0"/>
              </a:rPr>
              <a:pPr/>
              <a:t>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21974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90000"/>
              </a:lnSpc>
            </a:pPr>
            <a:r>
              <a:rPr lang="cy-GB" altLang="en-US" sz="1100" dirty="0" smtClean="0">
                <a:latin typeface="Arial" panose="020B0604020202020204" pitchFamily="34" charset="0"/>
              </a:rPr>
              <a:t>G</a:t>
            </a:r>
            <a:endParaRPr lang="en-GB" altLang="en-US" sz="1100" i="1" dirty="0">
              <a:latin typeface="Arial" panose="020B0604020202020204" pitchFamily="34" charset="0"/>
            </a:endParaRP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29503" indent="-28057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2312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1236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0161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1408A77B-8BF3-4204-9C16-106A94F2D850}" type="slidenum">
              <a:rPr lang="en-GB" altLang="en-US" smtClean="0"/>
              <a:pPr eaLnBrk="1" hangingPunct="1">
                <a:spcBef>
                  <a:spcPct val="0"/>
                </a:spcBef>
              </a:pPr>
              <a:t>8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46007665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i="1" dirty="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392519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i="1" dirty="0" smtClean="0">
              <a:latin typeface="Arial" panose="020B0604020202020204" pitchFamily="34" charset="0"/>
            </a:endParaRPr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29503" indent="-28057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2312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1236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0161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3420C45F-067C-408F-9D94-3CC27AF89FD5}" type="slidenum">
              <a:rPr lang="en-GB" altLang="en-US"/>
              <a:pPr eaLnBrk="1" hangingPunct="1">
                <a:spcBef>
                  <a:spcPct val="0"/>
                </a:spcBef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8505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z="1000" i="1" dirty="0">
              <a:latin typeface="Arial" panose="020B0604020202020204" pitchFamily="34" charset="0"/>
            </a:endParaRPr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29503" indent="-28057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2312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1236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0161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FD46514E-7A5F-476D-8B19-C18D593B664A}" type="slidenum">
              <a:rPr lang="en-GB" altLang="en-US"/>
              <a:pPr eaLnBrk="1" hangingPunct="1">
                <a:spcBef>
                  <a:spcPct val="0"/>
                </a:spcBef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0793899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 dirty="0" smtClean="0">
                <a:latin typeface="Arial" panose="020B0604020202020204" pitchFamily="34" charset="0"/>
              </a:rPr>
              <a:t>http://www.bing.com/images/search?q=kolb&amp;id=BDCE0F9BE2AC0CC2645B732817BBAA69C9B4FCB2&amp;FORM=IQFRBA#view=detail&amp;id=002DD5832A3DD5F01DCF76EDEC1B12DF6555B222&amp;selectedIndex=9</a:t>
            </a:r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6AB13ED6-84D8-4117-9CF4-8ED559A3F620}" type="slidenum">
              <a:rPr lang="cy-GB" altLang="en-US" sz="1200">
                <a:latin typeface="Arial" panose="020B0604020202020204" pitchFamily="34" charset="0"/>
              </a:rPr>
              <a:pPr/>
              <a:t>12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339951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40996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lvl="1"/>
            <a:endParaRPr lang="en-GB" altLang="en-US" sz="1000" i="1" dirty="0">
              <a:solidFill>
                <a:schemeClr val="tx2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981544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 dirty="0" smtClean="0">
                <a:latin typeface="Arial" panose="020B0604020202020204" pitchFamily="34" charset="0"/>
              </a:rPr>
              <a:t>https://www.google.co.uk/search?q=gibbs+reflective+cycle&amp;biw=1024&amp;bih=651&amp;tbm=isch&amp;imgil=BZp5lwCBS5o2FM%253A%253BE-RmjTGENd5wMM%253Bhttp%25253A%25252F%25252Fpdp.northampton.ac.uk%25252FPG_Files%25252Fpg_reflect3.htm&amp;source=iu&amp;pf=m&amp;fir=BZp5lwCBS5o2FM%253A%252CE-RmjTGENd5wMM%252C_&amp;usg=__JzoTN8odfnc66V-R5MiMNi3Cdto%3D&amp;ved=0CDEQyjc&amp;ei=wLBsVIzmBcWIsQTaxIJw#facrc=_&amp;imgdii=_&amp;imgrc=ufKAivmEjnxPgM%253A%3B2RBFn6riQg91YM%3Bhttp%253A%252F%252Fwww.kent.ac.uk%252Flearning%252Fimages%252Fgibbs-cycle.png%3Bhttp%253A%252F%252Fwww.kent.ac.uk%252Flearning%252FPDP-and-employability%252Fpdp%252Freflective.html%3B320%3B282</a:t>
            </a:r>
          </a:p>
          <a:p>
            <a:endParaRPr lang="en-US" altLang="en-US" dirty="0" smtClean="0">
              <a:latin typeface="Arial" panose="020B0604020202020204" pitchFamily="34" charset="0"/>
            </a:endParaRPr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0B134D4-0ED1-443F-AD3A-609A69174C76}" type="slidenum">
              <a:rPr lang="cy-GB" altLang="en-US" sz="1200">
                <a:latin typeface="Arial" panose="020B0604020202020204" pitchFamily="34" charset="0"/>
              </a:rPr>
              <a:pPr/>
              <a:t>15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465336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5120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 smtClean="0">
                <a:latin typeface="Arial" panose="020B0604020202020204" pitchFamily="34" charset="0"/>
              </a:rPr>
              <a:t>Model Rolf et al.  </a:t>
            </a:r>
            <a:r>
              <a:rPr lang="en-GB" altLang="en-US" dirty="0" err="1" smtClean="0">
                <a:latin typeface="Arial" panose="020B0604020202020204" pitchFamily="34" charset="0"/>
              </a:rPr>
              <a:t>Roedd</a:t>
            </a:r>
            <a:r>
              <a:rPr lang="en-GB" altLang="en-US" dirty="0" smtClean="0">
                <a:latin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</a:rPr>
              <a:t>e’n</a:t>
            </a:r>
            <a:r>
              <a:rPr lang="en-GB" altLang="en-US" dirty="0" smtClean="0">
                <a:latin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</a:rPr>
              <a:t>trafod</a:t>
            </a:r>
            <a:r>
              <a:rPr lang="en-GB" altLang="en-US" dirty="0" smtClean="0">
                <a:latin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</a:rPr>
              <a:t>adfyfyriol</a:t>
            </a:r>
            <a:r>
              <a:rPr lang="en-GB" altLang="en-US" dirty="0" smtClean="0">
                <a:latin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</a:rPr>
              <a:t>gyda</a:t>
            </a:r>
            <a:r>
              <a:rPr lang="en-GB" altLang="en-US" dirty="0" smtClean="0">
                <a:latin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</a:rPr>
              <a:t>gweithwyr</a:t>
            </a:r>
            <a:r>
              <a:rPr lang="en-GB" altLang="en-US" dirty="0" smtClean="0">
                <a:latin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</a:rPr>
              <a:t>iechyd</a:t>
            </a:r>
            <a:r>
              <a:rPr lang="en-GB" altLang="en-US" dirty="0" smtClean="0">
                <a:latin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</a:rPr>
              <a:t>ond</a:t>
            </a:r>
            <a:r>
              <a:rPr lang="en-GB" altLang="en-US" dirty="0" smtClean="0">
                <a:latin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</a:rPr>
              <a:t>mae’r</a:t>
            </a:r>
            <a:r>
              <a:rPr lang="en-GB" altLang="en-US" dirty="0" smtClean="0">
                <a:latin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</a:rPr>
              <a:t>camau</a:t>
            </a:r>
            <a:r>
              <a:rPr lang="en-GB" altLang="en-US" dirty="0" smtClean="0">
                <a:latin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</a:rPr>
              <a:t>yn</a:t>
            </a:r>
            <a:r>
              <a:rPr lang="en-GB" altLang="en-US" dirty="0" smtClean="0">
                <a:latin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</a:rPr>
              <a:t>berthnasol</a:t>
            </a:r>
            <a:r>
              <a:rPr lang="en-GB" altLang="en-US" dirty="0" smtClean="0">
                <a:latin typeface="Arial" panose="020B0604020202020204" pitchFamily="34" charset="0"/>
              </a:rPr>
              <a:t> I </a:t>
            </a:r>
            <a:r>
              <a:rPr lang="en-GB" altLang="en-US" dirty="0" err="1" smtClean="0">
                <a:latin typeface="Arial" panose="020B0604020202020204" pitchFamily="34" charset="0"/>
              </a:rPr>
              <a:t>unrhwy</a:t>
            </a:r>
            <a:r>
              <a:rPr lang="en-GB" altLang="en-US" dirty="0" smtClean="0">
                <a:latin typeface="Arial" panose="020B0604020202020204" pitchFamily="34" charset="0"/>
              </a:rPr>
              <a:t> </a:t>
            </a:r>
            <a:r>
              <a:rPr lang="en-GB" altLang="en-US" dirty="0" err="1" smtClean="0">
                <a:latin typeface="Arial" panose="020B0604020202020204" pitchFamily="34" charset="0"/>
              </a:rPr>
              <a:t>fath</a:t>
            </a:r>
            <a:r>
              <a:rPr lang="en-GB" altLang="en-US" dirty="0" smtClean="0">
                <a:latin typeface="Arial" panose="020B0604020202020204" pitchFamily="34" charset="0"/>
              </a:rPr>
              <a:t> o </a:t>
            </a:r>
            <a:r>
              <a:rPr lang="en-GB" altLang="en-US" dirty="0" err="1" smtClean="0">
                <a:latin typeface="Arial" panose="020B0604020202020204" pitchFamily="34" charset="0"/>
              </a:rPr>
              <a:t>adfyfyrio</a:t>
            </a:r>
            <a:r>
              <a:rPr lang="en-GB" altLang="en-US" dirty="0" smtClean="0">
                <a:latin typeface="Arial" panose="020B0604020202020204" pitchFamily="34" charset="0"/>
              </a:rPr>
              <a:t>.  </a:t>
            </a:r>
          </a:p>
          <a:p>
            <a:endParaRPr lang="en-GB" altLang="en-US" i="1" dirty="0" smtClean="0">
              <a:latin typeface="Arial" panose="020B0604020202020204" pitchFamily="34" charset="0"/>
            </a:endParaRPr>
          </a:p>
          <a:p>
            <a:pPr defTabSz="897849">
              <a:defRPr/>
            </a:pPr>
            <a:r>
              <a:rPr lang="en-US" altLang="en-US" dirty="0" smtClean="0">
                <a:latin typeface="Arial" panose="020B0604020202020204" pitchFamily="34" charset="0"/>
              </a:rPr>
              <a:t>http://en.wikipedia.org/wiki/Reflective_practice#mediaviewer/File:Steph_Rol_Model.jpg</a:t>
            </a:r>
          </a:p>
          <a:p>
            <a:endParaRPr lang="en-US" altLang="en-US" i="1" dirty="0" smtClean="0">
              <a:latin typeface="Arial" panose="020B0604020202020204" pitchFamily="34" charset="0"/>
            </a:endParaRPr>
          </a:p>
        </p:txBody>
      </p:sp>
      <p:sp>
        <p:nvSpPr>
          <p:cNvPr id="512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BCE9E19A-501A-41D8-995C-7EE8D0A4856D}" type="slidenum">
              <a:rPr lang="cy-GB" altLang="en-US" sz="1200">
                <a:latin typeface="Arial" panose="020B0604020202020204" pitchFamily="34" charset="0"/>
              </a:rPr>
              <a:pPr/>
              <a:t>16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423532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849">
              <a:defRPr/>
            </a:pPr>
            <a:r>
              <a:rPr lang="en-GB" u="sng" dirty="0">
                <a:hlinkClick r:id="rId3"/>
              </a:rPr>
              <a:t>https://www.bing.com/images/search?view=detailV2&amp;ccid=%2bOF7WwOG&amp;id=231416284237AC6DC9B1F7D7505FFDE0DFFB24CF&amp;thid=OIP.-OF7WwOG5i7mtsEqQMf-SAEsDh&amp;q=johns%27+model+for+structured+reflection&amp;simid=608045191714246104&amp;selectedIndex=2&amp;ajaxhist=0</a:t>
            </a:r>
            <a:endParaRPr lang="en-GB" dirty="0"/>
          </a:p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911053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B6030DE6-AA4C-4EA9-BFDB-19D7B92A8EA0}" type="slidenum">
              <a:rPr lang="cy-GB" altLang="en-US" sz="1200">
                <a:latin typeface="Arial" panose="020B0604020202020204" pitchFamily="34" charset="0"/>
              </a:rPr>
              <a:pPr/>
              <a:t>18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270334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</a:pPr>
            <a:endParaRPr lang="en-GB" altLang="en-US" sz="800" dirty="0">
              <a:latin typeface="Arial" panose="020B0604020202020204" pitchFamily="34" charset="0"/>
            </a:endParaRPr>
          </a:p>
        </p:txBody>
      </p:sp>
      <p:sp>
        <p:nvSpPr>
          <p:cNvPr id="553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29503" indent="-28057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2312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1236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0161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DC8929D1-C59E-485B-B44E-6AAC52694F4C}" type="slidenum">
              <a:rPr lang="en-GB" altLang="en-US" smtClean="0"/>
              <a:pPr eaLnBrk="1" hangingPunct="1">
                <a:spcBef>
                  <a:spcPct val="0"/>
                </a:spcBef>
              </a:pPr>
              <a:t>19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426583862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2C3472B-EC04-4BCB-B903-BCDAC4C8B2F7}" type="slidenum">
              <a:rPr lang="cy-GB" altLang="en-US" sz="1200">
                <a:latin typeface="Arial" panose="020B0604020202020204" pitchFamily="34" charset="0"/>
              </a:rPr>
              <a:pPr/>
              <a:t>20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408374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573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B49918E2-21AB-4BB7-9800-7DF2ACEC08EA}" type="slidenum">
              <a:rPr lang="cy-GB" altLang="en-US" sz="1200">
                <a:latin typeface="Arial" panose="020B0604020202020204" pitchFamily="34" charset="0"/>
              </a:rPr>
              <a:pPr/>
              <a:t>21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056787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849">
              <a:defRPr/>
            </a:pPr>
            <a:r>
              <a:rPr lang="en-GB" u="sng" dirty="0">
                <a:hlinkClick r:id="rId3"/>
              </a:rPr>
              <a:t>https://www.bing.com/images/search?view=detailV2&amp;ccid=5%2fyo8Mo5&amp;id=F340A5B3262DB49F3001FB0DABA761CF67805AB6&amp;thid=OIP.5_yo8Mo5V-a3E4UzHZbeawEsDg&amp;q=reflection+pyramid&amp;simid=607994657123272451&amp;selectedIndex=3&amp;ajaxhist=0</a:t>
            </a:r>
            <a:endParaRPr lang="en-GB" dirty="0"/>
          </a:p>
          <a:p>
            <a:pPr defTabSz="897849">
              <a:defRPr/>
            </a:pP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94651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283098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19223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49349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95648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046014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978047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It</a:t>
            </a:r>
            <a:r>
              <a:rPr lang="en-GB" baseline="0" dirty="0" smtClean="0"/>
              <a:t> is worth reading this paper.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55572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Ceir</a:t>
            </a:r>
            <a:r>
              <a:rPr lang="en-GB" dirty="0" smtClean="0"/>
              <a:t> </a:t>
            </a:r>
            <a:r>
              <a:rPr lang="en-GB" dirty="0" err="1" smtClean="0"/>
              <a:t>cysylltiadau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delweddau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modelau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adfyfyriol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tudalennau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nodiadau’r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sleidiau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perthnasol</a:t>
            </a:r>
            <a:r>
              <a:rPr lang="en-GB" baseline="0" dirty="0" smtClean="0"/>
              <a:t>.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Links to images of reflective models can be found on the notes pages of the relevant slides.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24181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30/04/2019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30/04/2019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30/04/2019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30/04/2019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30/04/2019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30/04/2019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30/04/2019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30/04/2019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30/04/2019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30/04/2019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30/04/2019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ObQ2DheGOKA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frm=1&amp;source=images&amp;cd=&amp;cad=rja&amp;uact=8&amp;ved=0CAcQjRw&amp;url=http://www.kent.ac.uk/learning/PDP-and-employability/pdp/reflective.html&amp;ei=0LBsVIeyNYWiyQS_moKIBQ&amp;bvm=bv.80120444,d.cWc&amp;psig=AFQjCNEqqmzpqMVJXvfPkr1yPokwrk_CRA&amp;ust=1416495685449793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fld id="{C2952CC6-0338-4DB3-B5BB-416EA4BE2AAF}" type="slidenum">
              <a:rPr lang="en-GB" altLang="en-US" sz="1400" smtClean="0">
                <a:ea typeface="ＭＳ Ｐゴシック" pitchFamily="34" charset="-128"/>
              </a:rPr>
              <a:pPr eaLnBrk="1" hangingPunct="1">
                <a:spcBef>
                  <a:spcPct val="0"/>
                </a:spcBef>
                <a:buFontTx/>
                <a:buNone/>
                <a:defRPr/>
              </a:pPr>
              <a:t>1</a:t>
            </a:fld>
            <a:endParaRPr lang="en-GB" altLang="en-US" sz="1400" smtClean="0">
              <a:ea typeface="ＭＳ Ｐゴシック" pitchFamily="34" charset="-128"/>
            </a:endParaRPr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198913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y-GB" b="1" dirty="0" smtClean="0"/>
              <a:t/>
            </a:r>
            <a:br>
              <a:rPr lang="cy-GB" b="1" dirty="0" smtClean="0"/>
            </a:br>
            <a:r>
              <a:rPr lang="cy-GB" b="1" dirty="0"/>
              <a:t/>
            </a:r>
            <a:br>
              <a:rPr lang="cy-GB" b="1" dirty="0"/>
            </a:br>
            <a:r>
              <a:rPr lang="cy-GB" b="1" dirty="0" smtClean="0"/>
              <a:t/>
            </a:r>
            <a:br>
              <a:rPr lang="cy-GB" b="1" dirty="0" smtClean="0"/>
            </a:br>
            <a:r>
              <a:rPr lang="cy-GB" b="1" dirty="0" smtClean="0">
                <a:solidFill>
                  <a:schemeClr val="bg1"/>
                </a:solidFill>
              </a:rPr>
              <a:t>EAEE5002C/EAEE5007C: </a:t>
            </a:r>
            <a:r>
              <a:rPr lang="cy-GB" b="1" dirty="0">
                <a:solidFill>
                  <a:schemeClr val="bg1"/>
                </a:solidFill>
              </a:rPr>
              <a:t>Adfyfyrio ar ddarpariaeth blynyddoedd </a:t>
            </a:r>
            <a:r>
              <a:rPr lang="cy-GB" b="1" dirty="0" smtClean="0">
                <a:solidFill>
                  <a:schemeClr val="bg1"/>
                </a:solidFill>
              </a:rPr>
              <a:t>cynnar</a:t>
            </a:r>
            <a:r>
              <a:rPr lang="en-GB" dirty="0">
                <a:solidFill>
                  <a:schemeClr val="bg1"/>
                </a:solidFill>
              </a:rPr>
              <a:t/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/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cy-GB" b="1" dirty="0" smtClean="0">
                <a:solidFill>
                  <a:schemeClr val="bg1"/>
                </a:solidFill>
              </a:rPr>
              <a:t>EAEE5002/EAEE5007: </a:t>
            </a:r>
            <a:r>
              <a:rPr lang="cy-GB" b="1" dirty="0">
                <a:solidFill>
                  <a:schemeClr val="bg1"/>
                </a:solidFill>
              </a:rPr>
              <a:t>Reflections on early years provision</a:t>
            </a:r>
            <a:r>
              <a:rPr lang="en-GB" dirty="0">
                <a:solidFill>
                  <a:schemeClr val="bg1"/>
                </a:solidFill>
              </a:rPr>
              <a:t/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 </a:t>
            </a:r>
            <a:r>
              <a:rPr lang="en-GB" dirty="0">
                <a:solidFill>
                  <a:schemeClr val="bg1"/>
                </a:solidFill>
              </a:rPr>
              <a:t/>
            </a:r>
            <a:br>
              <a:rPr lang="en-GB" dirty="0">
                <a:solidFill>
                  <a:schemeClr val="bg1"/>
                </a:solidFill>
              </a:rPr>
            </a:br>
            <a:endParaRPr lang="en-GB" altLang="en-US" dirty="0" smtClean="0">
              <a:solidFill>
                <a:schemeClr val="bg1"/>
              </a:solidFill>
            </a:endParaRPr>
          </a:p>
        </p:txBody>
      </p:sp>
      <p:sp>
        <p:nvSpPr>
          <p:cNvPr id="3076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57313" y="5013175"/>
            <a:ext cx="6400800" cy="1080121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en-US" sz="2800" dirty="0" smtClean="0">
              <a:solidFill>
                <a:schemeClr val="bg1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800" b="1" dirty="0" err="1" smtClean="0">
                <a:solidFill>
                  <a:schemeClr val="bg1"/>
                </a:solidFill>
              </a:rPr>
              <a:t>Wythnos</a:t>
            </a:r>
            <a:r>
              <a:rPr lang="en-GB" altLang="en-US" sz="2800" b="1" dirty="0" smtClean="0">
                <a:solidFill>
                  <a:schemeClr val="bg1"/>
                </a:solidFill>
              </a:rPr>
              <a:t> 2 Week 2</a:t>
            </a:r>
          </a:p>
        </p:txBody>
      </p:sp>
    </p:spTree>
    <p:extLst>
      <p:ext uri="{BB962C8B-B14F-4D97-AF65-F5344CB8AC3E}">
        <p14:creationId xmlns:p14="http://schemas.microsoft.com/office/powerpoint/2010/main" val="2963796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 err="1" smtClean="0"/>
              <a:t>Cysylltiadau</a:t>
            </a:r>
            <a:r>
              <a:rPr lang="en-GB" sz="3200" dirty="0" smtClean="0"/>
              <a:t> NOS EAEE5002/C NOS links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smtClean="0"/>
              <a:t>CCLD0401 </a:t>
            </a:r>
            <a:r>
              <a:rPr lang="en-GB" dirty="0"/>
              <a:t>P18, P23, P26, P38, P39</a:t>
            </a:r>
          </a:p>
          <a:p>
            <a:r>
              <a:rPr lang="en-GB" dirty="0" smtClean="0"/>
              <a:t>CCLD0403 </a:t>
            </a:r>
            <a:r>
              <a:rPr lang="en-GB" dirty="0"/>
              <a:t>P1, P2, 3, P4, P6, P7, P8, P10, P11, </a:t>
            </a:r>
            <a:r>
              <a:rPr lang="en-GB" dirty="0" smtClean="0"/>
              <a:t>P12, P21,  P22, P23</a:t>
            </a:r>
            <a:r>
              <a:rPr lang="en-GB" dirty="0"/>
              <a:t>, </a:t>
            </a:r>
            <a:r>
              <a:rPr lang="en-GB" dirty="0" smtClean="0"/>
              <a:t>P24, P25</a:t>
            </a:r>
            <a:endParaRPr lang="en-GB" dirty="0"/>
          </a:p>
          <a:p>
            <a:r>
              <a:rPr lang="en-GB" dirty="0"/>
              <a:t>CCLD0405 P2, P6, P7, P8, P9, P11, P12, P14, P17, P18, P19, P21, P23</a:t>
            </a:r>
          </a:p>
          <a:p>
            <a:r>
              <a:rPr lang="en-GB" dirty="0"/>
              <a:t>CCLD0407 P1, P5, P6, P9, P11, P12, P14, P15, P18, P19, P23, P24</a:t>
            </a:r>
          </a:p>
          <a:p>
            <a:r>
              <a:rPr lang="en-GB" dirty="0"/>
              <a:t>CCLD0408 K60</a:t>
            </a:r>
          </a:p>
          <a:p>
            <a:r>
              <a:rPr lang="en-GB" dirty="0" smtClean="0"/>
              <a:t>CCLD0409 </a:t>
            </a:r>
            <a:r>
              <a:rPr lang="en-GB" dirty="0"/>
              <a:t>P1, P3, P4, P5, P10</a:t>
            </a:r>
          </a:p>
          <a:p>
            <a:r>
              <a:rPr lang="en-GB" dirty="0" smtClean="0"/>
              <a:t>CCLD0412 </a:t>
            </a:r>
            <a:r>
              <a:rPr lang="en-GB" dirty="0"/>
              <a:t>P1, P2, P13, P25</a:t>
            </a:r>
          </a:p>
          <a:p>
            <a:r>
              <a:rPr lang="en-GB" dirty="0"/>
              <a:t>CCLD0417 </a:t>
            </a:r>
            <a:r>
              <a:rPr lang="en-GB" dirty="0" smtClean="0"/>
              <a:t>K59, K60</a:t>
            </a:r>
            <a:r>
              <a:rPr lang="en-GB" dirty="0"/>
              <a:t>, </a:t>
            </a:r>
            <a:r>
              <a:rPr lang="en-GB" dirty="0" smtClean="0"/>
              <a:t>K61, K62, K65, P10</a:t>
            </a:r>
            <a:r>
              <a:rPr lang="en-GB" dirty="0"/>
              <a:t>, P11, P12, P13, P18, </a:t>
            </a:r>
            <a:r>
              <a:rPr lang="en-GB" dirty="0" smtClean="0"/>
              <a:t>P19</a:t>
            </a:r>
            <a:endParaRPr lang="en-GB" dirty="0"/>
          </a:p>
          <a:p>
            <a:r>
              <a:rPr lang="en-GB" dirty="0"/>
              <a:t>SCDHSC0044 P11, P25 </a:t>
            </a:r>
          </a:p>
          <a:p>
            <a:r>
              <a:rPr lang="en-GB" dirty="0"/>
              <a:t>SCH32 1, 2, </a:t>
            </a:r>
            <a:r>
              <a:rPr lang="en-GB" dirty="0" smtClean="0"/>
              <a:t>3, 5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19858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Venninen</a:t>
            </a:r>
            <a:r>
              <a:rPr lang="en-GB" dirty="0" smtClean="0"/>
              <a:t> et al., 2012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Pwyntiau</a:t>
            </a:r>
            <a:r>
              <a:rPr lang="en-GB" dirty="0" smtClean="0"/>
              <a:t> </a:t>
            </a:r>
            <a:r>
              <a:rPr lang="en-GB" dirty="0" err="1" smtClean="0"/>
              <a:t>allweddol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Key points?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3146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88913"/>
            <a:ext cx="7772400" cy="115252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4000" smtClean="0"/>
              <a:t>Lefelau adfyfyriol</a:t>
            </a:r>
            <a:br>
              <a:rPr lang="en-GB" altLang="en-US" sz="4000" smtClean="0"/>
            </a:br>
            <a:r>
              <a:rPr lang="en-GB" altLang="en-US" sz="4000" i="1" smtClean="0"/>
              <a:t>Layers of reflection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700213"/>
            <a:ext cx="4238625" cy="4179887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r>
              <a:rPr lang="en-US" altLang="en-US" dirty="0" err="1" smtClean="0"/>
              <a:t>Cyfeiria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nifer</a:t>
            </a:r>
            <a:r>
              <a:rPr lang="en-US" altLang="en-US" dirty="0" smtClean="0"/>
              <a:t> o </a:t>
            </a:r>
            <a:r>
              <a:rPr lang="en-US" altLang="en-US" dirty="0" err="1" smtClean="0"/>
              <a:t>ddamcaniaethwyr</a:t>
            </a:r>
            <a:r>
              <a:rPr lang="en-US" altLang="en-US" dirty="0" smtClean="0"/>
              <a:t> at </a:t>
            </a:r>
            <a:r>
              <a:rPr lang="en-US" altLang="en-US" dirty="0" err="1" smtClean="0"/>
              <a:t>haenau</a:t>
            </a:r>
            <a:r>
              <a:rPr lang="en-US" altLang="en-US" dirty="0" smtClean="0"/>
              <a:t> o </a:t>
            </a:r>
            <a:r>
              <a:rPr lang="en-US" altLang="en-US" dirty="0" err="1" smtClean="0"/>
              <a:t>adfyfyrio</a:t>
            </a:r>
            <a:r>
              <a:rPr lang="en-US" altLang="en-US" dirty="0" smtClean="0"/>
              <a:t>:</a:t>
            </a:r>
            <a:endParaRPr lang="en-US" altLang="en-US" dirty="0"/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US" altLang="en-US" dirty="0" err="1" smtClean="0"/>
              <a:t>Edrych</a:t>
            </a:r>
            <a:r>
              <a:rPr lang="en-US" altLang="en-US" dirty="0" smtClean="0"/>
              <a:t> </a:t>
            </a:r>
            <a:r>
              <a:rPr lang="en-US" altLang="en-US" dirty="0" err="1"/>
              <a:t>ar</a:t>
            </a:r>
            <a:r>
              <a:rPr lang="en-US" altLang="en-US" dirty="0"/>
              <a:t> </a:t>
            </a:r>
            <a:r>
              <a:rPr lang="en-US" altLang="en-US" dirty="0" err="1"/>
              <a:t>ddigwyddiadau</a:t>
            </a:r>
            <a:r>
              <a:rPr lang="en-US" altLang="en-US" dirty="0"/>
              <a:t> </a:t>
            </a:r>
            <a:r>
              <a:rPr lang="en-US" altLang="en-US" dirty="0" err="1"/>
              <a:t>ar</a:t>
            </a:r>
            <a:r>
              <a:rPr lang="en-US" altLang="en-US" dirty="0"/>
              <a:t> </a:t>
            </a:r>
            <a:r>
              <a:rPr lang="en-US" altLang="en-US" dirty="0" err="1"/>
              <a:t>lefel</a:t>
            </a:r>
            <a:r>
              <a:rPr lang="en-US" altLang="en-US" dirty="0"/>
              <a:t> </a:t>
            </a:r>
            <a:r>
              <a:rPr lang="en-US" altLang="en-US" dirty="0" err="1"/>
              <a:t>arwynebol</a:t>
            </a:r>
            <a:r>
              <a:rPr lang="en-US" altLang="en-US" dirty="0"/>
              <a:t> 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US" altLang="en-US" dirty="0" err="1"/>
              <a:t>Ymchwilio</a:t>
            </a:r>
            <a:r>
              <a:rPr lang="en-US" altLang="en-US" dirty="0"/>
              <a:t> </a:t>
            </a:r>
            <a:r>
              <a:rPr lang="en-US" altLang="en-US" dirty="0" err="1"/>
              <a:t>i</a:t>
            </a:r>
            <a:r>
              <a:rPr lang="en-US" altLang="en-US" dirty="0"/>
              <a:t> </a:t>
            </a:r>
            <a:r>
              <a:rPr lang="en-US" altLang="en-US" dirty="0" err="1"/>
              <a:t>fewn</a:t>
            </a:r>
            <a:r>
              <a:rPr lang="en-US" altLang="en-US" dirty="0"/>
              <a:t> </a:t>
            </a:r>
            <a:r>
              <a:rPr lang="en-US" altLang="en-US" dirty="0" err="1"/>
              <a:t>i’r</a:t>
            </a:r>
            <a:r>
              <a:rPr lang="en-US" altLang="en-US" dirty="0"/>
              <a:t> </a:t>
            </a:r>
            <a:r>
              <a:rPr lang="en-US" altLang="en-US" dirty="0" err="1"/>
              <a:t>rhesymau</a:t>
            </a:r>
            <a:r>
              <a:rPr lang="en-US" altLang="en-US" dirty="0"/>
              <a:t> </a:t>
            </a:r>
            <a:r>
              <a:rPr lang="en-US" altLang="en-US" dirty="0" err="1"/>
              <a:t>tu</a:t>
            </a:r>
            <a:r>
              <a:rPr lang="en-US" altLang="en-US" dirty="0"/>
              <a:t> </a:t>
            </a:r>
            <a:r>
              <a:rPr lang="en-US" altLang="en-US" dirty="0" err="1"/>
              <a:t>ôl</a:t>
            </a:r>
            <a:r>
              <a:rPr lang="en-US" altLang="en-US" dirty="0"/>
              <a:t> </a:t>
            </a:r>
            <a:r>
              <a:rPr lang="en-US" altLang="en-US" dirty="0" err="1"/>
              <a:t>i’r</a:t>
            </a:r>
            <a:r>
              <a:rPr lang="en-US" altLang="en-US" dirty="0"/>
              <a:t> </a:t>
            </a:r>
            <a:r>
              <a:rPr lang="en-US" altLang="en-US" dirty="0" err="1" smtClean="0"/>
              <a:t>digwyddiadau</a:t>
            </a:r>
            <a:endParaRPr lang="en-US" altLang="en-US" dirty="0"/>
          </a:p>
        </p:txBody>
      </p:sp>
      <p:sp>
        <p:nvSpPr>
          <p:cNvPr id="25604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51375" y="1700213"/>
            <a:ext cx="4241800" cy="4395787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i="1" smtClean="0"/>
              <a:t>A number of theorists refer to layers of reflection: </a:t>
            </a:r>
          </a:p>
          <a:p>
            <a:pPr eaLnBrk="1" hangingPunct="1"/>
            <a:r>
              <a:rPr lang="en-GB" altLang="en-US" i="1" smtClean="0"/>
              <a:t>View events at a superficial level </a:t>
            </a:r>
          </a:p>
          <a:p>
            <a:pPr eaLnBrk="1" hangingPunct="1"/>
            <a:r>
              <a:rPr lang="en-GB" altLang="en-US" i="1" smtClean="0"/>
              <a:t>Delve into the reasons behind events,</a:t>
            </a:r>
          </a:p>
          <a:p>
            <a:pPr eaLnBrk="1" hangingPunct="1">
              <a:buFontTx/>
              <a:buNone/>
            </a:pPr>
            <a:r>
              <a:rPr lang="en-GB" altLang="en-US" sz="2300" smtClean="0"/>
              <a:t> </a:t>
            </a:r>
            <a:endParaRPr lang="en-US" altLang="en-US" sz="2300" smtClean="0"/>
          </a:p>
        </p:txBody>
      </p:sp>
    </p:spTree>
    <p:extLst>
      <p:ext uri="{BB962C8B-B14F-4D97-AF65-F5344CB8AC3E}">
        <p14:creationId xmlns:p14="http://schemas.microsoft.com/office/powerpoint/2010/main" val="31605177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250825" y="115888"/>
            <a:ext cx="8893175" cy="936625"/>
          </a:xfrm>
        </p:spPr>
        <p:txBody>
          <a:bodyPr>
            <a:normAutofit fontScale="90000"/>
          </a:bodyPr>
          <a:lstStyle/>
          <a:p>
            <a:r>
              <a:rPr lang="en-GB" altLang="en-US" sz="3800" noProof="1" smtClean="0"/>
              <a:t>Dysgu o Brofiad </a:t>
            </a:r>
            <a:br>
              <a:rPr lang="en-GB" altLang="en-US" sz="3800" noProof="1" smtClean="0"/>
            </a:br>
            <a:r>
              <a:rPr lang="en-GB" altLang="en-US" sz="3800" i="1" noProof="1" smtClean="0"/>
              <a:t>Learning from Experience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1268413"/>
            <a:ext cx="4038600" cy="4525962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2100" noProof="1" smtClean="0"/>
              <a:t>Sut gallwn dysgu o’r profiadau a gawn? </a:t>
            </a:r>
          </a:p>
          <a:p>
            <a:pPr>
              <a:lnSpc>
                <a:spcPct val="80000"/>
              </a:lnSpc>
            </a:pPr>
            <a:endParaRPr lang="en-GB" altLang="en-US" sz="2100" noProof="1" smtClean="0"/>
          </a:p>
          <a:p>
            <a:pPr>
              <a:lnSpc>
                <a:spcPct val="80000"/>
              </a:lnSpc>
            </a:pPr>
            <a:r>
              <a:rPr lang="en-GB" altLang="en-US" sz="2100" noProof="1" smtClean="0"/>
              <a:t>Nododd Dewey (1933, dyfynwyd yn Lindon, 2012) y dair nodwedd neu agwedd sy’n nodweddu pobl adfyfyriol, sef; </a:t>
            </a:r>
          </a:p>
          <a:p>
            <a:pPr lvl="1">
              <a:lnSpc>
                <a:spcPct val="80000"/>
              </a:lnSpc>
            </a:pPr>
            <a:r>
              <a:rPr lang="en-GB" altLang="en-US" sz="2000" noProof="1" smtClean="0"/>
              <a:t>meddwl agored</a:t>
            </a:r>
          </a:p>
          <a:p>
            <a:pPr lvl="1">
              <a:lnSpc>
                <a:spcPct val="80000"/>
              </a:lnSpc>
            </a:pPr>
            <a:r>
              <a:rPr lang="en-GB" altLang="en-US" sz="2000" noProof="1" smtClean="0"/>
              <a:t>cyfrifoldeb </a:t>
            </a:r>
          </a:p>
          <a:p>
            <a:pPr lvl="1">
              <a:lnSpc>
                <a:spcPct val="80000"/>
              </a:lnSpc>
            </a:pPr>
            <a:r>
              <a:rPr lang="en-GB" altLang="en-US" sz="2000" noProof="1" smtClean="0"/>
              <a:t>ymroddiad</a:t>
            </a:r>
            <a:br>
              <a:rPr lang="en-GB" altLang="en-US" sz="2000" noProof="1" smtClean="0"/>
            </a:br>
            <a:endParaRPr lang="en-GB" altLang="en-US" sz="2000" noProof="1" smtClean="0"/>
          </a:p>
          <a:p>
            <a:pPr lvl="1">
              <a:lnSpc>
                <a:spcPct val="80000"/>
              </a:lnSpc>
            </a:pPr>
            <a:r>
              <a:rPr lang="en-GB" altLang="en-US" sz="2000" b="1" noProof="1" smtClean="0"/>
              <a:t>Edrych </a:t>
            </a:r>
          </a:p>
          <a:p>
            <a:pPr lvl="1">
              <a:lnSpc>
                <a:spcPct val="80000"/>
              </a:lnSpc>
            </a:pPr>
            <a:r>
              <a:rPr lang="en-GB" altLang="en-US" sz="2000" b="1" noProof="1" smtClean="0"/>
              <a:t>Deall</a:t>
            </a:r>
          </a:p>
          <a:p>
            <a:pPr lvl="1">
              <a:lnSpc>
                <a:spcPct val="80000"/>
              </a:lnSpc>
            </a:pPr>
            <a:r>
              <a:rPr lang="en-GB" altLang="en-US" sz="2000" b="1" noProof="1" smtClean="0"/>
              <a:t>Dysgu </a:t>
            </a:r>
          </a:p>
        </p:txBody>
      </p:sp>
      <p:sp>
        <p:nvSpPr>
          <p:cNvPr id="29700" name="Rectangle 5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4643438" y="1341438"/>
            <a:ext cx="4038600" cy="50292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2100" i="1" noProof="1" smtClean="0"/>
              <a:t>How do we learn from the experiences that we have? </a:t>
            </a:r>
          </a:p>
          <a:p>
            <a:pPr>
              <a:lnSpc>
                <a:spcPct val="80000"/>
              </a:lnSpc>
            </a:pPr>
            <a:endParaRPr lang="en-GB" altLang="en-US" sz="2100" i="1" noProof="1" smtClean="0"/>
          </a:p>
          <a:p>
            <a:pPr>
              <a:lnSpc>
                <a:spcPct val="80000"/>
              </a:lnSpc>
            </a:pPr>
            <a:r>
              <a:rPr lang="en-GB" altLang="en-US" sz="2100" i="1" noProof="1" smtClean="0"/>
              <a:t>Dewey (1933, cited in Lindon, 2012) identified the three characteristics or attitudes of people who are reflective as; </a:t>
            </a:r>
          </a:p>
          <a:p>
            <a:pPr lvl="1">
              <a:lnSpc>
                <a:spcPct val="80000"/>
              </a:lnSpc>
            </a:pPr>
            <a:r>
              <a:rPr lang="en-GB" altLang="en-US" sz="2000" i="1" noProof="1" smtClean="0"/>
              <a:t>open-mindedness</a:t>
            </a:r>
          </a:p>
          <a:p>
            <a:pPr lvl="1">
              <a:lnSpc>
                <a:spcPct val="80000"/>
              </a:lnSpc>
            </a:pPr>
            <a:r>
              <a:rPr lang="en-GB" altLang="en-US" sz="2000" i="1" noProof="1" smtClean="0"/>
              <a:t>responsibility </a:t>
            </a:r>
          </a:p>
          <a:p>
            <a:pPr lvl="1">
              <a:lnSpc>
                <a:spcPct val="80000"/>
              </a:lnSpc>
            </a:pPr>
            <a:r>
              <a:rPr lang="en-GB" altLang="en-US" sz="2000" i="1" noProof="1" smtClean="0"/>
              <a:t>wholeheartedness.</a:t>
            </a:r>
            <a:br>
              <a:rPr lang="en-GB" altLang="en-US" sz="2000" i="1" noProof="1" smtClean="0"/>
            </a:br>
            <a:endParaRPr lang="en-GB" altLang="en-US" sz="2000" i="1" noProof="1" smtClean="0"/>
          </a:p>
          <a:p>
            <a:pPr lvl="1">
              <a:lnSpc>
                <a:spcPct val="80000"/>
              </a:lnSpc>
            </a:pPr>
            <a:r>
              <a:rPr lang="en-GB" altLang="en-US" sz="2000" b="1" i="1" noProof="1" smtClean="0"/>
              <a:t>Look </a:t>
            </a:r>
          </a:p>
          <a:p>
            <a:pPr lvl="1">
              <a:lnSpc>
                <a:spcPct val="80000"/>
              </a:lnSpc>
            </a:pPr>
            <a:r>
              <a:rPr lang="en-GB" altLang="en-US" sz="2000" b="1" i="1" noProof="1" smtClean="0"/>
              <a:t>Understand</a:t>
            </a:r>
          </a:p>
          <a:p>
            <a:pPr lvl="1">
              <a:lnSpc>
                <a:spcPct val="80000"/>
              </a:lnSpc>
            </a:pPr>
            <a:r>
              <a:rPr lang="en-GB" altLang="en-US" sz="2000" b="1" i="1" noProof="1" smtClean="0"/>
              <a:t>Learn </a:t>
            </a:r>
          </a:p>
          <a:p>
            <a:pPr>
              <a:lnSpc>
                <a:spcPct val="80000"/>
              </a:lnSpc>
            </a:pPr>
            <a:endParaRPr lang="en-GB" altLang="en-US" sz="2000" i="1" noProof="1" smtClean="0"/>
          </a:p>
        </p:txBody>
      </p:sp>
    </p:spTree>
    <p:extLst>
      <p:ext uri="{BB962C8B-B14F-4D97-AF65-F5344CB8AC3E}">
        <p14:creationId xmlns:p14="http://schemas.microsoft.com/office/powerpoint/2010/main" val="6496562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Image result for John Dewey's Reflective Thinking Model"/>
          <p:cNvPicPr>
            <a:picLocks noGrp="1"/>
          </p:cNvPicPr>
          <p:nvPr>
            <p:ph idx="4294967295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51656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117062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>
          <a:xfrm>
            <a:off x="685800" y="333375"/>
            <a:ext cx="7772400" cy="1223963"/>
          </a:xfrm>
        </p:spPr>
        <p:txBody>
          <a:bodyPr>
            <a:normAutofit fontScale="90000"/>
          </a:bodyPr>
          <a:lstStyle/>
          <a:p>
            <a:r>
              <a:rPr lang="en-GB" altLang="en-US" sz="4000" smtClean="0"/>
              <a:t>Beth yw modelau adfyfyriol?</a:t>
            </a:r>
            <a:r>
              <a:rPr lang="en-GB" altLang="en-US" sz="4000" i="1" smtClean="0"/>
              <a:t/>
            </a:r>
            <a:br>
              <a:rPr lang="en-GB" altLang="en-US" sz="4000" i="1" smtClean="0"/>
            </a:br>
            <a:r>
              <a:rPr lang="en-GB" altLang="en-US" sz="4000" i="1" smtClean="0"/>
              <a:t>What are models of reflection?</a:t>
            </a:r>
            <a:endParaRPr lang="en-US" altLang="en-US" sz="4000" i="1" smtClean="0"/>
          </a:p>
        </p:txBody>
      </p:sp>
      <p:sp>
        <p:nvSpPr>
          <p:cNvPr id="1536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89388"/>
          </a:xfrm>
        </p:spPr>
        <p:txBody>
          <a:bodyPr/>
          <a:lstStyle/>
          <a:p>
            <a:r>
              <a:rPr lang="en-GB" altLang="en-US" smtClean="0"/>
              <a:t>Dulliau sydd yn cefnogi  adfyfyrio mwy effeithiol</a:t>
            </a:r>
            <a:endParaRPr lang="en-US" altLang="en-US" sz="1200" smtClean="0"/>
          </a:p>
          <a:p>
            <a:pPr lvl="1"/>
            <a:r>
              <a:rPr lang="en-GB" altLang="en-US" smtClean="0"/>
              <a:t>Adfyfyriad gritigol</a:t>
            </a:r>
            <a:endParaRPr lang="en-US" altLang="en-US" sz="1200" smtClean="0"/>
          </a:p>
          <a:p>
            <a:pPr lvl="1"/>
            <a:r>
              <a:rPr lang="en-GB" altLang="en-US" smtClean="0"/>
              <a:t>Dyfnder </a:t>
            </a:r>
            <a:endParaRPr lang="en-US" altLang="en-US" sz="1200" smtClean="0"/>
          </a:p>
          <a:p>
            <a:pPr lvl="1"/>
            <a:r>
              <a:rPr lang="en-GB" altLang="en-US" smtClean="0"/>
              <a:t>Dealltwriaeth</a:t>
            </a:r>
            <a:endParaRPr lang="en-US" altLang="en-US" sz="1200" smtClean="0"/>
          </a:p>
          <a:p>
            <a:pPr lvl="1"/>
            <a:r>
              <a:rPr lang="en-GB" altLang="en-US" smtClean="0"/>
              <a:t>Datblygiad </a:t>
            </a:r>
            <a:endParaRPr lang="en-US" altLang="en-US" sz="1200" smtClean="0"/>
          </a:p>
          <a:p>
            <a:pPr lvl="1"/>
            <a:endParaRPr lang="en-GB" altLang="en-US" smtClean="0"/>
          </a:p>
          <a:p>
            <a:pPr lvl="1"/>
            <a:endParaRPr lang="en-US" altLang="en-US" smtClean="0"/>
          </a:p>
        </p:txBody>
      </p:sp>
      <p:sp>
        <p:nvSpPr>
          <p:cNvPr id="1536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/>
          <a:lstStyle/>
          <a:p>
            <a:r>
              <a:rPr lang="en-GB" altLang="en-US" i="1" smtClean="0"/>
              <a:t>Methods which support effective reflection</a:t>
            </a:r>
          </a:p>
          <a:p>
            <a:pPr lvl="1"/>
            <a:r>
              <a:rPr lang="en-GB" altLang="en-US" i="1" smtClean="0"/>
              <a:t>Critical reflection</a:t>
            </a:r>
          </a:p>
          <a:p>
            <a:pPr lvl="1"/>
            <a:r>
              <a:rPr lang="en-GB" altLang="en-US" i="1" smtClean="0"/>
              <a:t>Depth</a:t>
            </a:r>
          </a:p>
          <a:p>
            <a:pPr lvl="1"/>
            <a:r>
              <a:rPr lang="en-GB" altLang="en-US" i="1" smtClean="0"/>
              <a:t>Understanding</a:t>
            </a:r>
          </a:p>
          <a:p>
            <a:pPr lvl="1"/>
            <a:r>
              <a:rPr lang="en-GB" altLang="en-US" i="1" smtClean="0"/>
              <a:t>Development </a:t>
            </a:r>
          </a:p>
          <a:p>
            <a:pPr lvl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1703765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908050"/>
          </a:xfrm>
        </p:spPr>
        <p:txBody>
          <a:bodyPr/>
          <a:lstStyle/>
          <a:p>
            <a:pPr eaLnBrk="1" hangingPunct="1"/>
            <a:r>
              <a:rPr lang="en-GB" altLang="en-US" sz="3200" noProof="1" smtClean="0"/>
              <a:t>Modelau Adfyfyriol      </a:t>
            </a:r>
            <a:r>
              <a:rPr lang="en-GB" altLang="en-US" sz="3200" i="1" noProof="1" smtClean="0"/>
              <a:t>Reflective Models 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11560" y="1340767"/>
            <a:ext cx="3384376" cy="3744417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800" noProof="1" smtClean="0"/>
              <a:t>Amryw o fodelau</a:t>
            </a:r>
            <a:endParaRPr lang="en-GB" altLang="en-US" sz="2800" noProof="1"/>
          </a:p>
          <a:p>
            <a:pPr eaLnBrk="1" hangingPunct="1">
              <a:lnSpc>
                <a:spcPct val="80000"/>
              </a:lnSpc>
            </a:pPr>
            <a:r>
              <a:rPr lang="en-GB" altLang="en-US" sz="2800" noProof="1" smtClean="0"/>
              <a:t>Cam wrth gam</a:t>
            </a:r>
            <a:endParaRPr lang="en-GB" altLang="en-US" sz="2800" noProof="1"/>
          </a:p>
          <a:p>
            <a:pPr eaLnBrk="1" hangingPunct="1">
              <a:lnSpc>
                <a:spcPct val="80000"/>
              </a:lnSpc>
            </a:pPr>
            <a:r>
              <a:rPr lang="en-GB" altLang="en-US" sz="2800" noProof="1" smtClean="0"/>
              <a:t>Rhai yn gylchol</a:t>
            </a:r>
            <a:endParaRPr lang="en-GB" altLang="en-US" sz="2800" noProof="1"/>
          </a:p>
          <a:p>
            <a:pPr eaLnBrk="1" hangingPunct="1">
              <a:lnSpc>
                <a:spcPct val="80000"/>
              </a:lnSpc>
            </a:pPr>
            <a:r>
              <a:rPr lang="en-GB" altLang="en-US" sz="2800" noProof="1" smtClean="0"/>
              <a:t>Manwl aneu cyffredinol</a:t>
            </a:r>
          </a:p>
        </p:txBody>
      </p:sp>
      <p:sp>
        <p:nvSpPr>
          <p:cNvPr id="27652" name="Rectangle 5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5220071" y="1340767"/>
            <a:ext cx="3528393" cy="3744417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altLang="en-US" sz="2800" noProof="1" smtClean="0"/>
              <a:t>A variety of models</a:t>
            </a:r>
          </a:p>
          <a:p>
            <a:pPr>
              <a:lnSpc>
                <a:spcPct val="80000"/>
              </a:lnSpc>
            </a:pPr>
            <a:r>
              <a:rPr lang="en-GB" altLang="en-US" sz="2800" noProof="1" smtClean="0"/>
              <a:t>Steps by step</a:t>
            </a:r>
          </a:p>
          <a:p>
            <a:pPr>
              <a:lnSpc>
                <a:spcPct val="80000"/>
              </a:lnSpc>
            </a:pPr>
            <a:r>
              <a:rPr lang="en-GB" altLang="en-US" sz="2800" noProof="1" smtClean="0"/>
              <a:t>Some are cyclical</a:t>
            </a:r>
          </a:p>
          <a:p>
            <a:pPr>
              <a:lnSpc>
                <a:spcPct val="80000"/>
              </a:lnSpc>
            </a:pPr>
            <a:r>
              <a:rPr lang="en-GB" altLang="en-US" sz="2800" noProof="1" smtClean="0"/>
              <a:t>Detailed or general</a:t>
            </a:r>
          </a:p>
        </p:txBody>
      </p:sp>
    </p:spTree>
    <p:extLst>
      <p:ext uri="{BB962C8B-B14F-4D97-AF65-F5344CB8AC3E}">
        <p14:creationId xmlns:p14="http://schemas.microsoft.com/office/powerpoint/2010/main" val="22791199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250825" y="115888"/>
            <a:ext cx="8893175" cy="936625"/>
          </a:xfrm>
        </p:spPr>
        <p:txBody>
          <a:bodyPr>
            <a:normAutofit fontScale="90000"/>
          </a:bodyPr>
          <a:lstStyle/>
          <a:p>
            <a:r>
              <a:rPr lang="en-GB" altLang="en-US" sz="3800" noProof="1" smtClean="0"/>
              <a:t>Dysgu o Brofiad </a:t>
            </a:r>
            <a:br>
              <a:rPr lang="en-GB" altLang="en-US" sz="3800" noProof="1" smtClean="0"/>
            </a:br>
            <a:r>
              <a:rPr lang="en-GB" altLang="en-US" sz="3800" i="1" noProof="1" smtClean="0"/>
              <a:t>Learning from Experience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1268413"/>
            <a:ext cx="4038600" cy="4525962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2100" noProof="1" smtClean="0"/>
              <a:t>Sut gallwn dysgu o’r profiadau a gawn? </a:t>
            </a:r>
          </a:p>
          <a:p>
            <a:pPr>
              <a:lnSpc>
                <a:spcPct val="80000"/>
              </a:lnSpc>
            </a:pPr>
            <a:endParaRPr lang="en-GB" altLang="en-US" sz="2100" noProof="1" smtClean="0"/>
          </a:p>
          <a:p>
            <a:pPr>
              <a:lnSpc>
                <a:spcPct val="80000"/>
              </a:lnSpc>
            </a:pPr>
            <a:r>
              <a:rPr lang="en-GB" altLang="en-US" sz="2100" noProof="1" smtClean="0"/>
              <a:t>Nododd Dewey (1933, dyfynwyd yn Lindon, 2012) y dair nodwedd neu agwedd sy’n nodweddu pobl adfyfyriol, sef; </a:t>
            </a:r>
          </a:p>
          <a:p>
            <a:pPr lvl="1">
              <a:lnSpc>
                <a:spcPct val="80000"/>
              </a:lnSpc>
            </a:pPr>
            <a:r>
              <a:rPr lang="en-GB" altLang="en-US" sz="2000" noProof="1" smtClean="0"/>
              <a:t>meddwl agored</a:t>
            </a:r>
          </a:p>
          <a:p>
            <a:pPr lvl="1">
              <a:lnSpc>
                <a:spcPct val="80000"/>
              </a:lnSpc>
            </a:pPr>
            <a:r>
              <a:rPr lang="en-GB" altLang="en-US" sz="2000" noProof="1" smtClean="0"/>
              <a:t>cyfrifoldeb </a:t>
            </a:r>
          </a:p>
          <a:p>
            <a:pPr lvl="1">
              <a:lnSpc>
                <a:spcPct val="80000"/>
              </a:lnSpc>
            </a:pPr>
            <a:r>
              <a:rPr lang="en-GB" altLang="en-US" sz="2000" noProof="1" smtClean="0"/>
              <a:t>ymroddiad</a:t>
            </a:r>
            <a:br>
              <a:rPr lang="en-GB" altLang="en-US" sz="2000" noProof="1" smtClean="0"/>
            </a:br>
            <a:endParaRPr lang="en-GB" altLang="en-US" sz="2000" noProof="1" smtClean="0"/>
          </a:p>
          <a:p>
            <a:pPr lvl="1">
              <a:lnSpc>
                <a:spcPct val="80000"/>
              </a:lnSpc>
            </a:pPr>
            <a:r>
              <a:rPr lang="en-GB" altLang="en-US" sz="2000" b="1" noProof="1" smtClean="0"/>
              <a:t>Edrych </a:t>
            </a:r>
          </a:p>
          <a:p>
            <a:pPr lvl="1">
              <a:lnSpc>
                <a:spcPct val="80000"/>
              </a:lnSpc>
            </a:pPr>
            <a:r>
              <a:rPr lang="en-GB" altLang="en-US" sz="2000" b="1" noProof="1" smtClean="0"/>
              <a:t>Deall</a:t>
            </a:r>
          </a:p>
          <a:p>
            <a:pPr lvl="1">
              <a:lnSpc>
                <a:spcPct val="80000"/>
              </a:lnSpc>
            </a:pPr>
            <a:r>
              <a:rPr lang="en-GB" altLang="en-US" sz="2000" b="1" noProof="1" smtClean="0"/>
              <a:t>Dysgu </a:t>
            </a:r>
          </a:p>
        </p:txBody>
      </p:sp>
      <p:sp>
        <p:nvSpPr>
          <p:cNvPr id="29700" name="Rectangle 5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4643438" y="1341438"/>
            <a:ext cx="4038600" cy="50292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2100" i="1" noProof="1" smtClean="0"/>
              <a:t>How do we learn from the experiences that we have? </a:t>
            </a:r>
          </a:p>
          <a:p>
            <a:pPr>
              <a:lnSpc>
                <a:spcPct val="80000"/>
              </a:lnSpc>
            </a:pPr>
            <a:endParaRPr lang="en-GB" altLang="en-US" sz="2100" i="1" noProof="1" smtClean="0"/>
          </a:p>
          <a:p>
            <a:pPr>
              <a:lnSpc>
                <a:spcPct val="80000"/>
              </a:lnSpc>
            </a:pPr>
            <a:r>
              <a:rPr lang="en-GB" altLang="en-US" sz="2100" i="1" noProof="1" smtClean="0"/>
              <a:t>Dewey (1933, cited in Lindon, 2012) identified the three characteristics or attitudes of people who are reflective as; </a:t>
            </a:r>
          </a:p>
          <a:p>
            <a:pPr lvl="1">
              <a:lnSpc>
                <a:spcPct val="80000"/>
              </a:lnSpc>
            </a:pPr>
            <a:r>
              <a:rPr lang="en-GB" altLang="en-US" sz="2000" i="1" noProof="1" smtClean="0"/>
              <a:t>open-mindedness</a:t>
            </a:r>
          </a:p>
          <a:p>
            <a:pPr lvl="1">
              <a:lnSpc>
                <a:spcPct val="80000"/>
              </a:lnSpc>
            </a:pPr>
            <a:r>
              <a:rPr lang="en-GB" altLang="en-US" sz="2000" i="1" noProof="1" smtClean="0"/>
              <a:t>responsibility </a:t>
            </a:r>
          </a:p>
          <a:p>
            <a:pPr lvl="1">
              <a:lnSpc>
                <a:spcPct val="80000"/>
              </a:lnSpc>
            </a:pPr>
            <a:r>
              <a:rPr lang="en-GB" altLang="en-US" sz="2000" i="1" noProof="1" smtClean="0"/>
              <a:t>wholeheartedness.</a:t>
            </a:r>
            <a:br>
              <a:rPr lang="en-GB" altLang="en-US" sz="2000" i="1" noProof="1" smtClean="0"/>
            </a:br>
            <a:endParaRPr lang="en-GB" altLang="en-US" sz="2000" i="1" noProof="1" smtClean="0"/>
          </a:p>
          <a:p>
            <a:pPr lvl="1">
              <a:lnSpc>
                <a:spcPct val="80000"/>
              </a:lnSpc>
            </a:pPr>
            <a:r>
              <a:rPr lang="en-GB" altLang="en-US" sz="2000" b="1" i="1" noProof="1" smtClean="0"/>
              <a:t>Look </a:t>
            </a:r>
          </a:p>
          <a:p>
            <a:pPr lvl="1">
              <a:lnSpc>
                <a:spcPct val="80000"/>
              </a:lnSpc>
            </a:pPr>
            <a:r>
              <a:rPr lang="en-GB" altLang="en-US" sz="2000" b="1" i="1" noProof="1" smtClean="0"/>
              <a:t>Understand</a:t>
            </a:r>
          </a:p>
          <a:p>
            <a:pPr lvl="1">
              <a:lnSpc>
                <a:spcPct val="80000"/>
              </a:lnSpc>
            </a:pPr>
            <a:r>
              <a:rPr lang="en-GB" altLang="en-US" sz="2000" b="1" i="1" noProof="1" smtClean="0"/>
              <a:t>Learn </a:t>
            </a:r>
          </a:p>
          <a:p>
            <a:pPr>
              <a:lnSpc>
                <a:spcPct val="80000"/>
              </a:lnSpc>
            </a:pPr>
            <a:endParaRPr lang="en-GB" altLang="en-US" sz="2000" i="1" noProof="1" smtClean="0"/>
          </a:p>
        </p:txBody>
      </p:sp>
    </p:spTree>
    <p:extLst>
      <p:ext uri="{BB962C8B-B14F-4D97-AF65-F5344CB8AC3E}">
        <p14:creationId xmlns:p14="http://schemas.microsoft.com/office/powerpoint/2010/main" val="23340358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60350"/>
            <a:ext cx="7772400" cy="1008063"/>
          </a:xfrm>
        </p:spPr>
        <p:txBody>
          <a:bodyPr/>
          <a:lstStyle/>
          <a:p>
            <a:pPr eaLnBrk="1" hangingPunct="1"/>
            <a:r>
              <a:rPr lang="en-GB" altLang="en-US" b="1" noProof="1" smtClean="0"/>
              <a:t>Schön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268413"/>
            <a:ext cx="4038600" cy="4857750"/>
          </a:xfrm>
        </p:spPr>
        <p:txBody>
          <a:bodyPr/>
          <a:lstStyle/>
          <a:p>
            <a:pPr eaLnBrk="1" hangingPunct="1"/>
            <a:r>
              <a:rPr lang="en-GB" altLang="en-US" sz="2800" noProof="1" smtClean="0"/>
              <a:t>Mae Schön yn nodi dau fath o adfyfyrio : </a:t>
            </a:r>
          </a:p>
          <a:p>
            <a:pPr eaLnBrk="1" hangingPunct="1"/>
            <a:endParaRPr lang="en-GB" altLang="en-US" sz="2800" noProof="1" smtClean="0"/>
          </a:p>
          <a:p>
            <a:pPr eaLnBrk="1" hangingPunct="1"/>
            <a:r>
              <a:rPr lang="en-GB" altLang="en-US" sz="2800" noProof="1" smtClean="0"/>
              <a:t>1</a:t>
            </a:r>
            <a:r>
              <a:rPr lang="en-GB" altLang="en-US" sz="2800" b="1" noProof="1" smtClean="0"/>
              <a:t>. Adfyfyrio-wrth-weithredu</a:t>
            </a:r>
            <a:r>
              <a:rPr lang="en-GB" altLang="en-US" sz="2800" noProof="1" smtClean="0"/>
              <a:t> </a:t>
            </a:r>
            <a:br>
              <a:rPr lang="en-GB" altLang="en-US" sz="2800" noProof="1" smtClean="0"/>
            </a:br>
            <a:endParaRPr lang="en-GB" altLang="en-US" sz="2800" noProof="1" smtClean="0"/>
          </a:p>
          <a:p>
            <a:pPr eaLnBrk="1" hangingPunct="1"/>
            <a:r>
              <a:rPr lang="en-GB" altLang="en-US" sz="2800" noProof="1" smtClean="0"/>
              <a:t>2. </a:t>
            </a:r>
            <a:r>
              <a:rPr lang="en-GB" altLang="en-US" sz="2800" b="1" noProof="1" smtClean="0"/>
              <a:t>Adfyfyrio-ar-weithredu</a:t>
            </a:r>
          </a:p>
        </p:txBody>
      </p:sp>
      <p:sp>
        <p:nvSpPr>
          <p:cNvPr id="33796" name="Rectangle 5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4648200" y="1268413"/>
            <a:ext cx="4038600" cy="4857750"/>
          </a:xfrm>
        </p:spPr>
        <p:txBody>
          <a:bodyPr/>
          <a:lstStyle/>
          <a:p>
            <a:pPr eaLnBrk="1" hangingPunct="1"/>
            <a:r>
              <a:rPr lang="en-GB" altLang="en-US" sz="2800" i="1" noProof="1" smtClean="0"/>
              <a:t>Schön identifies two kinds of reflection : </a:t>
            </a:r>
          </a:p>
          <a:p>
            <a:pPr eaLnBrk="1" hangingPunct="1"/>
            <a:endParaRPr lang="en-GB" altLang="en-US" sz="2800" i="1" noProof="1" smtClean="0"/>
          </a:p>
          <a:p>
            <a:pPr eaLnBrk="1" hangingPunct="1"/>
            <a:r>
              <a:rPr lang="en-GB" altLang="en-US" sz="2800" i="1" noProof="1" smtClean="0"/>
              <a:t>1</a:t>
            </a:r>
            <a:r>
              <a:rPr lang="en-GB" altLang="en-US" sz="2800" b="1" i="1" noProof="1" smtClean="0"/>
              <a:t>. Reflection-in-action</a:t>
            </a:r>
            <a:r>
              <a:rPr lang="en-GB" altLang="en-US" sz="2800" i="1" noProof="1" smtClean="0"/>
              <a:t> </a:t>
            </a:r>
            <a:br>
              <a:rPr lang="en-GB" altLang="en-US" sz="2800" i="1" noProof="1" smtClean="0"/>
            </a:br>
            <a:endParaRPr lang="en-GB" altLang="en-US" sz="2800" i="1" noProof="1" smtClean="0"/>
          </a:p>
          <a:p>
            <a:pPr eaLnBrk="1" hangingPunct="1"/>
            <a:r>
              <a:rPr lang="en-GB" altLang="en-US" sz="2800" i="1" noProof="1" smtClean="0"/>
              <a:t>2. </a:t>
            </a:r>
            <a:r>
              <a:rPr lang="en-GB" altLang="en-US" sz="2800" b="1" i="1" noProof="1" smtClean="0"/>
              <a:t>Reflection-on-action</a:t>
            </a:r>
            <a:endParaRPr lang="en-GB" altLang="en-US" sz="2800" i="1" noProof="1" smtClean="0"/>
          </a:p>
          <a:p>
            <a:pPr eaLnBrk="1" hangingPunct="1"/>
            <a:endParaRPr lang="en-GB" altLang="en-US" sz="2800" b="1" noProof="1" smtClean="0"/>
          </a:p>
        </p:txBody>
      </p:sp>
    </p:spTree>
    <p:extLst>
      <p:ext uri="{BB962C8B-B14F-4D97-AF65-F5344CB8AC3E}">
        <p14:creationId xmlns:p14="http://schemas.microsoft.com/office/powerpoint/2010/main" val="7291675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50" y="333375"/>
            <a:ext cx="7772400" cy="1008063"/>
          </a:xfrm>
        </p:spPr>
        <p:txBody>
          <a:bodyPr/>
          <a:lstStyle/>
          <a:p>
            <a:pPr eaLnBrk="1" hangingPunct="1"/>
            <a:r>
              <a:rPr lang="en-GB" altLang="en-US" noProof="1" smtClean="0"/>
              <a:t>Schön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eaLnBrk="1" hangingPunct="1"/>
            <a:r>
              <a:rPr lang="en-GB" altLang="en-US" sz="2700" noProof="1" smtClean="0"/>
              <a:t>Adfyfyrio ar weithredu  </a:t>
            </a:r>
          </a:p>
          <a:p>
            <a:pPr lvl="1" eaLnBrk="1" hangingPunct="1"/>
            <a:r>
              <a:rPr lang="en-GB" altLang="en-US" sz="2700" noProof="1" smtClean="0"/>
              <a:t>Pethau wnaeth ddim mynd yn dda</a:t>
            </a:r>
          </a:p>
          <a:p>
            <a:pPr lvl="1" eaLnBrk="1" hangingPunct="1"/>
            <a:r>
              <a:rPr lang="en-GB" altLang="en-US" sz="2700" noProof="1" smtClean="0"/>
              <a:t>Pethau aeth yn dda</a:t>
            </a:r>
          </a:p>
          <a:p>
            <a:pPr lvl="1" eaLnBrk="1" hangingPunct="1"/>
            <a:r>
              <a:rPr lang="en-GB" altLang="en-US" sz="2700" noProof="1" smtClean="0"/>
              <a:t>Eich ymatebion chi</a:t>
            </a:r>
          </a:p>
          <a:p>
            <a:pPr lvl="1" eaLnBrk="1" hangingPunct="1"/>
            <a:r>
              <a:rPr lang="en-GB" altLang="en-US" noProof="1" smtClean="0"/>
              <a:t>Ymatebion pobl eraill</a:t>
            </a:r>
          </a:p>
        </p:txBody>
      </p:sp>
      <p:sp>
        <p:nvSpPr>
          <p:cNvPr id="35844" name="Rectangle 5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eaLnBrk="1" hangingPunct="1"/>
            <a:r>
              <a:rPr lang="en-GB" altLang="en-US" sz="2700" i="1" noProof="1" smtClean="0"/>
              <a:t>Reflection on action</a:t>
            </a:r>
          </a:p>
          <a:p>
            <a:pPr lvl="1" eaLnBrk="1" hangingPunct="1"/>
            <a:r>
              <a:rPr lang="en-GB" altLang="en-US" sz="2700" i="1" noProof="1" smtClean="0"/>
              <a:t>Things that did not go well</a:t>
            </a:r>
          </a:p>
          <a:p>
            <a:pPr lvl="1" eaLnBrk="1" hangingPunct="1"/>
            <a:r>
              <a:rPr lang="en-GB" altLang="en-US" sz="2700" i="1" noProof="1" smtClean="0"/>
              <a:t>Things that went well</a:t>
            </a:r>
          </a:p>
          <a:p>
            <a:pPr lvl="1" eaLnBrk="1" hangingPunct="1"/>
            <a:r>
              <a:rPr lang="en-GB" altLang="en-US" sz="2700" i="1" noProof="1" smtClean="0"/>
              <a:t>Your responses</a:t>
            </a:r>
          </a:p>
          <a:p>
            <a:pPr lvl="1" eaLnBrk="1" hangingPunct="1"/>
            <a:r>
              <a:rPr lang="en-GB" altLang="en-US" sz="2700" i="1" noProof="1" smtClean="0"/>
              <a:t>The responses of others</a:t>
            </a:r>
          </a:p>
          <a:p>
            <a:pPr lvl="1" eaLnBrk="1" hangingPunct="1"/>
            <a:endParaRPr lang="en-GB" altLang="en-US" sz="2700" noProof="1" smtClean="0"/>
          </a:p>
          <a:p>
            <a:pPr lvl="1" eaLnBrk="1" hangingPunct="1"/>
            <a:endParaRPr lang="en-GB" altLang="en-US" sz="2700" noProof="1" smtClean="0"/>
          </a:p>
          <a:p>
            <a:endParaRPr lang="en-GB" altLang="en-US" sz="2800" noProof="1" smtClean="0"/>
          </a:p>
        </p:txBody>
      </p:sp>
    </p:spTree>
    <p:extLst>
      <p:ext uri="{BB962C8B-B14F-4D97-AF65-F5344CB8AC3E}">
        <p14:creationId xmlns:p14="http://schemas.microsoft.com/office/powerpoint/2010/main" val="41600913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7800" y="542925"/>
            <a:ext cx="6248400" cy="577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Kolb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45199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u="sng" dirty="0">
                <a:hlinkClick r:id="rId3"/>
              </a:rPr>
              <a:t>https://www.youtube.com/watch?v=ObQ2DheGOKA</a:t>
            </a:r>
            <a:endParaRPr lang="en-GB" dirty="0"/>
          </a:p>
          <a:p>
            <a:r>
              <a:rPr lang="en-GB" dirty="0"/>
              <a:t>The 3 minute Kolb, 2013, Cheryl Reynolds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86809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4"/>
          <p:cNvSpPr>
            <a:spLocks noChangeArrowheads="1"/>
          </p:cNvSpPr>
          <p:nvPr/>
        </p:nvSpPr>
        <p:spPr bwMode="auto">
          <a:xfrm>
            <a:off x="1524000" y="190500"/>
            <a:ext cx="7010400" cy="1527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4200">
                <a:solidFill>
                  <a:schemeClr val="tx2"/>
                </a:solidFill>
                <a:latin typeface="Arial" panose="020B0604020202020204" pitchFamily="34" charset="0"/>
              </a:rPr>
              <a:t> </a:t>
            </a:r>
          </a:p>
        </p:txBody>
      </p:sp>
      <p:sp>
        <p:nvSpPr>
          <p:cNvPr id="44035" name="Rectangle 5"/>
          <p:cNvSpPr>
            <a:spLocks noChangeArrowheads="1"/>
          </p:cNvSpPr>
          <p:nvPr/>
        </p:nvSpPr>
        <p:spPr bwMode="auto">
          <a:xfrm>
            <a:off x="1524000" y="1905000"/>
            <a:ext cx="7010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lnSpc>
                <a:spcPct val="80000"/>
              </a:lnSpc>
              <a:buClr>
                <a:schemeClr val="tx1"/>
              </a:buClr>
              <a:buSzPct val="70000"/>
              <a:buFont typeface="Wingdings" panose="05000000000000000000" pitchFamily="2" charset="2"/>
              <a:buChar char="¢"/>
            </a:pPr>
            <a:endParaRPr lang="en-US" altLang="en-US" sz="2000">
              <a:solidFill>
                <a:schemeClr val="tx2"/>
              </a:solidFill>
              <a:latin typeface="Arial" panose="020B0604020202020204" pitchFamily="34" charset="0"/>
            </a:endParaRPr>
          </a:p>
        </p:txBody>
      </p:sp>
      <p:sp>
        <p:nvSpPr>
          <p:cNvPr id="44036" name="Rectangle 11"/>
          <p:cNvSpPr>
            <a:spLocks noGrp="1" noChangeArrowheads="1"/>
          </p:cNvSpPr>
          <p:nvPr>
            <p:ph type="title" idx="4294967295"/>
          </p:nvPr>
        </p:nvSpPr>
        <p:spPr>
          <a:xfrm>
            <a:off x="685800" y="190500"/>
            <a:ext cx="7772400" cy="1006475"/>
          </a:xfrm>
        </p:spPr>
        <p:txBody>
          <a:bodyPr/>
          <a:lstStyle/>
          <a:p>
            <a:r>
              <a:rPr lang="en-GB" altLang="en-US" noProof="1" smtClean="0"/>
              <a:t>Graham Gibbs</a:t>
            </a:r>
          </a:p>
        </p:txBody>
      </p:sp>
      <p:sp>
        <p:nvSpPr>
          <p:cNvPr id="44037" name="Rectangle 12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457200" y="1125538"/>
            <a:ext cx="4038600" cy="5000625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2800" noProof="1" smtClean="0"/>
              <a:t>Nododd Gibbs gyfres o 6 cham i hybu arfer adfyfyriol:</a:t>
            </a:r>
          </a:p>
          <a:p>
            <a:pPr>
              <a:lnSpc>
                <a:spcPct val="80000"/>
              </a:lnSpc>
            </a:pPr>
            <a:endParaRPr lang="en-GB" altLang="en-US" sz="2800" noProof="1" smtClean="0"/>
          </a:p>
          <a:p>
            <a:pPr lvl="1">
              <a:lnSpc>
                <a:spcPct val="80000"/>
              </a:lnSpc>
            </a:pPr>
            <a:r>
              <a:rPr lang="en-GB" altLang="en-US" sz="2400" noProof="1" smtClean="0"/>
              <a:t>Disgrifiad </a:t>
            </a:r>
          </a:p>
          <a:p>
            <a:pPr lvl="1">
              <a:lnSpc>
                <a:spcPct val="80000"/>
              </a:lnSpc>
            </a:pPr>
            <a:r>
              <a:rPr lang="en-GB" altLang="en-US" sz="2400" noProof="1" smtClean="0"/>
              <a:t>Teimladau </a:t>
            </a:r>
          </a:p>
          <a:p>
            <a:pPr lvl="1">
              <a:lnSpc>
                <a:spcPct val="80000"/>
              </a:lnSpc>
            </a:pPr>
            <a:r>
              <a:rPr lang="en-GB" altLang="en-US" sz="2400" noProof="1" smtClean="0"/>
              <a:t>Gwerthusiad </a:t>
            </a:r>
          </a:p>
          <a:p>
            <a:pPr lvl="1">
              <a:lnSpc>
                <a:spcPct val="80000"/>
              </a:lnSpc>
            </a:pPr>
            <a:r>
              <a:rPr lang="en-GB" altLang="en-US" sz="2400" noProof="1" smtClean="0"/>
              <a:t>Dadansoddiad </a:t>
            </a:r>
          </a:p>
          <a:p>
            <a:pPr lvl="1">
              <a:lnSpc>
                <a:spcPct val="80000"/>
              </a:lnSpc>
            </a:pPr>
            <a:r>
              <a:rPr lang="en-GB" altLang="en-US" sz="2400" noProof="1" smtClean="0"/>
              <a:t>Casgliad </a:t>
            </a:r>
          </a:p>
          <a:p>
            <a:pPr lvl="1">
              <a:lnSpc>
                <a:spcPct val="80000"/>
              </a:lnSpc>
            </a:pPr>
            <a:r>
              <a:rPr lang="en-GB" altLang="en-US" sz="2400" noProof="1" smtClean="0"/>
              <a:t>Cynllun gweithredu</a:t>
            </a:r>
          </a:p>
          <a:p>
            <a:pPr lvl="1">
              <a:lnSpc>
                <a:spcPct val="80000"/>
              </a:lnSpc>
            </a:pPr>
            <a:endParaRPr lang="en-GB" altLang="en-US" sz="1800" noProof="1" smtClean="0"/>
          </a:p>
        </p:txBody>
      </p:sp>
      <p:sp>
        <p:nvSpPr>
          <p:cNvPr id="44038" name="Rectangle 1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4522788" y="1196975"/>
            <a:ext cx="4038600" cy="4525963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2800" i="1" noProof="1" smtClean="0"/>
              <a:t>Gibbs identified a series of 6 steps to aid reflective practice:</a:t>
            </a:r>
          </a:p>
          <a:p>
            <a:pPr>
              <a:lnSpc>
                <a:spcPct val="80000"/>
              </a:lnSpc>
            </a:pPr>
            <a:endParaRPr lang="en-GB" altLang="en-US" sz="2800" i="1" noProof="1" smtClean="0"/>
          </a:p>
          <a:p>
            <a:pPr lvl="1">
              <a:lnSpc>
                <a:spcPct val="80000"/>
              </a:lnSpc>
            </a:pPr>
            <a:r>
              <a:rPr lang="en-GB" altLang="en-US" sz="2400" i="1" noProof="1" smtClean="0"/>
              <a:t>Description </a:t>
            </a:r>
          </a:p>
          <a:p>
            <a:pPr lvl="1">
              <a:lnSpc>
                <a:spcPct val="80000"/>
              </a:lnSpc>
            </a:pPr>
            <a:r>
              <a:rPr lang="en-GB" altLang="en-US" sz="2400" i="1" noProof="1" smtClean="0"/>
              <a:t>Feelings </a:t>
            </a:r>
          </a:p>
          <a:p>
            <a:pPr lvl="1">
              <a:lnSpc>
                <a:spcPct val="80000"/>
              </a:lnSpc>
            </a:pPr>
            <a:r>
              <a:rPr lang="en-GB" altLang="en-US" sz="2400" i="1" noProof="1" smtClean="0"/>
              <a:t>Evaluation </a:t>
            </a:r>
          </a:p>
          <a:p>
            <a:pPr lvl="1">
              <a:lnSpc>
                <a:spcPct val="80000"/>
              </a:lnSpc>
            </a:pPr>
            <a:r>
              <a:rPr lang="en-GB" altLang="en-US" sz="2400" i="1" noProof="1" smtClean="0"/>
              <a:t>Analysis </a:t>
            </a:r>
          </a:p>
          <a:p>
            <a:pPr lvl="1">
              <a:lnSpc>
                <a:spcPct val="80000"/>
              </a:lnSpc>
            </a:pPr>
            <a:r>
              <a:rPr lang="en-GB" altLang="en-US" sz="2400" i="1" noProof="1" smtClean="0"/>
              <a:t>Conclusion </a:t>
            </a:r>
          </a:p>
          <a:p>
            <a:pPr lvl="1">
              <a:lnSpc>
                <a:spcPct val="80000"/>
              </a:lnSpc>
            </a:pPr>
            <a:r>
              <a:rPr lang="en-GB" altLang="en-US" sz="2400" i="1" noProof="1" smtClean="0"/>
              <a:t>Action plan </a:t>
            </a:r>
          </a:p>
          <a:p>
            <a:pPr lvl="1">
              <a:lnSpc>
                <a:spcPct val="80000"/>
              </a:lnSpc>
            </a:pPr>
            <a:endParaRPr lang="en-GB" altLang="en-US" sz="1800" i="1" noProof="1" smtClean="0"/>
          </a:p>
          <a:p>
            <a:pPr>
              <a:lnSpc>
                <a:spcPct val="80000"/>
              </a:lnSpc>
            </a:pPr>
            <a:endParaRPr lang="en-GB" altLang="en-US" sz="2000" noProof="1" smtClean="0"/>
          </a:p>
        </p:txBody>
      </p:sp>
    </p:spTree>
    <p:extLst>
      <p:ext uri="{BB962C8B-B14F-4D97-AF65-F5344CB8AC3E}">
        <p14:creationId xmlns:p14="http://schemas.microsoft.com/office/powerpoint/2010/main" val="1422369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0" name="Picture 2" descr="https://encrypted-tbn0.gstatic.com/images?q=tbn:ANd9GcQk-PsrEpx56AoQU1OO9VTytjGQQ488-Hnzt9yvAhNpx5JZhACzz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188913"/>
            <a:ext cx="8208962" cy="5327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176457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8" name="Picture 2" descr="http://upload.wikimedia.org/wikipedia/commons/5/51/Steph_Rol_Model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450" y="333375"/>
            <a:ext cx="6985000" cy="5183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Rolfe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60767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Image result for johns' model for structured reflection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88640"/>
            <a:ext cx="7848872" cy="536919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633598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smtClean="0"/>
              <a:t>Boud, D., Keogh, R. &amp; Walker, D.</a:t>
            </a:r>
            <a:endParaRPr lang="en-US" altLang="en-US" sz="4000" smtClean="0"/>
          </a:p>
        </p:txBody>
      </p:sp>
      <p:sp>
        <p:nvSpPr>
          <p:cNvPr id="52227" name="Content Placeholder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altLang="en-US" i="1" smtClean="0"/>
              <a:t>‘Reflection is an important human activity in which people recapture their experience, think about it, mull over &amp; evaluate it. It is this working with experience that is important in learning’</a:t>
            </a:r>
            <a:r>
              <a:rPr lang="en-GB" altLang="en-US" smtClean="0"/>
              <a:t>.</a:t>
            </a:r>
          </a:p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8390551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6105" name="Group 25"/>
          <p:cNvGraphicFramePr>
            <a:graphicFrameLocks noGrp="1"/>
          </p:cNvGraphicFramePr>
          <p:nvPr/>
        </p:nvGraphicFramePr>
        <p:xfrm>
          <a:off x="228600" y="1989138"/>
          <a:ext cx="8686800" cy="4319587"/>
        </p:xfrm>
        <a:graphic>
          <a:graphicData uri="http://schemas.openxmlformats.org/drawingml/2006/table">
            <a:tbl>
              <a:tblPr/>
              <a:tblGrid>
                <a:gridCol w="4343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43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319587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</a:t>
                      </a:r>
                      <a:r>
                        <a:rPr kumimoji="0" lang="en-GB" sz="9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 </a:t>
                      </a:r>
                      <a:r>
                        <a:rPr kumimoji="0" lang="en-GB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</a:t>
                      </a:r>
                      <a:endParaRPr kumimoji="0" lang="en-GB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As practitioners working with</a:t>
                      </a:r>
                      <a:br>
                        <a:rPr kumimoji="0" lang="en-GB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GB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critical incidents, you might:</a:t>
                      </a:r>
                      <a:br>
                        <a:rPr kumimoji="0" lang="en-GB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GB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Describe your experience</a:t>
                      </a:r>
                      <a:br>
                        <a:rPr kumimoji="0" lang="en-GB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GB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Reflect on your experience</a:t>
                      </a:r>
                      <a:br>
                        <a:rPr kumimoji="0" lang="en-GB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GB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Consolidate your experience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Boud</a:t>
                      </a:r>
                      <a:r>
                        <a:rPr kumimoji="0" lang="en-GB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et al 1985</a:t>
                      </a:r>
                      <a:endParaRPr kumimoji="0" lang="en-GB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pic>
        <p:nvPicPr>
          <p:cNvPr id="54277" name="Picture 6" descr="bau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2276475"/>
            <a:ext cx="7991475" cy="1878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4278" name="Rectangle 1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noProof="1" smtClean="0"/>
              <a:t>Boud et al. (1985)</a:t>
            </a:r>
          </a:p>
        </p:txBody>
      </p:sp>
    </p:spTree>
    <p:extLst>
      <p:ext uri="{BB962C8B-B14F-4D97-AF65-F5344CB8AC3E}">
        <p14:creationId xmlns:p14="http://schemas.microsoft.com/office/powerpoint/2010/main" val="199227593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4"/>
          <p:cNvSpPr>
            <a:spLocks noGrp="1"/>
          </p:cNvSpPr>
          <p:nvPr>
            <p:ph type="title"/>
          </p:nvPr>
        </p:nvSpPr>
        <p:spPr>
          <a:xfrm>
            <a:off x="611188" y="620713"/>
            <a:ext cx="7772400" cy="1143000"/>
          </a:xfrm>
        </p:spPr>
        <p:txBody>
          <a:bodyPr/>
          <a:lstStyle/>
          <a:p>
            <a:r>
              <a:rPr lang="en-GB" altLang="en-US" sz="3200" b="1" smtClean="0"/>
              <a:t>Model Dsygu Drwy Brofiad (1985) Boud et al. </a:t>
            </a:r>
            <a:endParaRPr lang="en-US" altLang="en-US" sz="3200" b="1" smtClean="0"/>
          </a:p>
        </p:txBody>
      </p:sp>
      <p:sp>
        <p:nvSpPr>
          <p:cNvPr id="25603" name="Content Placeholder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514350" indent="-514350">
              <a:buFontTx/>
              <a:buAutoNum type="arabicPeriod"/>
            </a:pPr>
            <a:r>
              <a:rPr lang="en-GB" altLang="en-US" sz="2800" smtClean="0"/>
              <a:t>Ail ymweld â digwyddiad, sefyllfa neu brofiad a’i gofnodi.</a:t>
            </a:r>
            <a:endParaRPr lang="en-US" altLang="en-US" sz="2800" smtClean="0"/>
          </a:p>
          <a:p>
            <a:pPr marL="514350" indent="-514350">
              <a:buFontTx/>
              <a:buAutoNum type="arabicPeriod"/>
            </a:pPr>
            <a:r>
              <a:rPr lang="en-GB" altLang="en-US" sz="2800" smtClean="0"/>
              <a:t>Ystyriaeth fanwl ar level emosiynol a deallusol</a:t>
            </a:r>
            <a:endParaRPr lang="en-US" altLang="en-US" sz="2800" smtClean="0"/>
          </a:p>
          <a:p>
            <a:pPr marL="514350" indent="-514350">
              <a:buFontTx/>
              <a:buAutoNum type="arabicPeriod"/>
            </a:pPr>
            <a:r>
              <a:rPr lang="en-GB" altLang="en-US" sz="2800" smtClean="0"/>
              <a:t>Ail werthuso’r digwyddiad yng ngolau profiad</a:t>
            </a:r>
            <a:endParaRPr lang="en-US" altLang="en-US" sz="2800" smtClean="0"/>
          </a:p>
          <a:p>
            <a:pPr marL="514350" indent="-514350">
              <a:buFontTx/>
              <a:buAutoNum type="arabicPeriod"/>
            </a:pPr>
            <a:r>
              <a:rPr lang="en-GB" altLang="en-US" sz="2800" smtClean="0"/>
              <a:t>Cynllunio ar gyfer newidiadau posib</a:t>
            </a:r>
            <a:endParaRPr lang="en-US" altLang="en-US" sz="2800" smtClean="0"/>
          </a:p>
          <a:p>
            <a:pPr marL="514350" indent="-514350">
              <a:buFontTx/>
              <a:buAutoNum type="arabicPeriod"/>
            </a:pPr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1210184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88913"/>
            <a:ext cx="8229600" cy="1008062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3200" b="1" smtClean="0"/>
              <a:t>Boud et al.’s (1985) Experiential Learning Model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12875"/>
            <a:ext cx="8435975" cy="3960813"/>
          </a:xfrm>
        </p:spPr>
        <p:txBody>
          <a:bodyPr>
            <a:normAutofit fontScale="92500" lnSpcReduction="10000"/>
          </a:bodyPr>
          <a:lstStyle/>
          <a:p>
            <a:pPr marL="609600" indent="-609600" eaLnBrk="1" hangingPunct="1">
              <a:buFontTx/>
              <a:buNone/>
            </a:pPr>
            <a:r>
              <a:rPr lang="en-GB" altLang="en-US" sz="2400" smtClean="0"/>
              <a:t>1.	</a:t>
            </a:r>
            <a:r>
              <a:rPr lang="en-GB" altLang="en-US" sz="2800" smtClean="0"/>
              <a:t>Return to an event, incident or experience &amp; record it </a:t>
            </a:r>
          </a:p>
          <a:p>
            <a:pPr marL="609600" indent="-609600" eaLnBrk="1" hangingPunct="1">
              <a:buFontTx/>
              <a:buNone/>
            </a:pPr>
            <a:r>
              <a:rPr lang="en-GB" altLang="en-US" sz="2800" smtClean="0"/>
              <a:t>2.	Consider it in detail at an emotional and cognitive level</a:t>
            </a:r>
          </a:p>
          <a:p>
            <a:pPr marL="609600" indent="-609600" eaLnBrk="1" hangingPunct="1">
              <a:buFontTx/>
              <a:buNone/>
            </a:pPr>
            <a:r>
              <a:rPr lang="en-GB" altLang="en-US" sz="2800" smtClean="0"/>
              <a:t>3.	Re-evaluate the event in the light of experience, knowledge &amp; experimentation. Seek to understand the meaning of the experience</a:t>
            </a:r>
          </a:p>
          <a:p>
            <a:pPr marL="609600" indent="-609600" eaLnBrk="1" hangingPunct="1">
              <a:buFontTx/>
              <a:buNone/>
            </a:pPr>
            <a:r>
              <a:rPr lang="en-GB" altLang="en-US" sz="2800" smtClean="0"/>
              <a:t>4. 	Plan for what you might change.</a:t>
            </a:r>
          </a:p>
          <a:p>
            <a:pPr marL="609600" indent="-609600" eaLnBrk="1" hangingPunct="1">
              <a:buFontTx/>
              <a:buNone/>
            </a:pPr>
            <a:endParaRPr lang="en-GB" altLang="en-US" sz="1200" smtClean="0"/>
          </a:p>
          <a:p>
            <a:pPr marL="609600" indent="-609600" eaLnBrk="1" hangingPunct="1">
              <a:buFontTx/>
              <a:buNone/>
            </a:pPr>
            <a:r>
              <a:rPr lang="en-GB" altLang="en-US" sz="2400" smtClean="0"/>
              <a:t>	</a:t>
            </a:r>
            <a:r>
              <a:rPr lang="en-GB" altLang="en-US" sz="1800" i="1" smtClean="0"/>
              <a:t>.</a:t>
            </a:r>
            <a:endParaRPr lang="en-GB" altLang="en-US" sz="1800" b="1" i="1" smtClean="0"/>
          </a:p>
          <a:p>
            <a:pPr marL="609600" indent="-609600" eaLnBrk="1" hangingPunct="1">
              <a:buFontTx/>
              <a:buNone/>
            </a:pPr>
            <a:endParaRPr lang="en-GB" altLang="en-US" sz="1800" b="1" i="1" smtClean="0"/>
          </a:p>
        </p:txBody>
      </p:sp>
    </p:spTree>
    <p:extLst>
      <p:ext uri="{BB962C8B-B14F-4D97-AF65-F5344CB8AC3E}">
        <p14:creationId xmlns:p14="http://schemas.microsoft.com/office/powerpoint/2010/main" val="239088589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4294967295"/>
          </p:nvPr>
        </p:nvPicPr>
        <p:blipFill>
          <a:blip r:embed="rId3"/>
          <a:stretch>
            <a:fillRect/>
          </a:stretch>
        </p:blipFill>
        <p:spPr>
          <a:xfrm>
            <a:off x="539553" y="255183"/>
            <a:ext cx="8604448" cy="5530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042880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 err="1" smtClean="0"/>
              <a:t>Camau</a:t>
            </a:r>
            <a:r>
              <a:rPr lang="en-GB" sz="3200" dirty="0" smtClean="0"/>
              <a:t> </a:t>
            </a:r>
            <a:r>
              <a:rPr lang="en-GB" sz="3200" dirty="0" err="1" smtClean="0"/>
              <a:t>adfyfyriol</a:t>
            </a:r>
            <a:r>
              <a:rPr lang="en-GB" sz="3200" dirty="0" smtClean="0"/>
              <a:t> </a:t>
            </a:r>
            <a:r>
              <a:rPr lang="en-GB" sz="3200" dirty="0" err="1" smtClean="0"/>
              <a:t>Raelin</a:t>
            </a: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3200" dirty="0" err="1" smtClean="0"/>
              <a:t>Raelin’s</a:t>
            </a:r>
            <a:r>
              <a:rPr lang="en-GB" sz="3200" dirty="0" smtClean="0"/>
              <a:t> reflective stages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err="1" smtClean="0"/>
              <a:t>Siarad</a:t>
            </a:r>
            <a:r>
              <a:rPr lang="en-GB" dirty="0" smtClean="0"/>
              <a:t> – </a:t>
            </a:r>
            <a:r>
              <a:rPr lang="en-GB" dirty="0" err="1" smtClean="0"/>
              <a:t>llais</a:t>
            </a:r>
            <a:r>
              <a:rPr lang="en-GB" dirty="0" smtClean="0"/>
              <a:t> </a:t>
            </a:r>
            <a:r>
              <a:rPr lang="en-GB" dirty="0" err="1" smtClean="0"/>
              <a:t>gyfunol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err="1" smtClean="0"/>
              <a:t>Datgelu</a:t>
            </a:r>
            <a:r>
              <a:rPr lang="en-GB" dirty="0" smtClean="0"/>
              <a:t> – </a:t>
            </a:r>
            <a:r>
              <a:rPr lang="en-GB" dirty="0" err="1" smtClean="0"/>
              <a:t>amheuon</a:t>
            </a:r>
            <a:r>
              <a:rPr lang="en-GB" dirty="0" smtClean="0"/>
              <a:t>, </a:t>
            </a:r>
            <a:r>
              <a:rPr lang="en-GB" dirty="0" err="1" smtClean="0"/>
              <a:t>rhagdybiaethau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err="1" smtClean="0"/>
              <a:t>Profi</a:t>
            </a:r>
            <a:r>
              <a:rPr lang="en-GB" dirty="0" smtClean="0"/>
              <a:t> – </a:t>
            </a:r>
            <a:r>
              <a:rPr lang="en-GB" dirty="0" err="1" smtClean="0"/>
              <a:t>ffyrdd</a:t>
            </a:r>
            <a:r>
              <a:rPr lang="en-GB" dirty="0" smtClean="0"/>
              <a:t> </a:t>
            </a:r>
            <a:r>
              <a:rPr lang="en-GB" dirty="0" err="1" smtClean="0"/>
              <a:t>newydd</a:t>
            </a:r>
            <a:r>
              <a:rPr lang="en-GB" dirty="0" smtClean="0"/>
              <a:t> o </a:t>
            </a:r>
            <a:r>
              <a:rPr lang="en-GB" dirty="0" err="1" smtClean="0"/>
              <a:t>feddwl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err="1" smtClean="0"/>
              <a:t>Chwilota</a:t>
            </a:r>
            <a:r>
              <a:rPr lang="en-GB" dirty="0" smtClean="0"/>
              <a:t> – </a:t>
            </a:r>
            <a:r>
              <a:rPr lang="en-GB" dirty="0" err="1" smtClean="0"/>
              <a:t>ystyried</a:t>
            </a:r>
            <a:r>
              <a:rPr lang="en-GB" dirty="0" smtClean="0"/>
              <a:t> </a:t>
            </a:r>
            <a:r>
              <a:rPr lang="en-GB" dirty="0" err="1" smtClean="0"/>
              <a:t>pob</a:t>
            </a:r>
            <a:r>
              <a:rPr lang="en-GB" dirty="0" smtClean="0"/>
              <a:t> </a:t>
            </a:r>
            <a:r>
              <a:rPr lang="en-GB" dirty="0" err="1" smtClean="0"/>
              <a:t>safbwynt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Bod – </a:t>
            </a:r>
            <a:r>
              <a:rPr lang="en-GB" dirty="0" err="1" smtClean="0"/>
              <a:t>ymwybyddiaeth</a:t>
            </a:r>
            <a:endParaRPr lang="en-GB" dirty="0"/>
          </a:p>
          <a:p>
            <a:pPr marL="0" indent="0">
              <a:buNone/>
            </a:pPr>
            <a:endParaRPr lang="en-GB" sz="2600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2737" y="1600201"/>
            <a:ext cx="4038600" cy="3628999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Speaking – a collective voice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Disclosing – doubts, assumptions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Testing – new ways of thinking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Probing – considering all views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Being – mindfulness, awareness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436097" y="5085184"/>
            <a:ext cx="3245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(Hayes et al., 2017:14) </a:t>
            </a:r>
          </a:p>
        </p:txBody>
      </p:sp>
    </p:spTree>
    <p:extLst>
      <p:ext uri="{BB962C8B-B14F-4D97-AF65-F5344CB8AC3E}">
        <p14:creationId xmlns:p14="http://schemas.microsoft.com/office/powerpoint/2010/main" val="3302281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Autofit/>
          </a:bodyPr>
          <a:lstStyle/>
          <a:p>
            <a:r>
              <a:rPr lang="en-GB" sz="3200" dirty="0" err="1" smtClean="0"/>
              <a:t>Ymateb</a:t>
            </a:r>
            <a:r>
              <a:rPr lang="en-GB" sz="3200" dirty="0" smtClean="0"/>
              <a:t> </a:t>
            </a:r>
            <a:r>
              <a:rPr lang="en-GB" sz="3200" dirty="0" err="1" smtClean="0"/>
              <a:t>i</a:t>
            </a:r>
            <a:r>
              <a:rPr lang="en-GB" sz="3200" dirty="0" smtClean="0"/>
              <a:t> </a:t>
            </a:r>
            <a:r>
              <a:rPr lang="en-GB" sz="3200" dirty="0" err="1" smtClean="0"/>
              <a:t>newid</a:t>
            </a:r>
            <a:r>
              <a:rPr lang="en-GB" sz="3200" dirty="0" smtClean="0"/>
              <a:t>      Responding to change</a:t>
            </a:r>
            <a:endParaRPr lang="en-GB" sz="3200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4680521"/>
          </a:xfrm>
        </p:spPr>
        <p:txBody>
          <a:bodyPr>
            <a:normAutofit/>
          </a:bodyPr>
          <a:lstStyle/>
          <a:p>
            <a:r>
              <a:rPr lang="en-GB" dirty="0" smtClean="0"/>
              <a:t>R – reason</a:t>
            </a:r>
          </a:p>
          <a:p>
            <a:r>
              <a:rPr lang="en-GB" dirty="0" smtClean="0"/>
              <a:t>E – evaluate</a:t>
            </a:r>
          </a:p>
          <a:p>
            <a:r>
              <a:rPr lang="en-GB" dirty="0" smtClean="0"/>
              <a:t>F – feedback</a:t>
            </a:r>
          </a:p>
          <a:p>
            <a:r>
              <a:rPr lang="en-GB" dirty="0" smtClean="0"/>
              <a:t>L – learn</a:t>
            </a:r>
          </a:p>
          <a:p>
            <a:r>
              <a:rPr lang="en-GB" dirty="0" smtClean="0"/>
              <a:t>E – explain</a:t>
            </a:r>
          </a:p>
          <a:p>
            <a:r>
              <a:rPr lang="en-GB" dirty="0" smtClean="0"/>
              <a:t>C – consider</a:t>
            </a:r>
          </a:p>
          <a:p>
            <a:r>
              <a:rPr lang="en-GB" dirty="0" smtClean="0"/>
              <a:t>T – think</a:t>
            </a:r>
          </a:p>
          <a:p>
            <a:pPr marL="0" indent="0" algn="r">
              <a:buNone/>
            </a:pPr>
            <a:r>
              <a:rPr lang="en-GB" dirty="0" smtClean="0"/>
              <a:t>(</a:t>
            </a:r>
            <a:r>
              <a:rPr lang="en-GB" dirty="0" err="1" smtClean="0"/>
              <a:t>Hallett</a:t>
            </a:r>
            <a:r>
              <a:rPr lang="en-GB" dirty="0" smtClean="0"/>
              <a:t>, 2013: 28)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372302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Gwerthuso</a:t>
            </a:r>
            <a:r>
              <a:rPr lang="en-GB" dirty="0" smtClean="0"/>
              <a:t>   Evaluation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Pa </a:t>
            </a:r>
            <a:r>
              <a:rPr lang="en-GB" dirty="0" err="1" smtClean="0"/>
              <a:t>fodel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apelio</a:t>
            </a:r>
            <a:r>
              <a:rPr lang="en-GB" dirty="0" smtClean="0"/>
              <a:t> </a:t>
            </a:r>
            <a:r>
              <a:rPr lang="en-GB" dirty="0" err="1" smtClean="0"/>
              <a:t>atoch</a:t>
            </a:r>
            <a:r>
              <a:rPr lang="en-GB" dirty="0" smtClean="0"/>
              <a:t>?</a:t>
            </a:r>
          </a:p>
          <a:p>
            <a:r>
              <a:rPr lang="en-GB" dirty="0" smtClean="0"/>
              <a:t>Pam?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Which model appeals to you?</a:t>
            </a:r>
          </a:p>
          <a:p>
            <a:r>
              <a:rPr lang="en-GB" dirty="0" smtClean="0"/>
              <a:t>Why?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475361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Anianadau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Learning styles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Honey a Mumford – </a:t>
            </a:r>
            <a:r>
              <a:rPr lang="en-GB" dirty="0" err="1" smtClean="0"/>
              <a:t>gweithredol</a:t>
            </a:r>
            <a:r>
              <a:rPr lang="en-GB" dirty="0" smtClean="0"/>
              <a:t>, </a:t>
            </a:r>
            <a:r>
              <a:rPr lang="en-GB" dirty="0" err="1" smtClean="0"/>
              <a:t>adfyfyriol</a:t>
            </a:r>
            <a:r>
              <a:rPr lang="en-GB" dirty="0" smtClean="0"/>
              <a:t>, </a:t>
            </a:r>
            <a:r>
              <a:rPr lang="en-GB" dirty="0" err="1" smtClean="0"/>
              <a:t>damcaniaethwr</a:t>
            </a:r>
            <a:r>
              <a:rPr lang="en-GB" dirty="0" smtClean="0"/>
              <a:t>, </a:t>
            </a:r>
            <a:r>
              <a:rPr lang="en-GB" dirty="0" err="1" smtClean="0"/>
              <a:t>pragmatydd</a:t>
            </a:r>
            <a:endParaRPr lang="en-GB" dirty="0" smtClean="0"/>
          </a:p>
          <a:p>
            <a:r>
              <a:rPr lang="en-GB" dirty="0" smtClean="0"/>
              <a:t>VAK – </a:t>
            </a:r>
            <a:r>
              <a:rPr lang="en-GB" dirty="0" err="1" smtClean="0"/>
              <a:t>gweledol</a:t>
            </a:r>
            <a:r>
              <a:rPr lang="en-GB" dirty="0" smtClean="0"/>
              <a:t>, </a:t>
            </a:r>
            <a:r>
              <a:rPr lang="en-GB" dirty="0" err="1" smtClean="0"/>
              <a:t>clywedol</a:t>
            </a:r>
            <a:r>
              <a:rPr lang="en-GB" dirty="0" smtClean="0"/>
              <a:t>, </a:t>
            </a:r>
            <a:r>
              <a:rPr lang="en-GB" dirty="0" err="1" smtClean="0"/>
              <a:t>cinasthetig</a:t>
            </a:r>
            <a:endParaRPr lang="en-GB" dirty="0" smtClean="0"/>
          </a:p>
          <a:p>
            <a:r>
              <a:rPr lang="en-GB" dirty="0" smtClean="0"/>
              <a:t>VARK - </a:t>
            </a:r>
            <a:r>
              <a:rPr lang="en-GB" dirty="0" err="1"/>
              <a:t>gweledol</a:t>
            </a:r>
            <a:r>
              <a:rPr lang="en-GB" dirty="0"/>
              <a:t>, </a:t>
            </a:r>
            <a:r>
              <a:rPr lang="en-GB" dirty="0" err="1"/>
              <a:t>clywedol</a:t>
            </a:r>
            <a:r>
              <a:rPr lang="en-GB" dirty="0"/>
              <a:t>, </a:t>
            </a:r>
            <a:r>
              <a:rPr lang="en-GB" dirty="0" err="1" smtClean="0"/>
              <a:t>darllen</a:t>
            </a:r>
            <a:r>
              <a:rPr lang="en-GB" dirty="0" smtClean="0"/>
              <a:t>/</a:t>
            </a:r>
            <a:r>
              <a:rPr lang="en-GB" dirty="0" err="1" smtClean="0"/>
              <a:t>ysgrifennu</a:t>
            </a:r>
            <a:r>
              <a:rPr lang="en-GB" dirty="0" smtClean="0"/>
              <a:t>, </a:t>
            </a:r>
            <a:r>
              <a:rPr lang="en-GB" dirty="0" err="1" smtClean="0"/>
              <a:t>cinasthetig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GB" dirty="0"/>
              <a:t>Honey and Mumford – activist, reflector, theorist, pragmatist</a:t>
            </a:r>
          </a:p>
          <a:p>
            <a:pPr lvl="0"/>
            <a:r>
              <a:rPr lang="en-GB" dirty="0"/>
              <a:t>VAK – visual, aural, kinaesthetic</a:t>
            </a:r>
          </a:p>
          <a:p>
            <a:pPr lvl="0"/>
            <a:r>
              <a:rPr lang="en-GB" dirty="0"/>
              <a:t>VARK – visual, aural, read/write, kinaesthetic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412287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Elfen</a:t>
            </a:r>
            <a:r>
              <a:rPr lang="en-GB" dirty="0" smtClean="0"/>
              <a:t> 1     Element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/>
            <a:r>
              <a:rPr lang="cy-GB" dirty="0"/>
              <a:t>Cyflwyniad unigol 5 munud yn gwerthuso 2 fodel adfyfyriol ac yn ystyried manteision/anfanteision y naill a’r llall fel adnodd ar gyfer arfer adfyfyriol effeithiol</a:t>
            </a:r>
            <a:r>
              <a:rPr lang="cy-GB"/>
              <a:t>. 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/>
              <a:t>5 minute individual oral presentation evaluating 2 models of reflection and considering the advantages/disadvantages of each as tools for effective reflective practice.  </a:t>
            </a:r>
          </a:p>
        </p:txBody>
      </p:sp>
    </p:spTree>
    <p:extLst>
      <p:ext uri="{BB962C8B-B14F-4D97-AF65-F5344CB8AC3E}">
        <p14:creationId xmlns:p14="http://schemas.microsoft.com/office/powerpoint/2010/main" val="29232076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Elfen</a:t>
            </a:r>
            <a:r>
              <a:rPr lang="en-GB" dirty="0"/>
              <a:t> 1     Element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Dewiswch</a:t>
            </a:r>
            <a:r>
              <a:rPr lang="en-GB" dirty="0" smtClean="0"/>
              <a:t> 2 model </a:t>
            </a:r>
            <a:r>
              <a:rPr lang="en-GB" dirty="0" err="1" smtClean="0"/>
              <a:t>adfyfyriol</a:t>
            </a:r>
            <a:endParaRPr lang="en-GB" dirty="0" smtClean="0"/>
          </a:p>
          <a:p>
            <a:pPr lvl="1"/>
            <a:r>
              <a:rPr lang="en-GB" dirty="0" err="1" smtClean="0"/>
              <a:t>Cymharu</a:t>
            </a:r>
            <a:r>
              <a:rPr lang="en-GB" dirty="0" smtClean="0"/>
              <a:t> a </a:t>
            </a:r>
            <a:r>
              <a:rPr lang="en-GB" dirty="0" err="1" smtClean="0"/>
              <a:t>gwrthgyferbynnu</a:t>
            </a:r>
            <a:endParaRPr lang="en-GB" dirty="0" smtClean="0"/>
          </a:p>
          <a:p>
            <a:pPr lvl="1"/>
            <a:r>
              <a:rPr lang="en-GB" dirty="0" err="1" smtClean="0"/>
              <a:t>Gwerthuso’n</a:t>
            </a:r>
            <a:r>
              <a:rPr lang="en-GB" dirty="0" smtClean="0"/>
              <a:t> </a:t>
            </a:r>
            <a:r>
              <a:rPr lang="en-GB" dirty="0" err="1" smtClean="0"/>
              <a:t>gritigol</a:t>
            </a:r>
            <a:endParaRPr lang="en-GB" dirty="0" smtClean="0"/>
          </a:p>
          <a:p>
            <a:pPr lvl="1"/>
            <a:r>
              <a:rPr lang="en-GB" dirty="0" err="1" smtClean="0"/>
              <a:t>Agweddau</a:t>
            </a:r>
            <a:r>
              <a:rPr lang="en-GB" dirty="0" smtClean="0"/>
              <a:t> </a:t>
            </a:r>
            <a:r>
              <a:rPr lang="en-GB" dirty="0" err="1" smtClean="0"/>
              <a:t>positif</a:t>
            </a:r>
            <a:endParaRPr lang="en-GB" dirty="0" smtClean="0"/>
          </a:p>
          <a:p>
            <a:pPr lvl="1"/>
            <a:r>
              <a:rPr lang="en-GB" dirty="0" err="1" smtClean="0"/>
              <a:t>Agweddau</a:t>
            </a:r>
            <a:r>
              <a:rPr lang="en-GB" dirty="0" smtClean="0"/>
              <a:t> </a:t>
            </a:r>
            <a:r>
              <a:rPr lang="en-GB" dirty="0" err="1" smtClean="0"/>
              <a:t>negyddol</a:t>
            </a:r>
            <a:endParaRPr lang="en-GB" dirty="0" smtClean="0"/>
          </a:p>
          <a:p>
            <a:pPr lvl="1"/>
            <a:r>
              <a:rPr lang="en-GB" dirty="0" err="1" smtClean="0"/>
              <a:t>Cysylltu</a:t>
            </a:r>
            <a:r>
              <a:rPr lang="en-GB" dirty="0" smtClean="0"/>
              <a:t> a </a:t>
            </a:r>
            <a:r>
              <a:rPr lang="en-GB" dirty="0" err="1" smtClean="0"/>
              <a:t>damcaniaeth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Choose 2 reflective models</a:t>
            </a:r>
          </a:p>
          <a:p>
            <a:pPr lvl="1"/>
            <a:r>
              <a:rPr lang="en-GB" dirty="0" smtClean="0"/>
              <a:t>Compare and contrast</a:t>
            </a:r>
          </a:p>
          <a:p>
            <a:pPr lvl="1"/>
            <a:r>
              <a:rPr lang="en-GB" dirty="0" smtClean="0"/>
              <a:t>Critically evaluate</a:t>
            </a:r>
          </a:p>
          <a:p>
            <a:pPr lvl="1"/>
            <a:r>
              <a:rPr lang="en-GB" dirty="0" smtClean="0"/>
              <a:t>Positive aspects</a:t>
            </a:r>
          </a:p>
          <a:p>
            <a:pPr lvl="1"/>
            <a:r>
              <a:rPr lang="en-GB" dirty="0" smtClean="0"/>
              <a:t>Negative aspects</a:t>
            </a:r>
          </a:p>
          <a:p>
            <a:pPr lvl="1"/>
            <a:r>
              <a:rPr lang="en-GB" dirty="0" smtClean="0"/>
              <a:t>Link to theory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890886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Darllenwch</a:t>
            </a:r>
            <a:r>
              <a:rPr lang="en-GB" dirty="0" smtClean="0"/>
              <a:t>….     Read….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Bleach, J. (2014) ‘Developing professionalism through reflective practice and ongoing professional development.’  </a:t>
            </a:r>
            <a:r>
              <a:rPr lang="en-GB" i="1" dirty="0"/>
              <a:t>European Early Childhood Education Research Journal</a:t>
            </a:r>
            <a:r>
              <a:rPr lang="en-GB" dirty="0"/>
              <a:t>, 2014, Vol.22 (2), pp.185-198.</a:t>
            </a:r>
          </a:p>
          <a:p>
            <a:pPr lvl="1"/>
            <a:r>
              <a:rPr lang="en-GB" dirty="0" smtClean="0"/>
              <a:t>Moodle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812909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548680"/>
          </a:xfrm>
        </p:spPr>
        <p:txBody>
          <a:bodyPr>
            <a:normAutofit fontScale="90000"/>
          </a:bodyPr>
          <a:lstStyle/>
          <a:p>
            <a:r>
              <a:rPr lang="en-GB" sz="3600" dirty="0" err="1" smtClean="0"/>
              <a:t>Cyfeiriadau</a:t>
            </a:r>
            <a:r>
              <a:rPr lang="en-GB" sz="3600" dirty="0" smtClean="0"/>
              <a:t>       References</a:t>
            </a:r>
            <a:endParaRPr lang="en-GB" sz="3600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47472" y="764704"/>
            <a:ext cx="8229600" cy="4824536"/>
          </a:xfrm>
        </p:spPr>
        <p:txBody>
          <a:bodyPr>
            <a:normAutofit fontScale="85000" lnSpcReduction="10000"/>
          </a:bodyPr>
          <a:lstStyle/>
          <a:p>
            <a:r>
              <a:rPr lang="en-GB" sz="2400" dirty="0" smtClean="0"/>
              <a:t>Abrahamson, L. (2015) </a:t>
            </a:r>
            <a:r>
              <a:rPr lang="en-GB" sz="2400" i="1" dirty="0" smtClean="0"/>
              <a:t>The early years teacher’s book.</a:t>
            </a:r>
            <a:r>
              <a:rPr lang="en-GB" sz="2400" dirty="0" smtClean="0"/>
              <a:t> London: Sage.</a:t>
            </a:r>
          </a:p>
          <a:p>
            <a:r>
              <a:rPr lang="en-GB" sz="2400" dirty="0" smtClean="0"/>
              <a:t>Bleach, J. </a:t>
            </a:r>
            <a:r>
              <a:rPr lang="en-GB" sz="2400" dirty="0"/>
              <a:t>(2014) </a:t>
            </a:r>
            <a:r>
              <a:rPr lang="en-GB" sz="2400" dirty="0" smtClean="0"/>
              <a:t>‘Developing </a:t>
            </a:r>
            <a:r>
              <a:rPr lang="en-GB" sz="2400" dirty="0"/>
              <a:t>professionalism through reflective practice and ongoing professional development</a:t>
            </a:r>
            <a:r>
              <a:rPr lang="en-GB" sz="2400" dirty="0" smtClean="0"/>
              <a:t>.’  </a:t>
            </a:r>
            <a:r>
              <a:rPr lang="en-GB" sz="2400" i="1" dirty="0" smtClean="0"/>
              <a:t>European </a:t>
            </a:r>
            <a:r>
              <a:rPr lang="en-GB" sz="2400" i="1" dirty="0"/>
              <a:t>Early Childhood Education Research Journal,</a:t>
            </a:r>
            <a:r>
              <a:rPr lang="en-GB" sz="2400" dirty="0"/>
              <a:t> 2014, Vol.22 (2), </a:t>
            </a:r>
            <a:r>
              <a:rPr lang="en-GB" sz="2400" dirty="0" smtClean="0"/>
              <a:t>pp.185-198.</a:t>
            </a:r>
            <a:endParaRPr lang="en-GB" sz="2400" dirty="0"/>
          </a:p>
          <a:p>
            <a:r>
              <a:rPr lang="en-GB" sz="2400" dirty="0" smtClean="0"/>
              <a:t>Bolton</a:t>
            </a:r>
            <a:r>
              <a:rPr lang="en-GB" sz="2400" dirty="0"/>
              <a:t>, G. (2014) </a:t>
            </a:r>
            <a:r>
              <a:rPr lang="en-GB" sz="2400" i="1" dirty="0"/>
              <a:t>Reflective practice: writing and professional development.</a:t>
            </a:r>
            <a:r>
              <a:rPr lang="en-GB" sz="2400" dirty="0"/>
              <a:t>  London: Sage.</a:t>
            </a:r>
          </a:p>
          <a:p>
            <a:r>
              <a:rPr lang="en-GB" sz="2400" dirty="0" err="1"/>
              <a:t>Boud</a:t>
            </a:r>
            <a:r>
              <a:rPr lang="en-GB" sz="2400" dirty="0"/>
              <a:t> D, Keogh R &amp; Walker D (1985) </a:t>
            </a:r>
            <a:r>
              <a:rPr lang="en-GB" sz="2400" i="1" dirty="0"/>
              <a:t>Reflection: turning experience into learning</a:t>
            </a:r>
            <a:r>
              <a:rPr lang="en-GB" sz="2400" dirty="0"/>
              <a:t>. </a:t>
            </a:r>
            <a:r>
              <a:rPr lang="en-GB" sz="2400" dirty="0" smtClean="0"/>
              <a:t>London: </a:t>
            </a:r>
            <a:r>
              <a:rPr lang="en-GB" sz="2400" dirty="0" err="1" smtClean="0"/>
              <a:t>Kogan</a:t>
            </a:r>
            <a:r>
              <a:rPr lang="en-GB" sz="2400" dirty="0" smtClean="0"/>
              <a:t> Page.</a:t>
            </a:r>
            <a:endParaRPr lang="en-GB" sz="2400" dirty="0"/>
          </a:p>
          <a:p>
            <a:r>
              <a:rPr lang="en-GB" sz="2400" dirty="0" smtClean="0"/>
              <a:t>Gill, R. and Whitehouse, A.  ‘Reflecting on work-based learning’.  In C. Hayes,  D. Daly, M. Duncan, R. Gill</a:t>
            </a:r>
            <a:r>
              <a:rPr lang="en-GB" sz="2400" dirty="0"/>
              <a:t>, </a:t>
            </a:r>
            <a:r>
              <a:rPr lang="en-GB" sz="2400" dirty="0" smtClean="0"/>
              <a:t>and A. Whitehouse</a:t>
            </a:r>
            <a:r>
              <a:rPr lang="en-GB" sz="2400" dirty="0"/>
              <a:t>, </a:t>
            </a:r>
            <a:r>
              <a:rPr lang="en-GB" sz="2400" i="1" dirty="0" smtClean="0"/>
              <a:t>Developing </a:t>
            </a:r>
            <a:r>
              <a:rPr lang="en-GB" sz="2400" i="1" dirty="0"/>
              <a:t>as a reflective early years professional: a thematic approach.  </a:t>
            </a:r>
            <a:r>
              <a:rPr lang="en-GB" sz="2400" dirty="0"/>
              <a:t>(2</a:t>
            </a:r>
            <a:r>
              <a:rPr lang="en-GB" sz="2400" baseline="30000" dirty="0"/>
              <a:t>nd</a:t>
            </a:r>
            <a:r>
              <a:rPr lang="en-GB" sz="2400" dirty="0"/>
              <a:t> </a:t>
            </a:r>
            <a:r>
              <a:rPr lang="en-GB" sz="2400" dirty="0" err="1"/>
              <a:t>ed</a:t>
            </a:r>
            <a:r>
              <a:rPr lang="en-GB" sz="2400" dirty="0"/>
              <a:t>) St Albans: Critical Publishing</a:t>
            </a:r>
            <a:r>
              <a:rPr lang="en-GB" sz="2400" dirty="0" smtClean="0"/>
              <a:t>. </a:t>
            </a:r>
            <a:r>
              <a:rPr lang="en-GB" sz="2400" dirty="0"/>
              <a:t>p</a:t>
            </a:r>
            <a:r>
              <a:rPr lang="en-GB" sz="2400" dirty="0" smtClean="0"/>
              <a:t>p61-98.</a:t>
            </a:r>
          </a:p>
          <a:p>
            <a:r>
              <a:rPr lang="en-GB" sz="2400" dirty="0" err="1" smtClean="0"/>
              <a:t>Hallett</a:t>
            </a:r>
            <a:r>
              <a:rPr lang="en-GB" sz="2400" dirty="0" smtClean="0"/>
              <a:t>, E. (2013) </a:t>
            </a:r>
            <a:r>
              <a:rPr lang="en-GB" sz="2400" i="1" dirty="0" smtClean="0"/>
              <a:t>The reflective early years practitioner.</a:t>
            </a:r>
            <a:r>
              <a:rPr lang="en-GB" sz="2400" dirty="0" smtClean="0"/>
              <a:t>  London: Sage.</a:t>
            </a:r>
          </a:p>
          <a:p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286630079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r>
              <a:rPr lang="en-GB" sz="3600" dirty="0" err="1"/>
              <a:t>Cyfeiriadau</a:t>
            </a:r>
            <a:r>
              <a:rPr lang="en-GB" sz="3600" dirty="0"/>
              <a:t>       References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4608513"/>
          </a:xfrm>
        </p:spPr>
        <p:txBody>
          <a:bodyPr>
            <a:normAutofit fontScale="85000" lnSpcReduction="20000"/>
          </a:bodyPr>
          <a:lstStyle/>
          <a:p>
            <a:r>
              <a:rPr lang="en-GB" sz="2400" dirty="0"/>
              <a:t>Hayes, C. (2017) ‘Reflection informed by observation and assessment’. In C. Hayes,  D. Daly, M. Duncan, R. Gill, and A. Whitehouse, </a:t>
            </a:r>
            <a:r>
              <a:rPr lang="en-GB" sz="2400" i="1" dirty="0"/>
              <a:t>Developing as a reflective early years professional: a thematic approach.  </a:t>
            </a:r>
            <a:r>
              <a:rPr lang="en-GB" sz="2400" dirty="0"/>
              <a:t>(2</a:t>
            </a:r>
            <a:r>
              <a:rPr lang="en-GB" sz="2400" baseline="30000" dirty="0"/>
              <a:t>nd</a:t>
            </a:r>
            <a:r>
              <a:rPr lang="en-GB" sz="2400" dirty="0"/>
              <a:t> </a:t>
            </a:r>
            <a:r>
              <a:rPr lang="en-GB" sz="2400" dirty="0" err="1"/>
              <a:t>ed</a:t>
            </a:r>
            <a:r>
              <a:rPr lang="en-GB" sz="2400" dirty="0"/>
              <a:t>) St Albans: Critical Publishing. Pp98-124</a:t>
            </a:r>
            <a:r>
              <a:rPr lang="en-GB" sz="2400" dirty="0" smtClean="0"/>
              <a:t>.</a:t>
            </a:r>
            <a:endParaRPr lang="en-GB" sz="2400" dirty="0"/>
          </a:p>
          <a:p>
            <a:r>
              <a:rPr lang="en-GB" sz="2400" dirty="0" smtClean="0"/>
              <a:t>Hayes</a:t>
            </a:r>
            <a:r>
              <a:rPr lang="en-GB" sz="2400" dirty="0"/>
              <a:t>, C., Daly, D., Duncan, M., Gill, R. and Whitehouse, A.  (2017) </a:t>
            </a:r>
            <a:r>
              <a:rPr lang="en-GB" sz="2400" i="1" dirty="0"/>
              <a:t>Developing as a reflective early years professional: a thematic approach.  </a:t>
            </a:r>
            <a:r>
              <a:rPr lang="en-GB" sz="2400" dirty="0"/>
              <a:t>(2</a:t>
            </a:r>
            <a:r>
              <a:rPr lang="en-GB" sz="2400" baseline="30000" dirty="0"/>
              <a:t>nd</a:t>
            </a:r>
            <a:r>
              <a:rPr lang="en-GB" sz="2400" dirty="0"/>
              <a:t> </a:t>
            </a:r>
            <a:r>
              <a:rPr lang="en-GB" sz="2400" dirty="0" err="1"/>
              <a:t>ed</a:t>
            </a:r>
            <a:r>
              <a:rPr lang="en-GB" sz="2400" dirty="0"/>
              <a:t>) St Albans: Critical Publishing</a:t>
            </a:r>
            <a:r>
              <a:rPr lang="en-GB" sz="2400" dirty="0" smtClean="0"/>
              <a:t>.</a:t>
            </a:r>
          </a:p>
          <a:p>
            <a:r>
              <a:rPr lang="en-GB" sz="2400" dirty="0" smtClean="0"/>
              <a:t>Johns, C. (2013) </a:t>
            </a:r>
            <a:r>
              <a:rPr lang="en-GB" sz="2400" i="1" dirty="0" smtClean="0"/>
              <a:t>Becoming a reflective practitioner.  </a:t>
            </a:r>
            <a:r>
              <a:rPr lang="en-GB" sz="2400" dirty="0" smtClean="0"/>
              <a:t>(4</a:t>
            </a:r>
            <a:r>
              <a:rPr lang="en-GB" sz="2400" baseline="30000" dirty="0" smtClean="0"/>
              <a:t>th</a:t>
            </a:r>
            <a:r>
              <a:rPr lang="en-GB" sz="2400" dirty="0" smtClean="0"/>
              <a:t> Ed) Wiley-Blackwell. </a:t>
            </a:r>
            <a:r>
              <a:rPr lang="en-GB" sz="2400" dirty="0"/>
              <a:t>E-book available at: https://www-dawsonera-com.ezproxy.uwtsd.ac.uk/abstract/9781118492291</a:t>
            </a:r>
          </a:p>
          <a:p>
            <a:r>
              <a:rPr lang="en-GB" sz="2400" dirty="0" err="1" smtClean="0"/>
              <a:t>Lindon</a:t>
            </a:r>
            <a:r>
              <a:rPr lang="en-GB" sz="2400" dirty="0"/>
              <a:t>, J. (2012) </a:t>
            </a:r>
            <a:r>
              <a:rPr lang="en-GB" sz="2400" i="1" dirty="0"/>
              <a:t>Reflective practice and early years professionalism.</a:t>
            </a:r>
            <a:r>
              <a:rPr lang="en-GB" sz="2400" dirty="0"/>
              <a:t> (2</a:t>
            </a:r>
            <a:r>
              <a:rPr lang="en-GB" sz="2400" baseline="30000" dirty="0"/>
              <a:t>nd</a:t>
            </a:r>
            <a:r>
              <a:rPr lang="en-GB" sz="2400" dirty="0"/>
              <a:t> </a:t>
            </a:r>
            <a:r>
              <a:rPr lang="en-GB" sz="2400" dirty="0" err="1"/>
              <a:t>ed</a:t>
            </a:r>
            <a:r>
              <a:rPr lang="en-GB" sz="2400" dirty="0"/>
              <a:t>) Great </a:t>
            </a:r>
            <a:r>
              <a:rPr lang="en-GB" sz="2400" dirty="0" err="1"/>
              <a:t>Brittain</a:t>
            </a:r>
            <a:r>
              <a:rPr lang="en-GB" sz="2400" dirty="0"/>
              <a:t>: Hodder Education </a:t>
            </a:r>
            <a:endParaRPr lang="en-GB" sz="2400" dirty="0" smtClean="0"/>
          </a:p>
          <a:p>
            <a:r>
              <a:rPr lang="en-GB" sz="2400" dirty="0" smtClean="0"/>
              <a:t>Paige-Smith</a:t>
            </a:r>
            <a:r>
              <a:rPr lang="en-GB" sz="2400" dirty="0"/>
              <a:t>, A. and Craft, A. (</a:t>
            </a:r>
            <a:r>
              <a:rPr lang="en-GB" sz="2400" dirty="0" err="1"/>
              <a:t>eds</a:t>
            </a:r>
            <a:r>
              <a:rPr lang="en-GB" sz="2400" dirty="0"/>
              <a:t>) (2011) </a:t>
            </a:r>
            <a:r>
              <a:rPr lang="en-GB" sz="2400" i="1" dirty="0"/>
              <a:t>Developing Reflective Practice in the Early Years. </a:t>
            </a:r>
            <a:r>
              <a:rPr lang="en-GB" sz="2400" dirty="0"/>
              <a:t>(2</a:t>
            </a:r>
            <a:r>
              <a:rPr lang="en-GB" sz="2400" baseline="30000" dirty="0"/>
              <a:t>nd</a:t>
            </a:r>
            <a:r>
              <a:rPr lang="en-GB" sz="2400" dirty="0"/>
              <a:t> </a:t>
            </a:r>
            <a:r>
              <a:rPr lang="en-GB" sz="2400" dirty="0" err="1"/>
              <a:t>ed</a:t>
            </a:r>
            <a:r>
              <a:rPr lang="en-GB" sz="2400" dirty="0"/>
              <a:t>)</a:t>
            </a:r>
            <a:r>
              <a:rPr lang="en-GB" sz="2400" i="1" dirty="0"/>
              <a:t> </a:t>
            </a:r>
            <a:r>
              <a:rPr lang="en-GB" sz="2400" dirty="0"/>
              <a:t>Maidenhead: Open University Press.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961850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903</TotalTime>
  <Words>1425</Words>
  <Application>Microsoft Office PowerPoint</Application>
  <PresentationFormat>On-screen Show (4:3)</PresentationFormat>
  <Paragraphs>263</Paragraphs>
  <Slides>31</Slides>
  <Notes>29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7" baseType="lpstr">
      <vt:lpstr>ＭＳ Ｐゴシック</vt:lpstr>
      <vt:lpstr>Arial</vt:lpstr>
      <vt:lpstr>Calibri</vt:lpstr>
      <vt:lpstr>Myriad Pro</vt:lpstr>
      <vt:lpstr>Wingdings</vt:lpstr>
      <vt:lpstr>20140311PresentationUWTSDTemplate</vt:lpstr>
      <vt:lpstr>   EAEE5002C/EAEE5007C: Adfyfyrio ar ddarpariaeth blynyddoedd cynnar  EAEE5002/EAEE5007: Reflections on early years provision   </vt:lpstr>
      <vt:lpstr>Cysylltiadau NOS EAEE5002/C NOS links</vt:lpstr>
      <vt:lpstr>Venninen et al., 2012</vt:lpstr>
      <vt:lpstr>Lefelau adfyfyriol Layers of reflection</vt:lpstr>
      <vt:lpstr>Dysgu o Brofiad  Learning from Experience</vt:lpstr>
      <vt:lpstr>PowerPoint Presentation</vt:lpstr>
      <vt:lpstr>Beth yw modelau adfyfyriol? What are models of reflection?</vt:lpstr>
      <vt:lpstr>Modelau Adfyfyriol      Reflective Models </vt:lpstr>
      <vt:lpstr>Dysgu o Brofiad  Learning from Experience</vt:lpstr>
      <vt:lpstr>Schön</vt:lpstr>
      <vt:lpstr>Schön</vt:lpstr>
      <vt:lpstr>Kolb</vt:lpstr>
      <vt:lpstr>PowerPoint Presentation</vt:lpstr>
      <vt:lpstr>Graham Gibbs</vt:lpstr>
      <vt:lpstr>PowerPoint Presentation</vt:lpstr>
      <vt:lpstr>Rolfe</vt:lpstr>
      <vt:lpstr>PowerPoint Presentation</vt:lpstr>
      <vt:lpstr>Boud, D., Keogh, R. &amp; Walker, D.</vt:lpstr>
      <vt:lpstr>Boud et al. (1985)</vt:lpstr>
      <vt:lpstr>Model Dsygu Drwy Brofiad (1985) Boud et al. </vt:lpstr>
      <vt:lpstr>Boud et al.’s (1985) Experiential Learning Model</vt:lpstr>
      <vt:lpstr>PowerPoint Presentation</vt:lpstr>
      <vt:lpstr>Camau adfyfyriol Raelin Raelin’s reflective stages</vt:lpstr>
      <vt:lpstr>Ymateb i newid      Responding to change</vt:lpstr>
      <vt:lpstr>Gwerthuso   Evaluation</vt:lpstr>
      <vt:lpstr>Anianadau dysgu Learning styles</vt:lpstr>
      <vt:lpstr>Elfen 1     Element 1</vt:lpstr>
      <vt:lpstr>Elfen 1     Element 1</vt:lpstr>
      <vt:lpstr>Darllenwch….     Read….</vt:lpstr>
      <vt:lpstr>Cyfeiriadau       References</vt:lpstr>
      <vt:lpstr>Cyfeiriadau      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Gwyneth Davies</cp:lastModifiedBy>
  <cp:revision>50</cp:revision>
  <cp:lastPrinted>2017-05-30T09:23:07Z</cp:lastPrinted>
  <dcterms:created xsi:type="dcterms:W3CDTF">2015-04-14T15:21:28Z</dcterms:created>
  <dcterms:modified xsi:type="dcterms:W3CDTF">2019-04-30T08:54:18Z</dcterms:modified>
</cp:coreProperties>
</file>