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3"/>
  </p:notes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696" autoAdjust="0"/>
    <p:restoredTop sz="94660"/>
  </p:normalViewPr>
  <p:slideViewPr>
    <p:cSldViewPr snapToGrid="0">
      <p:cViewPr>
        <p:scale>
          <a:sx n="100" d="100"/>
          <a:sy n="100" d="100"/>
        </p:scale>
        <p:origin x="48"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4D67B6-9EA7-425E-81E8-55D8477A766B}" type="datetimeFigureOut">
              <a:rPr lang="en-GB" smtClean="0"/>
              <a:t>02/10/2019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227E84-978B-43FF-87F6-4AFD76C431E6}" type="slidenum">
              <a:rPr lang="en-GB" smtClean="0"/>
              <a:t>‹#›</a:t>
            </a:fld>
            <a:endParaRPr lang="en-GB"/>
          </a:p>
        </p:txBody>
      </p:sp>
    </p:spTree>
    <p:extLst>
      <p:ext uri="{BB962C8B-B14F-4D97-AF65-F5344CB8AC3E}">
        <p14:creationId xmlns:p14="http://schemas.microsoft.com/office/powerpoint/2010/main" val="2209938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227E84-978B-43FF-87F6-4AFD76C431E6}" type="slidenum">
              <a:rPr lang="en-GB" smtClean="0"/>
              <a:t>1</a:t>
            </a:fld>
            <a:endParaRPr lang="en-GB"/>
          </a:p>
        </p:txBody>
      </p:sp>
    </p:spTree>
    <p:extLst>
      <p:ext uri="{BB962C8B-B14F-4D97-AF65-F5344CB8AC3E}">
        <p14:creationId xmlns:p14="http://schemas.microsoft.com/office/powerpoint/2010/main" val="14306144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10/2/2019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10/2/2019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10/2/2019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10/2/2019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10/2/2019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10/2/2019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201269" y="589675"/>
            <a:ext cx="3789460" cy="24314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GB" dirty="0"/>
          </a:p>
        </p:txBody>
      </p:sp>
      <p:sp>
        <p:nvSpPr>
          <p:cNvPr id="21" name="TextBox 20">
            <a:extLst>
              <a:ext uri="{FF2B5EF4-FFF2-40B4-BE49-F238E27FC236}">
                <a16:creationId xmlns:a16="http://schemas.microsoft.com/office/drawing/2014/main" id="{DC771D86-6842-4144-B7C4-4336EFD70876}"/>
              </a:ext>
            </a:extLst>
          </p:cNvPr>
          <p:cNvSpPr txBox="1"/>
          <p:nvPr/>
        </p:nvSpPr>
        <p:spPr>
          <a:xfrm>
            <a:off x="4201269" y="631036"/>
            <a:ext cx="3700389" cy="2308324"/>
          </a:xfrm>
          <a:prstGeom prst="rect">
            <a:avLst/>
          </a:prstGeom>
          <a:noFill/>
        </p:spPr>
        <p:txBody>
          <a:bodyPr wrap="square" rtlCol="0">
            <a:spAutoFit/>
          </a:bodyPr>
          <a:lstStyle/>
          <a:p>
            <a:pPr algn="ctr"/>
            <a:r>
              <a:rPr lang="en-GB" sz="1200" b="1" u="sng" dirty="0" err="1"/>
              <a:t>Amdana</a:t>
            </a:r>
            <a:r>
              <a:rPr lang="en-GB" sz="1200" b="1" u="sng" dirty="0"/>
              <a:t> I / </a:t>
            </a:r>
            <a:r>
              <a:rPr lang="en-GB" sz="1200" b="1" u="sng" dirty="0">
                <a:solidFill>
                  <a:schemeClr val="accent2">
                    <a:lumMod val="60000"/>
                    <a:lumOff val="40000"/>
                  </a:schemeClr>
                </a:solidFill>
              </a:rPr>
              <a:t>About Me</a:t>
            </a:r>
          </a:p>
          <a:p>
            <a:pPr marL="285750" indent="-285750">
              <a:buFont typeface="Arial" panose="020B0604020202020204" pitchFamily="34" charset="0"/>
              <a:buChar char="•"/>
            </a:pPr>
            <a:r>
              <a:rPr lang="en-GB" sz="1200" dirty="0"/>
              <a:t>I am 46 years old, married with 2 children.</a:t>
            </a:r>
          </a:p>
          <a:p>
            <a:pPr marL="285750" indent="-285750">
              <a:buFont typeface="Arial" panose="020B0604020202020204" pitchFamily="34" charset="0"/>
              <a:buChar char="•"/>
            </a:pPr>
            <a:r>
              <a:rPr lang="en-GB" sz="1200" dirty="0"/>
              <a:t>I live in </a:t>
            </a:r>
            <a:r>
              <a:rPr lang="en-GB" sz="1200" dirty="0" err="1"/>
              <a:t>Pontarddulais</a:t>
            </a:r>
            <a:r>
              <a:rPr lang="en-GB" sz="1200" dirty="0"/>
              <a:t>.</a:t>
            </a:r>
          </a:p>
          <a:p>
            <a:pPr marL="285750" indent="-285750">
              <a:buFont typeface="Arial" panose="020B0604020202020204" pitchFamily="34" charset="0"/>
              <a:buChar char="•"/>
            </a:pPr>
            <a:r>
              <a:rPr lang="en-GB" sz="1200" dirty="0"/>
              <a:t>I love learning, reading, making, holidays, being at the beach and spending time with my family.</a:t>
            </a:r>
          </a:p>
          <a:p>
            <a:pPr marL="285750" indent="-285750">
              <a:buFont typeface="Arial" panose="020B0604020202020204" pitchFamily="34" charset="0"/>
              <a:buChar char="•"/>
            </a:pPr>
            <a:r>
              <a:rPr lang="en-GB" sz="1200" dirty="0"/>
              <a:t>I was Secretary of the PTFA for 7 years and enjoyed organising events and fundraising for the school.</a:t>
            </a:r>
          </a:p>
          <a:p>
            <a:pPr marL="285750" indent="-285750">
              <a:buFont typeface="Arial" panose="020B0604020202020204" pitchFamily="34" charset="0"/>
              <a:buChar char="•"/>
            </a:pPr>
            <a:r>
              <a:rPr lang="en-GB" sz="1200" dirty="0"/>
              <a:t>I was trustee of a small charity that has made a huge difference in disadvantaged communities around the world.</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3"/>
          <a:stretch>
            <a:fillRect/>
          </a:stretch>
        </p:blipFill>
        <p:spPr>
          <a:xfrm>
            <a:off x="99222" y="193725"/>
            <a:ext cx="4001140" cy="2295475"/>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73502" y="274761"/>
            <a:ext cx="3939962" cy="2215991"/>
          </a:xfrm>
          <a:prstGeom prst="rect">
            <a:avLst/>
          </a:prstGeom>
          <a:noFill/>
        </p:spPr>
        <p:txBody>
          <a:bodyPr wrap="square" rtlCol="0">
            <a:spAutoFit/>
          </a:bodyPr>
          <a:lstStyle/>
          <a:p>
            <a:pPr algn="ctr"/>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pPr algn="ctr"/>
            <a:r>
              <a:rPr lang="en-GB" sz="1200" b="1" u="sng" dirty="0">
                <a:solidFill>
                  <a:schemeClr val="accent2">
                    <a:lumMod val="60000"/>
                    <a:lumOff val="40000"/>
                  </a:schemeClr>
                </a:solidFill>
              </a:rPr>
              <a:t>Previous teaching experiences </a:t>
            </a:r>
            <a:endParaRPr lang="en-GB" sz="1200" dirty="0">
              <a:solidFill>
                <a:schemeClr val="accent2">
                  <a:lumMod val="60000"/>
                  <a:lumOff val="40000"/>
                </a:schemeClr>
              </a:solidFill>
            </a:endParaRPr>
          </a:p>
          <a:p>
            <a:pPr marL="171450" indent="-171450">
              <a:buFont typeface="Arial" panose="020B0604020202020204" pitchFamily="34" charset="0"/>
              <a:buChar char="•"/>
            </a:pPr>
            <a:r>
              <a:rPr lang="en-GB" sz="1200" dirty="0"/>
              <a:t>Over 6 years’ experience as a </a:t>
            </a:r>
            <a:r>
              <a:rPr lang="en-GB" sz="1200" b="1" i="1" dirty="0"/>
              <a:t>primary school TA</a:t>
            </a:r>
            <a:r>
              <a:rPr lang="en-GB" sz="1200" dirty="0"/>
              <a:t>, delivering a numeracy intervention at </a:t>
            </a:r>
            <a:r>
              <a:rPr lang="en-GB" sz="1200" dirty="0" err="1"/>
              <a:t>Pontarddulais</a:t>
            </a:r>
            <a:r>
              <a:rPr lang="en-GB" sz="1200" dirty="0"/>
              <a:t> Primary.</a:t>
            </a:r>
          </a:p>
          <a:p>
            <a:pPr marL="171450" indent="-171450">
              <a:buFont typeface="Arial" panose="020B0604020202020204" pitchFamily="34" charset="0"/>
              <a:buChar char="•"/>
            </a:pPr>
            <a:r>
              <a:rPr lang="en-GB" sz="1200" dirty="0"/>
              <a:t>I spent a day a week for 6 weeks at </a:t>
            </a:r>
            <a:r>
              <a:rPr lang="en-GB" sz="1200" dirty="0" err="1"/>
              <a:t>Pontarddulais</a:t>
            </a:r>
            <a:r>
              <a:rPr lang="en-GB" sz="1200" dirty="0"/>
              <a:t> Comprehensive</a:t>
            </a:r>
            <a:r>
              <a:rPr lang="en-GB" sz="1200" b="1" i="1" dirty="0"/>
              <a:t> supporting in the French classroom</a:t>
            </a:r>
            <a:r>
              <a:rPr lang="en-GB" sz="1200" dirty="0"/>
              <a:t> (Autumn 2018).</a:t>
            </a:r>
          </a:p>
          <a:p>
            <a:pPr marL="171450" indent="-171450">
              <a:buFont typeface="Arial" panose="020B0604020202020204" pitchFamily="34" charset="0"/>
              <a:buChar char="•"/>
            </a:pPr>
            <a:r>
              <a:rPr lang="en-GB" sz="1200" dirty="0"/>
              <a:t>2 years </a:t>
            </a:r>
            <a:r>
              <a:rPr lang="en-GB" sz="1200" b="1" i="1" dirty="0"/>
              <a:t>leading a Code Club </a:t>
            </a:r>
            <a:r>
              <a:rPr lang="en-GB" sz="1200" dirty="0"/>
              <a:t>at the primary school, where I also set up a lunchtime Digi-Den.</a:t>
            </a:r>
          </a:p>
          <a:p>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3"/>
          <a:stretch>
            <a:fillRect/>
          </a:stretch>
        </p:blipFill>
        <p:spPr>
          <a:xfrm>
            <a:off x="7349057" y="3185323"/>
            <a:ext cx="4678270" cy="3599887"/>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7341018" y="3279949"/>
            <a:ext cx="4613560" cy="3416320"/>
          </a:xfrm>
          <a:prstGeom prst="rect">
            <a:avLst/>
          </a:prstGeom>
          <a:noFill/>
        </p:spPr>
        <p:txBody>
          <a:bodyPr wrap="square" rtlCol="0">
            <a:spAutoFit/>
          </a:bodyPr>
          <a:lstStyle/>
          <a:p>
            <a:pPr algn="ctr"/>
            <a:r>
              <a:rPr lang="en-GB" sz="1200" b="1" u="sng" dirty="0" err="1"/>
              <a:t>Rhesymau</a:t>
            </a:r>
            <a:r>
              <a:rPr lang="en-GB" sz="1200" b="1" u="sng" dirty="0"/>
              <a:t> </a:t>
            </a:r>
            <a:r>
              <a:rPr lang="en-GB" sz="1200" b="1" u="sng" dirty="0" err="1"/>
              <a:t>dros</a:t>
            </a:r>
            <a:r>
              <a:rPr lang="en-GB" sz="1200" b="1" u="sng" dirty="0"/>
              <a:t> </a:t>
            </a:r>
            <a:r>
              <a:rPr lang="en-GB" sz="1200" b="1" u="sng" dirty="0" err="1"/>
              <a:t>ddewis</a:t>
            </a:r>
            <a:r>
              <a:rPr lang="en-GB" sz="1200" b="1" u="sng" dirty="0"/>
              <a:t> </a:t>
            </a:r>
            <a:r>
              <a:rPr lang="en-GB" sz="1200" b="1" u="sng" dirty="0" err="1"/>
              <a:t>addysgu</a:t>
            </a:r>
            <a:r>
              <a:rPr lang="en-GB" sz="1200" b="1" u="sng" dirty="0"/>
              <a:t> </a:t>
            </a:r>
            <a:r>
              <a:rPr lang="en-GB" sz="1200" b="1" u="sng" dirty="0" err="1"/>
              <a:t>fel</a:t>
            </a:r>
            <a:r>
              <a:rPr lang="en-GB" sz="1200" b="1" u="sng" dirty="0"/>
              <a:t> </a:t>
            </a:r>
            <a:r>
              <a:rPr lang="en-GB" sz="1200" b="1" u="sng" dirty="0" err="1"/>
              <a:t>proffesiwn</a:t>
            </a:r>
            <a:endParaRPr lang="en-GB" sz="1200" b="1" u="sng" dirty="0"/>
          </a:p>
          <a:p>
            <a:pPr algn="ctr"/>
            <a:r>
              <a:rPr lang="en-GB" sz="1200" b="1" u="sng" dirty="0">
                <a:solidFill>
                  <a:schemeClr val="accent2">
                    <a:lumMod val="60000"/>
                    <a:lumOff val="40000"/>
                  </a:schemeClr>
                </a:solidFill>
              </a:rPr>
              <a:t>Reasons for entering the teaching profession </a:t>
            </a:r>
          </a:p>
          <a:p>
            <a:pPr marL="171450" indent="-171450">
              <a:buFont typeface="Arial" panose="020B0604020202020204" pitchFamily="34" charset="0"/>
              <a:buChar char="•"/>
            </a:pPr>
            <a:r>
              <a:rPr lang="en-GB" sz="1200" dirty="0"/>
              <a:t>I have long had ambitions to be a teacher, though family circumstances meant I was unable to pursue this dream at the time. </a:t>
            </a:r>
          </a:p>
          <a:p>
            <a:pPr marL="171450" indent="-171450">
              <a:buFont typeface="Arial" panose="020B0604020202020204" pitchFamily="34" charset="0"/>
              <a:buChar char="•"/>
            </a:pPr>
            <a:r>
              <a:rPr lang="en-GB" sz="1200" dirty="0"/>
              <a:t>I seized the opportunity to work as a Teaching Assistant, to gain experience and to take the first steps towards becoming a teacher.</a:t>
            </a:r>
          </a:p>
          <a:p>
            <a:pPr marL="171450" indent="-171450">
              <a:buFont typeface="Arial" panose="020B0604020202020204" pitchFamily="34" charset="0"/>
              <a:buChar char="•"/>
            </a:pPr>
            <a:r>
              <a:rPr lang="en-GB" sz="1200" dirty="0"/>
              <a:t>As a TA, I saw first hand the impact that teachers have, which strengthened my resolve and inspired me to find other ways of contributing to the school, for example by running the Code Club, and to gain additional qualifications and experiences. </a:t>
            </a:r>
          </a:p>
          <a:p>
            <a:pPr marL="171450" indent="-171450">
              <a:buFont typeface="Arial" panose="020B0604020202020204" pitchFamily="34" charset="0"/>
              <a:buChar char="•"/>
            </a:pPr>
            <a:r>
              <a:rPr lang="en-GB" sz="1200" dirty="0"/>
              <a:t>As my confidence grew, I came to realise that I wanted to take the next step: to train to be a teacher with the aim of inspiring a love of learning in young people, and helping them to achieve their goals.</a:t>
            </a:r>
          </a:p>
          <a:p>
            <a:pPr marL="171450" indent="-171450">
              <a:buFont typeface="Arial" panose="020B0604020202020204" pitchFamily="34" charset="0"/>
              <a:buChar char="•"/>
            </a:pPr>
            <a:r>
              <a:rPr lang="en-GB" sz="1200" dirty="0"/>
              <a:t>I think being a teacher would be fulfilling and rewarding.</a:t>
            </a:r>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4"/>
          <a:stretch>
            <a:fillRect/>
          </a:stretch>
        </p:blipFill>
        <p:spPr>
          <a:xfrm>
            <a:off x="4201268" y="3185324"/>
            <a:ext cx="3030689" cy="3610112"/>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4154728" y="3306360"/>
            <a:ext cx="3069190" cy="3416320"/>
          </a:xfrm>
          <a:prstGeom prst="rect">
            <a:avLst/>
          </a:prstGeom>
          <a:noFill/>
        </p:spPr>
        <p:txBody>
          <a:bodyPr wrap="square" rtlCol="0">
            <a:spAutoFit/>
          </a:bodyPr>
          <a:lstStyle/>
          <a:p>
            <a:pPr algn="ctr"/>
            <a:r>
              <a:rPr lang="en-GB" sz="1200" b="1" u="sng" dirty="0"/>
              <a:t>Y math o </a:t>
            </a:r>
            <a:r>
              <a:rPr lang="en-GB" sz="1200" b="1" u="sng" dirty="0" err="1"/>
              <a:t>athro</a:t>
            </a:r>
            <a:r>
              <a:rPr lang="en-GB" sz="1200" b="1" u="sng" dirty="0"/>
              <a:t> </a:t>
            </a:r>
            <a:r>
              <a:rPr lang="en-GB" sz="1200" b="1" u="sng" dirty="0" err="1"/>
              <a:t>hoffaf</a:t>
            </a:r>
            <a:r>
              <a:rPr lang="en-GB" sz="1200" b="1" u="sng" dirty="0"/>
              <a:t> bod</a:t>
            </a:r>
          </a:p>
          <a:p>
            <a:pPr algn="ctr"/>
            <a:r>
              <a:rPr lang="en-GB" sz="1200" b="1" u="sng" dirty="0">
                <a:solidFill>
                  <a:schemeClr val="accent2">
                    <a:lumMod val="60000"/>
                    <a:lumOff val="40000"/>
                  </a:schemeClr>
                </a:solidFill>
              </a:rPr>
              <a:t>The kind of teacher I aspire to be</a:t>
            </a:r>
          </a:p>
          <a:p>
            <a:pPr marL="171450" indent="-171450">
              <a:buFont typeface="Arial" panose="020B0604020202020204" pitchFamily="34" charset="0"/>
              <a:buChar char="•"/>
            </a:pPr>
            <a:r>
              <a:rPr lang="en-GB" sz="1200" dirty="0"/>
              <a:t>I would like to be the kind of teacher who pupils remember as having </a:t>
            </a:r>
            <a:r>
              <a:rPr lang="en-GB" sz="1200" b="1" i="1" dirty="0"/>
              <a:t>made a difference </a:t>
            </a:r>
            <a:r>
              <a:rPr lang="en-GB" sz="1200" dirty="0"/>
              <a:t>to their education and development. </a:t>
            </a:r>
          </a:p>
          <a:p>
            <a:pPr marL="171450" indent="-171450">
              <a:buFont typeface="Arial" panose="020B0604020202020204" pitchFamily="34" charset="0"/>
              <a:buChar char="•"/>
            </a:pPr>
            <a:r>
              <a:rPr lang="en-GB" sz="1200" dirty="0"/>
              <a:t>I aspire to be a </a:t>
            </a:r>
            <a:r>
              <a:rPr lang="en-GB" sz="1200" b="1" i="1" dirty="0"/>
              <a:t>supportive and approachable </a:t>
            </a:r>
            <a:r>
              <a:rPr lang="en-GB" sz="1200" dirty="0"/>
              <a:t>teacher in whom pupils have confidence.</a:t>
            </a:r>
          </a:p>
          <a:p>
            <a:pPr marL="171450" indent="-171450">
              <a:buFont typeface="Arial" panose="020B0604020202020204" pitchFamily="34" charset="0"/>
              <a:buChar char="•"/>
            </a:pPr>
            <a:r>
              <a:rPr lang="en-GB" sz="1200" dirty="0"/>
              <a:t>I would like to be the kind of teacher who </a:t>
            </a:r>
            <a:r>
              <a:rPr lang="en-GB" sz="1200" b="1" i="1" dirty="0"/>
              <a:t>fires imaginations </a:t>
            </a:r>
            <a:r>
              <a:rPr lang="en-GB" sz="1200" dirty="0"/>
              <a:t>and finds the right way to </a:t>
            </a:r>
            <a:r>
              <a:rPr lang="en-GB" sz="1200" b="1" i="1" dirty="0"/>
              <a:t>bring out the best </a:t>
            </a:r>
            <a:r>
              <a:rPr lang="en-GB" sz="1200" dirty="0"/>
              <a:t>in pupils.</a:t>
            </a:r>
          </a:p>
          <a:p>
            <a:pPr marL="171450" indent="-171450">
              <a:buFont typeface="Arial" panose="020B0604020202020204" pitchFamily="34" charset="0"/>
              <a:buChar char="•"/>
            </a:pPr>
            <a:r>
              <a:rPr lang="en-GB" sz="1200" dirty="0"/>
              <a:t>I also think it is important for teachers to be seen to be </a:t>
            </a:r>
            <a:r>
              <a:rPr lang="en-GB" sz="1200" b="1" i="1" dirty="0"/>
              <a:t>active in the school’s community </a:t>
            </a:r>
            <a:r>
              <a:rPr lang="en-GB" sz="1200" dirty="0"/>
              <a:t>and am keen to support  school events and PTFA activities. </a:t>
            </a:r>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4"/>
          <a:stretch>
            <a:fillRect/>
          </a:stretch>
        </p:blipFill>
        <p:spPr>
          <a:xfrm>
            <a:off x="99221" y="5400216"/>
            <a:ext cx="4001141" cy="1384995"/>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164673" y="5436829"/>
            <a:ext cx="3757620" cy="1384995"/>
          </a:xfrm>
          <a:prstGeom prst="rect">
            <a:avLst/>
          </a:prstGeom>
          <a:noFill/>
        </p:spPr>
        <p:txBody>
          <a:bodyPr wrap="square" rtlCol="0">
            <a:spAutoFit/>
          </a:bodyPr>
          <a:lstStyle/>
          <a:p>
            <a:pPr algn="ctr"/>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pPr algn="ctr"/>
            <a:r>
              <a:rPr lang="en-GB" sz="1200" b="1" u="sng" dirty="0">
                <a:solidFill>
                  <a:schemeClr val="accent2">
                    <a:lumMod val="60000"/>
                    <a:lumOff val="40000"/>
                  </a:schemeClr>
                </a:solidFill>
              </a:rPr>
              <a:t>Areas / subjects I could teach</a:t>
            </a:r>
          </a:p>
          <a:p>
            <a:pPr marL="171450" indent="-171450">
              <a:buFont typeface="Arial" panose="020B0604020202020204" pitchFamily="34" charset="0"/>
              <a:buChar char="•"/>
            </a:pPr>
            <a:r>
              <a:rPr lang="en-GB" sz="1200" dirty="0"/>
              <a:t>French</a:t>
            </a:r>
          </a:p>
          <a:p>
            <a:pPr marL="171450" indent="-171450">
              <a:buFont typeface="Arial" panose="020B0604020202020204" pitchFamily="34" charset="0"/>
              <a:buChar char="•"/>
            </a:pPr>
            <a:r>
              <a:rPr lang="en-GB" sz="1200" dirty="0"/>
              <a:t>German</a:t>
            </a:r>
          </a:p>
          <a:p>
            <a:pPr marL="171450" indent="-171450">
              <a:buFont typeface="Arial" panose="020B0604020202020204" pitchFamily="34" charset="0"/>
              <a:buChar char="•"/>
            </a:pPr>
            <a:r>
              <a:rPr lang="en-GB" sz="1200" dirty="0"/>
              <a:t>English</a:t>
            </a:r>
          </a:p>
          <a:p>
            <a:pPr marL="171450" indent="-171450">
              <a:buFont typeface="Arial" panose="020B0604020202020204" pitchFamily="34" charset="0"/>
              <a:buChar char="•"/>
            </a:pPr>
            <a:r>
              <a:rPr lang="en-GB" sz="1200" dirty="0"/>
              <a:t>I am currently learning Spanish so could teach it in future</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3"/>
          <a:stretch>
            <a:fillRect/>
          </a:stretch>
        </p:blipFill>
        <p:spPr>
          <a:xfrm>
            <a:off x="99222" y="2652047"/>
            <a:ext cx="4001140" cy="2585322"/>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154517" y="2706196"/>
            <a:ext cx="3945845" cy="2769989"/>
          </a:xfrm>
          <a:prstGeom prst="rect">
            <a:avLst/>
          </a:prstGeom>
          <a:noFill/>
        </p:spPr>
        <p:txBody>
          <a:bodyPr wrap="square" rtlCol="0">
            <a:spAutoFit/>
          </a:bodyPr>
          <a:lstStyle/>
          <a:p>
            <a:pPr algn="ctr"/>
            <a:r>
              <a:rPr lang="en-GB" sz="1200" b="1" u="sng" dirty="0" err="1"/>
              <a:t>Cefndir</a:t>
            </a:r>
            <a:r>
              <a:rPr lang="en-GB" sz="1200" b="1" u="sng" dirty="0"/>
              <a:t> </a:t>
            </a:r>
            <a:r>
              <a:rPr lang="en-GB" sz="1200" b="1" u="sng" dirty="0" err="1"/>
              <a:t>academaidd</a:t>
            </a:r>
            <a:endParaRPr lang="en-GB" sz="1200" b="1" u="sng" dirty="0"/>
          </a:p>
          <a:p>
            <a:pPr algn="ctr"/>
            <a:r>
              <a:rPr lang="en-GB" sz="1200" b="1" u="sng" dirty="0">
                <a:solidFill>
                  <a:schemeClr val="accent2">
                    <a:lumMod val="60000"/>
                    <a:lumOff val="40000"/>
                  </a:schemeClr>
                </a:solidFill>
              </a:rPr>
              <a:t>Academic history</a:t>
            </a:r>
            <a:endParaRPr lang="en-GB" sz="1200" dirty="0">
              <a:solidFill>
                <a:schemeClr val="accent2">
                  <a:lumMod val="60000"/>
                  <a:lumOff val="40000"/>
                </a:schemeClr>
              </a:solidFill>
            </a:endParaRPr>
          </a:p>
          <a:p>
            <a:pPr marL="171450" indent="-171450">
              <a:buFont typeface="Arial" panose="020B0604020202020204" pitchFamily="34" charset="0"/>
              <a:buChar char="•"/>
            </a:pPr>
            <a:r>
              <a:rPr lang="en-GB" sz="1200" dirty="0"/>
              <a:t>2014-17 </a:t>
            </a:r>
            <a:r>
              <a:rPr lang="en-GB" sz="1200" b="1" i="1" dirty="0"/>
              <a:t>Masters in Education</a:t>
            </a:r>
            <a:r>
              <a:rPr lang="en-GB" sz="1200" dirty="0"/>
              <a:t> (Open University). Modules in Educational Enquiry, Researching Mathematics Learning and Difficulties in Literacy Development.</a:t>
            </a:r>
          </a:p>
          <a:p>
            <a:pPr marL="171450" indent="-171450">
              <a:buFont typeface="Arial" panose="020B0604020202020204" pitchFamily="34" charset="0"/>
              <a:buChar char="•"/>
            </a:pPr>
            <a:r>
              <a:rPr lang="en-GB" sz="1200" dirty="0"/>
              <a:t>1992-96 </a:t>
            </a:r>
            <a:r>
              <a:rPr lang="en-GB" sz="1200" b="1" i="1" dirty="0"/>
              <a:t>BA (Hons) 2.1 Modern Languages </a:t>
            </a:r>
            <a:r>
              <a:rPr lang="en-GB" sz="1200" dirty="0"/>
              <a:t>(French and German) with </a:t>
            </a:r>
            <a:r>
              <a:rPr lang="en-GB" sz="1200" b="1" i="1" dirty="0"/>
              <a:t>Business Studies</a:t>
            </a:r>
            <a:r>
              <a:rPr lang="en-GB" sz="1200" dirty="0"/>
              <a:t>.</a:t>
            </a:r>
          </a:p>
          <a:p>
            <a:pPr marL="171450" indent="-171450">
              <a:buFont typeface="Arial" panose="020B0604020202020204" pitchFamily="34" charset="0"/>
              <a:buChar char="•"/>
            </a:pPr>
            <a:r>
              <a:rPr lang="en-GB" sz="1200" dirty="0"/>
              <a:t>1990-92 </a:t>
            </a:r>
            <a:r>
              <a:rPr lang="en-GB" sz="1200" b="1" i="1" dirty="0" err="1"/>
              <a:t>A’levels</a:t>
            </a:r>
            <a:r>
              <a:rPr lang="en-GB" sz="1200" dirty="0"/>
              <a:t>: German, French and English Language Studies</a:t>
            </a:r>
          </a:p>
          <a:p>
            <a:pPr marL="171450" indent="-171450">
              <a:buFont typeface="Arial" panose="020B0604020202020204" pitchFamily="34" charset="0"/>
              <a:buChar char="•"/>
            </a:pPr>
            <a:r>
              <a:rPr lang="en-GB" sz="1200" dirty="0"/>
              <a:t>1990 </a:t>
            </a:r>
            <a:r>
              <a:rPr lang="en-GB" sz="1200" b="1" i="1" dirty="0"/>
              <a:t>GCSEs</a:t>
            </a:r>
            <a:r>
              <a:rPr lang="en-GB" sz="1200" dirty="0"/>
              <a:t>: English Language, English Literature, Maths, French, German, Geography, Chemistry, Physics.</a:t>
            </a:r>
          </a:p>
          <a:p>
            <a:endParaRPr lang="en-GB" dirty="0"/>
          </a:p>
        </p:txBody>
      </p:sp>
      <p:pic>
        <p:nvPicPr>
          <p:cNvPr id="3" name="Picture 2">
            <a:extLst>
              <a:ext uri="{FF2B5EF4-FFF2-40B4-BE49-F238E27FC236}">
                <a16:creationId xmlns:a16="http://schemas.microsoft.com/office/drawing/2014/main" id="{B1E20655-9715-414F-A1CD-004A358399B3}"/>
              </a:ext>
            </a:extLst>
          </p:cNvPr>
          <p:cNvPicPr>
            <a:picLocks noChangeAspect="1"/>
          </p:cNvPicPr>
          <p:nvPr/>
        </p:nvPicPr>
        <p:blipFill rotWithShape="1">
          <a:blip r:embed="rId5">
            <a:extLst>
              <a:ext uri="{28A0092B-C50C-407E-A947-70E740481C1C}">
                <a14:useLocalDpi xmlns:a14="http://schemas.microsoft.com/office/drawing/2010/main" val="0"/>
              </a:ext>
            </a:extLst>
          </a:blip>
          <a:srcRect l="30983" t="15004" r="12827" b="6378"/>
          <a:stretch/>
        </p:blipFill>
        <p:spPr>
          <a:xfrm>
            <a:off x="8091637" y="581551"/>
            <a:ext cx="1597671" cy="1809279"/>
          </a:xfrm>
          <a:prstGeom prst="rect">
            <a:avLst/>
          </a:prstGeom>
        </p:spPr>
      </p:pic>
      <p:pic>
        <p:nvPicPr>
          <p:cNvPr id="5" name="Picture 4">
            <a:extLst>
              <a:ext uri="{FF2B5EF4-FFF2-40B4-BE49-F238E27FC236}">
                <a16:creationId xmlns:a16="http://schemas.microsoft.com/office/drawing/2014/main" id="{819CD658-297E-4D0C-8227-188FE69E7B7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952522" y="197212"/>
            <a:ext cx="2074805" cy="2833429"/>
          </a:xfrm>
          <a:prstGeom prst="rect">
            <a:avLst/>
          </a:prstGeom>
        </p:spPr>
      </p:pic>
      <p:sp>
        <p:nvSpPr>
          <p:cNvPr id="19" name="TextBox 18">
            <a:extLst>
              <a:ext uri="{FF2B5EF4-FFF2-40B4-BE49-F238E27FC236}">
                <a16:creationId xmlns:a16="http://schemas.microsoft.com/office/drawing/2014/main" id="{9FD708E0-65C4-421F-B930-36C1BC475813}"/>
              </a:ext>
            </a:extLst>
          </p:cNvPr>
          <p:cNvSpPr txBox="1"/>
          <p:nvPr/>
        </p:nvSpPr>
        <p:spPr>
          <a:xfrm>
            <a:off x="4201269" y="98822"/>
            <a:ext cx="5354277" cy="523220"/>
          </a:xfrm>
          <a:prstGeom prst="rect">
            <a:avLst/>
          </a:prstGeom>
          <a:noFill/>
        </p:spPr>
        <p:txBody>
          <a:bodyPr wrap="square" rtlCol="0">
            <a:spAutoFit/>
          </a:bodyPr>
          <a:lstStyle/>
          <a:p>
            <a:pPr algn="ctr"/>
            <a:r>
              <a:rPr lang="en-GB" sz="2800" b="1" dirty="0">
                <a:solidFill>
                  <a:schemeClr val="accent2">
                    <a:lumMod val="75000"/>
                  </a:schemeClr>
                </a:solidFill>
              </a:rPr>
              <a:t>Joanne (Jo) Marshall</a:t>
            </a:r>
            <a:endParaRPr lang="en-GB" sz="2000" dirty="0">
              <a:solidFill>
                <a:schemeClr val="accent2">
                  <a:lumMod val="75000"/>
                </a:schemeClr>
              </a:solidFill>
            </a:endParaRPr>
          </a:p>
        </p:txBody>
      </p:sp>
      <p:sp>
        <p:nvSpPr>
          <p:cNvPr id="2" name="TextBox 1">
            <a:extLst>
              <a:ext uri="{FF2B5EF4-FFF2-40B4-BE49-F238E27FC236}">
                <a16:creationId xmlns:a16="http://schemas.microsoft.com/office/drawing/2014/main" id="{9FD02DC7-8A69-43A7-ABA7-7FD5D6CB1B53}"/>
              </a:ext>
            </a:extLst>
          </p:cNvPr>
          <p:cNvSpPr txBox="1"/>
          <p:nvPr/>
        </p:nvSpPr>
        <p:spPr>
          <a:xfrm>
            <a:off x="8091637" y="2443536"/>
            <a:ext cx="1597671" cy="646331"/>
          </a:xfrm>
          <a:prstGeom prst="rect">
            <a:avLst/>
          </a:prstGeom>
          <a:noFill/>
        </p:spPr>
        <p:txBody>
          <a:bodyPr wrap="square" rtlCol="0">
            <a:spAutoFit/>
          </a:bodyPr>
          <a:lstStyle/>
          <a:p>
            <a:pPr algn="ctr"/>
            <a:r>
              <a:rPr lang="en-GB" sz="1200" b="1" dirty="0">
                <a:solidFill>
                  <a:schemeClr val="accent2">
                    <a:lumMod val="75000"/>
                  </a:schemeClr>
                </a:solidFill>
              </a:rPr>
              <a:t>My favourite animals are dogs and llamas</a:t>
            </a:r>
          </a:p>
        </p:txBody>
      </p:sp>
    </p:spTree>
    <p:extLst>
      <p:ext uri="{BB962C8B-B14F-4D97-AF65-F5344CB8AC3E}">
        <p14:creationId xmlns:p14="http://schemas.microsoft.com/office/powerpoint/2010/main" val="110048109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273</TotalTime>
  <Words>531</Words>
  <Application>Microsoft Office PowerPoint</Application>
  <PresentationFormat>Widescreen</PresentationFormat>
  <Paragraphs>39</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Jo Marshall</cp:lastModifiedBy>
  <cp:revision>21</cp:revision>
  <dcterms:created xsi:type="dcterms:W3CDTF">2019-09-05T20:58:34Z</dcterms:created>
  <dcterms:modified xsi:type="dcterms:W3CDTF">2019-10-02T20:04:04Z</dcterms:modified>
</cp:coreProperties>
</file>