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4" r:id="rId1"/>
  </p:sldMasterIdLst>
  <p:notesMasterIdLst>
    <p:notesMasterId r:id="rId18"/>
  </p:notesMasterIdLst>
  <p:handoutMasterIdLst>
    <p:handoutMasterId r:id="rId19"/>
  </p:handoutMasterIdLst>
  <p:sldIdLst>
    <p:sldId id="258" r:id="rId2"/>
    <p:sldId id="297" r:id="rId3"/>
    <p:sldId id="298" r:id="rId4"/>
    <p:sldId id="299" r:id="rId5"/>
    <p:sldId id="263" r:id="rId6"/>
    <p:sldId id="292" r:id="rId7"/>
    <p:sldId id="264" r:id="rId8"/>
    <p:sldId id="265" r:id="rId9"/>
    <p:sldId id="282" r:id="rId10"/>
    <p:sldId id="290" r:id="rId11"/>
    <p:sldId id="283" r:id="rId12"/>
    <p:sldId id="284" r:id="rId13"/>
    <p:sldId id="285" r:id="rId14"/>
    <p:sldId id="300" r:id="rId15"/>
    <p:sldId id="287" r:id="rId16"/>
    <p:sldId id="301" r:id="rId17"/>
  </p:sldIdLst>
  <p:sldSz cx="12188825" cy="6858000"/>
  <p:notesSz cx="6669088" cy="9753600"/>
  <p:embeddedFontLst>
    <p:embeddedFont>
      <p:font typeface="Century Gothic" panose="020B0502020202020204" pitchFamily="34" charset="0"/>
      <p:regular r:id="rId20"/>
      <p:bold r:id="rId21"/>
      <p:italic r:id="rId22"/>
      <p:boldItalic r:id="rId23"/>
    </p:embeddedFont>
  </p:embeddedFontLst>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6A5C97-BA7A-4C11-8D5D-61349336DDD3}" v="4" dt="2024-01-27T12:34:52.147"/>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368" autoAdjust="0"/>
    <p:restoredTop sz="94249" autoAdjust="0"/>
  </p:normalViewPr>
  <p:slideViewPr>
    <p:cSldViewPr showGuides="1">
      <p:cViewPr varScale="1">
        <p:scale>
          <a:sx n="87" d="100"/>
          <a:sy n="87" d="100"/>
        </p:scale>
        <p:origin x="48" y="56"/>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0"/>
    </p:cViewPr>
  </p:outlineViewPr>
  <p:notesTextViewPr>
    <p:cViewPr>
      <p:scale>
        <a:sx n="3" d="2"/>
        <a:sy n="3" d="2"/>
      </p:scale>
      <p:origin x="0" y="0"/>
    </p:cViewPr>
  </p:notesTextViewPr>
  <p:notesViewPr>
    <p:cSldViewPr>
      <p:cViewPr varScale="1">
        <p:scale>
          <a:sx n="55" d="100"/>
          <a:sy n="55" d="100"/>
        </p:scale>
        <p:origin x="2880"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046A5C97-BA7A-4C11-8D5D-61349336DDD3}"/>
    <pc:docChg chg="custSel modSld">
      <pc:chgData name="Cerys Davies" userId="61e71dc1-9594-4277-b52b-4420989f68ee" providerId="ADAL" clId="{046A5C97-BA7A-4C11-8D5D-61349336DDD3}" dt="2024-01-27T12:34:53.723" v="4" actId="478"/>
      <pc:docMkLst>
        <pc:docMk/>
      </pc:docMkLst>
      <pc:sldChg chg="modSp mod">
        <pc:chgData name="Cerys Davies" userId="61e71dc1-9594-4277-b52b-4420989f68ee" providerId="ADAL" clId="{046A5C97-BA7A-4C11-8D5D-61349336DDD3}" dt="2024-01-27T12:34:27.806" v="3" actId="1076"/>
        <pc:sldMkLst>
          <pc:docMk/>
          <pc:sldMk cId="4003618854" sldId="264"/>
        </pc:sldMkLst>
        <pc:picChg chg="mod">
          <ac:chgData name="Cerys Davies" userId="61e71dc1-9594-4277-b52b-4420989f68ee" providerId="ADAL" clId="{046A5C97-BA7A-4C11-8D5D-61349336DDD3}" dt="2024-01-27T12:34:27.806" v="3" actId="1076"/>
          <ac:picMkLst>
            <pc:docMk/>
            <pc:sldMk cId="4003618854" sldId="264"/>
            <ac:picMk id="4" creationId="{0BE5497F-2293-996F-B921-AA647D88963E}"/>
          </ac:picMkLst>
        </pc:picChg>
      </pc:sldChg>
      <pc:sldChg chg="delSp mod delAnim">
        <pc:chgData name="Cerys Davies" userId="61e71dc1-9594-4277-b52b-4420989f68ee" providerId="ADAL" clId="{046A5C97-BA7A-4C11-8D5D-61349336DDD3}" dt="2024-01-27T12:33:48" v="0" actId="478"/>
        <pc:sldMkLst>
          <pc:docMk/>
          <pc:sldMk cId="3375452020" sldId="297"/>
        </pc:sldMkLst>
        <pc:picChg chg="del">
          <ac:chgData name="Cerys Davies" userId="61e71dc1-9594-4277-b52b-4420989f68ee" providerId="ADAL" clId="{046A5C97-BA7A-4C11-8D5D-61349336DDD3}" dt="2024-01-27T12:33:48" v="0" actId="478"/>
          <ac:picMkLst>
            <pc:docMk/>
            <pc:sldMk cId="3375452020" sldId="297"/>
            <ac:picMk id="7" creationId="{483A7467-3B79-C2A9-5CCB-EFF541AE5624}"/>
          </ac:picMkLst>
        </pc:picChg>
      </pc:sldChg>
      <pc:sldChg chg="delSp mod delAnim">
        <pc:chgData name="Cerys Davies" userId="61e71dc1-9594-4277-b52b-4420989f68ee" providerId="ADAL" clId="{046A5C97-BA7A-4C11-8D5D-61349336DDD3}" dt="2024-01-27T12:34:00.912" v="1" actId="478"/>
        <pc:sldMkLst>
          <pc:docMk/>
          <pc:sldMk cId="749982277" sldId="298"/>
        </pc:sldMkLst>
        <pc:picChg chg="del">
          <ac:chgData name="Cerys Davies" userId="61e71dc1-9594-4277-b52b-4420989f68ee" providerId="ADAL" clId="{046A5C97-BA7A-4C11-8D5D-61349336DDD3}" dt="2024-01-27T12:34:00.912" v="1" actId="478"/>
          <ac:picMkLst>
            <pc:docMk/>
            <pc:sldMk cId="749982277" sldId="298"/>
            <ac:picMk id="15" creationId="{C92B87A6-FF2A-1079-00B1-E823A2B0884A}"/>
          </ac:picMkLst>
        </pc:picChg>
      </pc:sldChg>
      <pc:sldChg chg="delSp mod delAnim">
        <pc:chgData name="Cerys Davies" userId="61e71dc1-9594-4277-b52b-4420989f68ee" providerId="ADAL" clId="{046A5C97-BA7A-4C11-8D5D-61349336DDD3}" dt="2024-01-27T12:34:11.881" v="2" actId="478"/>
        <pc:sldMkLst>
          <pc:docMk/>
          <pc:sldMk cId="1626529602" sldId="299"/>
        </pc:sldMkLst>
        <pc:picChg chg="del">
          <ac:chgData name="Cerys Davies" userId="61e71dc1-9594-4277-b52b-4420989f68ee" providerId="ADAL" clId="{046A5C97-BA7A-4C11-8D5D-61349336DDD3}" dt="2024-01-27T12:34:11.881" v="2" actId="478"/>
          <ac:picMkLst>
            <pc:docMk/>
            <pc:sldMk cId="1626529602" sldId="299"/>
            <ac:picMk id="10" creationId="{4867340D-5717-CDED-1D09-2A932C1D5024}"/>
          </ac:picMkLst>
        </pc:picChg>
      </pc:sldChg>
      <pc:sldChg chg="delSp mod delAnim">
        <pc:chgData name="Cerys Davies" userId="61e71dc1-9594-4277-b52b-4420989f68ee" providerId="ADAL" clId="{046A5C97-BA7A-4C11-8D5D-61349336DDD3}" dt="2024-01-27T12:34:53.723" v="4" actId="478"/>
        <pc:sldMkLst>
          <pc:docMk/>
          <pc:sldMk cId="2459899891" sldId="300"/>
        </pc:sldMkLst>
        <pc:picChg chg="del">
          <ac:chgData name="Cerys Davies" userId="61e71dc1-9594-4277-b52b-4420989f68ee" providerId="ADAL" clId="{046A5C97-BA7A-4C11-8D5D-61349336DDD3}" dt="2024-01-27T12:34:53.723" v="4" actId="478"/>
          <ac:picMkLst>
            <pc:docMk/>
            <pc:sldMk cId="2459899891" sldId="300"/>
            <ac:picMk id="6" creationId="{956F03AB-2641-3A7B-9A81-0611A3D49DF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1/27/2024</a:t>
            </a:fld>
            <a:endParaRPr>
              <a:solidFill>
                <a:schemeClr val="tx2"/>
              </a:solidFill>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1/27/2024</a:t>
            </a:fld>
            <a:endParaRPr/>
          </a:p>
        </p:txBody>
      </p:sp>
      <p:sp>
        <p:nvSpPr>
          <p:cNvPr id="4" name="Slide Image Placeholder 3"/>
          <p:cNvSpPr>
            <a:spLocks noGrp="1" noRot="1" noChangeAspect="1"/>
          </p:cNvSpPr>
          <p:nvPr>
            <p:ph type="sldImg" idx="2"/>
          </p:nvPr>
        </p:nvSpPr>
        <p:spPr>
          <a:xfrm>
            <a:off x="85725" y="731838"/>
            <a:ext cx="6497638" cy="36576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1/27/2024</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1/27/2024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1/27/2024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1/27/2024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1/27/2024</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1/27/2024</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1/27/2024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1/27/2024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1/27/2024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1/27/2024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1/27/2024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1/27/2024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sentencingcouncil.co.uk/" TargetMode="External"/><Relationship Id="rId2" Type="http://schemas.openxmlformats.org/officeDocument/2006/relationships/hyperlink" Target="http://www.justice.gov.uk/" TargetMode="External"/><Relationship Id="rId1" Type="http://schemas.openxmlformats.org/officeDocument/2006/relationships/slideLayout" Target="../slideLayouts/slideLayout2.xml"/><Relationship Id="rId6" Type="http://schemas.openxmlformats.org/officeDocument/2006/relationships/hyperlink" Target="http://www.judiciary.gov.uk/" TargetMode="External"/><Relationship Id="rId5" Type="http://schemas.openxmlformats.org/officeDocument/2006/relationships/hyperlink" Target="http://www.gov.uk/" TargetMode="External"/><Relationship Id="rId4" Type="http://schemas.openxmlformats.org/officeDocument/2006/relationships/hyperlink" Target="http://www.cps.gov.u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gov.uk/guidance/rules-and-practice-directions-202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Welcome!</a:t>
            </a:r>
          </a:p>
        </p:txBody>
      </p:sp>
      <p:sp>
        <p:nvSpPr>
          <p:cNvPr id="3" name="Subtitle 2"/>
          <p:cNvSpPr>
            <a:spLocks noGrp="1"/>
          </p:cNvSpPr>
          <p:nvPr>
            <p:ph type="subTitle" idx="1"/>
          </p:nvPr>
        </p:nvSpPr>
        <p:spPr/>
        <p:txBody>
          <a:bodyPr/>
          <a:lstStyle/>
          <a:p>
            <a:r>
              <a:rPr lang="en-US" dirty="0"/>
              <a:t>Criminal Litigation – Introduction</a:t>
            </a:r>
          </a:p>
        </p:txBody>
      </p:sp>
      <p:pic>
        <p:nvPicPr>
          <p:cNvPr id="4" name="Picture 3">
            <a:extLst>
              <a:ext uri="{FF2B5EF4-FFF2-40B4-BE49-F238E27FC236}">
                <a16:creationId xmlns:a16="http://schemas.microsoft.com/office/drawing/2014/main" id="{6209BE5E-BBD6-8D92-AD88-AB8AF6EDBDA4}"/>
              </a:ext>
            </a:extLst>
          </p:cNvPr>
          <p:cNvPicPr>
            <a:picLocks noChangeAspect="1"/>
          </p:cNvPicPr>
          <p:nvPr/>
        </p:nvPicPr>
        <p:blipFill>
          <a:blip r:embed="rId3"/>
          <a:stretch>
            <a:fillRect/>
          </a:stretch>
        </p:blipFill>
        <p:spPr>
          <a:xfrm>
            <a:off x="4879346" y="476672"/>
            <a:ext cx="2619375" cy="1743075"/>
          </a:xfrm>
          <a:prstGeom prst="rect">
            <a:avLst/>
          </a:prstGeom>
        </p:spPr>
      </p:pic>
      <p:pic>
        <p:nvPicPr>
          <p:cNvPr id="6" name="Picture 5">
            <a:extLst>
              <a:ext uri="{FF2B5EF4-FFF2-40B4-BE49-F238E27FC236}">
                <a16:creationId xmlns:a16="http://schemas.microsoft.com/office/drawing/2014/main" id="{C91BD5E9-2C7D-B61C-2986-3C0CFAB084A7}"/>
              </a:ext>
            </a:extLst>
          </p:cNvPr>
          <p:cNvPicPr>
            <a:picLocks noChangeAspect="1"/>
          </p:cNvPicPr>
          <p:nvPr/>
        </p:nvPicPr>
        <p:blipFill>
          <a:blip r:embed="rId4"/>
          <a:stretch>
            <a:fillRect/>
          </a:stretch>
        </p:blipFill>
        <p:spPr>
          <a:xfrm>
            <a:off x="8686700" y="563564"/>
            <a:ext cx="2838450" cy="1609725"/>
          </a:xfrm>
          <a:prstGeom prst="rect">
            <a:avLst/>
          </a:prstGeom>
        </p:spPr>
      </p:pic>
      <p:pic>
        <p:nvPicPr>
          <p:cNvPr id="7" name="Picture 6">
            <a:extLst>
              <a:ext uri="{FF2B5EF4-FFF2-40B4-BE49-F238E27FC236}">
                <a16:creationId xmlns:a16="http://schemas.microsoft.com/office/drawing/2014/main" id="{19920958-EDFC-8661-4444-AA815971AF34}"/>
              </a:ext>
            </a:extLst>
          </p:cNvPr>
          <p:cNvPicPr>
            <a:picLocks noChangeAspect="1"/>
          </p:cNvPicPr>
          <p:nvPr/>
        </p:nvPicPr>
        <p:blipFill>
          <a:blip r:embed="rId5"/>
          <a:stretch>
            <a:fillRect/>
          </a:stretch>
        </p:blipFill>
        <p:spPr>
          <a:xfrm>
            <a:off x="8758708" y="3378201"/>
            <a:ext cx="3228975" cy="1419225"/>
          </a:xfrm>
          <a:prstGeom prst="rect">
            <a:avLst/>
          </a:prstGeom>
        </p:spPr>
      </p:pic>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Your lecturer</a:t>
            </a:r>
          </a:p>
        </p:txBody>
      </p:sp>
      <p:sp>
        <p:nvSpPr>
          <p:cNvPr id="3" name="Content Placeholder 2"/>
          <p:cNvSpPr>
            <a:spLocks noGrp="1"/>
          </p:cNvSpPr>
          <p:nvPr>
            <p:ph idx="1"/>
          </p:nvPr>
        </p:nvSpPr>
        <p:spPr>
          <a:xfrm>
            <a:off x="1117309" y="2060848"/>
            <a:ext cx="8594429" cy="3880773"/>
          </a:xfrm>
        </p:spPr>
        <p:txBody>
          <a:bodyPr>
            <a:normAutofit/>
          </a:bodyPr>
          <a:lstStyle/>
          <a:p>
            <a:r>
              <a:rPr lang="en-US" sz="2800" b="1" dirty="0"/>
              <a:t>Cerys Davies </a:t>
            </a:r>
            <a:r>
              <a:rPr lang="en-US" sz="2800" dirty="0"/>
              <a:t>– Senior Lecturer, Qualified Solicitor and former Police Officer</a:t>
            </a:r>
          </a:p>
          <a:p>
            <a:r>
              <a:rPr lang="en-US" sz="2800" dirty="0"/>
              <a:t>Former specialism: Employment Law</a:t>
            </a:r>
          </a:p>
          <a:p>
            <a:r>
              <a:rPr lang="en-US" sz="2800" dirty="0"/>
              <a:t>Trained with a large commercial firm in Cardiff </a:t>
            </a:r>
          </a:p>
          <a:p>
            <a:r>
              <a:rPr lang="en-US" sz="2800" dirty="0"/>
              <a:t>Over 15 years teaching experience. </a:t>
            </a:r>
          </a:p>
          <a:p>
            <a:r>
              <a:rPr lang="en-US" sz="2800" b="1" dirty="0"/>
              <a:t>My email – cerys.davies@uwtsd.ac.uk</a:t>
            </a:r>
          </a:p>
        </p:txBody>
      </p:sp>
    </p:spTree>
    <p:extLst>
      <p:ext uri="{BB962C8B-B14F-4D97-AF65-F5344CB8AC3E}">
        <p14:creationId xmlns:p14="http://schemas.microsoft.com/office/powerpoint/2010/main" val="3375452020"/>
      </p:ext>
    </p:extLst>
  </p:cSld>
  <p:clrMapOvr>
    <a:masterClrMapping/>
  </p:clrMapOvr>
  <mc:AlternateContent xmlns:mc="http://schemas.openxmlformats.org/markup-compatibility/2006" xmlns:p14="http://schemas.microsoft.com/office/powerpoint/2010/main">
    <mc:Choice Requires="p14">
      <p:transition spd="med" p14:dur="700" advTm="42027">
        <p:fade/>
      </p:transition>
    </mc:Choice>
    <mc:Fallback xmlns="">
      <p:transition spd="med" advTm="42027">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Agenda/Topics to Be Covered in Week 1</a:t>
            </a:r>
          </a:p>
        </p:txBody>
      </p:sp>
      <p:sp>
        <p:nvSpPr>
          <p:cNvPr id="3" name="Content Placeholder 2"/>
          <p:cNvSpPr>
            <a:spLocks noGrp="1"/>
          </p:cNvSpPr>
          <p:nvPr>
            <p:ph idx="1"/>
          </p:nvPr>
        </p:nvSpPr>
        <p:spPr>
          <a:xfrm>
            <a:off x="765820" y="2045954"/>
            <a:ext cx="8594429" cy="3880773"/>
          </a:xfrm>
        </p:spPr>
        <p:txBody>
          <a:bodyPr>
            <a:normAutofit fontScale="92500" lnSpcReduction="20000"/>
          </a:bodyPr>
          <a:lstStyle/>
          <a:p>
            <a:r>
              <a:rPr lang="en-US" sz="2800" dirty="0"/>
              <a:t>Course structure</a:t>
            </a:r>
          </a:p>
          <a:p>
            <a:r>
              <a:rPr lang="en-US" sz="2800" dirty="0"/>
              <a:t>Assignments</a:t>
            </a:r>
          </a:p>
          <a:p>
            <a:r>
              <a:rPr lang="en-US" sz="2800" dirty="0"/>
              <a:t>Recommended Reading</a:t>
            </a:r>
          </a:p>
          <a:p>
            <a:r>
              <a:rPr lang="en-US" sz="2800" dirty="0"/>
              <a:t>Useful Websites</a:t>
            </a:r>
          </a:p>
          <a:p>
            <a:r>
              <a:rPr lang="en-US" sz="2800" dirty="0"/>
              <a:t>Key Concepts of Criminal Litigation</a:t>
            </a:r>
          </a:p>
          <a:p>
            <a:r>
              <a:rPr lang="en-US" sz="2800" dirty="0"/>
              <a:t>Human Rights Act</a:t>
            </a:r>
          </a:p>
          <a:p>
            <a:r>
              <a:rPr lang="en-US" sz="2800" dirty="0"/>
              <a:t>Classification of Offences</a:t>
            </a:r>
          </a:p>
          <a:p>
            <a:pPr marL="0" indent="0">
              <a:buNone/>
            </a:pPr>
            <a:endParaRPr lang="en-US" dirty="0"/>
          </a:p>
        </p:txBody>
      </p:sp>
    </p:spTree>
    <p:extLst>
      <p:ext uri="{BB962C8B-B14F-4D97-AF65-F5344CB8AC3E}">
        <p14:creationId xmlns:p14="http://schemas.microsoft.com/office/powerpoint/2010/main" val="749982277"/>
      </p:ext>
    </p:extLst>
  </p:cSld>
  <p:clrMapOvr>
    <a:masterClrMapping/>
  </p:clrMapOvr>
  <mc:AlternateContent xmlns:mc="http://schemas.openxmlformats.org/markup-compatibility/2006" xmlns:p14="http://schemas.microsoft.com/office/powerpoint/2010/main">
    <mc:Choice Requires="p14">
      <p:transition spd="med" p14:dur="700" advTm="31420">
        <p:fade/>
      </p:transition>
    </mc:Choice>
    <mc:Fallback xmlns="">
      <p:transition spd="med" advTm="3142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Course structure:</a:t>
            </a:r>
          </a:p>
        </p:txBody>
      </p:sp>
      <p:sp>
        <p:nvSpPr>
          <p:cNvPr id="3" name="Content Placeholder 2"/>
          <p:cNvSpPr>
            <a:spLocks noGrp="1"/>
          </p:cNvSpPr>
          <p:nvPr>
            <p:ph idx="1"/>
          </p:nvPr>
        </p:nvSpPr>
        <p:spPr>
          <a:xfrm>
            <a:off x="566728" y="1596787"/>
            <a:ext cx="8594429" cy="4496509"/>
          </a:xfrm>
        </p:spPr>
        <p:txBody>
          <a:bodyPr>
            <a:normAutofit/>
          </a:bodyPr>
          <a:lstStyle/>
          <a:p>
            <a:r>
              <a:rPr lang="en-US" sz="2800" dirty="0"/>
              <a:t>Course Goal :</a:t>
            </a:r>
            <a:r>
              <a:rPr lang="en-US" sz="2800" b="1" dirty="0"/>
              <a:t>To develop your understanding of criminal litigation and to provide relevant underpinning knowledge and understanding towards giving legal advice</a:t>
            </a:r>
            <a:br>
              <a:rPr lang="en-US" sz="2800" b="1" dirty="0"/>
            </a:br>
            <a:endParaRPr lang="en-US" sz="2800" b="1" dirty="0"/>
          </a:p>
          <a:p>
            <a:r>
              <a:rPr lang="en-US" sz="2800" b="1" dirty="0"/>
              <a:t>Structure :  Weekly recorded lectures (key aspects of the topic) + tutorials/workshops (develop understanding and skills)</a:t>
            </a:r>
          </a:p>
        </p:txBody>
      </p:sp>
    </p:spTree>
    <p:extLst>
      <p:ext uri="{BB962C8B-B14F-4D97-AF65-F5344CB8AC3E}">
        <p14:creationId xmlns:p14="http://schemas.microsoft.com/office/powerpoint/2010/main" val="1626529602"/>
      </p:ext>
    </p:extLst>
  </p:cSld>
  <p:clrMapOvr>
    <a:masterClrMapping/>
  </p:clrMapOvr>
  <mc:AlternateContent xmlns:mc="http://schemas.openxmlformats.org/markup-compatibility/2006" xmlns:p14="http://schemas.microsoft.com/office/powerpoint/2010/main">
    <mc:Choice Requires="p14">
      <p:transition spd="med" p14:dur="700" advTm="22380">
        <p:fade/>
      </p:transition>
    </mc:Choice>
    <mc:Fallback xmlns="">
      <p:transition spd="med" advTm="2238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1397000"/>
          </a:xfrm>
        </p:spPr>
        <p:txBody>
          <a:bodyPr anchor="b">
            <a:normAutofit/>
          </a:bodyPr>
          <a:lstStyle/>
          <a:p>
            <a:r>
              <a:rPr lang="en-US" dirty="0"/>
              <a:t>Assessment</a:t>
            </a:r>
          </a:p>
        </p:txBody>
      </p:sp>
      <p:sp>
        <p:nvSpPr>
          <p:cNvPr id="3" name="Content Placeholder 2"/>
          <p:cNvSpPr>
            <a:spLocks noGrp="1"/>
          </p:cNvSpPr>
          <p:nvPr>
            <p:ph sz="half" idx="1"/>
          </p:nvPr>
        </p:nvSpPr>
        <p:spPr>
          <a:xfrm>
            <a:off x="1117308" y="1701800"/>
            <a:ext cx="7929432" cy="4470400"/>
          </a:xfrm>
        </p:spPr>
        <p:txBody>
          <a:bodyPr>
            <a:normAutofit/>
          </a:bodyPr>
          <a:lstStyle/>
          <a:p>
            <a:pPr marL="0" indent="0">
              <a:buNone/>
            </a:pPr>
            <a:endParaRPr lang="en-US" sz="2200" dirty="0"/>
          </a:p>
          <a:p>
            <a:r>
              <a:rPr lang="en-US" sz="2800" dirty="0"/>
              <a:t>First Assignment due by 23:59 on the 15</a:t>
            </a:r>
            <a:r>
              <a:rPr lang="en-US" sz="2800" b="1" baseline="30000" dirty="0"/>
              <a:t>th</a:t>
            </a:r>
            <a:r>
              <a:rPr lang="en-US" sz="2800" b="1" dirty="0"/>
              <a:t> of March 2024 </a:t>
            </a:r>
            <a:r>
              <a:rPr lang="en-US" sz="2800" dirty="0"/>
              <a:t>– 1500 word essay. Copy on Moodle.</a:t>
            </a:r>
          </a:p>
          <a:p>
            <a:r>
              <a:rPr lang="en-US" sz="2800" dirty="0"/>
              <a:t>Open book exam – May 2024</a:t>
            </a:r>
          </a:p>
          <a:p>
            <a:r>
              <a:rPr lang="en-US" sz="2800" dirty="0"/>
              <a:t>Scheme of Work is available on Moodle. </a:t>
            </a:r>
          </a:p>
        </p:txBody>
      </p:sp>
      <p:pic>
        <p:nvPicPr>
          <p:cNvPr id="1026" name="Picture 2" descr="Moodle - Open-source learning platform | Moodle.org">
            <a:extLst>
              <a:ext uri="{FF2B5EF4-FFF2-40B4-BE49-F238E27FC236}">
                <a16:creationId xmlns:a16="http://schemas.microsoft.com/office/drawing/2014/main" id="{92043FCE-EF89-0D39-36B9-959408BFBC3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745752" y="246062"/>
            <a:ext cx="4324350" cy="105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4522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24DE4-3412-78F0-45AC-7025F8963855}"/>
              </a:ext>
            </a:extLst>
          </p:cNvPr>
          <p:cNvSpPr>
            <a:spLocks noGrp="1"/>
          </p:cNvSpPr>
          <p:nvPr>
            <p:ph type="title"/>
          </p:nvPr>
        </p:nvSpPr>
        <p:spPr>
          <a:xfrm>
            <a:off x="430764" y="692696"/>
            <a:ext cx="3351927" cy="2844800"/>
          </a:xfrm>
        </p:spPr>
        <p:txBody>
          <a:bodyPr anchor="b">
            <a:normAutofit/>
          </a:bodyPr>
          <a:lstStyle/>
          <a:p>
            <a:r>
              <a:rPr lang="en-GB" dirty="0"/>
              <a:t>Scheme of Work – your schedule</a:t>
            </a:r>
          </a:p>
        </p:txBody>
      </p:sp>
      <p:pic>
        <p:nvPicPr>
          <p:cNvPr id="4" name="Picture 3">
            <a:extLst>
              <a:ext uri="{FF2B5EF4-FFF2-40B4-BE49-F238E27FC236}">
                <a16:creationId xmlns:a16="http://schemas.microsoft.com/office/drawing/2014/main" id="{918E5588-A447-EFF2-6002-9D51F3A71100}"/>
              </a:ext>
            </a:extLst>
          </p:cNvPr>
          <p:cNvPicPr>
            <a:picLocks noChangeAspect="1"/>
          </p:cNvPicPr>
          <p:nvPr/>
        </p:nvPicPr>
        <p:blipFill>
          <a:blip r:embed="rId2"/>
          <a:stretch>
            <a:fillRect/>
          </a:stretch>
        </p:blipFill>
        <p:spPr>
          <a:xfrm>
            <a:off x="5099016" y="404664"/>
            <a:ext cx="5433142" cy="5616624"/>
          </a:xfrm>
          <a:prstGeom prst="rect">
            <a:avLst/>
          </a:prstGeom>
        </p:spPr>
      </p:pic>
    </p:spTree>
    <p:extLst>
      <p:ext uri="{BB962C8B-B14F-4D97-AF65-F5344CB8AC3E}">
        <p14:creationId xmlns:p14="http://schemas.microsoft.com/office/powerpoint/2010/main" val="1986097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Recommended Reading</a:t>
            </a:r>
          </a:p>
        </p:txBody>
      </p:sp>
      <p:sp>
        <p:nvSpPr>
          <p:cNvPr id="3" name="Content Placeholder 2"/>
          <p:cNvSpPr>
            <a:spLocks noGrp="1"/>
          </p:cNvSpPr>
          <p:nvPr>
            <p:ph idx="1"/>
          </p:nvPr>
        </p:nvSpPr>
        <p:spPr/>
        <p:txBody>
          <a:bodyPr/>
          <a:lstStyle/>
          <a:p>
            <a:r>
              <a:rPr lang="en-US" dirty="0"/>
              <a:t>Please see </a:t>
            </a:r>
            <a:r>
              <a:rPr lang="en-US" b="1" dirty="0"/>
              <a:t>Leganto Online Resource list </a:t>
            </a:r>
            <a:r>
              <a:rPr lang="en-US" dirty="0"/>
              <a:t>on Moodle. </a:t>
            </a:r>
          </a:p>
          <a:p>
            <a:r>
              <a:rPr lang="en-US" dirty="0"/>
              <a:t>I recommend using the latest versions of the textbooks.</a:t>
            </a:r>
          </a:p>
          <a:p>
            <a:r>
              <a:rPr lang="en-US" dirty="0"/>
              <a:t>Other materials: </a:t>
            </a:r>
          </a:p>
          <a:p>
            <a:r>
              <a:rPr lang="en-US" dirty="0"/>
              <a:t>Lecture Slides</a:t>
            </a:r>
          </a:p>
          <a:p>
            <a:r>
              <a:rPr lang="en-US" dirty="0"/>
              <a:t>Tutorial Materials</a:t>
            </a:r>
          </a:p>
        </p:txBody>
      </p:sp>
      <p:pic>
        <p:nvPicPr>
          <p:cNvPr id="4" name="Picture 3" descr="Graphical user interface, application, Word&#10;&#10;Description automatically generated">
            <a:extLst>
              <a:ext uri="{FF2B5EF4-FFF2-40B4-BE49-F238E27FC236}">
                <a16:creationId xmlns:a16="http://schemas.microsoft.com/office/drawing/2014/main" id="{0BE5497F-2293-996F-B921-AA647D88963E}"/>
              </a:ext>
            </a:extLst>
          </p:cNvPr>
          <p:cNvPicPr>
            <a:picLocks noChangeAspect="1"/>
          </p:cNvPicPr>
          <p:nvPr/>
        </p:nvPicPr>
        <p:blipFill rotWithShape="1">
          <a:blip r:embed="rId2"/>
          <a:srcRect t="10969" b="3523"/>
          <a:stretch/>
        </p:blipFill>
        <p:spPr bwMode="auto">
          <a:xfrm>
            <a:off x="4942284" y="2863799"/>
            <a:ext cx="6818557" cy="389249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0361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Useful Websites</a:t>
            </a:r>
          </a:p>
        </p:txBody>
      </p:sp>
      <p:sp>
        <p:nvSpPr>
          <p:cNvPr id="3" name="Content Placeholder 2"/>
          <p:cNvSpPr>
            <a:spLocks noGrp="1"/>
          </p:cNvSpPr>
          <p:nvPr>
            <p:ph idx="1"/>
          </p:nvPr>
        </p:nvSpPr>
        <p:spPr/>
        <p:txBody>
          <a:bodyPr>
            <a:normAutofit lnSpcReduction="10000"/>
          </a:bodyPr>
          <a:lstStyle/>
          <a:p>
            <a:r>
              <a:rPr lang="en-US" dirty="0">
                <a:hlinkClick r:id="rId2"/>
              </a:rPr>
              <a:t>www.justice.gov.uk</a:t>
            </a:r>
            <a:r>
              <a:rPr lang="en-US" dirty="0"/>
              <a:t> – the website of the Ministry of Justice</a:t>
            </a:r>
          </a:p>
          <a:p>
            <a:r>
              <a:rPr lang="en-US" dirty="0">
                <a:hlinkClick r:id="rId3"/>
              </a:rPr>
              <a:t>www.sentencingcouncil.co.uk</a:t>
            </a:r>
            <a:r>
              <a:rPr lang="en-US" dirty="0"/>
              <a:t> – the website of the Sentencing Council which contains sentencing guidelines issued by the Council</a:t>
            </a:r>
          </a:p>
          <a:p>
            <a:r>
              <a:rPr lang="en-US" dirty="0">
                <a:hlinkClick r:id="rId4"/>
              </a:rPr>
              <a:t>www.cps.gov.uk</a:t>
            </a:r>
            <a:r>
              <a:rPr lang="en-US" dirty="0"/>
              <a:t> – the website of the CPS which contains the Code for Crown Prosecutors and a useful summary of various evidential matters</a:t>
            </a:r>
          </a:p>
          <a:p>
            <a:r>
              <a:rPr lang="en-US" dirty="0">
                <a:hlinkClick r:id="rId5"/>
              </a:rPr>
              <a:t>www.gov.uk</a:t>
            </a:r>
            <a:r>
              <a:rPr lang="en-US" dirty="0"/>
              <a:t> – this website gives access to the Legal Aid Agency</a:t>
            </a:r>
          </a:p>
          <a:p>
            <a:r>
              <a:rPr lang="en-US" dirty="0">
                <a:hlinkClick r:id="rId6"/>
              </a:rPr>
              <a:t>www.judiciary.gov.uk</a:t>
            </a:r>
            <a:r>
              <a:rPr lang="en-US" dirty="0"/>
              <a:t> – the website of the </a:t>
            </a:r>
            <a:r>
              <a:rPr lang="en-US" dirty="0" err="1"/>
              <a:t>Judicary</a:t>
            </a:r>
            <a:r>
              <a:rPr lang="en-US" dirty="0"/>
              <a:t> in England and Wales</a:t>
            </a:r>
          </a:p>
          <a:p>
            <a:pPr marL="0" indent="0">
              <a:buNone/>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36976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335D2-E1C7-4BE3-8E1D-325704067469}"/>
              </a:ext>
            </a:extLst>
          </p:cNvPr>
          <p:cNvSpPr>
            <a:spLocks noGrp="1"/>
          </p:cNvSpPr>
          <p:nvPr>
            <p:ph type="title"/>
          </p:nvPr>
        </p:nvSpPr>
        <p:spPr>
          <a:xfrm>
            <a:off x="1117309" y="76200"/>
            <a:ext cx="10157354" cy="1397000"/>
          </a:xfrm>
        </p:spPr>
        <p:txBody>
          <a:bodyPr anchor="b">
            <a:normAutofit/>
          </a:bodyPr>
          <a:lstStyle/>
          <a:p>
            <a:r>
              <a:rPr lang="en-GB" dirty="0"/>
              <a:t>What is Criminal Litigation?</a:t>
            </a:r>
          </a:p>
        </p:txBody>
      </p:sp>
      <p:pic>
        <p:nvPicPr>
          <p:cNvPr id="2050" name="Picture 2" descr="Judge`s Gavel and Handcuffs on White Wooden Background. Criminal Law  Concept Stock Photo - Image of crime, government: 159805912">
            <a:extLst>
              <a:ext uri="{FF2B5EF4-FFF2-40B4-BE49-F238E27FC236}">
                <a16:creationId xmlns:a16="http://schemas.microsoft.com/office/drawing/2014/main" id="{487EAC3F-9614-4242-9744-CAF3F944B83D}"/>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5531" r="3920" b="-1"/>
          <a:stretch/>
        </p:blipFill>
        <p:spPr bwMode="auto">
          <a:xfrm>
            <a:off x="1117309" y="1701800"/>
            <a:ext cx="4977104" cy="4751536"/>
          </a:xfrm>
          <a:prstGeom prst="rect">
            <a:avLst/>
          </a:prstGeom>
          <a:solidFill>
            <a:srgbClr val="FFFFFF"/>
          </a:solidFill>
        </p:spPr>
      </p:pic>
      <p:pic>
        <p:nvPicPr>
          <p:cNvPr id="2054" name="Picture 6" descr="Do thoughts even matter? - Three Principles Living">
            <a:extLst>
              <a:ext uri="{FF2B5EF4-FFF2-40B4-BE49-F238E27FC236}">
                <a16:creationId xmlns:a16="http://schemas.microsoft.com/office/drawing/2014/main" id="{54949FC3-58A7-F655-4C4E-6EAC2AEED02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700169" y="2884487"/>
            <a:ext cx="2171700" cy="210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3043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8DD31-CDA7-38FB-D359-6F5435C25CE0}"/>
              </a:ext>
            </a:extLst>
          </p:cNvPr>
          <p:cNvSpPr>
            <a:spLocks noGrp="1"/>
          </p:cNvSpPr>
          <p:nvPr>
            <p:ph type="title"/>
          </p:nvPr>
        </p:nvSpPr>
        <p:spPr>
          <a:xfrm>
            <a:off x="1117309" y="76200"/>
            <a:ext cx="4545055" cy="1048544"/>
          </a:xfrm>
        </p:spPr>
        <p:txBody>
          <a:bodyPr anchor="b">
            <a:normAutofit/>
          </a:bodyPr>
          <a:lstStyle/>
          <a:p>
            <a:r>
              <a:rPr lang="en-GB" dirty="0"/>
              <a:t>Key Concepts </a:t>
            </a:r>
          </a:p>
        </p:txBody>
      </p:sp>
      <p:pic>
        <p:nvPicPr>
          <p:cNvPr id="5" name="Picture 4" descr="A closeup of a key and a keyhole">
            <a:extLst>
              <a:ext uri="{FF2B5EF4-FFF2-40B4-BE49-F238E27FC236}">
                <a16:creationId xmlns:a16="http://schemas.microsoft.com/office/drawing/2014/main" id="{EDF9F6A1-7689-8D87-2034-F5A460B528D9}"/>
              </a:ext>
            </a:extLst>
          </p:cNvPr>
          <p:cNvPicPr>
            <a:picLocks noChangeAspect="1"/>
          </p:cNvPicPr>
          <p:nvPr/>
        </p:nvPicPr>
        <p:blipFill rotWithShape="1">
          <a:blip r:embed="rId2"/>
          <a:srcRect l="25962"/>
          <a:stretch/>
        </p:blipFill>
        <p:spPr>
          <a:xfrm>
            <a:off x="981844" y="1795460"/>
            <a:ext cx="3294642" cy="2959224"/>
          </a:xfrm>
          <a:prstGeom prst="rect">
            <a:avLst/>
          </a:prstGeom>
          <a:noFill/>
        </p:spPr>
      </p:pic>
      <p:sp>
        <p:nvSpPr>
          <p:cNvPr id="10" name="Content Placeholder 3">
            <a:extLst>
              <a:ext uri="{FF2B5EF4-FFF2-40B4-BE49-F238E27FC236}">
                <a16:creationId xmlns:a16="http://schemas.microsoft.com/office/drawing/2014/main" id="{0C0E00B0-77AF-2DA7-0063-A66D4C398493}"/>
              </a:ext>
            </a:extLst>
          </p:cNvPr>
          <p:cNvSpPr>
            <a:spLocks noGrp="1"/>
          </p:cNvSpPr>
          <p:nvPr>
            <p:ph sz="half" idx="2"/>
          </p:nvPr>
        </p:nvSpPr>
        <p:spPr>
          <a:xfrm>
            <a:off x="5446340" y="476672"/>
            <a:ext cx="5828323" cy="5695528"/>
          </a:xfrm>
        </p:spPr>
        <p:txBody>
          <a:bodyPr>
            <a:normAutofit fontScale="92500" lnSpcReduction="20000"/>
          </a:bodyPr>
          <a:lstStyle/>
          <a:p>
            <a:r>
              <a:rPr lang="en-GB" dirty="0"/>
              <a:t>Litigation is the process of taking a case to a court of law.</a:t>
            </a:r>
          </a:p>
          <a:p>
            <a:r>
              <a:rPr lang="en-GB" dirty="0"/>
              <a:t>Criminal litigation is the application of criminal law in practice.</a:t>
            </a:r>
          </a:p>
          <a:p>
            <a:r>
              <a:rPr lang="en-GB" dirty="0"/>
              <a:t>The objectives of the criminal justice system are to </a:t>
            </a:r>
            <a:r>
              <a:rPr lang="en-GB" b="1" dirty="0"/>
              <a:t>punish</a:t>
            </a:r>
            <a:r>
              <a:rPr lang="en-GB" dirty="0"/>
              <a:t> and </a:t>
            </a:r>
            <a:r>
              <a:rPr lang="en-GB" b="1" dirty="0"/>
              <a:t>deter</a:t>
            </a:r>
            <a:r>
              <a:rPr lang="en-GB" dirty="0"/>
              <a:t> conduct that is prohibited by law.</a:t>
            </a:r>
          </a:p>
          <a:p>
            <a:r>
              <a:rPr lang="en-GB" dirty="0"/>
              <a:t>This </a:t>
            </a:r>
            <a:r>
              <a:rPr lang="en-GB" b="1" dirty="0"/>
              <a:t>unacceptable conduct </a:t>
            </a:r>
            <a:r>
              <a:rPr lang="en-GB" dirty="0"/>
              <a:t>is referred to as a </a:t>
            </a:r>
            <a:r>
              <a:rPr lang="en-GB" b="1" dirty="0"/>
              <a:t>crime</a:t>
            </a:r>
            <a:r>
              <a:rPr lang="en-GB" dirty="0"/>
              <a:t>.</a:t>
            </a:r>
          </a:p>
          <a:p>
            <a:r>
              <a:rPr lang="en-GB" dirty="0"/>
              <a:t>The state is responsible for the bodies that are involved in the protection of the interests of society. E.g. Police and CPS. </a:t>
            </a:r>
          </a:p>
          <a:p>
            <a:r>
              <a:rPr lang="en-GB" dirty="0"/>
              <a:t>Most prosecutions for criminal offences are brought by the state in the name of the King and the prosecutor is referred to as Rex (R) </a:t>
            </a:r>
          </a:p>
          <a:p>
            <a:endParaRPr lang="en-US" dirty="0"/>
          </a:p>
        </p:txBody>
      </p:sp>
    </p:spTree>
    <p:extLst>
      <p:ext uri="{BB962C8B-B14F-4D97-AF65-F5344CB8AC3E}">
        <p14:creationId xmlns:p14="http://schemas.microsoft.com/office/powerpoint/2010/main" val="623977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712C3-3FB0-433F-BB26-624D5BA20F9A}"/>
              </a:ext>
            </a:extLst>
          </p:cNvPr>
          <p:cNvSpPr>
            <a:spLocks noGrp="1"/>
          </p:cNvSpPr>
          <p:nvPr>
            <p:ph type="title"/>
          </p:nvPr>
        </p:nvSpPr>
        <p:spPr/>
        <p:txBody>
          <a:bodyPr/>
          <a:lstStyle/>
          <a:p>
            <a:r>
              <a:rPr lang="en-GB" dirty="0"/>
              <a:t>Key Concepts</a:t>
            </a:r>
          </a:p>
        </p:txBody>
      </p:sp>
      <p:sp>
        <p:nvSpPr>
          <p:cNvPr id="3" name="Content Placeholder 2">
            <a:extLst>
              <a:ext uri="{FF2B5EF4-FFF2-40B4-BE49-F238E27FC236}">
                <a16:creationId xmlns:a16="http://schemas.microsoft.com/office/drawing/2014/main" id="{A40134D8-D29E-4883-872A-7A4163726401}"/>
              </a:ext>
            </a:extLst>
          </p:cNvPr>
          <p:cNvSpPr>
            <a:spLocks noGrp="1"/>
          </p:cNvSpPr>
          <p:nvPr>
            <p:ph idx="1"/>
          </p:nvPr>
        </p:nvSpPr>
        <p:spPr/>
        <p:txBody>
          <a:bodyPr/>
          <a:lstStyle/>
          <a:p>
            <a:r>
              <a:rPr lang="en-GB" dirty="0"/>
              <a:t>Prosecution of a crime is governed by procedural and evidential rules.</a:t>
            </a:r>
          </a:p>
          <a:p>
            <a:r>
              <a:rPr lang="en-GB" dirty="0"/>
              <a:t>A person accused of a crime has protection against unfair prosecution and to prevent oppression.</a:t>
            </a:r>
          </a:p>
          <a:p>
            <a:r>
              <a:rPr lang="en-GB" dirty="0"/>
              <a:t>The prosecution must prove matters </a:t>
            </a:r>
            <a:r>
              <a:rPr lang="en-GB" b="1" dirty="0"/>
              <a:t>“beyond a reasonable doubt”</a:t>
            </a:r>
            <a:r>
              <a:rPr lang="en-GB" dirty="0"/>
              <a:t> – this is the </a:t>
            </a:r>
            <a:r>
              <a:rPr lang="en-GB" b="1" dirty="0"/>
              <a:t>burden of proof </a:t>
            </a:r>
            <a:r>
              <a:rPr lang="en-GB" dirty="0"/>
              <a:t>in criminal proceedings. </a:t>
            </a:r>
          </a:p>
          <a:p>
            <a:r>
              <a:rPr lang="en-GB" dirty="0"/>
              <a:t>Higher standard of proof than civil matters as the outcome of criminal matters can result in a custodial sentence. </a:t>
            </a:r>
          </a:p>
        </p:txBody>
      </p:sp>
    </p:spTree>
    <p:extLst>
      <p:ext uri="{BB962C8B-B14F-4D97-AF65-F5344CB8AC3E}">
        <p14:creationId xmlns:p14="http://schemas.microsoft.com/office/powerpoint/2010/main" val="1608526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0CBB-6D05-4DE3-8681-D2EA2600BA3E}"/>
              </a:ext>
            </a:extLst>
          </p:cNvPr>
          <p:cNvSpPr>
            <a:spLocks noGrp="1"/>
          </p:cNvSpPr>
          <p:nvPr>
            <p:ph type="title"/>
          </p:nvPr>
        </p:nvSpPr>
        <p:spPr>
          <a:xfrm>
            <a:off x="549796" y="116632"/>
            <a:ext cx="10157354" cy="976536"/>
          </a:xfrm>
        </p:spPr>
        <p:txBody>
          <a:bodyPr/>
          <a:lstStyle/>
          <a:p>
            <a:r>
              <a:rPr lang="en-GB" dirty="0"/>
              <a:t>Safeguards for the Suspect</a:t>
            </a:r>
          </a:p>
        </p:txBody>
      </p:sp>
      <p:sp>
        <p:nvSpPr>
          <p:cNvPr id="3" name="Content Placeholder 2">
            <a:extLst>
              <a:ext uri="{FF2B5EF4-FFF2-40B4-BE49-F238E27FC236}">
                <a16:creationId xmlns:a16="http://schemas.microsoft.com/office/drawing/2014/main" id="{08F1CA5F-1131-41D7-964D-1414D098F40D}"/>
              </a:ext>
            </a:extLst>
          </p:cNvPr>
          <p:cNvSpPr>
            <a:spLocks noGrp="1"/>
          </p:cNvSpPr>
          <p:nvPr>
            <p:ph idx="1"/>
          </p:nvPr>
        </p:nvSpPr>
        <p:spPr>
          <a:xfrm>
            <a:off x="549796" y="1268760"/>
            <a:ext cx="10801200" cy="5184576"/>
          </a:xfrm>
        </p:spPr>
        <p:txBody>
          <a:bodyPr>
            <a:normAutofit fontScale="92500" lnSpcReduction="20000"/>
          </a:bodyPr>
          <a:lstStyle/>
          <a:p>
            <a:r>
              <a:rPr lang="en-GB" dirty="0"/>
              <a:t>The accused is innocent until proven guilty.</a:t>
            </a:r>
          </a:p>
          <a:p>
            <a:r>
              <a:rPr lang="en-GB" dirty="0"/>
              <a:t>Burden of proof rests with the prosecution and must be proved beyond a reasonable doubt.</a:t>
            </a:r>
          </a:p>
          <a:p>
            <a:r>
              <a:rPr lang="en-GB" dirty="0"/>
              <a:t>Accused has the right to publicly funded legal advice.</a:t>
            </a:r>
          </a:p>
          <a:p>
            <a:r>
              <a:rPr lang="en-GB" dirty="0"/>
              <a:t>Accused has the right not to answer questions posed by police and, if charged, not to give evidence at trial.</a:t>
            </a:r>
          </a:p>
          <a:p>
            <a:r>
              <a:rPr lang="en-GB" dirty="0"/>
              <a:t>Any evidence found during police investigation must be in accordance with the </a:t>
            </a:r>
            <a:r>
              <a:rPr lang="en-GB" b="1" dirty="0"/>
              <a:t>Police and Criminal Evidence Act 1984 PACE rules. </a:t>
            </a:r>
          </a:p>
          <a:p>
            <a:r>
              <a:rPr lang="en-GB" dirty="0"/>
              <a:t>Accused has the right to see the evidence against them.</a:t>
            </a:r>
          </a:p>
          <a:p>
            <a:r>
              <a:rPr lang="en-GB" dirty="0"/>
              <a:t>At least 10 out of 12 jurors must agree guilt at trial in Crown Court.</a:t>
            </a:r>
          </a:p>
          <a:p>
            <a:r>
              <a:rPr lang="en-GB" dirty="0"/>
              <a:t>Right of Appeal.</a:t>
            </a:r>
          </a:p>
          <a:p>
            <a:r>
              <a:rPr lang="en-GB" dirty="0"/>
              <a:t>Human Rights Act and European Convention on Human Rights. </a:t>
            </a:r>
          </a:p>
        </p:txBody>
      </p:sp>
    </p:spTree>
    <p:extLst>
      <p:ext uri="{BB962C8B-B14F-4D97-AF65-F5344CB8AC3E}">
        <p14:creationId xmlns:p14="http://schemas.microsoft.com/office/powerpoint/2010/main" val="382298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E51AD-FD75-45EA-9524-249810053E39}"/>
              </a:ext>
            </a:extLst>
          </p:cNvPr>
          <p:cNvSpPr>
            <a:spLocks noGrp="1"/>
          </p:cNvSpPr>
          <p:nvPr>
            <p:ph type="title"/>
          </p:nvPr>
        </p:nvSpPr>
        <p:spPr>
          <a:xfrm>
            <a:off x="1117309" y="76200"/>
            <a:ext cx="10157354" cy="904528"/>
          </a:xfrm>
        </p:spPr>
        <p:txBody>
          <a:bodyPr/>
          <a:lstStyle/>
          <a:p>
            <a:r>
              <a:rPr lang="en-GB" dirty="0"/>
              <a:t>The Human Rights Act 1998</a:t>
            </a:r>
          </a:p>
        </p:txBody>
      </p:sp>
      <p:sp>
        <p:nvSpPr>
          <p:cNvPr id="3" name="Content Placeholder 2">
            <a:extLst>
              <a:ext uri="{FF2B5EF4-FFF2-40B4-BE49-F238E27FC236}">
                <a16:creationId xmlns:a16="http://schemas.microsoft.com/office/drawing/2014/main" id="{D5F5F2E7-CDAD-44AD-AD3F-A8FBAAED74D2}"/>
              </a:ext>
            </a:extLst>
          </p:cNvPr>
          <p:cNvSpPr>
            <a:spLocks noGrp="1"/>
          </p:cNvSpPr>
          <p:nvPr>
            <p:ph idx="1"/>
          </p:nvPr>
        </p:nvSpPr>
        <p:spPr>
          <a:xfrm>
            <a:off x="621804" y="1196752"/>
            <a:ext cx="10652859" cy="4975448"/>
          </a:xfrm>
        </p:spPr>
        <p:txBody>
          <a:bodyPr>
            <a:normAutofit fontScale="92500" lnSpcReduction="20000"/>
          </a:bodyPr>
          <a:lstStyle/>
          <a:p>
            <a:r>
              <a:rPr lang="en-GB" b="1" dirty="0"/>
              <a:t>European Convention on Human Rights (ECHR)</a:t>
            </a:r>
            <a:r>
              <a:rPr lang="en-GB" dirty="0"/>
              <a:t>creates basic human rights in 14 Articles.</a:t>
            </a:r>
          </a:p>
          <a:p>
            <a:r>
              <a:rPr lang="en-GB" b="1" dirty="0"/>
              <a:t>HRA 1998 </a:t>
            </a:r>
            <a:r>
              <a:rPr lang="en-GB" dirty="0"/>
              <a:t>incorporates the ECHR into domestic law.</a:t>
            </a:r>
          </a:p>
          <a:p>
            <a:r>
              <a:rPr lang="en-GB" b="1" dirty="0"/>
              <a:t>Article (Art) 3 </a:t>
            </a:r>
            <a:r>
              <a:rPr lang="en-GB" dirty="0"/>
              <a:t>– prohibition of torture and inhuman or degrading treatment – this is an absolute right;</a:t>
            </a:r>
          </a:p>
          <a:p>
            <a:r>
              <a:rPr lang="en-GB" b="1" dirty="0"/>
              <a:t>Art 5 </a:t>
            </a:r>
            <a:r>
              <a:rPr lang="en-GB" dirty="0"/>
              <a:t>– the right to liberty and security of the person, the right not to be arrested or detained by the police without lawful authority – this is a limited right;</a:t>
            </a:r>
          </a:p>
          <a:p>
            <a:r>
              <a:rPr lang="en-GB" b="1" dirty="0"/>
              <a:t>Art 6 </a:t>
            </a:r>
            <a:r>
              <a:rPr lang="en-GB" dirty="0"/>
              <a:t>– the right to a fair trial (fair and public hearing, is presumed innocent until guilt is proved, should have the nature of the accusation explained to them without delay and should have the time and facilities to prepare defence);</a:t>
            </a:r>
          </a:p>
          <a:p>
            <a:r>
              <a:rPr lang="en-GB" b="1" dirty="0"/>
              <a:t>Art 8 </a:t>
            </a:r>
            <a:r>
              <a:rPr lang="en-GB" dirty="0"/>
              <a:t>– the right to respect for a private life, family life, home and correspondence – this is a qualified right.</a:t>
            </a:r>
          </a:p>
        </p:txBody>
      </p:sp>
    </p:spTree>
    <p:extLst>
      <p:ext uri="{BB962C8B-B14F-4D97-AF65-F5344CB8AC3E}">
        <p14:creationId xmlns:p14="http://schemas.microsoft.com/office/powerpoint/2010/main" val="4051794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ABE94-FD57-40C5-B5B8-F8789FC4C82B}"/>
              </a:ext>
            </a:extLst>
          </p:cNvPr>
          <p:cNvSpPr>
            <a:spLocks noGrp="1"/>
          </p:cNvSpPr>
          <p:nvPr>
            <p:ph type="title"/>
          </p:nvPr>
        </p:nvSpPr>
        <p:spPr/>
        <p:txBody>
          <a:bodyPr/>
          <a:lstStyle/>
          <a:p>
            <a:r>
              <a:rPr lang="en-GB" dirty="0"/>
              <a:t>Types of Rights under ECHR</a:t>
            </a:r>
          </a:p>
        </p:txBody>
      </p:sp>
      <p:sp>
        <p:nvSpPr>
          <p:cNvPr id="3" name="Content Placeholder 2">
            <a:extLst>
              <a:ext uri="{FF2B5EF4-FFF2-40B4-BE49-F238E27FC236}">
                <a16:creationId xmlns:a16="http://schemas.microsoft.com/office/drawing/2014/main" id="{C32B7371-BC9F-49CD-91D6-80A4753B92E6}"/>
              </a:ext>
            </a:extLst>
          </p:cNvPr>
          <p:cNvSpPr>
            <a:spLocks noGrp="1"/>
          </p:cNvSpPr>
          <p:nvPr>
            <p:ph idx="1"/>
          </p:nvPr>
        </p:nvSpPr>
        <p:spPr>
          <a:xfrm>
            <a:off x="477788" y="1700808"/>
            <a:ext cx="10157354" cy="4636492"/>
          </a:xfrm>
        </p:spPr>
        <p:txBody>
          <a:bodyPr>
            <a:normAutofit lnSpcReduction="10000"/>
          </a:bodyPr>
          <a:lstStyle/>
          <a:p>
            <a:r>
              <a:rPr lang="en-GB" sz="2800" b="1" dirty="0"/>
              <a:t>Absolute</a:t>
            </a:r>
            <a:r>
              <a:rPr lang="en-GB" sz="2800" dirty="0"/>
              <a:t> Rights – can never be departed from.</a:t>
            </a:r>
          </a:p>
          <a:p>
            <a:r>
              <a:rPr lang="en-GB" sz="2800" b="1" dirty="0"/>
              <a:t>Limited</a:t>
            </a:r>
            <a:r>
              <a:rPr lang="en-GB" sz="2800" dirty="0"/>
              <a:t> Rights – may be breached without infringing upon ECHR provided the breach is permitted in line with specific circumstances. Art 5 Right to liberty</a:t>
            </a:r>
          </a:p>
          <a:p>
            <a:r>
              <a:rPr lang="en-GB" sz="2800" b="1" dirty="0"/>
              <a:t>Qualified</a:t>
            </a:r>
            <a:r>
              <a:rPr lang="en-GB" sz="2800" dirty="0"/>
              <a:t> Rights – are those which require a balance between rights of the individual and other rights – they can be interfered with to protect other rights. E.g. Article 10: freedom of expression the state could interfere with this right if this was necessary and in a way which was proportionate. </a:t>
            </a:r>
          </a:p>
        </p:txBody>
      </p:sp>
    </p:spTree>
    <p:extLst>
      <p:ext uri="{BB962C8B-B14F-4D97-AF65-F5344CB8AC3E}">
        <p14:creationId xmlns:p14="http://schemas.microsoft.com/office/powerpoint/2010/main" val="2459899891"/>
      </p:ext>
    </p:extLst>
  </p:cSld>
  <p:clrMapOvr>
    <a:masterClrMapping/>
  </p:clrMapOvr>
  <mc:AlternateContent xmlns:mc="http://schemas.openxmlformats.org/markup-compatibility/2006" xmlns:p14="http://schemas.microsoft.com/office/powerpoint/2010/main">
    <mc:Choice Requires="p14">
      <p:transition spd="med" p14:dur="700" advTm="39291">
        <p:fade/>
      </p:transition>
    </mc:Choice>
    <mc:Fallback xmlns="">
      <p:transition spd="med" advTm="39291">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ADA4-1889-4D01-AD8C-47A19067A00B}"/>
              </a:ext>
            </a:extLst>
          </p:cNvPr>
          <p:cNvSpPr>
            <a:spLocks noGrp="1"/>
          </p:cNvSpPr>
          <p:nvPr>
            <p:ph type="title"/>
          </p:nvPr>
        </p:nvSpPr>
        <p:spPr/>
        <p:txBody>
          <a:bodyPr/>
          <a:lstStyle/>
          <a:p>
            <a:r>
              <a:rPr lang="en-GB" dirty="0"/>
              <a:t>Criminal Procedure Rules (</a:t>
            </a:r>
            <a:r>
              <a:rPr lang="en-GB" dirty="0" err="1"/>
              <a:t>CrPR</a:t>
            </a:r>
            <a:r>
              <a:rPr lang="en-GB" dirty="0"/>
              <a:t>)</a:t>
            </a:r>
          </a:p>
        </p:txBody>
      </p:sp>
      <p:sp>
        <p:nvSpPr>
          <p:cNvPr id="3" name="Content Placeholder 2">
            <a:extLst>
              <a:ext uri="{FF2B5EF4-FFF2-40B4-BE49-F238E27FC236}">
                <a16:creationId xmlns:a16="http://schemas.microsoft.com/office/drawing/2014/main" id="{A706D568-2311-4494-9497-1EEEC68CAA7B}"/>
              </a:ext>
            </a:extLst>
          </p:cNvPr>
          <p:cNvSpPr>
            <a:spLocks noGrp="1"/>
          </p:cNvSpPr>
          <p:nvPr>
            <p:ph idx="1"/>
          </p:nvPr>
        </p:nvSpPr>
        <p:spPr>
          <a:xfrm>
            <a:off x="1195617" y="1601614"/>
            <a:ext cx="10157354" cy="4470400"/>
          </a:xfrm>
        </p:spPr>
        <p:txBody>
          <a:bodyPr/>
          <a:lstStyle/>
          <a:p>
            <a:r>
              <a:rPr lang="en-GB" dirty="0"/>
              <a:t>These rules along with the </a:t>
            </a:r>
            <a:r>
              <a:rPr lang="en-GB" b="1" dirty="0"/>
              <a:t>Criminal Practice Direction </a:t>
            </a:r>
            <a:r>
              <a:rPr lang="en-GB" dirty="0"/>
              <a:t>provide the </a:t>
            </a:r>
            <a:r>
              <a:rPr lang="en-GB" b="1" dirty="0"/>
              <a:t>Criminal Procedure Code.</a:t>
            </a:r>
          </a:p>
          <a:p>
            <a:r>
              <a:rPr lang="en-GB" dirty="0"/>
              <a:t>Regulates the conduct of all criminal cases.</a:t>
            </a:r>
          </a:p>
          <a:p>
            <a:r>
              <a:rPr lang="en-GB" dirty="0"/>
              <a:t>Latest rules can be found at </a:t>
            </a:r>
            <a:r>
              <a:rPr lang="en-GB" dirty="0">
                <a:hlinkClick r:id="rId2"/>
              </a:rPr>
              <a:t>Criminal Procedure Rules and Practice Directions 2020 - GOV.UK (www.gov.uk)</a:t>
            </a:r>
            <a:endParaRPr lang="en-GB" dirty="0"/>
          </a:p>
          <a:p>
            <a:r>
              <a:rPr lang="en-GB" b="1" u="sng" dirty="0"/>
              <a:t>Task</a:t>
            </a:r>
          </a:p>
          <a:p>
            <a:r>
              <a:rPr lang="en-GB" dirty="0"/>
              <a:t>What is the overriding objective of the </a:t>
            </a:r>
            <a:r>
              <a:rPr lang="en-GB" dirty="0" err="1"/>
              <a:t>CrPR</a:t>
            </a:r>
            <a:r>
              <a:rPr lang="en-GB" dirty="0"/>
              <a:t>?</a:t>
            </a:r>
          </a:p>
        </p:txBody>
      </p:sp>
      <p:pic>
        <p:nvPicPr>
          <p:cNvPr id="3074" name="Picture 2" descr="Task Clip Art at Clker.com - vector clip art online, royalty free &amp; public  domain">
            <a:extLst>
              <a:ext uri="{FF2B5EF4-FFF2-40B4-BE49-F238E27FC236}">
                <a16:creationId xmlns:a16="http://schemas.microsoft.com/office/drawing/2014/main" id="{F4283E25-7F88-7706-B742-6A5650DB2C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4383" y="3959374"/>
            <a:ext cx="2028825"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545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285AC-337A-A3BF-63CA-385B593685F9}"/>
              </a:ext>
            </a:extLst>
          </p:cNvPr>
          <p:cNvSpPr>
            <a:spLocks noGrp="1"/>
          </p:cNvSpPr>
          <p:nvPr>
            <p:ph type="title"/>
          </p:nvPr>
        </p:nvSpPr>
        <p:spPr/>
        <p:txBody>
          <a:bodyPr/>
          <a:lstStyle/>
          <a:p>
            <a:r>
              <a:rPr lang="en-GB" dirty="0"/>
              <a:t>Take a break……..</a:t>
            </a:r>
          </a:p>
        </p:txBody>
      </p:sp>
      <p:sp>
        <p:nvSpPr>
          <p:cNvPr id="3" name="Content Placeholder 2">
            <a:extLst>
              <a:ext uri="{FF2B5EF4-FFF2-40B4-BE49-F238E27FC236}">
                <a16:creationId xmlns:a16="http://schemas.microsoft.com/office/drawing/2014/main" id="{E2D68B80-83EC-3B80-5ADC-99809C5A3731}"/>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 Pick up part two when you are ready!!</a:t>
            </a:r>
          </a:p>
        </p:txBody>
      </p:sp>
      <p:pic>
        <p:nvPicPr>
          <p:cNvPr id="5" name="Picture 4" descr="White coffee mug">
            <a:extLst>
              <a:ext uri="{FF2B5EF4-FFF2-40B4-BE49-F238E27FC236}">
                <a16:creationId xmlns:a16="http://schemas.microsoft.com/office/drawing/2014/main" id="{F2D6A274-62EC-DADA-FB05-A7310B317A2D}"/>
              </a:ext>
            </a:extLst>
          </p:cNvPr>
          <p:cNvPicPr>
            <a:picLocks noChangeAspect="1"/>
          </p:cNvPicPr>
          <p:nvPr/>
        </p:nvPicPr>
        <p:blipFill>
          <a:blip r:embed="rId2" cstate="print">
            <a:alphaModFix amt="52000"/>
            <a:extLst>
              <a:ext uri="{28A0092B-C50C-407E-A947-70E740481C1C}">
                <a14:useLocalDpi xmlns:a14="http://schemas.microsoft.com/office/drawing/2010/main" val="0"/>
              </a:ext>
            </a:extLst>
          </a:blip>
          <a:stretch>
            <a:fillRect/>
          </a:stretch>
        </p:blipFill>
        <p:spPr>
          <a:xfrm>
            <a:off x="7318548" y="3933056"/>
            <a:ext cx="3131840" cy="2348880"/>
          </a:xfrm>
          <a:prstGeom prst="rect">
            <a:avLst/>
          </a:prstGeom>
        </p:spPr>
      </p:pic>
    </p:spTree>
    <p:extLst>
      <p:ext uri="{BB962C8B-B14F-4D97-AF65-F5344CB8AC3E}">
        <p14:creationId xmlns:p14="http://schemas.microsoft.com/office/powerpoint/2010/main" val="3669824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0</TotalTime>
  <Words>934</Words>
  <Application>Microsoft Office PowerPoint</Application>
  <PresentationFormat>Custom</PresentationFormat>
  <Paragraphs>98</Paragraphs>
  <Slides>16</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Century Gothic</vt:lpstr>
      <vt:lpstr>Arial</vt:lpstr>
      <vt:lpstr>Welcome back to school presentation</vt:lpstr>
      <vt:lpstr>Welcome!</vt:lpstr>
      <vt:lpstr>Your lecturer</vt:lpstr>
      <vt:lpstr>Agenda/Topics to Be Covered in Week 1</vt:lpstr>
      <vt:lpstr>Course structure:</vt:lpstr>
      <vt:lpstr>Assessment</vt:lpstr>
      <vt:lpstr>Scheme of Work – your schedule</vt:lpstr>
      <vt:lpstr>Recommended Reading</vt:lpstr>
      <vt:lpstr>Useful Websites</vt:lpstr>
      <vt:lpstr>What is Criminal Litigation?</vt:lpstr>
      <vt:lpstr>Key Concepts </vt:lpstr>
      <vt:lpstr>Key Concepts</vt:lpstr>
      <vt:lpstr>Safeguards for the Suspect</vt:lpstr>
      <vt:lpstr>The Human Rights Act 1998</vt:lpstr>
      <vt:lpstr>Types of Rights under ECHR</vt:lpstr>
      <vt:lpstr>Criminal Procedure Rules (CrPR)</vt:lpstr>
      <vt:lpstr>Take a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Sian</dc:creator>
  <cp:lastModifiedBy>Cerys Davies</cp:lastModifiedBy>
  <cp:revision>6</cp:revision>
  <cp:lastPrinted>2024-01-16T13:18:47Z</cp:lastPrinted>
  <dcterms:created xsi:type="dcterms:W3CDTF">2021-01-06T16:30:02Z</dcterms:created>
  <dcterms:modified xsi:type="dcterms:W3CDTF">2024-01-27T12:35:01Z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