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91" r:id="rId3"/>
    <p:sldId id="261" r:id="rId4"/>
    <p:sldId id="274" r:id="rId5"/>
    <p:sldId id="273" r:id="rId6"/>
    <p:sldId id="278" r:id="rId7"/>
    <p:sldId id="283" r:id="rId8"/>
    <p:sldId id="284" r:id="rId9"/>
    <p:sldId id="285" r:id="rId10"/>
    <p:sldId id="286" r:id="rId11"/>
    <p:sldId id="258" r:id="rId12"/>
    <p:sldId id="295" r:id="rId13"/>
    <p:sldId id="290" r:id="rId14"/>
    <p:sldId id="272" r:id="rId15"/>
    <p:sldId id="294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9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26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075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662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02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900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45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466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439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732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46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0346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34318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7343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499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7241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2639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808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89A6B53-FF90-4D26-8C96-129DFB2799B4}" type="datetimeFigureOut">
              <a:rPr lang="en-US" smtClean="0"/>
              <a:t>3/6/2019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BFB0233-C779-4207-B37D-A2D2B81BE6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18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R8jauMVcG4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624736"/>
          </a:xfrm>
        </p:spPr>
        <p:txBody>
          <a:bodyPr>
            <a:normAutofit fontScale="90000"/>
          </a:bodyPr>
          <a:lstStyle/>
          <a:p>
            <a:pPr>
              <a:spcAft>
                <a:spcPct val="0"/>
              </a:spcAft>
            </a:pPr>
            <a:r>
              <a:rPr lang="en-GB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 </a:t>
            </a:r>
            <a:r>
              <a:rPr lang="en-US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US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US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US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Facilities Management: </a:t>
            </a:r>
            <a:b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Background </a:t>
            </a:r>
            <a:b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and</a:t>
            </a:r>
            <a:b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Terminologies</a:t>
            </a:r>
            <a:br>
              <a:rPr lang="en-GB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b="1" dirty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4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36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36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32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> </a:t>
            </a:r>
            <a:r>
              <a:rPr lang="en-GB" sz="2800" b="1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2800" b="1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20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r>
              <a:rPr lang="en-GB" sz="36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  <a:t/>
            </a:r>
            <a:br>
              <a:rPr lang="en-GB" sz="3600" b="1" dirty="0" smtClean="0">
                <a:solidFill>
                  <a:srgbClr val="000000"/>
                </a:solidFill>
                <a:latin typeface="Arial Black" pitchFamily="34" charset="0"/>
                <a:cs typeface="Arial" charset="0"/>
              </a:rPr>
            </a:b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89290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Structure of the talk / Index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892480" cy="6165304"/>
          </a:xfrm>
        </p:spPr>
        <p:txBody>
          <a:bodyPr>
            <a:normAutofit fontScale="62500" lnSpcReduction="20000"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Natural Environment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Built Environment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Total Environment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Construction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Facility / Facilities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Management 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Facility Management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Climate Change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Maintenance &amp; Refurbishment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Obsolescence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Next lectures / topics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Students feedback</a:t>
            </a:r>
          </a:p>
          <a:p>
            <a:pPr algn="just"/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3228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188640"/>
            <a:ext cx="6120680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the Natural Environment?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92696"/>
            <a:ext cx="9144000" cy="6165304"/>
          </a:xfrm>
        </p:spPr>
        <p:txBody>
          <a:bodyPr>
            <a:normAutofit fontScale="77500" lnSpcReduction="20000"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b="1" dirty="0" smtClean="0">
              <a:solidFill>
                <a:srgbClr val="7030A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b="1" dirty="0">
              <a:solidFill>
                <a:srgbClr val="7030A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b="1" dirty="0" smtClean="0">
              <a:solidFill>
                <a:srgbClr val="7030A0"/>
              </a:solidFill>
            </a:endParaRP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b="1" dirty="0" smtClean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Natural </a:t>
            </a:r>
            <a:r>
              <a:rPr lang="en-US" sz="1600" dirty="0">
                <a:solidFill>
                  <a:schemeClr val="tx1"/>
                </a:solidFill>
              </a:rPr>
              <a:t>environment means </a:t>
            </a:r>
            <a:r>
              <a:rPr lang="en-US" sz="1600" dirty="0">
                <a:solidFill>
                  <a:srgbClr val="C00000"/>
                </a:solidFill>
              </a:rPr>
              <a:t>all living and non-living things </a:t>
            </a:r>
            <a:r>
              <a:rPr lang="en-US" sz="1600" dirty="0">
                <a:solidFill>
                  <a:schemeClr val="tx1"/>
                </a:solidFill>
              </a:rPr>
              <a:t>that are naturally on Earth. </a:t>
            </a:r>
            <a:endParaRPr lang="en-US" sz="1600" dirty="0" smtClean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In </a:t>
            </a:r>
            <a:r>
              <a:rPr lang="en-US" sz="1600" dirty="0">
                <a:solidFill>
                  <a:schemeClr val="tx1"/>
                </a:solidFill>
              </a:rPr>
              <a:t>a </a:t>
            </a:r>
            <a:r>
              <a:rPr lang="en-US" sz="1600" dirty="0" smtClean="0">
                <a:solidFill>
                  <a:schemeClr val="tx1"/>
                </a:solidFill>
              </a:rPr>
              <a:t>simple sense, the environment</a:t>
            </a:r>
            <a:r>
              <a:rPr lang="en-US" sz="1600" dirty="0">
                <a:solidFill>
                  <a:schemeClr val="tx1"/>
                </a:solidFill>
              </a:rPr>
              <a:t> that is </a:t>
            </a:r>
            <a:r>
              <a:rPr lang="en-US" sz="1600" b="1" dirty="0">
                <a:solidFill>
                  <a:srgbClr val="C00000"/>
                </a:solidFill>
              </a:rPr>
              <a:t>not</a:t>
            </a:r>
            <a:r>
              <a:rPr lang="en-US" sz="1600" dirty="0">
                <a:solidFill>
                  <a:srgbClr val="C00000"/>
                </a:solidFill>
              </a:rPr>
              <a:t> </a:t>
            </a:r>
            <a:r>
              <a:rPr lang="en-US" sz="1600" dirty="0" smtClean="0">
                <a:solidFill>
                  <a:srgbClr val="C00000"/>
                </a:solidFill>
              </a:rPr>
              <a:t>influenced </a:t>
            </a:r>
            <a:r>
              <a:rPr lang="en-US" sz="1600" dirty="0" smtClean="0">
                <a:solidFill>
                  <a:schemeClr val="tx1"/>
                </a:solidFill>
              </a:rPr>
              <a:t>by humans. </a:t>
            </a:r>
            <a:endParaRPr lang="en-GB" sz="1600" b="1" dirty="0" smtClean="0">
              <a:solidFill>
                <a:srgbClr val="7030A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98" y="1124744"/>
            <a:ext cx="2586410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24744"/>
            <a:ext cx="2568934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63" y="3470198"/>
            <a:ext cx="2604646" cy="1720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29000"/>
            <a:ext cx="1803016" cy="180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57290"/>
            <a:ext cx="2304256" cy="1725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3406" y="3429000"/>
            <a:ext cx="26289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640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188640"/>
            <a:ext cx="6120680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the Built Environment?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92696"/>
            <a:ext cx="9144000" cy="6165304"/>
          </a:xfrm>
        </p:spPr>
        <p:txBody>
          <a:bodyPr>
            <a:normAutofit fontScale="77500" lnSpcReduction="20000"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b="1" dirty="0" smtClean="0">
              <a:solidFill>
                <a:srgbClr val="7030A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b="1" dirty="0">
              <a:solidFill>
                <a:srgbClr val="7030A0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b="1" dirty="0" smtClean="0">
              <a:solidFill>
                <a:srgbClr val="7030A0"/>
              </a:solidFill>
            </a:endParaRP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1600" dirty="0" smtClean="0">
                <a:solidFill>
                  <a:srgbClr val="C00000"/>
                </a:solidFill>
              </a:rPr>
              <a:t>Human-made </a:t>
            </a:r>
            <a:r>
              <a:rPr lang="en-US" sz="1600" dirty="0">
                <a:solidFill>
                  <a:srgbClr val="C00000"/>
                </a:solidFill>
              </a:rPr>
              <a:t>surroundings </a:t>
            </a:r>
            <a:r>
              <a:rPr lang="en-US" sz="1600" dirty="0">
                <a:solidFill>
                  <a:schemeClr val="tx1"/>
                </a:solidFill>
              </a:rPr>
              <a:t>that provide the setting for human </a:t>
            </a:r>
            <a:r>
              <a:rPr lang="en-US" sz="1600" dirty="0" smtClean="0">
                <a:solidFill>
                  <a:schemeClr val="tx1"/>
                </a:solidFill>
              </a:rPr>
              <a:t>activity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1600" dirty="0" smtClean="0">
                <a:solidFill>
                  <a:srgbClr val="C00000"/>
                </a:solidFill>
              </a:rPr>
              <a:t>ranging </a:t>
            </a:r>
            <a:r>
              <a:rPr lang="en-US" sz="1600" dirty="0">
                <a:solidFill>
                  <a:srgbClr val="C00000"/>
                </a:solidFill>
              </a:rPr>
              <a:t>in scale </a:t>
            </a:r>
            <a:r>
              <a:rPr lang="en-US" sz="1600" dirty="0">
                <a:solidFill>
                  <a:schemeClr val="tx1"/>
                </a:solidFill>
              </a:rPr>
              <a:t>from </a:t>
            </a:r>
            <a:r>
              <a:rPr lang="en-US" sz="1600" dirty="0">
                <a:solidFill>
                  <a:srgbClr val="C00000"/>
                </a:solidFill>
              </a:rPr>
              <a:t>buildings</a:t>
            </a:r>
            <a:r>
              <a:rPr lang="en-US" sz="1600" dirty="0">
                <a:solidFill>
                  <a:schemeClr val="tx1"/>
                </a:solidFill>
              </a:rPr>
              <a:t> and parks or green space to neighborhoods and </a:t>
            </a:r>
            <a:r>
              <a:rPr lang="en-US" sz="1600" dirty="0" smtClean="0">
                <a:solidFill>
                  <a:srgbClr val="C00000"/>
                </a:solidFill>
              </a:rPr>
              <a:t>cities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Also, </a:t>
            </a:r>
            <a:r>
              <a:rPr lang="en-US" sz="1600" dirty="0" smtClean="0">
                <a:solidFill>
                  <a:srgbClr val="C00000"/>
                </a:solidFill>
              </a:rPr>
              <a:t>infrastructures</a:t>
            </a:r>
            <a:r>
              <a:rPr lang="en-US" sz="1600" dirty="0" smtClean="0">
                <a:solidFill>
                  <a:schemeClr val="tx1"/>
                </a:solidFill>
              </a:rPr>
              <a:t> e.g. road networks, water </a:t>
            </a:r>
            <a:r>
              <a:rPr lang="en-US" sz="1600" dirty="0">
                <a:solidFill>
                  <a:schemeClr val="tx1"/>
                </a:solidFill>
              </a:rPr>
              <a:t>supply, </a:t>
            </a:r>
            <a:r>
              <a:rPr lang="en-US" sz="1600" dirty="0" smtClean="0">
                <a:solidFill>
                  <a:schemeClr val="tx1"/>
                </a:solidFill>
              </a:rPr>
              <a:t> </a:t>
            </a:r>
            <a:r>
              <a:rPr lang="en-US" sz="1600" dirty="0">
                <a:solidFill>
                  <a:schemeClr val="tx1"/>
                </a:solidFill>
              </a:rPr>
              <a:t>energy </a:t>
            </a:r>
            <a:r>
              <a:rPr lang="en-US" sz="1600" dirty="0" smtClean="0">
                <a:solidFill>
                  <a:schemeClr val="tx1"/>
                </a:solidFill>
              </a:rPr>
              <a:t>networks, industrial plant, etc.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In simple words, it is the environment which </a:t>
            </a:r>
            <a:r>
              <a:rPr lang="en-GB" sz="1600" b="1" dirty="0" smtClean="0">
                <a:solidFill>
                  <a:schemeClr val="tx1"/>
                </a:solidFill>
              </a:rPr>
              <a:t>is</a:t>
            </a:r>
            <a:r>
              <a:rPr lang="en-GB" sz="1600" dirty="0" smtClean="0">
                <a:solidFill>
                  <a:schemeClr val="tx1"/>
                </a:solidFill>
              </a:rPr>
              <a:t> </a:t>
            </a:r>
            <a:r>
              <a:rPr lang="en-GB" sz="1600" dirty="0" smtClean="0">
                <a:solidFill>
                  <a:srgbClr val="C00000"/>
                </a:solidFill>
              </a:rPr>
              <a:t>influenced by humans</a:t>
            </a:r>
          </a:p>
        </p:txBody>
      </p:sp>
      <p:sp>
        <p:nvSpPr>
          <p:cNvPr id="5" name="AutoShape 2" descr="data:image/jpeg;base64,/9j/4AAQSkZJRgABAQAAAQABAAD/2wCEAAkGBhQSEBUUExQWFRUWFxwYGBgYGB0dHBgcIhgaHBweIBgYGyYfHRwkIB4fHy8gIycpLCwsGx4yNTAqNScrLCkBCQoKDgwOGg8PGiwkHSQpKSwpKSwsKSwsKSkpKSwpKSwsKSkpKSwpKSksKSkpLCwpLCksKSksLDUsKSwpKSwpKf/AABEIALgBEgMBIgACEQEDEQH/xAAcAAACAgMBAQAAAAAAAAAAAAAFBgAEAgMHAQj/xABGEAACAQIEBQIEAwYDBAkFAQABAhEDIQAEEjEFEyJBUQZhMnGBkSNCoQcUUrHR8BViwTNyguEXJENTY3ODkqI0stLi8Rb/xAAYAQADAQEAAAAAAAAAAAAAAAAAAQIDBP/EACERAAICAwEAAgMBAAAAAAAAAAABAhESITFBE1EDImEy/9oADAMBAAIRAxEAPwDqQXGQGPQMZDHZZx0eDGatjyMegYVjRlzMZCrjHTj0LidFbM+biSPGPNGJpwtD2ZQuJoXGOjHujAFHvKHnENDwcTTiacKwpGPKOPCmNmnEjDsKMNOPCuNsYkYLCjVpxNONsYkYLCjVpx5pxsjEjBYUYacTRjOMeRgsKMCuPIxsx5gsTRrjE042Y8w7FRhGPZx7jwjBYUYHHmM8eYdhRgceYzx4cFiowjHoGPcejDsKPNOJjKcTBY6NQfGQfANM6YJmI/ufljMZtu0H6j+uKxX2Rb+g2HxkHwDbNOBJgD3IH8z9cYVeJMok7RO82kjthYr7Hb+hg149D4Wzxj3/AFH9cZLxViYAJPtJ/lhYjsZNeJzML9TPOELkEBQSe+29pn6YxyvFOagdGUgk3veJ7fTCxKtjFzMQ1cAqmZn8w+g/54iPbufePngxXoWw5zh5GPeZgMr37T88Z088rjpfcsokQSV+IQbmPbEvFFJSfgX5w8485484FCv0yOq02+m18aW4oo7gHxcz9gT57dsTrwdMOc8ecec8eRgL+/L3aR7Yw/xVFJBdZ74emFMPc4eRic4ecL6cZU2EEnt/e+MxxBgBrUgkTYbfXA6QJNhznDE5owGfNH9P774rtxLwP1/v+yMH6g4sYeaMQVBhcPErx3/lYb9+/vjIZ0yBtJiZPy7+9sOkKmMHMxNWF1eKqZuR9/fwPbGP+LqCAX/MBA8SASD8r4dINjIXx5qxS41S5KqVZjJIvB7W2GA68XPn9cEY5K0S7QylseFsLo4x5aP7+ePf8Wjd/wBJ/QHDwFYf1Y8LYAnipG5xDxX/ADYeIrDpbGJfAP8AxM+f7++IeJHycPEMmG5x7qwDHEW72+Zx5/iLeR/7gf5YeIWHtePMBf3yp4/XEw8BZA1HCpPMDNEEXC3+Qn6fyxXpox/zCYiXIE9hBH64FcP4stVgAHVTPWywoidz5Mf6YY+FZFXYrrkxIGk7gEjeLb/piJOMUaJSb2TL0W0yqDzq/SIYEm/vixRbUgeLwLkCReIkjGzL0cm76QaDv/5mqT8gfbGpuI5Z55demFUCVFgOqDYxE+/645nO3o3Ua6akzhuDYgx2/X++2A3qf1BTpFFqVDr+MAKxtJEyo3kGxwRy1Wty3emaGkVD1sVZYggg6BOk2vuPaMKPqDKtmmotoDaS9OoaYMKplkaWEqBJMnGkZOyXFeBfKetsrWflaqnWdCk04F4HVLbb/pgl6fj920mFKs0nwwa/vsBt9vPIc1QqUWIYFSh38QT+YfIx8sO4rOlIo1QSDDARdtIvqIkyCO+KlzTEiemfUtY5zRWqty+oG8AEXBM7bR9dsOef4qVgqKdTXe7EDYGRpiZv3thVXh1OmEqAf7RTrJc9TCLxNjuYi2LmTpioUp2ABIXvAgmJa/bGU97RcGk6GEcdp7x3MdL+fOn63xjmETQHRE1U6iut5A1Eh4N4kWtvgRw3OU6jFSpFj1amEEGO4H6WtgpnssDQqqn8KsfCkVFJEna0m/nGXDQAcc4vnFR2L0dC9WlQwMFgIkNeNQ3MWNsZcOqnqbtpN5HYqT7/AF+fjFmu5ahX61ZNEDSwMFQNQMHyY9/fAnIadJCkMOU/Vbfl7H3Ex9MauX6meG7HNWExA7ePfCV6745XoVVFGq9INJIRonopG8e5b7nDazdRNt7WjvgfxX01TzFem9T4EUgKRIbpM9wRpscZfjni9lzja0VvSPEWrZKpWrE1KlNGPMYktZqhXv2gD7YB+teMlc/QFOpUWkKCMyhjBmozEQGgnSQDPjDxlshTp0ylOFUjToVBBBBFwok33+vnHN/UXCXpsWcdarTpixGpYqAEKw+E6AdpuPfGsJKTZLjSGbgnq4PmHLheQYVFZSrhoEljcRv9xg3kqrtUuSg0k6bNqB0gSSDYnuIt+vLRmitIlTfWdmI7Hv8AbB70lnWZnqs9QtZRNQkW6rk/7ojA1SsL3Q0VOL0l1I1VdRIhRMi0RYAAyNO8b428O4jzK+k6g4ltETIViDcHz+s4UuYjVatRy8pUYRqsdLa7jSe5jfBf0pmzWZq0BWdGcgflLEWH1wr0DTLeZ49Rp5molRuW6hQFgwTpBU7W1Tff9cYVc2FFYvUUIxQzsEUFQZO995wE9RMG4owsYqouwtpCjcjwML3G/UdStUrUWYKnMKj5K0C3cnzi1fgm1WzoWe9UK8KzzDE7l1IggEMoImTsfvilluN6xdUWPCu0mLg/hACd7HAz0rR102Y9/wCpt9MM2URFWwibmDE/bEuTi9DUVLpjw96VWrpYsBaCFbfT1bpAEki/YDFGvBZ1hug9RCTHudJtbvHjF/1BnkoZV6mm9gN5kkDcCZvhZ4JxtmovUnQrajU1sSCBpESFnwtwe95w4zfWJwvSCdLN0ypcVBp2s0AH5X7nFrL1QQepZSJuSf0W3f7H6qeSyq0Si5gkLNSPBfTYja0FWk/a2DWWrQWIgl25gMC+p0WmL2g/Fa4jtjRyZCiE6VcSQIJEHcC31IO38sbebaRJBMQCPG5EyP02wM4lT5VZtFQRp1aajkab2AhbwAfe/sMLJ9XValVkpaNEG7CTtfqPaSBt2nCux4jlTzepKjhgVQrTEWliRNpkECBcdz7kYjOf7xjvHvA9t4Ee+K+Xinw5W1ldTAC8EtMmCVncG07g22OKCZ2nlqYd30IGWZDXt8MKY3ueknBGQOIUb1GoP5j7+cTEpvSIBkmRvy1v7/DiYrMmjHh3EEJtTGkW1CsCQBadJgxF73374w4nxOkldIUF1ZajNNwQJCn5ix9j72TqmWCHdST707f/ADOPKNQios/Cflv8x9P7mZcAX5H6Zcb4ctKrUpgmEYhT7bqdu6wfrjdmqkUy6EjUA5IkT3MHff8A1wQ47TLclwCdScs7ySh0i0E3Q0/ngemXZaZpOukrKwe4YSl/BGqI8YSei2jb6c4vy201LhjpuxgSpU/lPjf+WCHCcxrWsoJUVFZCsxF1LqYtEBj9cB+HemKtWktRXpDUJElpBGn+FTeQPv74Y+C+l2o0jUqVVc3nQGI0kkNLNB2JNh2GIdFRWwPRq121UsqzFA6kgINRpkapZ2gFhcQRJJPnBVPTRq09QFXUKILMoUoNCCdTgQTaYmfrhh4bxk5Th7nQHenmWSNRXpqHmK2oAnepEHtbFf8A6Qqj0mpCmqgq51l2JiRsLG41RfsvnBk/AwNPD+E12WmHKomomCblSFk99ogD5d741Lw/MUTXzB0PRp/iRzIKBZEnoJBKg23xTpcRqNJLG8GO+0W8EeMW6dVqtKrTZiQ9Nh7HpIFvInGeTRo4+lFc2lWjWWnpI5TSyg3aNYjUAezdsZ0uHpmf3RalY0ENJpIJgtFGBuNzP9nAf9n+aDDRFxufmGUXxnwTiRdFkgGnWqDaYDJUYW7wyn7DFeiHah6S4cpZhmXJI6ZfUBIHbvvO4xnmeB5WnTdqDlmnbqspVt9U+DtH6YB1XW96dgd6ZHap/QfbBfgZUtVAFM9JJC2MBqs9jeDjNtjo30nGkG+w/wBPbGFXPRmaFPsadRye50sqibXHUT8x95w/jatoU07GysYYmJgyRt2nHr0aNTNatTLUphqYCrY6kWobAb2H37yMQulFz94KsWQxBG09yQYjbc/bCt67zOoUSysWZTJiWbRTqBb9+p5P0wyBg1FiQo2khrgBwFkQdwGv2/XCx6han+8ZBaht1szarAKVYgiLyLb98OHSWW+E8MpKhCZemxIUsrcxwx0nqKsTffaN8B86hprmalNQoNQCEELTgAEgHaxI+uCfoHMk06j3OtpMs1wGtsdhqJwRqZDL5ii4Y3cF2OnTcksCLTAIA+VtsXf7A1oQ8/x0VXcKAJogzMdYphSL+484b/RKwgA7Ig+5/wCRwo1eB6GVyymjUexGhmAieqkrhgg2kx22kY6R6dFCiVC5qm7HdUXQpiSoAYSCBFy0b+0ayarRmrOZ+o6oOdrPMfjt37cyP9DhbyFM1s1AglmtqIUSTIkmwHaffD5xX09lmq1OZmTy2aoxZVPRDSOxDAiRMjz5wmZHhZTOmiT8LquqNxqBmD203xakuEtMfuF5JKNFtYBKFtRWY6YBI2nvhm4fk6b0lbmMsgEAK207/EInfbv5thOzlc/uBP5qkfUvU/54aqVQBQokCNAgrFhMxJtH88c/5HRqkDfV1BGWnTZXNNqygspuRpa8ENEd7H8sG+K/FeE5alk3Si1bpQtFSmWDlSW3TSVuO0+9sEc1V1V1LDUKdOrVCmDeFRbje5GKtfNTQr2W1CpEgXYqVFwoM31Rf48OLtCdpip6FotXKCo00mqk1ll50yCYAtckbbTOD3qlkyecalQCoFdHUPzGB0rLbA9Oom07hvGE30rUNMVS0jSukCY3hiY+i4H5Snz6xZ6ugF7u5ZjvP5VZj84+2N62Zp0tjrkKprZotVqBaaUDqqpU6WC/EysVAmSFAK7k4Fek+DawoA1PU6QNokSATcAdyY8408R9WUWDIyvURl0H8QGL/Go0ypjzP+mMuB+p6NKuHps1zsytqAggAGnKsACbEDc33xDlS4V06H6ny3Kp5OkjdOtUJJO0oNVvJvPv5OOSer+O/vOZchQtNWYIo2jUZNu5/QWx0LPetxmUY5ZGeoqQQQVCEK5BJIvfqgfwxYkYQeBela1VkeE0ipDKzhWhT1GGIt2iZJBt3wQddCS+h04dlM8KNMB6CjQsApTkdIsTp3xMWXy2ek6adEibE1nBI7EjsfbHuDJk/GLPDs7zcqst1KNJljfTbZqw3WNlxqZrTuQZ8/Pdji36b9MZqlzA6wNKuVDE20gzKdPwkdybRirWp6SwvA8yLH/hxrGVmU1TsZuAUHzFFQoLtSq02+zQdoMkMp/9O2GP1hwepUXUU/FVQfdwIkXPbqIm4kjvgP8AstzJTMVBa6g3NrGDsN4J+2G39plepRyT1qJh0gm021Qd7dwdjtjmnalo6E9CL6aqRTqISsJUMG2zDVInwS31K4YErqaRVmUCdMahHVIjeOzAbWXfys+nOLCvUFQDl80MHCnaojagQLmCryBF2Bw2UcgSdQIYKLAm4JsCNSiIAgH/ACk98OToaF7hwqNQztNx1NTSvTLbu6Owdj463T/hUYB0PjTTeWABPcEGkn01Pq+mHnhvpcrXNXm6oo1qegr8SsxdRqm5DRuMIFVCin/JN/8AckCPmww07HWwnlmHa4ImTub9vfvgrwt4qD3+x7/cCZxUTh562A1RO2wEwNvtjbl5VhIInyIn/wDYd/OIkWLHo78LO1E/hYj6rUgfzwY4TwNKVWq9SvpJqMyU0EzdyhLbA9RGkA+J7YD0pTidUqGJ1arLIAbSSxjYXN/MY2ZtXWsrmmwAdSWCEAAFZMkW8/XGnTLg2HMf+L919/l7/rgr6arTWILK0oe0H8n9T98CV1261O3b/wAsf1xb4TmdNVdRA1AqCoM6iqsLAE9uwxgzQuZn07oYGj1ctiqqxgnfYqB8IH6Yv1eCRUVgwu34nLBWQAALEtJGn4ptAticFyKI7HSyAEwoMqZFS5DKGkA233jtgwubUQZETEEbiP774hsYKzPDVRXZSwNhJaTGtCbBQnxAjabC52whftJqlKeWYQVlx7g9FrCLiTjpXEqM0yYkW7mfj+2FD1nQSpwwsoANOrtMyZ5bWmCJ+cYuD/Yl8BPpqoq0glMyYLaSQTc2EEXss7YtVeMinTJQatFEC4ABIUydz89sCfRNamS1as2nlUyEdVU6W21ExsA8Xn9ce8Sqk0at7FGG9rgjxi8dhegTlOOvWzCI1lDFtMLAIDxACgjcjc74c6tblqxYlFUG5NRe1rlLeIwg+nMgWzqUySs6213ggAzYgb7T2vjoPrHggXKZg0yPw0JaVK7VFBEg73t582xUvolHtAk5A1qbFa5HMEkkLTAAbexOmWv5HnCmePmoXesKbutGppYIAdWkxLTeDIHzGGrPaqWWq07aaOTDkaCJ1KyhZDTfl3Pv8pTuB8ArZrLVmY0kRCqjXZy0yNIAEkmAdR7mLziYvrHXgVr0jpylKQQaiW/3V1efbBDK5ws1arHRTBpjUJBaSSdIPYaBO5k4E5vMsvE6dNwNNNGMrdTKEyAe4BVYk3GCnp+kGy1AEAc+tqPghqsifbSQLeDiZbKQK9VZ56eajS6rpQL8Sq27GDaYLdtoGPM6jjLc9WGp7wJlEKFSNbNsYB/4gRcWfc/kaZoFa9dmpBhIZDEwW6BPT38xH0wqen6o/BR40kam1KGGkQQCrGCNRQQT2GLjETkFuIcJReH5gqnNqFBLheY2rQAFAE9W195vjj9OoaaGQQ23ggn532x0n1b67OSzFNMulJlamGqxTRSb9ABSYhQR3sx9o0cX4i3EaCmsg5UcxWFMLVUCZhhqkR8wd4naotx6ZyWRys4yQ3nFnimUSnUK03NRdwSpU/Ig9/lbE4XkzVqpTG7sF+Um5+gvhoRc4VxmtRP4bXLA3Eydhff9cOVEvWraWMa2lvEbtB3i364SeFECqG3Cyw/0x0H0q8lqhgR0rP3P8gMDHEb0zFSBBERaNUfS+Jgb/iX+ZPsP649xNhQS4Xn9IqU5MAmwgHyLnaxH2PjCV6r4Ly3LqvSTex3M3gEW74Z87+FX1dm8b9+w7/F/8cXa9Naimk+ziDNrGRaN5j9PbGKm4uzSUVJCV6RzfLzNN46QYax2Nja52vvjq3qMpWyFVKhs9NkJi8kEAgeZuBjneQ9PpTzlahMpZ00sJAJPeLkWmPHvgvU4Uk7ttYmobn7e32xc5W7REVrYn8N9MnLV1qU3YrK2Kw3gzpaBbVFzuL4e6bstRRtqSQZJBF9jvbSbe/vjHLUGhmpllgfCPhMFZuTBIvG2/wBMX8tSnSXJDgCA0ypiCNM7xNvGJc2+lpFjIVOoH3+97frhI/w1Bma6GeirYz27W+asfrh2SqwOwbwYI+Yj7Ypcb4O1SqMxTUdSCm4AiSGJDXi3URPiL4adDBnp06shpM6ghU+SVEX9yVJ+uKeSyz1E9g6wWNp6pgt8gR7A4v8AAcu9KpWoupUioWAMGzQ828loHsuLGZ4kVplDppSmkVGALNA0qQAwsDe4tHk4JMfgt5/ixoNUULTJkLqCuGcQDJYONtvaMVE9Ramh1SCpSwbvMGC5Ez33xVqcGqH/AGlRXOwYEmR2kG4gWgwbY1r6caZNQRufO4vBw/kgvTG9jNbc0ye+/wDvt59h+mNNdVFSgQpEVkF7iCeXeTtizn6lNlHKIWFuepplWA/OADJggeDtIxVLyQdYMMGjSezs4vzD7duxt4x+SJq2loceGgwdIUbE9PmdvuPuMXKWrY+3ba3uR74D+neLLXqtTjZS5OkLCyAtlJ7zvG3zwbzuQKLIsApZ2ZZCgAkn4ht9cSthYuZb1OgyrvmmI/HqUpVSfhrOFsA0WXeMaK3qbhJy7UDVraKk6vw2JJLaj1FO5wreqvUmVr0DTy56uaKhATSGnUWcXvLP3vue+FVV9yPNrfz+eOhIVFniNejSr5inlGZqD07awZPSLEMBfUP1w7cDSktYtXZxSUQ2rVpLMCAOkzG527e+ObDMCnmVfpYACQQYPkRv33ths4/6tGbL1WKwYQaVIBI2J1EmbxONdkG6p6LbJZunUSqr5es0UWDX+OkCDJj80AzeOxwy+pOqiUJjm1aKb7hqg1C58CdsAuEc5szRR2mmtUaCLp8ettNRANW0G5HnB/jBIOVE75kExIHQrP8AL3v4xDeho3VcqjLWDQUCgAWjqW8Wj84+58453wfj9Ra9KgxK06bTpJAAZSxLmxMDxYWG0Y6OlYhmJ3Nc7ATCqDeRfYnY7b4Wf2tcUFSjTDFi4aQzaZAIuAQoMEEmPIHg4y/G/C2as96nNTMnLgOQqwGQwykowckNYgA7WuPsUyVAJyqYmKdIgbSDGi4BMG8/MY556TYGqxa5KwCZPxMAe/icPHCMwAS/wgkIhgnU0ljAuTDaJUbT9cU1iJOyx6yzCmjBIlWt1Hcwth3HWT4vjV6bUM7nVp0qqL2ux9gdpX7jG7KcvM8ylpV0dYYgvrlWDWBhVCnUJEzIHYx5wHLNlsnVqEOAjVXMtBAXUqhuk3gJ32Pti4cEznPrLOc7P1iCWAfQs+F6R/LBGlQKgdK2A7L4kf8AZzP6/XC7kW11gzXuWM9zv3I74Yc7n1Wm5UAdPmfltVP8u2LJFniFfXUY+8D5Cw7YYPQ/CTWqViu6UKmnYDUylBLEgL8RM+31Cugvhs9K8QhTlRqVq7BZERUnpCaipKbnqgi943wndaF6Z570wMvTV0qiqDZ9O6H39pkTEW3wOyFVWrqHMIGlvcC8R5Jt9cdX66eUNJqS0wtCpT1adTr0CSWQsJ+IysgA443lREWDXFvJ7D/T74IOxyR0dfUIIBFCuR2IUwRiYFUeOVQoBKAgDYW27X2xMTUh6OzUKS6FlU7HqSZsDN/qPpjbXRBJVUGpuohYEbXAF5mDJ7Tgdl8w1gSBaCJW0W742B0n45B/ziJ+9rgmO0WxkVRVzeQZ1dk/Dci76RqgWUQTc7z7xE418FcaFVh1MTrLT1G6npmI7AdhHfF398OtgVIF76p/NExJ2n/XCzx+i9KsSGYAmbMwAPcQI2j+W+E3WxqN6PeJcWo5bMMajgAMyKwBaAUVgukWmSQPhEqfotf4zUzFdaiLUKU3D2BMwdyRMHTYXMTg3l+BUs1VRKrqtLUrFbhmgNAUgbdRB2MbRuGjJZcUw2h6dJVmyk/CGGkkhZPidx9MOEk1YpxcXRoGYgiWcSDaZ2Pki2+39MWqWdUoykt1fmJvHcCIj5z3xnWCVQRTEOBBJ8zvYk3g/wBMDypUshJ1A6TpBN+1wDFicJsZ7VUINawbeCTZZEktffY+18K6K9aQSGDEuG1GXAEiCEgA6pA0wB5w1llKMLkHsVPmB2BO0xgTw7hVJEZQSxVejVJKQJhZ2B3iO/fGdldVGuj6fpMhD12VYANQpsYloUiRvA+vnFin6Gy7L0Z0sxIADaFB7xBF7dgO31wOXOvTzDOEH+yCyXUFSTOqNBuBABM2kYH11d+L0q8nlsmgtqgalBEdpB6THfDjEhxS4HX9Cuz6Gany4uVBDWCixA3jYGRa8wcAs36UalmNC1FqKaqqFadWgsZnSsfCJFwSMOblg5GlLGNWs/xkbRM9U+LRNhgBxniSrxTL0zP4tNSUBJIBp5iSIJhiY2Pn54O6odesL8HSllUrVCAQiKCQQIWX6SWiTI/UYG5f18K6MtVkpsZQIG1BpCwBe5PWD/vjxez66cvSo01e+YqpTYKomNJeCBaZBP8AxeMKed9K00bSBW5gZOv8MqD0M0qEBiCb6t5uYJOqUa2LYt+p0051/wAMU5ExvvpJ3HnFMUGPbf3A/mRhvqcDoZgDU6061IlarEAGpLMVKg1BICgbCbjfG2h+z9NQV8zUW3/dzG24V5H2xd6DhznN0jrNtht/z2wToZUrRpkHeoO97j5eZ/TBD1b6Pq0y9SkNdKmo11dSgkdjoLal72i4jAzK8RVxSpcvS6EkvJ6hpYwUOxBIggi3bGmVoitjj6L4eGrBgUGhXYiN4pOARCkGCfKm9pwy8VpHm5V1KkpVqdJBkzQ0zMWgsPzd9rE4F+gaf+2PhBInzVQfyJG0e+C+eaMxlV1QCtV23nSWKgWYGZ0wY/ocpcKXQdmeLtTVEKamqVTpCxJJ5pN7D4Y7d++Jw7JJWYnNquvT0yUNNZYjSQZ1HYhrXkeMa/UOTV8xl21UxoLM0tEgpAIVjJi20/pjKhxgfva5cKtRqi/hxB6wzad/FtjjKP8AC2c44FQNN6q3Lq2iO9i14PewMfPDRwOlUzmZJUxSoRLKD1GCBHgsepvICzIUQW9RekK9Dh9epXpvUrBtQqBk0hSy6hy1JMgaur3HgYI8F4YMllRSgGoRqdtpcgTeZgbCdo740nKkSkD+L8ROVy9GnREFHaSAOoACxHcS7W7R9cDdOazuWrLlxZpLqlPu0yOhbav4hv1SLk4r+oc3qKqSAFWSb/E/4p3O8MonyPlhp9G1auVyJrIrBGL1WbTaF6VWRTabqdjJ1YuP+SX05bwrg1RarIy/ibBQZMzcdB3BEad/bbE9SUnphabqysTMHWDHyfF7M5anUzCXp0jpYkO1SJgXJZNQJkm5ix2xe4xwKiMiay1Q1RDpKoZpySosXgltN4E7m2HYhLRIsbHz49vlgv6d4cXzKLq0x1EwTYXMEA9vIxi/Bqn7oMyR+EX5evaG7gXv3uPB+eC3oxaaI9V9QYnQIYi2+3Lbvbftt5uyKY8DiAplnNX4UZviYG0k6V6Zb+c/PCJmeGMldy4AJYsouQVa4IJ+Kxj6H5Etxfgpz3VlyE5ILtdo3GzFRDCCcGPUPFhWoUxLahVUU7LqBEsxJ0kwAJMRJie+M7o1SsLZb9nlHQus1dekaoNKJi+5J398TA8evAvS1ZZFjK3kbzAAn5WxMTmxYMdUzDCxgmezi9j8t4B+fnG9GYwWjx8Vt57NcG0iO2AGTzRpgU2rF6rsOnSAVW/UBpgKu8sR3vgzTcLoXmB2eYAUExuZANh89u+M074U9G8uQ9iCu2zSekj+KJtG24GF71hTLClLEbkwROqL3aRFpi2+GCoFJBDM0GOlrTq8T/PxhL9SZzMNX5VOlNNukawyhWUlWe4EC/xGAe0yMA0WcrT0BdJLaIgtBJIJJJiAN4A/yzgsFTmx06XEfk2Igfmn4W1fT3wEyakEqYYr3GwETPyI8+2C1Bjy1kkaZU3URHsR/CV+31wosci/wqqdQmZIvubjfYwNmG/jCrT4vzONZumdtKhZuDoCggfOTfwDhlV4qau2oNvNmEt8PuHFx2+6x6syipnRUpoVqC7Ok9YYQfykb2ne+2KJCD8aptW5SgsWIBYBYBF9tyBETEC+KFR1q1Cq1XQgMOWoAlghJ1RcSABsNzjLgOSqLl61WAKhQmkXUTqEnYSQvePzEqQL4O8MppeqFpg1UVjBE3CtYTaxMgAdsQ0kUvoHZKtTFJH1UtVWkjGQgJYpOm9QGRYD54vcpalHTSdG0vSaREArUBbYkSFB87nzhc4I9dqSUqGqo9Pp03sFqFCfi7WFv9MWPTGfq085Vy1YA1EorVmpcqdYmLmOlgN95v4qrB6DD0q9RuYPw1LSaTjrAEHXvAU8vVI7TbfC5ncocxxKnV2aioUaCG1KNZM7BW6rfKME/XvFCvDWcQrPWVW0E7OjSL9okQIEHFPI1URGzBIDChzNRU26FYk2uAJFt8NqtoSd9LPqzMFVBUAsJmQosRAYkbRvNtonGrLZZeRSqNp11aaEqyaV6zIY1CYlReDJMb2AIHiSRQr6GUu1Ji9UrdxovANxqF/b74s5T17RXKpSq9TDSCQGI0BFCrGoTcHuPiMRhxVock49Ci8HpMTOkudREMGk2FylW02id/eMMOeyYqIAw1SCDDBbNBO58ge+Eb//AGmVBkB5gX0ASdIEkDVMtv8A6TAMtxcpqB/d5VSx/DY2H/rgzgaaEnYR41RPIrSgIem4Y8xJA0m8KAWiPh7zjivDs5obXpUkREgxsZFvItjtLMGSZpiVmOUYB0nzXPmNscPFG9ovNvoew/u+L/HsmZ2T0P8A/T12sCzBVUFZ3E2DSLj+ETvJxW9Z5zVmsktMhtSFQAZPwo3wioDJ27Sf4rDG70UT+5KwBbdrC9gTcydyfA/qpftFzrLmMsFa9KnqBE2Mgg/Eb2HYf0b+hF/PcSfT+8UKVkUFmhYBNuldUiVediCcD/RmYOY4uOfCsUqWIKgHltA2sP7746Bk6VKohqVF1JmaSGrTGnocxBC9oHeQQVBi5gVlOAZejm0zCPzSabLUonV8RWOiFIC2+GDHbsMSmhvY28PydCkbZmlDfGNViLWi0jzOFD1zxWlQpytY1KzEAKACosGu1xEEEAXv2vg1xH1HlstSJq5blkK2mXNzFrFVNzb/APuFNODrxaqmY5Lct10vyqkEMulNTa00l40kgHaPlhUtNhtCNmuJPUJLMWk7957fT27TjrnFuGVqPDSuXcOadJJWnVIqaV062gLIuDMGYZt8Ac5+zpMtxDL6GZ8uTLhipdSo1QRAkNEbDfDLn+KUabZjMMRTQBFXVTCywR2Kh1M6pIudpsNzjVtPhCTONVs61dg4LF1FpcsTPgnv4A+nbBn0nmjRNarWnlJTJZJBFRpCopk/EGM+RBB7jDLxX0iczQTO5ddL6H1LImrHwVAoJE+QD2FsU/TQqZocuUWhShGVk1HUSNJhiZaxa0RBOxtm5WtGuDXSpkuLjOUf3arpQVHLpBVFptB0mSDEsYi2r7kh8zmUy9CnyqgNQgERcLfqkFY3t3BnDW3pNKXE1D0lNI0ldFB+MqF1EgMdBmTE2kHBb1XwzL1MnUDUKdOBqpsohg2wAJc/FpAiNj5vgUl4S0BPRfH6VRS1aOaOhaZnlvIJkqgu24Ab4pjqIAxnnOOFsxUNPLBKbELTdtQ5TLHWOoaJBuogwPMgq1P0jU5QqUKgqts1JVIb3ESZv8p7XEYJeiG5tRuZ8CL1BjcmIAk7iJ9xpHa2G1Wwi0+GvNcEpM7MvEMtBYkfg1DYm1+WZ+eJhwq08oWJKKSSZ6hv98TEmuLDdakXbpKJaGdmWxnfzA7CZvFjBwR4YqUnbl1qUgabTIvqAA0/P+74pZ6mB+INibHlhhPeD4tM/wBjA8QtK8wHseWl/lfGKloii9Uqkkwbm8bbizO3YeB7e84C5eoA9RLHpGlo+ILPYC0gz7+MX3ErvK2JmJLETLC+17fp5rVqqU2FWADTI6j7EGNjvMbd8Sykxf8AVPEmy66lBFU6VXp1XEtqYExAU7EG8eMGfSuberlw1SpzHqKGZgt5upBJAWR7WOmb99vEcklVKhrnSGVvh6mWSAoEdRAIBNrmAB3wK9IVQKQHU7K7CoQ4IJJuQIB2ItO87HGsf80S9jM9UBAxkQCCYANusXG19eK/GuIzRpVabah1KYM306l7Tuhj5r5jEz3AXYDTmEp9UskbEEkQ8fPtOKmX4G1IBWqs9NSHCCCvSDEs3Vq1AfAJ9wcDegRreui11JIVXBIMeYNoWSTJFjiz6aqaxyxGmlQBLGbgDSO9rQdvbtOB+cNKrWZNNDRRIpQ9MOR0K0qwChLNEAG4G8HFoVF4bTYpbWhUTcmd+o97z9Nr4VqkOmCDxKhlqlaqrVDWbUunpCHq1SFUEnsN5MsYvi/nuC1l4jRzRQtTqZZqVRk2DhGIG4gEhQCbWN8COGZek0AUygVwGNoJ++0ePIw3cTzDKEdUOtnVezShjqIAkADWbGej3xV7G1oC8falVydSnV1FDURzFQSIDRBLta0bCJxW4tkaaZVQiVeU9HltqJbSIXdkWAI77H2vgZlOMAcWq0zzmUMWpS5MFQxG5sIv03tFpx0XhvFaNLKrlwr1NKFdTU9xJuR3jv5F8VRnf0cv9QcUNPJlQqSStFWUTKlLdWrcr7d+2EnLMJhy0Adj3/ucdZ9UcGp5rlUjFJqkOCiz1LzUghyskwBci5F4xR4d6HqZOgxNMVuapRkemsqZBH5tRNrESB1G+5uDSCbcjmIqAm2qZHc+R/ffD/xAfiVv/JP81/rhZ496aehUOnQVEEgGdPfc7+fIwycSEVK/kUR/91L+uKm0xRTQdpA6YU3YBR/xGB/PHLavDXo10SopDahM7E6t1I3EFfucdcThNUrIUgEDSw7QtjM+ccrXMVajK1Us+ibMSIMCSCbC4Bj2xMWOR0GpmMvSIy6h2AZVpCWOqaan5T22ue2CFD0t+80i9ZaKZiG6a1NmMCw6nEFZjrBIg7YoehYzWaqDVDjLqyhYEkKsgGRpIkQQRt4nD03pynUmm1Soa1FF1ySwfUpIiZbSSp+GDY+BiGFnPTwfNGnatzUgzySdAMMsqxIBCWG0ALbe69m8xXqUlCO7EU4cTBL6uxX4ktaTf7YcvU/CQMutDL1ZXmmiE0FEVrHSWQWBLRffWCNjirS9PVk5dKjUSnUIKUiisQpuQS2kxfSuo7Flje1BZjw/gtHM00y7Vn/eK1MNUR6vgamWP4hFpBgp4kGhkeflMuEorUXkZxg9PqLVdaqBOhQNaBTA/wA4I84AZ7h+YylZK1Sm9Jw46iPiIvq1rIa+5m8/PHWq+e/61TbkillxT5jVNC9bKIQgXYQCACBPWo74mVoFsrP6opJSqFqXIpKjaFqhg5axElgS0mdzvYjHIMq1bPVjT1XclgtgAbmyyoETePtjunFeFHN5etSWsELh0LFWWOqI9+/+9O8b/P3FuEtlsxUoOQWpmCRsbAj7gj5YIO0Pg25pnRVp0uVOsUhpZQsqQD22JAvqiWGL2f4vSyRojSzBEdwsAFqjsyzq2hFDAHwwjfAMPUpZQKtMLUZuWi6TqIjUSQQYYfFawgG8DDdkhTprSpNVpy6Gn+KNR5mgKGD3KrNoBUbGQQCJpemk5ORT9N+qKVbPO7GPwlSnaVUSGeT51ELteI74A+tPUyV864jVRSEWLERuwMSDJ/QfI0vUOeo1DUIDLUMawNOkMB8QuGIPeZIIJuGsrBpONFGnZlZ1L01mf3amfxV/FVT1BV1IQyi5PkkSDE/TArP1TRzNQUF5muq1RliJLXVIBkRO4P0xU9E0qjVWekoc00IGtjpGrwBsTDd/zTBO7JkcnUy+Z1tRoVarvzE1VCCpB6v4VKdQhdwbDEvuzS1jUVRt/wChhTdsyEY3K3Ok9xq03jae+PcEK2QqVGLnmdZLdzuZ3V4PzFsTCykaYf0YuN5kVKLF5AjSrKCIaJuNVhaPlN/KdQzJB/NfcTEdu392w31wGU07xMObzPt/mnv2g/LCTnU0VCLG+8AkzcHbvM/XGUXfTJDBwrXUV1W7RqUMSAdrSBI7f8t8G6HDdSIrkak6jAtOqfnb9f0xX4DwhaQSpUB1uVVQFupIuBHi8kxAHznbneKcsQBIj4mJBMHzG3ba9z2E1TfBMsDhS1CAKmxvAk2JgAz0ifvfALKenlo1qrPUYh9BUJTjamQW6bAtAsRuDc2wa4bxXmQvSAemFvBvB1TPdex2ONPEMtNQdWg1FKbarm4hSYtL7SekDtikmukgHgWcZsmlYknSupzBuQ2k97klSI9++C3BMzzqRcHSoEksCSDePyz3PftPfG3J5fL5VKmX5bOjsX0sVgAknTDttqlrjc+wxll3VWK0qaUkuQqBRusGy2ne+5n64jCPS02JuVkZvOBSQutH3EddEiY33Xt/XBLNcMSsYrPCBiwBQMCSAZs0iIi97/LGniPDXTNCrTLEVECMAYAZG6DMiAV1C57e+DNaiVpVKtSiVWkFYqjqx0gBYJkAkwzEiDaOwGGt8Bg+rkBQy9NFggEmQNAMtO02EW3wJHqDNZh+QGAdqhpq5Q6QmlhcBYgLraReJjfDNSz1LM5atyaZIFFz1GbyxAmfInYHAb05xaojEfwTR0vKldNCn1oxMqWNRyBckEfPFJU22PLVCRwng75XilOmzq5l1DLqhgabgMNS3H0NxGOg5PJMWiqDfVETIGq250fwyY7zhY4hmKX7zlmp1C5y1WorK942Ki4AYatQ2vsZjDAnqKoWRSlMKzaCeSogEkE7WuN/pi3vZCVGipW0cYyyNdUytQgTbVrqtO0SIsY/KPq3U6xd5GtQWOpdXQCwAJ0ssm7Md9y20451n/UFN/x6BbmUQaTsyABEbWbEzeZGGz0OWzR0VKrmqsvIVWXSWUDqBEHuR74mnWgA3H+CRlarM4JCWGqYum1rjqnAbj/EEAzACgNy0E6t5akdo/uMM/G+I0HFWiaisbjTzCTIKkiDFxpHfz4wjcVrLX/2mnUpA6VVQegbsLnwB4w42+jOgekc5Qq5KiZZaopxACx0koDqJFjAMDzjmvqmiKWbqAKQockAjeRO0/CTJH1wRynEGpKFpOQq2FhMSTff+eNfEMoM4C71FSoDDGLNLdMqo/zEatvlvgpqV+Cey1+y7PN/iKuOy1SQdo0NY+236Y7ieNwdl1R5vsTE7+fv74+fvRufOSzNTWAKpTl01MkM7VEG6dtM3n74dfT/AKzr52tygERiuoQHM3WbcwAQOo+wbfvo0Sh44xRSutUwuop8QBBkHpMgw19Nu9sAz6fSmS4bVo1MBcyQqoll7ip1fWO2NFPO1epTWBZQNSrTZvAjmEgfEI8W++jNZs/u61amZUa1H4TAiop16h0jUCbEmY9sZjoDeus/VqUBl+YXepVUBTItqtuT3AN/9MNudoqTq/hhB8wfi7HsL9pJxxzP8Y52cHLchDoQG4sO5B/zE74Oeo/VITK0qCVGeoGktBUhQZufO202mYOJlF6opV06Xksxy1BJ1E9z4Fzc23YXHjHLf2mI1TPvUWm2lURXYIdMx3MRNwN98PHpP1RzciiVgy1iISslPUTTG1Rwt5JBpnsxwP4errmalLNFcxVzJciPwwU0qnwuqgdm0j+AEXvgisfRN2UPTNF8xkfxV5ihoQqCrAczqAftdiCR2PVO2LHGKxr0uYKXWKjKo1DUQREnZpAVoEhY0++Lue4b+7ZKuKYKrRpnqJ95tqbuTaIYBQBJwOynE0FKjod+WKZUalJFl0hjqMC8kED8/bDbEl/Ra4t6fWiSKqklxKQAFIIaSSJJYEodxswO+ANH09VdXakusU41AfFH8QQ3ZfJExbDHnPUgosCtJoi7QQAdiJi5Ewff6HA8+uKvKrUwqDnWYwSdJ3EnYXIt5O2LTf0DjFejZ6Nyy0cokt1VDzGAnv8AALdwIP1OLPDa3MqPVM9Z0L0kjQJAN+zMSfqJwq5Hi1TOmogrCixWAl9Lj2YDpK+T+WTNrsOY9F51Mk2wcw7NrAMi9iGjwJ7xttOcouzWMlQxLlzA/wDxOJjkLeomUkMi6hY9TC/eyvH2tiYr4v6Hyfw7HXdihWSIIk/5T3HuDHzuPlUo0KTVqYYLNLa9kYglTB8G41CBCn+GbaVNTlU6zJTsC2+q09jP3+WPOG5plAVmJiac3EfwxdbxAu0bW2nnhFvTC0nYQymeQaygVVaZIaxMtIMeB1WOx7SDgdmHkzJuAQfaw/KANvEX8WxlUzB/MSXXYEiYkTA8fTv99PFs0Epgi7wWUdzAGr5KO++8bwMbxiokSlkz3K55VYqXXaQC5MW/8Qbx79t8HeLlKmX5rGAAKmqBYiZ6TKm8iDIMgd8IvCuFcxzVqNqX4j2M6tisSogdux3wbz1YigyKFIpk1RTkDXpghPiFtUSO4PtGFJ7pBjqwRwnjhBrNX1CagCDoQ6GVdEKqRECTpECT74M0uJ00clmVTq/7+mPpAHVebmMLWUz9arz+YgLM4chjPW5EaQHYLp0kWvDdu9vN8BaizVWqU4MdOi+1hMxq8naBt2w2kO6C2Z4t/wBcoBArIdbFyCyowplUspBkyQL98XM96hFFHBpCqHVZUagWBJUjS+qdyYkWI8yQfBqCgPVMfhqCBfeCR8R37R5wDWWrpFWqXaGLKurSdXUtyCQEJM2H2woxV0gb9OmekKSNlw6UeVzk1BNVyukQTO3xdh2OBPHuGJSyVepSZhVFMOArgqsU4OmUnpp/Lqj2wbpUWpUEUtr0JTpgi25WmWgRBVQWjCT6lrzmQKR1oKaKQx6T+fcbgoQrfI+cNE9ELgNFHaqYq6RTkR1Q0yCSBIAuZHg7bgrrrFKVYD8NHZ2EPC3cK0sSRIBMk7k4N5egi5TiPKUgk0wSqj4aYCVVBG0sWYx2F8NvpHhOUfh1EvqY1aKaxtqImNo2nuewxr5ZF1o5xm+H06IJcjS1NKnS2kNqNTs436e8G2Gv0FxelQNPlIZdTUd7/wCz1qq0pCkTILbTsLzhY/a7QCZumqCFFER4gO0C3j/XDt6LyCPw3LakTUyLDaoYaXMGQwMyot4GJv0u/BG9U8NZONBKf4heopAiNRexETYn59/e3WOA5mhlEIqU8vlGaXqIzCQZ0oTqZjBA8dscq9d8aZeLAqqK9FkbmL8RMBxJmCBNvlvhurUud+810C5gVHU01ZYBGgaoYEMYsSp+XeQMSGLinrfI1npIi81wx06qZ6HghdyvUdt9vGOaftKyFEOjUFEyy1ILTqMN1BpklSLhj38Xd8zxfNVhyqNShTphlpkBDT1BlvI6iAoEEyPi74XPWvp2pQyMPyi/NNTVTMkDTpVT2iBv8hgXQ8Oa1X0FWWQQQQfcHzF+2Gr0i9cZ2lVyyFiKg22CuCDJNvhJsd4woVapI0z0qSVHid/5DBf08ebUy9KoW5RrKrabHSSBvBFr7+YxoyEzq+Y9QLRrV2NZpKFNUGZ0KFOpF0TrUXFoZo8YG5L1AucWtk61J2YU2rqFra+awbV0dEAhZ6YIMNtglT4LkcutGgahqO9Q0lcIeZLkmnDAlRpVoJNoX2jDNk8hw+m9Kqi06lZAq0n5g1mZUAMWgz1ex6sZJotnEfUuQphZSgtEqosvMF9W/WLnSRO0eLY1Z7OZevToM68siVqOhu5ncqbA3n3B36cdK/aHRpZ5kek55tIEcudXMk2ACkw2qLkRB72xyOjw1KuYq00MKGfQzHYBoEwLyPbxirQJD76e9X0snlq3IU1q5WEfSQmhAFRJ3JAmoR5Y3wlLx6rUq86o7NUNQPq9/bwItG0W+TP6d9MPUpmiuYZCUqN0sdGqLT3AYlVJPvhMy+UYOUZOpA2pDb4ZJ+0H/S8YmNbaLlFrR1uvwyhxXh4fW4qhGOpmMrUBHQFi4m/axU77JfA2q8osXu7NTPU0BgCS4CQAAoPxWsbRt5wr13UpZUU1hIDksVZgx1SARMRB0gbfDPxHAfP16tFualUqWbmDSujqI3A1GLfocVFSI0kMuUyhamXQ02DiSjdWtSQkM3xDVsIuCbbYRuJ5TlVnQTAYxJkwGIuYvtvF/GH39l37QGozlq1RVVr06lQkrTIDHTA7MT53+mC/7R+AZesDXSpSaoY5vLeSG0yGQHdSD1CfB3Bww6J/p3h6pRFUwatUmmimCuk76lN4gE7GRI74OcX9U8mnDPrJgcsGCRBt4VfeDvA9l3IUj+9ilmar0qamBUpqIUGIMDZY3vIn54K+pv2WZgZmMs65hXXmAvUVXI7mGa4974jG3ZeeKpIVa/GqbOzco3JPxjufaniYsP6Bz4JH7nXMGJWmWB9wwBBHggwcTDpEfJI75wegalNKyIGtFKALTJJ9hc77m57Y94j6WcCVF4udVoktMBgZmwvscTExLWyReep1Dq7Q12N9ibHT+jXGL+T9FHMU9eprgC1RQIDExHLJANib7qNoxMTFyWgTNlb0Y+X1MiyrCXupIIsDYCREHa198LWV4etV2qBUZgWRlqoWChSbaAUiR1XLSCMTExk9GidoM5HhFOmJdKesPP4a1FAtpXoDHw3/ALfaxBuVeUmRqHRVtsSLsf8AMPmBaxxMTCB9A/qXSKdLSCKb1Up1YVlsTpBGuY6tIvIj74rcG4ClKvQqa2EVASNYHdQfcghoi+/38xMNaENz84HSS/YEhmtICm+jt1H5jFCpw2hzy1RQxeIDEkAEKTG3ck/T7zEwS4JA30bmiMpUU6SUzNdWETM1GM7EGZAwVVKdCmqpy0XTIWFAEktADAmPYGw22xMTFvgCj+0bglbMK705KqtPpgkMRI6IF2gkmOw274K/s+Ujh+WYlCvLYAaBIIq1pMzexX9cTEwvA9E39o/p2sM3WzKjXSlQzAKNJ5agSoY2Mbi3nDt6CraeG5bpmUY/CLnXVO+new/THuJim/1QvRiy+Y1D4F/4iL23+Da2BvrbJtV4bWRFOooCNMSYKNAgdxPjExMRYz59r5J0gupUNqAJETpMN9jY4Z/2bgDMsXUOi0mMHyWQA374mJjWXCY9OirnVB6ERZ+KAI6ZPiN4I94x5Vr1qOXOZFCadNQ8oq/lJuIGwJb5foZiYyirLk6dCFxP9o+cbQ+kU1jp/DkNHcM4v2mDHywo5LiLUyzAKSwgyAd72GwviYmNmkRk+nT/ANnHE8lXV/3kU1q2AADJYBT/ANnEgnsSfg98bv2svl2pivRZOYqii6366bXWNjqB+4J9xiYmM6p0avatnJhVNx/f6YNIlLNVaRqFqesaHYHUNewhQpI1WMC0zEYmJjThkFOFeinpZs8wB6aIXUsCofsLESdMyQJ2w1cN9OmpHLVG6SVudLRcSdiNVj+t8TExhJ7NFpAD0f6jzGVzhyz80rXYU3WesNMT1SNSzBGxU/IjquebK0Kq13rImgNpL6oUE9UQwBVjeIN5i0jHuJi7Jq2YDj+RN/3nL3v/ALQj9NVvlj3ExMVYqP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59" y="1100336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778" y="1100336"/>
            <a:ext cx="2345134" cy="1756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106" y="1124172"/>
            <a:ext cx="3298390" cy="172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59" y="3284984"/>
            <a:ext cx="26098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731" y="3284984"/>
            <a:ext cx="2876327" cy="1914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84984"/>
            <a:ext cx="2876327" cy="1914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1729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the ‘Total Environment’?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92696"/>
            <a:ext cx="9144000" cy="6165304"/>
          </a:xfrm>
        </p:spPr>
        <p:txBody>
          <a:bodyPr>
            <a:normAutofit fontScale="77500" lnSpcReduction="20000"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C00000"/>
                </a:solidFill>
              </a:rPr>
              <a:t>Total</a:t>
            </a:r>
            <a:r>
              <a:rPr lang="en-GB" sz="2000" dirty="0" smtClean="0">
                <a:solidFill>
                  <a:schemeClr val="tx1"/>
                </a:solidFill>
              </a:rPr>
              <a:t> Environment = Natural Environment + Built Environment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TE = NE + BE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That is </a:t>
            </a:r>
            <a:r>
              <a:rPr lang="en-GB" sz="2000" dirty="0" smtClean="0">
                <a:solidFill>
                  <a:srgbClr val="C00000"/>
                </a:solidFill>
              </a:rPr>
              <a:t>all around us </a:t>
            </a:r>
            <a:r>
              <a:rPr lang="en-GB" sz="2000" dirty="0" smtClean="0">
                <a:solidFill>
                  <a:schemeClr val="tx1"/>
                </a:solidFill>
              </a:rPr>
              <a:t>– whether human influenced/made, or not!!</a:t>
            </a:r>
          </a:p>
          <a:p>
            <a:pPr algn="just"/>
            <a:r>
              <a:rPr lang="en-GB" sz="2000" dirty="0" smtClean="0">
                <a:solidFill>
                  <a:schemeClr val="tx1"/>
                </a:solidFill>
              </a:rPr>
              <a:t>				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Built Environment = Total Environment – Natural Environment (BE = TE - NE)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What ‘</a:t>
            </a:r>
            <a:r>
              <a:rPr lang="en-GB" sz="2000" dirty="0" smtClean="0">
                <a:solidFill>
                  <a:srgbClr val="C00000"/>
                </a:solidFill>
              </a:rPr>
              <a:t>process</a:t>
            </a:r>
            <a:r>
              <a:rPr lang="en-GB" sz="2000" dirty="0" smtClean="0">
                <a:solidFill>
                  <a:schemeClr val="tx1"/>
                </a:solidFill>
              </a:rPr>
              <a:t>’ transforms an interested part of </a:t>
            </a:r>
            <a:r>
              <a:rPr lang="en-GB" sz="2000" b="1" dirty="0" smtClean="0">
                <a:solidFill>
                  <a:srgbClr val="C00000"/>
                </a:solidFill>
              </a:rPr>
              <a:t>NE into BE </a:t>
            </a:r>
            <a:r>
              <a:rPr lang="en-GB" sz="2000" dirty="0" smtClean="0">
                <a:solidFill>
                  <a:schemeClr val="tx1"/>
                </a:solidFill>
              </a:rPr>
              <a:t>– to sustain human activities?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rgbClr val="C00000"/>
                </a:solidFill>
              </a:rPr>
              <a:t>Construction</a:t>
            </a:r>
            <a:r>
              <a:rPr lang="en-GB" sz="2000" dirty="0" smtClean="0">
                <a:solidFill>
                  <a:schemeClr val="tx1"/>
                </a:solidFill>
              </a:rPr>
              <a:t>!!!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b="1" dirty="0" smtClean="0">
                <a:solidFill>
                  <a:srgbClr val="FF0000"/>
                </a:solidFill>
              </a:rPr>
              <a:t>What is the output of a construction process??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facility!!</a:t>
            </a:r>
          </a:p>
          <a:p>
            <a:pPr algn="just"/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632306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‘Construction’?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692696"/>
            <a:ext cx="8820472" cy="6165304"/>
          </a:xfrm>
        </p:spPr>
        <p:txBody>
          <a:bodyPr>
            <a:normAutofit fontScale="77500" lnSpcReduction="20000"/>
          </a:bodyPr>
          <a:lstStyle/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sz="1600" dirty="0">
                <a:solidFill>
                  <a:srgbClr val="C00000"/>
                </a:solidFill>
              </a:rPr>
              <a:t>Clearing, </a:t>
            </a:r>
            <a:r>
              <a:rPr lang="en-US" sz="1600" dirty="0" smtClean="0">
                <a:solidFill>
                  <a:srgbClr val="C00000"/>
                </a:solidFill>
              </a:rPr>
              <a:t>dredging, excavating</a:t>
            </a:r>
            <a:r>
              <a:rPr lang="en-US" sz="1600" dirty="0">
                <a:solidFill>
                  <a:srgbClr val="C00000"/>
                </a:solidFill>
              </a:rPr>
              <a:t>, and grading </a:t>
            </a:r>
            <a:r>
              <a:rPr lang="en-US" sz="1600" dirty="0">
                <a:solidFill>
                  <a:schemeClr val="tx1"/>
                </a:solidFill>
              </a:rPr>
              <a:t>of </a:t>
            </a:r>
            <a:r>
              <a:rPr lang="en-US" sz="1600" dirty="0" smtClean="0">
                <a:solidFill>
                  <a:schemeClr val="tx1"/>
                </a:solidFill>
              </a:rPr>
              <a:t>land</a:t>
            </a:r>
            <a:endParaRPr lang="en-GB" sz="1600" dirty="0"/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 to </a:t>
            </a:r>
            <a:r>
              <a:rPr lang="en-US" sz="1600" dirty="0" smtClean="0">
                <a:solidFill>
                  <a:srgbClr val="C00000"/>
                </a:solidFill>
              </a:rPr>
              <a:t>build bridges</a:t>
            </a:r>
            <a:r>
              <a:rPr lang="en-US" sz="1600" dirty="0">
                <a:solidFill>
                  <a:srgbClr val="C00000"/>
                </a:solidFill>
              </a:rPr>
              <a:t>, dams, </a:t>
            </a:r>
            <a:r>
              <a:rPr lang="en-US" sz="1600" dirty="0" smtClean="0">
                <a:solidFill>
                  <a:srgbClr val="C00000"/>
                </a:solidFill>
              </a:rPr>
              <a:t>roads, airports, </a:t>
            </a:r>
            <a:r>
              <a:rPr lang="en-US" sz="1600" dirty="0" err="1" smtClean="0">
                <a:solidFill>
                  <a:srgbClr val="C00000"/>
                </a:solidFill>
              </a:rPr>
              <a:t>harbours</a:t>
            </a:r>
            <a:r>
              <a:rPr lang="en-US" sz="1600" dirty="0" smtClean="0">
                <a:solidFill>
                  <a:schemeClr val="tx1"/>
                </a:solidFill>
              </a:rPr>
              <a:t>, etc. 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Moreover, in broader sense: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Laying down pipe network for </a:t>
            </a:r>
            <a:r>
              <a:rPr lang="en-GB" sz="1600" dirty="0">
                <a:solidFill>
                  <a:srgbClr val="C00000"/>
                </a:solidFill>
              </a:rPr>
              <a:t>water supplies</a:t>
            </a:r>
            <a:r>
              <a:rPr lang="en-GB" sz="1600" dirty="0">
                <a:solidFill>
                  <a:schemeClr val="tx1"/>
                </a:solidFill>
              </a:rPr>
              <a:t> and / or </a:t>
            </a:r>
            <a:r>
              <a:rPr lang="en-GB" sz="1600" dirty="0">
                <a:solidFill>
                  <a:srgbClr val="C00000"/>
                </a:solidFill>
              </a:rPr>
              <a:t>sewers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Even sinking bore hole to access and extract </a:t>
            </a:r>
            <a:r>
              <a:rPr lang="en-GB" sz="1600" dirty="0" smtClean="0">
                <a:solidFill>
                  <a:srgbClr val="C00000"/>
                </a:solidFill>
              </a:rPr>
              <a:t>groundwater</a:t>
            </a:r>
            <a:r>
              <a:rPr lang="en-GB" sz="1600" dirty="0" smtClean="0">
                <a:solidFill>
                  <a:schemeClr val="tx1"/>
                </a:solidFill>
              </a:rPr>
              <a:t> or even </a:t>
            </a:r>
            <a:r>
              <a:rPr lang="en-GB" sz="1600" dirty="0" smtClean="0">
                <a:solidFill>
                  <a:srgbClr val="C00000"/>
                </a:solidFill>
              </a:rPr>
              <a:t>oil and gas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Dredging of canals and rivers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Repeating!  </a:t>
            </a:r>
            <a:r>
              <a:rPr lang="en-GB" sz="1600" dirty="0" smtClean="0">
                <a:solidFill>
                  <a:schemeClr val="tx1"/>
                </a:solidFill>
              </a:rPr>
              <a:t>What </a:t>
            </a:r>
            <a:r>
              <a:rPr lang="en-GB" sz="1600" dirty="0">
                <a:solidFill>
                  <a:schemeClr val="tx1"/>
                </a:solidFill>
              </a:rPr>
              <a:t>is </a:t>
            </a:r>
            <a:r>
              <a:rPr lang="en-GB" sz="1600" dirty="0">
                <a:solidFill>
                  <a:srgbClr val="FF0000"/>
                </a:solidFill>
              </a:rPr>
              <a:t>the output of a construction</a:t>
            </a:r>
            <a:r>
              <a:rPr lang="en-GB" sz="1600" dirty="0">
                <a:solidFill>
                  <a:schemeClr val="tx1"/>
                </a:solidFill>
              </a:rPr>
              <a:t> process??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8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A facility</a:t>
            </a:r>
            <a:r>
              <a:rPr lang="en-GB" sz="1600" dirty="0" smtClean="0">
                <a:solidFill>
                  <a:schemeClr val="tx1"/>
                </a:solidFill>
              </a:rPr>
              <a:t>!!</a:t>
            </a: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rgbClr val="FF0000"/>
                </a:solidFill>
              </a:rPr>
              <a:t>Yes, construction itself </a:t>
            </a:r>
            <a:r>
              <a:rPr lang="en-GB" sz="1600" dirty="0" smtClean="0">
                <a:solidFill>
                  <a:schemeClr val="tx1"/>
                </a:solidFill>
              </a:rPr>
              <a:t>can be a </a:t>
            </a:r>
            <a:r>
              <a:rPr lang="en-GB" sz="1600" dirty="0" smtClean="0">
                <a:solidFill>
                  <a:srgbClr val="FF0000"/>
                </a:solidFill>
              </a:rPr>
              <a:t>part of facilities management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e.g. refurbishment or maintenance of a facility like canals dredging, facade painting, etc. </a:t>
            </a:r>
            <a:endParaRPr lang="en-GB" sz="1600" dirty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012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a ‘Facility (or Facilities)’?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548680"/>
            <a:ext cx="8820472" cy="6309320"/>
          </a:xfrm>
        </p:spPr>
        <p:txBody>
          <a:bodyPr>
            <a:normAutofit fontScale="40000" lnSpcReduction="20000"/>
          </a:bodyPr>
          <a:lstStyle/>
          <a:p>
            <a:pPr algn="just"/>
            <a:endParaRPr lang="en-GB" sz="1600" dirty="0" smtClean="0">
              <a:solidFill>
                <a:schemeClr val="tx1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What does this term mean to you??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600" dirty="0" smtClean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a place,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an amenity,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a service, or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piece of equipment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		</a:t>
            </a:r>
            <a:r>
              <a:rPr lang="en-GB" sz="1600" b="1" dirty="0" smtClean="0">
                <a:solidFill>
                  <a:schemeClr val="tx1"/>
                </a:solidFill>
              </a:rPr>
              <a:t>provided for a particular purpose</a:t>
            </a:r>
          </a:p>
          <a:p>
            <a:pPr algn="just"/>
            <a:endParaRPr lang="en-GB" sz="8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Any examples in all the above four categories??</a:t>
            </a:r>
            <a:endParaRPr lang="en-GB" sz="1600" dirty="0" smtClean="0">
              <a:solidFill>
                <a:schemeClr val="tx1"/>
              </a:solidFill>
            </a:endParaRPr>
          </a:p>
          <a:p>
            <a:pPr algn="just"/>
            <a:endParaRPr lang="en-GB" sz="800" dirty="0" smtClean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rgbClr val="FF0000"/>
                </a:solidFill>
              </a:rPr>
              <a:t>A car park – a place example</a:t>
            </a:r>
          </a:p>
          <a:p>
            <a:pPr algn="just"/>
            <a:r>
              <a:rPr lang="en-GB" sz="1600" dirty="0" smtClean="0">
                <a:solidFill>
                  <a:srgbClr val="FF0000"/>
                </a:solidFill>
              </a:rPr>
              <a:t>Sports </a:t>
            </a:r>
            <a:r>
              <a:rPr lang="en-GB" sz="1600" dirty="0">
                <a:solidFill>
                  <a:srgbClr val="FF0000"/>
                </a:solidFill>
              </a:rPr>
              <a:t>facilities – an amenity </a:t>
            </a:r>
            <a:r>
              <a:rPr lang="en-GB" sz="1600" dirty="0" smtClean="0">
                <a:solidFill>
                  <a:srgbClr val="FF0000"/>
                </a:solidFill>
              </a:rPr>
              <a:t>example</a:t>
            </a:r>
          </a:p>
          <a:p>
            <a:pPr algn="just"/>
            <a:r>
              <a:rPr lang="en-GB" sz="1600" dirty="0" smtClean="0">
                <a:solidFill>
                  <a:srgbClr val="FF0000"/>
                </a:solidFill>
              </a:rPr>
              <a:t>Medical facilities – a service example</a:t>
            </a:r>
          </a:p>
          <a:p>
            <a:pPr algn="just"/>
            <a:r>
              <a:rPr lang="en-GB" sz="1600" dirty="0" smtClean="0">
                <a:solidFill>
                  <a:srgbClr val="FF0000"/>
                </a:solidFill>
              </a:rPr>
              <a:t>Computers – an equipment example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Toilets, Cleanliness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Clean water supply, Waste water drainage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Waste collection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C</a:t>
            </a:r>
            <a:r>
              <a:rPr lang="en-GB" sz="1600" dirty="0" smtClean="0">
                <a:solidFill>
                  <a:schemeClr val="tx1"/>
                </a:solidFill>
              </a:rPr>
              <a:t>ooking  </a:t>
            </a:r>
            <a:r>
              <a:rPr lang="en-GB" sz="1600" dirty="0">
                <a:solidFill>
                  <a:schemeClr val="tx1"/>
                </a:solidFill>
              </a:rPr>
              <a:t>facility (or </a:t>
            </a:r>
            <a:r>
              <a:rPr lang="en-GB" sz="1600" dirty="0" smtClean="0">
                <a:solidFill>
                  <a:schemeClr val="tx1"/>
                </a:solidFill>
              </a:rPr>
              <a:t>facilities)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Medical facilities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Roads infrastructure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Railway networks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A facility could be a collective entity i.e. a group of individual facilities</a:t>
            </a:r>
          </a:p>
          <a:p>
            <a:pPr algn="just"/>
            <a:endParaRPr lang="en-GB" sz="800" dirty="0" smtClean="0">
              <a:solidFill>
                <a:schemeClr val="tx1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Any examples of facilities as an individual and collective / group??</a:t>
            </a:r>
          </a:p>
          <a:p>
            <a:pPr algn="just"/>
            <a:endParaRPr lang="en-GB" sz="9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1600" dirty="0" smtClean="0">
                <a:solidFill>
                  <a:srgbClr val="FF0000"/>
                </a:solidFill>
              </a:rPr>
              <a:t>A public library is a collective facility with individual (sub-)facilities e.g. books, toilets, quiet rooms, books issue system (catalogue, computers), information / help desk, furniture, shelves, cleanliness, etc. </a:t>
            </a:r>
            <a:endParaRPr lang="en-GB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06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Let’s define ‘Management’?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692696"/>
            <a:ext cx="8820472" cy="6165304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Before we define it, what a management phenomenon is consisted of?? </a:t>
            </a:r>
          </a:p>
          <a:p>
            <a:pPr algn="just"/>
            <a:endParaRPr lang="en-GB" sz="800" b="1" dirty="0" smtClean="0">
              <a:solidFill>
                <a:srgbClr val="FF0000"/>
              </a:solidFill>
            </a:endParaRPr>
          </a:p>
          <a:p>
            <a:r>
              <a:rPr lang="en-GB" sz="1600" dirty="0" smtClean="0">
                <a:solidFill>
                  <a:schemeClr val="tx1"/>
                </a:solidFill>
              </a:rPr>
              <a:t>A function 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that 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coordinates efforts of people 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to</a:t>
            </a:r>
          </a:p>
          <a:p>
            <a:r>
              <a:rPr lang="en-GB" sz="1600" dirty="0">
                <a:solidFill>
                  <a:schemeClr val="tx1"/>
                </a:solidFill>
              </a:rPr>
              <a:t>a</a:t>
            </a:r>
            <a:r>
              <a:rPr lang="en-GB" sz="1600" dirty="0" smtClean="0">
                <a:solidFill>
                  <a:schemeClr val="tx1"/>
                </a:solidFill>
              </a:rPr>
              <a:t>ccomplish aims / goals and objectives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using available resources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efficiently and effectively</a:t>
            </a:r>
          </a:p>
          <a:p>
            <a:pPr algn="just"/>
            <a:endParaRPr lang="en-GB" sz="1600" dirty="0" smtClean="0">
              <a:solidFill>
                <a:schemeClr val="tx1"/>
              </a:solidFill>
            </a:endParaRP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What is productivity??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Quantity and Quality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Efficiency and Effectiveness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b="1" u="sng" dirty="0" smtClean="0">
                <a:solidFill>
                  <a:schemeClr val="tx1"/>
                </a:solidFill>
              </a:rPr>
              <a:t>‘process</a:t>
            </a:r>
            <a:r>
              <a:rPr lang="en-GB" sz="1600" dirty="0" smtClean="0">
                <a:solidFill>
                  <a:schemeClr val="tx1"/>
                </a:solidFill>
              </a:rPr>
              <a:t>’ part components of Management: 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planning, organizing, staffing, leading/directing, controlling, etc. 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algn="just"/>
            <a:r>
              <a:rPr lang="en-GB" sz="1600" b="1" u="sng" dirty="0" smtClean="0">
                <a:solidFill>
                  <a:schemeClr val="tx1"/>
                </a:solidFill>
              </a:rPr>
              <a:t>‘resources’</a:t>
            </a:r>
            <a:r>
              <a:rPr lang="en-GB" sz="1600" dirty="0" smtClean="0">
                <a:solidFill>
                  <a:schemeClr val="tx1"/>
                </a:solidFill>
              </a:rPr>
              <a:t> part components of Management: 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human resources, financial resources, equipment resources, technological resources, natural resources</a:t>
            </a:r>
          </a:p>
          <a:p>
            <a:pPr algn="just"/>
            <a:endParaRPr lang="en-US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550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 fontScale="90000"/>
          </a:bodyPr>
          <a:lstStyle/>
          <a:p>
            <a:r>
              <a:rPr lang="en-GB" sz="2800" dirty="0" smtClean="0"/>
              <a:t>Facility / Facilities Management</a:t>
            </a:r>
            <a:r>
              <a:rPr lang="en-GB" sz="2800" dirty="0"/>
              <a:t> </a:t>
            </a:r>
            <a:r>
              <a:rPr lang="en-GB" sz="2800" dirty="0" smtClean="0"/>
              <a:t>- FM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692696"/>
            <a:ext cx="8820472" cy="616530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Let’s revisit the definition??</a:t>
            </a:r>
          </a:p>
          <a:p>
            <a:pPr algn="just"/>
            <a:endParaRPr lang="en-GB" sz="800" b="1" dirty="0" smtClean="0">
              <a:solidFill>
                <a:srgbClr val="FF0000"/>
              </a:solidFill>
            </a:endParaRPr>
          </a:p>
          <a:p>
            <a:r>
              <a:rPr lang="en-GB" sz="1600" dirty="0" smtClean="0">
                <a:solidFill>
                  <a:schemeClr val="tx1"/>
                </a:solidFill>
              </a:rPr>
              <a:t>An multi- and inter-disciplinary field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involving</a:t>
            </a:r>
          </a:p>
          <a:p>
            <a:r>
              <a:rPr lang="en-GB" sz="1600" dirty="0">
                <a:solidFill>
                  <a:schemeClr val="tx1"/>
                </a:solidFill>
              </a:rPr>
              <a:t>O</a:t>
            </a:r>
            <a:r>
              <a:rPr lang="en-GB" sz="1600" dirty="0" smtClean="0">
                <a:solidFill>
                  <a:schemeClr val="tx1"/>
                </a:solidFill>
              </a:rPr>
              <a:t>rganisation and Co-ordination</a:t>
            </a:r>
            <a:r>
              <a:rPr lang="en-GB" sz="16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of </a:t>
            </a:r>
          </a:p>
          <a:p>
            <a:r>
              <a:rPr lang="en-GB" sz="1600" dirty="0">
                <a:solidFill>
                  <a:schemeClr val="tx1"/>
                </a:solidFill>
              </a:rPr>
              <a:t>e</a:t>
            </a:r>
            <a:r>
              <a:rPr lang="en-GB" sz="1600" dirty="0" smtClean="0">
                <a:solidFill>
                  <a:schemeClr val="tx1"/>
                </a:solidFill>
              </a:rPr>
              <a:t>quipment, space / place, infrastructure, and people 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to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accomplish aims / goals and objectives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efficiently and effectively</a:t>
            </a:r>
          </a:p>
          <a:p>
            <a:pPr algn="just"/>
            <a:endParaRPr lang="en-GB" sz="1600" smtClean="0">
              <a:solidFill>
                <a:srgbClr val="FF0000"/>
              </a:solidFill>
            </a:endParaRPr>
          </a:p>
          <a:p>
            <a:pPr algn="just"/>
            <a:endParaRPr lang="en-GB" sz="1600" dirty="0">
              <a:solidFill>
                <a:srgbClr val="FF0000"/>
              </a:solidFill>
            </a:endParaRPr>
          </a:p>
          <a:p>
            <a:pPr algn="just"/>
            <a:r>
              <a:rPr lang="en-GB" sz="1600" dirty="0" smtClean="0">
                <a:solidFill>
                  <a:srgbClr val="FF0000"/>
                </a:solidFill>
              </a:rPr>
              <a:t>What is the </a:t>
            </a:r>
            <a:r>
              <a:rPr lang="en-GB" sz="1600" dirty="0">
                <a:solidFill>
                  <a:srgbClr val="FF0000"/>
                </a:solidFill>
              </a:rPr>
              <a:t>‘process’ part </a:t>
            </a:r>
            <a:r>
              <a:rPr lang="en-GB" sz="1600" dirty="0" smtClean="0">
                <a:solidFill>
                  <a:srgbClr val="FF0000"/>
                </a:solidFill>
              </a:rPr>
              <a:t>in above FM definition??</a:t>
            </a:r>
          </a:p>
          <a:p>
            <a:pPr algn="just"/>
            <a:endParaRPr lang="en-GB" sz="800" dirty="0">
              <a:solidFill>
                <a:srgbClr val="FF0000"/>
              </a:solidFill>
            </a:endParaRPr>
          </a:p>
          <a:p>
            <a:pPr algn="just"/>
            <a:r>
              <a:rPr lang="en-GB" sz="1600" dirty="0">
                <a:solidFill>
                  <a:srgbClr val="FF0000"/>
                </a:solidFill>
              </a:rPr>
              <a:t>What is the </a:t>
            </a:r>
            <a:r>
              <a:rPr lang="en-GB" sz="1600" dirty="0" smtClean="0">
                <a:solidFill>
                  <a:srgbClr val="FF0000"/>
                </a:solidFill>
              </a:rPr>
              <a:t>‘resources’ </a:t>
            </a:r>
            <a:r>
              <a:rPr lang="en-GB" sz="1600" dirty="0">
                <a:solidFill>
                  <a:srgbClr val="FF0000"/>
                </a:solidFill>
              </a:rPr>
              <a:t>part in above FM </a:t>
            </a:r>
            <a:r>
              <a:rPr lang="en-GB" sz="1600" dirty="0" smtClean="0">
                <a:solidFill>
                  <a:srgbClr val="FF0000"/>
                </a:solidFill>
              </a:rPr>
              <a:t>definition??</a:t>
            </a:r>
          </a:p>
          <a:p>
            <a:pPr algn="just"/>
            <a:endParaRPr lang="en-GB" sz="800" dirty="0">
              <a:solidFill>
                <a:srgbClr val="FF0000"/>
              </a:solidFill>
            </a:endParaRPr>
          </a:p>
          <a:p>
            <a:pPr algn="just"/>
            <a:r>
              <a:rPr lang="en-GB" sz="1600" dirty="0" smtClean="0">
                <a:solidFill>
                  <a:srgbClr val="FF0000"/>
                </a:solidFill>
              </a:rPr>
              <a:t>In above FM definition, what these aims / goals and objectives can be – any examples??</a:t>
            </a:r>
          </a:p>
          <a:p>
            <a:pPr algn="just"/>
            <a:endParaRPr lang="en-GB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69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0"/>
            <a:ext cx="6048672" cy="64807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FM in general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620688"/>
            <a:ext cx="9036496" cy="6237312"/>
          </a:xfrm>
        </p:spPr>
        <p:txBody>
          <a:bodyPr>
            <a:normAutofit fontScale="62500" lnSpcReduction="20000"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FM generally refers </a:t>
            </a:r>
            <a:endParaRPr lang="en-GB" sz="1600" dirty="0" smtClean="0">
              <a:solidFill>
                <a:schemeClr val="tx1"/>
              </a:solidFill>
            </a:endParaRPr>
          </a:p>
          <a:p>
            <a:r>
              <a:rPr lang="en-GB" sz="1600" dirty="0" smtClean="0">
                <a:solidFill>
                  <a:schemeClr val="tx1"/>
                </a:solidFill>
              </a:rPr>
              <a:t>to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supporting (</a:t>
            </a:r>
            <a:r>
              <a:rPr lang="en-GB" sz="1600" strike="sngStrike" dirty="0">
                <a:solidFill>
                  <a:schemeClr val="tx1"/>
                </a:solidFill>
              </a:rPr>
              <a:t>or say non-core </a:t>
            </a:r>
            <a:r>
              <a:rPr lang="en-GB" sz="1600" strike="sngStrike" dirty="0" smtClean="0">
                <a:solidFill>
                  <a:schemeClr val="tx1"/>
                </a:solidFill>
              </a:rPr>
              <a:t>functions</a:t>
            </a:r>
            <a:r>
              <a:rPr lang="en-GB" sz="1600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of 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a </a:t>
            </a:r>
            <a:r>
              <a:rPr lang="en-GB" sz="1600" dirty="0">
                <a:solidFill>
                  <a:schemeClr val="tx1"/>
                </a:solidFill>
              </a:rPr>
              <a:t>business, organisation or the like.</a:t>
            </a:r>
            <a:endParaRPr lang="en-US" sz="1600" dirty="0">
              <a:solidFill>
                <a:schemeClr val="tx1"/>
              </a:solidFill>
            </a:endParaRPr>
          </a:p>
          <a:p>
            <a:pPr algn="just"/>
            <a:endParaRPr lang="en-GB" sz="800" dirty="0">
              <a:solidFill>
                <a:srgbClr val="FF0000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In general, these are main competencies of FM:</a:t>
            </a:r>
          </a:p>
          <a:p>
            <a:pPr algn="just"/>
            <a:endParaRPr lang="en-GB" sz="800" dirty="0">
              <a:solidFill>
                <a:srgbClr val="FF0000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Any guesses???</a:t>
            </a:r>
          </a:p>
          <a:p>
            <a:pPr algn="just"/>
            <a:endParaRPr lang="en-GB" sz="800" dirty="0" smtClean="0">
              <a:solidFill>
                <a:srgbClr val="FF0000"/>
              </a:solidFill>
            </a:endParaRP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Communication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Emergency preparedness (so that a business / function continuity is assured)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Environmental stewardship (</a:t>
            </a:r>
            <a:r>
              <a:rPr lang="en-GB" sz="1600" dirty="0" smtClean="0">
                <a:solidFill>
                  <a:srgbClr val="FF0000"/>
                </a:solidFill>
              </a:rPr>
              <a:t>environmental protection and enhancement</a:t>
            </a:r>
            <a:r>
              <a:rPr lang="en-GB" sz="1600" dirty="0" smtClean="0">
                <a:solidFill>
                  <a:schemeClr val="tx1"/>
                </a:solidFill>
              </a:rPr>
              <a:t>) and </a:t>
            </a:r>
            <a:r>
              <a:rPr lang="en-GB" sz="1600" dirty="0" smtClean="0">
                <a:solidFill>
                  <a:srgbClr val="FF0000"/>
                </a:solidFill>
              </a:rPr>
              <a:t>sustainability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Finance and business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Human factors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Leadership and strategy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Operations and maintenance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Project management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Quality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Real estate and property management</a:t>
            </a:r>
          </a:p>
          <a:p>
            <a:pPr algn="just"/>
            <a:r>
              <a:rPr lang="en-GB" sz="1600" dirty="0" smtClean="0">
                <a:solidFill>
                  <a:schemeClr val="tx1"/>
                </a:solidFill>
              </a:rPr>
              <a:t>Technology</a:t>
            </a:r>
          </a:p>
          <a:p>
            <a:pPr algn="just"/>
            <a:endParaRPr lang="en-GB" sz="800" dirty="0" smtClean="0">
              <a:solidFill>
                <a:schemeClr val="tx1"/>
              </a:solidFill>
            </a:endParaRP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Which ones are (or are to do with) process part, resources part or maybe both parts of management??</a:t>
            </a:r>
          </a:p>
          <a:p>
            <a:pPr algn="just"/>
            <a:endParaRPr lang="en-GB" sz="1600" dirty="0" smtClean="0">
              <a:solidFill>
                <a:srgbClr val="FF0000"/>
              </a:solidFill>
            </a:endParaRPr>
          </a:p>
          <a:p>
            <a:pPr algn="just"/>
            <a:endParaRPr lang="en-GB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68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620688"/>
            <a:ext cx="6120680" cy="648072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Next lectures / topics 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1484784"/>
            <a:ext cx="9013118" cy="5085184"/>
          </a:xfrm>
        </p:spPr>
        <p:txBody>
          <a:bodyPr>
            <a:normAutofit fontScale="92500" lnSpcReduction="20000"/>
          </a:bodyPr>
          <a:lstStyle/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C00000"/>
                </a:solidFill>
              </a:rPr>
              <a:t>FM</a:t>
            </a:r>
            <a:r>
              <a:rPr lang="en-GB" sz="1600" b="1" dirty="0" smtClean="0">
                <a:solidFill>
                  <a:schemeClr val="tx1"/>
                </a:solidFill>
              </a:rPr>
              <a:t> and Obsolescence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6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C00000"/>
                </a:solidFill>
              </a:rPr>
              <a:t>Infrastructures</a:t>
            </a:r>
            <a:r>
              <a:rPr lang="en-GB" sz="1600" b="1" dirty="0" smtClean="0">
                <a:solidFill>
                  <a:schemeClr val="tx1"/>
                </a:solidFill>
              </a:rPr>
              <a:t> and Buildings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6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C00000"/>
                </a:solidFill>
              </a:rPr>
              <a:t>FM, Energy and climate change impact </a:t>
            </a:r>
            <a:r>
              <a:rPr lang="en-GB" sz="1600" b="1" dirty="0" smtClean="0">
                <a:solidFill>
                  <a:schemeClr val="tx1"/>
                </a:solidFill>
              </a:rPr>
              <a:t>of the Built Environment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6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chemeClr val="tx1"/>
                </a:solidFill>
              </a:rPr>
              <a:t>Climate change and non-climate change </a:t>
            </a:r>
            <a:r>
              <a:rPr lang="en-GB" sz="1600" b="1" dirty="0" smtClean="0">
                <a:solidFill>
                  <a:srgbClr val="C00000"/>
                </a:solidFill>
              </a:rPr>
              <a:t>factors / issues for FM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6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C00000"/>
                </a:solidFill>
              </a:rPr>
              <a:t>Sustainability</a:t>
            </a:r>
            <a:r>
              <a:rPr lang="en-GB" sz="1600" b="1" dirty="0" smtClean="0">
                <a:solidFill>
                  <a:schemeClr val="tx1"/>
                </a:solidFill>
              </a:rPr>
              <a:t> and obsolescence – </a:t>
            </a:r>
            <a:r>
              <a:rPr lang="en-GB" sz="1600" b="1" dirty="0" smtClean="0">
                <a:solidFill>
                  <a:srgbClr val="C00000"/>
                </a:solidFill>
              </a:rPr>
              <a:t>FM to enhance the former, and reduce the latter!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600" b="1" dirty="0">
              <a:solidFill>
                <a:srgbClr val="C0000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C00000"/>
                </a:solidFill>
              </a:rPr>
              <a:t>Communications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en-GB" sz="1600" b="1" dirty="0">
              <a:solidFill>
                <a:srgbClr val="C00000"/>
              </a:solidFill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sz="1600" b="1" dirty="0" smtClean="0">
                <a:solidFill>
                  <a:srgbClr val="C00000"/>
                </a:solidFill>
              </a:rPr>
              <a:t>Report writing (professional and academic)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6750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620688"/>
            <a:ext cx="6120680" cy="648072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A video clip – What is FM?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1484784"/>
            <a:ext cx="9013118" cy="5085184"/>
          </a:xfrm>
        </p:spPr>
        <p:txBody>
          <a:bodyPr>
            <a:normAutofit/>
          </a:bodyPr>
          <a:lstStyle/>
          <a:p>
            <a:endParaRPr lang="en-GB" sz="2000" b="1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sz="2000" b="1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  <a:hlinkClick r:id="rId2"/>
              </a:rPr>
              <a:t>https://</a:t>
            </a:r>
            <a:r>
              <a:rPr lang="en-GB" sz="2000" b="1" dirty="0" smtClean="0">
                <a:solidFill>
                  <a:schemeClr val="tx1"/>
                </a:solidFill>
                <a:hlinkClick r:id="rId2"/>
              </a:rPr>
              <a:t>www.youtube.com/watch?v=yR8jauMVcG4</a:t>
            </a:r>
            <a:endParaRPr lang="en-GB" sz="2000" b="1" dirty="0" smtClean="0">
              <a:solidFill>
                <a:schemeClr val="tx1"/>
              </a:solidFill>
            </a:endParaRPr>
          </a:p>
          <a:p>
            <a:endParaRPr lang="en-GB" sz="2000" b="1" dirty="0">
              <a:solidFill>
                <a:schemeClr val="tx1"/>
              </a:solidFill>
            </a:endParaRPr>
          </a:p>
          <a:p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85263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620688"/>
            <a:ext cx="6120680" cy="648072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FEEDBACK from the Students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142" y="1484784"/>
            <a:ext cx="8892480" cy="5085184"/>
          </a:xfrm>
        </p:spPr>
        <p:txBody>
          <a:bodyPr>
            <a:normAutofit fontScale="92500" lnSpcReduction="20000"/>
          </a:bodyPr>
          <a:lstStyle/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pPr algn="just"/>
            <a:r>
              <a:rPr lang="en-GB" sz="2000" b="1" dirty="0" err="1" smtClean="0">
                <a:solidFill>
                  <a:schemeClr val="tx1"/>
                </a:solidFill>
              </a:rPr>
              <a:t>Postits</a:t>
            </a:r>
            <a:r>
              <a:rPr lang="en-GB" sz="2000" b="1" dirty="0" smtClean="0">
                <a:solidFill>
                  <a:schemeClr val="tx1"/>
                </a:solidFill>
              </a:rPr>
              <a:t>:</a:t>
            </a:r>
          </a:p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chemeClr val="tx1"/>
                </a:solidFill>
              </a:rPr>
              <a:t>One best thing you like about my lecture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rgbClr val="FF0000"/>
                </a:solidFill>
              </a:rPr>
              <a:t>AT LEAST ONE WORST </a:t>
            </a:r>
            <a:r>
              <a:rPr lang="en-GB" sz="2000" b="1" dirty="0" smtClean="0">
                <a:solidFill>
                  <a:schemeClr val="tx1"/>
                </a:solidFill>
              </a:rPr>
              <a:t>thing you would like </a:t>
            </a:r>
            <a:r>
              <a:rPr lang="en-GB" sz="2000" b="1" dirty="0" smtClean="0">
                <a:solidFill>
                  <a:srgbClr val="FF0000"/>
                </a:solidFill>
              </a:rPr>
              <a:t>to change and HOW </a:t>
            </a:r>
            <a:r>
              <a:rPr lang="en-GB" sz="2000" b="1" dirty="0" smtClean="0">
                <a:solidFill>
                  <a:schemeClr val="tx1"/>
                </a:solidFill>
              </a:rPr>
              <a:t>in my lecture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b="1" dirty="0">
              <a:solidFill>
                <a:schemeClr val="tx1"/>
              </a:solidFill>
            </a:endParaRPr>
          </a:p>
          <a:p>
            <a:r>
              <a:rPr lang="en-GB" sz="2000" b="1" dirty="0" smtClean="0">
                <a:solidFill>
                  <a:schemeClr val="tx1"/>
                </a:solidFill>
              </a:rPr>
              <a:t>I seek ‘continuous improvement’!! </a:t>
            </a: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14352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Captain Cash Eltham\Pictures\Thank yo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885825"/>
            <a:ext cx="7602538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477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260648"/>
            <a:ext cx="6120680" cy="648072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FUTURE DEVELOPMENTS / CHANGES</a:t>
            </a:r>
            <a:endParaRPr lang="en-US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980728"/>
            <a:ext cx="8941110" cy="5256584"/>
          </a:xfrm>
        </p:spPr>
        <p:txBody>
          <a:bodyPr>
            <a:normAutofit/>
          </a:bodyPr>
          <a:lstStyle/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b="1" dirty="0" smtClean="0">
                <a:solidFill>
                  <a:schemeClr val="tx1"/>
                </a:solidFill>
              </a:rPr>
              <a:t>A clear ILOs list</a:t>
            </a:r>
          </a:p>
          <a:p>
            <a:pPr algn="just"/>
            <a:endParaRPr lang="en-GB" sz="2000" b="1" dirty="0" smtClean="0">
              <a:solidFill>
                <a:schemeClr val="tx1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endParaRPr lang="en-GB" sz="2000" b="1" dirty="0">
              <a:solidFill>
                <a:schemeClr val="tx1"/>
              </a:solidFill>
            </a:endParaRPr>
          </a:p>
          <a:p>
            <a:pPr algn="just"/>
            <a:endParaRPr lang="en-GB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03434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1616</TotalTime>
  <Words>657</Words>
  <Application>Microsoft Office PowerPoint</Application>
  <PresentationFormat>On-screen Show (4:3)</PresentationFormat>
  <Paragraphs>236</Paragraphs>
  <Slides>15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Arial Black</vt:lpstr>
      <vt:lpstr>Tw Cen MT</vt:lpstr>
      <vt:lpstr>Droplet</vt:lpstr>
      <vt:lpstr>   Facilities Management:  Background  and Terminologies         </vt:lpstr>
      <vt:lpstr>Structure of the talk / Index</vt:lpstr>
      <vt:lpstr>What is the Natural Environment?</vt:lpstr>
      <vt:lpstr>What is the Built Environment?</vt:lpstr>
      <vt:lpstr>What is the ‘Total Environment’?</vt:lpstr>
      <vt:lpstr>What is ‘Construction’?</vt:lpstr>
      <vt:lpstr>What is a ‘Facility (or Facilities)’?</vt:lpstr>
      <vt:lpstr>Let’s define ‘Management’?</vt:lpstr>
      <vt:lpstr>Facility / Facilities Management - FM</vt:lpstr>
      <vt:lpstr>What is FM in general</vt:lpstr>
      <vt:lpstr>Next lectures / topics </vt:lpstr>
      <vt:lpstr>A video clip – What is FM?</vt:lpstr>
      <vt:lpstr>FEEDBACK from the Students</vt:lpstr>
      <vt:lpstr>PowerPoint Presentation</vt:lpstr>
      <vt:lpstr>FUTURE DEVELOPMENTS / CHANGES</vt:lpstr>
    </vt:vector>
  </TitlesOfParts>
  <Company>Grizli777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Quality: Hazards and management</dc:title>
  <dc:creator>pc</dc:creator>
  <cp:lastModifiedBy>Chris House</cp:lastModifiedBy>
  <cp:revision>213</cp:revision>
  <dcterms:created xsi:type="dcterms:W3CDTF">2014-09-21T11:16:23Z</dcterms:created>
  <dcterms:modified xsi:type="dcterms:W3CDTF">2019-03-06T11:29:58Z</dcterms:modified>
</cp:coreProperties>
</file>