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8"/>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25" autoAdjust="0"/>
    <p:restoredTop sz="70115" autoAdjust="0"/>
  </p:normalViewPr>
  <p:slideViewPr>
    <p:cSldViewPr snapToGrid="0">
      <p:cViewPr varScale="1">
        <p:scale>
          <a:sx n="47" d="100"/>
          <a:sy n="47" d="100"/>
        </p:scale>
        <p:origin x="122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50F265-D267-45DA-B8E4-9F93069FAA2C}"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IN"/>
        </a:p>
      </dgm:t>
    </dgm:pt>
    <dgm:pt modelId="{0CC06C22-CCC7-4A28-BFB7-EF63271167AA}">
      <dgm:prSet custT="1"/>
      <dgm:spPr/>
      <dgm:t>
        <a:bodyPr/>
        <a:lstStyle/>
        <a:p>
          <a:pPr algn="just">
            <a:lnSpc>
              <a:spcPct val="150000"/>
            </a:lnSpc>
          </a:pPr>
          <a:r>
            <a:rPr lang="en-AU" sz="2000" dirty="0">
              <a:solidFill>
                <a:schemeClr val="tx1"/>
              </a:solidFill>
              <a:latin typeface="Arial" panose="020B0604020202020204" pitchFamily="34" charset="0"/>
              <a:cs typeface="Arial" panose="020B0604020202020204" pitchFamily="34" charset="0"/>
            </a:rPr>
            <a:t>This study will focus on the new business plan as combined garage services for better customisation and performance of the customers' vehicles. </a:t>
          </a:r>
          <a:endParaRPr lang="en-IN" sz="2000" dirty="0">
            <a:solidFill>
              <a:schemeClr val="tx1"/>
            </a:solidFill>
            <a:latin typeface="Arial" panose="020B0604020202020204" pitchFamily="34" charset="0"/>
            <a:cs typeface="Arial" panose="020B0604020202020204" pitchFamily="34" charset="0"/>
          </a:endParaRPr>
        </a:p>
      </dgm:t>
    </dgm:pt>
    <dgm:pt modelId="{2C574D77-EF6A-4451-B40E-E21D9BFD1809}" type="parTrans" cxnId="{ECCE200D-6A70-49A5-842E-154DE82AF711}">
      <dgm:prSet/>
      <dgm:spPr/>
      <dgm:t>
        <a:bodyPr/>
        <a:lstStyle/>
        <a:p>
          <a:endParaRPr lang="en-IN"/>
        </a:p>
      </dgm:t>
    </dgm:pt>
    <dgm:pt modelId="{F062BBB8-2654-4D91-86DE-2BCA5CF6B115}" type="sibTrans" cxnId="{ECCE200D-6A70-49A5-842E-154DE82AF711}">
      <dgm:prSet/>
      <dgm:spPr/>
      <dgm:t>
        <a:bodyPr/>
        <a:lstStyle/>
        <a:p>
          <a:endParaRPr lang="en-IN"/>
        </a:p>
      </dgm:t>
    </dgm:pt>
    <dgm:pt modelId="{680C00C4-BD0D-4203-8FA4-62839F710274}">
      <dgm:prSet custT="1"/>
      <dgm:spPr/>
      <dgm:t>
        <a:bodyPr/>
        <a:lstStyle/>
        <a:p>
          <a:pPr algn="just">
            <a:lnSpc>
              <a:spcPct val="150000"/>
            </a:lnSpc>
          </a:pPr>
          <a:r>
            <a:rPr lang="en-AU" sz="2000">
              <a:solidFill>
                <a:schemeClr val="tx1"/>
              </a:solidFill>
              <a:latin typeface="Arial" panose="020B0604020202020204" pitchFamily="34" charset="0"/>
              <a:cs typeface="Arial" panose="020B0604020202020204" pitchFamily="34" charset="0"/>
            </a:rPr>
            <a:t>The DNB car is known for providing car styling garage services to the Newport-based customers. </a:t>
          </a:r>
          <a:endParaRPr lang="en-IN" sz="2000">
            <a:solidFill>
              <a:schemeClr val="tx1"/>
            </a:solidFill>
            <a:latin typeface="Arial" panose="020B0604020202020204" pitchFamily="34" charset="0"/>
            <a:cs typeface="Arial" panose="020B0604020202020204" pitchFamily="34" charset="0"/>
          </a:endParaRPr>
        </a:p>
      </dgm:t>
    </dgm:pt>
    <dgm:pt modelId="{61760B48-B3A1-46F4-B738-5BCC7C4A6D64}" type="parTrans" cxnId="{B7758B92-A69B-4124-84BD-60BD7BE142E0}">
      <dgm:prSet/>
      <dgm:spPr/>
      <dgm:t>
        <a:bodyPr/>
        <a:lstStyle/>
        <a:p>
          <a:endParaRPr lang="en-IN"/>
        </a:p>
      </dgm:t>
    </dgm:pt>
    <dgm:pt modelId="{51486597-137D-4DEF-9135-D286BC509955}" type="sibTrans" cxnId="{B7758B92-A69B-4124-84BD-60BD7BE142E0}">
      <dgm:prSet/>
      <dgm:spPr/>
      <dgm:t>
        <a:bodyPr/>
        <a:lstStyle/>
        <a:p>
          <a:endParaRPr lang="en-IN"/>
        </a:p>
      </dgm:t>
    </dgm:pt>
    <dgm:pt modelId="{85F2E97F-FE71-40C0-BA99-77B73D7F4FC4}">
      <dgm:prSet custT="1"/>
      <dgm:spPr/>
      <dgm:t>
        <a:bodyPr/>
        <a:lstStyle/>
        <a:p>
          <a:pPr algn="just">
            <a:lnSpc>
              <a:spcPct val="150000"/>
            </a:lnSpc>
          </a:pPr>
          <a:r>
            <a:rPr lang="en-GB" sz="2000" dirty="0">
              <a:solidFill>
                <a:schemeClr val="tx1"/>
              </a:solidFill>
              <a:latin typeface="Arial" panose="020B0604020202020204" pitchFamily="34" charset="0"/>
              <a:cs typeface="Arial" panose="020B0604020202020204" pitchFamily="34" charset="0"/>
            </a:rPr>
            <a:t>This study aims to develop an awareness of the garage enterprise, to set up a successful business by involving self-employment and the skills. </a:t>
          </a:r>
          <a:endParaRPr lang="en-IN" sz="2000" dirty="0">
            <a:solidFill>
              <a:schemeClr val="tx1"/>
            </a:solidFill>
            <a:latin typeface="Arial" panose="020B0604020202020204" pitchFamily="34" charset="0"/>
            <a:cs typeface="Arial" panose="020B0604020202020204" pitchFamily="34" charset="0"/>
          </a:endParaRPr>
        </a:p>
      </dgm:t>
    </dgm:pt>
    <dgm:pt modelId="{09782B82-4B5D-4BE9-B740-7F1B5BCEBC26}" type="parTrans" cxnId="{5D7D71E9-A8FB-4CCC-94D6-C0E06C203BE4}">
      <dgm:prSet/>
      <dgm:spPr/>
      <dgm:t>
        <a:bodyPr/>
        <a:lstStyle/>
        <a:p>
          <a:endParaRPr lang="en-IN"/>
        </a:p>
      </dgm:t>
    </dgm:pt>
    <dgm:pt modelId="{3651D138-E690-439C-A7CA-4F2082DD087E}" type="sibTrans" cxnId="{5D7D71E9-A8FB-4CCC-94D6-C0E06C203BE4}">
      <dgm:prSet/>
      <dgm:spPr/>
      <dgm:t>
        <a:bodyPr/>
        <a:lstStyle/>
        <a:p>
          <a:endParaRPr lang="en-IN"/>
        </a:p>
      </dgm:t>
    </dgm:pt>
    <dgm:pt modelId="{4616E0A9-FF69-42D8-81F3-AE8E3245ED26}" type="pres">
      <dgm:prSet presAssocID="{7A50F265-D267-45DA-B8E4-9F93069FAA2C}" presName="linear" presStyleCnt="0">
        <dgm:presLayoutVars>
          <dgm:animLvl val="lvl"/>
          <dgm:resizeHandles val="exact"/>
        </dgm:presLayoutVars>
      </dgm:prSet>
      <dgm:spPr/>
    </dgm:pt>
    <dgm:pt modelId="{14B972D6-07D9-45AF-85FC-CF19F0ABDCB1}" type="pres">
      <dgm:prSet presAssocID="{0CC06C22-CCC7-4A28-BFB7-EF63271167AA}" presName="parentText" presStyleLbl="node1" presStyleIdx="0" presStyleCnt="3">
        <dgm:presLayoutVars>
          <dgm:chMax val="0"/>
          <dgm:bulletEnabled val="1"/>
        </dgm:presLayoutVars>
      </dgm:prSet>
      <dgm:spPr/>
    </dgm:pt>
    <dgm:pt modelId="{71F96529-3A93-4F45-8353-DDBFE789854C}" type="pres">
      <dgm:prSet presAssocID="{F062BBB8-2654-4D91-86DE-2BCA5CF6B115}" presName="spacer" presStyleCnt="0"/>
      <dgm:spPr/>
    </dgm:pt>
    <dgm:pt modelId="{F42D87F8-9106-45BE-86B5-24084E399ED1}" type="pres">
      <dgm:prSet presAssocID="{680C00C4-BD0D-4203-8FA4-62839F710274}" presName="parentText" presStyleLbl="node1" presStyleIdx="1" presStyleCnt="3">
        <dgm:presLayoutVars>
          <dgm:chMax val="0"/>
          <dgm:bulletEnabled val="1"/>
        </dgm:presLayoutVars>
      </dgm:prSet>
      <dgm:spPr/>
    </dgm:pt>
    <dgm:pt modelId="{D7A105F2-CBBF-469E-83AC-316C0481CA57}" type="pres">
      <dgm:prSet presAssocID="{51486597-137D-4DEF-9135-D286BC509955}" presName="spacer" presStyleCnt="0"/>
      <dgm:spPr/>
    </dgm:pt>
    <dgm:pt modelId="{ED1CFB2F-1224-4E1A-8C6D-F5630AC548B8}" type="pres">
      <dgm:prSet presAssocID="{85F2E97F-FE71-40C0-BA99-77B73D7F4FC4}" presName="parentText" presStyleLbl="node1" presStyleIdx="2" presStyleCnt="3">
        <dgm:presLayoutVars>
          <dgm:chMax val="0"/>
          <dgm:bulletEnabled val="1"/>
        </dgm:presLayoutVars>
      </dgm:prSet>
      <dgm:spPr/>
    </dgm:pt>
  </dgm:ptLst>
  <dgm:cxnLst>
    <dgm:cxn modelId="{ECCE200D-6A70-49A5-842E-154DE82AF711}" srcId="{7A50F265-D267-45DA-B8E4-9F93069FAA2C}" destId="{0CC06C22-CCC7-4A28-BFB7-EF63271167AA}" srcOrd="0" destOrd="0" parTransId="{2C574D77-EF6A-4451-B40E-E21D9BFD1809}" sibTransId="{F062BBB8-2654-4D91-86DE-2BCA5CF6B115}"/>
    <dgm:cxn modelId="{09669038-D1E8-408D-AB5A-68BF218779EA}" type="presOf" srcId="{680C00C4-BD0D-4203-8FA4-62839F710274}" destId="{F42D87F8-9106-45BE-86B5-24084E399ED1}" srcOrd="0" destOrd="0" presId="urn:microsoft.com/office/officeart/2005/8/layout/vList2"/>
    <dgm:cxn modelId="{B7758B92-A69B-4124-84BD-60BD7BE142E0}" srcId="{7A50F265-D267-45DA-B8E4-9F93069FAA2C}" destId="{680C00C4-BD0D-4203-8FA4-62839F710274}" srcOrd="1" destOrd="0" parTransId="{61760B48-B3A1-46F4-B738-5BCC7C4A6D64}" sibTransId="{51486597-137D-4DEF-9135-D286BC509955}"/>
    <dgm:cxn modelId="{67B52FB1-ED3D-4FA2-B884-CB9CA39839B1}" type="presOf" srcId="{85F2E97F-FE71-40C0-BA99-77B73D7F4FC4}" destId="{ED1CFB2F-1224-4E1A-8C6D-F5630AC548B8}" srcOrd="0" destOrd="0" presId="urn:microsoft.com/office/officeart/2005/8/layout/vList2"/>
    <dgm:cxn modelId="{B6180AD2-5953-4AB7-96CF-8F08A2E46F16}" type="presOf" srcId="{7A50F265-D267-45DA-B8E4-9F93069FAA2C}" destId="{4616E0A9-FF69-42D8-81F3-AE8E3245ED26}" srcOrd="0" destOrd="0" presId="urn:microsoft.com/office/officeart/2005/8/layout/vList2"/>
    <dgm:cxn modelId="{74505DD6-C402-4643-80E5-957E85A96F15}" type="presOf" srcId="{0CC06C22-CCC7-4A28-BFB7-EF63271167AA}" destId="{14B972D6-07D9-45AF-85FC-CF19F0ABDCB1}" srcOrd="0" destOrd="0" presId="urn:microsoft.com/office/officeart/2005/8/layout/vList2"/>
    <dgm:cxn modelId="{5D7D71E9-A8FB-4CCC-94D6-C0E06C203BE4}" srcId="{7A50F265-D267-45DA-B8E4-9F93069FAA2C}" destId="{85F2E97F-FE71-40C0-BA99-77B73D7F4FC4}" srcOrd="2" destOrd="0" parTransId="{09782B82-4B5D-4BE9-B740-7F1B5BCEBC26}" sibTransId="{3651D138-E690-439C-A7CA-4F2082DD087E}"/>
    <dgm:cxn modelId="{D8AA396E-AD6A-4F39-A7D5-4E8684A7ED57}" type="presParOf" srcId="{4616E0A9-FF69-42D8-81F3-AE8E3245ED26}" destId="{14B972D6-07D9-45AF-85FC-CF19F0ABDCB1}" srcOrd="0" destOrd="0" presId="urn:microsoft.com/office/officeart/2005/8/layout/vList2"/>
    <dgm:cxn modelId="{B86B1DEA-808D-404C-B828-3A615A81AB24}" type="presParOf" srcId="{4616E0A9-FF69-42D8-81F3-AE8E3245ED26}" destId="{71F96529-3A93-4F45-8353-DDBFE789854C}" srcOrd="1" destOrd="0" presId="urn:microsoft.com/office/officeart/2005/8/layout/vList2"/>
    <dgm:cxn modelId="{5B510C69-E078-4EDE-9153-483CAAF2C4E7}" type="presParOf" srcId="{4616E0A9-FF69-42D8-81F3-AE8E3245ED26}" destId="{F42D87F8-9106-45BE-86B5-24084E399ED1}" srcOrd="2" destOrd="0" presId="urn:microsoft.com/office/officeart/2005/8/layout/vList2"/>
    <dgm:cxn modelId="{F3ACB2CB-85E1-42C5-83A8-2461D541B777}" type="presParOf" srcId="{4616E0A9-FF69-42D8-81F3-AE8E3245ED26}" destId="{D7A105F2-CBBF-469E-83AC-316C0481CA57}" srcOrd="3" destOrd="0" presId="urn:microsoft.com/office/officeart/2005/8/layout/vList2"/>
    <dgm:cxn modelId="{3BA85651-A7DB-483A-997D-AE21E54CC743}" type="presParOf" srcId="{4616E0A9-FF69-42D8-81F3-AE8E3245ED26}" destId="{ED1CFB2F-1224-4E1A-8C6D-F5630AC548B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6161DA-874E-4C74-8ED1-B3BEEBFA651A}" type="doc">
      <dgm:prSet loTypeId="urn:microsoft.com/office/officeart/2005/8/layout/vList2" loCatId="list" qsTypeId="urn:microsoft.com/office/officeart/2005/8/quickstyle/simple1" qsCatId="simple" csTypeId="urn:microsoft.com/office/officeart/2005/8/colors/accent2_3" csCatId="accent2" phldr="1"/>
      <dgm:spPr/>
      <dgm:t>
        <a:bodyPr/>
        <a:lstStyle/>
        <a:p>
          <a:endParaRPr lang="en-IN"/>
        </a:p>
      </dgm:t>
    </dgm:pt>
    <dgm:pt modelId="{105190D1-6F85-4E01-8214-61AE1879A8D9}">
      <dgm:prSet custT="1"/>
      <dgm:spPr/>
      <dgm:t>
        <a:bodyPr/>
        <a:lstStyle/>
        <a:p>
          <a:pPr algn="ctr"/>
          <a:r>
            <a:rPr lang="en-AU" sz="2000" b="1" u="sng" dirty="0">
              <a:solidFill>
                <a:schemeClr val="tx1"/>
              </a:solidFill>
              <a:latin typeface="Arial" panose="020B0604020202020204" pitchFamily="34" charset="0"/>
              <a:cs typeface="Arial" panose="020B0604020202020204" pitchFamily="34" charset="0"/>
            </a:rPr>
            <a:t>Product/service description</a:t>
          </a:r>
          <a:endParaRPr lang="en-IN" sz="2000" u="sng" dirty="0">
            <a:solidFill>
              <a:schemeClr val="tx1"/>
            </a:solidFill>
            <a:latin typeface="Arial" panose="020B0604020202020204" pitchFamily="34" charset="0"/>
            <a:cs typeface="Arial" panose="020B0604020202020204" pitchFamily="34" charset="0"/>
          </a:endParaRPr>
        </a:p>
      </dgm:t>
    </dgm:pt>
    <dgm:pt modelId="{A06D3985-347E-408B-BD8A-A782DB17040D}" type="parTrans" cxnId="{E367120D-93F0-47F9-8BB8-BB10A7C5AA0D}">
      <dgm:prSet/>
      <dgm:spPr/>
      <dgm:t>
        <a:bodyPr/>
        <a:lstStyle/>
        <a:p>
          <a:endParaRPr lang="en-IN"/>
        </a:p>
      </dgm:t>
    </dgm:pt>
    <dgm:pt modelId="{BF9A0186-CD2D-417C-B222-EBEA61A952D8}" type="sibTrans" cxnId="{E367120D-93F0-47F9-8BB8-BB10A7C5AA0D}">
      <dgm:prSet/>
      <dgm:spPr/>
      <dgm:t>
        <a:bodyPr/>
        <a:lstStyle/>
        <a:p>
          <a:endParaRPr lang="en-IN"/>
        </a:p>
      </dgm:t>
    </dgm:pt>
    <dgm:pt modelId="{3DB0A2A9-2042-4DB5-A706-6EE9F403B4E1}">
      <dgm:prSet custT="1"/>
      <dgm:spPr/>
      <dgm:t>
        <a:bodyPr/>
        <a:lstStyle/>
        <a:p>
          <a:pPr algn="ctr">
            <a:lnSpc>
              <a:spcPct val="150000"/>
            </a:lnSpc>
          </a:pPr>
          <a:r>
            <a:rPr lang="en-AU" sz="1800">
              <a:solidFill>
                <a:schemeClr val="tx1"/>
              </a:solidFill>
              <a:latin typeface="Arial" panose="020B0604020202020204" pitchFamily="34" charset="0"/>
              <a:cs typeface="Arial" panose="020B0604020202020204" pitchFamily="34" charset="0"/>
            </a:rPr>
            <a:t>Exterior upgrades</a:t>
          </a:r>
          <a:endParaRPr lang="en-IN" sz="1800" dirty="0">
            <a:solidFill>
              <a:schemeClr val="tx1"/>
            </a:solidFill>
            <a:latin typeface="Arial" panose="020B0604020202020204" pitchFamily="34" charset="0"/>
            <a:cs typeface="Arial" panose="020B0604020202020204" pitchFamily="34" charset="0"/>
          </a:endParaRPr>
        </a:p>
      </dgm:t>
    </dgm:pt>
    <dgm:pt modelId="{479ABF9F-5F38-46B7-B906-EFF4261094EC}" type="parTrans" cxnId="{6EFB0192-9492-4840-B595-6AAC4988F0B7}">
      <dgm:prSet/>
      <dgm:spPr/>
      <dgm:t>
        <a:bodyPr/>
        <a:lstStyle/>
        <a:p>
          <a:endParaRPr lang="en-IN"/>
        </a:p>
      </dgm:t>
    </dgm:pt>
    <dgm:pt modelId="{62FAA8E9-B035-48D1-A572-401A64D860F4}" type="sibTrans" cxnId="{6EFB0192-9492-4840-B595-6AAC4988F0B7}">
      <dgm:prSet/>
      <dgm:spPr/>
      <dgm:t>
        <a:bodyPr/>
        <a:lstStyle/>
        <a:p>
          <a:endParaRPr lang="en-IN"/>
        </a:p>
      </dgm:t>
    </dgm:pt>
    <dgm:pt modelId="{5CD678FA-C9F3-46ED-A766-6607C9DDD378}">
      <dgm:prSet custT="1"/>
      <dgm:spPr/>
      <dgm:t>
        <a:bodyPr/>
        <a:lstStyle/>
        <a:p>
          <a:pPr algn="ctr">
            <a:lnSpc>
              <a:spcPct val="150000"/>
            </a:lnSpc>
          </a:pPr>
          <a:r>
            <a:rPr lang="en-AU" sz="1800">
              <a:solidFill>
                <a:schemeClr val="tx1"/>
              </a:solidFill>
              <a:latin typeface="Arial" panose="020B0604020202020204" pitchFamily="34" charset="0"/>
              <a:cs typeface="Arial" panose="020B0604020202020204" pitchFamily="34" charset="0"/>
            </a:rPr>
            <a:t>Customer audio systems</a:t>
          </a:r>
          <a:endParaRPr lang="en-IN" sz="1800" dirty="0">
            <a:solidFill>
              <a:schemeClr val="tx1"/>
            </a:solidFill>
            <a:latin typeface="Arial" panose="020B0604020202020204" pitchFamily="34" charset="0"/>
            <a:cs typeface="Arial" panose="020B0604020202020204" pitchFamily="34" charset="0"/>
          </a:endParaRPr>
        </a:p>
      </dgm:t>
    </dgm:pt>
    <dgm:pt modelId="{3B2ED00F-4FBF-4F90-AF58-6C6653344A0C}" type="parTrans" cxnId="{408B6033-19EF-4214-807D-9D0000ADC5CF}">
      <dgm:prSet/>
      <dgm:spPr/>
      <dgm:t>
        <a:bodyPr/>
        <a:lstStyle/>
        <a:p>
          <a:endParaRPr lang="en-IN"/>
        </a:p>
      </dgm:t>
    </dgm:pt>
    <dgm:pt modelId="{314D931D-4698-4116-852E-4B547FB35EDB}" type="sibTrans" cxnId="{408B6033-19EF-4214-807D-9D0000ADC5CF}">
      <dgm:prSet/>
      <dgm:spPr/>
      <dgm:t>
        <a:bodyPr/>
        <a:lstStyle/>
        <a:p>
          <a:endParaRPr lang="en-IN"/>
        </a:p>
      </dgm:t>
    </dgm:pt>
    <dgm:pt modelId="{855F359F-68AF-4262-9AE6-B168E275C97A}">
      <dgm:prSet custT="1"/>
      <dgm:spPr/>
      <dgm:t>
        <a:bodyPr/>
        <a:lstStyle/>
        <a:p>
          <a:pPr algn="ctr">
            <a:lnSpc>
              <a:spcPct val="150000"/>
            </a:lnSpc>
          </a:pPr>
          <a:r>
            <a:rPr lang="en-AU" sz="1800" dirty="0">
              <a:solidFill>
                <a:schemeClr val="tx1"/>
              </a:solidFill>
              <a:latin typeface="Arial" panose="020B0604020202020204" pitchFamily="34" charset="0"/>
              <a:cs typeface="Arial" panose="020B0604020202020204" pitchFamily="34" charset="0"/>
            </a:rPr>
            <a:t>Custom Tuning and ECU tools</a:t>
          </a:r>
          <a:endParaRPr lang="en-IN" sz="1800" dirty="0">
            <a:solidFill>
              <a:schemeClr val="tx1"/>
            </a:solidFill>
            <a:latin typeface="Arial" panose="020B0604020202020204" pitchFamily="34" charset="0"/>
            <a:cs typeface="Arial" panose="020B0604020202020204" pitchFamily="34" charset="0"/>
          </a:endParaRPr>
        </a:p>
      </dgm:t>
    </dgm:pt>
    <dgm:pt modelId="{EDFC6B7B-FE0B-491A-9513-9C1FB3DC9FBC}" type="parTrans" cxnId="{293A1D7E-D0C0-4D77-ABE3-C0859AFAC022}">
      <dgm:prSet/>
      <dgm:spPr/>
      <dgm:t>
        <a:bodyPr/>
        <a:lstStyle/>
        <a:p>
          <a:endParaRPr lang="en-IN"/>
        </a:p>
      </dgm:t>
    </dgm:pt>
    <dgm:pt modelId="{6513945D-C79F-42D3-AD16-46CC33392D63}" type="sibTrans" cxnId="{293A1D7E-D0C0-4D77-ABE3-C0859AFAC022}">
      <dgm:prSet/>
      <dgm:spPr/>
      <dgm:t>
        <a:bodyPr/>
        <a:lstStyle/>
        <a:p>
          <a:endParaRPr lang="en-IN"/>
        </a:p>
      </dgm:t>
    </dgm:pt>
    <dgm:pt modelId="{5DA54FB9-F1A6-4E3D-B02B-60B808D4AB15}">
      <dgm:prSet custT="1"/>
      <dgm:spPr/>
      <dgm:t>
        <a:bodyPr/>
        <a:lstStyle/>
        <a:p>
          <a:pPr algn="ctr">
            <a:lnSpc>
              <a:spcPct val="150000"/>
            </a:lnSpc>
          </a:pPr>
          <a:r>
            <a:rPr lang="en-AU" sz="1800">
              <a:solidFill>
                <a:schemeClr val="tx1"/>
              </a:solidFill>
              <a:latin typeface="Arial" panose="020B0604020202020204" pitchFamily="34" charset="0"/>
              <a:cs typeface="Arial" panose="020B0604020202020204" pitchFamily="34" charset="0"/>
            </a:rPr>
            <a:t>Calibration and Dyno testing</a:t>
          </a:r>
          <a:endParaRPr lang="en-IN" sz="1800" dirty="0">
            <a:solidFill>
              <a:schemeClr val="tx1"/>
            </a:solidFill>
            <a:latin typeface="Arial" panose="020B0604020202020204" pitchFamily="34" charset="0"/>
            <a:cs typeface="Arial" panose="020B0604020202020204" pitchFamily="34" charset="0"/>
          </a:endParaRPr>
        </a:p>
      </dgm:t>
    </dgm:pt>
    <dgm:pt modelId="{CB96BC7B-2886-4AE4-8C35-D8D538D9C89D}" type="parTrans" cxnId="{B01C3F67-8FEA-4AA1-B3B4-8C0A7027CF60}">
      <dgm:prSet/>
      <dgm:spPr/>
      <dgm:t>
        <a:bodyPr/>
        <a:lstStyle/>
        <a:p>
          <a:endParaRPr lang="en-IN"/>
        </a:p>
      </dgm:t>
    </dgm:pt>
    <dgm:pt modelId="{7A8B099B-1DC0-45A8-9FFC-D7A650CF878A}" type="sibTrans" cxnId="{B01C3F67-8FEA-4AA1-B3B4-8C0A7027CF60}">
      <dgm:prSet/>
      <dgm:spPr/>
      <dgm:t>
        <a:bodyPr/>
        <a:lstStyle/>
        <a:p>
          <a:endParaRPr lang="en-IN"/>
        </a:p>
      </dgm:t>
    </dgm:pt>
    <dgm:pt modelId="{FB127A50-BD88-499F-8F6D-614A3E84A858}">
      <dgm:prSet custT="1"/>
      <dgm:spPr/>
      <dgm:t>
        <a:bodyPr/>
        <a:lstStyle/>
        <a:p>
          <a:pPr algn="ctr">
            <a:lnSpc>
              <a:spcPct val="150000"/>
            </a:lnSpc>
          </a:pPr>
          <a:r>
            <a:rPr lang="en-AU" sz="1800" dirty="0">
              <a:solidFill>
                <a:schemeClr val="tx1"/>
              </a:solidFill>
              <a:latin typeface="Arial" panose="020B0604020202020204" pitchFamily="34" charset="0"/>
              <a:cs typeface="Arial" panose="020B0604020202020204" pitchFamily="34" charset="0"/>
            </a:rPr>
            <a:t>Turbochargers</a:t>
          </a:r>
          <a:endParaRPr lang="en-IN" sz="1800" dirty="0">
            <a:solidFill>
              <a:schemeClr val="tx1"/>
            </a:solidFill>
            <a:latin typeface="Arial" panose="020B0604020202020204" pitchFamily="34" charset="0"/>
            <a:cs typeface="Arial" panose="020B0604020202020204" pitchFamily="34" charset="0"/>
          </a:endParaRPr>
        </a:p>
      </dgm:t>
    </dgm:pt>
    <dgm:pt modelId="{4994C197-6314-4460-9122-B7BD1CD8C4E5}" type="parTrans" cxnId="{2F1E3B7B-4AA1-48A5-B458-185DBB49E025}">
      <dgm:prSet/>
      <dgm:spPr/>
      <dgm:t>
        <a:bodyPr/>
        <a:lstStyle/>
        <a:p>
          <a:endParaRPr lang="en-IN"/>
        </a:p>
      </dgm:t>
    </dgm:pt>
    <dgm:pt modelId="{9E2D0E67-A74B-46B5-AA90-3E1BCEBC3DA5}" type="sibTrans" cxnId="{2F1E3B7B-4AA1-48A5-B458-185DBB49E025}">
      <dgm:prSet/>
      <dgm:spPr/>
      <dgm:t>
        <a:bodyPr/>
        <a:lstStyle/>
        <a:p>
          <a:endParaRPr lang="en-IN"/>
        </a:p>
      </dgm:t>
    </dgm:pt>
    <dgm:pt modelId="{9CE535BF-6EAF-41FD-8264-B703CA1712F1}">
      <dgm:prSet custT="1"/>
      <dgm:spPr/>
      <dgm:t>
        <a:bodyPr/>
        <a:lstStyle/>
        <a:p>
          <a:pPr algn="ctr">
            <a:lnSpc>
              <a:spcPct val="150000"/>
            </a:lnSpc>
          </a:pPr>
          <a:r>
            <a:rPr lang="en-AU" sz="1800">
              <a:solidFill>
                <a:schemeClr val="tx1"/>
              </a:solidFill>
              <a:latin typeface="Arial" panose="020B0604020202020204" pitchFamily="34" charset="0"/>
              <a:cs typeface="Arial" panose="020B0604020202020204" pitchFamily="34" charset="0"/>
            </a:rPr>
            <a:t>Sports exhausts</a:t>
          </a:r>
          <a:endParaRPr lang="en-IN" sz="1800" dirty="0">
            <a:solidFill>
              <a:schemeClr val="tx1"/>
            </a:solidFill>
            <a:latin typeface="Arial" panose="020B0604020202020204" pitchFamily="34" charset="0"/>
            <a:cs typeface="Arial" panose="020B0604020202020204" pitchFamily="34" charset="0"/>
          </a:endParaRPr>
        </a:p>
      </dgm:t>
    </dgm:pt>
    <dgm:pt modelId="{3DCE514C-FF7D-4583-8D22-459A4122524A}" type="parTrans" cxnId="{585A5194-C617-473D-8010-A120D02E90FB}">
      <dgm:prSet/>
      <dgm:spPr/>
      <dgm:t>
        <a:bodyPr/>
        <a:lstStyle/>
        <a:p>
          <a:endParaRPr lang="en-IN"/>
        </a:p>
      </dgm:t>
    </dgm:pt>
    <dgm:pt modelId="{5067E1C3-FDAC-4DDC-B905-FE57051ED75B}" type="sibTrans" cxnId="{585A5194-C617-473D-8010-A120D02E90FB}">
      <dgm:prSet/>
      <dgm:spPr/>
      <dgm:t>
        <a:bodyPr/>
        <a:lstStyle/>
        <a:p>
          <a:endParaRPr lang="en-IN"/>
        </a:p>
      </dgm:t>
    </dgm:pt>
    <dgm:pt modelId="{2B9B1602-AAF4-4DCC-8932-660F143AFA1A}">
      <dgm:prSet custT="1"/>
      <dgm:spPr/>
      <dgm:t>
        <a:bodyPr/>
        <a:lstStyle/>
        <a:p>
          <a:pPr algn="ctr">
            <a:lnSpc>
              <a:spcPct val="150000"/>
            </a:lnSpc>
          </a:pPr>
          <a:r>
            <a:rPr lang="en-AU" sz="1800" dirty="0">
              <a:solidFill>
                <a:schemeClr val="tx1"/>
              </a:solidFill>
              <a:latin typeface="Arial" panose="020B0604020202020204" pitchFamily="34" charset="0"/>
              <a:cs typeface="Arial" panose="020B0604020202020204" pitchFamily="34" charset="0"/>
            </a:rPr>
            <a:t>Downpipes </a:t>
          </a:r>
          <a:endParaRPr lang="en-IN" sz="1800" dirty="0">
            <a:solidFill>
              <a:schemeClr val="tx1"/>
            </a:solidFill>
            <a:latin typeface="Arial" panose="020B0604020202020204" pitchFamily="34" charset="0"/>
            <a:cs typeface="Arial" panose="020B0604020202020204" pitchFamily="34" charset="0"/>
          </a:endParaRPr>
        </a:p>
      </dgm:t>
    </dgm:pt>
    <dgm:pt modelId="{1FF1C411-4EA7-4817-8B91-07786C39D152}" type="parTrans" cxnId="{10295497-DA5C-49B3-8C24-256809264989}">
      <dgm:prSet/>
      <dgm:spPr/>
      <dgm:t>
        <a:bodyPr/>
        <a:lstStyle/>
        <a:p>
          <a:endParaRPr lang="en-IN"/>
        </a:p>
      </dgm:t>
    </dgm:pt>
    <dgm:pt modelId="{F93D23D9-4B94-43B1-BB47-9B1D55056BD9}" type="sibTrans" cxnId="{10295497-DA5C-49B3-8C24-256809264989}">
      <dgm:prSet/>
      <dgm:spPr/>
      <dgm:t>
        <a:bodyPr/>
        <a:lstStyle/>
        <a:p>
          <a:endParaRPr lang="en-IN"/>
        </a:p>
      </dgm:t>
    </dgm:pt>
    <dgm:pt modelId="{90D23AE1-B8F3-4620-A2A7-92934B0944D9}" type="pres">
      <dgm:prSet presAssocID="{856161DA-874E-4C74-8ED1-B3BEEBFA651A}" presName="linear" presStyleCnt="0">
        <dgm:presLayoutVars>
          <dgm:animLvl val="lvl"/>
          <dgm:resizeHandles val="exact"/>
        </dgm:presLayoutVars>
      </dgm:prSet>
      <dgm:spPr/>
    </dgm:pt>
    <dgm:pt modelId="{7B2E82CA-4CEE-45E2-9776-5767C747245B}" type="pres">
      <dgm:prSet presAssocID="{105190D1-6F85-4E01-8214-61AE1879A8D9}" presName="parentText" presStyleLbl="node1" presStyleIdx="0" presStyleCnt="8">
        <dgm:presLayoutVars>
          <dgm:chMax val="0"/>
          <dgm:bulletEnabled val="1"/>
        </dgm:presLayoutVars>
      </dgm:prSet>
      <dgm:spPr/>
    </dgm:pt>
    <dgm:pt modelId="{B2380579-EC4B-46E1-8BBF-FBC98824BDBD}" type="pres">
      <dgm:prSet presAssocID="{BF9A0186-CD2D-417C-B222-EBEA61A952D8}" presName="spacer" presStyleCnt="0"/>
      <dgm:spPr/>
    </dgm:pt>
    <dgm:pt modelId="{5EB235DC-E719-4053-B099-07F9F477F621}" type="pres">
      <dgm:prSet presAssocID="{3DB0A2A9-2042-4DB5-A706-6EE9F403B4E1}" presName="parentText" presStyleLbl="node1" presStyleIdx="1" presStyleCnt="8">
        <dgm:presLayoutVars>
          <dgm:chMax val="0"/>
          <dgm:bulletEnabled val="1"/>
        </dgm:presLayoutVars>
      </dgm:prSet>
      <dgm:spPr/>
    </dgm:pt>
    <dgm:pt modelId="{234C492A-0562-4125-8249-0E852358F941}" type="pres">
      <dgm:prSet presAssocID="{62FAA8E9-B035-48D1-A572-401A64D860F4}" presName="spacer" presStyleCnt="0"/>
      <dgm:spPr/>
    </dgm:pt>
    <dgm:pt modelId="{1D6429D5-1680-4DBD-BD47-5A0E53FC98AD}" type="pres">
      <dgm:prSet presAssocID="{5CD678FA-C9F3-46ED-A766-6607C9DDD378}" presName="parentText" presStyleLbl="node1" presStyleIdx="2" presStyleCnt="8">
        <dgm:presLayoutVars>
          <dgm:chMax val="0"/>
          <dgm:bulletEnabled val="1"/>
        </dgm:presLayoutVars>
      </dgm:prSet>
      <dgm:spPr/>
    </dgm:pt>
    <dgm:pt modelId="{10947FC6-9D65-4E9A-89FE-7CAE05134993}" type="pres">
      <dgm:prSet presAssocID="{314D931D-4698-4116-852E-4B547FB35EDB}" presName="spacer" presStyleCnt="0"/>
      <dgm:spPr/>
    </dgm:pt>
    <dgm:pt modelId="{09753890-8E41-44B2-A810-7CB4BFC53DC9}" type="pres">
      <dgm:prSet presAssocID="{855F359F-68AF-4262-9AE6-B168E275C97A}" presName="parentText" presStyleLbl="node1" presStyleIdx="3" presStyleCnt="8">
        <dgm:presLayoutVars>
          <dgm:chMax val="0"/>
          <dgm:bulletEnabled val="1"/>
        </dgm:presLayoutVars>
      </dgm:prSet>
      <dgm:spPr/>
    </dgm:pt>
    <dgm:pt modelId="{E286FCE1-8999-405A-9BE6-97363EB8FA3D}" type="pres">
      <dgm:prSet presAssocID="{6513945D-C79F-42D3-AD16-46CC33392D63}" presName="spacer" presStyleCnt="0"/>
      <dgm:spPr/>
    </dgm:pt>
    <dgm:pt modelId="{77A2A94B-F141-431E-8674-B4E89609FB8F}" type="pres">
      <dgm:prSet presAssocID="{5DA54FB9-F1A6-4E3D-B02B-60B808D4AB15}" presName="parentText" presStyleLbl="node1" presStyleIdx="4" presStyleCnt="8">
        <dgm:presLayoutVars>
          <dgm:chMax val="0"/>
          <dgm:bulletEnabled val="1"/>
        </dgm:presLayoutVars>
      </dgm:prSet>
      <dgm:spPr/>
    </dgm:pt>
    <dgm:pt modelId="{4D6F99BE-4734-4C30-813D-C382ED419BEC}" type="pres">
      <dgm:prSet presAssocID="{7A8B099B-1DC0-45A8-9FFC-D7A650CF878A}" presName="spacer" presStyleCnt="0"/>
      <dgm:spPr/>
    </dgm:pt>
    <dgm:pt modelId="{5F0662EC-CF92-4721-ACC0-D4507C87C6CA}" type="pres">
      <dgm:prSet presAssocID="{FB127A50-BD88-499F-8F6D-614A3E84A858}" presName="parentText" presStyleLbl="node1" presStyleIdx="5" presStyleCnt="8">
        <dgm:presLayoutVars>
          <dgm:chMax val="0"/>
          <dgm:bulletEnabled val="1"/>
        </dgm:presLayoutVars>
      </dgm:prSet>
      <dgm:spPr/>
    </dgm:pt>
    <dgm:pt modelId="{2F37AE09-878C-44A6-B660-2B231D9ECEA3}" type="pres">
      <dgm:prSet presAssocID="{9E2D0E67-A74B-46B5-AA90-3E1BCEBC3DA5}" presName="spacer" presStyleCnt="0"/>
      <dgm:spPr/>
    </dgm:pt>
    <dgm:pt modelId="{37A74ABC-78AC-42B8-B381-BA9D11B177B8}" type="pres">
      <dgm:prSet presAssocID="{9CE535BF-6EAF-41FD-8264-B703CA1712F1}" presName="parentText" presStyleLbl="node1" presStyleIdx="6" presStyleCnt="8">
        <dgm:presLayoutVars>
          <dgm:chMax val="0"/>
          <dgm:bulletEnabled val="1"/>
        </dgm:presLayoutVars>
      </dgm:prSet>
      <dgm:spPr/>
    </dgm:pt>
    <dgm:pt modelId="{2B2DC091-1D0B-4D63-89AE-B9D9356DB3C0}" type="pres">
      <dgm:prSet presAssocID="{5067E1C3-FDAC-4DDC-B905-FE57051ED75B}" presName="spacer" presStyleCnt="0"/>
      <dgm:spPr/>
    </dgm:pt>
    <dgm:pt modelId="{4D45A44B-5F61-4CE7-95CD-59012E382909}" type="pres">
      <dgm:prSet presAssocID="{2B9B1602-AAF4-4DCC-8932-660F143AFA1A}" presName="parentText" presStyleLbl="node1" presStyleIdx="7" presStyleCnt="8">
        <dgm:presLayoutVars>
          <dgm:chMax val="0"/>
          <dgm:bulletEnabled val="1"/>
        </dgm:presLayoutVars>
      </dgm:prSet>
      <dgm:spPr/>
    </dgm:pt>
  </dgm:ptLst>
  <dgm:cxnLst>
    <dgm:cxn modelId="{5C234E07-E976-4B4C-85EC-8B429BC52317}" type="presOf" srcId="{105190D1-6F85-4E01-8214-61AE1879A8D9}" destId="{7B2E82CA-4CEE-45E2-9776-5767C747245B}" srcOrd="0" destOrd="0" presId="urn:microsoft.com/office/officeart/2005/8/layout/vList2"/>
    <dgm:cxn modelId="{E367120D-93F0-47F9-8BB8-BB10A7C5AA0D}" srcId="{856161DA-874E-4C74-8ED1-B3BEEBFA651A}" destId="{105190D1-6F85-4E01-8214-61AE1879A8D9}" srcOrd="0" destOrd="0" parTransId="{A06D3985-347E-408B-BD8A-A782DB17040D}" sibTransId="{BF9A0186-CD2D-417C-B222-EBEA61A952D8}"/>
    <dgm:cxn modelId="{408B6033-19EF-4214-807D-9D0000ADC5CF}" srcId="{856161DA-874E-4C74-8ED1-B3BEEBFA651A}" destId="{5CD678FA-C9F3-46ED-A766-6607C9DDD378}" srcOrd="2" destOrd="0" parTransId="{3B2ED00F-4FBF-4F90-AF58-6C6653344A0C}" sibTransId="{314D931D-4698-4116-852E-4B547FB35EDB}"/>
    <dgm:cxn modelId="{B1B9033B-1AD1-4F66-8397-639DA13D396A}" type="presOf" srcId="{855F359F-68AF-4262-9AE6-B168E275C97A}" destId="{09753890-8E41-44B2-A810-7CB4BFC53DC9}" srcOrd="0" destOrd="0" presId="urn:microsoft.com/office/officeart/2005/8/layout/vList2"/>
    <dgm:cxn modelId="{DBA47A42-B06C-4EF1-96DF-E052F28C5637}" type="presOf" srcId="{5CD678FA-C9F3-46ED-A766-6607C9DDD378}" destId="{1D6429D5-1680-4DBD-BD47-5A0E53FC98AD}" srcOrd="0" destOrd="0" presId="urn:microsoft.com/office/officeart/2005/8/layout/vList2"/>
    <dgm:cxn modelId="{B01C3F67-8FEA-4AA1-B3B4-8C0A7027CF60}" srcId="{856161DA-874E-4C74-8ED1-B3BEEBFA651A}" destId="{5DA54FB9-F1A6-4E3D-B02B-60B808D4AB15}" srcOrd="4" destOrd="0" parTransId="{CB96BC7B-2886-4AE4-8C35-D8D538D9C89D}" sibTransId="{7A8B099B-1DC0-45A8-9FFC-D7A650CF878A}"/>
    <dgm:cxn modelId="{CDD9844A-9DCD-47C9-BEB5-E065BB972B4A}" type="presOf" srcId="{FB127A50-BD88-499F-8F6D-614A3E84A858}" destId="{5F0662EC-CF92-4721-ACC0-D4507C87C6CA}" srcOrd="0" destOrd="0" presId="urn:microsoft.com/office/officeart/2005/8/layout/vList2"/>
    <dgm:cxn modelId="{2F1E3B7B-4AA1-48A5-B458-185DBB49E025}" srcId="{856161DA-874E-4C74-8ED1-B3BEEBFA651A}" destId="{FB127A50-BD88-499F-8F6D-614A3E84A858}" srcOrd="5" destOrd="0" parTransId="{4994C197-6314-4460-9122-B7BD1CD8C4E5}" sibTransId="{9E2D0E67-A74B-46B5-AA90-3E1BCEBC3DA5}"/>
    <dgm:cxn modelId="{293A1D7E-D0C0-4D77-ABE3-C0859AFAC022}" srcId="{856161DA-874E-4C74-8ED1-B3BEEBFA651A}" destId="{855F359F-68AF-4262-9AE6-B168E275C97A}" srcOrd="3" destOrd="0" parTransId="{EDFC6B7B-FE0B-491A-9513-9C1FB3DC9FBC}" sibTransId="{6513945D-C79F-42D3-AD16-46CC33392D63}"/>
    <dgm:cxn modelId="{2F673B8B-4D30-4B87-BA91-17D98C39A762}" type="presOf" srcId="{9CE535BF-6EAF-41FD-8264-B703CA1712F1}" destId="{37A74ABC-78AC-42B8-B381-BA9D11B177B8}" srcOrd="0" destOrd="0" presId="urn:microsoft.com/office/officeart/2005/8/layout/vList2"/>
    <dgm:cxn modelId="{6EFB0192-9492-4840-B595-6AAC4988F0B7}" srcId="{856161DA-874E-4C74-8ED1-B3BEEBFA651A}" destId="{3DB0A2A9-2042-4DB5-A706-6EE9F403B4E1}" srcOrd="1" destOrd="0" parTransId="{479ABF9F-5F38-46B7-B906-EFF4261094EC}" sibTransId="{62FAA8E9-B035-48D1-A572-401A64D860F4}"/>
    <dgm:cxn modelId="{585A5194-C617-473D-8010-A120D02E90FB}" srcId="{856161DA-874E-4C74-8ED1-B3BEEBFA651A}" destId="{9CE535BF-6EAF-41FD-8264-B703CA1712F1}" srcOrd="6" destOrd="0" parTransId="{3DCE514C-FF7D-4583-8D22-459A4122524A}" sibTransId="{5067E1C3-FDAC-4DDC-B905-FE57051ED75B}"/>
    <dgm:cxn modelId="{10295497-DA5C-49B3-8C24-256809264989}" srcId="{856161DA-874E-4C74-8ED1-B3BEEBFA651A}" destId="{2B9B1602-AAF4-4DCC-8932-660F143AFA1A}" srcOrd="7" destOrd="0" parTransId="{1FF1C411-4EA7-4817-8B91-07786C39D152}" sibTransId="{F93D23D9-4B94-43B1-BB47-9B1D55056BD9}"/>
    <dgm:cxn modelId="{C64BFFAB-506A-42CE-9754-B53F03B534F5}" type="presOf" srcId="{3DB0A2A9-2042-4DB5-A706-6EE9F403B4E1}" destId="{5EB235DC-E719-4053-B099-07F9F477F621}" srcOrd="0" destOrd="0" presId="urn:microsoft.com/office/officeart/2005/8/layout/vList2"/>
    <dgm:cxn modelId="{C0368ACA-F2CA-4D53-896E-7EA0960BB4E9}" type="presOf" srcId="{856161DA-874E-4C74-8ED1-B3BEEBFA651A}" destId="{90D23AE1-B8F3-4620-A2A7-92934B0944D9}" srcOrd="0" destOrd="0" presId="urn:microsoft.com/office/officeart/2005/8/layout/vList2"/>
    <dgm:cxn modelId="{68144FF1-C1CE-4368-82A0-798DF32F9CCF}" type="presOf" srcId="{5DA54FB9-F1A6-4E3D-B02B-60B808D4AB15}" destId="{77A2A94B-F141-431E-8674-B4E89609FB8F}" srcOrd="0" destOrd="0" presId="urn:microsoft.com/office/officeart/2005/8/layout/vList2"/>
    <dgm:cxn modelId="{11C134F3-C3EF-4B3D-9CC2-DB5BF294CA12}" type="presOf" srcId="{2B9B1602-AAF4-4DCC-8932-660F143AFA1A}" destId="{4D45A44B-5F61-4CE7-95CD-59012E382909}" srcOrd="0" destOrd="0" presId="urn:microsoft.com/office/officeart/2005/8/layout/vList2"/>
    <dgm:cxn modelId="{9264455C-7ACD-4B24-89B3-AA4D2CD4969C}" type="presParOf" srcId="{90D23AE1-B8F3-4620-A2A7-92934B0944D9}" destId="{7B2E82CA-4CEE-45E2-9776-5767C747245B}" srcOrd="0" destOrd="0" presId="urn:microsoft.com/office/officeart/2005/8/layout/vList2"/>
    <dgm:cxn modelId="{4EA8588E-8870-406D-AA1C-BE4378F48C31}" type="presParOf" srcId="{90D23AE1-B8F3-4620-A2A7-92934B0944D9}" destId="{B2380579-EC4B-46E1-8BBF-FBC98824BDBD}" srcOrd="1" destOrd="0" presId="urn:microsoft.com/office/officeart/2005/8/layout/vList2"/>
    <dgm:cxn modelId="{C887E981-27EB-426E-9AA9-CCEA6A75577F}" type="presParOf" srcId="{90D23AE1-B8F3-4620-A2A7-92934B0944D9}" destId="{5EB235DC-E719-4053-B099-07F9F477F621}" srcOrd="2" destOrd="0" presId="urn:microsoft.com/office/officeart/2005/8/layout/vList2"/>
    <dgm:cxn modelId="{EE21FFBE-DE26-4370-9BB7-CC7F68E08D77}" type="presParOf" srcId="{90D23AE1-B8F3-4620-A2A7-92934B0944D9}" destId="{234C492A-0562-4125-8249-0E852358F941}" srcOrd="3" destOrd="0" presId="urn:microsoft.com/office/officeart/2005/8/layout/vList2"/>
    <dgm:cxn modelId="{CEEB4220-855B-4DF1-B826-442F57B66741}" type="presParOf" srcId="{90D23AE1-B8F3-4620-A2A7-92934B0944D9}" destId="{1D6429D5-1680-4DBD-BD47-5A0E53FC98AD}" srcOrd="4" destOrd="0" presId="urn:microsoft.com/office/officeart/2005/8/layout/vList2"/>
    <dgm:cxn modelId="{9B2BF897-DB9B-4F3D-A565-391F833980A0}" type="presParOf" srcId="{90D23AE1-B8F3-4620-A2A7-92934B0944D9}" destId="{10947FC6-9D65-4E9A-89FE-7CAE05134993}" srcOrd="5" destOrd="0" presId="urn:microsoft.com/office/officeart/2005/8/layout/vList2"/>
    <dgm:cxn modelId="{4D18E019-A2F6-4C67-94D4-896C3BA82547}" type="presParOf" srcId="{90D23AE1-B8F3-4620-A2A7-92934B0944D9}" destId="{09753890-8E41-44B2-A810-7CB4BFC53DC9}" srcOrd="6" destOrd="0" presId="urn:microsoft.com/office/officeart/2005/8/layout/vList2"/>
    <dgm:cxn modelId="{5DF07AB1-B36E-4DA0-AD88-B00B82939790}" type="presParOf" srcId="{90D23AE1-B8F3-4620-A2A7-92934B0944D9}" destId="{E286FCE1-8999-405A-9BE6-97363EB8FA3D}" srcOrd="7" destOrd="0" presId="urn:microsoft.com/office/officeart/2005/8/layout/vList2"/>
    <dgm:cxn modelId="{A9AED49B-B225-443A-8B57-949D48DA07AD}" type="presParOf" srcId="{90D23AE1-B8F3-4620-A2A7-92934B0944D9}" destId="{77A2A94B-F141-431E-8674-B4E89609FB8F}" srcOrd="8" destOrd="0" presId="urn:microsoft.com/office/officeart/2005/8/layout/vList2"/>
    <dgm:cxn modelId="{C01FE5F0-93E8-43C3-A536-5B4CEDADD2FC}" type="presParOf" srcId="{90D23AE1-B8F3-4620-A2A7-92934B0944D9}" destId="{4D6F99BE-4734-4C30-813D-C382ED419BEC}" srcOrd="9" destOrd="0" presId="urn:microsoft.com/office/officeart/2005/8/layout/vList2"/>
    <dgm:cxn modelId="{19C10443-9FFB-4AD2-B8D2-1AC56FFD9210}" type="presParOf" srcId="{90D23AE1-B8F3-4620-A2A7-92934B0944D9}" destId="{5F0662EC-CF92-4721-ACC0-D4507C87C6CA}" srcOrd="10" destOrd="0" presId="urn:microsoft.com/office/officeart/2005/8/layout/vList2"/>
    <dgm:cxn modelId="{2164BAF1-9F23-49FF-B393-B5E80F3FFD03}" type="presParOf" srcId="{90D23AE1-B8F3-4620-A2A7-92934B0944D9}" destId="{2F37AE09-878C-44A6-B660-2B231D9ECEA3}" srcOrd="11" destOrd="0" presId="urn:microsoft.com/office/officeart/2005/8/layout/vList2"/>
    <dgm:cxn modelId="{030738A2-723F-4343-A634-0701F4F23566}" type="presParOf" srcId="{90D23AE1-B8F3-4620-A2A7-92934B0944D9}" destId="{37A74ABC-78AC-42B8-B381-BA9D11B177B8}" srcOrd="12" destOrd="0" presId="urn:microsoft.com/office/officeart/2005/8/layout/vList2"/>
    <dgm:cxn modelId="{F7E781A4-BFCA-45CD-81AE-A093A1FD6229}" type="presParOf" srcId="{90D23AE1-B8F3-4620-A2A7-92934B0944D9}" destId="{2B2DC091-1D0B-4D63-89AE-B9D9356DB3C0}" srcOrd="13" destOrd="0" presId="urn:microsoft.com/office/officeart/2005/8/layout/vList2"/>
    <dgm:cxn modelId="{A52A5A51-4D99-40FA-9B4E-6CFF85829715}" type="presParOf" srcId="{90D23AE1-B8F3-4620-A2A7-92934B0944D9}" destId="{4D45A44B-5F61-4CE7-95CD-59012E382909}"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E17EED-34E9-4F0A-B20D-4BE97DDA3040}" type="doc">
      <dgm:prSet loTypeId="urn:microsoft.com/office/officeart/2005/8/layout/target3" loCatId="relationship" qsTypeId="urn:microsoft.com/office/officeart/2005/8/quickstyle/simple5" qsCatId="simple" csTypeId="urn:microsoft.com/office/officeart/2005/8/colors/accent3_1" csCatId="accent3"/>
      <dgm:spPr/>
      <dgm:t>
        <a:bodyPr/>
        <a:lstStyle/>
        <a:p>
          <a:endParaRPr lang="en-IN"/>
        </a:p>
      </dgm:t>
    </dgm:pt>
    <dgm:pt modelId="{07D60E7B-3188-4198-88AF-194753212F09}">
      <dgm:prSet custT="1"/>
      <dgm:spPr/>
      <dgm:t>
        <a:bodyPr/>
        <a:lstStyle/>
        <a:p>
          <a:pPr algn="just">
            <a:lnSpc>
              <a:spcPct val="150000"/>
            </a:lnSpc>
          </a:pPr>
          <a:r>
            <a:rPr lang="en-US" sz="2000" dirty="0">
              <a:latin typeface="Arial" panose="020B0604020202020204" pitchFamily="34" charset="0"/>
              <a:cs typeface="Arial" panose="020B0604020202020204" pitchFamily="34" charset="0"/>
            </a:rPr>
            <a:t>The mission of the DNB Car is to deliver unique services by combining remapping. Premium styling, tuning, and dyno testing into the single high-impact services (</a:t>
          </a:r>
          <a:r>
            <a:rPr lang="en-AU" sz="2000" dirty="0">
              <a:latin typeface="Arial" panose="020B0604020202020204" pitchFamily="34" charset="0"/>
              <a:cs typeface="Arial" panose="020B0604020202020204" pitchFamily="34" charset="0"/>
            </a:rPr>
            <a:t>Qadir, et. al., 2024)</a:t>
          </a:r>
          <a:r>
            <a:rPr lang="en-US"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dgm:t>
    </dgm:pt>
    <dgm:pt modelId="{C77BEA1C-7193-4F01-AD08-D0F41D77192F}" type="parTrans" cxnId="{11979A37-4229-40F8-9872-D7008EFCE96F}">
      <dgm:prSet/>
      <dgm:spPr/>
      <dgm:t>
        <a:bodyPr/>
        <a:lstStyle/>
        <a:p>
          <a:endParaRPr lang="en-IN"/>
        </a:p>
      </dgm:t>
    </dgm:pt>
    <dgm:pt modelId="{86806FAD-74FE-4E90-A5DC-E08B0C576FC1}" type="sibTrans" cxnId="{11979A37-4229-40F8-9872-D7008EFCE96F}">
      <dgm:prSet/>
      <dgm:spPr/>
      <dgm:t>
        <a:bodyPr/>
        <a:lstStyle/>
        <a:p>
          <a:endParaRPr lang="en-IN"/>
        </a:p>
      </dgm:t>
    </dgm:pt>
    <dgm:pt modelId="{08563973-569F-41D9-B3CB-947E16323EE8}">
      <dgm:prSet custT="1"/>
      <dgm:spPr/>
      <dgm:t>
        <a:bodyPr/>
        <a:lstStyle/>
        <a:p>
          <a:pPr algn="just">
            <a:lnSpc>
              <a:spcPct val="150000"/>
            </a:lnSpc>
          </a:pPr>
          <a:r>
            <a:rPr lang="en-US" sz="2000" dirty="0">
              <a:latin typeface="Arial" panose="020B0604020202020204" pitchFamily="34" charset="0"/>
              <a:cs typeface="Arial" panose="020B0604020202020204" pitchFamily="34" charset="0"/>
            </a:rPr>
            <a:t>The business aims to provide effective services to the car enthusiasts and owners of vehicles across South West England and South Wales. </a:t>
          </a:r>
          <a:endParaRPr lang="en-IN" sz="2000" dirty="0">
            <a:latin typeface="Arial" panose="020B0604020202020204" pitchFamily="34" charset="0"/>
            <a:cs typeface="Arial" panose="020B0604020202020204" pitchFamily="34" charset="0"/>
          </a:endParaRPr>
        </a:p>
      </dgm:t>
    </dgm:pt>
    <dgm:pt modelId="{F5FC774A-C324-4CEA-B11D-EB0278AA17DB}" type="parTrans" cxnId="{A7E87A14-B8ED-43D1-A5A0-C3F4075CD95D}">
      <dgm:prSet/>
      <dgm:spPr/>
      <dgm:t>
        <a:bodyPr/>
        <a:lstStyle/>
        <a:p>
          <a:endParaRPr lang="en-IN"/>
        </a:p>
      </dgm:t>
    </dgm:pt>
    <dgm:pt modelId="{A939624F-81F2-44EB-9F5F-6407CA6C0C05}" type="sibTrans" cxnId="{A7E87A14-B8ED-43D1-A5A0-C3F4075CD95D}">
      <dgm:prSet/>
      <dgm:spPr/>
      <dgm:t>
        <a:bodyPr/>
        <a:lstStyle/>
        <a:p>
          <a:endParaRPr lang="en-IN"/>
        </a:p>
      </dgm:t>
    </dgm:pt>
    <dgm:pt modelId="{FE40A7CA-7A0E-4E5B-8A1B-C4012E0F7F84}" type="pres">
      <dgm:prSet presAssocID="{64E17EED-34E9-4F0A-B20D-4BE97DDA3040}" presName="Name0" presStyleCnt="0">
        <dgm:presLayoutVars>
          <dgm:chMax val="7"/>
          <dgm:dir/>
          <dgm:animLvl val="lvl"/>
          <dgm:resizeHandles val="exact"/>
        </dgm:presLayoutVars>
      </dgm:prSet>
      <dgm:spPr/>
    </dgm:pt>
    <dgm:pt modelId="{9D7E694B-AA36-4882-97B4-036313F36EC8}" type="pres">
      <dgm:prSet presAssocID="{07D60E7B-3188-4198-88AF-194753212F09}" presName="circle1" presStyleLbl="node1" presStyleIdx="0" presStyleCnt="2"/>
      <dgm:spPr/>
    </dgm:pt>
    <dgm:pt modelId="{E66AFFC8-C5C7-44FB-ABF9-CEA0C7C83DBB}" type="pres">
      <dgm:prSet presAssocID="{07D60E7B-3188-4198-88AF-194753212F09}" presName="space" presStyleCnt="0"/>
      <dgm:spPr/>
    </dgm:pt>
    <dgm:pt modelId="{690604CC-7C5F-4A85-8C2B-6456586196E8}" type="pres">
      <dgm:prSet presAssocID="{07D60E7B-3188-4198-88AF-194753212F09}" presName="rect1" presStyleLbl="alignAcc1" presStyleIdx="0" presStyleCnt="2"/>
      <dgm:spPr/>
    </dgm:pt>
    <dgm:pt modelId="{C451B057-A5B4-4737-82C9-04E39D500D92}" type="pres">
      <dgm:prSet presAssocID="{08563973-569F-41D9-B3CB-947E16323EE8}" presName="vertSpace2" presStyleLbl="node1" presStyleIdx="0" presStyleCnt="2"/>
      <dgm:spPr/>
    </dgm:pt>
    <dgm:pt modelId="{794A2956-A17A-4A9B-BE2C-A43BAF7AFC0B}" type="pres">
      <dgm:prSet presAssocID="{08563973-569F-41D9-B3CB-947E16323EE8}" presName="circle2" presStyleLbl="node1" presStyleIdx="1" presStyleCnt="2"/>
      <dgm:spPr/>
    </dgm:pt>
    <dgm:pt modelId="{8DA3170B-287E-4E3C-8738-CAC60AC7A7EA}" type="pres">
      <dgm:prSet presAssocID="{08563973-569F-41D9-B3CB-947E16323EE8}" presName="rect2" presStyleLbl="alignAcc1" presStyleIdx="1" presStyleCnt="2"/>
      <dgm:spPr/>
    </dgm:pt>
    <dgm:pt modelId="{F5D0E7D0-6197-4C5E-8154-8A3EE59398EA}" type="pres">
      <dgm:prSet presAssocID="{07D60E7B-3188-4198-88AF-194753212F09}" presName="rect1ParTxNoCh" presStyleLbl="alignAcc1" presStyleIdx="1" presStyleCnt="2">
        <dgm:presLayoutVars>
          <dgm:chMax val="1"/>
          <dgm:bulletEnabled val="1"/>
        </dgm:presLayoutVars>
      </dgm:prSet>
      <dgm:spPr/>
    </dgm:pt>
    <dgm:pt modelId="{8B84E49D-3731-4C71-913C-50F69B6BE0B1}" type="pres">
      <dgm:prSet presAssocID="{08563973-569F-41D9-B3CB-947E16323EE8}" presName="rect2ParTxNoCh" presStyleLbl="alignAcc1" presStyleIdx="1" presStyleCnt="2">
        <dgm:presLayoutVars>
          <dgm:chMax val="1"/>
          <dgm:bulletEnabled val="1"/>
        </dgm:presLayoutVars>
      </dgm:prSet>
      <dgm:spPr/>
    </dgm:pt>
  </dgm:ptLst>
  <dgm:cxnLst>
    <dgm:cxn modelId="{59F8A10F-E944-4AF0-B454-BB8C1D520400}" type="presOf" srcId="{07D60E7B-3188-4198-88AF-194753212F09}" destId="{690604CC-7C5F-4A85-8C2B-6456586196E8}" srcOrd="0" destOrd="0" presId="urn:microsoft.com/office/officeart/2005/8/layout/target3"/>
    <dgm:cxn modelId="{A7E87A14-B8ED-43D1-A5A0-C3F4075CD95D}" srcId="{64E17EED-34E9-4F0A-B20D-4BE97DDA3040}" destId="{08563973-569F-41D9-B3CB-947E16323EE8}" srcOrd="1" destOrd="0" parTransId="{F5FC774A-C324-4CEA-B11D-EB0278AA17DB}" sibTransId="{A939624F-81F2-44EB-9F5F-6407CA6C0C05}"/>
    <dgm:cxn modelId="{EE77F023-A7CB-41EA-BF39-2E51953EC462}" type="presOf" srcId="{08563973-569F-41D9-B3CB-947E16323EE8}" destId="{8DA3170B-287E-4E3C-8738-CAC60AC7A7EA}" srcOrd="0" destOrd="0" presId="urn:microsoft.com/office/officeart/2005/8/layout/target3"/>
    <dgm:cxn modelId="{12E56D25-87E3-434C-97ED-FF5CDF6F2F14}" type="presOf" srcId="{08563973-569F-41D9-B3CB-947E16323EE8}" destId="{8B84E49D-3731-4C71-913C-50F69B6BE0B1}" srcOrd="1" destOrd="0" presId="urn:microsoft.com/office/officeart/2005/8/layout/target3"/>
    <dgm:cxn modelId="{11979A37-4229-40F8-9872-D7008EFCE96F}" srcId="{64E17EED-34E9-4F0A-B20D-4BE97DDA3040}" destId="{07D60E7B-3188-4198-88AF-194753212F09}" srcOrd="0" destOrd="0" parTransId="{C77BEA1C-7193-4F01-AD08-D0F41D77192F}" sibTransId="{86806FAD-74FE-4E90-A5DC-E08B0C576FC1}"/>
    <dgm:cxn modelId="{80378689-96D4-4F52-B7C7-7AC70019AD38}" type="presOf" srcId="{64E17EED-34E9-4F0A-B20D-4BE97DDA3040}" destId="{FE40A7CA-7A0E-4E5B-8A1B-C4012E0F7F84}" srcOrd="0" destOrd="0" presId="urn:microsoft.com/office/officeart/2005/8/layout/target3"/>
    <dgm:cxn modelId="{74B49CBB-FB14-4CB9-9CC2-562F399ACF12}" type="presOf" srcId="{07D60E7B-3188-4198-88AF-194753212F09}" destId="{F5D0E7D0-6197-4C5E-8154-8A3EE59398EA}" srcOrd="1" destOrd="0" presId="urn:microsoft.com/office/officeart/2005/8/layout/target3"/>
    <dgm:cxn modelId="{62D04855-B17A-4D9C-9611-E847A1ABF104}" type="presParOf" srcId="{FE40A7CA-7A0E-4E5B-8A1B-C4012E0F7F84}" destId="{9D7E694B-AA36-4882-97B4-036313F36EC8}" srcOrd="0" destOrd="0" presId="urn:microsoft.com/office/officeart/2005/8/layout/target3"/>
    <dgm:cxn modelId="{BC44895E-91A7-4CBB-A7B9-EA4E02E99974}" type="presParOf" srcId="{FE40A7CA-7A0E-4E5B-8A1B-C4012E0F7F84}" destId="{E66AFFC8-C5C7-44FB-ABF9-CEA0C7C83DBB}" srcOrd="1" destOrd="0" presId="urn:microsoft.com/office/officeart/2005/8/layout/target3"/>
    <dgm:cxn modelId="{C90A03E4-4C3C-4F51-8E5A-AEC659775FDF}" type="presParOf" srcId="{FE40A7CA-7A0E-4E5B-8A1B-C4012E0F7F84}" destId="{690604CC-7C5F-4A85-8C2B-6456586196E8}" srcOrd="2" destOrd="0" presId="urn:microsoft.com/office/officeart/2005/8/layout/target3"/>
    <dgm:cxn modelId="{F4624188-1430-434F-B8AA-48D036F77BCF}" type="presParOf" srcId="{FE40A7CA-7A0E-4E5B-8A1B-C4012E0F7F84}" destId="{C451B057-A5B4-4737-82C9-04E39D500D92}" srcOrd="3" destOrd="0" presId="urn:microsoft.com/office/officeart/2005/8/layout/target3"/>
    <dgm:cxn modelId="{AE7A6391-EC47-4AA3-B254-4398B56AB875}" type="presParOf" srcId="{FE40A7CA-7A0E-4E5B-8A1B-C4012E0F7F84}" destId="{794A2956-A17A-4A9B-BE2C-A43BAF7AFC0B}" srcOrd="4" destOrd="0" presId="urn:microsoft.com/office/officeart/2005/8/layout/target3"/>
    <dgm:cxn modelId="{127B346E-8379-4C8D-9E1F-1B44B8AA1034}" type="presParOf" srcId="{FE40A7CA-7A0E-4E5B-8A1B-C4012E0F7F84}" destId="{8DA3170B-287E-4E3C-8738-CAC60AC7A7EA}" srcOrd="5" destOrd="0" presId="urn:microsoft.com/office/officeart/2005/8/layout/target3"/>
    <dgm:cxn modelId="{A8D07608-8D76-4147-AA31-2018EBCA56E2}" type="presParOf" srcId="{FE40A7CA-7A0E-4E5B-8A1B-C4012E0F7F84}" destId="{F5D0E7D0-6197-4C5E-8154-8A3EE59398EA}" srcOrd="6" destOrd="0" presId="urn:microsoft.com/office/officeart/2005/8/layout/target3"/>
    <dgm:cxn modelId="{00097246-0568-44F9-B3AC-BE4F691ECC98}" type="presParOf" srcId="{FE40A7CA-7A0E-4E5B-8A1B-C4012E0F7F84}" destId="{8B84E49D-3731-4C71-913C-50F69B6BE0B1}" srcOrd="7"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37DA17-B0AA-44B6-985C-ED9C57D9698D}"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IN"/>
        </a:p>
      </dgm:t>
    </dgm:pt>
    <dgm:pt modelId="{04A136C0-50BA-4ADD-92B1-F943491A2C3A}">
      <dgm:prSet custT="1"/>
      <dgm:spPr>
        <a:solidFill>
          <a:schemeClr val="accent4">
            <a:lumMod val="20000"/>
            <a:lumOff val="80000"/>
          </a:schemeClr>
        </a:solidFill>
      </dgm:spPr>
      <dgm:t>
        <a:bodyPr/>
        <a:lstStyle/>
        <a:p>
          <a:pPr algn="just">
            <a:lnSpc>
              <a:spcPct val="150000"/>
            </a:lnSpc>
          </a:pPr>
          <a:r>
            <a:rPr lang="en-US" sz="2000" dirty="0">
              <a:solidFill>
                <a:schemeClr val="tx1"/>
              </a:solidFill>
              <a:latin typeface="Arial" panose="020B0604020202020204" pitchFamily="34" charset="0"/>
              <a:cs typeface="Arial" panose="020B0604020202020204" pitchFamily="34" charset="0"/>
            </a:rPr>
            <a:t>The business objective of the DNB car is developed as:</a:t>
          </a:r>
          <a:endParaRPr lang="en-IN" sz="2000" dirty="0">
            <a:solidFill>
              <a:schemeClr val="tx1"/>
            </a:solidFill>
            <a:latin typeface="Arial" panose="020B0604020202020204" pitchFamily="34" charset="0"/>
            <a:cs typeface="Arial" panose="020B0604020202020204" pitchFamily="34" charset="0"/>
          </a:endParaRPr>
        </a:p>
      </dgm:t>
    </dgm:pt>
    <dgm:pt modelId="{ECACBA0D-045A-40CF-A781-715D9588A771}" type="parTrans" cxnId="{0214A596-49A7-49F1-A0C7-8DF8E2A056D1}">
      <dgm:prSet/>
      <dgm:spPr/>
      <dgm:t>
        <a:bodyPr/>
        <a:lstStyle/>
        <a:p>
          <a:endParaRPr lang="en-IN"/>
        </a:p>
      </dgm:t>
    </dgm:pt>
    <dgm:pt modelId="{B895116F-44EE-4D02-804D-010D0F985D67}" type="sibTrans" cxnId="{0214A596-49A7-49F1-A0C7-8DF8E2A056D1}">
      <dgm:prSet/>
      <dgm:spPr/>
      <dgm:t>
        <a:bodyPr/>
        <a:lstStyle/>
        <a:p>
          <a:endParaRPr lang="en-IN"/>
        </a:p>
      </dgm:t>
    </dgm:pt>
    <dgm:pt modelId="{B90CD19B-D882-4D36-92AB-D3BDD3CFBA69}">
      <dgm:prSet custT="1"/>
      <dgm:spPr>
        <a:solidFill>
          <a:schemeClr val="accent4">
            <a:lumMod val="20000"/>
            <a:lumOff val="80000"/>
          </a:schemeClr>
        </a:solidFill>
      </dgm:spPr>
      <dgm:t>
        <a:bodyPr/>
        <a:lstStyle/>
        <a:p>
          <a:pPr algn="just">
            <a:lnSpc>
              <a:spcPct val="150000"/>
            </a:lnSpc>
          </a:pPr>
          <a:r>
            <a:rPr lang="en-US" sz="2000" dirty="0">
              <a:solidFill>
                <a:schemeClr val="tx1"/>
              </a:solidFill>
              <a:latin typeface="Arial" panose="020B0604020202020204" pitchFamily="34" charset="0"/>
              <a:cs typeface="Arial" panose="020B0604020202020204" pitchFamily="34" charset="0"/>
            </a:rPr>
            <a:t>Launching the fully furnished garage by August month of 2025. </a:t>
          </a:r>
          <a:endParaRPr lang="en-IN" sz="2000" dirty="0">
            <a:solidFill>
              <a:schemeClr val="tx1"/>
            </a:solidFill>
            <a:latin typeface="Arial" panose="020B0604020202020204" pitchFamily="34" charset="0"/>
            <a:cs typeface="Arial" panose="020B0604020202020204" pitchFamily="34" charset="0"/>
          </a:endParaRPr>
        </a:p>
      </dgm:t>
    </dgm:pt>
    <dgm:pt modelId="{6796CFED-72C1-496D-811E-44C2163AF5C9}" type="parTrans" cxnId="{045045DB-EE08-4691-A133-753DAD15F266}">
      <dgm:prSet/>
      <dgm:spPr/>
      <dgm:t>
        <a:bodyPr/>
        <a:lstStyle/>
        <a:p>
          <a:endParaRPr lang="en-IN"/>
        </a:p>
      </dgm:t>
    </dgm:pt>
    <dgm:pt modelId="{72FFAD47-2737-4920-A004-5031082C7016}" type="sibTrans" cxnId="{045045DB-EE08-4691-A133-753DAD15F266}">
      <dgm:prSet/>
      <dgm:spPr/>
      <dgm:t>
        <a:bodyPr/>
        <a:lstStyle/>
        <a:p>
          <a:endParaRPr lang="en-IN"/>
        </a:p>
      </dgm:t>
    </dgm:pt>
    <dgm:pt modelId="{14372E05-D9B9-47D8-9278-54E4D408CCD3}">
      <dgm:prSet custT="1"/>
      <dgm:spPr>
        <a:solidFill>
          <a:schemeClr val="accent4">
            <a:lumMod val="20000"/>
            <a:lumOff val="80000"/>
          </a:schemeClr>
        </a:solidFill>
      </dgm:spPr>
      <dgm:t>
        <a:bodyPr/>
        <a:lstStyle/>
        <a:p>
          <a:pPr algn="just">
            <a:lnSpc>
              <a:spcPct val="150000"/>
            </a:lnSpc>
          </a:pPr>
          <a:r>
            <a:rPr lang="en-US" sz="2000" dirty="0">
              <a:solidFill>
                <a:schemeClr val="tx1"/>
              </a:solidFill>
              <a:latin typeface="Arial" panose="020B0604020202020204" pitchFamily="34" charset="0"/>
              <a:cs typeface="Arial" panose="020B0604020202020204" pitchFamily="34" charset="0"/>
            </a:rPr>
            <a:t>Using break-even for a 12 to 18-month period.</a:t>
          </a:r>
          <a:endParaRPr lang="en-IN" sz="2000" dirty="0">
            <a:solidFill>
              <a:schemeClr val="tx1"/>
            </a:solidFill>
            <a:latin typeface="Arial" panose="020B0604020202020204" pitchFamily="34" charset="0"/>
            <a:cs typeface="Arial" panose="020B0604020202020204" pitchFamily="34" charset="0"/>
          </a:endParaRPr>
        </a:p>
      </dgm:t>
    </dgm:pt>
    <dgm:pt modelId="{E09FBED2-5B7B-4687-8000-070C79CC43D6}" type="parTrans" cxnId="{8164B868-25C2-4523-8475-8E65EEDA4B3D}">
      <dgm:prSet/>
      <dgm:spPr/>
      <dgm:t>
        <a:bodyPr/>
        <a:lstStyle/>
        <a:p>
          <a:endParaRPr lang="en-IN"/>
        </a:p>
      </dgm:t>
    </dgm:pt>
    <dgm:pt modelId="{C6097F62-2A33-44D5-BE8F-E9FA5C6DE866}" type="sibTrans" cxnId="{8164B868-25C2-4523-8475-8E65EEDA4B3D}">
      <dgm:prSet/>
      <dgm:spPr/>
      <dgm:t>
        <a:bodyPr/>
        <a:lstStyle/>
        <a:p>
          <a:endParaRPr lang="en-IN"/>
        </a:p>
      </dgm:t>
    </dgm:pt>
    <dgm:pt modelId="{9609EFA5-9FFA-44D1-9CDE-2DFD12B82F30}">
      <dgm:prSet custT="1"/>
      <dgm:spPr>
        <a:solidFill>
          <a:schemeClr val="accent4">
            <a:lumMod val="20000"/>
            <a:lumOff val="80000"/>
          </a:schemeClr>
        </a:solidFill>
      </dgm:spPr>
      <dgm:t>
        <a:bodyPr/>
        <a:lstStyle/>
        <a:p>
          <a:pPr algn="just">
            <a:lnSpc>
              <a:spcPct val="150000"/>
            </a:lnSpc>
          </a:pPr>
          <a:r>
            <a:rPr lang="en-US" sz="2000" dirty="0">
              <a:solidFill>
                <a:schemeClr val="tx1"/>
              </a:solidFill>
              <a:latin typeface="Arial" panose="020B0604020202020204" pitchFamily="34" charset="0"/>
              <a:cs typeface="Arial" panose="020B0604020202020204" pitchFamily="34" charset="0"/>
            </a:rPr>
            <a:t>Developing a product line for 3 years. </a:t>
          </a:r>
          <a:endParaRPr lang="en-IN" sz="2000" dirty="0">
            <a:solidFill>
              <a:schemeClr val="tx1"/>
            </a:solidFill>
            <a:latin typeface="Arial" panose="020B0604020202020204" pitchFamily="34" charset="0"/>
            <a:cs typeface="Arial" panose="020B0604020202020204" pitchFamily="34" charset="0"/>
          </a:endParaRPr>
        </a:p>
      </dgm:t>
    </dgm:pt>
    <dgm:pt modelId="{15394E4E-99E7-4578-9642-EEC46C05E4F2}" type="parTrans" cxnId="{5EC15C30-699D-4D8B-8348-57B6D2CC2D7D}">
      <dgm:prSet/>
      <dgm:spPr/>
      <dgm:t>
        <a:bodyPr/>
        <a:lstStyle/>
        <a:p>
          <a:endParaRPr lang="en-IN"/>
        </a:p>
      </dgm:t>
    </dgm:pt>
    <dgm:pt modelId="{17B2CE01-E2E9-4E0B-864B-463B96105FF1}" type="sibTrans" cxnId="{5EC15C30-699D-4D8B-8348-57B6D2CC2D7D}">
      <dgm:prSet/>
      <dgm:spPr/>
      <dgm:t>
        <a:bodyPr/>
        <a:lstStyle/>
        <a:p>
          <a:endParaRPr lang="en-IN"/>
        </a:p>
      </dgm:t>
    </dgm:pt>
    <dgm:pt modelId="{AE466CCF-8CD9-4A5F-AF68-0D1D69321C55}">
      <dgm:prSet custT="1"/>
      <dgm:spPr>
        <a:solidFill>
          <a:schemeClr val="accent4">
            <a:lumMod val="20000"/>
            <a:lumOff val="80000"/>
          </a:schemeClr>
        </a:solidFill>
      </dgm:spPr>
      <dgm:t>
        <a:bodyPr/>
        <a:lstStyle/>
        <a:p>
          <a:pPr algn="just">
            <a:lnSpc>
              <a:spcPct val="150000"/>
            </a:lnSpc>
          </a:pPr>
          <a:r>
            <a:rPr lang="en-US" sz="2000">
              <a:solidFill>
                <a:schemeClr val="tx1"/>
              </a:solidFill>
              <a:latin typeface="Arial" panose="020B0604020202020204" pitchFamily="34" charset="0"/>
              <a:cs typeface="Arial" panose="020B0604020202020204" pitchFamily="34" charset="0"/>
            </a:rPr>
            <a:t>Delivering the services to approximately. 20 customers each month</a:t>
          </a:r>
          <a:endParaRPr lang="en-IN" sz="2000">
            <a:solidFill>
              <a:schemeClr val="tx1"/>
            </a:solidFill>
            <a:latin typeface="Arial" panose="020B0604020202020204" pitchFamily="34" charset="0"/>
            <a:cs typeface="Arial" panose="020B0604020202020204" pitchFamily="34" charset="0"/>
          </a:endParaRPr>
        </a:p>
      </dgm:t>
    </dgm:pt>
    <dgm:pt modelId="{2D160F50-3E07-4212-8697-011AC7B8F40D}" type="parTrans" cxnId="{1B443401-EA7C-4BF7-AFB8-99FE122CEA16}">
      <dgm:prSet/>
      <dgm:spPr/>
      <dgm:t>
        <a:bodyPr/>
        <a:lstStyle/>
        <a:p>
          <a:endParaRPr lang="en-IN"/>
        </a:p>
      </dgm:t>
    </dgm:pt>
    <dgm:pt modelId="{D0DFC428-5897-4F46-8418-554CB75D690C}" type="sibTrans" cxnId="{1B443401-EA7C-4BF7-AFB8-99FE122CEA16}">
      <dgm:prSet/>
      <dgm:spPr/>
      <dgm:t>
        <a:bodyPr/>
        <a:lstStyle/>
        <a:p>
          <a:endParaRPr lang="en-IN"/>
        </a:p>
      </dgm:t>
    </dgm:pt>
    <dgm:pt modelId="{1B03F2E6-53EC-4A51-A3D3-DBE81FEC247E}">
      <dgm:prSet custT="1"/>
      <dgm:spPr>
        <a:solidFill>
          <a:schemeClr val="accent4">
            <a:lumMod val="20000"/>
            <a:lumOff val="80000"/>
          </a:schemeClr>
        </a:solidFill>
      </dgm:spPr>
      <dgm:t>
        <a:bodyPr/>
        <a:lstStyle/>
        <a:p>
          <a:pPr algn="just">
            <a:lnSpc>
              <a:spcPct val="150000"/>
            </a:lnSpc>
          </a:pPr>
          <a:r>
            <a:rPr lang="en-US" sz="2000" dirty="0">
              <a:solidFill>
                <a:schemeClr val="tx1"/>
              </a:solidFill>
              <a:latin typeface="Arial" panose="020B0604020202020204" pitchFamily="34" charset="0"/>
              <a:cs typeface="Arial" panose="020B0604020202020204" pitchFamily="34" charset="0"/>
            </a:rPr>
            <a:t>Develop a loyal customer base of approximately. 200 customers for the first 2 years (</a:t>
          </a:r>
          <a:r>
            <a:rPr lang="en-AU" sz="2000" dirty="0">
              <a:solidFill>
                <a:schemeClr val="tx1"/>
              </a:solidFill>
              <a:latin typeface="Arial" panose="020B0604020202020204" pitchFamily="34" charset="0"/>
              <a:cs typeface="Arial" panose="020B0604020202020204" pitchFamily="34" charset="0"/>
            </a:rPr>
            <a:t>Wells, et. al., 2025)</a:t>
          </a:r>
          <a:r>
            <a:rPr lang="en-US" sz="2000" dirty="0">
              <a:solidFill>
                <a:schemeClr val="tx1"/>
              </a:solidFill>
              <a:latin typeface="Arial" panose="020B0604020202020204" pitchFamily="34" charset="0"/>
              <a:cs typeface="Arial" panose="020B0604020202020204" pitchFamily="34" charset="0"/>
            </a:rPr>
            <a:t>. </a:t>
          </a:r>
          <a:endParaRPr lang="en-IN" sz="2000" dirty="0">
            <a:solidFill>
              <a:schemeClr val="tx1"/>
            </a:solidFill>
            <a:latin typeface="Arial" panose="020B0604020202020204" pitchFamily="34" charset="0"/>
            <a:cs typeface="Arial" panose="020B0604020202020204" pitchFamily="34" charset="0"/>
          </a:endParaRPr>
        </a:p>
      </dgm:t>
    </dgm:pt>
    <dgm:pt modelId="{695B606C-9192-4332-B8C0-24557704547F}" type="parTrans" cxnId="{32FF8C96-7598-46B6-9E31-6D8B90121406}">
      <dgm:prSet/>
      <dgm:spPr/>
      <dgm:t>
        <a:bodyPr/>
        <a:lstStyle/>
        <a:p>
          <a:endParaRPr lang="en-IN"/>
        </a:p>
      </dgm:t>
    </dgm:pt>
    <dgm:pt modelId="{23EB958B-9799-4391-B198-561A954BC877}" type="sibTrans" cxnId="{32FF8C96-7598-46B6-9E31-6D8B90121406}">
      <dgm:prSet/>
      <dgm:spPr/>
      <dgm:t>
        <a:bodyPr/>
        <a:lstStyle/>
        <a:p>
          <a:endParaRPr lang="en-IN"/>
        </a:p>
      </dgm:t>
    </dgm:pt>
    <dgm:pt modelId="{49614974-2019-4F0F-923B-A02504E2E4FA}" type="pres">
      <dgm:prSet presAssocID="{FA37DA17-B0AA-44B6-985C-ED9C57D9698D}" presName="Name0" presStyleCnt="0">
        <dgm:presLayoutVars>
          <dgm:dir/>
          <dgm:resizeHandles val="exact"/>
        </dgm:presLayoutVars>
      </dgm:prSet>
      <dgm:spPr/>
    </dgm:pt>
    <dgm:pt modelId="{51B3282E-D590-44EA-A6EB-AB3D55761AAB}" type="pres">
      <dgm:prSet presAssocID="{04A136C0-50BA-4ADD-92B1-F943491A2C3A}" presName="node" presStyleLbl="node1" presStyleIdx="0" presStyleCnt="1">
        <dgm:presLayoutVars>
          <dgm:bulletEnabled val="1"/>
        </dgm:presLayoutVars>
      </dgm:prSet>
      <dgm:spPr/>
    </dgm:pt>
  </dgm:ptLst>
  <dgm:cxnLst>
    <dgm:cxn modelId="{1B443401-EA7C-4BF7-AFB8-99FE122CEA16}" srcId="{04A136C0-50BA-4ADD-92B1-F943491A2C3A}" destId="{AE466CCF-8CD9-4A5F-AF68-0D1D69321C55}" srcOrd="3" destOrd="0" parTransId="{2D160F50-3E07-4212-8697-011AC7B8F40D}" sibTransId="{D0DFC428-5897-4F46-8418-554CB75D690C}"/>
    <dgm:cxn modelId="{46B71122-AAF8-4BBF-91CA-F95965A28498}" type="presOf" srcId="{1B03F2E6-53EC-4A51-A3D3-DBE81FEC247E}" destId="{51B3282E-D590-44EA-A6EB-AB3D55761AAB}" srcOrd="0" destOrd="5" presId="urn:microsoft.com/office/officeart/2005/8/layout/process1"/>
    <dgm:cxn modelId="{5EC15C30-699D-4D8B-8348-57B6D2CC2D7D}" srcId="{04A136C0-50BA-4ADD-92B1-F943491A2C3A}" destId="{9609EFA5-9FFA-44D1-9CDE-2DFD12B82F30}" srcOrd="2" destOrd="0" parTransId="{15394E4E-99E7-4578-9642-EEC46C05E4F2}" sibTransId="{17B2CE01-E2E9-4E0B-864B-463B96105FF1}"/>
    <dgm:cxn modelId="{8164B868-25C2-4523-8475-8E65EEDA4B3D}" srcId="{04A136C0-50BA-4ADD-92B1-F943491A2C3A}" destId="{14372E05-D9B9-47D8-9278-54E4D408CCD3}" srcOrd="1" destOrd="0" parTransId="{E09FBED2-5B7B-4687-8000-070C79CC43D6}" sibTransId="{C6097F62-2A33-44D5-BE8F-E9FA5C6DE866}"/>
    <dgm:cxn modelId="{2092B56B-432C-46CE-8774-E43E505255E4}" type="presOf" srcId="{AE466CCF-8CD9-4A5F-AF68-0D1D69321C55}" destId="{51B3282E-D590-44EA-A6EB-AB3D55761AAB}" srcOrd="0" destOrd="4" presId="urn:microsoft.com/office/officeart/2005/8/layout/process1"/>
    <dgm:cxn modelId="{60C46F73-9E86-446A-B80E-05D9D657E005}" type="presOf" srcId="{14372E05-D9B9-47D8-9278-54E4D408CCD3}" destId="{51B3282E-D590-44EA-A6EB-AB3D55761AAB}" srcOrd="0" destOrd="2" presId="urn:microsoft.com/office/officeart/2005/8/layout/process1"/>
    <dgm:cxn modelId="{B73C1085-80A7-4F51-9718-BF860DDC1E92}" type="presOf" srcId="{FA37DA17-B0AA-44B6-985C-ED9C57D9698D}" destId="{49614974-2019-4F0F-923B-A02504E2E4FA}" srcOrd="0" destOrd="0" presId="urn:microsoft.com/office/officeart/2005/8/layout/process1"/>
    <dgm:cxn modelId="{8A32208F-1044-43DD-9697-2670D47A2250}" type="presOf" srcId="{9609EFA5-9FFA-44D1-9CDE-2DFD12B82F30}" destId="{51B3282E-D590-44EA-A6EB-AB3D55761AAB}" srcOrd="0" destOrd="3" presId="urn:microsoft.com/office/officeart/2005/8/layout/process1"/>
    <dgm:cxn modelId="{32FF8C96-7598-46B6-9E31-6D8B90121406}" srcId="{04A136C0-50BA-4ADD-92B1-F943491A2C3A}" destId="{1B03F2E6-53EC-4A51-A3D3-DBE81FEC247E}" srcOrd="4" destOrd="0" parTransId="{695B606C-9192-4332-B8C0-24557704547F}" sibTransId="{23EB958B-9799-4391-B198-561A954BC877}"/>
    <dgm:cxn modelId="{0214A596-49A7-49F1-A0C7-8DF8E2A056D1}" srcId="{FA37DA17-B0AA-44B6-985C-ED9C57D9698D}" destId="{04A136C0-50BA-4ADD-92B1-F943491A2C3A}" srcOrd="0" destOrd="0" parTransId="{ECACBA0D-045A-40CF-A781-715D9588A771}" sibTransId="{B895116F-44EE-4D02-804D-010D0F985D67}"/>
    <dgm:cxn modelId="{13B8ACBE-4C73-4593-8922-56BC3364A600}" type="presOf" srcId="{B90CD19B-D882-4D36-92AB-D3BDD3CFBA69}" destId="{51B3282E-D590-44EA-A6EB-AB3D55761AAB}" srcOrd="0" destOrd="1" presId="urn:microsoft.com/office/officeart/2005/8/layout/process1"/>
    <dgm:cxn modelId="{45445DCC-025B-4A0F-9C15-8A5E25D144A6}" type="presOf" srcId="{04A136C0-50BA-4ADD-92B1-F943491A2C3A}" destId="{51B3282E-D590-44EA-A6EB-AB3D55761AAB}" srcOrd="0" destOrd="0" presId="urn:microsoft.com/office/officeart/2005/8/layout/process1"/>
    <dgm:cxn modelId="{045045DB-EE08-4691-A133-753DAD15F266}" srcId="{04A136C0-50BA-4ADD-92B1-F943491A2C3A}" destId="{B90CD19B-D882-4D36-92AB-D3BDD3CFBA69}" srcOrd="0" destOrd="0" parTransId="{6796CFED-72C1-496D-811E-44C2163AF5C9}" sibTransId="{72FFAD47-2737-4920-A004-5031082C7016}"/>
    <dgm:cxn modelId="{0D35D910-F943-4FDB-8FFD-926C7CA4BAA9}" type="presParOf" srcId="{49614974-2019-4F0F-923B-A02504E2E4FA}" destId="{51B3282E-D590-44EA-A6EB-AB3D55761AAB}" srcOrd="0"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7B0F0D9-3851-4504-85D6-A55DD0188975}" type="doc">
      <dgm:prSet loTypeId="urn:microsoft.com/office/officeart/2008/layout/LinedList" loCatId="hierarchy" qsTypeId="urn:microsoft.com/office/officeart/2005/8/quickstyle/simple1" qsCatId="simple" csTypeId="urn:microsoft.com/office/officeart/2005/8/colors/accent1_2" csCatId="accent1" phldr="1"/>
      <dgm:spPr/>
      <dgm:t>
        <a:bodyPr/>
        <a:lstStyle/>
        <a:p>
          <a:endParaRPr lang="en-IN"/>
        </a:p>
      </dgm:t>
    </dgm:pt>
    <dgm:pt modelId="{72C14DF2-92F4-453E-BBEF-0DB4D9D4491E}">
      <dgm:prSet custT="1"/>
      <dgm:spPr/>
      <dgm:t>
        <a:bodyPr/>
        <a:lstStyle/>
        <a:p>
          <a:pPr algn="just">
            <a:lnSpc>
              <a:spcPct val="150000"/>
            </a:lnSpc>
          </a:pPr>
          <a:r>
            <a:rPr lang="en-US" sz="2000" dirty="0">
              <a:solidFill>
                <a:schemeClr val="tx1"/>
              </a:solidFill>
              <a:latin typeface="Arial" panose="020B0604020202020204" pitchFamily="34" charset="0"/>
              <a:cs typeface="Arial" panose="020B0604020202020204" pitchFamily="34" charset="0"/>
            </a:rPr>
            <a:t>USP: All customisation and car performance services in one garage </a:t>
          </a:r>
          <a:endParaRPr lang="en-IN" sz="2000" dirty="0">
            <a:solidFill>
              <a:schemeClr val="tx1"/>
            </a:solidFill>
            <a:latin typeface="Arial" panose="020B0604020202020204" pitchFamily="34" charset="0"/>
            <a:cs typeface="Arial" panose="020B0604020202020204" pitchFamily="34" charset="0"/>
          </a:endParaRPr>
        </a:p>
      </dgm:t>
    </dgm:pt>
    <dgm:pt modelId="{CB666EBE-90A1-487B-9C4C-E1C4BE7D83BD}" type="parTrans" cxnId="{33D3FDA0-F998-4996-BC51-2A0E0D44C459}">
      <dgm:prSet/>
      <dgm:spPr/>
      <dgm:t>
        <a:bodyPr/>
        <a:lstStyle/>
        <a:p>
          <a:endParaRPr lang="en-IN"/>
        </a:p>
      </dgm:t>
    </dgm:pt>
    <dgm:pt modelId="{8DBA4F55-6B13-4019-AF43-757523ABE78A}" type="sibTrans" cxnId="{33D3FDA0-F998-4996-BC51-2A0E0D44C459}">
      <dgm:prSet/>
      <dgm:spPr/>
      <dgm:t>
        <a:bodyPr/>
        <a:lstStyle/>
        <a:p>
          <a:endParaRPr lang="en-IN"/>
        </a:p>
      </dgm:t>
    </dgm:pt>
    <dgm:pt modelId="{37014E18-9088-46BC-A628-2A6AD20106A1}">
      <dgm:prSet custT="1"/>
      <dgm:spPr/>
      <dgm:t>
        <a:bodyPr/>
        <a:lstStyle/>
        <a:p>
          <a:pPr algn="just">
            <a:lnSpc>
              <a:spcPct val="150000"/>
            </a:lnSpc>
          </a:pPr>
          <a:r>
            <a:rPr lang="en-US" sz="2000" dirty="0">
              <a:solidFill>
                <a:schemeClr val="tx1"/>
              </a:solidFill>
              <a:latin typeface="Arial" panose="020B0604020202020204" pitchFamily="34" charset="0"/>
              <a:cs typeface="Arial" panose="020B0604020202020204" pitchFamily="34" charset="0"/>
            </a:rPr>
            <a:t>Proposed location: South-west England and Wales</a:t>
          </a:r>
          <a:endParaRPr lang="en-IN" sz="2000" dirty="0">
            <a:solidFill>
              <a:schemeClr val="tx1"/>
            </a:solidFill>
            <a:latin typeface="Arial" panose="020B0604020202020204" pitchFamily="34" charset="0"/>
            <a:cs typeface="Arial" panose="020B0604020202020204" pitchFamily="34" charset="0"/>
          </a:endParaRPr>
        </a:p>
      </dgm:t>
    </dgm:pt>
    <dgm:pt modelId="{98AD5BA4-3332-497B-ACD4-1665D3BD1CFE}" type="parTrans" cxnId="{791625DC-AC56-4222-BB90-2BA2279AACD7}">
      <dgm:prSet/>
      <dgm:spPr/>
      <dgm:t>
        <a:bodyPr/>
        <a:lstStyle/>
        <a:p>
          <a:endParaRPr lang="en-IN"/>
        </a:p>
      </dgm:t>
    </dgm:pt>
    <dgm:pt modelId="{3922B36A-F2D1-48DF-93CE-57B713C5EAC7}" type="sibTrans" cxnId="{791625DC-AC56-4222-BB90-2BA2279AACD7}">
      <dgm:prSet/>
      <dgm:spPr/>
      <dgm:t>
        <a:bodyPr/>
        <a:lstStyle/>
        <a:p>
          <a:endParaRPr lang="en-IN"/>
        </a:p>
      </dgm:t>
    </dgm:pt>
    <dgm:pt modelId="{3FB4BC76-8991-4BBD-A059-7B29188D2C3B}">
      <dgm:prSet custT="1"/>
      <dgm:spPr/>
      <dgm:t>
        <a:bodyPr/>
        <a:lstStyle/>
        <a:p>
          <a:pPr algn="just">
            <a:lnSpc>
              <a:spcPct val="150000"/>
            </a:lnSpc>
          </a:pPr>
          <a:r>
            <a:rPr lang="en-US" sz="2000" dirty="0">
              <a:solidFill>
                <a:schemeClr val="tx1"/>
              </a:solidFill>
              <a:latin typeface="Arial" panose="020B0604020202020204" pitchFamily="34" charset="0"/>
              <a:cs typeface="Arial" panose="020B0604020202020204" pitchFamily="34" charset="0"/>
            </a:rPr>
            <a:t>Legal structure- Registered with Companies House, VAT, environmental legislation, GDPR compliance, motor trade insurance, and public liability (</a:t>
          </a:r>
          <a:r>
            <a:rPr lang="en-AU" sz="2000" dirty="0">
              <a:solidFill>
                <a:schemeClr val="tx1"/>
              </a:solidFill>
              <a:latin typeface="Arial" panose="020B0604020202020204" pitchFamily="34" charset="0"/>
              <a:cs typeface="Arial" panose="020B0604020202020204" pitchFamily="34" charset="0"/>
            </a:rPr>
            <a:t>Mpofu, 2022)</a:t>
          </a:r>
          <a:r>
            <a:rPr lang="en-US" sz="2000" dirty="0">
              <a:solidFill>
                <a:schemeClr val="tx1"/>
              </a:solidFill>
              <a:latin typeface="Arial" panose="020B0604020202020204" pitchFamily="34" charset="0"/>
              <a:cs typeface="Arial" panose="020B0604020202020204" pitchFamily="34" charset="0"/>
            </a:rPr>
            <a:t>. </a:t>
          </a:r>
          <a:endParaRPr lang="en-IN" sz="2000" dirty="0">
            <a:solidFill>
              <a:schemeClr val="tx1"/>
            </a:solidFill>
            <a:latin typeface="Arial" panose="020B0604020202020204" pitchFamily="34" charset="0"/>
            <a:cs typeface="Arial" panose="020B0604020202020204" pitchFamily="34" charset="0"/>
          </a:endParaRPr>
        </a:p>
      </dgm:t>
    </dgm:pt>
    <dgm:pt modelId="{76F97485-C52D-40CE-A400-1C5105E9E26B}" type="parTrans" cxnId="{04E279AD-A414-4E4D-85E4-E3263B3538F2}">
      <dgm:prSet/>
      <dgm:spPr/>
      <dgm:t>
        <a:bodyPr/>
        <a:lstStyle/>
        <a:p>
          <a:endParaRPr lang="en-IN"/>
        </a:p>
      </dgm:t>
    </dgm:pt>
    <dgm:pt modelId="{197BCF3A-2E3F-470A-BDD8-CAC08EF9EC46}" type="sibTrans" cxnId="{04E279AD-A414-4E4D-85E4-E3263B3538F2}">
      <dgm:prSet/>
      <dgm:spPr/>
      <dgm:t>
        <a:bodyPr/>
        <a:lstStyle/>
        <a:p>
          <a:endParaRPr lang="en-IN"/>
        </a:p>
      </dgm:t>
    </dgm:pt>
    <dgm:pt modelId="{014697CB-943F-42F2-B159-3FE6F04D126C}" type="pres">
      <dgm:prSet presAssocID="{47B0F0D9-3851-4504-85D6-A55DD0188975}" presName="vert0" presStyleCnt="0">
        <dgm:presLayoutVars>
          <dgm:dir/>
          <dgm:animOne val="branch"/>
          <dgm:animLvl val="lvl"/>
        </dgm:presLayoutVars>
      </dgm:prSet>
      <dgm:spPr/>
    </dgm:pt>
    <dgm:pt modelId="{F3EFE6B5-568E-4A41-9D73-5EF20B3EF4E5}" type="pres">
      <dgm:prSet presAssocID="{72C14DF2-92F4-453E-BBEF-0DB4D9D4491E}" presName="thickLine" presStyleLbl="alignNode1" presStyleIdx="0" presStyleCnt="3"/>
      <dgm:spPr/>
    </dgm:pt>
    <dgm:pt modelId="{D0556D24-90A8-455A-B293-1A1356A7772B}" type="pres">
      <dgm:prSet presAssocID="{72C14DF2-92F4-453E-BBEF-0DB4D9D4491E}" presName="horz1" presStyleCnt="0"/>
      <dgm:spPr/>
    </dgm:pt>
    <dgm:pt modelId="{F0637C99-9D77-4CCD-B4A7-D4B1603A7383}" type="pres">
      <dgm:prSet presAssocID="{72C14DF2-92F4-453E-BBEF-0DB4D9D4491E}" presName="tx1" presStyleLbl="revTx" presStyleIdx="0" presStyleCnt="3" custScaleY="87041"/>
      <dgm:spPr/>
    </dgm:pt>
    <dgm:pt modelId="{661C0652-FE26-49DC-AC92-1D340A2AF350}" type="pres">
      <dgm:prSet presAssocID="{72C14DF2-92F4-453E-BBEF-0DB4D9D4491E}" presName="vert1" presStyleCnt="0"/>
      <dgm:spPr/>
    </dgm:pt>
    <dgm:pt modelId="{5D9135EF-EFAC-4FB9-B4DB-BADB8BE5986E}" type="pres">
      <dgm:prSet presAssocID="{37014E18-9088-46BC-A628-2A6AD20106A1}" presName="thickLine" presStyleLbl="alignNode1" presStyleIdx="1" presStyleCnt="3"/>
      <dgm:spPr/>
    </dgm:pt>
    <dgm:pt modelId="{AA26724A-33A9-44C8-930F-BDDB566392CB}" type="pres">
      <dgm:prSet presAssocID="{37014E18-9088-46BC-A628-2A6AD20106A1}" presName="horz1" presStyleCnt="0"/>
      <dgm:spPr/>
    </dgm:pt>
    <dgm:pt modelId="{FE098ECC-8676-4527-A183-261F44EF4BD9}" type="pres">
      <dgm:prSet presAssocID="{37014E18-9088-46BC-A628-2A6AD20106A1}" presName="tx1" presStyleLbl="revTx" presStyleIdx="1" presStyleCnt="3" custScaleY="87041"/>
      <dgm:spPr/>
    </dgm:pt>
    <dgm:pt modelId="{67658E03-1AFE-4ADC-A5E8-C9C44FDC9149}" type="pres">
      <dgm:prSet presAssocID="{37014E18-9088-46BC-A628-2A6AD20106A1}" presName="vert1" presStyleCnt="0"/>
      <dgm:spPr/>
    </dgm:pt>
    <dgm:pt modelId="{442BE84D-C0C0-49B9-86A6-E1EFF0F0D19C}" type="pres">
      <dgm:prSet presAssocID="{3FB4BC76-8991-4BBD-A059-7B29188D2C3B}" presName="thickLine" presStyleLbl="alignNode1" presStyleIdx="2" presStyleCnt="3"/>
      <dgm:spPr/>
    </dgm:pt>
    <dgm:pt modelId="{78335904-E304-4AE0-897D-FC2C50EE12FF}" type="pres">
      <dgm:prSet presAssocID="{3FB4BC76-8991-4BBD-A059-7B29188D2C3B}" presName="horz1" presStyleCnt="0"/>
      <dgm:spPr/>
    </dgm:pt>
    <dgm:pt modelId="{4855374B-9E13-473D-B499-C0ADAAE3561A}" type="pres">
      <dgm:prSet presAssocID="{3FB4BC76-8991-4BBD-A059-7B29188D2C3B}" presName="tx1" presStyleLbl="revTx" presStyleIdx="2" presStyleCnt="3" custScaleY="87041"/>
      <dgm:spPr/>
    </dgm:pt>
    <dgm:pt modelId="{62CA299B-1F1F-475A-B8AA-22BE095159D6}" type="pres">
      <dgm:prSet presAssocID="{3FB4BC76-8991-4BBD-A059-7B29188D2C3B}" presName="vert1" presStyleCnt="0"/>
      <dgm:spPr/>
    </dgm:pt>
  </dgm:ptLst>
  <dgm:cxnLst>
    <dgm:cxn modelId="{7279D222-5005-4FC9-9C89-ADCD172FB8E9}" type="presOf" srcId="{47B0F0D9-3851-4504-85D6-A55DD0188975}" destId="{014697CB-943F-42F2-B159-3FE6F04D126C}" srcOrd="0" destOrd="0" presId="urn:microsoft.com/office/officeart/2008/layout/LinedList"/>
    <dgm:cxn modelId="{98269E72-590A-43F9-A3B5-2A6050A12267}" type="presOf" srcId="{3FB4BC76-8991-4BBD-A059-7B29188D2C3B}" destId="{4855374B-9E13-473D-B499-C0ADAAE3561A}" srcOrd="0" destOrd="0" presId="urn:microsoft.com/office/officeart/2008/layout/LinedList"/>
    <dgm:cxn modelId="{33D3FDA0-F998-4996-BC51-2A0E0D44C459}" srcId="{47B0F0D9-3851-4504-85D6-A55DD0188975}" destId="{72C14DF2-92F4-453E-BBEF-0DB4D9D4491E}" srcOrd="0" destOrd="0" parTransId="{CB666EBE-90A1-487B-9C4C-E1C4BE7D83BD}" sibTransId="{8DBA4F55-6B13-4019-AF43-757523ABE78A}"/>
    <dgm:cxn modelId="{04E279AD-A414-4E4D-85E4-E3263B3538F2}" srcId="{47B0F0D9-3851-4504-85D6-A55DD0188975}" destId="{3FB4BC76-8991-4BBD-A059-7B29188D2C3B}" srcOrd="2" destOrd="0" parTransId="{76F97485-C52D-40CE-A400-1C5105E9E26B}" sibTransId="{197BCF3A-2E3F-470A-BDD8-CAC08EF9EC46}"/>
    <dgm:cxn modelId="{7205FED3-A0BA-4EEE-8389-68D4D9E23C70}" type="presOf" srcId="{37014E18-9088-46BC-A628-2A6AD20106A1}" destId="{FE098ECC-8676-4527-A183-261F44EF4BD9}" srcOrd="0" destOrd="0" presId="urn:microsoft.com/office/officeart/2008/layout/LinedList"/>
    <dgm:cxn modelId="{C3BAAFD7-532F-44F5-929E-52EE46E9AD51}" type="presOf" srcId="{72C14DF2-92F4-453E-BBEF-0DB4D9D4491E}" destId="{F0637C99-9D77-4CCD-B4A7-D4B1603A7383}" srcOrd="0" destOrd="0" presId="urn:microsoft.com/office/officeart/2008/layout/LinedList"/>
    <dgm:cxn modelId="{791625DC-AC56-4222-BB90-2BA2279AACD7}" srcId="{47B0F0D9-3851-4504-85D6-A55DD0188975}" destId="{37014E18-9088-46BC-A628-2A6AD20106A1}" srcOrd="1" destOrd="0" parTransId="{98AD5BA4-3332-497B-ACD4-1665D3BD1CFE}" sibTransId="{3922B36A-F2D1-48DF-93CE-57B713C5EAC7}"/>
    <dgm:cxn modelId="{BF251962-4FC1-495A-B262-031BDD9EBCC4}" type="presParOf" srcId="{014697CB-943F-42F2-B159-3FE6F04D126C}" destId="{F3EFE6B5-568E-4A41-9D73-5EF20B3EF4E5}" srcOrd="0" destOrd="0" presId="urn:microsoft.com/office/officeart/2008/layout/LinedList"/>
    <dgm:cxn modelId="{B118BBC7-E1DB-47C5-92C7-7A105E1C6EA1}" type="presParOf" srcId="{014697CB-943F-42F2-B159-3FE6F04D126C}" destId="{D0556D24-90A8-455A-B293-1A1356A7772B}" srcOrd="1" destOrd="0" presId="urn:microsoft.com/office/officeart/2008/layout/LinedList"/>
    <dgm:cxn modelId="{813802B2-2011-487C-A047-D8F17907D69E}" type="presParOf" srcId="{D0556D24-90A8-455A-B293-1A1356A7772B}" destId="{F0637C99-9D77-4CCD-B4A7-D4B1603A7383}" srcOrd="0" destOrd="0" presId="urn:microsoft.com/office/officeart/2008/layout/LinedList"/>
    <dgm:cxn modelId="{1D0C7C06-DF4B-4115-8748-2C4A0DFC73B1}" type="presParOf" srcId="{D0556D24-90A8-455A-B293-1A1356A7772B}" destId="{661C0652-FE26-49DC-AC92-1D340A2AF350}" srcOrd="1" destOrd="0" presId="urn:microsoft.com/office/officeart/2008/layout/LinedList"/>
    <dgm:cxn modelId="{DF61A361-4983-404D-80A0-0298B33D6CAC}" type="presParOf" srcId="{014697CB-943F-42F2-B159-3FE6F04D126C}" destId="{5D9135EF-EFAC-4FB9-B4DB-BADB8BE5986E}" srcOrd="2" destOrd="0" presId="urn:microsoft.com/office/officeart/2008/layout/LinedList"/>
    <dgm:cxn modelId="{57B2DF0A-3391-47DB-8B8D-5F8EE00BF608}" type="presParOf" srcId="{014697CB-943F-42F2-B159-3FE6F04D126C}" destId="{AA26724A-33A9-44C8-930F-BDDB566392CB}" srcOrd="3" destOrd="0" presId="urn:microsoft.com/office/officeart/2008/layout/LinedList"/>
    <dgm:cxn modelId="{03274CBD-0C69-4D31-A639-9F8BF5807493}" type="presParOf" srcId="{AA26724A-33A9-44C8-930F-BDDB566392CB}" destId="{FE098ECC-8676-4527-A183-261F44EF4BD9}" srcOrd="0" destOrd="0" presId="urn:microsoft.com/office/officeart/2008/layout/LinedList"/>
    <dgm:cxn modelId="{B6CB205C-B6AD-4DF0-872D-7CAE739F06F4}" type="presParOf" srcId="{AA26724A-33A9-44C8-930F-BDDB566392CB}" destId="{67658E03-1AFE-4ADC-A5E8-C9C44FDC9149}" srcOrd="1" destOrd="0" presId="urn:microsoft.com/office/officeart/2008/layout/LinedList"/>
    <dgm:cxn modelId="{BC456AAD-0758-49D7-BFC9-B3836F4AA4CB}" type="presParOf" srcId="{014697CB-943F-42F2-B159-3FE6F04D126C}" destId="{442BE84D-C0C0-49B9-86A6-E1EFF0F0D19C}" srcOrd="4" destOrd="0" presId="urn:microsoft.com/office/officeart/2008/layout/LinedList"/>
    <dgm:cxn modelId="{52607AE5-9699-48F5-BADF-574ED5C4C75A}" type="presParOf" srcId="{014697CB-943F-42F2-B159-3FE6F04D126C}" destId="{78335904-E304-4AE0-897D-FC2C50EE12FF}" srcOrd="5" destOrd="0" presId="urn:microsoft.com/office/officeart/2008/layout/LinedList"/>
    <dgm:cxn modelId="{7C899877-3C31-434C-A1E8-80FE60A0A5B5}" type="presParOf" srcId="{78335904-E304-4AE0-897D-FC2C50EE12FF}" destId="{4855374B-9E13-473D-B499-C0ADAAE3561A}" srcOrd="0" destOrd="0" presId="urn:microsoft.com/office/officeart/2008/layout/LinedList"/>
    <dgm:cxn modelId="{A15BFBB9-B480-4EE8-AF0D-A15F814E9C0D}" type="presParOf" srcId="{78335904-E304-4AE0-897D-FC2C50EE12FF}" destId="{62CA299B-1F1F-475A-B8AA-22BE095159D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108368-1D07-4819-96E6-943492B5AE0B}" type="doc">
      <dgm:prSet loTypeId="urn:microsoft.com/office/officeart/2005/8/layout/cycle2" loCatId="cycle" qsTypeId="urn:microsoft.com/office/officeart/2005/8/quickstyle/simple4" qsCatId="simple" csTypeId="urn:microsoft.com/office/officeart/2005/8/colors/colorful4" csCatId="colorful" phldr="1"/>
      <dgm:spPr/>
      <dgm:t>
        <a:bodyPr/>
        <a:lstStyle/>
        <a:p>
          <a:endParaRPr lang="en-IN"/>
        </a:p>
      </dgm:t>
    </dgm:pt>
    <dgm:pt modelId="{010016E0-D685-46E1-BC78-B3E107BEE55A}">
      <dgm:prSet custT="1"/>
      <dgm:spPr>
        <a:solidFill>
          <a:schemeClr val="accent4">
            <a:lumMod val="40000"/>
            <a:lumOff val="60000"/>
          </a:schemeClr>
        </a:solidFill>
      </dgm:spPr>
      <dgm:t>
        <a:bodyPr/>
        <a:lstStyle/>
        <a:p>
          <a:pPr algn="just"/>
          <a:r>
            <a:rPr lang="en-US" sz="2000" dirty="0">
              <a:solidFill>
                <a:schemeClr val="tx1"/>
              </a:solidFill>
              <a:latin typeface="Arial" panose="020B0604020202020204" pitchFamily="34" charset="0"/>
              <a:cs typeface="Arial" panose="020B0604020202020204" pitchFamily="34" charset="0"/>
            </a:rPr>
            <a:t>Employees will be recruited for various positions, including Performance Mechanic, Admin, Styling Specialist, and Lead Technician (Diewald et</a:t>
          </a:r>
          <a:r>
            <a:rPr lang="en-AU" sz="2000" dirty="0">
              <a:solidFill>
                <a:schemeClr val="tx1"/>
              </a:solidFill>
              <a:latin typeface="Arial" panose="020B0604020202020204" pitchFamily="34" charset="0"/>
              <a:cs typeface="Arial" panose="020B0604020202020204" pitchFamily="34" charset="0"/>
            </a:rPr>
            <a:t> al., 2021)</a:t>
          </a:r>
          <a:r>
            <a:rPr lang="en-US" sz="2000" dirty="0">
              <a:solidFill>
                <a:schemeClr val="tx1"/>
              </a:solidFill>
              <a:latin typeface="Arial" panose="020B0604020202020204" pitchFamily="34" charset="0"/>
              <a:cs typeface="Arial" panose="020B0604020202020204" pitchFamily="34" charset="0"/>
            </a:rPr>
            <a:t>. </a:t>
          </a:r>
          <a:endParaRPr lang="en-IN" sz="2000" dirty="0">
            <a:solidFill>
              <a:schemeClr val="tx1"/>
            </a:solidFill>
            <a:latin typeface="Arial" panose="020B0604020202020204" pitchFamily="34" charset="0"/>
            <a:cs typeface="Arial" panose="020B0604020202020204" pitchFamily="34" charset="0"/>
          </a:endParaRPr>
        </a:p>
      </dgm:t>
    </dgm:pt>
    <dgm:pt modelId="{5A63D901-A08B-44FF-82E7-EB2CC715CB3F}" type="parTrans" cxnId="{4840DD15-EEBF-4020-93C7-281A0A39CCF6}">
      <dgm:prSet/>
      <dgm:spPr/>
      <dgm:t>
        <a:bodyPr/>
        <a:lstStyle/>
        <a:p>
          <a:endParaRPr lang="en-IN">
            <a:solidFill>
              <a:schemeClr val="tx1"/>
            </a:solidFill>
            <a:latin typeface="Arial" panose="020B0604020202020204" pitchFamily="34" charset="0"/>
            <a:cs typeface="Arial" panose="020B0604020202020204" pitchFamily="34" charset="0"/>
          </a:endParaRPr>
        </a:p>
      </dgm:t>
    </dgm:pt>
    <dgm:pt modelId="{F6352904-0D29-4268-96AE-BEE450BA7F34}" type="sibTrans" cxnId="{4840DD15-EEBF-4020-93C7-281A0A39CCF6}">
      <dgm:prSet/>
      <dgm:spPr/>
      <dgm:t>
        <a:bodyPr/>
        <a:lstStyle/>
        <a:p>
          <a:endParaRPr lang="en-IN">
            <a:solidFill>
              <a:schemeClr val="tx1"/>
            </a:solidFill>
            <a:latin typeface="Arial" panose="020B0604020202020204" pitchFamily="34" charset="0"/>
            <a:cs typeface="Arial" panose="020B0604020202020204" pitchFamily="34" charset="0"/>
          </a:endParaRPr>
        </a:p>
      </dgm:t>
    </dgm:pt>
    <dgm:pt modelId="{7AB22C4F-88AE-4259-B712-CE901FC82043}">
      <dgm:prSet custT="1"/>
      <dgm:spPr>
        <a:solidFill>
          <a:schemeClr val="accent2">
            <a:lumMod val="20000"/>
            <a:lumOff val="80000"/>
          </a:schemeClr>
        </a:solidFill>
      </dgm:spPr>
      <dgm:t>
        <a:bodyPr/>
        <a:lstStyle/>
        <a:p>
          <a:pPr algn="just"/>
          <a:r>
            <a:rPr lang="en-US" sz="2000" dirty="0">
              <a:solidFill>
                <a:schemeClr val="tx1"/>
              </a:solidFill>
              <a:latin typeface="Arial" panose="020B0604020202020204" pitchFamily="34" charset="0"/>
              <a:cs typeface="Arial" panose="020B0604020202020204" pitchFamily="34" charset="0"/>
            </a:rPr>
            <a:t>5 working days will be determined from Monday to Saturday, and shift hours will be 9 am to 6 pm. </a:t>
          </a:r>
          <a:endParaRPr lang="en-IN" sz="2000" dirty="0">
            <a:solidFill>
              <a:schemeClr val="tx1"/>
            </a:solidFill>
            <a:latin typeface="Arial" panose="020B0604020202020204" pitchFamily="34" charset="0"/>
            <a:cs typeface="Arial" panose="020B0604020202020204" pitchFamily="34" charset="0"/>
          </a:endParaRPr>
        </a:p>
      </dgm:t>
    </dgm:pt>
    <dgm:pt modelId="{C77DD563-5C71-4E3E-90E8-CB7E56B75345}" type="parTrans" cxnId="{C57BC448-AAE3-488D-A2D6-85509F4436D2}">
      <dgm:prSet/>
      <dgm:spPr/>
      <dgm:t>
        <a:bodyPr/>
        <a:lstStyle/>
        <a:p>
          <a:endParaRPr lang="en-IN">
            <a:solidFill>
              <a:schemeClr val="tx1"/>
            </a:solidFill>
            <a:latin typeface="Arial" panose="020B0604020202020204" pitchFamily="34" charset="0"/>
            <a:cs typeface="Arial" panose="020B0604020202020204" pitchFamily="34" charset="0"/>
          </a:endParaRPr>
        </a:p>
      </dgm:t>
    </dgm:pt>
    <dgm:pt modelId="{B26DB9D2-9DEB-4013-AC36-4DA6CBC921AE}" type="sibTrans" cxnId="{C57BC448-AAE3-488D-A2D6-85509F4436D2}">
      <dgm:prSet/>
      <dgm:spPr/>
      <dgm:t>
        <a:bodyPr/>
        <a:lstStyle/>
        <a:p>
          <a:endParaRPr lang="en-IN">
            <a:solidFill>
              <a:schemeClr val="tx1"/>
            </a:solidFill>
            <a:latin typeface="Arial" panose="020B0604020202020204" pitchFamily="34" charset="0"/>
            <a:cs typeface="Arial" panose="020B0604020202020204" pitchFamily="34" charset="0"/>
          </a:endParaRPr>
        </a:p>
      </dgm:t>
    </dgm:pt>
    <dgm:pt modelId="{74F90F4B-5462-46EF-8143-8344FB7A8F3E}" type="pres">
      <dgm:prSet presAssocID="{06108368-1D07-4819-96E6-943492B5AE0B}" presName="cycle" presStyleCnt="0">
        <dgm:presLayoutVars>
          <dgm:dir/>
          <dgm:resizeHandles val="exact"/>
        </dgm:presLayoutVars>
      </dgm:prSet>
      <dgm:spPr/>
    </dgm:pt>
    <dgm:pt modelId="{2AD3FCF5-AD8B-4122-A960-9D58DCE6E087}" type="pres">
      <dgm:prSet presAssocID="{010016E0-D685-46E1-BC78-B3E107BEE55A}" presName="node" presStyleLbl="node1" presStyleIdx="0" presStyleCnt="2">
        <dgm:presLayoutVars>
          <dgm:bulletEnabled val="1"/>
        </dgm:presLayoutVars>
      </dgm:prSet>
      <dgm:spPr/>
    </dgm:pt>
    <dgm:pt modelId="{63C64C43-4BDE-4108-8348-88D0C6D2F150}" type="pres">
      <dgm:prSet presAssocID="{F6352904-0D29-4268-96AE-BEE450BA7F34}" presName="sibTrans" presStyleLbl="sibTrans2D1" presStyleIdx="0" presStyleCnt="2"/>
      <dgm:spPr/>
    </dgm:pt>
    <dgm:pt modelId="{9E5283A0-460B-4C08-BA87-C84B21A862CF}" type="pres">
      <dgm:prSet presAssocID="{F6352904-0D29-4268-96AE-BEE450BA7F34}" presName="connectorText" presStyleLbl="sibTrans2D1" presStyleIdx="0" presStyleCnt="2"/>
      <dgm:spPr/>
    </dgm:pt>
    <dgm:pt modelId="{C579A884-51CA-4D06-8038-ACF3C5C0B3B0}" type="pres">
      <dgm:prSet presAssocID="{7AB22C4F-88AE-4259-B712-CE901FC82043}" presName="node" presStyleLbl="node1" presStyleIdx="1" presStyleCnt="2">
        <dgm:presLayoutVars>
          <dgm:bulletEnabled val="1"/>
        </dgm:presLayoutVars>
      </dgm:prSet>
      <dgm:spPr/>
    </dgm:pt>
    <dgm:pt modelId="{BDF1C63F-0B23-466B-A227-652B8763A3C4}" type="pres">
      <dgm:prSet presAssocID="{B26DB9D2-9DEB-4013-AC36-4DA6CBC921AE}" presName="sibTrans" presStyleLbl="sibTrans2D1" presStyleIdx="1" presStyleCnt="2"/>
      <dgm:spPr/>
    </dgm:pt>
    <dgm:pt modelId="{E1373AEF-481F-4919-98A3-1B1B701AE53F}" type="pres">
      <dgm:prSet presAssocID="{B26DB9D2-9DEB-4013-AC36-4DA6CBC921AE}" presName="connectorText" presStyleLbl="sibTrans2D1" presStyleIdx="1" presStyleCnt="2"/>
      <dgm:spPr/>
    </dgm:pt>
  </dgm:ptLst>
  <dgm:cxnLst>
    <dgm:cxn modelId="{4840DD15-EEBF-4020-93C7-281A0A39CCF6}" srcId="{06108368-1D07-4819-96E6-943492B5AE0B}" destId="{010016E0-D685-46E1-BC78-B3E107BEE55A}" srcOrd="0" destOrd="0" parTransId="{5A63D901-A08B-44FF-82E7-EB2CC715CB3F}" sibTransId="{F6352904-0D29-4268-96AE-BEE450BA7F34}"/>
    <dgm:cxn modelId="{B5066538-48FA-4960-800F-6B59F60AF47C}" type="presOf" srcId="{F6352904-0D29-4268-96AE-BEE450BA7F34}" destId="{9E5283A0-460B-4C08-BA87-C84B21A862CF}" srcOrd="1" destOrd="0" presId="urn:microsoft.com/office/officeart/2005/8/layout/cycle2"/>
    <dgm:cxn modelId="{C57BC448-AAE3-488D-A2D6-85509F4436D2}" srcId="{06108368-1D07-4819-96E6-943492B5AE0B}" destId="{7AB22C4F-88AE-4259-B712-CE901FC82043}" srcOrd="1" destOrd="0" parTransId="{C77DD563-5C71-4E3E-90E8-CB7E56B75345}" sibTransId="{B26DB9D2-9DEB-4013-AC36-4DA6CBC921AE}"/>
    <dgm:cxn modelId="{11F1F67F-A4F4-4775-A532-FA3C3A2277FA}" type="presOf" srcId="{010016E0-D685-46E1-BC78-B3E107BEE55A}" destId="{2AD3FCF5-AD8B-4122-A960-9D58DCE6E087}" srcOrd="0" destOrd="0" presId="urn:microsoft.com/office/officeart/2005/8/layout/cycle2"/>
    <dgm:cxn modelId="{E25BAD8C-5705-412F-87C1-32282A1BD6DC}" type="presOf" srcId="{F6352904-0D29-4268-96AE-BEE450BA7F34}" destId="{63C64C43-4BDE-4108-8348-88D0C6D2F150}" srcOrd="0" destOrd="0" presId="urn:microsoft.com/office/officeart/2005/8/layout/cycle2"/>
    <dgm:cxn modelId="{0E131EBD-D3B7-463D-A9D5-42BDBA965B51}" type="presOf" srcId="{B26DB9D2-9DEB-4013-AC36-4DA6CBC921AE}" destId="{BDF1C63F-0B23-466B-A227-652B8763A3C4}" srcOrd="0" destOrd="0" presId="urn:microsoft.com/office/officeart/2005/8/layout/cycle2"/>
    <dgm:cxn modelId="{0EB733C5-D77A-47D2-9938-54FFE1837486}" type="presOf" srcId="{06108368-1D07-4819-96E6-943492B5AE0B}" destId="{74F90F4B-5462-46EF-8143-8344FB7A8F3E}" srcOrd="0" destOrd="0" presId="urn:microsoft.com/office/officeart/2005/8/layout/cycle2"/>
    <dgm:cxn modelId="{0B9A63CB-D3E1-4A69-9723-83DFE5B743D3}" type="presOf" srcId="{7AB22C4F-88AE-4259-B712-CE901FC82043}" destId="{C579A884-51CA-4D06-8038-ACF3C5C0B3B0}" srcOrd="0" destOrd="0" presId="urn:microsoft.com/office/officeart/2005/8/layout/cycle2"/>
    <dgm:cxn modelId="{FC6B48E3-5DE9-444D-B61B-22C192E6D2E0}" type="presOf" srcId="{B26DB9D2-9DEB-4013-AC36-4DA6CBC921AE}" destId="{E1373AEF-481F-4919-98A3-1B1B701AE53F}" srcOrd="1" destOrd="0" presId="urn:microsoft.com/office/officeart/2005/8/layout/cycle2"/>
    <dgm:cxn modelId="{0E6BF373-C852-492F-8108-43BE39EDE03F}" type="presParOf" srcId="{74F90F4B-5462-46EF-8143-8344FB7A8F3E}" destId="{2AD3FCF5-AD8B-4122-A960-9D58DCE6E087}" srcOrd="0" destOrd="0" presId="urn:microsoft.com/office/officeart/2005/8/layout/cycle2"/>
    <dgm:cxn modelId="{B7B15E40-2E12-4619-9421-A73719006463}" type="presParOf" srcId="{74F90F4B-5462-46EF-8143-8344FB7A8F3E}" destId="{63C64C43-4BDE-4108-8348-88D0C6D2F150}" srcOrd="1" destOrd="0" presId="urn:microsoft.com/office/officeart/2005/8/layout/cycle2"/>
    <dgm:cxn modelId="{3A834493-0CF0-4F27-BCE8-D6FA8913D200}" type="presParOf" srcId="{63C64C43-4BDE-4108-8348-88D0C6D2F150}" destId="{9E5283A0-460B-4C08-BA87-C84B21A862CF}" srcOrd="0" destOrd="0" presId="urn:microsoft.com/office/officeart/2005/8/layout/cycle2"/>
    <dgm:cxn modelId="{DB4CEE55-36A9-43AF-A440-1699EA217BA0}" type="presParOf" srcId="{74F90F4B-5462-46EF-8143-8344FB7A8F3E}" destId="{C579A884-51CA-4D06-8038-ACF3C5C0B3B0}" srcOrd="2" destOrd="0" presId="urn:microsoft.com/office/officeart/2005/8/layout/cycle2"/>
    <dgm:cxn modelId="{46C89673-D1F9-4B7E-AF79-BC2C14407FB5}" type="presParOf" srcId="{74F90F4B-5462-46EF-8143-8344FB7A8F3E}" destId="{BDF1C63F-0B23-466B-A227-652B8763A3C4}" srcOrd="3" destOrd="0" presId="urn:microsoft.com/office/officeart/2005/8/layout/cycle2"/>
    <dgm:cxn modelId="{42E1BD48-DBFF-4508-93B3-437F97D32218}" type="presParOf" srcId="{BDF1C63F-0B23-466B-A227-652B8763A3C4}" destId="{E1373AEF-481F-4919-98A3-1B1B701AE53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0DA5108-3F4E-422A-8535-1643FDB171BF}"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IN"/>
        </a:p>
      </dgm:t>
    </dgm:pt>
    <dgm:pt modelId="{6D1FF52D-FD6D-42B7-9977-BEFABB2FEBF2}">
      <dgm:prSet custT="1"/>
      <dgm:spPr/>
      <dgm:t>
        <a:bodyPr/>
        <a:lstStyle/>
        <a:p>
          <a:pPr algn="ctr"/>
          <a:r>
            <a:rPr lang="en-US" sz="1800" b="1" u="sng" dirty="0">
              <a:latin typeface="Arial" panose="020B0604020202020204" pitchFamily="34" charset="0"/>
              <a:cs typeface="Arial" panose="020B0604020202020204" pitchFamily="34" charset="0"/>
            </a:rPr>
            <a:t>Marketing strategy and branding</a:t>
          </a:r>
          <a:endParaRPr lang="en-IN" sz="1800" u="sng" dirty="0">
            <a:latin typeface="Arial" panose="020B0604020202020204" pitchFamily="34" charset="0"/>
            <a:cs typeface="Arial" panose="020B0604020202020204" pitchFamily="34" charset="0"/>
          </a:endParaRPr>
        </a:p>
      </dgm:t>
    </dgm:pt>
    <dgm:pt modelId="{7CC50E6E-3FEE-4C98-A92A-94587971DC37}" type="parTrans" cxnId="{AD45E91E-09CC-4CBB-9FDE-3C52D576D8AD}">
      <dgm:prSet/>
      <dgm:spPr/>
      <dgm:t>
        <a:bodyPr/>
        <a:lstStyle/>
        <a:p>
          <a:endParaRPr lang="en-IN"/>
        </a:p>
      </dgm:t>
    </dgm:pt>
    <dgm:pt modelId="{20743A80-2A55-4D79-A8A1-108244575E4D}" type="sibTrans" cxnId="{AD45E91E-09CC-4CBB-9FDE-3C52D576D8AD}">
      <dgm:prSet/>
      <dgm:spPr/>
      <dgm:t>
        <a:bodyPr/>
        <a:lstStyle/>
        <a:p>
          <a:endParaRPr lang="en-IN"/>
        </a:p>
      </dgm:t>
    </dgm:pt>
    <dgm:pt modelId="{E4ABD0B9-AB76-4F5E-8EA8-656AC9443E29}">
      <dgm:prSet/>
      <dgm:spPr/>
      <dgm:t>
        <a:bodyPr/>
        <a:lstStyle/>
        <a:p>
          <a:r>
            <a:rPr lang="en-US" dirty="0">
              <a:latin typeface="Arial" panose="020B0604020202020204" pitchFamily="34" charset="0"/>
              <a:cs typeface="Arial" panose="020B0604020202020204" pitchFamily="34" charset="0"/>
            </a:rPr>
            <a:t>For branding and marketing activities for the DNB car, some strategies will be adopted, such as: </a:t>
          </a:r>
          <a:endParaRPr lang="en-IN" dirty="0">
            <a:latin typeface="Arial" panose="020B0604020202020204" pitchFamily="34" charset="0"/>
            <a:cs typeface="Arial" panose="020B0604020202020204" pitchFamily="34" charset="0"/>
          </a:endParaRPr>
        </a:p>
      </dgm:t>
    </dgm:pt>
    <dgm:pt modelId="{00371C78-F3A6-42F6-B2C1-690968CE6928}" type="parTrans" cxnId="{9B39E601-0AEC-4CB0-884F-3F5694724689}">
      <dgm:prSet/>
      <dgm:spPr/>
      <dgm:t>
        <a:bodyPr/>
        <a:lstStyle/>
        <a:p>
          <a:endParaRPr lang="en-IN"/>
        </a:p>
      </dgm:t>
    </dgm:pt>
    <dgm:pt modelId="{C71A058A-4DA2-4E53-9D58-03669633A323}" type="sibTrans" cxnId="{9B39E601-0AEC-4CB0-884F-3F5694724689}">
      <dgm:prSet/>
      <dgm:spPr/>
      <dgm:t>
        <a:bodyPr/>
        <a:lstStyle/>
        <a:p>
          <a:endParaRPr lang="en-IN"/>
        </a:p>
      </dgm:t>
    </dgm:pt>
    <dgm:pt modelId="{02F72C5B-6E48-400E-8992-A580D90C8249}">
      <dgm:prSet/>
      <dgm:spPr/>
      <dgm:t>
        <a:bodyPr/>
        <a:lstStyle/>
        <a:p>
          <a:r>
            <a:rPr lang="en-US">
              <a:latin typeface="Arial" panose="020B0604020202020204" pitchFamily="34" charset="0"/>
              <a:cs typeface="Arial" panose="020B0604020202020204" pitchFamily="34" charset="0"/>
            </a:rPr>
            <a:t>Digital transformation and development (From January 2025 to December 2025)</a:t>
          </a:r>
          <a:endParaRPr lang="en-IN">
            <a:latin typeface="Arial" panose="020B0604020202020204" pitchFamily="34" charset="0"/>
            <a:cs typeface="Arial" panose="020B0604020202020204" pitchFamily="34" charset="0"/>
          </a:endParaRPr>
        </a:p>
      </dgm:t>
    </dgm:pt>
    <dgm:pt modelId="{5A2D3938-01B5-4A54-979C-5469B6AC718B}" type="parTrans" cxnId="{7E417486-9528-40FD-8ED1-B63FEE56C841}">
      <dgm:prSet/>
      <dgm:spPr/>
      <dgm:t>
        <a:bodyPr/>
        <a:lstStyle/>
        <a:p>
          <a:endParaRPr lang="en-IN"/>
        </a:p>
      </dgm:t>
    </dgm:pt>
    <dgm:pt modelId="{0A6F8D08-BDC5-485B-B368-4C355F08E502}" type="sibTrans" cxnId="{7E417486-9528-40FD-8ED1-B63FEE56C841}">
      <dgm:prSet/>
      <dgm:spPr/>
      <dgm:t>
        <a:bodyPr/>
        <a:lstStyle/>
        <a:p>
          <a:endParaRPr lang="en-IN"/>
        </a:p>
      </dgm:t>
    </dgm:pt>
    <dgm:pt modelId="{A878FB73-C297-41BD-BC8A-72896763B3C6}">
      <dgm:prSet/>
      <dgm:spPr/>
      <dgm:t>
        <a:bodyPr/>
        <a:lstStyle/>
        <a:p>
          <a:r>
            <a:rPr lang="en-US">
              <a:latin typeface="Arial" panose="020B0604020202020204" pitchFamily="34" charset="0"/>
              <a:cs typeface="Arial" panose="020B0604020202020204" pitchFamily="34" charset="0"/>
            </a:rPr>
            <a:t>Increasing social media influence on platforms like YouTube, TikTok, and Instagram (From January 2025 to December 2025) (</a:t>
          </a:r>
          <a:r>
            <a:rPr lang="en-AU">
              <a:latin typeface="Arial" panose="020B0604020202020204" pitchFamily="34" charset="0"/>
              <a:cs typeface="Arial" panose="020B0604020202020204" pitchFamily="34" charset="0"/>
            </a:rPr>
            <a:t>Ronteau, et. al., 2022)</a:t>
          </a:r>
          <a:r>
            <a:rPr lang="en-US">
              <a:latin typeface="Arial" panose="020B0604020202020204" pitchFamily="34" charset="0"/>
              <a:cs typeface="Arial" panose="020B0604020202020204" pitchFamily="34" charset="0"/>
            </a:rPr>
            <a:t>. </a:t>
          </a:r>
          <a:endParaRPr lang="en-IN">
            <a:latin typeface="Arial" panose="020B0604020202020204" pitchFamily="34" charset="0"/>
            <a:cs typeface="Arial" panose="020B0604020202020204" pitchFamily="34" charset="0"/>
          </a:endParaRPr>
        </a:p>
      </dgm:t>
    </dgm:pt>
    <dgm:pt modelId="{CB3ADC08-EA6F-4407-BB26-B377D05B4EB9}" type="parTrans" cxnId="{B4F0A090-2003-49AA-8A42-ACEF7518C10D}">
      <dgm:prSet/>
      <dgm:spPr/>
      <dgm:t>
        <a:bodyPr/>
        <a:lstStyle/>
        <a:p>
          <a:endParaRPr lang="en-IN"/>
        </a:p>
      </dgm:t>
    </dgm:pt>
    <dgm:pt modelId="{B1FE4601-0ABB-45D9-8FE0-AB7DBF6E0997}" type="sibTrans" cxnId="{B4F0A090-2003-49AA-8A42-ACEF7518C10D}">
      <dgm:prSet/>
      <dgm:spPr/>
      <dgm:t>
        <a:bodyPr/>
        <a:lstStyle/>
        <a:p>
          <a:endParaRPr lang="en-IN"/>
        </a:p>
      </dgm:t>
    </dgm:pt>
    <dgm:pt modelId="{9BF859D0-7135-4DB8-A557-16EFDFB01D0A}">
      <dgm:prSet/>
      <dgm:spPr/>
      <dgm:t>
        <a:bodyPr/>
        <a:lstStyle/>
        <a:p>
          <a:r>
            <a:rPr lang="en-US">
              <a:latin typeface="Arial" panose="020B0604020202020204" pitchFamily="34" charset="0"/>
              <a:cs typeface="Arial" panose="020B0604020202020204" pitchFamily="34" charset="0"/>
            </a:rPr>
            <a:t>Running Referral scheme and events (From January 2025 to March 2025)</a:t>
          </a:r>
          <a:endParaRPr lang="en-IN">
            <a:latin typeface="Arial" panose="020B0604020202020204" pitchFamily="34" charset="0"/>
            <a:cs typeface="Arial" panose="020B0604020202020204" pitchFamily="34" charset="0"/>
          </a:endParaRPr>
        </a:p>
      </dgm:t>
    </dgm:pt>
    <dgm:pt modelId="{A089FFD8-8772-4E20-BDC6-A4BA3A248455}" type="parTrans" cxnId="{6CC70B04-5083-4D22-AE88-837027A62CA5}">
      <dgm:prSet/>
      <dgm:spPr/>
      <dgm:t>
        <a:bodyPr/>
        <a:lstStyle/>
        <a:p>
          <a:endParaRPr lang="en-IN"/>
        </a:p>
      </dgm:t>
    </dgm:pt>
    <dgm:pt modelId="{F9A38C05-2718-478C-B4BB-BEF5EC97E1A8}" type="sibTrans" cxnId="{6CC70B04-5083-4D22-AE88-837027A62CA5}">
      <dgm:prSet/>
      <dgm:spPr/>
      <dgm:t>
        <a:bodyPr/>
        <a:lstStyle/>
        <a:p>
          <a:endParaRPr lang="en-IN"/>
        </a:p>
      </dgm:t>
    </dgm:pt>
    <dgm:pt modelId="{428EA534-0AF5-4F67-8C0F-1F2C2A70BA61}">
      <dgm:prSet/>
      <dgm:spPr/>
      <dgm:t>
        <a:bodyPr/>
        <a:lstStyle/>
        <a:p>
          <a:r>
            <a:rPr lang="en-US" dirty="0">
              <a:latin typeface="Arial" panose="020B0604020202020204" pitchFamily="34" charset="0"/>
              <a:cs typeface="Arial" panose="020B0604020202020204" pitchFamily="34" charset="0"/>
            </a:rPr>
            <a:t>Establishing partnership (From April 2025 to December 2025)</a:t>
          </a:r>
          <a:endParaRPr lang="en-IN" dirty="0">
            <a:latin typeface="Arial" panose="020B0604020202020204" pitchFamily="34" charset="0"/>
            <a:cs typeface="Arial" panose="020B0604020202020204" pitchFamily="34" charset="0"/>
          </a:endParaRPr>
        </a:p>
      </dgm:t>
    </dgm:pt>
    <dgm:pt modelId="{635AE79D-165E-47A1-8836-08189E3D18D1}" type="parTrans" cxnId="{8196F12B-9115-4441-B463-F4711D2DC570}">
      <dgm:prSet/>
      <dgm:spPr/>
      <dgm:t>
        <a:bodyPr/>
        <a:lstStyle/>
        <a:p>
          <a:endParaRPr lang="en-IN"/>
        </a:p>
      </dgm:t>
    </dgm:pt>
    <dgm:pt modelId="{EC93E7FE-51BA-4DAC-ACF5-31941EFA3072}" type="sibTrans" cxnId="{8196F12B-9115-4441-B463-F4711D2DC570}">
      <dgm:prSet/>
      <dgm:spPr/>
      <dgm:t>
        <a:bodyPr/>
        <a:lstStyle/>
        <a:p>
          <a:endParaRPr lang="en-IN"/>
        </a:p>
      </dgm:t>
    </dgm:pt>
    <dgm:pt modelId="{90C63F5B-6411-4F48-B992-901140EC66F5}" type="pres">
      <dgm:prSet presAssocID="{10DA5108-3F4E-422A-8535-1643FDB171BF}" presName="compositeShape" presStyleCnt="0">
        <dgm:presLayoutVars>
          <dgm:chMax val="7"/>
          <dgm:dir/>
          <dgm:resizeHandles val="exact"/>
        </dgm:presLayoutVars>
      </dgm:prSet>
      <dgm:spPr/>
    </dgm:pt>
    <dgm:pt modelId="{803EF5B7-3F4E-4EBF-8329-4B767F99E64C}" type="pres">
      <dgm:prSet presAssocID="{6D1FF52D-FD6D-42B7-9977-BEFABB2FEBF2}" presName="circ1" presStyleLbl="vennNode1" presStyleIdx="0" presStyleCnt="6"/>
      <dgm:spPr/>
    </dgm:pt>
    <dgm:pt modelId="{DD784CFB-170C-470F-BE24-B2B195B2B11E}" type="pres">
      <dgm:prSet presAssocID="{6D1FF52D-FD6D-42B7-9977-BEFABB2FEBF2}" presName="circ1Tx" presStyleLbl="revTx" presStyleIdx="0" presStyleCnt="0" custScaleX="128211">
        <dgm:presLayoutVars>
          <dgm:chMax val="0"/>
          <dgm:chPref val="0"/>
          <dgm:bulletEnabled val="1"/>
        </dgm:presLayoutVars>
      </dgm:prSet>
      <dgm:spPr/>
    </dgm:pt>
    <dgm:pt modelId="{F1CE4D58-7E59-4FC9-9822-52C69030EC8B}" type="pres">
      <dgm:prSet presAssocID="{E4ABD0B9-AB76-4F5E-8EA8-656AC9443E29}" presName="circ2" presStyleLbl="vennNode1" presStyleIdx="1" presStyleCnt="6"/>
      <dgm:spPr/>
    </dgm:pt>
    <dgm:pt modelId="{D5AD3C75-D689-48B5-8EEB-C3743873211B}" type="pres">
      <dgm:prSet presAssocID="{E4ABD0B9-AB76-4F5E-8EA8-656AC9443E29}" presName="circ2Tx" presStyleLbl="revTx" presStyleIdx="0" presStyleCnt="0">
        <dgm:presLayoutVars>
          <dgm:chMax val="0"/>
          <dgm:chPref val="0"/>
          <dgm:bulletEnabled val="1"/>
        </dgm:presLayoutVars>
      </dgm:prSet>
      <dgm:spPr/>
    </dgm:pt>
    <dgm:pt modelId="{D13E2124-A7F7-497C-B0E1-165C7D000C3A}" type="pres">
      <dgm:prSet presAssocID="{02F72C5B-6E48-400E-8992-A580D90C8249}" presName="circ3" presStyleLbl="vennNode1" presStyleIdx="2" presStyleCnt="6"/>
      <dgm:spPr/>
    </dgm:pt>
    <dgm:pt modelId="{5B597293-EF71-4E25-853F-2078001F6997}" type="pres">
      <dgm:prSet presAssocID="{02F72C5B-6E48-400E-8992-A580D90C8249}" presName="circ3Tx" presStyleLbl="revTx" presStyleIdx="0" presStyleCnt="0">
        <dgm:presLayoutVars>
          <dgm:chMax val="0"/>
          <dgm:chPref val="0"/>
          <dgm:bulletEnabled val="1"/>
        </dgm:presLayoutVars>
      </dgm:prSet>
      <dgm:spPr/>
    </dgm:pt>
    <dgm:pt modelId="{682BF622-9D1F-4FBD-88D8-8E0EF632AEC8}" type="pres">
      <dgm:prSet presAssocID="{A878FB73-C297-41BD-BC8A-72896763B3C6}" presName="circ4" presStyleLbl="vennNode1" presStyleIdx="3" presStyleCnt="6"/>
      <dgm:spPr/>
    </dgm:pt>
    <dgm:pt modelId="{50CE9E37-4A84-4B4C-B30A-F7DE5DADFD2E}" type="pres">
      <dgm:prSet presAssocID="{A878FB73-C297-41BD-BC8A-72896763B3C6}" presName="circ4Tx" presStyleLbl="revTx" presStyleIdx="0" presStyleCnt="0">
        <dgm:presLayoutVars>
          <dgm:chMax val="0"/>
          <dgm:chPref val="0"/>
          <dgm:bulletEnabled val="1"/>
        </dgm:presLayoutVars>
      </dgm:prSet>
      <dgm:spPr/>
    </dgm:pt>
    <dgm:pt modelId="{9E84B4B3-CF14-43EB-B4BE-A8D70AD76518}" type="pres">
      <dgm:prSet presAssocID="{9BF859D0-7135-4DB8-A557-16EFDFB01D0A}" presName="circ5" presStyleLbl="vennNode1" presStyleIdx="4" presStyleCnt="6"/>
      <dgm:spPr/>
    </dgm:pt>
    <dgm:pt modelId="{B6054ECF-409C-4CFC-841C-3463D603CA7D}" type="pres">
      <dgm:prSet presAssocID="{9BF859D0-7135-4DB8-A557-16EFDFB01D0A}" presName="circ5Tx" presStyleLbl="revTx" presStyleIdx="0" presStyleCnt="0">
        <dgm:presLayoutVars>
          <dgm:chMax val="0"/>
          <dgm:chPref val="0"/>
          <dgm:bulletEnabled val="1"/>
        </dgm:presLayoutVars>
      </dgm:prSet>
      <dgm:spPr/>
    </dgm:pt>
    <dgm:pt modelId="{3D18ECC9-94E3-4CD0-9C80-31287FE0FAA8}" type="pres">
      <dgm:prSet presAssocID="{428EA534-0AF5-4F67-8C0F-1F2C2A70BA61}" presName="circ6" presStyleLbl="vennNode1" presStyleIdx="5" presStyleCnt="6"/>
      <dgm:spPr/>
    </dgm:pt>
    <dgm:pt modelId="{EB519F98-C35B-4259-A6C9-4D81A7FBB66D}" type="pres">
      <dgm:prSet presAssocID="{428EA534-0AF5-4F67-8C0F-1F2C2A70BA61}" presName="circ6Tx" presStyleLbl="revTx" presStyleIdx="0" presStyleCnt="0">
        <dgm:presLayoutVars>
          <dgm:chMax val="0"/>
          <dgm:chPref val="0"/>
          <dgm:bulletEnabled val="1"/>
        </dgm:presLayoutVars>
      </dgm:prSet>
      <dgm:spPr/>
    </dgm:pt>
  </dgm:ptLst>
  <dgm:cxnLst>
    <dgm:cxn modelId="{9B39E601-0AEC-4CB0-884F-3F5694724689}" srcId="{10DA5108-3F4E-422A-8535-1643FDB171BF}" destId="{E4ABD0B9-AB76-4F5E-8EA8-656AC9443E29}" srcOrd="1" destOrd="0" parTransId="{00371C78-F3A6-42F6-B2C1-690968CE6928}" sibTransId="{C71A058A-4DA2-4E53-9D58-03669633A323}"/>
    <dgm:cxn modelId="{6CC70B04-5083-4D22-AE88-837027A62CA5}" srcId="{10DA5108-3F4E-422A-8535-1643FDB171BF}" destId="{9BF859D0-7135-4DB8-A557-16EFDFB01D0A}" srcOrd="4" destOrd="0" parTransId="{A089FFD8-8772-4E20-BDC6-A4BA3A248455}" sibTransId="{F9A38C05-2718-478C-B4BB-BEF5EC97E1A8}"/>
    <dgm:cxn modelId="{177C4617-831D-48A9-90BD-6E66572802ED}" type="presOf" srcId="{A878FB73-C297-41BD-BC8A-72896763B3C6}" destId="{50CE9E37-4A84-4B4C-B30A-F7DE5DADFD2E}" srcOrd="0" destOrd="0" presId="urn:microsoft.com/office/officeart/2005/8/layout/venn1"/>
    <dgm:cxn modelId="{AD45E91E-09CC-4CBB-9FDE-3C52D576D8AD}" srcId="{10DA5108-3F4E-422A-8535-1643FDB171BF}" destId="{6D1FF52D-FD6D-42B7-9977-BEFABB2FEBF2}" srcOrd="0" destOrd="0" parTransId="{7CC50E6E-3FEE-4C98-A92A-94587971DC37}" sibTransId="{20743A80-2A55-4D79-A8A1-108244575E4D}"/>
    <dgm:cxn modelId="{8196F12B-9115-4441-B463-F4711D2DC570}" srcId="{10DA5108-3F4E-422A-8535-1643FDB171BF}" destId="{428EA534-0AF5-4F67-8C0F-1F2C2A70BA61}" srcOrd="5" destOrd="0" parTransId="{635AE79D-165E-47A1-8836-08189E3D18D1}" sibTransId="{EC93E7FE-51BA-4DAC-ACF5-31941EFA3072}"/>
    <dgm:cxn modelId="{3905A75E-9C39-44CA-A81C-F427B06B8B29}" type="presOf" srcId="{10DA5108-3F4E-422A-8535-1643FDB171BF}" destId="{90C63F5B-6411-4F48-B992-901140EC66F5}" srcOrd="0" destOrd="0" presId="urn:microsoft.com/office/officeart/2005/8/layout/venn1"/>
    <dgm:cxn modelId="{1A3A1F4F-7058-46A8-B7A3-B92D8121AC71}" type="presOf" srcId="{9BF859D0-7135-4DB8-A557-16EFDFB01D0A}" destId="{B6054ECF-409C-4CFC-841C-3463D603CA7D}" srcOrd="0" destOrd="0" presId="urn:microsoft.com/office/officeart/2005/8/layout/venn1"/>
    <dgm:cxn modelId="{9DC8C650-1FBC-485E-9094-BD0EF03B48D7}" type="presOf" srcId="{6D1FF52D-FD6D-42B7-9977-BEFABB2FEBF2}" destId="{DD784CFB-170C-470F-BE24-B2B195B2B11E}" srcOrd="0" destOrd="0" presId="urn:microsoft.com/office/officeart/2005/8/layout/venn1"/>
    <dgm:cxn modelId="{7606CB84-6DCB-417B-A697-3A6C8D555DA3}" type="presOf" srcId="{E4ABD0B9-AB76-4F5E-8EA8-656AC9443E29}" destId="{D5AD3C75-D689-48B5-8EEB-C3743873211B}" srcOrd="0" destOrd="0" presId="urn:microsoft.com/office/officeart/2005/8/layout/venn1"/>
    <dgm:cxn modelId="{7E417486-9528-40FD-8ED1-B63FEE56C841}" srcId="{10DA5108-3F4E-422A-8535-1643FDB171BF}" destId="{02F72C5B-6E48-400E-8992-A580D90C8249}" srcOrd="2" destOrd="0" parTransId="{5A2D3938-01B5-4A54-979C-5469B6AC718B}" sibTransId="{0A6F8D08-BDC5-485B-B368-4C355F08E502}"/>
    <dgm:cxn modelId="{B4F0A090-2003-49AA-8A42-ACEF7518C10D}" srcId="{10DA5108-3F4E-422A-8535-1643FDB171BF}" destId="{A878FB73-C297-41BD-BC8A-72896763B3C6}" srcOrd="3" destOrd="0" parTransId="{CB3ADC08-EA6F-4407-BB26-B377D05B4EB9}" sibTransId="{B1FE4601-0ABB-45D9-8FE0-AB7DBF6E0997}"/>
    <dgm:cxn modelId="{55DFE6A9-0DE8-42F2-82D2-D24820954B19}" type="presOf" srcId="{02F72C5B-6E48-400E-8992-A580D90C8249}" destId="{5B597293-EF71-4E25-853F-2078001F6997}" srcOrd="0" destOrd="0" presId="urn:microsoft.com/office/officeart/2005/8/layout/venn1"/>
    <dgm:cxn modelId="{857795C7-B7E7-4D9D-8A93-C59C36C3A3B9}" type="presOf" srcId="{428EA534-0AF5-4F67-8C0F-1F2C2A70BA61}" destId="{EB519F98-C35B-4259-A6C9-4D81A7FBB66D}" srcOrd="0" destOrd="0" presId="urn:microsoft.com/office/officeart/2005/8/layout/venn1"/>
    <dgm:cxn modelId="{070EFCD0-A9B9-4795-A582-4B56616F3CF1}" type="presParOf" srcId="{90C63F5B-6411-4F48-B992-901140EC66F5}" destId="{803EF5B7-3F4E-4EBF-8329-4B767F99E64C}" srcOrd="0" destOrd="0" presId="urn:microsoft.com/office/officeart/2005/8/layout/venn1"/>
    <dgm:cxn modelId="{2750AB87-B9EA-4BC1-8584-595C43A519EC}" type="presParOf" srcId="{90C63F5B-6411-4F48-B992-901140EC66F5}" destId="{DD784CFB-170C-470F-BE24-B2B195B2B11E}" srcOrd="1" destOrd="0" presId="urn:microsoft.com/office/officeart/2005/8/layout/venn1"/>
    <dgm:cxn modelId="{95F5DF3C-80E2-4197-BD4D-0A2D2E965DDE}" type="presParOf" srcId="{90C63F5B-6411-4F48-B992-901140EC66F5}" destId="{F1CE4D58-7E59-4FC9-9822-52C69030EC8B}" srcOrd="2" destOrd="0" presId="urn:microsoft.com/office/officeart/2005/8/layout/venn1"/>
    <dgm:cxn modelId="{E842F7BE-FBAA-427F-9C2D-7B1AB146DDDD}" type="presParOf" srcId="{90C63F5B-6411-4F48-B992-901140EC66F5}" destId="{D5AD3C75-D689-48B5-8EEB-C3743873211B}" srcOrd="3" destOrd="0" presId="urn:microsoft.com/office/officeart/2005/8/layout/venn1"/>
    <dgm:cxn modelId="{47EB2EE9-6982-4772-84CF-7EDB0DF1B62B}" type="presParOf" srcId="{90C63F5B-6411-4F48-B992-901140EC66F5}" destId="{D13E2124-A7F7-497C-B0E1-165C7D000C3A}" srcOrd="4" destOrd="0" presId="urn:microsoft.com/office/officeart/2005/8/layout/venn1"/>
    <dgm:cxn modelId="{3EB015A4-C286-462D-AF0C-DE37012920C8}" type="presParOf" srcId="{90C63F5B-6411-4F48-B992-901140EC66F5}" destId="{5B597293-EF71-4E25-853F-2078001F6997}" srcOrd="5" destOrd="0" presId="urn:microsoft.com/office/officeart/2005/8/layout/venn1"/>
    <dgm:cxn modelId="{37926110-4876-4E16-AF51-D12777BBAF7C}" type="presParOf" srcId="{90C63F5B-6411-4F48-B992-901140EC66F5}" destId="{682BF622-9D1F-4FBD-88D8-8E0EF632AEC8}" srcOrd="6" destOrd="0" presId="urn:microsoft.com/office/officeart/2005/8/layout/venn1"/>
    <dgm:cxn modelId="{5F40A7F4-2505-45DA-8D50-E1D4411F1FBC}" type="presParOf" srcId="{90C63F5B-6411-4F48-B992-901140EC66F5}" destId="{50CE9E37-4A84-4B4C-B30A-F7DE5DADFD2E}" srcOrd="7" destOrd="0" presId="urn:microsoft.com/office/officeart/2005/8/layout/venn1"/>
    <dgm:cxn modelId="{A9C4890A-0E06-4810-9565-30275121475D}" type="presParOf" srcId="{90C63F5B-6411-4F48-B992-901140EC66F5}" destId="{9E84B4B3-CF14-43EB-B4BE-A8D70AD76518}" srcOrd="8" destOrd="0" presId="urn:microsoft.com/office/officeart/2005/8/layout/venn1"/>
    <dgm:cxn modelId="{DCEC35D2-3EFB-4BFC-A6A8-DFA9EAF66B50}" type="presParOf" srcId="{90C63F5B-6411-4F48-B992-901140EC66F5}" destId="{B6054ECF-409C-4CFC-841C-3463D603CA7D}" srcOrd="9" destOrd="0" presId="urn:microsoft.com/office/officeart/2005/8/layout/venn1"/>
    <dgm:cxn modelId="{1CF3B1CD-1FBE-42AE-82C0-7DC3D279BDE0}" type="presParOf" srcId="{90C63F5B-6411-4F48-B992-901140EC66F5}" destId="{3D18ECC9-94E3-4CD0-9C80-31287FE0FAA8}" srcOrd="10" destOrd="0" presId="urn:microsoft.com/office/officeart/2005/8/layout/venn1"/>
    <dgm:cxn modelId="{8D596ED8-7DF6-406F-8DF8-1DE1C40FD2EC}" type="presParOf" srcId="{90C63F5B-6411-4F48-B992-901140EC66F5}" destId="{EB519F98-C35B-4259-A6C9-4D81A7FBB66D}" srcOrd="11"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0446D41-BC7B-4874-A01F-0491459C6DFD}"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IN"/>
        </a:p>
      </dgm:t>
    </dgm:pt>
    <dgm:pt modelId="{2745C5E7-FDE3-44C7-8476-0AA0D463E882}">
      <dgm:prSet custT="1"/>
      <dgm:spPr/>
      <dgm:t>
        <a:bodyPr/>
        <a:lstStyle/>
        <a:p>
          <a:r>
            <a:rPr lang="en-AU" sz="2000" dirty="0">
              <a:latin typeface="Arial" panose="020B0604020202020204" pitchFamily="34" charset="0"/>
              <a:cs typeface="Arial" panose="020B0604020202020204" pitchFamily="34" charset="0"/>
            </a:rPr>
            <a:t>Figure 3: Facebook post</a:t>
          </a:r>
          <a:endParaRPr lang="en-IN" sz="2000" dirty="0">
            <a:latin typeface="Arial" panose="020B0604020202020204" pitchFamily="34" charset="0"/>
            <a:cs typeface="Arial" panose="020B0604020202020204" pitchFamily="34" charset="0"/>
          </a:endParaRPr>
        </a:p>
      </dgm:t>
    </dgm:pt>
    <dgm:pt modelId="{71B18986-EF17-4457-8DDE-C19942F4FCF8}" type="parTrans" cxnId="{2196EC2B-B3EC-4D40-AACA-76FB0D65B17E}">
      <dgm:prSet/>
      <dgm:spPr/>
      <dgm:t>
        <a:bodyPr/>
        <a:lstStyle/>
        <a:p>
          <a:endParaRPr lang="en-IN"/>
        </a:p>
      </dgm:t>
    </dgm:pt>
    <dgm:pt modelId="{63649C32-1F76-4D47-90B5-C72FC89ABE4B}" type="sibTrans" cxnId="{2196EC2B-B3EC-4D40-AACA-76FB0D65B17E}">
      <dgm:prSet/>
      <dgm:spPr/>
      <dgm:t>
        <a:bodyPr/>
        <a:lstStyle/>
        <a:p>
          <a:endParaRPr lang="en-IN"/>
        </a:p>
      </dgm:t>
    </dgm:pt>
    <dgm:pt modelId="{4C7D66B8-1876-45E1-B531-E15632014551}">
      <dgm:prSet custT="1"/>
      <dgm:spPr/>
      <dgm:t>
        <a:bodyPr/>
        <a:lstStyle/>
        <a:p>
          <a:r>
            <a:rPr lang="en-AU" sz="2000" dirty="0">
              <a:latin typeface="Arial" panose="020B0604020202020204" pitchFamily="34" charset="0"/>
              <a:cs typeface="Arial" panose="020B0604020202020204" pitchFamily="34" charset="0"/>
            </a:rPr>
            <a:t>Source: Author, 2025</a:t>
          </a:r>
          <a:endParaRPr lang="en-IN" sz="2000" dirty="0">
            <a:latin typeface="Arial" panose="020B0604020202020204" pitchFamily="34" charset="0"/>
            <a:cs typeface="Arial" panose="020B0604020202020204" pitchFamily="34" charset="0"/>
          </a:endParaRPr>
        </a:p>
      </dgm:t>
    </dgm:pt>
    <dgm:pt modelId="{2A934BD4-3421-4491-AFD8-8AD7AE84B98F}" type="parTrans" cxnId="{33BDB011-69D1-43C9-86EA-DEFDF298562B}">
      <dgm:prSet/>
      <dgm:spPr/>
      <dgm:t>
        <a:bodyPr/>
        <a:lstStyle/>
        <a:p>
          <a:endParaRPr lang="en-IN"/>
        </a:p>
      </dgm:t>
    </dgm:pt>
    <dgm:pt modelId="{22D650B2-71BB-4954-9C25-1EF950FDCFF6}" type="sibTrans" cxnId="{33BDB011-69D1-43C9-86EA-DEFDF298562B}">
      <dgm:prSet/>
      <dgm:spPr/>
      <dgm:t>
        <a:bodyPr/>
        <a:lstStyle/>
        <a:p>
          <a:endParaRPr lang="en-IN"/>
        </a:p>
      </dgm:t>
    </dgm:pt>
    <dgm:pt modelId="{C9784D3B-EB0F-4B92-A0DC-46073A9E868D}" type="pres">
      <dgm:prSet presAssocID="{10446D41-BC7B-4874-A01F-0491459C6DFD}" presName="linear" presStyleCnt="0">
        <dgm:presLayoutVars>
          <dgm:animLvl val="lvl"/>
          <dgm:resizeHandles val="exact"/>
        </dgm:presLayoutVars>
      </dgm:prSet>
      <dgm:spPr/>
    </dgm:pt>
    <dgm:pt modelId="{9A700643-D0F4-4C70-945F-C7C4ACCCC4E9}" type="pres">
      <dgm:prSet presAssocID="{2745C5E7-FDE3-44C7-8476-0AA0D463E882}" presName="parentText" presStyleLbl="node1" presStyleIdx="0" presStyleCnt="2">
        <dgm:presLayoutVars>
          <dgm:chMax val="0"/>
          <dgm:bulletEnabled val="1"/>
        </dgm:presLayoutVars>
      </dgm:prSet>
      <dgm:spPr/>
    </dgm:pt>
    <dgm:pt modelId="{0D9ED34C-0B76-49CF-A145-ED1BB395698C}" type="pres">
      <dgm:prSet presAssocID="{63649C32-1F76-4D47-90B5-C72FC89ABE4B}" presName="spacer" presStyleCnt="0"/>
      <dgm:spPr/>
    </dgm:pt>
    <dgm:pt modelId="{B05E5ADC-7D3F-49FA-8F68-0013B53499A3}" type="pres">
      <dgm:prSet presAssocID="{4C7D66B8-1876-45E1-B531-E15632014551}" presName="parentText" presStyleLbl="node1" presStyleIdx="1" presStyleCnt="2">
        <dgm:presLayoutVars>
          <dgm:chMax val="0"/>
          <dgm:bulletEnabled val="1"/>
        </dgm:presLayoutVars>
      </dgm:prSet>
      <dgm:spPr/>
    </dgm:pt>
  </dgm:ptLst>
  <dgm:cxnLst>
    <dgm:cxn modelId="{2CF2DA00-6B29-4396-AC18-80D13EED2EC7}" type="presOf" srcId="{2745C5E7-FDE3-44C7-8476-0AA0D463E882}" destId="{9A700643-D0F4-4C70-945F-C7C4ACCCC4E9}" srcOrd="0" destOrd="0" presId="urn:microsoft.com/office/officeart/2005/8/layout/vList2"/>
    <dgm:cxn modelId="{33BDB011-69D1-43C9-86EA-DEFDF298562B}" srcId="{10446D41-BC7B-4874-A01F-0491459C6DFD}" destId="{4C7D66B8-1876-45E1-B531-E15632014551}" srcOrd="1" destOrd="0" parTransId="{2A934BD4-3421-4491-AFD8-8AD7AE84B98F}" sibTransId="{22D650B2-71BB-4954-9C25-1EF950FDCFF6}"/>
    <dgm:cxn modelId="{2196EC2B-B3EC-4D40-AACA-76FB0D65B17E}" srcId="{10446D41-BC7B-4874-A01F-0491459C6DFD}" destId="{2745C5E7-FDE3-44C7-8476-0AA0D463E882}" srcOrd="0" destOrd="0" parTransId="{71B18986-EF17-4457-8DDE-C19942F4FCF8}" sibTransId="{63649C32-1F76-4D47-90B5-C72FC89ABE4B}"/>
    <dgm:cxn modelId="{7A496A42-A184-467F-B30E-01A29A4031A6}" type="presOf" srcId="{10446D41-BC7B-4874-A01F-0491459C6DFD}" destId="{C9784D3B-EB0F-4B92-A0DC-46073A9E868D}" srcOrd="0" destOrd="0" presId="urn:microsoft.com/office/officeart/2005/8/layout/vList2"/>
    <dgm:cxn modelId="{0BFFEB9B-81DF-4C7D-94F2-BB75B1EC294F}" type="presOf" srcId="{4C7D66B8-1876-45E1-B531-E15632014551}" destId="{B05E5ADC-7D3F-49FA-8F68-0013B53499A3}" srcOrd="0" destOrd="0" presId="urn:microsoft.com/office/officeart/2005/8/layout/vList2"/>
    <dgm:cxn modelId="{CDBC397B-DC6B-464B-A802-970B2F5DA417}" type="presParOf" srcId="{C9784D3B-EB0F-4B92-A0DC-46073A9E868D}" destId="{9A700643-D0F4-4C70-945F-C7C4ACCCC4E9}" srcOrd="0" destOrd="0" presId="urn:microsoft.com/office/officeart/2005/8/layout/vList2"/>
    <dgm:cxn modelId="{4049F36B-5F58-4DE7-A0B6-288C16640CF2}" type="presParOf" srcId="{C9784D3B-EB0F-4B92-A0DC-46073A9E868D}" destId="{0D9ED34C-0B76-49CF-A145-ED1BB395698C}" srcOrd="1" destOrd="0" presId="urn:microsoft.com/office/officeart/2005/8/layout/vList2"/>
    <dgm:cxn modelId="{45E70BB6-B439-4910-8EBA-9D86910654C7}" type="presParOf" srcId="{C9784D3B-EB0F-4B92-A0DC-46073A9E868D}" destId="{B05E5ADC-7D3F-49FA-8F68-0013B53499A3}"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B2BB7D4-F6CA-4CE7-A2C1-0F404EE10E36}" type="doc">
      <dgm:prSet loTypeId="urn:microsoft.com/office/officeart/2005/8/layout/target3" loCatId="relationship" qsTypeId="urn:microsoft.com/office/officeart/2005/8/quickstyle/simple3" qsCatId="simple" csTypeId="urn:microsoft.com/office/officeart/2005/8/colors/accent1_2" csCatId="accent1" phldr="1"/>
      <dgm:spPr/>
      <dgm:t>
        <a:bodyPr/>
        <a:lstStyle/>
        <a:p>
          <a:endParaRPr lang="en-IN"/>
        </a:p>
      </dgm:t>
    </dgm:pt>
    <dgm:pt modelId="{91A33A3D-336C-483D-987F-8F2D90B01855}">
      <dgm:prSet custT="1"/>
      <dgm:spPr>
        <a:solidFill>
          <a:schemeClr val="accent4">
            <a:lumMod val="60000"/>
            <a:lumOff val="40000"/>
          </a:schemeClr>
        </a:solidFill>
      </dgm:spPr>
      <dgm:t>
        <a:bodyPr/>
        <a:lstStyle/>
        <a:p>
          <a:pPr algn="just">
            <a:lnSpc>
              <a:spcPct val="100000"/>
            </a:lnSpc>
          </a:pPr>
          <a:r>
            <a:rPr lang="en-US" sz="1600" dirty="0">
              <a:latin typeface="Arial" panose="020B0604020202020204" pitchFamily="34" charset="0"/>
              <a:cs typeface="Arial" panose="020B0604020202020204" pitchFamily="34" charset="0"/>
            </a:rPr>
            <a:t>Higher demand for car gadget services among car enthusiasts and owners, specifically across the UK (</a:t>
          </a:r>
          <a:r>
            <a:rPr lang="en-AU" sz="1600" dirty="0" err="1">
              <a:latin typeface="Arial" panose="020B0604020202020204" pitchFamily="34" charset="0"/>
              <a:cs typeface="Arial" panose="020B0604020202020204" pitchFamily="34" charset="0"/>
            </a:rPr>
            <a:t>Munuhwa</a:t>
          </a:r>
          <a:r>
            <a:rPr lang="en-AU" sz="1600" dirty="0">
              <a:latin typeface="Arial" panose="020B0604020202020204" pitchFamily="34" charset="0"/>
              <a:cs typeface="Arial" panose="020B0604020202020204" pitchFamily="34" charset="0"/>
            </a:rPr>
            <a:t>, et. al., 2024)</a:t>
          </a:r>
          <a:r>
            <a:rPr lang="en-US" sz="1600" dirty="0">
              <a:latin typeface="Arial" panose="020B0604020202020204" pitchFamily="34" charset="0"/>
              <a:cs typeface="Arial" panose="020B0604020202020204" pitchFamily="34" charset="0"/>
            </a:rPr>
            <a:t>. </a:t>
          </a:r>
          <a:endParaRPr lang="en-IN" sz="1600" dirty="0">
            <a:latin typeface="Arial" panose="020B0604020202020204" pitchFamily="34" charset="0"/>
            <a:cs typeface="Arial" panose="020B0604020202020204" pitchFamily="34" charset="0"/>
          </a:endParaRPr>
        </a:p>
      </dgm:t>
    </dgm:pt>
    <dgm:pt modelId="{40FB2FA6-18DC-4B79-8CEB-2E0018889BC9}" type="parTrans" cxnId="{B9C66BB3-9381-487B-B14B-AE36FBA78C97}">
      <dgm:prSet/>
      <dgm:spPr/>
      <dgm:t>
        <a:bodyPr/>
        <a:lstStyle/>
        <a:p>
          <a:endParaRPr lang="en-IN"/>
        </a:p>
      </dgm:t>
    </dgm:pt>
    <dgm:pt modelId="{1A683A12-E920-4DCE-BD8C-69583AEF3599}" type="sibTrans" cxnId="{B9C66BB3-9381-487B-B14B-AE36FBA78C97}">
      <dgm:prSet/>
      <dgm:spPr/>
      <dgm:t>
        <a:bodyPr/>
        <a:lstStyle/>
        <a:p>
          <a:endParaRPr lang="en-IN"/>
        </a:p>
      </dgm:t>
    </dgm:pt>
    <dgm:pt modelId="{BCCBF48C-6E9C-4C7F-A604-6D6A73D2ACB3}">
      <dgm:prSet custT="1"/>
      <dgm:spPr>
        <a:solidFill>
          <a:schemeClr val="accent2">
            <a:lumMod val="40000"/>
            <a:lumOff val="60000"/>
            <a:alpha val="90000"/>
          </a:schemeClr>
        </a:solidFill>
      </dgm:spPr>
      <dgm:t>
        <a:bodyPr/>
        <a:lstStyle/>
        <a:p>
          <a:pPr algn="just">
            <a:lnSpc>
              <a:spcPct val="100000"/>
            </a:lnSpc>
          </a:pPr>
          <a:r>
            <a:rPr lang="en-US" sz="1600">
              <a:latin typeface="Arial" panose="020B0604020202020204" pitchFamily="34" charset="0"/>
              <a:cs typeface="Arial" panose="020B0604020202020204" pitchFamily="34" charset="0"/>
            </a:rPr>
            <a:t>Unique and combined car garage services under one roof</a:t>
          </a:r>
          <a:endParaRPr lang="en-IN" sz="1600">
            <a:latin typeface="Arial" panose="020B0604020202020204" pitchFamily="34" charset="0"/>
            <a:cs typeface="Arial" panose="020B0604020202020204" pitchFamily="34" charset="0"/>
          </a:endParaRPr>
        </a:p>
      </dgm:t>
    </dgm:pt>
    <dgm:pt modelId="{63AC2E1E-0701-4FB6-B39C-2AA25021D3B9}" type="parTrans" cxnId="{A79FE404-1830-491D-A218-361ACE251EDC}">
      <dgm:prSet/>
      <dgm:spPr/>
      <dgm:t>
        <a:bodyPr/>
        <a:lstStyle/>
        <a:p>
          <a:endParaRPr lang="en-IN"/>
        </a:p>
      </dgm:t>
    </dgm:pt>
    <dgm:pt modelId="{0122DB08-1A20-491D-9FAC-1D20463D5C49}" type="sibTrans" cxnId="{A79FE404-1830-491D-A218-361ACE251EDC}">
      <dgm:prSet/>
      <dgm:spPr/>
      <dgm:t>
        <a:bodyPr/>
        <a:lstStyle/>
        <a:p>
          <a:endParaRPr lang="en-IN"/>
        </a:p>
      </dgm:t>
    </dgm:pt>
    <dgm:pt modelId="{1B2DDA31-D90D-4EFC-8DAC-7C2E36D0242E}">
      <dgm:prSet custT="1"/>
      <dgm:spPr>
        <a:solidFill>
          <a:schemeClr val="accent1">
            <a:lumMod val="40000"/>
            <a:lumOff val="60000"/>
          </a:schemeClr>
        </a:solidFill>
      </dgm:spPr>
      <dgm:t>
        <a:bodyPr/>
        <a:lstStyle/>
        <a:p>
          <a:pPr algn="just">
            <a:lnSpc>
              <a:spcPct val="100000"/>
            </a:lnSpc>
          </a:pPr>
          <a:r>
            <a:rPr lang="en-US" sz="1600" dirty="0">
              <a:latin typeface="Arial" panose="020B0604020202020204" pitchFamily="34" charset="0"/>
              <a:cs typeface="Arial" panose="020B0604020202020204" pitchFamily="34" charset="0"/>
            </a:rPr>
            <a:t>New market development, such as South West England and South Wales</a:t>
          </a:r>
          <a:endParaRPr lang="en-IN" sz="1600" dirty="0">
            <a:latin typeface="Arial" panose="020B0604020202020204" pitchFamily="34" charset="0"/>
            <a:cs typeface="Arial" panose="020B0604020202020204" pitchFamily="34" charset="0"/>
          </a:endParaRPr>
        </a:p>
      </dgm:t>
    </dgm:pt>
    <dgm:pt modelId="{800AD5DC-20D1-401F-9767-29B366F70D05}" type="parTrans" cxnId="{A14D1C8A-7BC5-41DB-8DB6-64C31E924CB7}">
      <dgm:prSet/>
      <dgm:spPr/>
      <dgm:t>
        <a:bodyPr/>
        <a:lstStyle/>
        <a:p>
          <a:endParaRPr lang="en-IN"/>
        </a:p>
      </dgm:t>
    </dgm:pt>
    <dgm:pt modelId="{2E396DFF-464C-4C54-9ED3-6CD6F1C20F5E}" type="sibTrans" cxnId="{A14D1C8A-7BC5-41DB-8DB6-64C31E924CB7}">
      <dgm:prSet/>
      <dgm:spPr/>
      <dgm:t>
        <a:bodyPr/>
        <a:lstStyle/>
        <a:p>
          <a:endParaRPr lang="en-IN"/>
        </a:p>
      </dgm:t>
    </dgm:pt>
    <dgm:pt modelId="{44F4D0BA-B9E4-4B6B-87AA-7E4C55107205}">
      <dgm:prSet custT="1"/>
      <dgm:spPr>
        <a:solidFill>
          <a:schemeClr val="accent5">
            <a:lumMod val="20000"/>
            <a:lumOff val="80000"/>
          </a:schemeClr>
        </a:solidFill>
      </dgm:spPr>
      <dgm:t>
        <a:bodyPr/>
        <a:lstStyle/>
        <a:p>
          <a:pPr algn="just">
            <a:lnSpc>
              <a:spcPct val="100000"/>
            </a:lnSpc>
          </a:pPr>
          <a:r>
            <a:rPr lang="en-US" sz="1600" dirty="0">
              <a:latin typeface="Arial" panose="020B0604020202020204" pitchFamily="34" charset="0"/>
              <a:cs typeface="Arial" panose="020B0604020202020204" pitchFamily="34" charset="0"/>
            </a:rPr>
            <a:t>Possibilities to generate an effective brand reputation and high profit in future</a:t>
          </a:r>
          <a:endParaRPr lang="en-IN" sz="1600" dirty="0">
            <a:latin typeface="Arial" panose="020B0604020202020204" pitchFamily="34" charset="0"/>
            <a:cs typeface="Arial" panose="020B0604020202020204" pitchFamily="34" charset="0"/>
          </a:endParaRPr>
        </a:p>
      </dgm:t>
    </dgm:pt>
    <dgm:pt modelId="{FAA896DC-FD2E-4CEE-8C9A-869614866A91}" type="parTrans" cxnId="{AA63B48B-48AF-435D-8272-EAD467900D52}">
      <dgm:prSet/>
      <dgm:spPr/>
      <dgm:t>
        <a:bodyPr/>
        <a:lstStyle/>
        <a:p>
          <a:endParaRPr lang="en-IN"/>
        </a:p>
      </dgm:t>
    </dgm:pt>
    <dgm:pt modelId="{730E7758-373C-4DC5-83DB-16506634AE94}" type="sibTrans" cxnId="{AA63B48B-48AF-435D-8272-EAD467900D52}">
      <dgm:prSet/>
      <dgm:spPr/>
      <dgm:t>
        <a:bodyPr/>
        <a:lstStyle/>
        <a:p>
          <a:endParaRPr lang="en-IN"/>
        </a:p>
      </dgm:t>
    </dgm:pt>
    <dgm:pt modelId="{EB97F03F-C93E-4FAC-AA23-0ECF72387F2D}">
      <dgm:prSet custT="1"/>
      <dgm:spPr>
        <a:solidFill>
          <a:schemeClr val="accent4">
            <a:lumMod val="20000"/>
            <a:lumOff val="80000"/>
            <a:alpha val="90000"/>
          </a:schemeClr>
        </a:solidFill>
      </dgm:spPr>
      <dgm:t>
        <a:bodyPr/>
        <a:lstStyle/>
        <a:p>
          <a:pPr algn="just">
            <a:lnSpc>
              <a:spcPct val="100000"/>
            </a:lnSpc>
          </a:pPr>
          <a:r>
            <a:rPr lang="en-US" sz="1600" dirty="0">
              <a:latin typeface="Arial" panose="020B0604020202020204" pitchFamily="34" charset="0"/>
              <a:cs typeface="Arial" panose="020B0604020202020204" pitchFamily="34" charset="0"/>
            </a:rPr>
            <a:t>Possibilities for increasing the effective customer base </a:t>
          </a:r>
          <a:endParaRPr lang="en-IN" sz="1600" dirty="0">
            <a:latin typeface="Arial" panose="020B0604020202020204" pitchFamily="34" charset="0"/>
            <a:cs typeface="Arial" panose="020B0604020202020204" pitchFamily="34" charset="0"/>
          </a:endParaRPr>
        </a:p>
      </dgm:t>
    </dgm:pt>
    <dgm:pt modelId="{AEAB225E-6330-4CBF-BAA7-08213135A624}" type="parTrans" cxnId="{9BC39076-EFC8-475D-A69A-F0795E1951D0}">
      <dgm:prSet/>
      <dgm:spPr/>
      <dgm:t>
        <a:bodyPr/>
        <a:lstStyle/>
        <a:p>
          <a:endParaRPr lang="en-IN"/>
        </a:p>
      </dgm:t>
    </dgm:pt>
    <dgm:pt modelId="{89DF6FD3-C213-4604-BB5A-F1805F9B31BC}" type="sibTrans" cxnId="{9BC39076-EFC8-475D-A69A-F0795E1951D0}">
      <dgm:prSet/>
      <dgm:spPr/>
      <dgm:t>
        <a:bodyPr/>
        <a:lstStyle/>
        <a:p>
          <a:endParaRPr lang="en-IN"/>
        </a:p>
      </dgm:t>
    </dgm:pt>
    <dgm:pt modelId="{8792908F-3565-4EA0-B8B6-447EC20A6151}" type="pres">
      <dgm:prSet presAssocID="{6B2BB7D4-F6CA-4CE7-A2C1-0F404EE10E36}" presName="Name0" presStyleCnt="0">
        <dgm:presLayoutVars>
          <dgm:chMax val="7"/>
          <dgm:dir/>
          <dgm:animLvl val="lvl"/>
          <dgm:resizeHandles val="exact"/>
        </dgm:presLayoutVars>
      </dgm:prSet>
      <dgm:spPr/>
    </dgm:pt>
    <dgm:pt modelId="{7DF23C18-7691-4C22-A23A-EAEE9D2075AF}" type="pres">
      <dgm:prSet presAssocID="{91A33A3D-336C-483D-987F-8F2D90B01855}" presName="circle1" presStyleLbl="node1" presStyleIdx="0" presStyleCnt="5"/>
      <dgm:spPr/>
    </dgm:pt>
    <dgm:pt modelId="{0F5178C3-DA83-4153-A44C-4646B2AB0C41}" type="pres">
      <dgm:prSet presAssocID="{91A33A3D-336C-483D-987F-8F2D90B01855}" presName="space" presStyleCnt="0"/>
      <dgm:spPr/>
    </dgm:pt>
    <dgm:pt modelId="{3BA23BB3-BDE4-4E33-A5A7-49D2720F1426}" type="pres">
      <dgm:prSet presAssocID="{91A33A3D-336C-483D-987F-8F2D90B01855}" presName="rect1" presStyleLbl="alignAcc1" presStyleIdx="0" presStyleCnt="5"/>
      <dgm:spPr/>
    </dgm:pt>
    <dgm:pt modelId="{749EBF83-1D76-484A-958E-A30479FA2A81}" type="pres">
      <dgm:prSet presAssocID="{BCCBF48C-6E9C-4C7F-A604-6D6A73D2ACB3}" presName="vertSpace2" presStyleLbl="node1" presStyleIdx="0" presStyleCnt="5"/>
      <dgm:spPr/>
    </dgm:pt>
    <dgm:pt modelId="{B4B69A01-35CC-4A98-BF18-B11D1E542E9C}" type="pres">
      <dgm:prSet presAssocID="{BCCBF48C-6E9C-4C7F-A604-6D6A73D2ACB3}" presName="circle2" presStyleLbl="node1" presStyleIdx="1" presStyleCnt="5"/>
      <dgm:spPr/>
    </dgm:pt>
    <dgm:pt modelId="{DE68265A-4F02-4ADC-B1DB-CD40D74D2890}" type="pres">
      <dgm:prSet presAssocID="{BCCBF48C-6E9C-4C7F-A604-6D6A73D2ACB3}" presName="rect2" presStyleLbl="alignAcc1" presStyleIdx="1" presStyleCnt="5"/>
      <dgm:spPr/>
    </dgm:pt>
    <dgm:pt modelId="{318C49B9-29F2-45F6-9490-268E5AED3605}" type="pres">
      <dgm:prSet presAssocID="{1B2DDA31-D90D-4EFC-8DAC-7C2E36D0242E}" presName="vertSpace3" presStyleLbl="node1" presStyleIdx="1" presStyleCnt="5"/>
      <dgm:spPr/>
    </dgm:pt>
    <dgm:pt modelId="{AF7DD18C-075D-4172-8405-ACB166AE4C5E}" type="pres">
      <dgm:prSet presAssocID="{1B2DDA31-D90D-4EFC-8DAC-7C2E36D0242E}" presName="circle3" presStyleLbl="node1" presStyleIdx="2" presStyleCnt="5"/>
      <dgm:spPr/>
    </dgm:pt>
    <dgm:pt modelId="{6FDF2736-761A-431F-9BE6-144931A4AEB5}" type="pres">
      <dgm:prSet presAssocID="{1B2DDA31-D90D-4EFC-8DAC-7C2E36D0242E}" presName="rect3" presStyleLbl="alignAcc1" presStyleIdx="2" presStyleCnt="5"/>
      <dgm:spPr/>
    </dgm:pt>
    <dgm:pt modelId="{E81BB5F2-1B0A-4923-8314-5D33E4D525CC}" type="pres">
      <dgm:prSet presAssocID="{44F4D0BA-B9E4-4B6B-87AA-7E4C55107205}" presName="vertSpace4" presStyleLbl="node1" presStyleIdx="2" presStyleCnt="5"/>
      <dgm:spPr/>
    </dgm:pt>
    <dgm:pt modelId="{FEEC7B8F-C1C9-45AD-858F-9B6189A3855D}" type="pres">
      <dgm:prSet presAssocID="{44F4D0BA-B9E4-4B6B-87AA-7E4C55107205}" presName="circle4" presStyleLbl="node1" presStyleIdx="3" presStyleCnt="5"/>
      <dgm:spPr/>
    </dgm:pt>
    <dgm:pt modelId="{61C56C32-A934-434D-812D-E31A30D0A93E}" type="pres">
      <dgm:prSet presAssocID="{44F4D0BA-B9E4-4B6B-87AA-7E4C55107205}" presName="rect4" presStyleLbl="alignAcc1" presStyleIdx="3" presStyleCnt="5"/>
      <dgm:spPr/>
    </dgm:pt>
    <dgm:pt modelId="{8E735CC1-35CF-4603-B38C-2F1711BB4F02}" type="pres">
      <dgm:prSet presAssocID="{EB97F03F-C93E-4FAC-AA23-0ECF72387F2D}" presName="vertSpace5" presStyleLbl="node1" presStyleIdx="3" presStyleCnt="5"/>
      <dgm:spPr/>
    </dgm:pt>
    <dgm:pt modelId="{BF1F2C45-3A8B-448D-94E6-2C55E97315D5}" type="pres">
      <dgm:prSet presAssocID="{EB97F03F-C93E-4FAC-AA23-0ECF72387F2D}" presName="circle5" presStyleLbl="node1" presStyleIdx="4" presStyleCnt="5"/>
      <dgm:spPr/>
    </dgm:pt>
    <dgm:pt modelId="{E4B13A0E-3CE4-4EFF-B125-722235C284E6}" type="pres">
      <dgm:prSet presAssocID="{EB97F03F-C93E-4FAC-AA23-0ECF72387F2D}" presName="rect5" presStyleLbl="alignAcc1" presStyleIdx="4" presStyleCnt="5"/>
      <dgm:spPr/>
    </dgm:pt>
    <dgm:pt modelId="{FDCB2FC2-0F27-435C-8E6F-36BED4EE341E}" type="pres">
      <dgm:prSet presAssocID="{91A33A3D-336C-483D-987F-8F2D90B01855}" presName="rect1ParTxNoCh" presStyleLbl="alignAcc1" presStyleIdx="4" presStyleCnt="5">
        <dgm:presLayoutVars>
          <dgm:chMax val="1"/>
          <dgm:bulletEnabled val="1"/>
        </dgm:presLayoutVars>
      </dgm:prSet>
      <dgm:spPr/>
    </dgm:pt>
    <dgm:pt modelId="{81BC90EF-432D-4A89-AC11-49590C444DFD}" type="pres">
      <dgm:prSet presAssocID="{BCCBF48C-6E9C-4C7F-A604-6D6A73D2ACB3}" presName="rect2ParTxNoCh" presStyleLbl="alignAcc1" presStyleIdx="4" presStyleCnt="5">
        <dgm:presLayoutVars>
          <dgm:chMax val="1"/>
          <dgm:bulletEnabled val="1"/>
        </dgm:presLayoutVars>
      </dgm:prSet>
      <dgm:spPr/>
    </dgm:pt>
    <dgm:pt modelId="{6D32BA56-614E-4F62-9F13-D9F021D2DCCB}" type="pres">
      <dgm:prSet presAssocID="{1B2DDA31-D90D-4EFC-8DAC-7C2E36D0242E}" presName="rect3ParTxNoCh" presStyleLbl="alignAcc1" presStyleIdx="4" presStyleCnt="5">
        <dgm:presLayoutVars>
          <dgm:chMax val="1"/>
          <dgm:bulletEnabled val="1"/>
        </dgm:presLayoutVars>
      </dgm:prSet>
      <dgm:spPr/>
    </dgm:pt>
    <dgm:pt modelId="{6E4E9608-1013-481E-969E-DC9E6E6C1C8F}" type="pres">
      <dgm:prSet presAssocID="{44F4D0BA-B9E4-4B6B-87AA-7E4C55107205}" presName="rect4ParTxNoCh" presStyleLbl="alignAcc1" presStyleIdx="4" presStyleCnt="5">
        <dgm:presLayoutVars>
          <dgm:chMax val="1"/>
          <dgm:bulletEnabled val="1"/>
        </dgm:presLayoutVars>
      </dgm:prSet>
      <dgm:spPr/>
    </dgm:pt>
    <dgm:pt modelId="{21FF11F3-AE77-49FB-B53B-1EAEA33774C2}" type="pres">
      <dgm:prSet presAssocID="{EB97F03F-C93E-4FAC-AA23-0ECF72387F2D}" presName="rect5ParTxNoCh" presStyleLbl="alignAcc1" presStyleIdx="4" presStyleCnt="5">
        <dgm:presLayoutVars>
          <dgm:chMax val="1"/>
          <dgm:bulletEnabled val="1"/>
        </dgm:presLayoutVars>
      </dgm:prSet>
      <dgm:spPr/>
    </dgm:pt>
  </dgm:ptLst>
  <dgm:cxnLst>
    <dgm:cxn modelId="{2DFF7F00-8826-4F7D-B2E9-129BD73EF6F5}" type="presOf" srcId="{1B2DDA31-D90D-4EFC-8DAC-7C2E36D0242E}" destId="{6D32BA56-614E-4F62-9F13-D9F021D2DCCB}" srcOrd="1" destOrd="0" presId="urn:microsoft.com/office/officeart/2005/8/layout/target3"/>
    <dgm:cxn modelId="{5DB88703-C4AF-443F-B5E7-B915157AD1AB}" type="presOf" srcId="{EB97F03F-C93E-4FAC-AA23-0ECF72387F2D}" destId="{E4B13A0E-3CE4-4EFF-B125-722235C284E6}" srcOrd="0" destOrd="0" presId="urn:microsoft.com/office/officeart/2005/8/layout/target3"/>
    <dgm:cxn modelId="{A79FE404-1830-491D-A218-361ACE251EDC}" srcId="{6B2BB7D4-F6CA-4CE7-A2C1-0F404EE10E36}" destId="{BCCBF48C-6E9C-4C7F-A604-6D6A73D2ACB3}" srcOrd="1" destOrd="0" parTransId="{63AC2E1E-0701-4FB6-B39C-2AA25021D3B9}" sibTransId="{0122DB08-1A20-491D-9FAC-1D20463D5C49}"/>
    <dgm:cxn modelId="{65ED6254-349C-4BA1-93EC-D87A69949F74}" type="presOf" srcId="{44F4D0BA-B9E4-4B6B-87AA-7E4C55107205}" destId="{6E4E9608-1013-481E-969E-DC9E6E6C1C8F}" srcOrd="1" destOrd="0" presId="urn:microsoft.com/office/officeart/2005/8/layout/target3"/>
    <dgm:cxn modelId="{9BC39076-EFC8-475D-A69A-F0795E1951D0}" srcId="{6B2BB7D4-F6CA-4CE7-A2C1-0F404EE10E36}" destId="{EB97F03F-C93E-4FAC-AA23-0ECF72387F2D}" srcOrd="4" destOrd="0" parTransId="{AEAB225E-6330-4CBF-BAA7-08213135A624}" sibTransId="{89DF6FD3-C213-4604-BB5A-F1805F9B31BC}"/>
    <dgm:cxn modelId="{2F3DD35A-5F7B-4773-8DBA-D057CBEC824F}" type="presOf" srcId="{EB97F03F-C93E-4FAC-AA23-0ECF72387F2D}" destId="{21FF11F3-AE77-49FB-B53B-1EAEA33774C2}" srcOrd="1" destOrd="0" presId="urn:microsoft.com/office/officeart/2005/8/layout/target3"/>
    <dgm:cxn modelId="{A14D1C8A-7BC5-41DB-8DB6-64C31E924CB7}" srcId="{6B2BB7D4-F6CA-4CE7-A2C1-0F404EE10E36}" destId="{1B2DDA31-D90D-4EFC-8DAC-7C2E36D0242E}" srcOrd="2" destOrd="0" parTransId="{800AD5DC-20D1-401F-9767-29B366F70D05}" sibTransId="{2E396DFF-464C-4C54-9ED3-6CD6F1C20F5E}"/>
    <dgm:cxn modelId="{AA63B48B-48AF-435D-8272-EAD467900D52}" srcId="{6B2BB7D4-F6CA-4CE7-A2C1-0F404EE10E36}" destId="{44F4D0BA-B9E4-4B6B-87AA-7E4C55107205}" srcOrd="3" destOrd="0" parTransId="{FAA896DC-FD2E-4CEE-8C9A-869614866A91}" sibTransId="{730E7758-373C-4DC5-83DB-16506634AE94}"/>
    <dgm:cxn modelId="{F23C7CA2-5230-46F0-A960-9E6EEE02373E}" type="presOf" srcId="{BCCBF48C-6E9C-4C7F-A604-6D6A73D2ACB3}" destId="{DE68265A-4F02-4ADC-B1DB-CD40D74D2890}" srcOrd="0" destOrd="0" presId="urn:microsoft.com/office/officeart/2005/8/layout/target3"/>
    <dgm:cxn modelId="{842A03B3-9D92-4AE6-9DBC-73B3ABB41CD2}" type="presOf" srcId="{44F4D0BA-B9E4-4B6B-87AA-7E4C55107205}" destId="{61C56C32-A934-434D-812D-E31A30D0A93E}" srcOrd="0" destOrd="0" presId="urn:microsoft.com/office/officeart/2005/8/layout/target3"/>
    <dgm:cxn modelId="{B9C66BB3-9381-487B-B14B-AE36FBA78C97}" srcId="{6B2BB7D4-F6CA-4CE7-A2C1-0F404EE10E36}" destId="{91A33A3D-336C-483D-987F-8F2D90B01855}" srcOrd="0" destOrd="0" parTransId="{40FB2FA6-18DC-4B79-8CEB-2E0018889BC9}" sibTransId="{1A683A12-E920-4DCE-BD8C-69583AEF3599}"/>
    <dgm:cxn modelId="{996539C2-DCDB-4491-9E1A-ADD8225AC4DA}" type="presOf" srcId="{91A33A3D-336C-483D-987F-8F2D90B01855}" destId="{FDCB2FC2-0F27-435C-8E6F-36BED4EE341E}" srcOrd="1" destOrd="0" presId="urn:microsoft.com/office/officeart/2005/8/layout/target3"/>
    <dgm:cxn modelId="{812797D4-B501-451F-9580-C89909CC3519}" type="presOf" srcId="{6B2BB7D4-F6CA-4CE7-A2C1-0F404EE10E36}" destId="{8792908F-3565-4EA0-B8B6-447EC20A6151}" srcOrd="0" destOrd="0" presId="urn:microsoft.com/office/officeart/2005/8/layout/target3"/>
    <dgm:cxn modelId="{047CECE9-5D2B-4608-9634-483FBE96934C}" type="presOf" srcId="{91A33A3D-336C-483D-987F-8F2D90B01855}" destId="{3BA23BB3-BDE4-4E33-A5A7-49D2720F1426}" srcOrd="0" destOrd="0" presId="urn:microsoft.com/office/officeart/2005/8/layout/target3"/>
    <dgm:cxn modelId="{FBFD5AED-32A5-4BC6-9158-EF8FFDB441FF}" type="presOf" srcId="{1B2DDA31-D90D-4EFC-8DAC-7C2E36D0242E}" destId="{6FDF2736-761A-431F-9BE6-144931A4AEB5}" srcOrd="0" destOrd="0" presId="urn:microsoft.com/office/officeart/2005/8/layout/target3"/>
    <dgm:cxn modelId="{271A1FF5-C0E6-4F2F-B74C-E6F0D4B491E2}" type="presOf" srcId="{BCCBF48C-6E9C-4C7F-A604-6D6A73D2ACB3}" destId="{81BC90EF-432D-4A89-AC11-49590C444DFD}" srcOrd="1" destOrd="0" presId="urn:microsoft.com/office/officeart/2005/8/layout/target3"/>
    <dgm:cxn modelId="{FE4FE23C-7800-4AA2-9C7E-DE57C7980786}" type="presParOf" srcId="{8792908F-3565-4EA0-B8B6-447EC20A6151}" destId="{7DF23C18-7691-4C22-A23A-EAEE9D2075AF}" srcOrd="0" destOrd="0" presId="urn:microsoft.com/office/officeart/2005/8/layout/target3"/>
    <dgm:cxn modelId="{608B22F2-355B-4E27-8D93-D1A36AAE2887}" type="presParOf" srcId="{8792908F-3565-4EA0-B8B6-447EC20A6151}" destId="{0F5178C3-DA83-4153-A44C-4646B2AB0C41}" srcOrd="1" destOrd="0" presId="urn:microsoft.com/office/officeart/2005/8/layout/target3"/>
    <dgm:cxn modelId="{DD34E072-E49B-4A52-A681-B5E749DEDABC}" type="presParOf" srcId="{8792908F-3565-4EA0-B8B6-447EC20A6151}" destId="{3BA23BB3-BDE4-4E33-A5A7-49D2720F1426}" srcOrd="2" destOrd="0" presId="urn:microsoft.com/office/officeart/2005/8/layout/target3"/>
    <dgm:cxn modelId="{5BFB2167-742F-43D9-9D04-D659C74A6E06}" type="presParOf" srcId="{8792908F-3565-4EA0-B8B6-447EC20A6151}" destId="{749EBF83-1D76-484A-958E-A30479FA2A81}" srcOrd="3" destOrd="0" presId="urn:microsoft.com/office/officeart/2005/8/layout/target3"/>
    <dgm:cxn modelId="{7C1C9B10-7183-48FE-BB6A-EFA28434DEDE}" type="presParOf" srcId="{8792908F-3565-4EA0-B8B6-447EC20A6151}" destId="{B4B69A01-35CC-4A98-BF18-B11D1E542E9C}" srcOrd="4" destOrd="0" presId="urn:microsoft.com/office/officeart/2005/8/layout/target3"/>
    <dgm:cxn modelId="{8A3DED35-3B8C-4C1B-B9CC-DA6662D5CB67}" type="presParOf" srcId="{8792908F-3565-4EA0-B8B6-447EC20A6151}" destId="{DE68265A-4F02-4ADC-B1DB-CD40D74D2890}" srcOrd="5" destOrd="0" presId="urn:microsoft.com/office/officeart/2005/8/layout/target3"/>
    <dgm:cxn modelId="{9ED8A51B-44A7-40D3-BA18-DDC3F70C9511}" type="presParOf" srcId="{8792908F-3565-4EA0-B8B6-447EC20A6151}" destId="{318C49B9-29F2-45F6-9490-268E5AED3605}" srcOrd="6" destOrd="0" presId="urn:microsoft.com/office/officeart/2005/8/layout/target3"/>
    <dgm:cxn modelId="{158EB709-01E4-466F-962C-AB7CDC22E1E3}" type="presParOf" srcId="{8792908F-3565-4EA0-B8B6-447EC20A6151}" destId="{AF7DD18C-075D-4172-8405-ACB166AE4C5E}" srcOrd="7" destOrd="0" presId="urn:microsoft.com/office/officeart/2005/8/layout/target3"/>
    <dgm:cxn modelId="{38D514FA-4953-40E1-BC80-14D4689C8F52}" type="presParOf" srcId="{8792908F-3565-4EA0-B8B6-447EC20A6151}" destId="{6FDF2736-761A-431F-9BE6-144931A4AEB5}" srcOrd="8" destOrd="0" presId="urn:microsoft.com/office/officeart/2005/8/layout/target3"/>
    <dgm:cxn modelId="{D2345B5A-F974-4D68-AF68-E4EB2341DBF9}" type="presParOf" srcId="{8792908F-3565-4EA0-B8B6-447EC20A6151}" destId="{E81BB5F2-1B0A-4923-8314-5D33E4D525CC}" srcOrd="9" destOrd="0" presId="urn:microsoft.com/office/officeart/2005/8/layout/target3"/>
    <dgm:cxn modelId="{FC11E152-3E0D-426A-87A2-0ECA0B592B4E}" type="presParOf" srcId="{8792908F-3565-4EA0-B8B6-447EC20A6151}" destId="{FEEC7B8F-C1C9-45AD-858F-9B6189A3855D}" srcOrd="10" destOrd="0" presId="urn:microsoft.com/office/officeart/2005/8/layout/target3"/>
    <dgm:cxn modelId="{48AFDE41-688E-4B28-A3C4-BF9C92A61705}" type="presParOf" srcId="{8792908F-3565-4EA0-B8B6-447EC20A6151}" destId="{61C56C32-A934-434D-812D-E31A30D0A93E}" srcOrd="11" destOrd="0" presId="urn:microsoft.com/office/officeart/2005/8/layout/target3"/>
    <dgm:cxn modelId="{C364F552-08C0-45AF-9098-E1053424E798}" type="presParOf" srcId="{8792908F-3565-4EA0-B8B6-447EC20A6151}" destId="{8E735CC1-35CF-4603-B38C-2F1711BB4F02}" srcOrd="12" destOrd="0" presId="urn:microsoft.com/office/officeart/2005/8/layout/target3"/>
    <dgm:cxn modelId="{20E6A862-FF1E-4118-8227-3757ADEECDD6}" type="presParOf" srcId="{8792908F-3565-4EA0-B8B6-447EC20A6151}" destId="{BF1F2C45-3A8B-448D-94E6-2C55E97315D5}" srcOrd="13" destOrd="0" presId="urn:microsoft.com/office/officeart/2005/8/layout/target3"/>
    <dgm:cxn modelId="{A877B2B8-97DD-4C32-B3AA-46DBF3A740BD}" type="presParOf" srcId="{8792908F-3565-4EA0-B8B6-447EC20A6151}" destId="{E4B13A0E-3CE4-4EFF-B125-722235C284E6}" srcOrd="14" destOrd="0" presId="urn:microsoft.com/office/officeart/2005/8/layout/target3"/>
    <dgm:cxn modelId="{88A23F53-9769-47EA-93AD-B89526A1D913}" type="presParOf" srcId="{8792908F-3565-4EA0-B8B6-447EC20A6151}" destId="{FDCB2FC2-0F27-435C-8E6F-36BED4EE341E}" srcOrd="15" destOrd="0" presId="urn:microsoft.com/office/officeart/2005/8/layout/target3"/>
    <dgm:cxn modelId="{36EE43AD-4A01-45B9-A730-70665116B5D3}" type="presParOf" srcId="{8792908F-3565-4EA0-B8B6-447EC20A6151}" destId="{81BC90EF-432D-4A89-AC11-49590C444DFD}" srcOrd="16" destOrd="0" presId="urn:microsoft.com/office/officeart/2005/8/layout/target3"/>
    <dgm:cxn modelId="{5A0A4B79-68EB-41D1-A29C-7BEB8124584A}" type="presParOf" srcId="{8792908F-3565-4EA0-B8B6-447EC20A6151}" destId="{6D32BA56-614E-4F62-9F13-D9F021D2DCCB}" srcOrd="17" destOrd="0" presId="urn:microsoft.com/office/officeart/2005/8/layout/target3"/>
    <dgm:cxn modelId="{72DA1842-6D66-4FAD-997F-EFD371B07299}" type="presParOf" srcId="{8792908F-3565-4EA0-B8B6-447EC20A6151}" destId="{6E4E9608-1013-481E-969E-DC9E6E6C1C8F}" srcOrd="18" destOrd="0" presId="urn:microsoft.com/office/officeart/2005/8/layout/target3"/>
    <dgm:cxn modelId="{73F75148-0CEE-41D0-8EFC-90A83BA6D02A}" type="presParOf" srcId="{8792908F-3565-4EA0-B8B6-447EC20A6151}" destId="{21FF11F3-AE77-49FB-B53B-1EAEA33774C2}"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4B19F24-D8BE-402D-9365-958DBB2A0156}"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IN"/>
        </a:p>
      </dgm:t>
    </dgm:pt>
    <dgm:pt modelId="{1E03D773-42EF-4949-9B48-EFB1CED93596}">
      <dgm:prSet custT="1"/>
      <dgm:spPr>
        <a:solidFill>
          <a:schemeClr val="accent1">
            <a:lumMod val="20000"/>
            <a:lumOff val="80000"/>
          </a:schemeClr>
        </a:solidFill>
      </dgm:spPr>
      <dgm:t>
        <a:bodyPr/>
        <a:lstStyle/>
        <a:p>
          <a:pPr algn="just">
            <a:lnSpc>
              <a:spcPct val="150000"/>
            </a:lnSpc>
          </a:pPr>
          <a:r>
            <a:rPr lang="en-US" sz="2000" dirty="0">
              <a:solidFill>
                <a:schemeClr val="tx1"/>
              </a:solidFill>
              <a:latin typeface="Arial" panose="020B0604020202020204" pitchFamily="34" charset="0"/>
              <a:cs typeface="Arial" panose="020B0604020202020204" pitchFamily="34" charset="0"/>
            </a:rPr>
            <a:t>The total estimated cost will be £70,000 for developing the DNB car business in different areas like South West England and South Wales (</a:t>
          </a:r>
          <a:r>
            <a:rPr lang="en-AU" sz="2000" dirty="0">
              <a:solidFill>
                <a:schemeClr val="tx1"/>
              </a:solidFill>
              <a:latin typeface="Arial" panose="020B0604020202020204" pitchFamily="34" charset="0"/>
              <a:cs typeface="Arial" panose="020B0604020202020204" pitchFamily="34" charset="0"/>
            </a:rPr>
            <a:t>Amoah, 2024). </a:t>
          </a:r>
          <a:endParaRPr lang="en-IN" sz="2000" dirty="0">
            <a:solidFill>
              <a:schemeClr val="tx1"/>
            </a:solidFill>
            <a:latin typeface="Arial" panose="020B0604020202020204" pitchFamily="34" charset="0"/>
            <a:cs typeface="Arial" panose="020B0604020202020204" pitchFamily="34" charset="0"/>
          </a:endParaRPr>
        </a:p>
      </dgm:t>
    </dgm:pt>
    <dgm:pt modelId="{3AECEC79-575D-43E0-ACB8-C990844A89A6}" type="parTrans" cxnId="{D050885B-9F54-49CF-9819-FA5925D1D0A9}">
      <dgm:prSet/>
      <dgm:spPr/>
      <dgm:t>
        <a:bodyPr/>
        <a:lstStyle/>
        <a:p>
          <a:endParaRPr lang="en-IN"/>
        </a:p>
      </dgm:t>
    </dgm:pt>
    <dgm:pt modelId="{59CF9B4A-AB6C-49A0-9783-67950A3A8B7E}" type="sibTrans" cxnId="{D050885B-9F54-49CF-9819-FA5925D1D0A9}">
      <dgm:prSet/>
      <dgm:spPr/>
      <dgm:t>
        <a:bodyPr/>
        <a:lstStyle/>
        <a:p>
          <a:endParaRPr lang="en-IN"/>
        </a:p>
      </dgm:t>
    </dgm:pt>
    <dgm:pt modelId="{29A5983B-7342-4CE6-9357-E9267ED7E393}">
      <dgm:prSet custT="1"/>
      <dgm:spPr>
        <a:solidFill>
          <a:schemeClr val="accent2">
            <a:lumMod val="20000"/>
            <a:lumOff val="80000"/>
          </a:schemeClr>
        </a:solidFill>
      </dgm:spPr>
      <dgm:t>
        <a:bodyPr/>
        <a:lstStyle/>
        <a:p>
          <a:pPr algn="just">
            <a:lnSpc>
              <a:spcPct val="150000"/>
            </a:lnSpc>
          </a:pPr>
          <a:r>
            <a:rPr lang="en-US" sz="2000" dirty="0">
              <a:solidFill>
                <a:schemeClr val="tx1"/>
              </a:solidFill>
              <a:latin typeface="Arial" panose="020B0604020202020204" pitchFamily="34" charset="0"/>
              <a:cs typeface="Arial" panose="020B0604020202020204" pitchFamily="34" charset="0"/>
            </a:rPr>
            <a:t>The company will invest in license and insurance, branding and website, dyno setup, initial stock, garage fit out, and tools or equipment</a:t>
          </a:r>
          <a:endParaRPr lang="en-IN" sz="2000" dirty="0">
            <a:solidFill>
              <a:schemeClr val="tx1"/>
            </a:solidFill>
            <a:latin typeface="Arial" panose="020B0604020202020204" pitchFamily="34" charset="0"/>
            <a:cs typeface="Arial" panose="020B0604020202020204" pitchFamily="34" charset="0"/>
          </a:endParaRPr>
        </a:p>
      </dgm:t>
    </dgm:pt>
    <dgm:pt modelId="{76B65582-21E0-468C-870B-52C2A1F7AFAD}" type="parTrans" cxnId="{ED9BFA26-64B7-4F47-A744-C4FE990A1D29}">
      <dgm:prSet/>
      <dgm:spPr/>
      <dgm:t>
        <a:bodyPr/>
        <a:lstStyle/>
        <a:p>
          <a:endParaRPr lang="en-IN"/>
        </a:p>
      </dgm:t>
    </dgm:pt>
    <dgm:pt modelId="{97D1007E-5E61-4011-8B7C-1BECBF26FF3D}" type="sibTrans" cxnId="{ED9BFA26-64B7-4F47-A744-C4FE990A1D29}">
      <dgm:prSet/>
      <dgm:spPr/>
      <dgm:t>
        <a:bodyPr/>
        <a:lstStyle/>
        <a:p>
          <a:endParaRPr lang="en-IN"/>
        </a:p>
      </dgm:t>
    </dgm:pt>
    <dgm:pt modelId="{749CADC5-12B7-41F4-AD57-164866F11AF1}" type="pres">
      <dgm:prSet presAssocID="{74B19F24-D8BE-402D-9365-958DBB2A0156}" presName="hierChild1" presStyleCnt="0">
        <dgm:presLayoutVars>
          <dgm:orgChart val="1"/>
          <dgm:chPref val="1"/>
          <dgm:dir/>
          <dgm:animOne val="branch"/>
          <dgm:animLvl val="lvl"/>
          <dgm:resizeHandles/>
        </dgm:presLayoutVars>
      </dgm:prSet>
      <dgm:spPr/>
    </dgm:pt>
    <dgm:pt modelId="{8C98CC06-115C-4A65-BE7E-8038712F51DB}" type="pres">
      <dgm:prSet presAssocID="{1E03D773-42EF-4949-9B48-EFB1CED93596}" presName="hierRoot1" presStyleCnt="0">
        <dgm:presLayoutVars>
          <dgm:hierBranch val="init"/>
        </dgm:presLayoutVars>
      </dgm:prSet>
      <dgm:spPr/>
    </dgm:pt>
    <dgm:pt modelId="{54B20050-61AC-49B0-ABCB-85A2FC3CC1D9}" type="pres">
      <dgm:prSet presAssocID="{1E03D773-42EF-4949-9B48-EFB1CED93596}" presName="rootComposite1" presStyleCnt="0"/>
      <dgm:spPr/>
    </dgm:pt>
    <dgm:pt modelId="{536D60F9-263A-4B5A-BB0F-26C0E49258A6}" type="pres">
      <dgm:prSet presAssocID="{1E03D773-42EF-4949-9B48-EFB1CED93596}" presName="rootText1" presStyleLbl="node0" presStyleIdx="0" presStyleCnt="2">
        <dgm:presLayoutVars>
          <dgm:chPref val="3"/>
        </dgm:presLayoutVars>
      </dgm:prSet>
      <dgm:spPr/>
    </dgm:pt>
    <dgm:pt modelId="{4FB16752-3CF1-443C-9D58-0FC57BC886C8}" type="pres">
      <dgm:prSet presAssocID="{1E03D773-42EF-4949-9B48-EFB1CED93596}" presName="rootConnector1" presStyleLbl="node1" presStyleIdx="0" presStyleCnt="0"/>
      <dgm:spPr/>
    </dgm:pt>
    <dgm:pt modelId="{59029819-C5F0-4567-82ED-6F2BC91459B5}" type="pres">
      <dgm:prSet presAssocID="{1E03D773-42EF-4949-9B48-EFB1CED93596}" presName="hierChild2" presStyleCnt="0"/>
      <dgm:spPr/>
    </dgm:pt>
    <dgm:pt modelId="{D5EC092E-3FA4-4AD4-AC37-B86BD3FB7751}" type="pres">
      <dgm:prSet presAssocID="{1E03D773-42EF-4949-9B48-EFB1CED93596}" presName="hierChild3" presStyleCnt="0"/>
      <dgm:spPr/>
    </dgm:pt>
    <dgm:pt modelId="{0E0A6743-86C7-46BC-A30D-00275D340B7C}" type="pres">
      <dgm:prSet presAssocID="{29A5983B-7342-4CE6-9357-E9267ED7E393}" presName="hierRoot1" presStyleCnt="0">
        <dgm:presLayoutVars>
          <dgm:hierBranch val="init"/>
        </dgm:presLayoutVars>
      </dgm:prSet>
      <dgm:spPr/>
    </dgm:pt>
    <dgm:pt modelId="{0ED13787-4870-4269-9DE5-30D8F861EDC6}" type="pres">
      <dgm:prSet presAssocID="{29A5983B-7342-4CE6-9357-E9267ED7E393}" presName="rootComposite1" presStyleCnt="0"/>
      <dgm:spPr/>
    </dgm:pt>
    <dgm:pt modelId="{37F97048-3F7D-4D58-B0B2-42B6026AA0B9}" type="pres">
      <dgm:prSet presAssocID="{29A5983B-7342-4CE6-9357-E9267ED7E393}" presName="rootText1" presStyleLbl="node0" presStyleIdx="1" presStyleCnt="2">
        <dgm:presLayoutVars>
          <dgm:chPref val="3"/>
        </dgm:presLayoutVars>
      </dgm:prSet>
      <dgm:spPr/>
    </dgm:pt>
    <dgm:pt modelId="{04F513E2-1A6C-4CA4-9CD7-F3BB47E19B58}" type="pres">
      <dgm:prSet presAssocID="{29A5983B-7342-4CE6-9357-E9267ED7E393}" presName="rootConnector1" presStyleLbl="node1" presStyleIdx="0" presStyleCnt="0"/>
      <dgm:spPr/>
    </dgm:pt>
    <dgm:pt modelId="{137E04CD-C958-4C13-B251-D02CC9AF5772}" type="pres">
      <dgm:prSet presAssocID="{29A5983B-7342-4CE6-9357-E9267ED7E393}" presName="hierChild2" presStyleCnt="0"/>
      <dgm:spPr/>
    </dgm:pt>
    <dgm:pt modelId="{D0A3131B-435A-49DB-B405-EBC5DEF1AD13}" type="pres">
      <dgm:prSet presAssocID="{29A5983B-7342-4CE6-9357-E9267ED7E393}" presName="hierChild3" presStyleCnt="0"/>
      <dgm:spPr/>
    </dgm:pt>
  </dgm:ptLst>
  <dgm:cxnLst>
    <dgm:cxn modelId="{41B8B322-7B5C-4596-A591-ABF43666CBE1}" type="presOf" srcId="{1E03D773-42EF-4949-9B48-EFB1CED93596}" destId="{536D60F9-263A-4B5A-BB0F-26C0E49258A6}" srcOrd="0" destOrd="0" presId="urn:microsoft.com/office/officeart/2005/8/layout/orgChart1"/>
    <dgm:cxn modelId="{ED9BFA26-64B7-4F47-A744-C4FE990A1D29}" srcId="{74B19F24-D8BE-402D-9365-958DBB2A0156}" destId="{29A5983B-7342-4CE6-9357-E9267ED7E393}" srcOrd="1" destOrd="0" parTransId="{76B65582-21E0-468C-870B-52C2A1F7AFAD}" sibTransId="{97D1007E-5E61-4011-8B7C-1BECBF26FF3D}"/>
    <dgm:cxn modelId="{B6C9BF36-5980-4BB2-A42D-6F16F2D9AF79}" type="presOf" srcId="{29A5983B-7342-4CE6-9357-E9267ED7E393}" destId="{37F97048-3F7D-4D58-B0B2-42B6026AA0B9}" srcOrd="0" destOrd="0" presId="urn:microsoft.com/office/officeart/2005/8/layout/orgChart1"/>
    <dgm:cxn modelId="{D050885B-9F54-49CF-9819-FA5925D1D0A9}" srcId="{74B19F24-D8BE-402D-9365-958DBB2A0156}" destId="{1E03D773-42EF-4949-9B48-EFB1CED93596}" srcOrd="0" destOrd="0" parTransId="{3AECEC79-575D-43E0-ACB8-C990844A89A6}" sibTransId="{59CF9B4A-AB6C-49A0-9783-67950A3A8B7E}"/>
    <dgm:cxn modelId="{A8B9B293-2A72-445A-A334-39F3A6D08F16}" type="presOf" srcId="{74B19F24-D8BE-402D-9365-958DBB2A0156}" destId="{749CADC5-12B7-41F4-AD57-164866F11AF1}" srcOrd="0" destOrd="0" presId="urn:microsoft.com/office/officeart/2005/8/layout/orgChart1"/>
    <dgm:cxn modelId="{A841D6B7-1AA0-429D-8A37-9101CD3D9EE9}" type="presOf" srcId="{29A5983B-7342-4CE6-9357-E9267ED7E393}" destId="{04F513E2-1A6C-4CA4-9CD7-F3BB47E19B58}" srcOrd="1" destOrd="0" presId="urn:microsoft.com/office/officeart/2005/8/layout/orgChart1"/>
    <dgm:cxn modelId="{5CBABBC0-B0BD-4AC2-9696-2F3F44A9ADCD}" type="presOf" srcId="{1E03D773-42EF-4949-9B48-EFB1CED93596}" destId="{4FB16752-3CF1-443C-9D58-0FC57BC886C8}" srcOrd="1" destOrd="0" presId="urn:microsoft.com/office/officeart/2005/8/layout/orgChart1"/>
    <dgm:cxn modelId="{A94F6B20-47BE-447D-8124-90469414A335}" type="presParOf" srcId="{749CADC5-12B7-41F4-AD57-164866F11AF1}" destId="{8C98CC06-115C-4A65-BE7E-8038712F51DB}" srcOrd="0" destOrd="0" presId="urn:microsoft.com/office/officeart/2005/8/layout/orgChart1"/>
    <dgm:cxn modelId="{3DF09BDF-8A53-44EC-8845-530D4363612B}" type="presParOf" srcId="{8C98CC06-115C-4A65-BE7E-8038712F51DB}" destId="{54B20050-61AC-49B0-ABCB-85A2FC3CC1D9}" srcOrd="0" destOrd="0" presId="urn:microsoft.com/office/officeart/2005/8/layout/orgChart1"/>
    <dgm:cxn modelId="{6E115DC7-956A-4F81-8B6B-8FE1A1037D5A}" type="presParOf" srcId="{54B20050-61AC-49B0-ABCB-85A2FC3CC1D9}" destId="{536D60F9-263A-4B5A-BB0F-26C0E49258A6}" srcOrd="0" destOrd="0" presId="urn:microsoft.com/office/officeart/2005/8/layout/orgChart1"/>
    <dgm:cxn modelId="{0BEEE85E-6B83-4EED-A811-EE5FDA9BC862}" type="presParOf" srcId="{54B20050-61AC-49B0-ABCB-85A2FC3CC1D9}" destId="{4FB16752-3CF1-443C-9D58-0FC57BC886C8}" srcOrd="1" destOrd="0" presId="urn:microsoft.com/office/officeart/2005/8/layout/orgChart1"/>
    <dgm:cxn modelId="{6F8EADF1-1C51-4580-AE17-D16E2A8AEF71}" type="presParOf" srcId="{8C98CC06-115C-4A65-BE7E-8038712F51DB}" destId="{59029819-C5F0-4567-82ED-6F2BC91459B5}" srcOrd="1" destOrd="0" presId="urn:microsoft.com/office/officeart/2005/8/layout/orgChart1"/>
    <dgm:cxn modelId="{BEE2FA01-FDAF-42A2-9B8F-8BD012EB95F4}" type="presParOf" srcId="{8C98CC06-115C-4A65-BE7E-8038712F51DB}" destId="{D5EC092E-3FA4-4AD4-AC37-B86BD3FB7751}" srcOrd="2" destOrd="0" presId="urn:microsoft.com/office/officeart/2005/8/layout/orgChart1"/>
    <dgm:cxn modelId="{61601D03-A9DC-46F5-B431-90118E437AFD}" type="presParOf" srcId="{749CADC5-12B7-41F4-AD57-164866F11AF1}" destId="{0E0A6743-86C7-46BC-A30D-00275D340B7C}" srcOrd="1" destOrd="0" presId="urn:microsoft.com/office/officeart/2005/8/layout/orgChart1"/>
    <dgm:cxn modelId="{C32EEC2F-B644-44ED-A068-E37E7B7F899B}" type="presParOf" srcId="{0E0A6743-86C7-46BC-A30D-00275D340B7C}" destId="{0ED13787-4870-4269-9DE5-30D8F861EDC6}" srcOrd="0" destOrd="0" presId="urn:microsoft.com/office/officeart/2005/8/layout/orgChart1"/>
    <dgm:cxn modelId="{27FBCE06-C910-4A56-92CE-D4180333000B}" type="presParOf" srcId="{0ED13787-4870-4269-9DE5-30D8F861EDC6}" destId="{37F97048-3F7D-4D58-B0B2-42B6026AA0B9}" srcOrd="0" destOrd="0" presId="urn:microsoft.com/office/officeart/2005/8/layout/orgChart1"/>
    <dgm:cxn modelId="{2A2EEEB1-3409-4590-918A-C82BBF48C5E9}" type="presParOf" srcId="{0ED13787-4870-4269-9DE5-30D8F861EDC6}" destId="{04F513E2-1A6C-4CA4-9CD7-F3BB47E19B58}" srcOrd="1" destOrd="0" presId="urn:microsoft.com/office/officeart/2005/8/layout/orgChart1"/>
    <dgm:cxn modelId="{BB54F941-15DF-470E-87A9-610F34FF49A3}" type="presParOf" srcId="{0E0A6743-86C7-46BC-A30D-00275D340B7C}" destId="{137E04CD-C958-4C13-B251-D02CC9AF5772}" srcOrd="1" destOrd="0" presId="urn:microsoft.com/office/officeart/2005/8/layout/orgChart1"/>
    <dgm:cxn modelId="{0985F801-CD2D-47A2-A518-BD86BD7DF9E1}" type="presParOf" srcId="{0E0A6743-86C7-46BC-A30D-00275D340B7C}" destId="{D0A3131B-435A-49DB-B405-EBC5DEF1AD13}"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5F3BB2B-5633-46F6-B6D4-6BA121A14BA2}"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IN"/>
        </a:p>
      </dgm:t>
    </dgm:pt>
    <dgm:pt modelId="{4EF2FF08-4226-453D-B23E-778A266AA284}">
      <dgm:prSet custT="1"/>
      <dgm:spPr>
        <a:solidFill>
          <a:schemeClr val="accent4">
            <a:lumMod val="40000"/>
            <a:lumOff val="60000"/>
          </a:schemeClr>
        </a:solidFill>
      </dgm:spPr>
      <dgm:t>
        <a:bodyPr/>
        <a:lstStyle/>
        <a:p>
          <a:pPr algn="just">
            <a:lnSpc>
              <a:spcPct val="150000"/>
            </a:lnSpc>
          </a:pPr>
          <a:r>
            <a:rPr lang="en-AU" sz="1800" dirty="0">
              <a:solidFill>
                <a:schemeClr val="tx1"/>
              </a:solidFill>
              <a:latin typeface="Arial" panose="020B0604020202020204" pitchFamily="34" charset="0"/>
              <a:cs typeface="Arial" panose="020B0604020202020204" pitchFamily="34" charset="0"/>
            </a:rPr>
            <a:t>As per the given study, the DNB car made a plan to provide the combined garage services to the customers living in different areas like Newport, South West England, and South Wales.</a:t>
          </a:r>
          <a:endParaRPr lang="en-IN" sz="1800" dirty="0">
            <a:solidFill>
              <a:schemeClr val="tx1"/>
            </a:solidFill>
            <a:latin typeface="Arial" panose="020B0604020202020204" pitchFamily="34" charset="0"/>
            <a:cs typeface="Arial" panose="020B0604020202020204" pitchFamily="34" charset="0"/>
          </a:endParaRPr>
        </a:p>
      </dgm:t>
    </dgm:pt>
    <dgm:pt modelId="{B566EF92-4ADD-4FCB-BC6C-D1031D5516B8}" type="parTrans" cxnId="{08BEF35B-FF57-473E-A7F9-9CC2B11D5584}">
      <dgm:prSet/>
      <dgm:spPr/>
      <dgm:t>
        <a:bodyPr/>
        <a:lstStyle/>
        <a:p>
          <a:endParaRPr lang="en-IN"/>
        </a:p>
      </dgm:t>
    </dgm:pt>
    <dgm:pt modelId="{F78F4D80-1613-4E89-8C1A-B4663DFBDB5C}" type="sibTrans" cxnId="{08BEF35B-FF57-473E-A7F9-9CC2B11D5584}">
      <dgm:prSet/>
      <dgm:spPr/>
      <dgm:t>
        <a:bodyPr/>
        <a:lstStyle/>
        <a:p>
          <a:endParaRPr lang="en-IN"/>
        </a:p>
      </dgm:t>
    </dgm:pt>
    <dgm:pt modelId="{13108A0D-EFF8-4CA8-9B12-FFAA0FF40DB3}">
      <dgm:prSet custT="1"/>
      <dgm:spPr>
        <a:solidFill>
          <a:schemeClr val="accent5">
            <a:lumMod val="20000"/>
            <a:lumOff val="80000"/>
          </a:schemeClr>
        </a:solidFill>
      </dgm:spPr>
      <dgm:t>
        <a:bodyPr/>
        <a:lstStyle/>
        <a:p>
          <a:pPr algn="just">
            <a:lnSpc>
              <a:spcPct val="150000"/>
            </a:lnSpc>
          </a:pPr>
          <a:r>
            <a:rPr lang="en-AU" sz="1800" dirty="0">
              <a:solidFill>
                <a:schemeClr val="tx1"/>
              </a:solidFill>
              <a:latin typeface="Arial" panose="020B0604020202020204" pitchFamily="34" charset="0"/>
              <a:cs typeface="Arial" panose="020B0604020202020204" pitchFamily="34" charset="0"/>
            </a:rPr>
            <a:t>It is identified that the new business plan is made to offer all-in-one customisation and performance services to car enthusiasts and owners under one garage. </a:t>
          </a:r>
          <a:endParaRPr lang="en-IN" sz="1800" dirty="0">
            <a:solidFill>
              <a:schemeClr val="tx1"/>
            </a:solidFill>
            <a:latin typeface="Arial" panose="020B0604020202020204" pitchFamily="34" charset="0"/>
            <a:cs typeface="Arial" panose="020B0604020202020204" pitchFamily="34" charset="0"/>
          </a:endParaRPr>
        </a:p>
      </dgm:t>
    </dgm:pt>
    <dgm:pt modelId="{F5A44C5E-4AF6-44F9-A238-A4CE2B96CA59}" type="parTrans" cxnId="{F0E5DA0F-EEED-4E81-9C23-F9A2B9113753}">
      <dgm:prSet/>
      <dgm:spPr/>
      <dgm:t>
        <a:bodyPr/>
        <a:lstStyle/>
        <a:p>
          <a:endParaRPr lang="en-IN"/>
        </a:p>
      </dgm:t>
    </dgm:pt>
    <dgm:pt modelId="{04F982C6-F6CA-4BAB-9FC8-808F196B69E5}" type="sibTrans" cxnId="{F0E5DA0F-EEED-4E81-9C23-F9A2B9113753}">
      <dgm:prSet/>
      <dgm:spPr/>
      <dgm:t>
        <a:bodyPr/>
        <a:lstStyle/>
        <a:p>
          <a:endParaRPr lang="en-IN"/>
        </a:p>
      </dgm:t>
    </dgm:pt>
    <dgm:pt modelId="{6E4E0D1F-D12A-4195-8187-96134ACF9D86}" type="pres">
      <dgm:prSet presAssocID="{15F3BB2B-5633-46F6-B6D4-6BA121A14BA2}" presName="CompostProcess" presStyleCnt="0">
        <dgm:presLayoutVars>
          <dgm:dir/>
          <dgm:resizeHandles val="exact"/>
        </dgm:presLayoutVars>
      </dgm:prSet>
      <dgm:spPr/>
    </dgm:pt>
    <dgm:pt modelId="{145688C9-ED0E-4A99-9D05-3666FBB5A7CA}" type="pres">
      <dgm:prSet presAssocID="{15F3BB2B-5633-46F6-B6D4-6BA121A14BA2}" presName="arrow" presStyleLbl="bgShp" presStyleIdx="0" presStyleCnt="1"/>
      <dgm:spPr/>
    </dgm:pt>
    <dgm:pt modelId="{2EFF9C96-2224-4DCE-B337-0DE77CD173DF}" type="pres">
      <dgm:prSet presAssocID="{15F3BB2B-5633-46F6-B6D4-6BA121A14BA2}" presName="linearProcess" presStyleCnt="0"/>
      <dgm:spPr/>
    </dgm:pt>
    <dgm:pt modelId="{EA0F5C46-3565-4DA0-98B4-DB25791DBBB9}" type="pres">
      <dgm:prSet presAssocID="{4EF2FF08-4226-453D-B23E-778A266AA284}" presName="textNode" presStyleLbl="node1" presStyleIdx="0" presStyleCnt="2">
        <dgm:presLayoutVars>
          <dgm:bulletEnabled val="1"/>
        </dgm:presLayoutVars>
      </dgm:prSet>
      <dgm:spPr/>
    </dgm:pt>
    <dgm:pt modelId="{E5FB1558-D722-452D-B412-0F7BFE701CFF}" type="pres">
      <dgm:prSet presAssocID="{F78F4D80-1613-4E89-8C1A-B4663DFBDB5C}" presName="sibTrans" presStyleCnt="0"/>
      <dgm:spPr/>
    </dgm:pt>
    <dgm:pt modelId="{83384E74-C52E-4D63-98CD-8D553FA80086}" type="pres">
      <dgm:prSet presAssocID="{13108A0D-EFF8-4CA8-9B12-FFAA0FF40DB3}" presName="textNode" presStyleLbl="node1" presStyleIdx="1" presStyleCnt="2">
        <dgm:presLayoutVars>
          <dgm:bulletEnabled val="1"/>
        </dgm:presLayoutVars>
      </dgm:prSet>
      <dgm:spPr/>
    </dgm:pt>
  </dgm:ptLst>
  <dgm:cxnLst>
    <dgm:cxn modelId="{F0E5DA0F-EEED-4E81-9C23-F9A2B9113753}" srcId="{15F3BB2B-5633-46F6-B6D4-6BA121A14BA2}" destId="{13108A0D-EFF8-4CA8-9B12-FFAA0FF40DB3}" srcOrd="1" destOrd="0" parTransId="{F5A44C5E-4AF6-44F9-A238-A4CE2B96CA59}" sibTransId="{04F982C6-F6CA-4BAB-9FC8-808F196B69E5}"/>
    <dgm:cxn modelId="{08BEF35B-FF57-473E-A7F9-9CC2B11D5584}" srcId="{15F3BB2B-5633-46F6-B6D4-6BA121A14BA2}" destId="{4EF2FF08-4226-453D-B23E-778A266AA284}" srcOrd="0" destOrd="0" parTransId="{B566EF92-4ADD-4FCB-BC6C-D1031D5516B8}" sibTransId="{F78F4D80-1613-4E89-8C1A-B4663DFBDB5C}"/>
    <dgm:cxn modelId="{A319D48C-3E7C-4AE2-B413-6B40B9C0C020}" type="presOf" srcId="{4EF2FF08-4226-453D-B23E-778A266AA284}" destId="{EA0F5C46-3565-4DA0-98B4-DB25791DBBB9}" srcOrd="0" destOrd="0" presId="urn:microsoft.com/office/officeart/2005/8/layout/hProcess9"/>
    <dgm:cxn modelId="{02B8FFF2-A65F-4DFF-898D-D35647BB04E5}" type="presOf" srcId="{15F3BB2B-5633-46F6-B6D4-6BA121A14BA2}" destId="{6E4E0D1F-D12A-4195-8187-96134ACF9D86}" srcOrd="0" destOrd="0" presId="urn:microsoft.com/office/officeart/2005/8/layout/hProcess9"/>
    <dgm:cxn modelId="{B72EE5FE-B877-41F3-8AFE-CDA5BD11989F}" type="presOf" srcId="{13108A0D-EFF8-4CA8-9B12-FFAA0FF40DB3}" destId="{83384E74-C52E-4D63-98CD-8D553FA80086}" srcOrd="0" destOrd="0" presId="urn:microsoft.com/office/officeart/2005/8/layout/hProcess9"/>
    <dgm:cxn modelId="{4DA131F2-2CD0-43D4-9360-A2FE47D6066A}" type="presParOf" srcId="{6E4E0D1F-D12A-4195-8187-96134ACF9D86}" destId="{145688C9-ED0E-4A99-9D05-3666FBB5A7CA}" srcOrd="0" destOrd="0" presId="urn:microsoft.com/office/officeart/2005/8/layout/hProcess9"/>
    <dgm:cxn modelId="{936F2587-BA80-431E-AC53-D9383E954BE6}" type="presParOf" srcId="{6E4E0D1F-D12A-4195-8187-96134ACF9D86}" destId="{2EFF9C96-2224-4DCE-B337-0DE77CD173DF}" srcOrd="1" destOrd="0" presId="urn:microsoft.com/office/officeart/2005/8/layout/hProcess9"/>
    <dgm:cxn modelId="{D7F28D6B-840C-46B1-943A-8B1E441E24DF}" type="presParOf" srcId="{2EFF9C96-2224-4DCE-B337-0DE77CD173DF}" destId="{EA0F5C46-3565-4DA0-98B4-DB25791DBBB9}" srcOrd="0" destOrd="0" presId="urn:microsoft.com/office/officeart/2005/8/layout/hProcess9"/>
    <dgm:cxn modelId="{6D02DA5F-DBF5-459F-934D-21DC268E7C7A}" type="presParOf" srcId="{2EFF9C96-2224-4DCE-B337-0DE77CD173DF}" destId="{E5FB1558-D722-452D-B412-0F7BFE701CFF}" srcOrd="1" destOrd="0" presId="urn:microsoft.com/office/officeart/2005/8/layout/hProcess9"/>
    <dgm:cxn modelId="{32273B95-4B8B-41EC-BF73-8FF4D8402862}" type="presParOf" srcId="{2EFF9C96-2224-4DCE-B337-0DE77CD173DF}" destId="{83384E74-C52E-4D63-98CD-8D553FA80086}"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B972D6-07D9-45AF-85FC-CF19F0ABDCB1}">
      <dsp:nvSpPr>
        <dsp:cNvPr id="0" name=""/>
        <dsp:cNvSpPr/>
      </dsp:nvSpPr>
      <dsp:spPr>
        <a:xfrm>
          <a:off x="0" y="8646"/>
          <a:ext cx="9603275" cy="108108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AU" sz="2000" kern="1200" dirty="0">
              <a:solidFill>
                <a:schemeClr val="tx1"/>
              </a:solidFill>
              <a:latin typeface="Arial" panose="020B0604020202020204" pitchFamily="34" charset="0"/>
              <a:cs typeface="Arial" panose="020B0604020202020204" pitchFamily="34" charset="0"/>
            </a:rPr>
            <a:t>This study will focus on the new business plan as combined garage services for better customisation and performance of the customers' vehicles. </a:t>
          </a:r>
          <a:endParaRPr lang="en-IN" sz="2000" kern="1200" dirty="0">
            <a:solidFill>
              <a:schemeClr val="tx1"/>
            </a:solidFill>
            <a:latin typeface="Arial" panose="020B0604020202020204" pitchFamily="34" charset="0"/>
            <a:cs typeface="Arial" panose="020B0604020202020204" pitchFamily="34" charset="0"/>
          </a:endParaRPr>
        </a:p>
      </dsp:txBody>
      <dsp:txXfrm>
        <a:off x="52774" y="61420"/>
        <a:ext cx="9497727" cy="975532"/>
      </dsp:txXfrm>
    </dsp:sp>
    <dsp:sp modelId="{F42D87F8-9106-45BE-86B5-24084E399ED1}">
      <dsp:nvSpPr>
        <dsp:cNvPr id="0" name=""/>
        <dsp:cNvSpPr/>
      </dsp:nvSpPr>
      <dsp:spPr>
        <a:xfrm>
          <a:off x="0" y="1184766"/>
          <a:ext cx="9603275" cy="1081080"/>
        </a:xfrm>
        <a:prstGeom prst="roundRect">
          <a:avLst/>
        </a:prstGeom>
        <a:solidFill>
          <a:schemeClr val="accent4">
            <a:hueOff val="-2288641"/>
            <a:satOff val="-3925"/>
            <a:lumOff val="-284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AU" sz="2000" kern="1200">
              <a:solidFill>
                <a:schemeClr val="tx1"/>
              </a:solidFill>
              <a:latin typeface="Arial" panose="020B0604020202020204" pitchFamily="34" charset="0"/>
              <a:cs typeface="Arial" panose="020B0604020202020204" pitchFamily="34" charset="0"/>
            </a:rPr>
            <a:t>The DNB car is known for providing car styling garage services to the Newport-based customers. </a:t>
          </a:r>
          <a:endParaRPr lang="en-IN" sz="2000" kern="1200">
            <a:solidFill>
              <a:schemeClr val="tx1"/>
            </a:solidFill>
            <a:latin typeface="Arial" panose="020B0604020202020204" pitchFamily="34" charset="0"/>
            <a:cs typeface="Arial" panose="020B0604020202020204" pitchFamily="34" charset="0"/>
          </a:endParaRPr>
        </a:p>
      </dsp:txBody>
      <dsp:txXfrm>
        <a:off x="52774" y="1237540"/>
        <a:ext cx="9497727" cy="975532"/>
      </dsp:txXfrm>
    </dsp:sp>
    <dsp:sp modelId="{ED1CFB2F-1224-4E1A-8C6D-F5630AC548B8}">
      <dsp:nvSpPr>
        <dsp:cNvPr id="0" name=""/>
        <dsp:cNvSpPr/>
      </dsp:nvSpPr>
      <dsp:spPr>
        <a:xfrm>
          <a:off x="0" y="2360886"/>
          <a:ext cx="9603275" cy="1081080"/>
        </a:xfrm>
        <a:prstGeom prst="roundRect">
          <a:avLst/>
        </a:prstGeom>
        <a:solidFill>
          <a:schemeClr val="accent4">
            <a:hueOff val="-4577281"/>
            <a:satOff val="-7851"/>
            <a:lumOff val="-568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This study aims to develop an awareness of the garage enterprise, to set up a successful business by involving self-employment and the skills. </a:t>
          </a:r>
          <a:endParaRPr lang="en-IN" sz="2000" kern="1200" dirty="0">
            <a:solidFill>
              <a:schemeClr val="tx1"/>
            </a:solidFill>
            <a:latin typeface="Arial" panose="020B0604020202020204" pitchFamily="34" charset="0"/>
            <a:cs typeface="Arial" panose="020B0604020202020204" pitchFamily="34" charset="0"/>
          </a:endParaRPr>
        </a:p>
      </dsp:txBody>
      <dsp:txXfrm>
        <a:off x="52774" y="2413660"/>
        <a:ext cx="9497727" cy="9755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2E82CA-4CEE-45E2-9776-5767C747245B}">
      <dsp:nvSpPr>
        <dsp:cNvPr id="0" name=""/>
        <dsp:cNvSpPr/>
      </dsp:nvSpPr>
      <dsp:spPr>
        <a:xfrm>
          <a:off x="0" y="1404"/>
          <a:ext cx="9603275" cy="421168"/>
        </a:xfrm>
        <a:prstGeom prst="roundRect">
          <a:avLst/>
        </a:prstGeom>
        <a:solidFill>
          <a:schemeClr val="accent2">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AU" sz="2000" b="1" u="sng" kern="1200" dirty="0">
              <a:solidFill>
                <a:schemeClr val="tx1"/>
              </a:solidFill>
              <a:latin typeface="Arial" panose="020B0604020202020204" pitchFamily="34" charset="0"/>
              <a:cs typeface="Arial" panose="020B0604020202020204" pitchFamily="34" charset="0"/>
            </a:rPr>
            <a:t>Product/service description</a:t>
          </a:r>
          <a:endParaRPr lang="en-IN" sz="2000" u="sng" kern="1200" dirty="0">
            <a:solidFill>
              <a:schemeClr val="tx1"/>
            </a:solidFill>
            <a:latin typeface="Arial" panose="020B0604020202020204" pitchFamily="34" charset="0"/>
            <a:cs typeface="Arial" panose="020B0604020202020204" pitchFamily="34" charset="0"/>
          </a:endParaRPr>
        </a:p>
      </dsp:txBody>
      <dsp:txXfrm>
        <a:off x="20560" y="21964"/>
        <a:ext cx="9562155" cy="380048"/>
      </dsp:txXfrm>
    </dsp:sp>
    <dsp:sp modelId="{5EB235DC-E719-4053-B099-07F9F477F621}">
      <dsp:nvSpPr>
        <dsp:cNvPr id="0" name=""/>
        <dsp:cNvSpPr/>
      </dsp:nvSpPr>
      <dsp:spPr>
        <a:xfrm>
          <a:off x="0" y="433781"/>
          <a:ext cx="9603275" cy="421168"/>
        </a:xfrm>
        <a:prstGeom prst="roundRect">
          <a:avLst/>
        </a:prstGeom>
        <a:solidFill>
          <a:schemeClr val="accent2">
            <a:shade val="80000"/>
            <a:hueOff val="-51997"/>
            <a:satOff val="2128"/>
            <a:lumOff val="340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AU" sz="1800" kern="1200">
              <a:solidFill>
                <a:schemeClr val="tx1"/>
              </a:solidFill>
              <a:latin typeface="Arial" panose="020B0604020202020204" pitchFamily="34" charset="0"/>
              <a:cs typeface="Arial" panose="020B0604020202020204" pitchFamily="34" charset="0"/>
            </a:rPr>
            <a:t>Exterior upgrades</a:t>
          </a:r>
          <a:endParaRPr lang="en-IN" sz="1800" kern="1200" dirty="0">
            <a:solidFill>
              <a:schemeClr val="tx1"/>
            </a:solidFill>
            <a:latin typeface="Arial" panose="020B0604020202020204" pitchFamily="34" charset="0"/>
            <a:cs typeface="Arial" panose="020B0604020202020204" pitchFamily="34" charset="0"/>
          </a:endParaRPr>
        </a:p>
      </dsp:txBody>
      <dsp:txXfrm>
        <a:off x="20560" y="454341"/>
        <a:ext cx="9562155" cy="380048"/>
      </dsp:txXfrm>
    </dsp:sp>
    <dsp:sp modelId="{1D6429D5-1680-4DBD-BD47-5A0E53FC98AD}">
      <dsp:nvSpPr>
        <dsp:cNvPr id="0" name=""/>
        <dsp:cNvSpPr/>
      </dsp:nvSpPr>
      <dsp:spPr>
        <a:xfrm>
          <a:off x="0" y="866157"/>
          <a:ext cx="9603275" cy="421168"/>
        </a:xfrm>
        <a:prstGeom prst="roundRect">
          <a:avLst/>
        </a:prstGeom>
        <a:solidFill>
          <a:schemeClr val="accent2">
            <a:shade val="80000"/>
            <a:hueOff val="-103994"/>
            <a:satOff val="4257"/>
            <a:lumOff val="680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AU" sz="1800" kern="1200">
              <a:solidFill>
                <a:schemeClr val="tx1"/>
              </a:solidFill>
              <a:latin typeface="Arial" panose="020B0604020202020204" pitchFamily="34" charset="0"/>
              <a:cs typeface="Arial" panose="020B0604020202020204" pitchFamily="34" charset="0"/>
            </a:rPr>
            <a:t>Customer audio systems</a:t>
          </a:r>
          <a:endParaRPr lang="en-IN" sz="1800" kern="1200" dirty="0">
            <a:solidFill>
              <a:schemeClr val="tx1"/>
            </a:solidFill>
            <a:latin typeface="Arial" panose="020B0604020202020204" pitchFamily="34" charset="0"/>
            <a:cs typeface="Arial" panose="020B0604020202020204" pitchFamily="34" charset="0"/>
          </a:endParaRPr>
        </a:p>
      </dsp:txBody>
      <dsp:txXfrm>
        <a:off x="20560" y="886717"/>
        <a:ext cx="9562155" cy="380048"/>
      </dsp:txXfrm>
    </dsp:sp>
    <dsp:sp modelId="{09753890-8E41-44B2-A810-7CB4BFC53DC9}">
      <dsp:nvSpPr>
        <dsp:cNvPr id="0" name=""/>
        <dsp:cNvSpPr/>
      </dsp:nvSpPr>
      <dsp:spPr>
        <a:xfrm>
          <a:off x="0" y="1298534"/>
          <a:ext cx="9603275" cy="421168"/>
        </a:xfrm>
        <a:prstGeom prst="roundRect">
          <a:avLst/>
        </a:prstGeom>
        <a:solidFill>
          <a:schemeClr val="accent2">
            <a:shade val="80000"/>
            <a:hueOff val="-155991"/>
            <a:satOff val="6385"/>
            <a:lumOff val="1021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AU" sz="1800" kern="1200" dirty="0">
              <a:solidFill>
                <a:schemeClr val="tx1"/>
              </a:solidFill>
              <a:latin typeface="Arial" panose="020B0604020202020204" pitchFamily="34" charset="0"/>
              <a:cs typeface="Arial" panose="020B0604020202020204" pitchFamily="34" charset="0"/>
            </a:rPr>
            <a:t>Custom Tuning and ECU tools</a:t>
          </a:r>
          <a:endParaRPr lang="en-IN" sz="1800" kern="1200" dirty="0">
            <a:solidFill>
              <a:schemeClr val="tx1"/>
            </a:solidFill>
            <a:latin typeface="Arial" panose="020B0604020202020204" pitchFamily="34" charset="0"/>
            <a:cs typeface="Arial" panose="020B0604020202020204" pitchFamily="34" charset="0"/>
          </a:endParaRPr>
        </a:p>
      </dsp:txBody>
      <dsp:txXfrm>
        <a:off x="20560" y="1319094"/>
        <a:ext cx="9562155" cy="380048"/>
      </dsp:txXfrm>
    </dsp:sp>
    <dsp:sp modelId="{77A2A94B-F141-431E-8674-B4E89609FB8F}">
      <dsp:nvSpPr>
        <dsp:cNvPr id="0" name=""/>
        <dsp:cNvSpPr/>
      </dsp:nvSpPr>
      <dsp:spPr>
        <a:xfrm>
          <a:off x="0" y="1730910"/>
          <a:ext cx="9603275" cy="421168"/>
        </a:xfrm>
        <a:prstGeom prst="roundRect">
          <a:avLst/>
        </a:prstGeom>
        <a:solidFill>
          <a:schemeClr val="accent2">
            <a:shade val="80000"/>
            <a:hueOff val="-207987"/>
            <a:satOff val="8513"/>
            <a:lumOff val="1361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AU" sz="1800" kern="1200">
              <a:solidFill>
                <a:schemeClr val="tx1"/>
              </a:solidFill>
              <a:latin typeface="Arial" panose="020B0604020202020204" pitchFamily="34" charset="0"/>
              <a:cs typeface="Arial" panose="020B0604020202020204" pitchFamily="34" charset="0"/>
            </a:rPr>
            <a:t>Calibration and Dyno testing</a:t>
          </a:r>
          <a:endParaRPr lang="en-IN" sz="1800" kern="1200" dirty="0">
            <a:solidFill>
              <a:schemeClr val="tx1"/>
            </a:solidFill>
            <a:latin typeface="Arial" panose="020B0604020202020204" pitchFamily="34" charset="0"/>
            <a:cs typeface="Arial" panose="020B0604020202020204" pitchFamily="34" charset="0"/>
          </a:endParaRPr>
        </a:p>
      </dsp:txBody>
      <dsp:txXfrm>
        <a:off x="20560" y="1751470"/>
        <a:ext cx="9562155" cy="380048"/>
      </dsp:txXfrm>
    </dsp:sp>
    <dsp:sp modelId="{5F0662EC-CF92-4721-ACC0-D4507C87C6CA}">
      <dsp:nvSpPr>
        <dsp:cNvPr id="0" name=""/>
        <dsp:cNvSpPr/>
      </dsp:nvSpPr>
      <dsp:spPr>
        <a:xfrm>
          <a:off x="0" y="2163286"/>
          <a:ext cx="9603275" cy="421168"/>
        </a:xfrm>
        <a:prstGeom prst="roundRect">
          <a:avLst/>
        </a:prstGeom>
        <a:solidFill>
          <a:schemeClr val="accent2">
            <a:shade val="80000"/>
            <a:hueOff val="-259984"/>
            <a:satOff val="10641"/>
            <a:lumOff val="1701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AU" sz="1800" kern="1200" dirty="0">
              <a:solidFill>
                <a:schemeClr val="tx1"/>
              </a:solidFill>
              <a:latin typeface="Arial" panose="020B0604020202020204" pitchFamily="34" charset="0"/>
              <a:cs typeface="Arial" panose="020B0604020202020204" pitchFamily="34" charset="0"/>
            </a:rPr>
            <a:t>Turbochargers</a:t>
          </a:r>
          <a:endParaRPr lang="en-IN" sz="1800" kern="1200" dirty="0">
            <a:solidFill>
              <a:schemeClr val="tx1"/>
            </a:solidFill>
            <a:latin typeface="Arial" panose="020B0604020202020204" pitchFamily="34" charset="0"/>
            <a:cs typeface="Arial" panose="020B0604020202020204" pitchFamily="34" charset="0"/>
          </a:endParaRPr>
        </a:p>
      </dsp:txBody>
      <dsp:txXfrm>
        <a:off x="20560" y="2183846"/>
        <a:ext cx="9562155" cy="380048"/>
      </dsp:txXfrm>
    </dsp:sp>
    <dsp:sp modelId="{37A74ABC-78AC-42B8-B381-BA9D11B177B8}">
      <dsp:nvSpPr>
        <dsp:cNvPr id="0" name=""/>
        <dsp:cNvSpPr/>
      </dsp:nvSpPr>
      <dsp:spPr>
        <a:xfrm>
          <a:off x="0" y="2595663"/>
          <a:ext cx="9603275" cy="421168"/>
        </a:xfrm>
        <a:prstGeom prst="roundRect">
          <a:avLst/>
        </a:prstGeom>
        <a:solidFill>
          <a:schemeClr val="accent2">
            <a:shade val="80000"/>
            <a:hueOff val="-311981"/>
            <a:satOff val="12770"/>
            <a:lumOff val="2042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AU" sz="1800" kern="1200">
              <a:solidFill>
                <a:schemeClr val="tx1"/>
              </a:solidFill>
              <a:latin typeface="Arial" panose="020B0604020202020204" pitchFamily="34" charset="0"/>
              <a:cs typeface="Arial" panose="020B0604020202020204" pitchFamily="34" charset="0"/>
            </a:rPr>
            <a:t>Sports exhausts</a:t>
          </a:r>
          <a:endParaRPr lang="en-IN" sz="1800" kern="1200" dirty="0">
            <a:solidFill>
              <a:schemeClr val="tx1"/>
            </a:solidFill>
            <a:latin typeface="Arial" panose="020B0604020202020204" pitchFamily="34" charset="0"/>
            <a:cs typeface="Arial" panose="020B0604020202020204" pitchFamily="34" charset="0"/>
          </a:endParaRPr>
        </a:p>
      </dsp:txBody>
      <dsp:txXfrm>
        <a:off x="20560" y="2616223"/>
        <a:ext cx="9562155" cy="380048"/>
      </dsp:txXfrm>
    </dsp:sp>
    <dsp:sp modelId="{4D45A44B-5F61-4CE7-95CD-59012E382909}">
      <dsp:nvSpPr>
        <dsp:cNvPr id="0" name=""/>
        <dsp:cNvSpPr/>
      </dsp:nvSpPr>
      <dsp:spPr>
        <a:xfrm>
          <a:off x="0" y="3028039"/>
          <a:ext cx="9603275" cy="421168"/>
        </a:xfrm>
        <a:prstGeom prst="roundRect">
          <a:avLst/>
        </a:prstGeom>
        <a:solidFill>
          <a:schemeClr val="accent2">
            <a:shade val="80000"/>
            <a:hueOff val="-363978"/>
            <a:satOff val="14898"/>
            <a:lumOff val="2382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AU" sz="1800" kern="1200" dirty="0">
              <a:solidFill>
                <a:schemeClr val="tx1"/>
              </a:solidFill>
              <a:latin typeface="Arial" panose="020B0604020202020204" pitchFamily="34" charset="0"/>
              <a:cs typeface="Arial" panose="020B0604020202020204" pitchFamily="34" charset="0"/>
            </a:rPr>
            <a:t>Downpipes </a:t>
          </a:r>
          <a:endParaRPr lang="en-IN" sz="1800" kern="1200" dirty="0">
            <a:solidFill>
              <a:schemeClr val="tx1"/>
            </a:solidFill>
            <a:latin typeface="Arial" panose="020B0604020202020204" pitchFamily="34" charset="0"/>
            <a:cs typeface="Arial" panose="020B0604020202020204" pitchFamily="34" charset="0"/>
          </a:endParaRPr>
        </a:p>
      </dsp:txBody>
      <dsp:txXfrm>
        <a:off x="20560" y="3048599"/>
        <a:ext cx="9562155" cy="3800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7E694B-AA36-4882-97B4-036313F36EC8}">
      <dsp:nvSpPr>
        <dsp:cNvPr id="0" name=""/>
        <dsp:cNvSpPr/>
      </dsp:nvSpPr>
      <dsp:spPr>
        <a:xfrm>
          <a:off x="0" y="0"/>
          <a:ext cx="3450612" cy="3450612"/>
        </a:xfrm>
        <a:prstGeom prst="pie">
          <a:avLst>
            <a:gd name="adj1" fmla="val 5400000"/>
            <a:gd name="adj2" fmla="val 16200000"/>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690604CC-7C5F-4A85-8C2B-6456586196E8}">
      <dsp:nvSpPr>
        <dsp:cNvPr id="0" name=""/>
        <dsp:cNvSpPr/>
      </dsp:nvSpPr>
      <dsp:spPr>
        <a:xfrm>
          <a:off x="1725306" y="0"/>
          <a:ext cx="7877968" cy="3450612"/>
        </a:xfrm>
        <a:prstGeom prst="rect">
          <a:avLst/>
        </a:prstGeom>
        <a:solidFill>
          <a:schemeClr val="accent3">
            <a:alpha val="90000"/>
            <a:tint val="4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The mission of the DNB Car is to deliver unique services by combining remapping. Premium styling, tuning, and dyno testing into the single high-impact services (</a:t>
          </a:r>
          <a:r>
            <a:rPr lang="en-AU" sz="2000" kern="1200" dirty="0">
              <a:latin typeface="Arial" panose="020B0604020202020204" pitchFamily="34" charset="0"/>
              <a:cs typeface="Arial" panose="020B0604020202020204" pitchFamily="34" charset="0"/>
            </a:rPr>
            <a:t>Qadir, et. al., 2024)</a:t>
          </a:r>
          <a:r>
            <a:rPr lang="en-US" sz="2000" kern="1200" dirty="0">
              <a:latin typeface="Arial" panose="020B0604020202020204" pitchFamily="34" charset="0"/>
              <a:cs typeface="Arial" panose="020B0604020202020204" pitchFamily="34" charset="0"/>
            </a:rPr>
            <a:t>. </a:t>
          </a:r>
          <a:endParaRPr lang="en-IN" sz="2000" kern="1200" dirty="0">
            <a:latin typeface="Arial" panose="020B0604020202020204" pitchFamily="34" charset="0"/>
            <a:cs typeface="Arial" panose="020B0604020202020204" pitchFamily="34" charset="0"/>
          </a:endParaRPr>
        </a:p>
      </dsp:txBody>
      <dsp:txXfrm>
        <a:off x="1725306" y="0"/>
        <a:ext cx="7877968" cy="1639041"/>
      </dsp:txXfrm>
    </dsp:sp>
    <dsp:sp modelId="{794A2956-A17A-4A9B-BE2C-A43BAF7AFC0B}">
      <dsp:nvSpPr>
        <dsp:cNvPr id="0" name=""/>
        <dsp:cNvSpPr/>
      </dsp:nvSpPr>
      <dsp:spPr>
        <a:xfrm>
          <a:off x="905785" y="1639041"/>
          <a:ext cx="1639041" cy="1639041"/>
        </a:xfrm>
        <a:prstGeom prst="pie">
          <a:avLst>
            <a:gd name="adj1" fmla="val 5400000"/>
            <a:gd name="adj2" fmla="val 16200000"/>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8DA3170B-287E-4E3C-8738-CAC60AC7A7EA}">
      <dsp:nvSpPr>
        <dsp:cNvPr id="0" name=""/>
        <dsp:cNvSpPr/>
      </dsp:nvSpPr>
      <dsp:spPr>
        <a:xfrm>
          <a:off x="1725306" y="1639041"/>
          <a:ext cx="7877968" cy="1639041"/>
        </a:xfrm>
        <a:prstGeom prst="rect">
          <a:avLst/>
        </a:prstGeom>
        <a:solidFill>
          <a:schemeClr val="accent3">
            <a:alpha val="90000"/>
            <a:tint val="4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The business aims to provide effective services to the car enthusiasts and owners of vehicles across South West England and South Wales. </a:t>
          </a:r>
          <a:endParaRPr lang="en-IN" sz="2000" kern="1200" dirty="0">
            <a:latin typeface="Arial" panose="020B0604020202020204" pitchFamily="34" charset="0"/>
            <a:cs typeface="Arial" panose="020B0604020202020204" pitchFamily="34" charset="0"/>
          </a:endParaRPr>
        </a:p>
      </dsp:txBody>
      <dsp:txXfrm>
        <a:off x="1725306" y="1639041"/>
        <a:ext cx="7877968" cy="16390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B3282E-D590-44EA-A6EB-AB3D55761AAB}">
      <dsp:nvSpPr>
        <dsp:cNvPr id="0" name=""/>
        <dsp:cNvSpPr/>
      </dsp:nvSpPr>
      <dsp:spPr>
        <a:xfrm>
          <a:off x="4808" y="0"/>
          <a:ext cx="9839006" cy="3723587"/>
        </a:xfrm>
        <a:prstGeom prst="roundRect">
          <a:avLst>
            <a:gd name="adj" fmla="val 10000"/>
          </a:avLst>
        </a:prstGeom>
        <a:solidFill>
          <a:schemeClr val="accent4">
            <a:lumMod val="20000"/>
            <a:lumOff val="8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just" defTabSz="889000">
            <a:lnSpc>
              <a:spcPct val="15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The business objective of the DNB car is developed as:</a:t>
          </a:r>
          <a:endParaRPr lang="en-IN" sz="2000" kern="1200" dirty="0">
            <a:solidFill>
              <a:schemeClr val="tx1"/>
            </a:solidFill>
            <a:latin typeface="Arial" panose="020B0604020202020204" pitchFamily="34" charset="0"/>
            <a:cs typeface="Arial" panose="020B0604020202020204" pitchFamily="34" charset="0"/>
          </a:endParaRPr>
        </a:p>
        <a:p>
          <a:pPr marL="228600" lvl="1" indent="-228600" algn="just" defTabSz="889000">
            <a:lnSpc>
              <a:spcPct val="150000"/>
            </a:lnSpc>
            <a:spcBef>
              <a:spcPct val="0"/>
            </a:spcBef>
            <a:spcAft>
              <a:spcPct val="15000"/>
            </a:spcAft>
            <a:buChar char="•"/>
          </a:pPr>
          <a:r>
            <a:rPr lang="en-US" sz="2000" kern="1200" dirty="0">
              <a:solidFill>
                <a:schemeClr val="tx1"/>
              </a:solidFill>
              <a:latin typeface="Arial" panose="020B0604020202020204" pitchFamily="34" charset="0"/>
              <a:cs typeface="Arial" panose="020B0604020202020204" pitchFamily="34" charset="0"/>
            </a:rPr>
            <a:t>Launching the fully furnished garage by August month of 2025. </a:t>
          </a:r>
          <a:endParaRPr lang="en-IN" sz="2000" kern="1200" dirty="0">
            <a:solidFill>
              <a:schemeClr val="tx1"/>
            </a:solidFill>
            <a:latin typeface="Arial" panose="020B0604020202020204" pitchFamily="34" charset="0"/>
            <a:cs typeface="Arial" panose="020B0604020202020204" pitchFamily="34" charset="0"/>
          </a:endParaRPr>
        </a:p>
        <a:p>
          <a:pPr marL="228600" lvl="1" indent="-228600" algn="just" defTabSz="889000">
            <a:lnSpc>
              <a:spcPct val="150000"/>
            </a:lnSpc>
            <a:spcBef>
              <a:spcPct val="0"/>
            </a:spcBef>
            <a:spcAft>
              <a:spcPct val="15000"/>
            </a:spcAft>
            <a:buChar char="•"/>
          </a:pPr>
          <a:r>
            <a:rPr lang="en-US" sz="2000" kern="1200" dirty="0">
              <a:solidFill>
                <a:schemeClr val="tx1"/>
              </a:solidFill>
              <a:latin typeface="Arial" panose="020B0604020202020204" pitchFamily="34" charset="0"/>
              <a:cs typeface="Arial" panose="020B0604020202020204" pitchFamily="34" charset="0"/>
            </a:rPr>
            <a:t>Using break-even for a 12 to 18-month period.</a:t>
          </a:r>
          <a:endParaRPr lang="en-IN" sz="2000" kern="1200" dirty="0">
            <a:solidFill>
              <a:schemeClr val="tx1"/>
            </a:solidFill>
            <a:latin typeface="Arial" panose="020B0604020202020204" pitchFamily="34" charset="0"/>
            <a:cs typeface="Arial" panose="020B0604020202020204" pitchFamily="34" charset="0"/>
          </a:endParaRPr>
        </a:p>
        <a:p>
          <a:pPr marL="228600" lvl="1" indent="-228600" algn="just" defTabSz="889000">
            <a:lnSpc>
              <a:spcPct val="150000"/>
            </a:lnSpc>
            <a:spcBef>
              <a:spcPct val="0"/>
            </a:spcBef>
            <a:spcAft>
              <a:spcPct val="15000"/>
            </a:spcAft>
            <a:buChar char="•"/>
          </a:pPr>
          <a:r>
            <a:rPr lang="en-US" sz="2000" kern="1200" dirty="0">
              <a:solidFill>
                <a:schemeClr val="tx1"/>
              </a:solidFill>
              <a:latin typeface="Arial" panose="020B0604020202020204" pitchFamily="34" charset="0"/>
              <a:cs typeface="Arial" panose="020B0604020202020204" pitchFamily="34" charset="0"/>
            </a:rPr>
            <a:t>Developing a product line for 3 years. </a:t>
          </a:r>
          <a:endParaRPr lang="en-IN" sz="2000" kern="1200" dirty="0">
            <a:solidFill>
              <a:schemeClr val="tx1"/>
            </a:solidFill>
            <a:latin typeface="Arial" panose="020B0604020202020204" pitchFamily="34" charset="0"/>
            <a:cs typeface="Arial" panose="020B0604020202020204" pitchFamily="34" charset="0"/>
          </a:endParaRPr>
        </a:p>
        <a:p>
          <a:pPr marL="228600" lvl="1" indent="-228600" algn="just" defTabSz="889000">
            <a:lnSpc>
              <a:spcPct val="150000"/>
            </a:lnSpc>
            <a:spcBef>
              <a:spcPct val="0"/>
            </a:spcBef>
            <a:spcAft>
              <a:spcPct val="15000"/>
            </a:spcAft>
            <a:buChar char="•"/>
          </a:pPr>
          <a:r>
            <a:rPr lang="en-US" sz="2000" kern="1200">
              <a:solidFill>
                <a:schemeClr val="tx1"/>
              </a:solidFill>
              <a:latin typeface="Arial" panose="020B0604020202020204" pitchFamily="34" charset="0"/>
              <a:cs typeface="Arial" panose="020B0604020202020204" pitchFamily="34" charset="0"/>
            </a:rPr>
            <a:t>Delivering the services to approximately. 20 customers each month</a:t>
          </a:r>
          <a:endParaRPr lang="en-IN" sz="2000" kern="1200">
            <a:solidFill>
              <a:schemeClr val="tx1"/>
            </a:solidFill>
            <a:latin typeface="Arial" panose="020B0604020202020204" pitchFamily="34" charset="0"/>
            <a:cs typeface="Arial" panose="020B0604020202020204" pitchFamily="34" charset="0"/>
          </a:endParaRPr>
        </a:p>
        <a:p>
          <a:pPr marL="228600" lvl="1" indent="-228600" algn="just" defTabSz="889000">
            <a:lnSpc>
              <a:spcPct val="150000"/>
            </a:lnSpc>
            <a:spcBef>
              <a:spcPct val="0"/>
            </a:spcBef>
            <a:spcAft>
              <a:spcPct val="15000"/>
            </a:spcAft>
            <a:buChar char="•"/>
          </a:pPr>
          <a:r>
            <a:rPr lang="en-US" sz="2000" kern="1200" dirty="0">
              <a:solidFill>
                <a:schemeClr val="tx1"/>
              </a:solidFill>
              <a:latin typeface="Arial" panose="020B0604020202020204" pitchFamily="34" charset="0"/>
              <a:cs typeface="Arial" panose="020B0604020202020204" pitchFamily="34" charset="0"/>
            </a:rPr>
            <a:t>Develop a loyal customer base of approximately. 200 customers for the first 2 years (</a:t>
          </a:r>
          <a:r>
            <a:rPr lang="en-AU" sz="2000" kern="1200" dirty="0">
              <a:solidFill>
                <a:schemeClr val="tx1"/>
              </a:solidFill>
              <a:latin typeface="Arial" panose="020B0604020202020204" pitchFamily="34" charset="0"/>
              <a:cs typeface="Arial" panose="020B0604020202020204" pitchFamily="34" charset="0"/>
            </a:rPr>
            <a:t>Wells, et. al., 2025)</a:t>
          </a:r>
          <a:r>
            <a:rPr lang="en-US" sz="2000" kern="1200" dirty="0">
              <a:solidFill>
                <a:schemeClr val="tx1"/>
              </a:solidFill>
              <a:latin typeface="Arial" panose="020B0604020202020204" pitchFamily="34" charset="0"/>
              <a:cs typeface="Arial" panose="020B0604020202020204" pitchFamily="34" charset="0"/>
            </a:rPr>
            <a:t>. </a:t>
          </a:r>
          <a:endParaRPr lang="en-IN" sz="2000" kern="1200" dirty="0">
            <a:solidFill>
              <a:schemeClr val="tx1"/>
            </a:solidFill>
            <a:latin typeface="Arial" panose="020B0604020202020204" pitchFamily="34" charset="0"/>
            <a:cs typeface="Arial" panose="020B0604020202020204" pitchFamily="34" charset="0"/>
          </a:endParaRPr>
        </a:p>
      </dsp:txBody>
      <dsp:txXfrm>
        <a:off x="113868" y="109060"/>
        <a:ext cx="9620886" cy="35054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EFE6B5-568E-4A41-9D73-5EF20B3EF4E5}">
      <dsp:nvSpPr>
        <dsp:cNvPr id="0" name=""/>
        <dsp:cNvSpPr/>
      </dsp:nvSpPr>
      <dsp:spPr>
        <a:xfrm>
          <a:off x="0" y="670"/>
          <a:ext cx="96032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637C99-9D77-4CCD-B4A7-D4B1603A7383}">
      <dsp:nvSpPr>
        <dsp:cNvPr id="0" name=""/>
        <dsp:cNvSpPr/>
      </dsp:nvSpPr>
      <dsp:spPr>
        <a:xfrm>
          <a:off x="0" y="670"/>
          <a:ext cx="9603275" cy="11497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5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USP: All customisation and car performance services in one garage </a:t>
          </a:r>
          <a:endParaRPr lang="en-IN" sz="2000" kern="1200" dirty="0">
            <a:solidFill>
              <a:schemeClr val="tx1"/>
            </a:solidFill>
            <a:latin typeface="Arial" panose="020B0604020202020204" pitchFamily="34" charset="0"/>
            <a:cs typeface="Arial" panose="020B0604020202020204" pitchFamily="34" charset="0"/>
          </a:endParaRPr>
        </a:p>
      </dsp:txBody>
      <dsp:txXfrm>
        <a:off x="0" y="670"/>
        <a:ext cx="9603275" cy="1149757"/>
      </dsp:txXfrm>
    </dsp:sp>
    <dsp:sp modelId="{5D9135EF-EFAC-4FB9-B4DB-BADB8BE5986E}">
      <dsp:nvSpPr>
        <dsp:cNvPr id="0" name=""/>
        <dsp:cNvSpPr/>
      </dsp:nvSpPr>
      <dsp:spPr>
        <a:xfrm>
          <a:off x="0" y="1150427"/>
          <a:ext cx="96032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098ECC-8676-4527-A183-261F44EF4BD9}">
      <dsp:nvSpPr>
        <dsp:cNvPr id="0" name=""/>
        <dsp:cNvSpPr/>
      </dsp:nvSpPr>
      <dsp:spPr>
        <a:xfrm>
          <a:off x="0" y="1150427"/>
          <a:ext cx="9603275" cy="11497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5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Proposed location: South-west England and Wales</a:t>
          </a:r>
          <a:endParaRPr lang="en-IN" sz="2000" kern="1200" dirty="0">
            <a:solidFill>
              <a:schemeClr val="tx1"/>
            </a:solidFill>
            <a:latin typeface="Arial" panose="020B0604020202020204" pitchFamily="34" charset="0"/>
            <a:cs typeface="Arial" panose="020B0604020202020204" pitchFamily="34" charset="0"/>
          </a:endParaRPr>
        </a:p>
      </dsp:txBody>
      <dsp:txXfrm>
        <a:off x="0" y="1150427"/>
        <a:ext cx="9603275" cy="1149757"/>
      </dsp:txXfrm>
    </dsp:sp>
    <dsp:sp modelId="{442BE84D-C0C0-49B9-86A6-E1EFF0F0D19C}">
      <dsp:nvSpPr>
        <dsp:cNvPr id="0" name=""/>
        <dsp:cNvSpPr/>
      </dsp:nvSpPr>
      <dsp:spPr>
        <a:xfrm>
          <a:off x="0" y="2300185"/>
          <a:ext cx="96032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55374B-9E13-473D-B499-C0ADAAE3561A}">
      <dsp:nvSpPr>
        <dsp:cNvPr id="0" name=""/>
        <dsp:cNvSpPr/>
      </dsp:nvSpPr>
      <dsp:spPr>
        <a:xfrm>
          <a:off x="0" y="2300185"/>
          <a:ext cx="9603275" cy="11497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5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Legal structure- Registered with Companies House, VAT, environmental legislation, GDPR compliance, motor trade insurance, and public liability (</a:t>
          </a:r>
          <a:r>
            <a:rPr lang="en-AU" sz="2000" kern="1200" dirty="0">
              <a:solidFill>
                <a:schemeClr val="tx1"/>
              </a:solidFill>
              <a:latin typeface="Arial" panose="020B0604020202020204" pitchFamily="34" charset="0"/>
              <a:cs typeface="Arial" panose="020B0604020202020204" pitchFamily="34" charset="0"/>
            </a:rPr>
            <a:t>Mpofu, 2022)</a:t>
          </a:r>
          <a:r>
            <a:rPr lang="en-US" sz="2000" kern="1200" dirty="0">
              <a:solidFill>
                <a:schemeClr val="tx1"/>
              </a:solidFill>
              <a:latin typeface="Arial" panose="020B0604020202020204" pitchFamily="34" charset="0"/>
              <a:cs typeface="Arial" panose="020B0604020202020204" pitchFamily="34" charset="0"/>
            </a:rPr>
            <a:t>. </a:t>
          </a:r>
          <a:endParaRPr lang="en-IN" sz="2000" kern="1200" dirty="0">
            <a:solidFill>
              <a:schemeClr val="tx1"/>
            </a:solidFill>
            <a:latin typeface="Arial" panose="020B0604020202020204" pitchFamily="34" charset="0"/>
            <a:cs typeface="Arial" panose="020B0604020202020204" pitchFamily="34" charset="0"/>
          </a:endParaRPr>
        </a:p>
      </dsp:txBody>
      <dsp:txXfrm>
        <a:off x="0" y="2300185"/>
        <a:ext cx="9603275" cy="11497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D3FCF5-AD8B-4122-A960-9D58DCE6E087}">
      <dsp:nvSpPr>
        <dsp:cNvPr id="0" name=""/>
        <dsp:cNvSpPr/>
      </dsp:nvSpPr>
      <dsp:spPr>
        <a:xfrm>
          <a:off x="3059" y="2062"/>
          <a:ext cx="3446487" cy="3446487"/>
        </a:xfrm>
        <a:prstGeom prst="ellipse">
          <a:avLst/>
        </a:prstGeom>
        <a:solidFill>
          <a:schemeClr val="accent4">
            <a:lumMod val="40000"/>
            <a:lumOff val="6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just" defTabSz="889000">
            <a:lnSpc>
              <a:spcPct val="9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Employees will be recruited for various positions, including Performance Mechanic, Admin, Styling Specialist, and Lead Technician (Diewald et</a:t>
          </a:r>
          <a:r>
            <a:rPr lang="en-AU" sz="2000" kern="1200" dirty="0">
              <a:solidFill>
                <a:schemeClr val="tx1"/>
              </a:solidFill>
              <a:latin typeface="Arial" panose="020B0604020202020204" pitchFamily="34" charset="0"/>
              <a:cs typeface="Arial" panose="020B0604020202020204" pitchFamily="34" charset="0"/>
            </a:rPr>
            <a:t> al., 2021)</a:t>
          </a:r>
          <a:r>
            <a:rPr lang="en-US" sz="2000" kern="1200" dirty="0">
              <a:solidFill>
                <a:schemeClr val="tx1"/>
              </a:solidFill>
              <a:latin typeface="Arial" panose="020B0604020202020204" pitchFamily="34" charset="0"/>
              <a:cs typeface="Arial" panose="020B0604020202020204" pitchFamily="34" charset="0"/>
            </a:rPr>
            <a:t>. </a:t>
          </a:r>
          <a:endParaRPr lang="en-IN" sz="2000" kern="1200" dirty="0">
            <a:solidFill>
              <a:schemeClr val="tx1"/>
            </a:solidFill>
            <a:latin typeface="Arial" panose="020B0604020202020204" pitchFamily="34" charset="0"/>
            <a:cs typeface="Arial" panose="020B0604020202020204" pitchFamily="34" charset="0"/>
          </a:endParaRPr>
        </a:p>
      </dsp:txBody>
      <dsp:txXfrm>
        <a:off x="507785" y="506788"/>
        <a:ext cx="2437035" cy="2437035"/>
      </dsp:txXfrm>
    </dsp:sp>
    <dsp:sp modelId="{63C64C43-4BDE-4108-8348-88D0C6D2F150}">
      <dsp:nvSpPr>
        <dsp:cNvPr id="0" name=""/>
        <dsp:cNvSpPr/>
      </dsp:nvSpPr>
      <dsp:spPr>
        <a:xfrm>
          <a:off x="3346297" y="-512339"/>
          <a:ext cx="2754750" cy="1163189"/>
        </a:xfrm>
        <a:prstGeom prst="rightArrow">
          <a:avLst>
            <a:gd name="adj1" fmla="val 60000"/>
            <a:gd name="adj2" fmla="val 50000"/>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355850">
            <a:lnSpc>
              <a:spcPct val="90000"/>
            </a:lnSpc>
            <a:spcBef>
              <a:spcPct val="0"/>
            </a:spcBef>
            <a:spcAft>
              <a:spcPct val="35000"/>
            </a:spcAft>
            <a:buNone/>
          </a:pPr>
          <a:endParaRPr lang="en-IN" sz="5300" kern="1200">
            <a:solidFill>
              <a:schemeClr val="tx1"/>
            </a:solidFill>
            <a:latin typeface="Arial" panose="020B0604020202020204" pitchFamily="34" charset="0"/>
            <a:cs typeface="Arial" panose="020B0604020202020204" pitchFamily="34" charset="0"/>
          </a:endParaRPr>
        </a:p>
      </dsp:txBody>
      <dsp:txXfrm>
        <a:off x="3346297" y="-279701"/>
        <a:ext cx="2405793" cy="697913"/>
      </dsp:txXfrm>
    </dsp:sp>
    <dsp:sp modelId="{C579A884-51CA-4D06-8038-ACF3C5C0B3B0}">
      <dsp:nvSpPr>
        <dsp:cNvPr id="0" name=""/>
        <dsp:cNvSpPr/>
      </dsp:nvSpPr>
      <dsp:spPr>
        <a:xfrm>
          <a:off x="6153727" y="2062"/>
          <a:ext cx="3446487" cy="3446487"/>
        </a:xfrm>
        <a:prstGeom prst="ellipse">
          <a:avLst/>
        </a:prstGeom>
        <a:solidFill>
          <a:schemeClr val="accent2">
            <a:lumMod val="20000"/>
            <a:lumOff val="8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just" defTabSz="889000">
            <a:lnSpc>
              <a:spcPct val="9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5 working days will be determined from Monday to Saturday, and shift hours will be 9 am to 6 pm. </a:t>
          </a:r>
          <a:endParaRPr lang="en-IN" sz="2000" kern="1200" dirty="0">
            <a:solidFill>
              <a:schemeClr val="tx1"/>
            </a:solidFill>
            <a:latin typeface="Arial" panose="020B0604020202020204" pitchFamily="34" charset="0"/>
            <a:cs typeface="Arial" panose="020B0604020202020204" pitchFamily="34" charset="0"/>
          </a:endParaRPr>
        </a:p>
      </dsp:txBody>
      <dsp:txXfrm>
        <a:off x="6658453" y="506788"/>
        <a:ext cx="2437035" cy="2437035"/>
      </dsp:txXfrm>
    </dsp:sp>
    <dsp:sp modelId="{BDF1C63F-0B23-466B-A227-652B8763A3C4}">
      <dsp:nvSpPr>
        <dsp:cNvPr id="0" name=""/>
        <dsp:cNvSpPr/>
      </dsp:nvSpPr>
      <dsp:spPr>
        <a:xfrm rot="10800000">
          <a:off x="3502226" y="2799762"/>
          <a:ext cx="2754750" cy="1163189"/>
        </a:xfrm>
        <a:prstGeom prst="rightArrow">
          <a:avLst>
            <a:gd name="adj1" fmla="val 60000"/>
            <a:gd name="adj2" fmla="val 50000"/>
          </a:avLst>
        </a:prstGeom>
        <a:gradFill rotWithShape="0">
          <a:gsLst>
            <a:gs pos="0">
              <a:schemeClr val="accent4">
                <a:hueOff val="-4577281"/>
                <a:satOff val="-7851"/>
                <a:lumOff val="-5686"/>
                <a:alphaOff val="0"/>
                <a:tint val="98000"/>
                <a:satMod val="110000"/>
                <a:lumMod val="104000"/>
              </a:schemeClr>
            </a:gs>
            <a:gs pos="69000">
              <a:schemeClr val="accent4">
                <a:hueOff val="-4577281"/>
                <a:satOff val="-7851"/>
                <a:lumOff val="-5686"/>
                <a:alphaOff val="0"/>
                <a:shade val="88000"/>
                <a:satMod val="130000"/>
                <a:lumMod val="92000"/>
              </a:schemeClr>
            </a:gs>
            <a:gs pos="100000">
              <a:schemeClr val="accent4">
                <a:hueOff val="-4577281"/>
                <a:satOff val="-7851"/>
                <a:lumOff val="-5686"/>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355850">
            <a:lnSpc>
              <a:spcPct val="90000"/>
            </a:lnSpc>
            <a:spcBef>
              <a:spcPct val="0"/>
            </a:spcBef>
            <a:spcAft>
              <a:spcPct val="35000"/>
            </a:spcAft>
            <a:buNone/>
          </a:pPr>
          <a:endParaRPr lang="en-IN" sz="5300" kern="1200">
            <a:solidFill>
              <a:schemeClr val="tx1"/>
            </a:solidFill>
            <a:latin typeface="Arial" panose="020B0604020202020204" pitchFamily="34" charset="0"/>
            <a:cs typeface="Arial" panose="020B0604020202020204" pitchFamily="34" charset="0"/>
          </a:endParaRPr>
        </a:p>
      </dsp:txBody>
      <dsp:txXfrm rot="10800000">
        <a:off x="3851183" y="3032400"/>
        <a:ext cx="2405793" cy="69791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EF5B7-3F4E-4EBF-8329-4B767F99E64C}">
      <dsp:nvSpPr>
        <dsp:cNvPr id="0" name=""/>
        <dsp:cNvSpPr/>
      </dsp:nvSpPr>
      <dsp:spPr>
        <a:xfrm>
          <a:off x="4829856" y="1168918"/>
          <a:ext cx="1566005" cy="1566005"/>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DD784CFB-170C-470F-BE24-B2B195B2B11E}">
      <dsp:nvSpPr>
        <dsp:cNvPr id="0" name=""/>
        <dsp:cNvSpPr/>
      </dsp:nvSpPr>
      <dsp:spPr>
        <a:xfrm>
          <a:off x="4357989" y="0"/>
          <a:ext cx="2509739" cy="1066346"/>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1" u="sng" kern="1200" dirty="0">
              <a:latin typeface="Arial" panose="020B0604020202020204" pitchFamily="34" charset="0"/>
              <a:cs typeface="Arial" panose="020B0604020202020204" pitchFamily="34" charset="0"/>
            </a:rPr>
            <a:t>Marketing strategy and branding</a:t>
          </a:r>
          <a:endParaRPr lang="en-IN" sz="1800" u="sng" kern="1200" dirty="0">
            <a:latin typeface="Arial" panose="020B0604020202020204" pitchFamily="34" charset="0"/>
            <a:cs typeface="Arial" panose="020B0604020202020204" pitchFamily="34" charset="0"/>
          </a:endParaRPr>
        </a:p>
      </dsp:txBody>
      <dsp:txXfrm>
        <a:off x="4357989" y="0"/>
        <a:ext cx="2509739" cy="1066346"/>
      </dsp:txXfrm>
    </dsp:sp>
    <dsp:sp modelId="{F1CE4D58-7E59-4FC9-9822-52C69030EC8B}">
      <dsp:nvSpPr>
        <dsp:cNvPr id="0" name=""/>
        <dsp:cNvSpPr/>
      </dsp:nvSpPr>
      <dsp:spPr>
        <a:xfrm>
          <a:off x="5338155" y="1462417"/>
          <a:ext cx="1566005" cy="1566005"/>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D5AD3C75-D689-48B5-8EEB-C3743873211B}">
      <dsp:nvSpPr>
        <dsp:cNvPr id="0" name=""/>
        <dsp:cNvSpPr/>
      </dsp:nvSpPr>
      <dsp:spPr>
        <a:xfrm>
          <a:off x="7020306" y="1015567"/>
          <a:ext cx="1855064" cy="116790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Arial" panose="020B0604020202020204" pitchFamily="34" charset="0"/>
              <a:cs typeface="Arial" panose="020B0604020202020204" pitchFamily="34" charset="0"/>
            </a:rPr>
            <a:t>For branding and marketing activities for the DNB car, some strategies will be adopted, such as: </a:t>
          </a:r>
          <a:endParaRPr lang="en-IN" sz="1300" kern="1200" dirty="0">
            <a:latin typeface="Arial" panose="020B0604020202020204" pitchFamily="34" charset="0"/>
            <a:cs typeface="Arial" panose="020B0604020202020204" pitchFamily="34" charset="0"/>
          </a:endParaRPr>
        </a:p>
      </dsp:txBody>
      <dsp:txXfrm>
        <a:off x="7020306" y="1015567"/>
        <a:ext cx="1855064" cy="1167902"/>
      </dsp:txXfrm>
    </dsp:sp>
    <dsp:sp modelId="{D13E2124-A7F7-497C-B0E1-165C7D000C3A}">
      <dsp:nvSpPr>
        <dsp:cNvPr id="0" name=""/>
        <dsp:cNvSpPr/>
      </dsp:nvSpPr>
      <dsp:spPr>
        <a:xfrm>
          <a:off x="5338155" y="2049415"/>
          <a:ext cx="1566005" cy="1566005"/>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5B597293-EF71-4E25-853F-2078001F6997}">
      <dsp:nvSpPr>
        <dsp:cNvPr id="0" name=""/>
        <dsp:cNvSpPr/>
      </dsp:nvSpPr>
      <dsp:spPr>
        <a:xfrm>
          <a:off x="7020306" y="2757266"/>
          <a:ext cx="1855064" cy="130500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US" sz="1300" kern="1200">
              <a:latin typeface="Arial" panose="020B0604020202020204" pitchFamily="34" charset="0"/>
              <a:cs typeface="Arial" panose="020B0604020202020204" pitchFamily="34" charset="0"/>
            </a:rPr>
            <a:t>Digital transformation and development (From January 2025 to December 2025)</a:t>
          </a:r>
          <a:endParaRPr lang="en-IN" sz="1300" kern="1200">
            <a:latin typeface="Arial" panose="020B0604020202020204" pitchFamily="34" charset="0"/>
            <a:cs typeface="Arial" panose="020B0604020202020204" pitchFamily="34" charset="0"/>
          </a:endParaRPr>
        </a:p>
      </dsp:txBody>
      <dsp:txXfrm>
        <a:off x="7020306" y="2757266"/>
        <a:ext cx="1855064" cy="1305004"/>
      </dsp:txXfrm>
    </dsp:sp>
    <dsp:sp modelId="{682BF622-9D1F-4FBD-88D8-8E0EF632AEC8}">
      <dsp:nvSpPr>
        <dsp:cNvPr id="0" name=""/>
        <dsp:cNvSpPr/>
      </dsp:nvSpPr>
      <dsp:spPr>
        <a:xfrm>
          <a:off x="4829856" y="2343422"/>
          <a:ext cx="1566005" cy="1566005"/>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50CE9E37-4A84-4B4C-B30A-F7DE5DADFD2E}">
      <dsp:nvSpPr>
        <dsp:cNvPr id="0" name=""/>
        <dsp:cNvSpPr/>
      </dsp:nvSpPr>
      <dsp:spPr>
        <a:xfrm>
          <a:off x="4634105" y="4011492"/>
          <a:ext cx="1957506" cy="1066346"/>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US" sz="1300" kern="1200">
              <a:latin typeface="Arial" panose="020B0604020202020204" pitchFamily="34" charset="0"/>
              <a:cs typeface="Arial" panose="020B0604020202020204" pitchFamily="34" charset="0"/>
            </a:rPr>
            <a:t>Increasing social media influence on platforms like YouTube, TikTok, and Instagram (From January 2025 to December 2025) (</a:t>
          </a:r>
          <a:r>
            <a:rPr lang="en-AU" sz="1300" kern="1200">
              <a:latin typeface="Arial" panose="020B0604020202020204" pitchFamily="34" charset="0"/>
              <a:cs typeface="Arial" panose="020B0604020202020204" pitchFamily="34" charset="0"/>
            </a:rPr>
            <a:t>Ronteau, et. al., 2022)</a:t>
          </a:r>
          <a:r>
            <a:rPr lang="en-US" sz="1300" kern="1200">
              <a:latin typeface="Arial" panose="020B0604020202020204" pitchFamily="34" charset="0"/>
              <a:cs typeface="Arial" panose="020B0604020202020204" pitchFamily="34" charset="0"/>
            </a:rPr>
            <a:t>. </a:t>
          </a:r>
          <a:endParaRPr lang="en-IN" sz="1300" kern="1200">
            <a:latin typeface="Arial" panose="020B0604020202020204" pitchFamily="34" charset="0"/>
            <a:cs typeface="Arial" panose="020B0604020202020204" pitchFamily="34" charset="0"/>
          </a:endParaRPr>
        </a:p>
      </dsp:txBody>
      <dsp:txXfrm>
        <a:off x="4634105" y="4011492"/>
        <a:ext cx="1957506" cy="1066346"/>
      </dsp:txXfrm>
    </dsp:sp>
    <dsp:sp modelId="{9E84B4B3-CF14-43EB-B4BE-A8D70AD76518}">
      <dsp:nvSpPr>
        <dsp:cNvPr id="0" name=""/>
        <dsp:cNvSpPr/>
      </dsp:nvSpPr>
      <dsp:spPr>
        <a:xfrm>
          <a:off x="4321556" y="2049415"/>
          <a:ext cx="1566005" cy="1566005"/>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B6054ECF-409C-4CFC-841C-3463D603CA7D}">
      <dsp:nvSpPr>
        <dsp:cNvPr id="0" name=""/>
        <dsp:cNvSpPr/>
      </dsp:nvSpPr>
      <dsp:spPr>
        <a:xfrm>
          <a:off x="2350347" y="2757266"/>
          <a:ext cx="1855064" cy="130500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US" sz="1300" kern="1200">
              <a:latin typeface="Arial" panose="020B0604020202020204" pitchFamily="34" charset="0"/>
              <a:cs typeface="Arial" panose="020B0604020202020204" pitchFamily="34" charset="0"/>
            </a:rPr>
            <a:t>Running Referral scheme and events (From January 2025 to March 2025)</a:t>
          </a:r>
          <a:endParaRPr lang="en-IN" sz="1300" kern="1200">
            <a:latin typeface="Arial" panose="020B0604020202020204" pitchFamily="34" charset="0"/>
            <a:cs typeface="Arial" panose="020B0604020202020204" pitchFamily="34" charset="0"/>
          </a:endParaRPr>
        </a:p>
      </dsp:txBody>
      <dsp:txXfrm>
        <a:off x="2350347" y="2757266"/>
        <a:ext cx="1855064" cy="1305004"/>
      </dsp:txXfrm>
    </dsp:sp>
    <dsp:sp modelId="{3D18ECC9-94E3-4CD0-9C80-31287FE0FAA8}">
      <dsp:nvSpPr>
        <dsp:cNvPr id="0" name=""/>
        <dsp:cNvSpPr/>
      </dsp:nvSpPr>
      <dsp:spPr>
        <a:xfrm>
          <a:off x="4321556" y="1462417"/>
          <a:ext cx="1566005" cy="1566005"/>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EB519F98-C35B-4259-A6C9-4D81A7FBB66D}">
      <dsp:nvSpPr>
        <dsp:cNvPr id="0" name=""/>
        <dsp:cNvSpPr/>
      </dsp:nvSpPr>
      <dsp:spPr>
        <a:xfrm>
          <a:off x="2350347" y="1015567"/>
          <a:ext cx="1855064" cy="130500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Arial" panose="020B0604020202020204" pitchFamily="34" charset="0"/>
              <a:cs typeface="Arial" panose="020B0604020202020204" pitchFamily="34" charset="0"/>
            </a:rPr>
            <a:t>Establishing partnership (From April 2025 to December 2025)</a:t>
          </a:r>
          <a:endParaRPr lang="en-IN" sz="1300" kern="1200" dirty="0">
            <a:latin typeface="Arial" panose="020B0604020202020204" pitchFamily="34" charset="0"/>
            <a:cs typeface="Arial" panose="020B0604020202020204" pitchFamily="34" charset="0"/>
          </a:endParaRPr>
        </a:p>
      </dsp:txBody>
      <dsp:txXfrm>
        <a:off x="2350347" y="1015567"/>
        <a:ext cx="1855064" cy="13050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700643-D0F4-4C70-945F-C7C4ACCCC4E9}">
      <dsp:nvSpPr>
        <dsp:cNvPr id="0" name=""/>
        <dsp:cNvSpPr/>
      </dsp:nvSpPr>
      <dsp:spPr>
        <a:xfrm>
          <a:off x="0" y="3907"/>
          <a:ext cx="2976665" cy="465075"/>
        </a:xfrm>
        <a:prstGeom prst="round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AU" sz="2000" kern="1200" dirty="0">
              <a:latin typeface="Arial" panose="020B0604020202020204" pitchFamily="34" charset="0"/>
              <a:cs typeface="Arial" panose="020B0604020202020204" pitchFamily="34" charset="0"/>
            </a:rPr>
            <a:t>Figure 3: Facebook post</a:t>
          </a:r>
          <a:endParaRPr lang="en-IN" sz="2000" kern="1200" dirty="0">
            <a:latin typeface="Arial" panose="020B0604020202020204" pitchFamily="34" charset="0"/>
            <a:cs typeface="Arial" panose="020B0604020202020204" pitchFamily="34" charset="0"/>
          </a:endParaRPr>
        </a:p>
      </dsp:txBody>
      <dsp:txXfrm>
        <a:off x="22703" y="26610"/>
        <a:ext cx="2931259" cy="419669"/>
      </dsp:txXfrm>
    </dsp:sp>
    <dsp:sp modelId="{B05E5ADC-7D3F-49FA-8F68-0013B53499A3}">
      <dsp:nvSpPr>
        <dsp:cNvPr id="0" name=""/>
        <dsp:cNvSpPr/>
      </dsp:nvSpPr>
      <dsp:spPr>
        <a:xfrm>
          <a:off x="0" y="512183"/>
          <a:ext cx="2976665" cy="465075"/>
        </a:xfrm>
        <a:prstGeom prst="round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AU" sz="2000" kern="1200" dirty="0">
              <a:latin typeface="Arial" panose="020B0604020202020204" pitchFamily="34" charset="0"/>
              <a:cs typeface="Arial" panose="020B0604020202020204" pitchFamily="34" charset="0"/>
            </a:rPr>
            <a:t>Source: Author, 2025</a:t>
          </a:r>
          <a:endParaRPr lang="en-IN" sz="2000" kern="1200" dirty="0">
            <a:latin typeface="Arial" panose="020B0604020202020204" pitchFamily="34" charset="0"/>
            <a:cs typeface="Arial" panose="020B0604020202020204" pitchFamily="34" charset="0"/>
          </a:endParaRPr>
        </a:p>
      </dsp:txBody>
      <dsp:txXfrm>
        <a:off x="22703" y="534886"/>
        <a:ext cx="2931259" cy="41966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F23C18-7691-4C22-A23A-EAEE9D2075AF}">
      <dsp:nvSpPr>
        <dsp:cNvPr id="0" name=""/>
        <dsp:cNvSpPr/>
      </dsp:nvSpPr>
      <dsp:spPr>
        <a:xfrm>
          <a:off x="0" y="0"/>
          <a:ext cx="3450612" cy="3450612"/>
        </a:xfrm>
        <a:prstGeom prst="pie">
          <a:avLst>
            <a:gd name="adj1" fmla="val 5400000"/>
            <a:gd name="adj2" fmla="val 16200000"/>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3BA23BB3-BDE4-4E33-A5A7-49D2720F1426}">
      <dsp:nvSpPr>
        <dsp:cNvPr id="0" name=""/>
        <dsp:cNvSpPr/>
      </dsp:nvSpPr>
      <dsp:spPr>
        <a:xfrm>
          <a:off x="1725306" y="0"/>
          <a:ext cx="7877968" cy="3450612"/>
        </a:xfrm>
        <a:prstGeom prst="rect">
          <a:avLst/>
        </a:prstGeom>
        <a:solidFill>
          <a:schemeClr val="accent4">
            <a:lumMod val="60000"/>
            <a:lumOff val="4000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just"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Higher demand for car gadget services among car enthusiasts and owners, specifically across the UK (</a:t>
          </a:r>
          <a:r>
            <a:rPr lang="en-AU" sz="1600" kern="1200" dirty="0" err="1">
              <a:latin typeface="Arial" panose="020B0604020202020204" pitchFamily="34" charset="0"/>
              <a:cs typeface="Arial" panose="020B0604020202020204" pitchFamily="34" charset="0"/>
            </a:rPr>
            <a:t>Munuhwa</a:t>
          </a:r>
          <a:r>
            <a:rPr lang="en-AU" sz="1600" kern="1200" dirty="0">
              <a:latin typeface="Arial" panose="020B0604020202020204" pitchFamily="34" charset="0"/>
              <a:cs typeface="Arial" panose="020B0604020202020204" pitchFamily="34" charset="0"/>
            </a:rPr>
            <a:t>, et. al., 2024)</a:t>
          </a:r>
          <a:r>
            <a:rPr lang="en-US" sz="1600" kern="1200" dirty="0">
              <a:latin typeface="Arial" panose="020B0604020202020204" pitchFamily="34" charset="0"/>
              <a:cs typeface="Arial" panose="020B0604020202020204" pitchFamily="34" charset="0"/>
            </a:rPr>
            <a:t>. </a:t>
          </a:r>
          <a:endParaRPr lang="en-IN" sz="1600" kern="1200" dirty="0">
            <a:latin typeface="Arial" panose="020B0604020202020204" pitchFamily="34" charset="0"/>
            <a:cs typeface="Arial" panose="020B0604020202020204" pitchFamily="34" charset="0"/>
          </a:endParaRPr>
        </a:p>
      </dsp:txBody>
      <dsp:txXfrm>
        <a:off x="1725306" y="0"/>
        <a:ext cx="7877968" cy="552098"/>
      </dsp:txXfrm>
    </dsp:sp>
    <dsp:sp modelId="{B4B69A01-35CC-4A98-BF18-B11D1E542E9C}">
      <dsp:nvSpPr>
        <dsp:cNvPr id="0" name=""/>
        <dsp:cNvSpPr/>
      </dsp:nvSpPr>
      <dsp:spPr>
        <a:xfrm>
          <a:off x="362314" y="552098"/>
          <a:ext cx="2725984" cy="2725984"/>
        </a:xfrm>
        <a:prstGeom prst="pie">
          <a:avLst>
            <a:gd name="adj1" fmla="val 5400000"/>
            <a:gd name="adj2" fmla="val 16200000"/>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E68265A-4F02-4ADC-B1DB-CD40D74D2890}">
      <dsp:nvSpPr>
        <dsp:cNvPr id="0" name=""/>
        <dsp:cNvSpPr/>
      </dsp:nvSpPr>
      <dsp:spPr>
        <a:xfrm>
          <a:off x="1725306" y="552098"/>
          <a:ext cx="7877968" cy="2725984"/>
        </a:xfrm>
        <a:prstGeom prst="rect">
          <a:avLst/>
        </a:prstGeom>
        <a:solidFill>
          <a:schemeClr val="accent2">
            <a:lumMod val="40000"/>
            <a:lumOff val="60000"/>
            <a:alpha val="9000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just" defTabSz="711200">
            <a:lnSpc>
              <a:spcPct val="100000"/>
            </a:lnSpc>
            <a:spcBef>
              <a:spcPct val="0"/>
            </a:spcBef>
            <a:spcAft>
              <a:spcPct val="35000"/>
            </a:spcAft>
            <a:buNone/>
          </a:pPr>
          <a:r>
            <a:rPr lang="en-US" sz="1600" kern="1200">
              <a:latin typeface="Arial" panose="020B0604020202020204" pitchFamily="34" charset="0"/>
              <a:cs typeface="Arial" panose="020B0604020202020204" pitchFamily="34" charset="0"/>
            </a:rPr>
            <a:t>Unique and combined car garage services under one roof</a:t>
          </a:r>
          <a:endParaRPr lang="en-IN" sz="1600" kern="1200">
            <a:latin typeface="Arial" panose="020B0604020202020204" pitchFamily="34" charset="0"/>
            <a:cs typeface="Arial" panose="020B0604020202020204" pitchFamily="34" charset="0"/>
          </a:endParaRPr>
        </a:p>
      </dsp:txBody>
      <dsp:txXfrm>
        <a:off x="1725306" y="552098"/>
        <a:ext cx="7877968" cy="552098"/>
      </dsp:txXfrm>
    </dsp:sp>
    <dsp:sp modelId="{AF7DD18C-075D-4172-8405-ACB166AE4C5E}">
      <dsp:nvSpPr>
        <dsp:cNvPr id="0" name=""/>
        <dsp:cNvSpPr/>
      </dsp:nvSpPr>
      <dsp:spPr>
        <a:xfrm>
          <a:off x="724628" y="1104196"/>
          <a:ext cx="2001355" cy="2001355"/>
        </a:xfrm>
        <a:prstGeom prst="pie">
          <a:avLst>
            <a:gd name="adj1" fmla="val 5400000"/>
            <a:gd name="adj2" fmla="val 16200000"/>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FDF2736-761A-431F-9BE6-144931A4AEB5}">
      <dsp:nvSpPr>
        <dsp:cNvPr id="0" name=""/>
        <dsp:cNvSpPr/>
      </dsp:nvSpPr>
      <dsp:spPr>
        <a:xfrm>
          <a:off x="1725306" y="1104196"/>
          <a:ext cx="7877968" cy="2001355"/>
        </a:xfrm>
        <a:prstGeom prst="rect">
          <a:avLst/>
        </a:prstGeom>
        <a:solidFill>
          <a:schemeClr val="accent1">
            <a:lumMod val="40000"/>
            <a:lumOff val="6000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just"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New market development, such as South West England and South Wales</a:t>
          </a:r>
          <a:endParaRPr lang="en-IN" sz="1600" kern="1200" dirty="0">
            <a:latin typeface="Arial" panose="020B0604020202020204" pitchFamily="34" charset="0"/>
            <a:cs typeface="Arial" panose="020B0604020202020204" pitchFamily="34" charset="0"/>
          </a:endParaRPr>
        </a:p>
      </dsp:txBody>
      <dsp:txXfrm>
        <a:off x="1725306" y="1104196"/>
        <a:ext cx="7877968" cy="552098"/>
      </dsp:txXfrm>
    </dsp:sp>
    <dsp:sp modelId="{FEEC7B8F-C1C9-45AD-858F-9B6189A3855D}">
      <dsp:nvSpPr>
        <dsp:cNvPr id="0" name=""/>
        <dsp:cNvSpPr/>
      </dsp:nvSpPr>
      <dsp:spPr>
        <a:xfrm>
          <a:off x="1086943" y="1656294"/>
          <a:ext cx="1276726" cy="1276726"/>
        </a:xfrm>
        <a:prstGeom prst="pie">
          <a:avLst>
            <a:gd name="adj1" fmla="val 5400000"/>
            <a:gd name="adj2" fmla="val 16200000"/>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C56C32-A934-434D-812D-E31A30D0A93E}">
      <dsp:nvSpPr>
        <dsp:cNvPr id="0" name=""/>
        <dsp:cNvSpPr/>
      </dsp:nvSpPr>
      <dsp:spPr>
        <a:xfrm>
          <a:off x="1725306" y="1656294"/>
          <a:ext cx="7877968" cy="1276726"/>
        </a:xfrm>
        <a:prstGeom prst="rect">
          <a:avLst/>
        </a:prstGeom>
        <a:solidFill>
          <a:schemeClr val="accent5">
            <a:lumMod val="20000"/>
            <a:lumOff val="8000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just"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Possibilities to generate an effective brand reputation and high profit in future</a:t>
          </a:r>
          <a:endParaRPr lang="en-IN" sz="1600" kern="1200" dirty="0">
            <a:latin typeface="Arial" panose="020B0604020202020204" pitchFamily="34" charset="0"/>
            <a:cs typeface="Arial" panose="020B0604020202020204" pitchFamily="34" charset="0"/>
          </a:endParaRPr>
        </a:p>
      </dsp:txBody>
      <dsp:txXfrm>
        <a:off x="1725306" y="1656294"/>
        <a:ext cx="7877968" cy="552098"/>
      </dsp:txXfrm>
    </dsp:sp>
    <dsp:sp modelId="{BF1F2C45-3A8B-448D-94E6-2C55E97315D5}">
      <dsp:nvSpPr>
        <dsp:cNvPr id="0" name=""/>
        <dsp:cNvSpPr/>
      </dsp:nvSpPr>
      <dsp:spPr>
        <a:xfrm>
          <a:off x="1449257" y="2208392"/>
          <a:ext cx="552098" cy="552098"/>
        </a:xfrm>
        <a:prstGeom prst="pie">
          <a:avLst>
            <a:gd name="adj1" fmla="val 5400000"/>
            <a:gd name="adj2" fmla="val 16200000"/>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4B13A0E-3CE4-4EFF-B125-722235C284E6}">
      <dsp:nvSpPr>
        <dsp:cNvPr id="0" name=""/>
        <dsp:cNvSpPr/>
      </dsp:nvSpPr>
      <dsp:spPr>
        <a:xfrm>
          <a:off x="1725306" y="2208392"/>
          <a:ext cx="7877968" cy="552098"/>
        </a:xfrm>
        <a:prstGeom prst="rect">
          <a:avLst/>
        </a:prstGeom>
        <a:solidFill>
          <a:schemeClr val="accent4">
            <a:lumMod val="20000"/>
            <a:lumOff val="80000"/>
            <a:alpha val="9000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just"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Possibilities for increasing the effective customer base </a:t>
          </a:r>
          <a:endParaRPr lang="en-IN" sz="1600" kern="1200" dirty="0">
            <a:latin typeface="Arial" panose="020B0604020202020204" pitchFamily="34" charset="0"/>
            <a:cs typeface="Arial" panose="020B0604020202020204" pitchFamily="34" charset="0"/>
          </a:endParaRPr>
        </a:p>
      </dsp:txBody>
      <dsp:txXfrm>
        <a:off x="1725306" y="2208392"/>
        <a:ext cx="7877968" cy="55209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6D60F9-263A-4B5A-BB0F-26C0E49258A6}">
      <dsp:nvSpPr>
        <dsp:cNvPr id="0" name=""/>
        <dsp:cNvSpPr/>
      </dsp:nvSpPr>
      <dsp:spPr>
        <a:xfrm>
          <a:off x="2315" y="639486"/>
          <a:ext cx="4343278" cy="2171639"/>
        </a:xfrm>
        <a:prstGeom prst="rect">
          <a:avLst/>
        </a:prstGeom>
        <a:solidFill>
          <a:schemeClr val="accent1">
            <a:lumMod val="20000"/>
            <a:lumOff val="8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just" defTabSz="889000">
            <a:lnSpc>
              <a:spcPct val="15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The total estimated cost will be £70,000 for developing the DNB car business in different areas like South West England and South Wales (</a:t>
          </a:r>
          <a:r>
            <a:rPr lang="en-AU" sz="2000" kern="1200" dirty="0">
              <a:solidFill>
                <a:schemeClr val="tx1"/>
              </a:solidFill>
              <a:latin typeface="Arial" panose="020B0604020202020204" pitchFamily="34" charset="0"/>
              <a:cs typeface="Arial" panose="020B0604020202020204" pitchFamily="34" charset="0"/>
            </a:rPr>
            <a:t>Amoah, 2024). </a:t>
          </a:r>
          <a:endParaRPr lang="en-IN" sz="2000" kern="1200" dirty="0">
            <a:solidFill>
              <a:schemeClr val="tx1"/>
            </a:solidFill>
            <a:latin typeface="Arial" panose="020B0604020202020204" pitchFamily="34" charset="0"/>
            <a:cs typeface="Arial" panose="020B0604020202020204" pitchFamily="34" charset="0"/>
          </a:endParaRPr>
        </a:p>
      </dsp:txBody>
      <dsp:txXfrm>
        <a:off x="2315" y="639486"/>
        <a:ext cx="4343278" cy="2171639"/>
      </dsp:txXfrm>
    </dsp:sp>
    <dsp:sp modelId="{37F97048-3F7D-4D58-B0B2-42B6026AA0B9}">
      <dsp:nvSpPr>
        <dsp:cNvPr id="0" name=""/>
        <dsp:cNvSpPr/>
      </dsp:nvSpPr>
      <dsp:spPr>
        <a:xfrm>
          <a:off x="5257681" y="639486"/>
          <a:ext cx="4343278" cy="2171639"/>
        </a:xfrm>
        <a:prstGeom prst="rect">
          <a:avLst/>
        </a:prstGeom>
        <a:solidFill>
          <a:schemeClr val="accent2">
            <a:lumMod val="20000"/>
            <a:lumOff val="8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just" defTabSz="889000">
            <a:lnSpc>
              <a:spcPct val="15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The company will invest in license and insurance, branding and website, dyno setup, initial stock, garage fit out, and tools or equipment</a:t>
          </a:r>
          <a:endParaRPr lang="en-IN" sz="2000" kern="1200" dirty="0">
            <a:solidFill>
              <a:schemeClr val="tx1"/>
            </a:solidFill>
            <a:latin typeface="Arial" panose="020B0604020202020204" pitchFamily="34" charset="0"/>
            <a:cs typeface="Arial" panose="020B0604020202020204" pitchFamily="34" charset="0"/>
          </a:endParaRPr>
        </a:p>
      </dsp:txBody>
      <dsp:txXfrm>
        <a:off x="5257681" y="639486"/>
        <a:ext cx="4343278" cy="217163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5688C9-ED0E-4A99-9D05-3666FBB5A7CA}">
      <dsp:nvSpPr>
        <dsp:cNvPr id="0" name=""/>
        <dsp:cNvSpPr/>
      </dsp:nvSpPr>
      <dsp:spPr>
        <a:xfrm>
          <a:off x="871111" y="0"/>
          <a:ext cx="9872601" cy="416284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0F5C46-3565-4DA0-98B4-DB25791DBBB9}">
      <dsp:nvSpPr>
        <dsp:cNvPr id="0" name=""/>
        <dsp:cNvSpPr/>
      </dsp:nvSpPr>
      <dsp:spPr>
        <a:xfrm>
          <a:off x="1417" y="1248851"/>
          <a:ext cx="5567800" cy="1665136"/>
        </a:xfrm>
        <a:prstGeom prst="roundRect">
          <a:avLst/>
        </a:prstGeom>
        <a:solidFill>
          <a:schemeClr val="accent4">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50000"/>
            </a:lnSpc>
            <a:spcBef>
              <a:spcPct val="0"/>
            </a:spcBef>
            <a:spcAft>
              <a:spcPct val="35000"/>
            </a:spcAft>
            <a:buNone/>
          </a:pPr>
          <a:r>
            <a:rPr lang="en-AU" sz="1800" kern="1200" dirty="0">
              <a:solidFill>
                <a:schemeClr val="tx1"/>
              </a:solidFill>
              <a:latin typeface="Arial" panose="020B0604020202020204" pitchFamily="34" charset="0"/>
              <a:cs typeface="Arial" panose="020B0604020202020204" pitchFamily="34" charset="0"/>
            </a:rPr>
            <a:t>As per the given study, the DNB car made a plan to provide the combined garage services to the customers living in different areas like Newport, South West England, and South Wales.</a:t>
          </a:r>
          <a:endParaRPr lang="en-IN" sz="1800" kern="1200" dirty="0">
            <a:solidFill>
              <a:schemeClr val="tx1"/>
            </a:solidFill>
            <a:latin typeface="Arial" panose="020B0604020202020204" pitchFamily="34" charset="0"/>
            <a:cs typeface="Arial" panose="020B0604020202020204" pitchFamily="34" charset="0"/>
          </a:endParaRPr>
        </a:p>
      </dsp:txBody>
      <dsp:txXfrm>
        <a:off x="82702" y="1330136"/>
        <a:ext cx="5405230" cy="1502566"/>
      </dsp:txXfrm>
    </dsp:sp>
    <dsp:sp modelId="{83384E74-C52E-4D63-98CD-8D553FA80086}">
      <dsp:nvSpPr>
        <dsp:cNvPr id="0" name=""/>
        <dsp:cNvSpPr/>
      </dsp:nvSpPr>
      <dsp:spPr>
        <a:xfrm>
          <a:off x="6045607" y="1248851"/>
          <a:ext cx="5567800" cy="1665136"/>
        </a:xfrm>
        <a:prstGeom prst="roundRect">
          <a:avLst/>
        </a:prstGeom>
        <a:solidFill>
          <a:schemeClr val="accent5">
            <a:lumMod val="20000"/>
            <a:lumOff val="8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50000"/>
            </a:lnSpc>
            <a:spcBef>
              <a:spcPct val="0"/>
            </a:spcBef>
            <a:spcAft>
              <a:spcPct val="35000"/>
            </a:spcAft>
            <a:buNone/>
          </a:pPr>
          <a:r>
            <a:rPr lang="en-AU" sz="1800" kern="1200" dirty="0">
              <a:solidFill>
                <a:schemeClr val="tx1"/>
              </a:solidFill>
              <a:latin typeface="Arial" panose="020B0604020202020204" pitchFamily="34" charset="0"/>
              <a:cs typeface="Arial" panose="020B0604020202020204" pitchFamily="34" charset="0"/>
            </a:rPr>
            <a:t>It is identified that the new business plan is made to offer all-in-one customisation and performance services to car enthusiasts and owners under one garage. </a:t>
          </a:r>
          <a:endParaRPr lang="en-IN" sz="1800" kern="1200" dirty="0">
            <a:solidFill>
              <a:schemeClr val="tx1"/>
            </a:solidFill>
            <a:latin typeface="Arial" panose="020B0604020202020204" pitchFamily="34" charset="0"/>
            <a:cs typeface="Arial" panose="020B0604020202020204" pitchFamily="34" charset="0"/>
          </a:endParaRPr>
        </a:p>
      </dsp:txBody>
      <dsp:txXfrm>
        <a:off x="6126892" y="1330136"/>
        <a:ext cx="5405230" cy="15025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72023C-B2D1-4A43-9BB2-8C16E4AED877}" type="datetimeFigureOut">
              <a:rPr lang="en-IN" smtClean="0"/>
              <a:t>30-06-2025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8F2C39-D76A-4B8D-B06A-4E49275A0613}" type="slidenum">
              <a:rPr lang="en-IN" smtClean="0"/>
              <a:t>‹#›</a:t>
            </a:fld>
            <a:endParaRPr lang="en-IN"/>
          </a:p>
        </p:txBody>
      </p:sp>
    </p:spTree>
    <p:extLst>
      <p:ext uri="{BB962C8B-B14F-4D97-AF65-F5344CB8AC3E}">
        <p14:creationId xmlns:p14="http://schemas.microsoft.com/office/powerpoint/2010/main" val="1960853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568F2C39-D76A-4B8D-B06A-4E49275A0613}" type="slidenum">
              <a:rPr lang="en-IN" smtClean="0"/>
              <a:t>1</a:t>
            </a:fld>
            <a:endParaRPr lang="en-IN"/>
          </a:p>
        </p:txBody>
      </p:sp>
    </p:spTree>
    <p:extLst>
      <p:ext uri="{BB962C8B-B14F-4D97-AF65-F5344CB8AC3E}">
        <p14:creationId xmlns:p14="http://schemas.microsoft.com/office/powerpoint/2010/main" val="2230972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AU" sz="1200" kern="1200" dirty="0">
                <a:solidFill>
                  <a:schemeClr val="tx1"/>
                </a:solidFill>
                <a:effectLst/>
                <a:latin typeface="Arial" panose="020B0604020202020204" pitchFamily="34" charset="0"/>
                <a:ea typeface="+mn-ea"/>
                <a:cs typeface="Arial" panose="020B0604020202020204" pitchFamily="34" charset="0"/>
              </a:rPr>
              <a:t>It will include key integrated services in its business plan, like turbocharging, ECU remapping, dyno testing, interior and exterior customisation, exhaust upgradation, and others. The company will focus only on the car owners and enthusiasts who belong to the south west of England and south Wales, along with focusing on branding and marketing activities (Butler, et. al., 2020). Different posts will be made to share the unique services on different social media platforms like Facebook, Instagram, TikTok Tok and YouTube. This study will cover the points for developing knowledge about DNB, such as products and services, Target market, Market analysis, Operational plan, Sales strategy, financial plan, USP, and legal compliances.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8F2C39-D76A-4B8D-B06A-4E49275A0613}" type="slidenum">
              <a:rPr lang="en-IN" smtClean="0"/>
              <a:t>2</a:t>
            </a:fld>
            <a:endParaRPr lang="en-IN"/>
          </a:p>
        </p:txBody>
      </p:sp>
    </p:spTree>
    <p:extLst>
      <p:ext uri="{BB962C8B-B14F-4D97-AF65-F5344CB8AC3E}">
        <p14:creationId xmlns:p14="http://schemas.microsoft.com/office/powerpoint/2010/main" val="20319199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AU" sz="1200" kern="1200" dirty="0">
                <a:solidFill>
                  <a:schemeClr val="tx1"/>
                </a:solidFill>
                <a:effectLst/>
                <a:latin typeface="Arial" panose="020B0604020202020204" pitchFamily="34" charset="0"/>
                <a:ea typeface="+mn-ea"/>
                <a:cs typeface="Arial" panose="020B0604020202020204" pitchFamily="34" charset="0"/>
              </a:rPr>
              <a:t>Different services and products will be provided by the DNB car garage enterprise to the UK customers. It will include services like turbochargers, interior and exterior upgrades, and others (Butler, et. al., 2020). The new business proposition will also focus on key products and services like repairing, routine maintenance, fluids, tires, battery replacements, and audio upgradation. All the customisation and performance services will be available only in one garage of the DNB car.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8F2C39-D76A-4B8D-B06A-4E49275A0613}" type="slidenum">
              <a:rPr lang="en-IN" smtClean="0"/>
              <a:t>3</a:t>
            </a:fld>
            <a:endParaRPr lang="en-IN"/>
          </a:p>
        </p:txBody>
      </p:sp>
    </p:spTree>
    <p:extLst>
      <p:ext uri="{BB962C8B-B14F-4D97-AF65-F5344CB8AC3E}">
        <p14:creationId xmlns:p14="http://schemas.microsoft.com/office/powerpoint/2010/main" val="16284533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 mission of the DNB car will be to deliver unique services by integrating customisations, modifications and car performance in one garage. It will encourage the large customer base to engage with the DNB car and get the services of the equipped garage (</a:t>
            </a:r>
            <a:r>
              <a:rPr lang="en-AU" sz="1200" kern="1200" dirty="0">
                <a:solidFill>
                  <a:schemeClr val="tx1"/>
                </a:solidFill>
                <a:effectLst/>
                <a:latin typeface="Arial" panose="020B0604020202020204" pitchFamily="34" charset="0"/>
                <a:ea typeface="+mn-ea"/>
                <a:cs typeface="Arial" panose="020B0604020202020204" pitchFamily="34" charset="0"/>
              </a:rPr>
              <a:t>Qadir, et. al., 2024)</a:t>
            </a:r>
            <a:r>
              <a:rPr lang="en-US" sz="1200" kern="1200" dirty="0">
                <a:solidFill>
                  <a:schemeClr val="tx1"/>
                </a:solidFill>
                <a:effectLst/>
                <a:latin typeface="Arial" panose="020B0604020202020204" pitchFamily="34" charset="0"/>
                <a:ea typeface="+mn-ea"/>
                <a:cs typeface="Arial" panose="020B0604020202020204" pitchFamily="34" charset="0"/>
              </a:rPr>
              <a:t>. Additionally, the business aims to deliver the combined services to the UK-based owners and enthusiasts of cars highly seeking the repairing, modification, customisations, and improving car performance services.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8F2C39-D76A-4B8D-B06A-4E49275A0613}" type="slidenum">
              <a:rPr lang="en-IN" smtClean="0"/>
              <a:t>4</a:t>
            </a:fld>
            <a:endParaRPr lang="en-IN"/>
          </a:p>
        </p:txBody>
      </p:sp>
    </p:spTree>
    <p:extLst>
      <p:ext uri="{BB962C8B-B14F-4D97-AF65-F5344CB8AC3E}">
        <p14:creationId xmlns:p14="http://schemas.microsoft.com/office/powerpoint/2010/main" val="3215409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 new business plan is made by the DNB car for integrating different garage services like repairing, customisations, remapping, tuning, interior or exterior styling, and overall car performance under one roof (</a:t>
            </a:r>
            <a:r>
              <a:rPr lang="en-AU" sz="1200" kern="1200" dirty="0">
                <a:solidFill>
                  <a:schemeClr val="tx1"/>
                </a:solidFill>
                <a:effectLst/>
                <a:latin typeface="Arial" panose="020B0604020202020204" pitchFamily="34" charset="0"/>
                <a:ea typeface="+mn-ea"/>
                <a:cs typeface="Arial" panose="020B0604020202020204" pitchFamily="34" charset="0"/>
              </a:rPr>
              <a:t>Wells, et. al., 2025)</a:t>
            </a:r>
            <a:r>
              <a:rPr lang="en-US" sz="1200" kern="1200" dirty="0">
                <a:solidFill>
                  <a:schemeClr val="tx1"/>
                </a:solidFill>
                <a:effectLst/>
                <a:latin typeface="Arial" panose="020B0604020202020204" pitchFamily="34" charset="0"/>
                <a:ea typeface="+mn-ea"/>
                <a:cs typeface="Arial" panose="020B0604020202020204" pitchFamily="34" charset="0"/>
              </a:rPr>
              <a:t>. To develop its business plan effectively, the DNB car garage enterprise focuses on developing a loyal customer base, along with delivering the car garage service each month to 20 customers. The other objectives are developing the products in such as merchandise and DNB parts, and using the break-even for 12 to 18 months.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8F2C39-D76A-4B8D-B06A-4E49275A0613}" type="slidenum">
              <a:rPr lang="en-IN" smtClean="0"/>
              <a:t>5</a:t>
            </a:fld>
            <a:endParaRPr lang="en-IN"/>
          </a:p>
        </p:txBody>
      </p:sp>
    </p:spTree>
    <p:extLst>
      <p:ext uri="{BB962C8B-B14F-4D97-AF65-F5344CB8AC3E}">
        <p14:creationId xmlns:p14="http://schemas.microsoft.com/office/powerpoint/2010/main" val="2944626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DNB car focused on a unique selling proposition by combining dyno testing, premium styling, remapping, and professional tuning into one highly effective service backed by proven results, precision, and passion. The DNB car currently has a business unit in 1000 to 2000 square feet across Newport. It aims to propose new services across South West England and South Wales. </a:t>
            </a:r>
            <a:r>
              <a:rPr lang="en-AU" sz="1200" kern="1200" dirty="0">
                <a:solidFill>
                  <a:schemeClr val="tx1"/>
                </a:solidFill>
                <a:effectLst/>
                <a:latin typeface="Arial" panose="020B0604020202020204" pitchFamily="34" charset="0"/>
                <a:ea typeface="+mn-ea"/>
                <a:cs typeface="Arial" panose="020B0604020202020204" pitchFamily="34" charset="0"/>
              </a:rPr>
              <a:t>Mpofu. (2022) states that </a:t>
            </a:r>
            <a:r>
              <a:rPr lang="en-US" sz="1200" kern="1200" dirty="0">
                <a:solidFill>
                  <a:schemeClr val="tx1"/>
                </a:solidFill>
                <a:effectLst/>
                <a:latin typeface="Arial" panose="020B0604020202020204" pitchFamily="34" charset="0"/>
                <a:ea typeface="+mn-ea"/>
                <a:cs typeface="Arial" panose="020B0604020202020204" pitchFamily="34" charset="0"/>
              </a:rPr>
              <a:t>its legal structure is followed by VAT registration, GDPR compliance, company house registration, public responsibility, environmental regulations, and motor trade insurance. </a:t>
            </a:r>
            <a:endParaRPr lang="en-IN" sz="1200" kern="1200" dirty="0">
              <a:solidFill>
                <a:schemeClr val="tx1"/>
              </a:solidFill>
              <a:effectLst/>
              <a:latin typeface="Arial" panose="020B0604020202020204" pitchFamily="34" charset="0"/>
              <a:ea typeface="+mn-ea"/>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68F2C39-D76A-4B8D-B06A-4E49275A0613}" type="slidenum">
              <a:rPr lang="en-IN" smtClean="0"/>
              <a:t>6</a:t>
            </a:fld>
            <a:endParaRPr lang="en-IN"/>
          </a:p>
        </p:txBody>
      </p:sp>
    </p:spTree>
    <p:extLst>
      <p:ext uri="{BB962C8B-B14F-4D97-AF65-F5344CB8AC3E}">
        <p14:creationId xmlns:p14="http://schemas.microsoft.com/office/powerpoint/2010/main" val="36793710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 human resources will employ 10 to 15 employees by month 6 to serve the combined services to 20 customers each month. Additionally, a loyal customer base will be developed by involving approximately. 200 customers in 2 years (</a:t>
            </a:r>
            <a:r>
              <a:rPr lang="en-AU" sz="1200" kern="1200" dirty="0">
                <a:solidFill>
                  <a:schemeClr val="tx1"/>
                </a:solidFill>
                <a:effectLst/>
                <a:latin typeface="Arial" panose="020B0604020202020204" pitchFamily="34" charset="0"/>
                <a:ea typeface="+mn-ea"/>
                <a:cs typeface="Arial" panose="020B0604020202020204" pitchFamily="34" charset="0"/>
              </a:rPr>
              <a:t>Diewald, et. al., 2021)</a:t>
            </a:r>
            <a:r>
              <a:rPr lang="en-US" sz="1200" kern="1200" dirty="0">
                <a:solidFill>
                  <a:schemeClr val="tx1"/>
                </a:solidFill>
                <a:effectLst/>
                <a:latin typeface="Arial" panose="020B0604020202020204" pitchFamily="34" charset="0"/>
                <a:ea typeface="+mn-ea"/>
                <a:cs typeface="Arial" panose="020B0604020202020204" pitchFamily="34" charset="0"/>
              </a:rPr>
              <a:t>. They will be hired for different roles such as Styling specialist, Lead technician, Performance mechanic, and Admin. </a:t>
            </a:r>
            <a:endParaRPr lang="en-IN" sz="1200" kern="1200" dirty="0">
              <a:solidFill>
                <a:schemeClr val="tx1"/>
              </a:solidFill>
              <a:effectLst/>
              <a:latin typeface="Arial" panose="020B0604020202020204" pitchFamily="34" charset="0"/>
              <a:ea typeface="+mn-ea"/>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68F2C39-D76A-4B8D-B06A-4E49275A0613}" type="slidenum">
              <a:rPr lang="en-IN" smtClean="0"/>
              <a:t>7</a:t>
            </a:fld>
            <a:endParaRPr lang="en-IN"/>
          </a:p>
        </p:txBody>
      </p:sp>
    </p:spTree>
    <p:extLst>
      <p:ext uri="{BB962C8B-B14F-4D97-AF65-F5344CB8AC3E}">
        <p14:creationId xmlns:p14="http://schemas.microsoft.com/office/powerpoint/2010/main" val="41547344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 DNB car will focus on integrating different resources essential for developing a new business proposition, as combining all customisation and performance in one garage (</a:t>
            </a:r>
            <a:r>
              <a:rPr lang="en-AU" sz="1200" kern="1200" dirty="0">
                <a:solidFill>
                  <a:schemeClr val="tx1"/>
                </a:solidFill>
                <a:effectLst/>
                <a:latin typeface="Arial" panose="020B0604020202020204" pitchFamily="34" charset="0"/>
                <a:ea typeface="+mn-ea"/>
                <a:cs typeface="Arial" panose="020B0604020202020204" pitchFamily="34" charset="0"/>
              </a:rPr>
              <a:t>Diewald, et. al., 2021)</a:t>
            </a:r>
            <a:r>
              <a:rPr lang="en-US" sz="1200" kern="1200" dirty="0">
                <a:solidFill>
                  <a:schemeClr val="tx1"/>
                </a:solidFill>
                <a:effectLst/>
                <a:latin typeface="Arial" panose="020B0604020202020204" pitchFamily="34" charset="0"/>
                <a:ea typeface="+mn-ea"/>
                <a:cs typeface="Arial" panose="020B0604020202020204" pitchFamily="34" charset="0"/>
              </a:rPr>
              <a:t>. The financial resources are determined as Dyno setup, insurance, license, initial stock, garage set up, equipment and tools, branding and websites. The overall cost is determined for arranging these financial resources and investment as £70,000 for 12 months.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8F2C39-D76A-4B8D-B06A-4E49275A0613}" type="slidenum">
              <a:rPr lang="en-IN" smtClean="0"/>
              <a:t>8</a:t>
            </a:fld>
            <a:endParaRPr lang="en-IN"/>
          </a:p>
        </p:txBody>
      </p:sp>
    </p:spTree>
    <p:extLst>
      <p:ext uri="{BB962C8B-B14F-4D97-AF65-F5344CB8AC3E}">
        <p14:creationId xmlns:p14="http://schemas.microsoft.com/office/powerpoint/2010/main" val="8155781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AU" sz="1200" kern="1200" dirty="0">
                <a:solidFill>
                  <a:schemeClr val="tx1"/>
                </a:solidFill>
                <a:effectLst/>
                <a:latin typeface="Arial" panose="020B0604020202020204" pitchFamily="34" charset="0"/>
                <a:ea typeface="+mn-ea"/>
                <a:cs typeface="Arial" panose="020B0604020202020204" pitchFamily="34" charset="0"/>
              </a:rPr>
              <a:t>The Swot analysis model in the given table focuses on strengths, weaknesses, opportunities, and threats of the DNB car in developing a new business plan. The strengths are identified as all-in-one integrated car garage services under one roof, and skilled or professional employees (Liu, et. al., 2021). Key weaknesses are identified as less awareness about integrated garage services among UK people and potential conflicts among business partners due to multiple decision-making. Some possible threats arose among the business partners due to the shared profits, which may have led to workplace conflicts. Additionally, some more threats identified can be faced by the DNB car in implementing new business policy, such as higher competitiveness, legislative challenges, and taxation challenges </a:t>
            </a:r>
            <a:r>
              <a:rPr lang="en-US" sz="1200" kern="1200" dirty="0">
                <a:solidFill>
                  <a:schemeClr val="tx1"/>
                </a:solidFill>
                <a:effectLst/>
                <a:latin typeface="Arial" panose="020B0604020202020204" pitchFamily="34" charset="0"/>
                <a:ea typeface="+mn-ea"/>
                <a:cs typeface="Arial" panose="020B0604020202020204" pitchFamily="34" charset="0"/>
              </a:rPr>
              <a:t>(</a:t>
            </a:r>
            <a:r>
              <a:rPr lang="en-AU" sz="1200" kern="1200" dirty="0">
                <a:solidFill>
                  <a:schemeClr val="tx1"/>
                </a:solidFill>
                <a:effectLst/>
                <a:latin typeface="Arial" panose="020B0604020202020204" pitchFamily="34" charset="0"/>
                <a:ea typeface="+mn-ea"/>
                <a:cs typeface="Arial" panose="020B0604020202020204" pitchFamily="34" charset="0"/>
              </a:rPr>
              <a:t>James and James, 2021). To address the potential challenges, some action plans have been made by the garage company DNB which are such as training and development, following legal compliances, and good market research.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8F2C39-D76A-4B8D-B06A-4E49275A0613}" type="slidenum">
              <a:rPr lang="en-IN" smtClean="0"/>
              <a:t>9</a:t>
            </a:fld>
            <a:endParaRPr lang="en-IN"/>
          </a:p>
        </p:txBody>
      </p:sp>
    </p:spTree>
    <p:extLst>
      <p:ext uri="{BB962C8B-B14F-4D97-AF65-F5344CB8AC3E}">
        <p14:creationId xmlns:p14="http://schemas.microsoft.com/office/powerpoint/2010/main" val="28346955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Marketing and branding strategy will be used for increasing customer awareness, brand promotion, and gaining higher competitive advantages. The DNB car will focus on implementing social media platforms like Instagram, YouTube, Facebook, and TikTok for sharing the new business plan or combining services for the UK customers (</a:t>
            </a:r>
            <a:r>
              <a:rPr lang="en-AU" sz="1200" kern="1200" dirty="0" err="1">
                <a:solidFill>
                  <a:schemeClr val="tx1"/>
                </a:solidFill>
                <a:effectLst/>
                <a:latin typeface="Arial" panose="020B0604020202020204" pitchFamily="34" charset="0"/>
                <a:ea typeface="+mn-ea"/>
                <a:cs typeface="Arial" panose="020B0604020202020204" pitchFamily="34" charset="0"/>
              </a:rPr>
              <a:t>Ronteau</a:t>
            </a:r>
            <a:r>
              <a:rPr lang="en-AU" sz="1200" kern="1200" dirty="0">
                <a:solidFill>
                  <a:schemeClr val="tx1"/>
                </a:solidFill>
                <a:effectLst/>
                <a:latin typeface="Arial" panose="020B0604020202020204" pitchFamily="34" charset="0"/>
                <a:ea typeface="+mn-ea"/>
                <a:cs typeface="Arial" panose="020B0604020202020204" pitchFamily="34" charset="0"/>
              </a:rPr>
              <a:t>, et. al., 2022)</a:t>
            </a:r>
            <a:r>
              <a:rPr lang="en-US" sz="1200" kern="1200" dirty="0">
                <a:solidFill>
                  <a:schemeClr val="tx1"/>
                </a:solidFill>
                <a:effectLst/>
                <a:latin typeface="Arial" panose="020B0604020202020204" pitchFamily="34" charset="0"/>
                <a:ea typeface="+mn-ea"/>
                <a:cs typeface="Arial" panose="020B0604020202020204" pitchFamily="34" charset="0"/>
              </a:rPr>
              <a:t>. Referral scheme and events will be run to engage the family and friends of the regular customers, along with establishing a partnership with stakeholders. </a:t>
            </a:r>
            <a:endParaRPr lang="en-IN" sz="1200" kern="1200" dirty="0">
              <a:solidFill>
                <a:schemeClr val="tx1"/>
              </a:solidFill>
              <a:effectLst/>
              <a:latin typeface="Arial" panose="020B0604020202020204" pitchFamily="34" charset="0"/>
              <a:ea typeface="+mn-ea"/>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68F2C39-D76A-4B8D-B06A-4E49275A0613}" type="slidenum">
              <a:rPr lang="en-IN" smtClean="0"/>
              <a:t>10</a:t>
            </a:fld>
            <a:endParaRPr lang="en-IN"/>
          </a:p>
        </p:txBody>
      </p:sp>
    </p:spTree>
    <p:extLst>
      <p:ext uri="{BB962C8B-B14F-4D97-AF65-F5344CB8AC3E}">
        <p14:creationId xmlns:p14="http://schemas.microsoft.com/office/powerpoint/2010/main" val="17629442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kern="1200" dirty="0">
                <a:solidFill>
                  <a:schemeClr val="tx1"/>
                </a:solidFill>
                <a:effectLst/>
                <a:latin typeface="Arial" panose="020B0604020202020204" pitchFamily="34" charset="0"/>
                <a:ea typeface="+mn-ea"/>
                <a:cs typeface="Arial" panose="020B0604020202020204" pitchFamily="34" charset="0"/>
              </a:rPr>
              <a:t>The above slide note denotes the business card and flyers made to increase the customers' awareness of enjoying the integrated garage services under one roof. The business card demonstrates the mail ID, website address, owner's name, and a short introduction of the company (</a:t>
            </a:r>
            <a:r>
              <a:rPr lang="en-AU" sz="1200" kern="1200" dirty="0">
                <a:solidFill>
                  <a:schemeClr val="tx1"/>
                </a:solidFill>
                <a:effectLst/>
                <a:latin typeface="Arial" panose="020B0604020202020204" pitchFamily="34" charset="0"/>
                <a:ea typeface="+mn-ea"/>
                <a:cs typeface="Arial" panose="020B0604020202020204" pitchFamily="34" charset="0"/>
              </a:rPr>
              <a:t>Amoah, 2024)</a:t>
            </a:r>
            <a:r>
              <a:rPr lang="en-US" sz="1200" kern="1200" dirty="0">
                <a:solidFill>
                  <a:schemeClr val="tx1"/>
                </a:solidFill>
                <a:effectLst/>
                <a:latin typeface="Arial" panose="020B0604020202020204" pitchFamily="34" charset="0"/>
                <a:ea typeface="+mn-ea"/>
                <a:cs typeface="Arial" panose="020B0604020202020204" pitchFamily="34" charset="0"/>
              </a:rPr>
              <a:t>. Whereas, the flyer is presenting the key services like turbochargers, ECU tools, Custom tuning, Dyno testing, Calibration, downpipes, and other car styling services.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8F2C39-D76A-4B8D-B06A-4E49275A0613}" type="slidenum">
              <a:rPr lang="en-IN" smtClean="0"/>
              <a:t>11</a:t>
            </a:fld>
            <a:endParaRPr lang="en-IN"/>
          </a:p>
        </p:txBody>
      </p:sp>
    </p:spTree>
    <p:extLst>
      <p:ext uri="{BB962C8B-B14F-4D97-AF65-F5344CB8AC3E}">
        <p14:creationId xmlns:p14="http://schemas.microsoft.com/office/powerpoint/2010/main" val="13747692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AU" sz="1200" kern="1200" dirty="0">
                <a:solidFill>
                  <a:schemeClr val="tx1"/>
                </a:solidFill>
                <a:effectLst/>
                <a:latin typeface="Arial" panose="020B0604020202020204" pitchFamily="34" charset="0"/>
                <a:ea typeface="+mn-ea"/>
                <a:cs typeface="Arial" panose="020B0604020202020204" pitchFamily="34" charset="0"/>
              </a:rPr>
              <a:t>The company will share the DNB car’s customisation and performance services to its UK-based customers who are car enthusiasts and owners. The services will be offered by skilled professionals and technicians with accurate and proven results under one roof </a:t>
            </a:r>
            <a:r>
              <a:rPr lang="en-US" sz="1200" kern="1200" dirty="0">
                <a:solidFill>
                  <a:schemeClr val="tx1"/>
                </a:solidFill>
                <a:effectLst/>
                <a:latin typeface="Arial" panose="020B0604020202020204" pitchFamily="34" charset="0"/>
                <a:ea typeface="+mn-ea"/>
                <a:cs typeface="Arial" panose="020B0604020202020204" pitchFamily="34" charset="0"/>
              </a:rPr>
              <a:t>(</a:t>
            </a:r>
            <a:r>
              <a:rPr lang="en-AU" sz="1200" kern="1200" dirty="0" err="1">
                <a:solidFill>
                  <a:schemeClr val="tx1"/>
                </a:solidFill>
                <a:effectLst/>
                <a:latin typeface="Arial" panose="020B0604020202020204" pitchFamily="34" charset="0"/>
                <a:ea typeface="+mn-ea"/>
                <a:cs typeface="Arial" panose="020B0604020202020204" pitchFamily="34" charset="0"/>
              </a:rPr>
              <a:t>Munuhwa</a:t>
            </a:r>
            <a:r>
              <a:rPr lang="en-AU" sz="1200" kern="1200" dirty="0">
                <a:solidFill>
                  <a:schemeClr val="tx1"/>
                </a:solidFill>
                <a:effectLst/>
                <a:latin typeface="Arial" panose="020B0604020202020204" pitchFamily="34" charset="0"/>
                <a:ea typeface="+mn-ea"/>
                <a:cs typeface="Arial" panose="020B0604020202020204" pitchFamily="34" charset="0"/>
              </a:rPr>
              <a:t>, et. al., 2024). The aim of sharing the Facebook post is to increase the large customer base and generate brand awareness in the UK marketplaces. </a:t>
            </a:r>
            <a:endParaRPr lang="en-IN" sz="1200" kern="1200" dirty="0">
              <a:solidFill>
                <a:schemeClr val="tx1"/>
              </a:solidFill>
              <a:effectLst/>
              <a:latin typeface="Arial" panose="020B0604020202020204" pitchFamily="34" charset="0"/>
              <a:ea typeface="+mn-ea"/>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68F2C39-D76A-4B8D-B06A-4E49275A0613}" type="slidenum">
              <a:rPr lang="en-IN" smtClean="0"/>
              <a:t>12</a:t>
            </a:fld>
            <a:endParaRPr lang="en-IN"/>
          </a:p>
        </p:txBody>
      </p:sp>
    </p:spTree>
    <p:extLst>
      <p:ext uri="{BB962C8B-B14F-4D97-AF65-F5344CB8AC3E}">
        <p14:creationId xmlns:p14="http://schemas.microsoft.com/office/powerpoint/2010/main" val="13138572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An angel investor should invest in the DNB car because of the higher requirements of garage services among UK-based car enthusiasts and owners. The garage will provide combined services like remapping, dyno testing, interior and exterior styling, and other customisation and performance services under one roof, which will lead to an increase in the customer base and generate higher profits in future in the UK marketplaces (</a:t>
            </a:r>
            <a:r>
              <a:rPr lang="en-AU" sz="1200" kern="1200" dirty="0" err="1">
                <a:solidFill>
                  <a:schemeClr val="tx1"/>
                </a:solidFill>
                <a:effectLst/>
                <a:latin typeface="Arial" panose="020B0604020202020204" pitchFamily="34" charset="0"/>
                <a:ea typeface="+mn-ea"/>
                <a:cs typeface="Arial" panose="020B0604020202020204" pitchFamily="34" charset="0"/>
              </a:rPr>
              <a:t>Munuhwa</a:t>
            </a:r>
            <a:r>
              <a:rPr lang="en-AU" sz="1200" kern="1200" dirty="0">
                <a:solidFill>
                  <a:schemeClr val="tx1"/>
                </a:solidFill>
                <a:effectLst/>
                <a:latin typeface="Arial" panose="020B0604020202020204" pitchFamily="34" charset="0"/>
                <a:ea typeface="+mn-ea"/>
                <a:cs typeface="Arial" panose="020B0604020202020204" pitchFamily="34" charset="0"/>
              </a:rPr>
              <a:t>, et. al., 2024)</a:t>
            </a:r>
            <a:r>
              <a:rPr lang="en-US" sz="1200" kern="1200" dirty="0">
                <a:solidFill>
                  <a:schemeClr val="tx1"/>
                </a:solidFill>
                <a:effectLst/>
                <a:latin typeface="Arial" panose="020B0604020202020204" pitchFamily="34" charset="0"/>
                <a:ea typeface="+mn-ea"/>
                <a:cs typeface="Arial" panose="020B0604020202020204" pitchFamily="34" charset="0"/>
              </a:rPr>
              <a:t>. If an angel investor invests in the DNB car, then 99% chance will getting the double benefit in future. </a:t>
            </a:r>
            <a:endParaRPr lang="en-IN" sz="1200" kern="1200" dirty="0">
              <a:solidFill>
                <a:schemeClr val="tx1"/>
              </a:solidFill>
              <a:effectLst/>
              <a:latin typeface="Arial" panose="020B0604020202020204" pitchFamily="34" charset="0"/>
              <a:ea typeface="+mn-ea"/>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68F2C39-D76A-4B8D-B06A-4E49275A0613}" type="slidenum">
              <a:rPr lang="en-IN" smtClean="0"/>
              <a:t>13</a:t>
            </a:fld>
            <a:endParaRPr lang="en-IN"/>
          </a:p>
        </p:txBody>
      </p:sp>
    </p:spTree>
    <p:extLst>
      <p:ext uri="{BB962C8B-B14F-4D97-AF65-F5344CB8AC3E}">
        <p14:creationId xmlns:p14="http://schemas.microsoft.com/office/powerpoint/2010/main" val="8565887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 DNB car will develop a new business plan by investing in its approximately. £70,000 amount in different resources and materials like initial stock, website, branding, insurance, garage set up, and license (</a:t>
            </a:r>
            <a:r>
              <a:rPr lang="en-AU" sz="1200" kern="1200" dirty="0">
                <a:solidFill>
                  <a:schemeClr val="tx1"/>
                </a:solidFill>
                <a:effectLst/>
                <a:latin typeface="Arial" panose="020B0604020202020204" pitchFamily="34" charset="0"/>
                <a:ea typeface="+mn-ea"/>
                <a:cs typeface="Arial" panose="020B0604020202020204" pitchFamily="34" charset="0"/>
              </a:rPr>
              <a:t>Amoah, 2024)</a:t>
            </a:r>
            <a:r>
              <a:rPr lang="en-US" sz="1200" kern="1200" dirty="0">
                <a:solidFill>
                  <a:schemeClr val="tx1"/>
                </a:solidFill>
                <a:effectLst/>
                <a:latin typeface="Arial" panose="020B0604020202020204" pitchFamily="34" charset="0"/>
                <a:ea typeface="+mn-ea"/>
                <a:cs typeface="Arial" panose="020B0604020202020204" pitchFamily="34" charset="0"/>
              </a:rPr>
              <a:t>. It will also use this money to engage the skilled and knowledgeable staff members and make partnerships with good brands, and develop a unique selling proposition. Digital marketing activities will be run all over the year to make DNB a strong and popular brand in the UK marketplaces.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8F2C39-D76A-4B8D-B06A-4E49275A0613}" type="slidenum">
              <a:rPr lang="en-IN" smtClean="0"/>
              <a:t>14</a:t>
            </a:fld>
            <a:endParaRPr lang="en-IN"/>
          </a:p>
        </p:txBody>
      </p:sp>
    </p:spTree>
    <p:extLst>
      <p:ext uri="{BB962C8B-B14F-4D97-AF65-F5344CB8AC3E}">
        <p14:creationId xmlns:p14="http://schemas.microsoft.com/office/powerpoint/2010/main" val="9911033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AU" sz="1200" kern="1200" dirty="0">
                <a:solidFill>
                  <a:schemeClr val="tx1"/>
                </a:solidFill>
                <a:effectLst/>
                <a:latin typeface="Arial" panose="020B0604020202020204" pitchFamily="34" charset="0"/>
                <a:ea typeface="+mn-ea"/>
                <a:cs typeface="Arial" panose="020B0604020202020204" pitchFamily="34" charset="0"/>
              </a:rPr>
              <a:t>This study aimed to develop an awareness about the car customisation and performance service, along with the required resources in a new business plan. DNB car also focused on employees' skills and self-employment required to set up a successful business. The financial cost is set at approximately £70,000 by including equipment and tools, dyno setup, branding and promotional activities, website development, setting the garage, and car styling services.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8F2C39-D76A-4B8D-B06A-4E49275A0613}" type="slidenum">
              <a:rPr lang="en-IN" smtClean="0"/>
              <a:t>15</a:t>
            </a:fld>
            <a:endParaRPr lang="en-IN"/>
          </a:p>
        </p:txBody>
      </p:sp>
    </p:spTree>
    <p:extLst>
      <p:ext uri="{BB962C8B-B14F-4D97-AF65-F5344CB8AC3E}">
        <p14:creationId xmlns:p14="http://schemas.microsoft.com/office/powerpoint/2010/main" val="35036774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AU" sz="1200" kern="1200" dirty="0">
                <a:solidFill>
                  <a:schemeClr val="tx1"/>
                </a:solidFill>
                <a:effectLst/>
                <a:latin typeface="Arial" panose="020B0604020202020204" pitchFamily="34" charset="0"/>
                <a:ea typeface="+mn-ea"/>
                <a:cs typeface="Arial" panose="020B0604020202020204" pitchFamily="34" charset="0"/>
              </a:rPr>
              <a:t>Amoah, J.O., 2024. ‘Home use cars’ network dynamics in Ghana: a relational ethnographic analysis. </a:t>
            </a:r>
            <a:r>
              <a:rPr lang="en-AU" sz="1200" i="1" kern="1200" dirty="0">
                <a:solidFill>
                  <a:schemeClr val="tx1"/>
                </a:solidFill>
                <a:effectLst/>
                <a:latin typeface="Arial" panose="020B0604020202020204" pitchFamily="34" charset="0"/>
                <a:ea typeface="+mn-ea"/>
                <a:cs typeface="Arial" panose="020B0604020202020204" pitchFamily="34" charset="0"/>
              </a:rPr>
              <a:t>Cogent Social Sciences</a:t>
            </a:r>
            <a:r>
              <a:rPr lang="en-AU" sz="1200" kern="1200" dirty="0">
                <a:solidFill>
                  <a:schemeClr val="tx1"/>
                </a:solidFill>
                <a:effectLst/>
                <a:latin typeface="Arial" panose="020B0604020202020204" pitchFamily="34" charset="0"/>
                <a:ea typeface="+mn-ea"/>
                <a:cs typeface="Arial" panose="020B0604020202020204" pitchFamily="34" charset="0"/>
              </a:rPr>
              <a:t>, </a:t>
            </a:r>
            <a:r>
              <a:rPr lang="en-AU" sz="1200" i="1" kern="1200" dirty="0">
                <a:solidFill>
                  <a:schemeClr val="tx1"/>
                </a:solidFill>
                <a:effectLst/>
                <a:latin typeface="Arial" panose="020B0604020202020204" pitchFamily="34" charset="0"/>
                <a:ea typeface="+mn-ea"/>
                <a:cs typeface="Arial" panose="020B0604020202020204" pitchFamily="34" charset="0"/>
              </a:rPr>
              <a:t>10</a:t>
            </a:r>
            <a:r>
              <a:rPr lang="en-AU" sz="1200" kern="1200" dirty="0">
                <a:solidFill>
                  <a:schemeClr val="tx1"/>
                </a:solidFill>
                <a:effectLst/>
                <a:latin typeface="Arial" panose="020B0604020202020204" pitchFamily="34" charset="0"/>
                <a:ea typeface="+mn-ea"/>
                <a:cs typeface="Arial" panose="020B0604020202020204" pitchFamily="34" charset="0"/>
              </a:rPr>
              <a:t>(1), p.2295250. https://www.tandfonline.com/doi/pdf/10.1080/23311886.2023.2295250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AU" sz="1200" kern="1200" dirty="0">
                <a:solidFill>
                  <a:schemeClr val="tx1"/>
                </a:solidFill>
                <a:effectLst/>
                <a:latin typeface="Arial" panose="020B0604020202020204" pitchFamily="34" charset="0"/>
                <a:ea typeface="+mn-ea"/>
                <a:cs typeface="Arial" panose="020B0604020202020204" pitchFamily="34" charset="0"/>
              </a:rPr>
              <a:t>Butler, L., </a:t>
            </a:r>
            <a:r>
              <a:rPr lang="en-AU" sz="1200" kern="1200" dirty="0" err="1">
                <a:solidFill>
                  <a:schemeClr val="tx1"/>
                </a:solidFill>
                <a:effectLst/>
                <a:latin typeface="Arial" panose="020B0604020202020204" pitchFamily="34" charset="0"/>
                <a:ea typeface="+mn-ea"/>
                <a:cs typeface="Arial" panose="020B0604020202020204" pitchFamily="34" charset="0"/>
              </a:rPr>
              <a:t>Yigitcanlar</a:t>
            </a:r>
            <a:r>
              <a:rPr lang="en-AU" sz="1200" kern="1200" dirty="0">
                <a:solidFill>
                  <a:schemeClr val="tx1"/>
                </a:solidFill>
                <a:effectLst/>
                <a:latin typeface="Arial" panose="020B0604020202020204" pitchFamily="34" charset="0"/>
                <a:ea typeface="+mn-ea"/>
                <a:cs typeface="Arial" panose="020B0604020202020204" pitchFamily="34" charset="0"/>
              </a:rPr>
              <a:t>, T. and Paz, A., 2020. How can smart mobility innovations alleviate transportation disadvantage? Assembling a conceptual framework through a systematic review. </a:t>
            </a:r>
            <a:r>
              <a:rPr lang="en-AU" sz="1200" i="1" kern="1200" dirty="0">
                <a:solidFill>
                  <a:schemeClr val="tx1"/>
                </a:solidFill>
                <a:effectLst/>
                <a:latin typeface="Arial" panose="020B0604020202020204" pitchFamily="34" charset="0"/>
                <a:ea typeface="+mn-ea"/>
                <a:cs typeface="Arial" panose="020B0604020202020204" pitchFamily="34" charset="0"/>
              </a:rPr>
              <a:t>Applied Sciences</a:t>
            </a:r>
            <a:r>
              <a:rPr lang="en-AU" sz="1200" kern="1200" dirty="0">
                <a:solidFill>
                  <a:schemeClr val="tx1"/>
                </a:solidFill>
                <a:effectLst/>
                <a:latin typeface="Arial" panose="020B0604020202020204" pitchFamily="34" charset="0"/>
                <a:ea typeface="+mn-ea"/>
                <a:cs typeface="Arial" panose="020B0604020202020204" pitchFamily="34" charset="0"/>
              </a:rPr>
              <a:t>, </a:t>
            </a:r>
            <a:r>
              <a:rPr lang="en-AU" sz="1200" i="1" kern="1200" dirty="0">
                <a:solidFill>
                  <a:schemeClr val="tx1"/>
                </a:solidFill>
                <a:effectLst/>
                <a:latin typeface="Arial" panose="020B0604020202020204" pitchFamily="34" charset="0"/>
                <a:ea typeface="+mn-ea"/>
                <a:cs typeface="Arial" panose="020B0604020202020204" pitchFamily="34" charset="0"/>
              </a:rPr>
              <a:t>10</a:t>
            </a:r>
            <a:r>
              <a:rPr lang="en-AU" sz="1200" kern="1200" dirty="0">
                <a:solidFill>
                  <a:schemeClr val="tx1"/>
                </a:solidFill>
                <a:effectLst/>
                <a:latin typeface="Arial" panose="020B0604020202020204" pitchFamily="34" charset="0"/>
                <a:ea typeface="+mn-ea"/>
                <a:cs typeface="Arial" panose="020B0604020202020204" pitchFamily="34" charset="0"/>
              </a:rPr>
              <a:t>(18), p.6306. https://doi.org/10.3390/app10186306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AU" sz="1200" kern="1200" dirty="0">
                <a:solidFill>
                  <a:schemeClr val="tx1"/>
                </a:solidFill>
                <a:effectLst/>
                <a:latin typeface="Arial" panose="020B0604020202020204" pitchFamily="34" charset="0"/>
                <a:ea typeface="+mn-ea"/>
                <a:cs typeface="Arial" panose="020B0604020202020204" pitchFamily="34" charset="0"/>
              </a:rPr>
              <a:t>Diewald, A., Kurz, C., Kannan, P.V., </a:t>
            </a:r>
            <a:r>
              <a:rPr lang="en-AU" sz="1200" kern="1200" dirty="0" err="1">
                <a:solidFill>
                  <a:schemeClr val="tx1"/>
                </a:solidFill>
                <a:effectLst/>
                <a:latin typeface="Arial" panose="020B0604020202020204" pitchFamily="34" charset="0"/>
                <a:ea typeface="+mn-ea"/>
                <a:cs typeface="Arial" panose="020B0604020202020204" pitchFamily="34" charset="0"/>
              </a:rPr>
              <a:t>Gießler</a:t>
            </a:r>
            <a:r>
              <a:rPr lang="en-AU" sz="1200" kern="1200" dirty="0">
                <a:solidFill>
                  <a:schemeClr val="tx1"/>
                </a:solidFill>
                <a:effectLst/>
                <a:latin typeface="Arial" panose="020B0604020202020204" pitchFamily="34" charset="0"/>
                <a:ea typeface="+mn-ea"/>
                <a:cs typeface="Arial" panose="020B0604020202020204" pitchFamily="34" charset="0"/>
              </a:rPr>
              <a:t>, M., Pauli, M., Göttel, B., Kayser, T., </a:t>
            </a:r>
            <a:r>
              <a:rPr lang="en-AU" sz="1200" kern="1200" dirty="0" err="1">
                <a:solidFill>
                  <a:schemeClr val="tx1"/>
                </a:solidFill>
                <a:effectLst/>
                <a:latin typeface="Arial" panose="020B0604020202020204" pitchFamily="34" charset="0"/>
                <a:ea typeface="+mn-ea"/>
                <a:cs typeface="Arial" panose="020B0604020202020204" pitchFamily="34" charset="0"/>
              </a:rPr>
              <a:t>Gauterin</a:t>
            </a:r>
            <a:r>
              <a:rPr lang="en-AU" sz="1200" kern="1200" dirty="0">
                <a:solidFill>
                  <a:schemeClr val="tx1"/>
                </a:solidFill>
                <a:effectLst/>
                <a:latin typeface="Arial" panose="020B0604020202020204" pitchFamily="34" charset="0"/>
                <a:ea typeface="+mn-ea"/>
                <a:cs typeface="Arial" panose="020B0604020202020204" pitchFamily="34" charset="0"/>
              </a:rPr>
              <a:t>, F. and Zwick, T., 2021. Radar target simulation for vehicle-in-the-loop testing. </a:t>
            </a:r>
            <a:r>
              <a:rPr lang="en-AU" sz="1200" i="1" kern="1200" dirty="0">
                <a:solidFill>
                  <a:schemeClr val="tx1"/>
                </a:solidFill>
                <a:effectLst/>
                <a:latin typeface="Arial" panose="020B0604020202020204" pitchFamily="34" charset="0"/>
                <a:ea typeface="+mn-ea"/>
                <a:cs typeface="Arial" panose="020B0604020202020204" pitchFamily="34" charset="0"/>
              </a:rPr>
              <a:t>Vehicles</a:t>
            </a:r>
            <a:r>
              <a:rPr lang="en-AU" sz="1200" kern="1200" dirty="0">
                <a:solidFill>
                  <a:schemeClr val="tx1"/>
                </a:solidFill>
                <a:effectLst/>
                <a:latin typeface="Arial" panose="020B0604020202020204" pitchFamily="34" charset="0"/>
                <a:ea typeface="+mn-ea"/>
                <a:cs typeface="Arial" panose="020B0604020202020204" pitchFamily="34" charset="0"/>
              </a:rPr>
              <a:t>, </a:t>
            </a:r>
            <a:r>
              <a:rPr lang="en-AU" sz="1200" i="1" kern="1200" dirty="0">
                <a:solidFill>
                  <a:schemeClr val="tx1"/>
                </a:solidFill>
                <a:effectLst/>
                <a:latin typeface="Arial" panose="020B0604020202020204" pitchFamily="34" charset="0"/>
                <a:ea typeface="+mn-ea"/>
                <a:cs typeface="Arial" panose="020B0604020202020204" pitchFamily="34" charset="0"/>
              </a:rPr>
              <a:t>3</a:t>
            </a:r>
            <a:r>
              <a:rPr lang="en-AU" sz="1200" kern="1200" dirty="0">
                <a:solidFill>
                  <a:schemeClr val="tx1"/>
                </a:solidFill>
                <a:effectLst/>
                <a:latin typeface="Arial" panose="020B0604020202020204" pitchFamily="34" charset="0"/>
                <a:ea typeface="+mn-ea"/>
                <a:cs typeface="Arial" panose="020B0604020202020204" pitchFamily="34" charset="0"/>
              </a:rPr>
              <a:t>(2), pp.257-271. https://doi.org/10.3390/vehicles3020016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AU" sz="1200" kern="1200" dirty="0">
                <a:solidFill>
                  <a:schemeClr val="tx1"/>
                </a:solidFill>
                <a:effectLst/>
                <a:latin typeface="Arial" panose="020B0604020202020204" pitchFamily="34" charset="0"/>
                <a:ea typeface="+mn-ea"/>
                <a:cs typeface="Arial" panose="020B0604020202020204" pitchFamily="34" charset="0"/>
              </a:rPr>
              <a:t>James, A.T. and James, J., 2021. Service quality evaluation of automobile garages using a structural approach. </a:t>
            </a:r>
            <a:r>
              <a:rPr lang="en-AU" sz="1200" i="1" kern="1200" dirty="0">
                <a:solidFill>
                  <a:schemeClr val="tx1"/>
                </a:solidFill>
                <a:effectLst/>
                <a:latin typeface="Arial" panose="020B0604020202020204" pitchFamily="34" charset="0"/>
                <a:ea typeface="+mn-ea"/>
                <a:cs typeface="Arial" panose="020B0604020202020204" pitchFamily="34" charset="0"/>
              </a:rPr>
              <a:t>International Journal of Quality &amp; Reliability Management</a:t>
            </a:r>
            <a:r>
              <a:rPr lang="en-AU" sz="1200" kern="1200" dirty="0">
                <a:solidFill>
                  <a:schemeClr val="tx1"/>
                </a:solidFill>
                <a:effectLst/>
                <a:latin typeface="Arial" panose="020B0604020202020204" pitchFamily="34" charset="0"/>
                <a:ea typeface="+mn-ea"/>
                <a:cs typeface="Arial" panose="020B0604020202020204" pitchFamily="34" charset="0"/>
              </a:rPr>
              <a:t>, </a:t>
            </a:r>
            <a:r>
              <a:rPr lang="en-AU" sz="1200" i="1" kern="1200" dirty="0">
                <a:solidFill>
                  <a:schemeClr val="tx1"/>
                </a:solidFill>
                <a:effectLst/>
                <a:latin typeface="Arial" panose="020B0604020202020204" pitchFamily="34" charset="0"/>
                <a:ea typeface="+mn-ea"/>
                <a:cs typeface="Arial" panose="020B0604020202020204" pitchFamily="34" charset="0"/>
              </a:rPr>
              <a:t>38</a:t>
            </a:r>
            <a:r>
              <a:rPr lang="en-AU" sz="1200" kern="1200" dirty="0">
                <a:solidFill>
                  <a:schemeClr val="tx1"/>
                </a:solidFill>
                <a:effectLst/>
                <a:latin typeface="Arial" panose="020B0604020202020204" pitchFamily="34" charset="0"/>
                <a:ea typeface="+mn-ea"/>
                <a:cs typeface="Arial" panose="020B0604020202020204" pitchFamily="34" charset="0"/>
              </a:rPr>
              <a:t>(2), pp.602-627. https://www.researchgate.net/profile/Ajith-James-3/publication/343081334_Service_quality_evaluation_of_automobile_garages_using_a_structural_approach/links/65742337cbd2c535ea0c2200/Service-quality-evaluation-of-automobile-garages-using-a-structural-approach.pdf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AU" sz="1200" kern="1200" dirty="0">
                <a:solidFill>
                  <a:schemeClr val="tx1"/>
                </a:solidFill>
                <a:effectLst/>
                <a:latin typeface="Arial" panose="020B0604020202020204" pitchFamily="34" charset="0"/>
                <a:ea typeface="+mn-ea"/>
                <a:cs typeface="Arial" panose="020B0604020202020204" pitchFamily="34" charset="0"/>
              </a:rPr>
              <a:t>Liu, H., Wang, Q. and Tang, Y., 2021. Architecture and function analysis of integrated energy service stations considering cyber‐physical integration. </a:t>
            </a:r>
            <a:r>
              <a:rPr lang="en-AU" sz="1200" i="1" kern="1200" dirty="0">
                <a:solidFill>
                  <a:schemeClr val="tx1"/>
                </a:solidFill>
                <a:effectLst/>
                <a:latin typeface="Arial" panose="020B0604020202020204" pitchFamily="34" charset="0"/>
                <a:ea typeface="+mn-ea"/>
                <a:cs typeface="Arial" panose="020B0604020202020204" pitchFamily="34" charset="0"/>
              </a:rPr>
              <a:t>Energy Conversion and Economics</a:t>
            </a:r>
            <a:r>
              <a:rPr lang="en-AU" sz="1200" kern="1200" dirty="0">
                <a:solidFill>
                  <a:schemeClr val="tx1"/>
                </a:solidFill>
                <a:effectLst/>
                <a:latin typeface="Arial" panose="020B0604020202020204" pitchFamily="34" charset="0"/>
                <a:ea typeface="+mn-ea"/>
                <a:cs typeface="Arial" panose="020B0604020202020204" pitchFamily="34" charset="0"/>
              </a:rPr>
              <a:t>, </a:t>
            </a:r>
            <a:r>
              <a:rPr lang="en-AU" sz="1200" i="1" kern="1200" dirty="0">
                <a:solidFill>
                  <a:schemeClr val="tx1"/>
                </a:solidFill>
                <a:effectLst/>
                <a:latin typeface="Arial" panose="020B0604020202020204" pitchFamily="34" charset="0"/>
                <a:ea typeface="+mn-ea"/>
                <a:cs typeface="Arial" panose="020B0604020202020204" pitchFamily="34" charset="0"/>
              </a:rPr>
              <a:t>2</a:t>
            </a:r>
            <a:r>
              <a:rPr lang="en-AU" sz="1200" kern="1200" dirty="0">
                <a:solidFill>
                  <a:schemeClr val="tx1"/>
                </a:solidFill>
                <a:effectLst/>
                <a:latin typeface="Arial" panose="020B0604020202020204" pitchFamily="34" charset="0"/>
                <a:ea typeface="+mn-ea"/>
                <a:cs typeface="Arial" panose="020B0604020202020204" pitchFamily="34" charset="0"/>
              </a:rPr>
              <a:t>(4), pp.186-196. https://ietresearch.onlinelibrary.wiley.com/doi/pdf/10.1049/enc2.12046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AU" sz="1200" kern="1200" dirty="0">
                <a:solidFill>
                  <a:schemeClr val="tx1"/>
                </a:solidFill>
                <a:effectLst/>
                <a:latin typeface="Arial" panose="020B0604020202020204" pitchFamily="34" charset="0"/>
                <a:ea typeface="+mn-ea"/>
                <a:cs typeface="Arial" panose="020B0604020202020204" pitchFamily="34" charset="0"/>
              </a:rPr>
              <a:t>Mpofu, F.Y., 2022. Taxing the digital economy through consumption taxes (VAT) in African Countries: Possibilities, constraints and implications. </a:t>
            </a:r>
            <a:r>
              <a:rPr lang="en-AU" sz="1200" i="1" kern="1200" dirty="0">
                <a:solidFill>
                  <a:schemeClr val="tx1"/>
                </a:solidFill>
                <a:effectLst/>
                <a:latin typeface="Arial" panose="020B0604020202020204" pitchFamily="34" charset="0"/>
                <a:ea typeface="+mn-ea"/>
                <a:cs typeface="Arial" panose="020B0604020202020204" pitchFamily="34" charset="0"/>
              </a:rPr>
              <a:t>International Journal of Financial Studies</a:t>
            </a:r>
            <a:r>
              <a:rPr lang="en-AU" sz="1200" kern="1200" dirty="0">
                <a:solidFill>
                  <a:schemeClr val="tx1"/>
                </a:solidFill>
                <a:effectLst/>
                <a:latin typeface="Arial" panose="020B0604020202020204" pitchFamily="34" charset="0"/>
                <a:ea typeface="+mn-ea"/>
                <a:cs typeface="Arial" panose="020B0604020202020204" pitchFamily="34" charset="0"/>
              </a:rPr>
              <a:t>, </a:t>
            </a:r>
            <a:r>
              <a:rPr lang="en-AU" sz="1200" i="1" kern="1200" dirty="0">
                <a:solidFill>
                  <a:schemeClr val="tx1"/>
                </a:solidFill>
                <a:effectLst/>
                <a:latin typeface="Arial" panose="020B0604020202020204" pitchFamily="34" charset="0"/>
                <a:ea typeface="+mn-ea"/>
                <a:cs typeface="Arial" panose="020B0604020202020204" pitchFamily="34" charset="0"/>
              </a:rPr>
              <a:t>10</a:t>
            </a:r>
            <a:r>
              <a:rPr lang="en-AU" sz="1200" kern="1200" dirty="0">
                <a:solidFill>
                  <a:schemeClr val="tx1"/>
                </a:solidFill>
                <a:effectLst/>
                <a:latin typeface="Arial" panose="020B0604020202020204" pitchFamily="34" charset="0"/>
                <a:ea typeface="+mn-ea"/>
                <a:cs typeface="Arial" panose="020B0604020202020204" pitchFamily="34" charset="0"/>
              </a:rPr>
              <a:t>(3), p.65. https://doi.org/10.3390/ijfs10030065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AU" sz="1200" kern="1200" dirty="0" err="1">
                <a:solidFill>
                  <a:schemeClr val="tx1"/>
                </a:solidFill>
                <a:effectLst/>
                <a:latin typeface="Arial" panose="020B0604020202020204" pitchFamily="34" charset="0"/>
                <a:ea typeface="+mn-ea"/>
                <a:cs typeface="Arial" panose="020B0604020202020204" pitchFamily="34" charset="0"/>
              </a:rPr>
              <a:t>Munuhwa</a:t>
            </a:r>
            <a:r>
              <a:rPr lang="en-AU" sz="1200" kern="1200" dirty="0">
                <a:solidFill>
                  <a:schemeClr val="tx1"/>
                </a:solidFill>
                <a:effectLst/>
                <a:latin typeface="Arial" panose="020B0604020202020204" pitchFamily="34" charset="0"/>
                <a:ea typeface="+mn-ea"/>
                <a:cs typeface="Arial" panose="020B0604020202020204" pitchFamily="34" charset="0"/>
              </a:rPr>
              <a:t>, S., </a:t>
            </a:r>
            <a:r>
              <a:rPr lang="en-AU" sz="1200" kern="1200" dirty="0" err="1">
                <a:solidFill>
                  <a:schemeClr val="tx1"/>
                </a:solidFill>
                <a:effectLst/>
                <a:latin typeface="Arial" panose="020B0604020202020204" pitchFamily="34" charset="0"/>
                <a:ea typeface="+mn-ea"/>
                <a:cs typeface="Arial" panose="020B0604020202020204" pitchFamily="34" charset="0"/>
              </a:rPr>
              <a:t>Chikwere</a:t>
            </a:r>
            <a:r>
              <a:rPr lang="en-AU" sz="1200" kern="1200" dirty="0">
                <a:solidFill>
                  <a:schemeClr val="tx1"/>
                </a:solidFill>
                <a:effectLst/>
                <a:latin typeface="Arial" panose="020B0604020202020204" pitchFamily="34" charset="0"/>
                <a:ea typeface="+mn-ea"/>
                <a:cs typeface="Arial" panose="020B0604020202020204" pitchFamily="34" charset="0"/>
              </a:rPr>
              <a:t>, D. and </a:t>
            </a:r>
            <a:r>
              <a:rPr lang="en-AU" sz="1200" kern="1200" dirty="0" err="1">
                <a:solidFill>
                  <a:schemeClr val="tx1"/>
                </a:solidFill>
                <a:effectLst/>
                <a:latin typeface="Arial" panose="020B0604020202020204" pitchFamily="34" charset="0"/>
                <a:ea typeface="+mn-ea"/>
                <a:cs typeface="Arial" panose="020B0604020202020204" pitchFamily="34" charset="0"/>
              </a:rPr>
              <a:t>Chibaro</a:t>
            </a:r>
            <a:r>
              <a:rPr lang="en-AU" sz="1200" kern="1200" dirty="0">
                <a:solidFill>
                  <a:schemeClr val="tx1"/>
                </a:solidFill>
                <a:effectLst/>
                <a:latin typeface="Arial" panose="020B0604020202020204" pitchFamily="34" charset="0"/>
                <a:ea typeface="+mn-ea"/>
                <a:cs typeface="Arial" panose="020B0604020202020204" pitchFamily="34" charset="0"/>
              </a:rPr>
              <a:t>, M., 2024. Urban car parking puzzle in the UK: innovations and lasting solutions for scarce space and high user fees. In </a:t>
            </a:r>
            <a:r>
              <a:rPr lang="en-AU" sz="1200" i="1" kern="1200" dirty="0">
                <a:solidFill>
                  <a:schemeClr val="tx1"/>
                </a:solidFill>
                <a:effectLst/>
                <a:latin typeface="Arial" panose="020B0604020202020204" pitchFamily="34" charset="0"/>
                <a:ea typeface="+mn-ea"/>
                <a:cs typeface="Arial" panose="020B0604020202020204" pitchFamily="34" charset="0"/>
              </a:rPr>
              <a:t>Contemporary Solutions for Sustainable Transportation Practices</a:t>
            </a:r>
            <a:r>
              <a:rPr lang="en-AU" sz="1200" kern="1200" dirty="0">
                <a:solidFill>
                  <a:schemeClr val="tx1"/>
                </a:solidFill>
                <a:effectLst/>
                <a:latin typeface="Arial" panose="020B0604020202020204" pitchFamily="34" charset="0"/>
                <a:ea typeface="+mn-ea"/>
                <a:cs typeface="Arial" panose="020B0604020202020204" pitchFamily="34" charset="0"/>
              </a:rPr>
              <a:t> (pp. 284-308). IGI Global. https://www.researchgate.net/profile/Shakerod-Munuhwa/publication/382812343_Urban_Car_Parking_Puzzle_in_the_UK_Innovations_and_Lasting_Solutions_for_Scarce_Space_and_High_User_Fees/links/66afa18d8f7e1236bc394671/Urban-Car-Parking-Puzzle-in-the-UK-Innovations-and-Lasting-Solutions-for-Scarce-Space-and-High-User-Fees.pdf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AU" sz="1200" kern="1200" dirty="0">
                <a:solidFill>
                  <a:schemeClr val="tx1"/>
                </a:solidFill>
                <a:effectLst/>
                <a:latin typeface="Arial" panose="020B0604020202020204" pitchFamily="34" charset="0"/>
                <a:ea typeface="+mn-ea"/>
                <a:cs typeface="Arial" panose="020B0604020202020204" pitchFamily="34" charset="0"/>
              </a:rPr>
              <a:t>Qadir, S.A., Ahmad, F., Al-Wahedi, A.M.A., Iqbal, A. and Ali, A., 2024. Navigating the complex realities of electric vehicle adoption: A comprehensive study of government strategies, policies, and incentives. </a:t>
            </a:r>
            <a:r>
              <a:rPr lang="en-AU" sz="1200" i="1" kern="1200" dirty="0">
                <a:solidFill>
                  <a:schemeClr val="tx1"/>
                </a:solidFill>
                <a:effectLst/>
                <a:latin typeface="Arial" panose="020B0604020202020204" pitchFamily="34" charset="0"/>
                <a:ea typeface="+mn-ea"/>
                <a:cs typeface="Arial" panose="020B0604020202020204" pitchFamily="34" charset="0"/>
              </a:rPr>
              <a:t>Energy Strategy Reviews</a:t>
            </a:r>
            <a:r>
              <a:rPr lang="en-AU" sz="1200" kern="1200" dirty="0">
                <a:solidFill>
                  <a:schemeClr val="tx1"/>
                </a:solidFill>
                <a:effectLst/>
                <a:latin typeface="Arial" panose="020B0604020202020204" pitchFamily="34" charset="0"/>
                <a:ea typeface="+mn-ea"/>
                <a:cs typeface="Arial" panose="020B0604020202020204" pitchFamily="34" charset="0"/>
              </a:rPr>
              <a:t>, </a:t>
            </a:r>
            <a:r>
              <a:rPr lang="en-AU" sz="1200" i="1" kern="1200" dirty="0">
                <a:solidFill>
                  <a:schemeClr val="tx1"/>
                </a:solidFill>
                <a:effectLst/>
                <a:latin typeface="Arial" panose="020B0604020202020204" pitchFamily="34" charset="0"/>
                <a:ea typeface="+mn-ea"/>
                <a:cs typeface="Arial" panose="020B0604020202020204" pitchFamily="34" charset="0"/>
              </a:rPr>
              <a:t>53</a:t>
            </a:r>
            <a:r>
              <a:rPr lang="en-AU" sz="1200" kern="1200" dirty="0">
                <a:solidFill>
                  <a:schemeClr val="tx1"/>
                </a:solidFill>
                <a:effectLst/>
                <a:latin typeface="Arial" panose="020B0604020202020204" pitchFamily="34" charset="0"/>
                <a:ea typeface="+mn-ea"/>
                <a:cs typeface="Arial" panose="020B0604020202020204" pitchFamily="34" charset="0"/>
              </a:rPr>
              <a:t>, p.101379. https://www.sciencedirect.com/science/article/pii/S2211467X24000865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AU" sz="1200" kern="1200" dirty="0" err="1">
                <a:solidFill>
                  <a:schemeClr val="tx1"/>
                </a:solidFill>
                <a:effectLst/>
                <a:latin typeface="Arial" panose="020B0604020202020204" pitchFamily="34" charset="0"/>
                <a:ea typeface="+mn-ea"/>
                <a:cs typeface="Arial" panose="020B0604020202020204" pitchFamily="34" charset="0"/>
              </a:rPr>
              <a:t>Ronteau</a:t>
            </a:r>
            <a:r>
              <a:rPr lang="en-AU" sz="1200" kern="1200" dirty="0">
                <a:solidFill>
                  <a:schemeClr val="tx1"/>
                </a:solidFill>
                <a:effectLst/>
                <a:latin typeface="Arial" panose="020B0604020202020204" pitchFamily="34" charset="0"/>
                <a:ea typeface="+mn-ea"/>
                <a:cs typeface="Arial" panose="020B0604020202020204" pitchFamily="34" charset="0"/>
              </a:rPr>
              <a:t>, S., </a:t>
            </a:r>
            <a:r>
              <a:rPr lang="en-AU" sz="1200" kern="1200" dirty="0" err="1">
                <a:solidFill>
                  <a:schemeClr val="tx1"/>
                </a:solidFill>
                <a:effectLst/>
                <a:latin typeface="Arial" panose="020B0604020202020204" pitchFamily="34" charset="0"/>
                <a:ea typeface="+mn-ea"/>
                <a:cs typeface="Arial" panose="020B0604020202020204" pitchFamily="34" charset="0"/>
              </a:rPr>
              <a:t>Muzellec</a:t>
            </a:r>
            <a:r>
              <a:rPr lang="en-AU" sz="1200" kern="1200" dirty="0">
                <a:solidFill>
                  <a:schemeClr val="tx1"/>
                </a:solidFill>
                <a:effectLst/>
                <a:latin typeface="Arial" panose="020B0604020202020204" pitchFamily="34" charset="0"/>
                <a:ea typeface="+mn-ea"/>
                <a:cs typeface="Arial" panose="020B0604020202020204" pitchFamily="34" charset="0"/>
              </a:rPr>
              <a:t>, L., Saxena, D. and </a:t>
            </a:r>
            <a:r>
              <a:rPr lang="en-AU" sz="1200" kern="1200" dirty="0" err="1">
                <a:solidFill>
                  <a:schemeClr val="tx1"/>
                </a:solidFill>
                <a:effectLst/>
                <a:latin typeface="Arial" panose="020B0604020202020204" pitchFamily="34" charset="0"/>
                <a:ea typeface="+mn-ea"/>
                <a:cs typeface="Arial" panose="020B0604020202020204" pitchFamily="34" charset="0"/>
              </a:rPr>
              <a:t>Trabucchi</a:t>
            </a:r>
            <a:r>
              <a:rPr lang="en-AU" sz="1200" kern="1200" dirty="0">
                <a:solidFill>
                  <a:schemeClr val="tx1"/>
                </a:solidFill>
                <a:effectLst/>
                <a:latin typeface="Arial" panose="020B0604020202020204" pitchFamily="34" charset="0"/>
                <a:ea typeface="+mn-ea"/>
                <a:cs typeface="Arial" panose="020B0604020202020204" pitchFamily="34" charset="0"/>
              </a:rPr>
              <a:t>, D., 2022. </a:t>
            </a:r>
            <a:r>
              <a:rPr lang="en-AU" sz="1200" i="1" kern="1200" dirty="0">
                <a:solidFill>
                  <a:schemeClr val="tx1"/>
                </a:solidFill>
                <a:effectLst/>
                <a:latin typeface="Arial" panose="020B0604020202020204" pitchFamily="34" charset="0"/>
                <a:ea typeface="+mn-ea"/>
                <a:cs typeface="Arial" panose="020B0604020202020204" pitchFamily="34" charset="0"/>
              </a:rPr>
              <a:t>Digital business models: the new value creation and capture mechanisms of the 21st century</a:t>
            </a:r>
            <a:r>
              <a:rPr lang="en-AU" sz="1200" kern="1200" dirty="0">
                <a:solidFill>
                  <a:schemeClr val="tx1"/>
                </a:solidFill>
                <a:effectLst/>
                <a:latin typeface="Arial" panose="020B0604020202020204" pitchFamily="34" charset="0"/>
                <a:ea typeface="+mn-ea"/>
                <a:cs typeface="Arial" panose="020B0604020202020204" pitchFamily="34" charset="0"/>
              </a:rPr>
              <a:t> (p. 182). De Gruyter.</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AU" sz="1200" kern="1200" dirty="0">
                <a:solidFill>
                  <a:schemeClr val="tx1"/>
                </a:solidFill>
                <a:effectLst/>
                <a:latin typeface="Arial" panose="020B0604020202020204" pitchFamily="34" charset="0"/>
                <a:ea typeface="+mn-ea"/>
                <a:cs typeface="Arial" panose="020B0604020202020204" pitchFamily="34" charset="0"/>
              </a:rPr>
              <a:t>Wells, J., </a:t>
            </a:r>
            <a:r>
              <a:rPr lang="en-AU" sz="1200" kern="1200" dirty="0" err="1">
                <a:solidFill>
                  <a:schemeClr val="tx1"/>
                </a:solidFill>
                <a:effectLst/>
                <a:latin typeface="Arial" panose="020B0604020202020204" pitchFamily="34" charset="0"/>
                <a:ea typeface="+mn-ea"/>
                <a:cs typeface="Arial" panose="020B0604020202020204" pitchFamily="34" charset="0"/>
              </a:rPr>
              <a:t>Trendl</a:t>
            </a:r>
            <a:r>
              <a:rPr lang="en-AU" sz="1200" kern="1200" dirty="0">
                <a:solidFill>
                  <a:schemeClr val="tx1"/>
                </a:solidFill>
                <a:effectLst/>
                <a:latin typeface="Arial" panose="020B0604020202020204" pitchFamily="34" charset="0"/>
                <a:ea typeface="+mn-ea"/>
                <a:cs typeface="Arial" panose="020B0604020202020204" pitchFamily="34" charset="0"/>
              </a:rPr>
              <a:t>, A., Owen, A., Barrett, J., Jobst, N. and Leake, D., 2025. Targeting carbon reduction in UK households: A new segmentation model using financial transaction data. </a:t>
            </a:r>
            <a:r>
              <a:rPr lang="en-AU" sz="1200" i="1" kern="1200" dirty="0">
                <a:solidFill>
                  <a:schemeClr val="tx1"/>
                </a:solidFill>
                <a:effectLst/>
                <a:latin typeface="Arial" panose="020B0604020202020204" pitchFamily="34" charset="0"/>
                <a:ea typeface="+mn-ea"/>
                <a:cs typeface="Arial" panose="020B0604020202020204" pitchFamily="34" charset="0"/>
              </a:rPr>
              <a:t>Journal of Industrial Ecology</a:t>
            </a:r>
            <a:r>
              <a:rPr lang="en-AU" sz="1200" kern="1200" dirty="0">
                <a:solidFill>
                  <a:schemeClr val="tx1"/>
                </a:solidFill>
                <a:effectLst/>
                <a:latin typeface="Arial" panose="020B0604020202020204" pitchFamily="34" charset="0"/>
                <a:ea typeface="+mn-ea"/>
                <a:cs typeface="Arial" panose="020B0604020202020204" pitchFamily="34" charset="0"/>
              </a:rPr>
              <a:t>. https://onlinelibrary.wiley.com/doi/pdf/10.1111/jiec.70020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8F2C39-D76A-4B8D-B06A-4E49275A0613}" type="slidenum">
              <a:rPr lang="en-IN" smtClean="0"/>
              <a:t>16</a:t>
            </a:fld>
            <a:endParaRPr lang="en-IN"/>
          </a:p>
        </p:txBody>
      </p:sp>
    </p:spTree>
    <p:extLst>
      <p:ext uri="{BB962C8B-B14F-4D97-AF65-F5344CB8AC3E}">
        <p14:creationId xmlns:p14="http://schemas.microsoft.com/office/powerpoint/2010/main" val="1536812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F3A0618-2D27-40AD-831B-2E4C83D370F1}" type="datetimeFigureOut">
              <a:rPr lang="en-IN" smtClean="0"/>
              <a:t>30-06-2025</a:t>
            </a:fld>
            <a:endParaRPr lang="en-IN"/>
          </a:p>
        </p:txBody>
      </p:sp>
      <p:sp>
        <p:nvSpPr>
          <p:cNvPr id="5" name="Footer Placeholder 4"/>
          <p:cNvSpPr>
            <a:spLocks noGrp="1"/>
          </p:cNvSpPr>
          <p:nvPr>
            <p:ph type="ftr" sz="quarter" idx="11"/>
          </p:nvPr>
        </p:nvSpPr>
        <p:spPr>
          <a:xfrm>
            <a:off x="2416500" y="329307"/>
            <a:ext cx="4973915" cy="309201"/>
          </a:xfrm>
        </p:spPr>
        <p:txBody>
          <a:bodyPr/>
          <a:lstStyle/>
          <a:p>
            <a:endParaRPr lang="en-IN"/>
          </a:p>
        </p:txBody>
      </p:sp>
      <p:sp>
        <p:nvSpPr>
          <p:cNvPr id="6" name="Slide Number Placeholder 5"/>
          <p:cNvSpPr>
            <a:spLocks noGrp="1"/>
          </p:cNvSpPr>
          <p:nvPr>
            <p:ph type="sldNum" sz="quarter" idx="12"/>
          </p:nvPr>
        </p:nvSpPr>
        <p:spPr>
          <a:xfrm>
            <a:off x="1437664" y="798973"/>
            <a:ext cx="811019" cy="503578"/>
          </a:xfrm>
        </p:spPr>
        <p:txBody>
          <a:bodyPr/>
          <a:lstStyle/>
          <a:p>
            <a:fld id="{1358E1E2-1D20-4DBA-BA9F-35BC731AD18D}" type="slidenum">
              <a:rPr lang="en-IN" smtClean="0"/>
              <a:t>‹#›</a:t>
            </a:fld>
            <a:endParaRPr lang="en-IN"/>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94070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3A0618-2D27-40AD-831B-2E4C83D370F1}" type="datetimeFigureOut">
              <a:rPr lang="en-IN" smtClean="0"/>
              <a:t>30-06-2025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358E1E2-1D20-4DBA-BA9F-35BC731AD18D}" type="slidenum">
              <a:rPr lang="en-IN" smtClean="0"/>
              <a:t>‹#›</a:t>
            </a:fld>
            <a:endParaRPr lang="en-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09265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3A0618-2D27-40AD-831B-2E4C83D370F1}" type="datetimeFigureOut">
              <a:rPr lang="en-IN" smtClean="0"/>
              <a:t>30-06-2025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358E1E2-1D20-4DBA-BA9F-35BC731AD18D}" type="slidenum">
              <a:rPr lang="en-IN" smtClean="0"/>
              <a:t>‹#›</a:t>
            </a:fld>
            <a:endParaRPr lang="en-IN"/>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787791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3A0618-2D27-40AD-831B-2E4C83D370F1}" type="datetimeFigureOut">
              <a:rPr lang="en-IN" smtClean="0"/>
              <a:t>30-06-2025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358E1E2-1D20-4DBA-BA9F-35BC731AD18D}" type="slidenum">
              <a:rPr lang="en-IN" smtClean="0"/>
              <a:t>‹#›</a:t>
            </a:fld>
            <a:endParaRPr lang="en-IN"/>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52495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F3A0618-2D27-40AD-831B-2E4C83D370F1}" type="datetimeFigureOut">
              <a:rPr lang="en-IN" smtClean="0"/>
              <a:t>30-06-2025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358E1E2-1D20-4DBA-BA9F-35BC731AD18D}" type="slidenum">
              <a:rPr lang="en-IN" smtClean="0"/>
              <a:t>‹#›</a:t>
            </a:fld>
            <a:endParaRPr lang="en-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86503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F3A0618-2D27-40AD-831B-2E4C83D370F1}" type="datetimeFigureOut">
              <a:rPr lang="en-IN" smtClean="0"/>
              <a:t>30-06-2025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358E1E2-1D20-4DBA-BA9F-35BC731AD18D}" type="slidenum">
              <a:rPr lang="en-IN" smtClean="0"/>
              <a:t>‹#›</a:t>
            </a:fld>
            <a:endParaRPr lang="en-IN"/>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55918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3A0618-2D27-40AD-831B-2E4C83D370F1}" type="datetimeFigureOut">
              <a:rPr lang="en-IN" smtClean="0"/>
              <a:t>30-06-2025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358E1E2-1D20-4DBA-BA9F-35BC731AD18D}" type="slidenum">
              <a:rPr lang="en-IN" smtClean="0"/>
              <a:t>‹#›</a:t>
            </a:fld>
            <a:endParaRPr lang="en-IN"/>
          </a:p>
        </p:txBody>
      </p:sp>
    </p:spTree>
    <p:extLst>
      <p:ext uri="{BB962C8B-B14F-4D97-AF65-F5344CB8AC3E}">
        <p14:creationId xmlns:p14="http://schemas.microsoft.com/office/powerpoint/2010/main" val="1021331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3A0618-2D27-40AD-831B-2E4C83D370F1}" type="datetimeFigureOut">
              <a:rPr lang="en-IN" smtClean="0"/>
              <a:t>30-06-2025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358E1E2-1D20-4DBA-BA9F-35BC731AD18D}" type="slidenum">
              <a:rPr lang="en-IN" smtClean="0"/>
              <a:t>‹#›</a:t>
            </a:fld>
            <a:endParaRPr lang="en-IN"/>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13263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DF3A0618-2D27-40AD-831B-2E4C83D370F1}" type="datetimeFigureOut">
              <a:rPr lang="en-IN" smtClean="0"/>
              <a:t>30-06-2025</a:t>
            </a:fld>
            <a:endParaRPr lang="en-IN"/>
          </a:p>
        </p:txBody>
      </p:sp>
      <p:sp>
        <p:nvSpPr>
          <p:cNvPr id="6" name="Footer Placeholder 5"/>
          <p:cNvSpPr>
            <a:spLocks noGrp="1"/>
          </p:cNvSpPr>
          <p:nvPr>
            <p:ph type="ftr" sz="quarter" idx="11"/>
          </p:nvPr>
        </p:nvSpPr>
        <p:spPr>
          <a:xfrm>
            <a:off x="1447382" y="318640"/>
            <a:ext cx="5541004" cy="320931"/>
          </a:xfrm>
        </p:spPr>
        <p:txBody>
          <a:bodyPr/>
          <a:lstStyle/>
          <a:p>
            <a:endParaRPr lang="en-IN"/>
          </a:p>
        </p:txBody>
      </p:sp>
      <p:sp>
        <p:nvSpPr>
          <p:cNvPr id="7" name="Slide Number Placeholder 6"/>
          <p:cNvSpPr>
            <a:spLocks noGrp="1"/>
          </p:cNvSpPr>
          <p:nvPr>
            <p:ph type="sldNum" sz="quarter" idx="12"/>
          </p:nvPr>
        </p:nvSpPr>
        <p:spPr/>
        <p:txBody>
          <a:bodyPr/>
          <a:lstStyle/>
          <a:p>
            <a:fld id="{1358E1E2-1D20-4DBA-BA9F-35BC731AD18D}" type="slidenum">
              <a:rPr lang="en-IN" smtClean="0"/>
              <a:t>‹#›</a:t>
            </a:fld>
            <a:endParaRPr lang="en-IN"/>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65714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3A0618-2D27-40AD-831B-2E4C83D370F1}" type="datetimeFigureOut">
              <a:rPr lang="en-IN" smtClean="0"/>
              <a:t>30-06-2025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358E1E2-1D20-4DBA-BA9F-35BC731AD18D}" type="slidenum">
              <a:rPr lang="en-IN" smtClean="0"/>
              <a:t>‹#›</a:t>
            </a:fld>
            <a:endParaRPr lang="en-IN"/>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513099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3A0618-2D27-40AD-831B-2E4C83D370F1}" type="datetimeFigureOut">
              <a:rPr lang="en-IN" smtClean="0"/>
              <a:t>30-06-2025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358E1E2-1D20-4DBA-BA9F-35BC731AD18D}" type="slidenum">
              <a:rPr lang="en-IN" smtClean="0"/>
              <a:t>‹#›</a:t>
            </a:fld>
            <a:endParaRPr lang="en-IN"/>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49466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DF3A0618-2D27-40AD-831B-2E4C83D370F1}" type="datetimeFigureOut">
              <a:rPr lang="en-IN" smtClean="0"/>
              <a:t>30-06-2025</a:t>
            </a:fld>
            <a:endParaRPr lang="en-IN"/>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358E1E2-1D20-4DBA-BA9F-35BC731AD18D}" type="slidenum">
              <a:rPr lang="en-IN" smtClean="0"/>
              <a:t>‹#›</a:t>
            </a:fld>
            <a:endParaRPr lang="en-IN"/>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109113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scover University of Wales Trinity Saint David">
            <a:extLst>
              <a:ext uri="{FF2B5EF4-FFF2-40B4-BE49-F238E27FC236}">
                <a16:creationId xmlns:a16="http://schemas.microsoft.com/office/drawing/2014/main" id="{1F0FF667-0308-84FA-810C-495541E4999F}"/>
              </a:ext>
            </a:extLst>
          </p:cNvPr>
          <p:cNvPicPr>
            <a:picLocks noChangeAspect="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722363" y="146869"/>
            <a:ext cx="1809750" cy="723900"/>
          </a:xfrm>
          <a:prstGeom prst="rect">
            <a:avLst/>
          </a:prstGeom>
          <a:noFill/>
        </p:spPr>
      </p:pic>
      <p:graphicFrame>
        <p:nvGraphicFramePr>
          <p:cNvPr id="3" name="Table 2">
            <a:extLst>
              <a:ext uri="{FF2B5EF4-FFF2-40B4-BE49-F238E27FC236}">
                <a16:creationId xmlns:a16="http://schemas.microsoft.com/office/drawing/2014/main" id="{075C583A-ED55-4A1D-BCCC-3BC41005CAE6}"/>
              </a:ext>
            </a:extLst>
          </p:cNvPr>
          <p:cNvGraphicFramePr>
            <a:graphicFrameLocks noGrp="1"/>
          </p:cNvGraphicFramePr>
          <p:nvPr>
            <p:extLst>
              <p:ext uri="{D42A27DB-BD31-4B8C-83A1-F6EECF244321}">
                <p14:modId xmlns:p14="http://schemas.microsoft.com/office/powerpoint/2010/main" val="3630359173"/>
              </p:ext>
            </p:extLst>
          </p:nvPr>
        </p:nvGraphicFramePr>
        <p:xfrm>
          <a:off x="2182760" y="2861187"/>
          <a:ext cx="8716297" cy="2920184"/>
        </p:xfrm>
        <a:graphic>
          <a:graphicData uri="http://schemas.openxmlformats.org/drawingml/2006/table">
            <a:tbl>
              <a:tblPr firstRow="1" firstCol="1" bandRow="1">
                <a:tableStyleId>{5C22544A-7EE6-4342-B048-85BDC9FD1C3A}</a:tableStyleId>
              </a:tblPr>
              <a:tblGrid>
                <a:gridCol w="1853055">
                  <a:extLst>
                    <a:ext uri="{9D8B030D-6E8A-4147-A177-3AD203B41FA5}">
                      <a16:colId xmlns:a16="http://schemas.microsoft.com/office/drawing/2014/main" val="752982384"/>
                    </a:ext>
                  </a:extLst>
                </a:gridCol>
                <a:gridCol w="6863242">
                  <a:extLst>
                    <a:ext uri="{9D8B030D-6E8A-4147-A177-3AD203B41FA5}">
                      <a16:colId xmlns:a16="http://schemas.microsoft.com/office/drawing/2014/main" val="70915935"/>
                    </a:ext>
                  </a:extLst>
                </a:gridCol>
              </a:tblGrid>
              <a:tr h="912400">
                <a:tc>
                  <a:txBody>
                    <a:bodyPr/>
                    <a:lstStyle/>
                    <a:p>
                      <a:pPr algn="just">
                        <a:lnSpc>
                          <a:spcPct val="150000"/>
                        </a:lnSpc>
                        <a:buNone/>
                      </a:pPr>
                      <a:r>
                        <a:rPr lang="en-GB" sz="2000" kern="100" dirty="0">
                          <a:solidFill>
                            <a:schemeClr val="tx1"/>
                          </a:solidFill>
                          <a:effectLst/>
                          <a:latin typeface="Arial" panose="020B0604020202020204" pitchFamily="34" charset="0"/>
                          <a:cs typeface="Arial" panose="020B0604020202020204" pitchFamily="34" charset="0"/>
                        </a:rPr>
                        <a:t>Module Code </a:t>
                      </a:r>
                      <a:endParaRPr lang="en-IN" sz="2000"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9850" marR="73025" marT="31750" marB="0">
                    <a:solidFill>
                      <a:schemeClr val="accent2">
                        <a:lumMod val="40000"/>
                        <a:lumOff val="60000"/>
                      </a:schemeClr>
                    </a:solidFill>
                  </a:tcPr>
                </a:tc>
                <a:tc>
                  <a:txBody>
                    <a:bodyPr/>
                    <a:lstStyle/>
                    <a:p>
                      <a:pPr algn="just">
                        <a:lnSpc>
                          <a:spcPct val="150000"/>
                        </a:lnSpc>
                        <a:buNone/>
                      </a:pPr>
                      <a:r>
                        <a:rPr lang="en-GB" sz="2000" kern="100" dirty="0">
                          <a:solidFill>
                            <a:schemeClr val="tx1"/>
                          </a:solidFill>
                          <a:effectLst/>
                          <a:latin typeface="Arial" panose="020B0604020202020204" pitchFamily="34" charset="0"/>
                          <a:cs typeface="Arial" panose="020B0604020202020204" pitchFamily="34" charset="0"/>
                        </a:rPr>
                        <a:t>BMSW4011 </a:t>
                      </a:r>
                      <a:endParaRPr lang="en-IN" sz="2000"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9850" marR="73025" marT="31750" marB="0">
                    <a:solidFill>
                      <a:schemeClr val="accent2">
                        <a:lumMod val="40000"/>
                        <a:lumOff val="60000"/>
                      </a:schemeClr>
                    </a:solidFill>
                  </a:tcPr>
                </a:tc>
                <a:extLst>
                  <a:ext uri="{0D108BD9-81ED-4DB2-BD59-A6C34878D82A}">
                    <a16:rowId xmlns:a16="http://schemas.microsoft.com/office/drawing/2014/main" val="1343925464"/>
                  </a:ext>
                </a:extLst>
              </a:tr>
              <a:tr h="501946">
                <a:tc>
                  <a:txBody>
                    <a:bodyPr/>
                    <a:lstStyle/>
                    <a:p>
                      <a:pPr algn="just">
                        <a:lnSpc>
                          <a:spcPct val="150000"/>
                        </a:lnSpc>
                        <a:buNone/>
                      </a:pPr>
                      <a:r>
                        <a:rPr lang="en-GB" sz="2000" kern="100">
                          <a:solidFill>
                            <a:schemeClr val="tx1"/>
                          </a:solidFill>
                          <a:effectLst/>
                          <a:latin typeface="Arial" panose="020B0604020202020204" pitchFamily="34" charset="0"/>
                          <a:cs typeface="Arial" panose="020B0604020202020204" pitchFamily="34" charset="0"/>
                        </a:rPr>
                        <a:t>Title </a:t>
                      </a:r>
                      <a:endParaRPr lang="en-IN" sz="2000" kern="10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9850" marR="73025" marT="31750" marB="0">
                    <a:solidFill>
                      <a:schemeClr val="accent2">
                        <a:lumMod val="40000"/>
                        <a:lumOff val="60000"/>
                      </a:schemeClr>
                    </a:solidFill>
                  </a:tcPr>
                </a:tc>
                <a:tc>
                  <a:txBody>
                    <a:bodyPr/>
                    <a:lstStyle/>
                    <a:p>
                      <a:pPr algn="just">
                        <a:lnSpc>
                          <a:spcPct val="150000"/>
                        </a:lnSpc>
                        <a:buNone/>
                      </a:pPr>
                      <a:r>
                        <a:rPr lang="en-GB" sz="2000" kern="100" dirty="0">
                          <a:solidFill>
                            <a:schemeClr val="tx1"/>
                          </a:solidFill>
                          <a:effectLst/>
                          <a:latin typeface="Arial" panose="020B0604020202020204" pitchFamily="34" charset="0"/>
                          <a:cs typeface="Arial" panose="020B0604020202020204" pitchFamily="34" charset="0"/>
                        </a:rPr>
                        <a:t>Managing Enterprise </a:t>
                      </a:r>
                      <a:endParaRPr lang="en-IN" sz="2000"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9850" marR="73025" marT="31750" marB="0">
                    <a:solidFill>
                      <a:schemeClr val="accent2">
                        <a:lumMod val="40000"/>
                        <a:lumOff val="60000"/>
                      </a:schemeClr>
                    </a:solidFill>
                  </a:tcPr>
                </a:tc>
                <a:extLst>
                  <a:ext uri="{0D108BD9-81ED-4DB2-BD59-A6C34878D82A}">
                    <a16:rowId xmlns:a16="http://schemas.microsoft.com/office/drawing/2014/main" val="3274960301"/>
                  </a:ext>
                </a:extLst>
              </a:tr>
              <a:tr h="501946">
                <a:tc>
                  <a:txBody>
                    <a:bodyPr/>
                    <a:lstStyle/>
                    <a:p>
                      <a:pPr algn="just">
                        <a:lnSpc>
                          <a:spcPct val="150000"/>
                        </a:lnSpc>
                        <a:buNone/>
                      </a:pPr>
                      <a:r>
                        <a:rPr lang="en-GB" sz="2000" kern="100">
                          <a:solidFill>
                            <a:schemeClr val="tx1"/>
                          </a:solidFill>
                          <a:effectLst/>
                          <a:latin typeface="Arial" panose="020B0604020202020204" pitchFamily="34" charset="0"/>
                          <a:cs typeface="Arial" panose="020B0604020202020204" pitchFamily="34" charset="0"/>
                        </a:rPr>
                        <a:t>Date </a:t>
                      </a:r>
                      <a:endParaRPr lang="en-IN" sz="2000" kern="10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9850" marR="73025" marT="31750" marB="0">
                    <a:solidFill>
                      <a:schemeClr val="accent2">
                        <a:lumMod val="40000"/>
                        <a:lumOff val="60000"/>
                      </a:schemeClr>
                    </a:solidFill>
                  </a:tcPr>
                </a:tc>
                <a:tc>
                  <a:txBody>
                    <a:bodyPr/>
                    <a:lstStyle/>
                    <a:p>
                      <a:pPr algn="just">
                        <a:lnSpc>
                          <a:spcPct val="150000"/>
                        </a:lnSpc>
                        <a:buNone/>
                      </a:pPr>
                      <a:r>
                        <a:rPr lang="en-GB" sz="2000" kern="100" dirty="0">
                          <a:solidFill>
                            <a:schemeClr val="tx1"/>
                          </a:solidFill>
                          <a:effectLst/>
                          <a:latin typeface="Arial" panose="020B0604020202020204" pitchFamily="34" charset="0"/>
                          <a:cs typeface="Arial" panose="020B0604020202020204" pitchFamily="34" charset="0"/>
                        </a:rPr>
                        <a:t>04/07/2025</a:t>
                      </a:r>
                      <a:endParaRPr lang="en-IN" sz="2000"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9850" marR="73025" marT="31750" marB="0">
                    <a:solidFill>
                      <a:schemeClr val="accent2">
                        <a:lumMod val="40000"/>
                        <a:lumOff val="60000"/>
                      </a:schemeClr>
                    </a:solidFill>
                  </a:tcPr>
                </a:tc>
                <a:extLst>
                  <a:ext uri="{0D108BD9-81ED-4DB2-BD59-A6C34878D82A}">
                    <a16:rowId xmlns:a16="http://schemas.microsoft.com/office/drawing/2014/main" val="2014013473"/>
                  </a:ext>
                </a:extLst>
              </a:tr>
              <a:tr h="501946">
                <a:tc>
                  <a:txBody>
                    <a:bodyPr/>
                    <a:lstStyle/>
                    <a:p>
                      <a:pPr algn="just">
                        <a:lnSpc>
                          <a:spcPct val="150000"/>
                        </a:lnSpc>
                        <a:buNone/>
                      </a:pPr>
                      <a:r>
                        <a:rPr lang="en-GB" sz="2000"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Student Name</a:t>
                      </a:r>
                      <a:endParaRPr lang="en-IN" sz="2000"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9850" marR="73025" marT="31750" marB="0">
                    <a:solidFill>
                      <a:schemeClr val="accent2">
                        <a:lumMod val="40000"/>
                        <a:lumOff val="60000"/>
                      </a:schemeClr>
                    </a:solidFill>
                  </a:tcPr>
                </a:tc>
                <a:tc>
                  <a:txBody>
                    <a:bodyPr/>
                    <a:lstStyle/>
                    <a:p>
                      <a:pPr algn="just">
                        <a:lnSpc>
                          <a:spcPct val="150000"/>
                        </a:lnSpc>
                        <a:buNone/>
                      </a:pPr>
                      <a:r>
                        <a:rPr lang="en-GB" sz="2000"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Ionel Silviu Regheni</a:t>
                      </a:r>
                      <a:endParaRPr lang="en-IN" sz="2000"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9850" marR="73025" marT="31750" marB="0">
                    <a:solidFill>
                      <a:schemeClr val="accent2">
                        <a:lumMod val="40000"/>
                        <a:lumOff val="60000"/>
                      </a:schemeClr>
                    </a:solidFill>
                  </a:tcPr>
                </a:tc>
                <a:extLst>
                  <a:ext uri="{0D108BD9-81ED-4DB2-BD59-A6C34878D82A}">
                    <a16:rowId xmlns:a16="http://schemas.microsoft.com/office/drawing/2014/main" val="3635162535"/>
                  </a:ext>
                </a:extLst>
              </a:tr>
              <a:tr h="501946">
                <a:tc>
                  <a:txBody>
                    <a:bodyPr/>
                    <a:lstStyle/>
                    <a:p>
                      <a:pPr algn="just">
                        <a:lnSpc>
                          <a:spcPct val="150000"/>
                        </a:lnSpc>
                        <a:buNone/>
                      </a:pPr>
                      <a:r>
                        <a:rPr lang="en-IN" sz="2000"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Student ID</a:t>
                      </a:r>
                    </a:p>
                  </a:txBody>
                  <a:tcPr marL="69850" marR="73025" marT="31750" marB="0">
                    <a:solidFill>
                      <a:schemeClr val="accent2">
                        <a:lumMod val="40000"/>
                        <a:lumOff val="60000"/>
                      </a:schemeClr>
                    </a:solidFill>
                  </a:tcPr>
                </a:tc>
                <a:tc>
                  <a:txBody>
                    <a:bodyPr/>
                    <a:lstStyle/>
                    <a:p>
                      <a:pPr algn="just">
                        <a:lnSpc>
                          <a:spcPct val="150000"/>
                        </a:lnSpc>
                        <a:buNone/>
                      </a:pPr>
                      <a:r>
                        <a:rPr lang="en-GB" sz="2000" kern="100" dirty="0">
                          <a:solidFill>
                            <a:schemeClr val="tx1"/>
                          </a:solidFill>
                          <a:effectLst/>
                          <a:latin typeface="Arial" panose="020B0604020202020204" pitchFamily="34" charset="0"/>
                          <a:cs typeface="Arial" panose="020B0604020202020204" pitchFamily="34" charset="0"/>
                        </a:rPr>
                        <a:t>2412463</a:t>
                      </a:r>
                      <a:endParaRPr lang="en-IN" sz="2000"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9850" marR="73025" marT="31750" marB="0">
                    <a:solidFill>
                      <a:schemeClr val="accent2">
                        <a:lumMod val="40000"/>
                        <a:lumOff val="60000"/>
                      </a:schemeClr>
                    </a:solidFill>
                  </a:tcPr>
                </a:tc>
                <a:extLst>
                  <a:ext uri="{0D108BD9-81ED-4DB2-BD59-A6C34878D82A}">
                    <a16:rowId xmlns:a16="http://schemas.microsoft.com/office/drawing/2014/main" val="3503367873"/>
                  </a:ext>
                </a:extLst>
              </a:tr>
            </a:tbl>
          </a:graphicData>
        </a:graphic>
      </p:graphicFrame>
      <p:sp>
        <p:nvSpPr>
          <p:cNvPr id="4" name="Rectangle 2">
            <a:extLst>
              <a:ext uri="{FF2B5EF4-FFF2-40B4-BE49-F238E27FC236}">
                <a16:creationId xmlns:a16="http://schemas.microsoft.com/office/drawing/2014/main" id="{8892E645-20DB-17F2-9156-EB77028D6E11}"/>
              </a:ext>
            </a:extLst>
          </p:cNvPr>
          <p:cNvSpPr>
            <a:spLocks noChangeArrowheads="1"/>
          </p:cNvSpPr>
          <p:nvPr/>
        </p:nvSpPr>
        <p:spPr bwMode="auto">
          <a:xfrm>
            <a:off x="2182760" y="1466269"/>
            <a:ext cx="8716297" cy="89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600" b="1" i="0" u="sng" strike="noStrike" cap="none" normalizeH="0" baseline="0" dirty="0">
                <a:ln>
                  <a:noFill/>
                </a:ln>
                <a:solidFill>
                  <a:srgbClr val="17365D"/>
                </a:solidFill>
                <a:effectLst>
                  <a:outerShdw blurRad="38100" dist="38100" dir="2700000" algn="tl">
                    <a:srgbClr val="000000">
                      <a:alpha val="43137"/>
                    </a:srgbClr>
                  </a:outerShdw>
                </a:effectLst>
                <a:latin typeface="Calibri" panose="020F0502020204030204" pitchFamily="34" charset="0"/>
                <a:ea typeface="MS Gothic" panose="020B0609070205080204" pitchFamily="49" charset="-128"/>
                <a:cs typeface="Times New Roman" panose="02020603050405020304" pitchFamily="18" charset="0"/>
              </a:rPr>
              <a:t>Business Plan: DNB Car Customisation and Performance Ltd. </a:t>
            </a:r>
            <a:endParaRPr kumimoji="0" lang="en-US" altLang="en-US" sz="1100" b="0" i="0" u="sng" strike="noStrike" cap="none" normalizeH="0" baseline="0" dirty="0">
              <a:ln>
                <a:noFill/>
              </a:ln>
              <a:solidFill>
                <a:schemeClr val="tx1"/>
              </a:solidFill>
              <a:effectLst>
                <a:outerShdw blurRad="38100" dist="38100" dir="2700000" algn="tl">
                  <a:srgbClr val="000000">
                    <a:alpha val="43137"/>
                  </a:srgbClr>
                </a:outerShdw>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600" b="0" i="0" u="none" strike="noStrike" cap="none" normalizeH="0" baseline="0" dirty="0">
                <a:ln>
                  <a:noFill/>
                </a:ln>
                <a:solidFill>
                  <a:srgbClr val="17365D"/>
                </a:solidFill>
                <a:effectLst/>
                <a:latin typeface="Calibri" panose="020F0502020204030204" pitchFamily="34" charset="0"/>
                <a:ea typeface="MS Gothic" panose="020B0609070205080204" pitchFamily="49" charset="-128"/>
                <a:cs typeface="Times New Roman" panose="02020603050405020304" pitchFamily="18"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246888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DB35F-CBD1-92BA-F33D-9F5B5C0C0097}"/>
              </a:ext>
            </a:extLst>
          </p:cNvPr>
          <p:cNvSpPr>
            <a:spLocks noGrp="1"/>
          </p:cNvSpPr>
          <p:nvPr>
            <p:ph type="title"/>
          </p:nvPr>
        </p:nvSpPr>
        <p:spPr/>
        <p:txBody>
          <a:bodyPr>
            <a:normAutofit/>
          </a:bodyPr>
          <a:lstStyle/>
          <a:p>
            <a:pPr algn="ctr"/>
            <a:r>
              <a:rPr lang="en-AU" sz="2800" b="1" u="sng" dirty="0">
                <a:latin typeface="Arial" panose="020B0604020202020204" pitchFamily="34" charset="0"/>
                <a:cs typeface="Arial" panose="020B0604020202020204" pitchFamily="34" charset="0"/>
              </a:rPr>
              <a:t>Introduction</a:t>
            </a:r>
            <a:endParaRPr lang="en-IN" sz="2800" b="1" u="sng"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EF5316A3-6D7E-433D-616D-E3F490F37CEE}"/>
              </a:ext>
            </a:extLst>
          </p:cNvPr>
          <p:cNvGraphicFramePr>
            <a:graphicFrameLocks noGrp="1"/>
          </p:cNvGraphicFramePr>
          <p:nvPr>
            <p:ph idx="1"/>
            <p:extLst>
              <p:ext uri="{D42A27DB-BD31-4B8C-83A1-F6EECF244321}">
                <p14:modId xmlns:p14="http://schemas.microsoft.com/office/powerpoint/2010/main" val="2144805331"/>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4052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2FFFE-7252-82AE-8A9A-C9F7DEA95077}"/>
              </a:ext>
            </a:extLst>
          </p:cNvPr>
          <p:cNvSpPr>
            <a:spLocks noGrp="1"/>
          </p:cNvSpPr>
          <p:nvPr>
            <p:ph type="title"/>
          </p:nvPr>
        </p:nvSpPr>
        <p:spPr/>
        <p:txBody>
          <a:bodyPr>
            <a:noAutofit/>
          </a:bodyPr>
          <a:lstStyle/>
          <a:p>
            <a:pPr algn="ctr"/>
            <a:r>
              <a:rPr lang="en-US" sz="2800" b="1" u="sng" dirty="0">
                <a:latin typeface="Arial" panose="020B0604020202020204" pitchFamily="34" charset="0"/>
                <a:cs typeface="Arial" panose="020B0604020202020204" pitchFamily="34" charset="0"/>
              </a:rPr>
              <a:t>Slide 2: Business propositions</a:t>
            </a:r>
            <a:br>
              <a:rPr lang="en-IN" sz="2800" b="1" u="sng" dirty="0">
                <a:latin typeface="Arial" panose="020B0604020202020204" pitchFamily="34" charset="0"/>
                <a:cs typeface="Arial" panose="020B0604020202020204" pitchFamily="34" charset="0"/>
              </a:rPr>
            </a:br>
            <a:br>
              <a:rPr lang="en-IN" sz="2800" u="sng" dirty="0">
                <a:latin typeface="Arial" panose="020B0604020202020204" pitchFamily="34" charset="0"/>
                <a:cs typeface="Arial" panose="020B0604020202020204" pitchFamily="34" charset="0"/>
              </a:rPr>
            </a:br>
            <a:endParaRPr lang="en-IN" sz="2800" u="sng"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028808C6-335C-21E7-06A6-520229D237D5}"/>
              </a:ext>
            </a:extLst>
          </p:cNvPr>
          <p:cNvGraphicFramePr>
            <a:graphicFrameLocks noGrp="1"/>
          </p:cNvGraphicFramePr>
          <p:nvPr>
            <p:ph idx="1"/>
            <p:extLst>
              <p:ext uri="{D42A27DB-BD31-4B8C-83A1-F6EECF244321}">
                <p14:modId xmlns:p14="http://schemas.microsoft.com/office/powerpoint/2010/main" val="1356576511"/>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8557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AE29F-4137-0528-2BA9-AFBF27C03590}"/>
              </a:ext>
            </a:extLst>
          </p:cNvPr>
          <p:cNvSpPr>
            <a:spLocks noGrp="1"/>
          </p:cNvSpPr>
          <p:nvPr>
            <p:ph type="title"/>
          </p:nvPr>
        </p:nvSpPr>
        <p:spPr/>
        <p:txBody>
          <a:bodyPr>
            <a:normAutofit/>
          </a:bodyPr>
          <a:lstStyle/>
          <a:p>
            <a:pPr algn="ctr"/>
            <a:r>
              <a:rPr lang="en-AU" sz="2800" b="1" u="sng" dirty="0">
                <a:latin typeface="Arial" panose="020B0604020202020204" pitchFamily="34" charset="0"/>
                <a:cs typeface="Arial" panose="020B0604020202020204" pitchFamily="34" charset="0"/>
              </a:rPr>
              <a:t>Mission statement, Business aims</a:t>
            </a:r>
            <a:endParaRPr lang="en-IN" sz="2800" b="1" u="sng"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9DCD4242-0B57-0536-311C-559D28DDA6F7}"/>
              </a:ext>
            </a:extLst>
          </p:cNvPr>
          <p:cNvGraphicFramePr>
            <a:graphicFrameLocks noGrp="1"/>
          </p:cNvGraphicFramePr>
          <p:nvPr>
            <p:ph idx="1"/>
            <p:extLst>
              <p:ext uri="{D42A27DB-BD31-4B8C-83A1-F6EECF244321}">
                <p14:modId xmlns:p14="http://schemas.microsoft.com/office/powerpoint/2010/main" val="3084483287"/>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7107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AF432-95AD-D430-48CB-34C02B5BCF22}"/>
              </a:ext>
            </a:extLst>
          </p:cNvPr>
          <p:cNvSpPr>
            <a:spLocks noGrp="1"/>
          </p:cNvSpPr>
          <p:nvPr>
            <p:ph type="title"/>
          </p:nvPr>
        </p:nvSpPr>
        <p:spPr/>
        <p:txBody>
          <a:bodyPr>
            <a:normAutofit/>
          </a:bodyPr>
          <a:lstStyle/>
          <a:p>
            <a:pPr algn="ctr"/>
            <a:r>
              <a:rPr lang="en-IN" sz="2800" b="1" u="sng" dirty="0">
                <a:latin typeface="Arial" panose="020B0604020202020204" pitchFamily="34" charset="0"/>
                <a:cs typeface="Arial" panose="020B0604020202020204" pitchFamily="34" charset="0"/>
              </a:rPr>
              <a:t>Objectives</a:t>
            </a:r>
          </a:p>
        </p:txBody>
      </p:sp>
      <p:graphicFrame>
        <p:nvGraphicFramePr>
          <p:cNvPr id="4" name="Content Placeholder 3">
            <a:extLst>
              <a:ext uri="{FF2B5EF4-FFF2-40B4-BE49-F238E27FC236}">
                <a16:creationId xmlns:a16="http://schemas.microsoft.com/office/drawing/2014/main" id="{B55B981B-B23E-0A36-0B6E-E42E95040400}"/>
              </a:ext>
            </a:extLst>
          </p:cNvPr>
          <p:cNvGraphicFramePr>
            <a:graphicFrameLocks noGrp="1"/>
          </p:cNvGraphicFramePr>
          <p:nvPr>
            <p:ph idx="1"/>
            <p:extLst>
              <p:ext uri="{D42A27DB-BD31-4B8C-83A1-F6EECF244321}">
                <p14:modId xmlns:p14="http://schemas.microsoft.com/office/powerpoint/2010/main" val="2436892858"/>
              </p:ext>
            </p:extLst>
          </p:nvPr>
        </p:nvGraphicFramePr>
        <p:xfrm>
          <a:off x="1206231" y="2015732"/>
          <a:ext cx="9848624" cy="37235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8618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4060D-0C46-44B8-C615-20BE3DCD7D5C}"/>
              </a:ext>
            </a:extLst>
          </p:cNvPr>
          <p:cNvSpPr>
            <a:spLocks noGrp="1"/>
          </p:cNvSpPr>
          <p:nvPr>
            <p:ph type="title"/>
          </p:nvPr>
        </p:nvSpPr>
        <p:spPr/>
        <p:txBody>
          <a:bodyPr>
            <a:normAutofit/>
          </a:bodyPr>
          <a:lstStyle/>
          <a:p>
            <a:pPr algn="ctr"/>
            <a:r>
              <a:rPr lang="en-US" sz="2800" b="1" u="sng" dirty="0">
                <a:latin typeface="Arial" panose="020B0604020202020204" pitchFamily="34" charset="0"/>
                <a:cs typeface="Arial" panose="020B0604020202020204" pitchFamily="34" charset="0"/>
              </a:rPr>
              <a:t>USP, Legal structure. Proposed location</a:t>
            </a:r>
            <a:br>
              <a:rPr lang="en-IN" sz="2800" b="1" u="sng" dirty="0">
                <a:latin typeface="Arial" panose="020B0604020202020204" pitchFamily="34" charset="0"/>
                <a:cs typeface="Arial" panose="020B0604020202020204" pitchFamily="34" charset="0"/>
              </a:rPr>
            </a:br>
            <a:endParaRPr lang="en-IN" sz="2800" u="sng"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51FE37CB-80A4-2EF2-CD7C-DA1CA6515D94}"/>
              </a:ext>
            </a:extLst>
          </p:cNvPr>
          <p:cNvGraphicFramePr>
            <a:graphicFrameLocks noGrp="1"/>
          </p:cNvGraphicFramePr>
          <p:nvPr>
            <p:ph idx="1"/>
            <p:extLst>
              <p:ext uri="{D42A27DB-BD31-4B8C-83A1-F6EECF244321}">
                <p14:modId xmlns:p14="http://schemas.microsoft.com/office/powerpoint/2010/main" val="2535964027"/>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6489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D2262-1B03-1AFB-2957-2764FA652186}"/>
              </a:ext>
            </a:extLst>
          </p:cNvPr>
          <p:cNvSpPr>
            <a:spLocks noGrp="1"/>
          </p:cNvSpPr>
          <p:nvPr>
            <p:ph type="title"/>
          </p:nvPr>
        </p:nvSpPr>
        <p:spPr/>
        <p:txBody>
          <a:bodyPr>
            <a:normAutofit/>
          </a:bodyPr>
          <a:lstStyle/>
          <a:p>
            <a:pPr algn="ctr"/>
            <a:r>
              <a:rPr lang="en-AU" sz="2800" b="1" u="sng" dirty="0">
                <a:latin typeface="Arial" panose="020B0604020202020204" pitchFamily="34" charset="0"/>
                <a:cs typeface="Arial" panose="020B0604020202020204" pitchFamily="34" charset="0"/>
              </a:rPr>
              <a:t>HRM strategy </a:t>
            </a:r>
            <a:endParaRPr lang="en-IN" sz="2800" b="1" u="sng"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85F9A0A3-E11A-6E92-B2B1-FD3D5EE7002F}"/>
              </a:ext>
            </a:extLst>
          </p:cNvPr>
          <p:cNvGraphicFramePr>
            <a:graphicFrameLocks noGrp="1"/>
          </p:cNvGraphicFramePr>
          <p:nvPr>
            <p:ph idx="1"/>
            <p:extLst>
              <p:ext uri="{D42A27DB-BD31-4B8C-83A1-F6EECF244321}">
                <p14:modId xmlns:p14="http://schemas.microsoft.com/office/powerpoint/2010/main" val="4288631316"/>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1612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78C22-6AE1-1E85-35A8-F35309A99E94}"/>
              </a:ext>
            </a:extLst>
          </p:cNvPr>
          <p:cNvSpPr>
            <a:spLocks noGrp="1"/>
          </p:cNvSpPr>
          <p:nvPr>
            <p:ph type="title"/>
          </p:nvPr>
        </p:nvSpPr>
        <p:spPr>
          <a:xfrm>
            <a:off x="1366239" y="337591"/>
            <a:ext cx="9603275" cy="1049235"/>
          </a:xfrm>
        </p:spPr>
        <p:txBody>
          <a:bodyPr>
            <a:normAutofit fontScale="90000"/>
          </a:bodyPr>
          <a:lstStyle/>
          <a:p>
            <a:pPr algn="ctr">
              <a:lnSpc>
                <a:spcPct val="150000"/>
              </a:lnSpc>
            </a:pPr>
            <a:r>
              <a:rPr lang="en-AU" sz="2400" b="1" u="sng" dirty="0">
                <a:latin typeface="Arial" panose="020B0604020202020204" pitchFamily="34" charset="0"/>
                <a:cs typeface="Arial" panose="020B0604020202020204" pitchFamily="34" charset="0"/>
              </a:rPr>
              <a:t>Financial overview</a:t>
            </a:r>
            <a:br>
              <a:rPr lang="en-AU" sz="2400" b="1" u="sng" dirty="0">
                <a:latin typeface="Arial" panose="020B0604020202020204" pitchFamily="34" charset="0"/>
                <a:cs typeface="Arial" panose="020B0604020202020204" pitchFamily="34" charset="0"/>
              </a:rPr>
            </a:br>
            <a:r>
              <a:rPr lang="en-AU" sz="2400" b="1" u="sng" dirty="0">
                <a:latin typeface="Arial" panose="020B0604020202020204" pitchFamily="34" charset="0"/>
                <a:cs typeface="Arial" panose="020B0604020202020204" pitchFamily="34" charset="0"/>
              </a:rPr>
              <a:t>Cash Flow 12 Months</a:t>
            </a:r>
            <a:endParaRPr lang="en-IN" sz="2400" b="1" u="sng"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86A2ACAB-AA69-3B02-D887-6B3F9BA15FF2}"/>
              </a:ext>
            </a:extLst>
          </p:cNvPr>
          <p:cNvGraphicFramePr>
            <a:graphicFrameLocks noGrp="1"/>
          </p:cNvGraphicFramePr>
          <p:nvPr>
            <p:ph idx="1"/>
            <p:extLst>
              <p:ext uri="{D42A27DB-BD31-4B8C-83A1-F6EECF244321}">
                <p14:modId xmlns:p14="http://schemas.microsoft.com/office/powerpoint/2010/main" val="2817429736"/>
              </p:ext>
            </p:extLst>
          </p:nvPr>
        </p:nvGraphicFramePr>
        <p:xfrm>
          <a:off x="1824429" y="1613914"/>
          <a:ext cx="9145085" cy="4906495"/>
        </p:xfrm>
        <a:graphic>
          <a:graphicData uri="http://schemas.openxmlformats.org/drawingml/2006/table">
            <a:tbl>
              <a:tblPr firstRow="1" firstCol="1" bandRow="1">
                <a:tableStyleId>{5C22544A-7EE6-4342-B048-85BDC9FD1C3A}</a:tableStyleId>
              </a:tblPr>
              <a:tblGrid>
                <a:gridCol w="1787019">
                  <a:extLst>
                    <a:ext uri="{9D8B030D-6E8A-4147-A177-3AD203B41FA5}">
                      <a16:colId xmlns:a16="http://schemas.microsoft.com/office/drawing/2014/main" val="3921467973"/>
                    </a:ext>
                  </a:extLst>
                </a:gridCol>
                <a:gridCol w="1774336">
                  <a:extLst>
                    <a:ext uri="{9D8B030D-6E8A-4147-A177-3AD203B41FA5}">
                      <a16:colId xmlns:a16="http://schemas.microsoft.com/office/drawing/2014/main" val="2424025737"/>
                    </a:ext>
                  </a:extLst>
                </a:gridCol>
                <a:gridCol w="1813795">
                  <a:extLst>
                    <a:ext uri="{9D8B030D-6E8A-4147-A177-3AD203B41FA5}">
                      <a16:colId xmlns:a16="http://schemas.microsoft.com/office/drawing/2014/main" val="3936536203"/>
                    </a:ext>
                  </a:extLst>
                </a:gridCol>
                <a:gridCol w="1774336">
                  <a:extLst>
                    <a:ext uri="{9D8B030D-6E8A-4147-A177-3AD203B41FA5}">
                      <a16:colId xmlns:a16="http://schemas.microsoft.com/office/drawing/2014/main" val="3591182275"/>
                    </a:ext>
                  </a:extLst>
                </a:gridCol>
                <a:gridCol w="1995599">
                  <a:extLst>
                    <a:ext uri="{9D8B030D-6E8A-4147-A177-3AD203B41FA5}">
                      <a16:colId xmlns:a16="http://schemas.microsoft.com/office/drawing/2014/main" val="3474670739"/>
                    </a:ext>
                  </a:extLst>
                </a:gridCol>
              </a:tblGrid>
              <a:tr h="822115">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Month</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Sales (£)</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dirty="0">
                          <a:solidFill>
                            <a:schemeClr val="tx1"/>
                          </a:solidFill>
                          <a:effectLst/>
                          <a:latin typeface="Arial" panose="020B0604020202020204" pitchFamily="34" charset="0"/>
                          <a:cs typeface="Arial" panose="020B0604020202020204" pitchFamily="34" charset="0"/>
                        </a:rPr>
                        <a:t>Operating Expenses (£)</a:t>
                      </a:r>
                      <a:endParaRPr lang="en-IN"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Net Cash Flow (£)</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Cumulative Cash Flow (£)</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extLst>
                  <a:ext uri="{0D108BD9-81ED-4DB2-BD59-A6C34878D82A}">
                    <a16:rowId xmlns:a16="http://schemas.microsoft.com/office/drawing/2014/main" val="2112157304"/>
                  </a:ext>
                </a:extLst>
              </a:tr>
              <a:tr h="302226">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Jan</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5,000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-5000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-5,000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extLst>
                  <a:ext uri="{0D108BD9-81ED-4DB2-BD59-A6C34878D82A}">
                    <a16:rowId xmlns:a16="http://schemas.microsoft.com/office/drawing/2014/main" val="1855811323"/>
                  </a:ext>
                </a:extLst>
              </a:tr>
              <a:tr h="302226">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Feb</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1,000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5,500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-500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-7,000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extLst>
                  <a:ext uri="{0D108BD9-81ED-4DB2-BD59-A6C34878D82A}">
                    <a16:rowId xmlns:a16="http://schemas.microsoft.com/office/drawing/2014/main" val="3726067647"/>
                  </a:ext>
                </a:extLst>
              </a:tr>
              <a:tr h="302226">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Mar</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3,000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5,500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1,500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-10,000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extLst>
                  <a:ext uri="{0D108BD9-81ED-4DB2-BD59-A6C34878D82A}">
                    <a16:rowId xmlns:a16="http://schemas.microsoft.com/office/drawing/2014/main" val="1108690275"/>
                  </a:ext>
                </a:extLst>
              </a:tr>
              <a:tr h="302226">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Apr</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dirty="0">
                          <a:solidFill>
                            <a:schemeClr val="tx1"/>
                          </a:solidFill>
                          <a:effectLst/>
                          <a:latin typeface="Arial" panose="020B0604020202020204" pitchFamily="34" charset="0"/>
                          <a:cs typeface="Arial" panose="020B0604020202020204" pitchFamily="34" charset="0"/>
                        </a:rPr>
                        <a:t>5,000</a:t>
                      </a:r>
                      <a:endParaRPr lang="en-IN"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6,000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3,000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-14,000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extLst>
                  <a:ext uri="{0D108BD9-81ED-4DB2-BD59-A6C34878D82A}">
                    <a16:rowId xmlns:a16="http://schemas.microsoft.com/office/drawing/2014/main" val="3358950317"/>
                  </a:ext>
                </a:extLst>
              </a:tr>
              <a:tr h="302226">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May</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7,000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6,000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5,000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-12,000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extLst>
                  <a:ext uri="{0D108BD9-81ED-4DB2-BD59-A6C34878D82A}">
                    <a16:rowId xmlns:a16="http://schemas.microsoft.com/office/drawing/2014/main" val="3061799725"/>
                  </a:ext>
                </a:extLst>
              </a:tr>
              <a:tr h="302226">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June</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10,000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6,500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6,500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-9,000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extLst>
                  <a:ext uri="{0D108BD9-81ED-4DB2-BD59-A6C34878D82A}">
                    <a16:rowId xmlns:a16="http://schemas.microsoft.com/office/drawing/2014/main" val="2807476596"/>
                  </a:ext>
                </a:extLst>
              </a:tr>
              <a:tr h="302226">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July</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11,000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6,500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8,500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-5,000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extLst>
                  <a:ext uri="{0D108BD9-81ED-4DB2-BD59-A6C34878D82A}">
                    <a16:rowId xmlns:a16="http://schemas.microsoft.com/office/drawing/2014/main" val="1319448093"/>
                  </a:ext>
                </a:extLst>
              </a:tr>
              <a:tr h="302226">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August</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15,000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6,500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10,000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2,500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extLst>
                  <a:ext uri="{0D108BD9-81ED-4DB2-BD59-A6C34878D82A}">
                    <a16:rowId xmlns:a16="http://schemas.microsoft.com/office/drawing/2014/main" val="1328475814"/>
                  </a:ext>
                </a:extLst>
              </a:tr>
              <a:tr h="399816">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September</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dirty="0">
                          <a:solidFill>
                            <a:schemeClr val="tx1"/>
                          </a:solidFill>
                          <a:effectLst/>
                          <a:latin typeface="Arial" panose="020B0604020202020204" pitchFamily="34" charset="0"/>
                          <a:cs typeface="Arial" panose="020B0604020202020204" pitchFamily="34" charset="0"/>
                        </a:rPr>
                        <a:t>15,000</a:t>
                      </a:r>
                      <a:endParaRPr lang="en-IN"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7,000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12,000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11,000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extLst>
                  <a:ext uri="{0D108BD9-81ED-4DB2-BD59-A6C34878D82A}">
                    <a16:rowId xmlns:a16="http://schemas.microsoft.com/office/drawing/2014/main" val="1039869762"/>
                  </a:ext>
                </a:extLst>
              </a:tr>
              <a:tr h="302226">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October</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19,000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7,000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13,000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21,000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extLst>
                  <a:ext uri="{0D108BD9-81ED-4DB2-BD59-A6C34878D82A}">
                    <a16:rowId xmlns:a16="http://schemas.microsoft.com/office/drawing/2014/main" val="4222124582"/>
                  </a:ext>
                </a:extLst>
              </a:tr>
              <a:tr h="399816">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November</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20,000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7,500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-2,500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33,000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extLst>
                  <a:ext uri="{0D108BD9-81ED-4DB2-BD59-A6C34878D82A}">
                    <a16:rowId xmlns:a16="http://schemas.microsoft.com/office/drawing/2014/main" val="582926753"/>
                  </a:ext>
                </a:extLst>
              </a:tr>
              <a:tr h="399816">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December</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24,000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8,500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a:solidFill>
                            <a:schemeClr val="tx1"/>
                          </a:solidFill>
                          <a:effectLst/>
                          <a:latin typeface="Arial" panose="020B0604020202020204" pitchFamily="34" charset="0"/>
                          <a:cs typeface="Arial" panose="020B0604020202020204" pitchFamily="34" charset="0"/>
                        </a:rPr>
                        <a:t>-500</a:t>
                      </a:r>
                      <a:endParaRPr lang="en-IN" sz="16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tc>
                  <a:txBody>
                    <a:bodyPr/>
                    <a:lstStyle/>
                    <a:p>
                      <a:pPr algn="just">
                        <a:lnSpc>
                          <a:spcPct val="150000"/>
                        </a:lnSpc>
                        <a:spcAft>
                          <a:spcPts val="800"/>
                        </a:spcAft>
                        <a:buNone/>
                      </a:pPr>
                      <a:r>
                        <a:rPr lang="en-IN" sz="1600" kern="0" dirty="0">
                          <a:solidFill>
                            <a:schemeClr val="tx1"/>
                          </a:solidFill>
                          <a:effectLst/>
                          <a:latin typeface="Arial" panose="020B0604020202020204" pitchFamily="34" charset="0"/>
                          <a:cs typeface="Arial" panose="020B0604020202020204" pitchFamily="34" charset="0"/>
                        </a:rPr>
                        <a:t>46,000</a:t>
                      </a:r>
                      <a:endParaRPr lang="en-IN"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8999" marR="48999" marT="0" marB="0" anchor="ctr">
                    <a:solidFill>
                      <a:schemeClr val="tx2">
                        <a:lumMod val="60000"/>
                        <a:lumOff val="40000"/>
                      </a:schemeClr>
                    </a:solidFill>
                  </a:tcPr>
                </a:tc>
                <a:extLst>
                  <a:ext uri="{0D108BD9-81ED-4DB2-BD59-A6C34878D82A}">
                    <a16:rowId xmlns:a16="http://schemas.microsoft.com/office/drawing/2014/main" val="3648955260"/>
                  </a:ext>
                </a:extLst>
              </a:tr>
            </a:tbl>
          </a:graphicData>
        </a:graphic>
      </p:graphicFrame>
    </p:spTree>
    <p:extLst>
      <p:ext uri="{BB962C8B-B14F-4D97-AF65-F5344CB8AC3E}">
        <p14:creationId xmlns:p14="http://schemas.microsoft.com/office/powerpoint/2010/main" val="882190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9F490-C323-8455-1E82-637C62A274ED}"/>
              </a:ext>
            </a:extLst>
          </p:cNvPr>
          <p:cNvSpPr>
            <a:spLocks noGrp="1"/>
          </p:cNvSpPr>
          <p:nvPr>
            <p:ph type="title"/>
          </p:nvPr>
        </p:nvSpPr>
        <p:spPr>
          <a:xfrm>
            <a:off x="1294362" y="-12435"/>
            <a:ext cx="9603275" cy="1049235"/>
          </a:xfrm>
        </p:spPr>
        <p:txBody>
          <a:bodyPr>
            <a:normAutofit/>
          </a:bodyPr>
          <a:lstStyle/>
          <a:p>
            <a:pPr algn="ctr"/>
            <a:r>
              <a:rPr lang="en-AU" sz="2800" b="1" u="sng" dirty="0">
                <a:latin typeface="Arial" panose="020B0604020202020204" pitchFamily="34" charset="0"/>
                <a:cs typeface="Arial" panose="020B0604020202020204" pitchFamily="34" charset="0"/>
              </a:rPr>
              <a:t>SWOT analysis</a:t>
            </a:r>
            <a:endParaRPr lang="en-IN" sz="2800" b="1" u="sng" dirty="0">
              <a:latin typeface="Arial" panose="020B0604020202020204" pitchFamily="34" charset="0"/>
              <a:cs typeface="Arial" panose="020B0604020202020204" pitchFamily="34" charset="0"/>
            </a:endParaRPr>
          </a:p>
        </p:txBody>
      </p:sp>
      <p:graphicFrame>
        <p:nvGraphicFramePr>
          <p:cNvPr id="8" name="Content Placeholder 7">
            <a:extLst>
              <a:ext uri="{FF2B5EF4-FFF2-40B4-BE49-F238E27FC236}">
                <a16:creationId xmlns:a16="http://schemas.microsoft.com/office/drawing/2014/main" id="{0DB36D66-E22F-01CF-3E81-09AE974836DE}"/>
              </a:ext>
            </a:extLst>
          </p:cNvPr>
          <p:cNvGraphicFramePr>
            <a:graphicFrameLocks noGrp="1"/>
          </p:cNvGraphicFramePr>
          <p:nvPr>
            <p:ph idx="1"/>
            <p:extLst>
              <p:ext uri="{D42A27DB-BD31-4B8C-83A1-F6EECF244321}">
                <p14:modId xmlns:p14="http://schemas.microsoft.com/office/powerpoint/2010/main" val="315024710"/>
              </p:ext>
            </p:extLst>
          </p:nvPr>
        </p:nvGraphicFramePr>
        <p:xfrm>
          <a:off x="0" y="473102"/>
          <a:ext cx="12192000" cy="5872715"/>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499901763"/>
                    </a:ext>
                  </a:extLst>
                </a:gridCol>
                <a:gridCol w="3048000">
                  <a:extLst>
                    <a:ext uri="{9D8B030D-6E8A-4147-A177-3AD203B41FA5}">
                      <a16:colId xmlns:a16="http://schemas.microsoft.com/office/drawing/2014/main" val="2075103235"/>
                    </a:ext>
                  </a:extLst>
                </a:gridCol>
                <a:gridCol w="3048000">
                  <a:extLst>
                    <a:ext uri="{9D8B030D-6E8A-4147-A177-3AD203B41FA5}">
                      <a16:colId xmlns:a16="http://schemas.microsoft.com/office/drawing/2014/main" val="3643882598"/>
                    </a:ext>
                  </a:extLst>
                </a:gridCol>
                <a:gridCol w="3048000">
                  <a:extLst>
                    <a:ext uri="{9D8B030D-6E8A-4147-A177-3AD203B41FA5}">
                      <a16:colId xmlns:a16="http://schemas.microsoft.com/office/drawing/2014/main" val="74202449"/>
                    </a:ext>
                  </a:extLst>
                </a:gridCol>
              </a:tblGrid>
              <a:tr h="394102">
                <a:tc>
                  <a:txBody>
                    <a:bodyPr/>
                    <a:lstStyle/>
                    <a:p>
                      <a:r>
                        <a:rPr lang="en-US" dirty="0">
                          <a:solidFill>
                            <a:schemeClr val="tx1"/>
                          </a:solidFill>
                        </a:rPr>
                        <a:t>Strength</a:t>
                      </a:r>
                      <a:endParaRPr lang="en-IN" dirty="0">
                        <a:solidFill>
                          <a:schemeClr val="tx1"/>
                        </a:solidFill>
                      </a:endParaRPr>
                    </a:p>
                  </a:txBody>
                  <a:tcPr/>
                </a:tc>
                <a:tc>
                  <a:txBody>
                    <a:bodyPr/>
                    <a:lstStyle/>
                    <a:p>
                      <a:r>
                        <a:rPr lang="en-US" dirty="0">
                          <a:solidFill>
                            <a:schemeClr val="tx1"/>
                          </a:solidFill>
                        </a:rPr>
                        <a:t>Weakness</a:t>
                      </a:r>
                      <a:endParaRPr lang="en-IN" dirty="0">
                        <a:solidFill>
                          <a:schemeClr val="tx1"/>
                        </a:solidFill>
                      </a:endParaRPr>
                    </a:p>
                  </a:txBody>
                  <a:tcPr/>
                </a:tc>
                <a:tc>
                  <a:txBody>
                    <a:bodyPr/>
                    <a:lstStyle/>
                    <a:p>
                      <a:r>
                        <a:rPr lang="en-US" dirty="0">
                          <a:solidFill>
                            <a:schemeClr val="tx1"/>
                          </a:solidFill>
                        </a:rPr>
                        <a:t>Opportunity</a:t>
                      </a:r>
                      <a:endParaRPr lang="en-IN" dirty="0">
                        <a:solidFill>
                          <a:schemeClr val="tx1"/>
                        </a:solidFill>
                      </a:endParaRPr>
                    </a:p>
                  </a:txBody>
                  <a:tcPr/>
                </a:tc>
                <a:tc>
                  <a:txBody>
                    <a:bodyPr/>
                    <a:lstStyle/>
                    <a:p>
                      <a:r>
                        <a:rPr lang="en-US" dirty="0">
                          <a:solidFill>
                            <a:schemeClr val="tx1"/>
                          </a:solidFill>
                        </a:rPr>
                        <a:t>Threats</a:t>
                      </a:r>
                      <a:endParaRPr lang="en-IN" dirty="0">
                        <a:solidFill>
                          <a:schemeClr val="tx1"/>
                        </a:solidFill>
                      </a:endParaRPr>
                    </a:p>
                  </a:txBody>
                  <a:tcPr/>
                </a:tc>
                <a:extLst>
                  <a:ext uri="{0D108BD9-81ED-4DB2-BD59-A6C34878D82A}">
                    <a16:rowId xmlns:a16="http://schemas.microsoft.com/office/drawing/2014/main" val="2794780893"/>
                  </a:ext>
                </a:extLst>
              </a:tr>
              <a:tr h="3529698">
                <a:tc>
                  <a:txBody>
                    <a:bodyPr/>
                    <a:lstStyle/>
                    <a:p>
                      <a:pPr marL="342900" lvl="0" indent="-342900" algn="just">
                        <a:lnSpc>
                          <a:spcPct val="150000"/>
                        </a:lnSpc>
                        <a:buFont typeface="+mj-lt"/>
                        <a:buAutoNum type="arabicPeriod"/>
                      </a:pPr>
                      <a:r>
                        <a:rPr lang="en-US" sz="1200" kern="1200" dirty="0">
                          <a:solidFill>
                            <a:schemeClr val="tx1"/>
                          </a:solidFill>
                          <a:effectLst/>
                          <a:latin typeface="Arial" panose="020B0604020202020204" pitchFamily="34" charset="0"/>
                          <a:ea typeface="+mn-ea"/>
                          <a:cs typeface="Arial" panose="020B0604020202020204" pitchFamily="34" charset="0"/>
                        </a:rPr>
                        <a:t>All-in-one garage service, including car performance and customisation under one roof </a:t>
                      </a:r>
                      <a:r>
                        <a:rPr lang="en-AU" sz="1200" kern="1200" dirty="0">
                          <a:solidFill>
                            <a:schemeClr val="tx1"/>
                          </a:solidFill>
                          <a:effectLst/>
                          <a:latin typeface="Arial" panose="020B0604020202020204" pitchFamily="34" charset="0"/>
                          <a:ea typeface="+mn-ea"/>
                          <a:cs typeface="Arial" panose="020B0604020202020204" pitchFamily="34" charset="0"/>
                        </a:rPr>
                        <a:t>(Liu, et. al., 2021)</a:t>
                      </a:r>
                      <a:r>
                        <a:rPr lang="en-US" sz="1200" kern="1200" dirty="0">
                          <a:solidFill>
                            <a:schemeClr val="tx1"/>
                          </a:solidFill>
                          <a:effectLst/>
                          <a:latin typeface="Arial" panose="020B0604020202020204" pitchFamily="34" charset="0"/>
                          <a:ea typeface="+mn-ea"/>
                          <a:cs typeface="Arial" panose="020B0604020202020204" pitchFamily="34" charset="0"/>
                        </a:rPr>
                        <a:t>.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marL="342900" lvl="0" indent="-342900" algn="just">
                        <a:lnSpc>
                          <a:spcPct val="150000"/>
                        </a:lnSpc>
                        <a:buFont typeface="+mj-lt"/>
                        <a:buAutoNum type="arabicPeriod"/>
                      </a:pPr>
                      <a:r>
                        <a:rPr lang="en-US" sz="1200" kern="1200" dirty="0">
                          <a:solidFill>
                            <a:schemeClr val="tx1"/>
                          </a:solidFill>
                          <a:effectLst/>
                          <a:latin typeface="Arial" panose="020B0604020202020204" pitchFamily="34" charset="0"/>
                          <a:ea typeface="+mn-ea"/>
                          <a:cs typeface="Arial" panose="020B0604020202020204" pitchFamily="34" charset="0"/>
                        </a:rPr>
                        <a:t>Passionate and professional employees are well-skilled in car styling, remapping, and tuning.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sz="1200" dirty="0">
                        <a:solidFill>
                          <a:schemeClr val="tx1"/>
                        </a:solidFill>
                        <a:latin typeface="Arial" panose="020B0604020202020204" pitchFamily="34" charset="0"/>
                        <a:cs typeface="Arial" panose="020B0604020202020204" pitchFamily="34" charset="0"/>
                      </a:endParaRPr>
                    </a:p>
                  </a:txBody>
                  <a:tcPr/>
                </a:tc>
                <a:tc>
                  <a:txBody>
                    <a:bodyPr/>
                    <a:lstStyle/>
                    <a:p>
                      <a:pPr marL="228600" lvl="0" indent="-228600" algn="just">
                        <a:lnSpc>
                          <a:spcPct val="150000"/>
                        </a:lnSpc>
                        <a:spcAft>
                          <a:spcPts val="800"/>
                        </a:spcAft>
                        <a:buFont typeface="+mj-lt"/>
                        <a:buAutoNum type="arabicPeriod"/>
                      </a:pPr>
                      <a:r>
                        <a:rPr lang="en-US" sz="1200" b="1" u="none" strike="noStrike"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US"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Possibilities of bias due to distinct   decision-making by the partners</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lvl="0" indent="0" algn="just">
                        <a:lnSpc>
                          <a:spcPct val="150000"/>
                        </a:lnSpc>
                        <a:buFont typeface="+mj-lt"/>
                        <a:buNone/>
                      </a:pPr>
                      <a:r>
                        <a:rPr lang="en-US"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 Less awareness about combined services among people living in South Wales and South West England (</a:t>
                      </a:r>
                      <a:r>
                        <a:rPr lang="en-AU"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James and James, 2021).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lvl="0" indent="0" algn="just">
                        <a:lnSpc>
                          <a:spcPct val="150000"/>
                        </a:lnSpc>
                        <a:spcAft>
                          <a:spcPts val="800"/>
                        </a:spcAft>
                        <a:buFont typeface="+mj-lt"/>
                        <a:buNone/>
                      </a:pPr>
                      <a:r>
                        <a:rPr lang="en-US"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3. Potential conflicts due to the involvement of more than one person.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buNone/>
                      </a:pPr>
                      <a:r>
                        <a:rPr lang="en-US"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buNone/>
                      </a:pPr>
                      <a:r>
                        <a:rPr lang="en-US"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lvl="0" indent="-342900" algn="just">
                        <a:lnSpc>
                          <a:spcPct val="150000"/>
                        </a:lnSpc>
                        <a:buFont typeface="Symbol" panose="05050102010706020507" pitchFamily="18" charset="2"/>
                        <a:buChar char=""/>
                      </a:pPr>
                      <a:r>
                        <a:rPr lang="en-US"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All-in-one customisation and vehicle performance services in one Garage</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Proven outcomes</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Possibilities to get better competitive advantages </a:t>
                      </a:r>
                      <a:r>
                        <a:rPr lang="en-AU"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(Liu, et. al., 2021)</a:t>
                      </a:r>
                      <a:r>
                        <a:rPr lang="en-US"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US"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Major possibility to improve brand reputation and customer engagement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buNone/>
                      </a:pPr>
                      <a:r>
                        <a:rPr lang="en-US"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buNone/>
                      </a:pPr>
                      <a:r>
                        <a:rPr lang="en-US"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285750" lvl="0" indent="-285750" algn="just">
                        <a:lnSpc>
                          <a:spcPct val="150000"/>
                        </a:lnSpc>
                        <a:buFont typeface="Arial" panose="020B0604020202020204" pitchFamily="34" charset="0"/>
                        <a:buChar char="•"/>
                      </a:pPr>
                      <a:r>
                        <a:rPr lang="en-US" sz="1200" kern="1200" dirty="0">
                          <a:solidFill>
                            <a:schemeClr val="tx1"/>
                          </a:solidFill>
                          <a:effectLst/>
                          <a:latin typeface="Arial" panose="020B0604020202020204" pitchFamily="34" charset="0"/>
                          <a:ea typeface="+mn-ea"/>
                          <a:cs typeface="Arial" panose="020B0604020202020204" pitchFamily="34" charset="0"/>
                        </a:rPr>
                        <a:t>Possibilities of conflicts due to shared profits among partners (</a:t>
                      </a:r>
                      <a:r>
                        <a:rPr lang="en-AU" sz="1200" kern="1200" dirty="0">
                          <a:solidFill>
                            <a:schemeClr val="tx1"/>
                          </a:solidFill>
                          <a:effectLst/>
                          <a:latin typeface="Arial" panose="020B0604020202020204" pitchFamily="34" charset="0"/>
                          <a:ea typeface="+mn-ea"/>
                          <a:cs typeface="Arial" panose="020B0604020202020204" pitchFamily="34" charset="0"/>
                        </a:rPr>
                        <a:t>James and James, 2021).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marL="285750" lvl="0" indent="-285750" algn="just">
                        <a:lnSpc>
                          <a:spcPct val="150000"/>
                        </a:lnSpc>
                        <a:buFont typeface="Arial" panose="020B0604020202020204" pitchFamily="34" charset="0"/>
                        <a:buChar char="•"/>
                      </a:pPr>
                      <a:r>
                        <a:rPr lang="en-US" sz="1200" kern="1200" dirty="0">
                          <a:solidFill>
                            <a:schemeClr val="tx1"/>
                          </a:solidFill>
                          <a:effectLst/>
                          <a:latin typeface="Arial" panose="020B0604020202020204" pitchFamily="34" charset="0"/>
                          <a:ea typeface="+mn-ea"/>
                          <a:cs typeface="Arial" panose="020B0604020202020204" pitchFamily="34" charset="0"/>
                        </a:rPr>
                        <a:t>Large competitors in the marketplaces</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marL="285750" lvl="0" indent="-285750" algn="just">
                        <a:lnSpc>
                          <a:spcPct val="150000"/>
                        </a:lnSpc>
                        <a:buFont typeface="Arial" panose="020B0604020202020204" pitchFamily="34" charset="0"/>
                        <a:buChar char="•"/>
                      </a:pPr>
                      <a:r>
                        <a:rPr lang="en-US" sz="1200" kern="1200" dirty="0">
                          <a:solidFill>
                            <a:schemeClr val="tx1"/>
                          </a:solidFill>
                          <a:effectLst/>
                          <a:latin typeface="Arial" panose="020B0604020202020204" pitchFamily="34" charset="0"/>
                          <a:ea typeface="+mn-ea"/>
                          <a:cs typeface="Arial" panose="020B0604020202020204" pitchFamily="34" charset="0"/>
                        </a:rPr>
                        <a:t>Regulatory challenges</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marL="285750" lvl="0" indent="-285750" algn="just">
                        <a:lnSpc>
                          <a:spcPct val="150000"/>
                        </a:lnSpc>
                        <a:buFont typeface="Arial" panose="020B0604020202020204" pitchFamily="34" charset="0"/>
                        <a:buChar char="•"/>
                      </a:pPr>
                      <a:r>
                        <a:rPr lang="en-US" sz="1200" kern="1200" dirty="0">
                          <a:solidFill>
                            <a:schemeClr val="tx1"/>
                          </a:solidFill>
                          <a:effectLst/>
                          <a:latin typeface="Arial" panose="020B0604020202020204" pitchFamily="34" charset="0"/>
                          <a:ea typeface="+mn-ea"/>
                          <a:cs typeface="Arial" panose="020B0604020202020204" pitchFamily="34" charset="0"/>
                        </a:rPr>
                        <a:t>Challenges relating to taxation</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sz="120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23750596"/>
                  </a:ext>
                </a:extLst>
              </a:tr>
              <a:tr h="394102">
                <a:tc gridSpan="4">
                  <a:txBody>
                    <a:bodyPr/>
                    <a:lstStyle/>
                    <a:p>
                      <a:pPr algn="just">
                        <a:lnSpc>
                          <a:spcPct val="150000"/>
                        </a:lnSpc>
                      </a:pPr>
                      <a:r>
                        <a:rPr lang="en-US" sz="1200" b="1" u="sng" dirty="0">
                          <a:latin typeface="Arial" panose="020B0604020202020204" pitchFamily="34" charset="0"/>
                          <a:cs typeface="Arial" panose="020B0604020202020204" pitchFamily="34" charset="0"/>
                        </a:rPr>
                        <a:t>Action Plan</a:t>
                      </a:r>
                      <a:endParaRPr lang="en-IN" sz="1200" b="1" u="sng" dirty="0">
                        <a:latin typeface="Arial" panose="020B0604020202020204" pitchFamily="34" charset="0"/>
                        <a:cs typeface="Arial" panose="020B0604020202020204" pitchFamily="34" charset="0"/>
                      </a:endParaRPr>
                    </a:p>
                  </a:txBody>
                  <a:tcPr/>
                </a:tc>
                <a:tc hMerge="1">
                  <a:txBody>
                    <a:bodyPr/>
                    <a:lstStyle/>
                    <a:p>
                      <a:endParaRPr lang="en-IN" dirty="0"/>
                    </a:p>
                  </a:txBody>
                  <a:tcPr/>
                </a:tc>
                <a:tc hMerge="1">
                  <a:txBody>
                    <a:bodyPr/>
                    <a:lstStyle/>
                    <a:p>
                      <a:endParaRPr lang="en-IN" dirty="0"/>
                    </a:p>
                  </a:txBody>
                  <a:tcPr/>
                </a:tc>
                <a:tc hMerge="1">
                  <a:txBody>
                    <a:bodyPr/>
                    <a:lstStyle/>
                    <a:p>
                      <a:endParaRPr lang="en-IN" dirty="0"/>
                    </a:p>
                  </a:txBody>
                  <a:tcPr/>
                </a:tc>
                <a:extLst>
                  <a:ext uri="{0D108BD9-81ED-4DB2-BD59-A6C34878D82A}">
                    <a16:rowId xmlns:a16="http://schemas.microsoft.com/office/drawing/2014/main" val="3855356522"/>
                  </a:ext>
                </a:extLst>
              </a:tr>
              <a:tr h="1554813">
                <a:tc gridSpan="4">
                  <a:txBody>
                    <a:bodyPr/>
                    <a:lstStyle/>
                    <a:p>
                      <a:pPr marL="342900" lvl="0" indent="-342900" algn="just">
                        <a:lnSpc>
                          <a:spcPct val="150000"/>
                        </a:lnSpc>
                        <a:buFont typeface="+mj-lt"/>
                        <a:buAutoNum type="arabicPeriod"/>
                      </a:pPr>
                      <a:r>
                        <a:rPr lang="en-US" sz="1200" kern="1200" dirty="0">
                          <a:solidFill>
                            <a:schemeClr val="dk1"/>
                          </a:solidFill>
                          <a:effectLst/>
                          <a:latin typeface="Arial" panose="020B0604020202020204" pitchFamily="34" charset="0"/>
                          <a:ea typeface="+mn-ea"/>
                          <a:cs typeface="Arial" panose="020B0604020202020204" pitchFamily="34" charset="0"/>
                        </a:rPr>
                        <a:t>Regulatory compliance is to be followed throughout the year in 2025</a:t>
                      </a:r>
                      <a:endParaRPr lang="en-IN" sz="1200" kern="1200" dirty="0">
                        <a:solidFill>
                          <a:schemeClr val="dk1"/>
                        </a:solidFill>
                        <a:effectLst/>
                        <a:latin typeface="Arial" panose="020B0604020202020204" pitchFamily="34" charset="0"/>
                        <a:ea typeface="+mn-ea"/>
                        <a:cs typeface="Arial" panose="020B0604020202020204" pitchFamily="34" charset="0"/>
                      </a:endParaRPr>
                    </a:p>
                    <a:p>
                      <a:pPr marL="342900" lvl="0" indent="-342900" algn="just">
                        <a:lnSpc>
                          <a:spcPct val="150000"/>
                        </a:lnSpc>
                        <a:buFont typeface="+mj-lt"/>
                        <a:buAutoNum type="arabicPeriod"/>
                      </a:pPr>
                      <a:r>
                        <a:rPr lang="en-US" sz="1200" kern="1200" dirty="0">
                          <a:solidFill>
                            <a:schemeClr val="dk1"/>
                          </a:solidFill>
                          <a:effectLst/>
                          <a:latin typeface="Arial" panose="020B0604020202020204" pitchFamily="34" charset="0"/>
                          <a:ea typeface="+mn-ea"/>
                          <a:cs typeface="Arial" panose="020B0604020202020204" pitchFamily="34" charset="0"/>
                        </a:rPr>
                        <a:t>Market research and identifying the current market trend for the first 3 months in January 2025 to March 2025 </a:t>
                      </a:r>
                      <a:endParaRPr lang="en-IN" sz="1200" kern="1200" dirty="0">
                        <a:solidFill>
                          <a:schemeClr val="dk1"/>
                        </a:solidFill>
                        <a:effectLst/>
                        <a:latin typeface="Arial" panose="020B0604020202020204" pitchFamily="34" charset="0"/>
                        <a:ea typeface="+mn-ea"/>
                        <a:cs typeface="Arial" panose="020B0604020202020204" pitchFamily="34" charset="0"/>
                      </a:endParaRPr>
                    </a:p>
                    <a:p>
                      <a:pPr marL="342900" lvl="0" indent="-342900" algn="just">
                        <a:lnSpc>
                          <a:spcPct val="150000"/>
                        </a:lnSpc>
                        <a:buFont typeface="+mj-lt"/>
                        <a:buAutoNum type="arabicPeriod"/>
                      </a:pPr>
                      <a:r>
                        <a:rPr lang="en-US" sz="1200" kern="1200" dirty="0">
                          <a:solidFill>
                            <a:schemeClr val="dk1"/>
                          </a:solidFill>
                          <a:effectLst/>
                          <a:latin typeface="Arial" panose="020B0604020202020204" pitchFamily="34" charset="0"/>
                          <a:ea typeface="+mn-ea"/>
                          <a:cs typeface="Arial" panose="020B0604020202020204" pitchFamily="34" charset="0"/>
                        </a:rPr>
                        <a:t>Making better connections with partners, investors, customers and suppliers from April 2025 to June 2025 </a:t>
                      </a:r>
                      <a:r>
                        <a:rPr lang="en-AU" sz="1200" kern="1200" dirty="0">
                          <a:solidFill>
                            <a:schemeClr val="dk1"/>
                          </a:solidFill>
                          <a:effectLst/>
                          <a:latin typeface="Arial" panose="020B0604020202020204" pitchFamily="34" charset="0"/>
                          <a:ea typeface="+mn-ea"/>
                          <a:cs typeface="Arial" panose="020B0604020202020204" pitchFamily="34" charset="0"/>
                        </a:rPr>
                        <a:t>(Liu, et. al., 2021)</a:t>
                      </a:r>
                      <a:r>
                        <a:rPr lang="en-US" sz="1200" kern="1200" dirty="0">
                          <a:solidFill>
                            <a:schemeClr val="dk1"/>
                          </a:solidFill>
                          <a:effectLst/>
                          <a:latin typeface="Arial" panose="020B0604020202020204" pitchFamily="34" charset="0"/>
                          <a:ea typeface="+mn-ea"/>
                          <a:cs typeface="Arial" panose="020B0604020202020204" pitchFamily="34" charset="0"/>
                        </a:rPr>
                        <a:t>. </a:t>
                      </a:r>
                      <a:endParaRPr lang="en-IN" sz="1200" kern="1200" dirty="0">
                        <a:solidFill>
                          <a:schemeClr val="dk1"/>
                        </a:solidFill>
                        <a:effectLst/>
                        <a:latin typeface="Arial" panose="020B0604020202020204" pitchFamily="34" charset="0"/>
                        <a:ea typeface="+mn-ea"/>
                        <a:cs typeface="Arial" panose="020B0604020202020204" pitchFamily="34" charset="0"/>
                      </a:endParaRPr>
                    </a:p>
                    <a:p>
                      <a:pPr marL="342900" lvl="0" indent="-342900" algn="just">
                        <a:lnSpc>
                          <a:spcPct val="150000"/>
                        </a:lnSpc>
                        <a:buFont typeface="+mj-lt"/>
                        <a:buAutoNum type="arabicPeriod"/>
                      </a:pPr>
                      <a:r>
                        <a:rPr lang="en-US" sz="1200" kern="1200" dirty="0">
                          <a:solidFill>
                            <a:schemeClr val="dk1"/>
                          </a:solidFill>
                          <a:effectLst/>
                          <a:latin typeface="Arial" panose="020B0604020202020204" pitchFamily="34" charset="0"/>
                          <a:ea typeface="+mn-ea"/>
                          <a:cs typeface="Arial" panose="020B0604020202020204" pitchFamily="34" charset="0"/>
                        </a:rPr>
                        <a:t>Providing training and development opportunities to each staff member for 6 months from July to December 2025. </a:t>
                      </a:r>
                      <a:endParaRPr lang="en-IN" sz="1200" kern="1200" dirty="0">
                        <a:solidFill>
                          <a:schemeClr val="dk1"/>
                        </a:solidFill>
                        <a:effectLst/>
                        <a:latin typeface="Arial" panose="020B0604020202020204" pitchFamily="34" charset="0"/>
                        <a:ea typeface="+mn-ea"/>
                        <a:cs typeface="Arial" panose="020B0604020202020204" pitchFamily="34" charset="0"/>
                      </a:endParaRPr>
                    </a:p>
                    <a:p>
                      <a:pPr algn="just">
                        <a:lnSpc>
                          <a:spcPct val="150000"/>
                        </a:lnSpc>
                      </a:pPr>
                      <a:endParaRPr lang="en-IN" sz="1200" dirty="0">
                        <a:latin typeface="Arial" panose="020B0604020202020204" pitchFamily="34" charset="0"/>
                        <a:cs typeface="Arial" panose="020B0604020202020204" pitchFamily="34" charset="0"/>
                      </a:endParaRPr>
                    </a:p>
                  </a:txBody>
                  <a:tcPr/>
                </a:tc>
                <a:tc hMerge="1">
                  <a:txBody>
                    <a:bodyPr/>
                    <a:lstStyle/>
                    <a:p>
                      <a:endParaRPr lang="en-IN" dirty="0"/>
                    </a:p>
                  </a:txBody>
                  <a:tcPr/>
                </a:tc>
                <a:tc hMerge="1">
                  <a:txBody>
                    <a:bodyPr/>
                    <a:lstStyle/>
                    <a:p>
                      <a:endParaRPr lang="en-IN" dirty="0"/>
                    </a:p>
                  </a:txBody>
                  <a:tcPr/>
                </a:tc>
                <a:tc hMerge="1">
                  <a:txBody>
                    <a:bodyPr/>
                    <a:lstStyle/>
                    <a:p>
                      <a:endParaRPr lang="en-IN" dirty="0"/>
                    </a:p>
                  </a:txBody>
                  <a:tcPr/>
                </a:tc>
                <a:extLst>
                  <a:ext uri="{0D108BD9-81ED-4DB2-BD59-A6C34878D82A}">
                    <a16:rowId xmlns:a16="http://schemas.microsoft.com/office/drawing/2014/main" val="4119421428"/>
                  </a:ext>
                </a:extLst>
              </a:tr>
            </a:tbl>
          </a:graphicData>
        </a:graphic>
      </p:graphicFrame>
    </p:spTree>
    <p:extLst>
      <p:ext uri="{BB962C8B-B14F-4D97-AF65-F5344CB8AC3E}">
        <p14:creationId xmlns:p14="http://schemas.microsoft.com/office/powerpoint/2010/main" val="2556239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BEE93-FCF7-6908-9E13-DE61B25A5CE2}"/>
              </a:ext>
            </a:extLst>
          </p:cNvPr>
          <p:cNvSpPr>
            <a:spLocks noGrp="1"/>
          </p:cNvSpPr>
          <p:nvPr>
            <p:ph type="title"/>
          </p:nvPr>
        </p:nvSpPr>
        <p:spPr>
          <a:xfrm>
            <a:off x="1294362" y="137539"/>
            <a:ext cx="9603275" cy="1049235"/>
          </a:xfrm>
        </p:spPr>
        <p:txBody>
          <a:bodyPr/>
          <a:lstStyle/>
          <a:p>
            <a:pPr algn="ctr"/>
            <a:r>
              <a:rPr lang="en-AU" b="1" u="sng" dirty="0">
                <a:latin typeface="Arial" panose="020B0604020202020204" pitchFamily="34" charset="0"/>
                <a:cs typeface="Arial" panose="020B0604020202020204" pitchFamily="34" charset="0"/>
              </a:rPr>
              <a:t>12-month marketing strategy and branding </a:t>
            </a:r>
            <a:endParaRPr lang="en-IN" dirty="0">
              <a:latin typeface="Arial" panose="020B0604020202020204" pitchFamily="34" charset="0"/>
              <a:cs typeface="Arial" panose="020B0604020202020204" pitchFamily="34" charset="0"/>
            </a:endParaRPr>
          </a:p>
        </p:txBody>
      </p:sp>
      <p:graphicFrame>
        <p:nvGraphicFramePr>
          <p:cNvPr id="7" name="Content Placeholder 6">
            <a:extLst>
              <a:ext uri="{FF2B5EF4-FFF2-40B4-BE49-F238E27FC236}">
                <a16:creationId xmlns:a16="http://schemas.microsoft.com/office/drawing/2014/main" id="{134719C7-7204-9575-542A-D4E3DDC5B62C}"/>
              </a:ext>
            </a:extLst>
          </p:cNvPr>
          <p:cNvGraphicFramePr>
            <a:graphicFrameLocks noGrp="1"/>
          </p:cNvGraphicFramePr>
          <p:nvPr>
            <p:ph idx="1"/>
            <p:extLst>
              <p:ext uri="{D42A27DB-BD31-4B8C-83A1-F6EECF244321}">
                <p14:modId xmlns:p14="http://schemas.microsoft.com/office/powerpoint/2010/main" val="2381607005"/>
              </p:ext>
            </p:extLst>
          </p:nvPr>
        </p:nvGraphicFramePr>
        <p:xfrm>
          <a:off x="291830" y="890080"/>
          <a:ext cx="11225718" cy="5077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12375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997EF-88F9-711A-A595-FCB78D251681}"/>
              </a:ext>
            </a:extLst>
          </p:cNvPr>
          <p:cNvSpPr>
            <a:spLocks noGrp="1"/>
          </p:cNvSpPr>
          <p:nvPr>
            <p:ph type="title"/>
          </p:nvPr>
        </p:nvSpPr>
        <p:spPr>
          <a:xfrm>
            <a:off x="1062472" y="250044"/>
            <a:ext cx="9603275" cy="1049235"/>
          </a:xfrm>
        </p:spPr>
        <p:txBody>
          <a:bodyPr/>
          <a:lstStyle/>
          <a:p>
            <a:pPr algn="ctr"/>
            <a:r>
              <a:rPr lang="en-US" sz="2400" b="1" u="sng" dirty="0">
                <a:latin typeface="Arial" panose="020B0604020202020204" pitchFamily="34" charset="0"/>
                <a:cs typeface="Arial" panose="020B0604020202020204" pitchFamily="34" charset="0"/>
              </a:rPr>
              <a:t>Business Card, Flyers</a:t>
            </a:r>
            <a:br>
              <a:rPr lang="en-IN" b="1" dirty="0"/>
            </a:br>
            <a:endParaRPr lang="en-IN" dirty="0"/>
          </a:p>
        </p:txBody>
      </p:sp>
      <p:pic>
        <p:nvPicPr>
          <p:cNvPr id="4" name="Content Placeholder 3">
            <a:extLst>
              <a:ext uri="{FF2B5EF4-FFF2-40B4-BE49-F238E27FC236}">
                <a16:creationId xmlns:a16="http://schemas.microsoft.com/office/drawing/2014/main" id="{D2B2C53B-D02A-0ACD-FEE0-6819A48B80F0}"/>
              </a:ext>
            </a:extLst>
          </p:cNvPr>
          <p:cNvPicPr>
            <a:picLocks noGrp="1" noChangeAspect="1"/>
          </p:cNvPicPr>
          <p:nvPr>
            <p:ph idx="1"/>
          </p:nvPr>
        </p:nvPicPr>
        <p:blipFill>
          <a:blip r:embed="rId3">
            <a:duotone>
              <a:schemeClr val="accent6">
                <a:shade val="45000"/>
                <a:satMod val="135000"/>
              </a:schemeClr>
              <a:prstClr val="white"/>
            </a:duotone>
          </a:blip>
          <a:stretch>
            <a:fillRect/>
          </a:stretch>
        </p:blipFill>
        <p:spPr>
          <a:xfrm>
            <a:off x="1381598" y="1581358"/>
            <a:ext cx="3634266" cy="3302622"/>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89CE1A0C-16EE-BD44-1D27-7D632F64008E}"/>
              </a:ext>
            </a:extLst>
          </p:cNvPr>
          <p:cNvSpPr txBox="1"/>
          <p:nvPr/>
        </p:nvSpPr>
        <p:spPr>
          <a:xfrm>
            <a:off x="144246" y="5166059"/>
            <a:ext cx="6108970" cy="625812"/>
          </a:xfrm>
          <a:prstGeom prst="rect">
            <a:avLst/>
          </a:prstGeom>
          <a:noFill/>
        </p:spPr>
        <p:txBody>
          <a:bodyPr wrap="square">
            <a:spAutoFit/>
          </a:bodyPr>
          <a:lstStyle/>
          <a:p>
            <a:pPr algn="ctr">
              <a:spcAft>
                <a:spcPts val="800"/>
              </a:spcAft>
              <a:buNone/>
            </a:pPr>
            <a:r>
              <a:rPr lang="en-US" sz="1400" kern="100" dirty="0">
                <a:effectLst/>
                <a:latin typeface="Arial" panose="020B0604020202020204" pitchFamily="34" charset="0"/>
                <a:ea typeface="Calibri" panose="020F0502020204030204" pitchFamily="34" charset="0"/>
                <a:cs typeface="Arial" panose="020B0604020202020204" pitchFamily="34" charset="0"/>
              </a:rPr>
              <a:t>Figure: Business card of DNB car company</a:t>
            </a:r>
            <a:endParaRPr lang="en-IN" sz="1400" kern="100" dirty="0">
              <a:effectLst/>
              <a:latin typeface="Arial" panose="020B0604020202020204" pitchFamily="34" charset="0"/>
              <a:ea typeface="Calibri" panose="020F0502020204030204" pitchFamily="34" charset="0"/>
              <a:cs typeface="Arial" panose="020B0604020202020204" pitchFamily="34" charset="0"/>
            </a:endParaRPr>
          </a:p>
          <a:p>
            <a:pPr algn="ctr">
              <a:buNone/>
            </a:pPr>
            <a:r>
              <a:rPr lang="en-US" sz="1400" dirty="0">
                <a:effectLst/>
                <a:latin typeface="Arial" panose="020B0604020202020204" pitchFamily="34" charset="0"/>
                <a:ea typeface="Calibri" panose="020F0502020204030204" pitchFamily="34" charset="0"/>
                <a:cs typeface="Arial" panose="020B0604020202020204" pitchFamily="34" charset="0"/>
              </a:rPr>
              <a:t>Source: (Author, 2025)</a:t>
            </a:r>
            <a:endParaRPr lang="en-IN" sz="1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01D99D43-C75D-0ABF-975A-2E744B4A0E9C}"/>
              </a:ext>
            </a:extLst>
          </p:cNvPr>
          <p:cNvPicPr>
            <a:picLocks noChangeAspect="1"/>
          </p:cNvPicPr>
          <p:nvPr/>
        </p:nvPicPr>
        <p:blipFill>
          <a:blip r:embed="rId4">
            <a:duotone>
              <a:schemeClr val="accent1">
                <a:shade val="45000"/>
                <a:satMod val="135000"/>
              </a:schemeClr>
              <a:prstClr val="white"/>
            </a:duotone>
          </a:blip>
          <a:stretch>
            <a:fillRect/>
          </a:stretch>
        </p:blipFill>
        <p:spPr>
          <a:xfrm>
            <a:off x="8025347" y="383891"/>
            <a:ext cx="3634266" cy="4522645"/>
          </a:xfrm>
          <a:prstGeom prst="rect">
            <a:avLst/>
          </a:prstGeom>
          <a:ln>
            <a:noFill/>
          </a:ln>
          <a:effectLst>
            <a:outerShdw blurRad="292100" dist="139700" dir="2700000" algn="tl" rotWithShape="0">
              <a:srgbClr val="333333">
                <a:alpha val="65000"/>
              </a:srgbClr>
            </a:outerShdw>
          </a:effectLst>
        </p:spPr>
      </p:pic>
      <p:sp>
        <p:nvSpPr>
          <p:cNvPr id="9" name="TextBox 8">
            <a:extLst>
              <a:ext uri="{FF2B5EF4-FFF2-40B4-BE49-F238E27FC236}">
                <a16:creationId xmlns:a16="http://schemas.microsoft.com/office/drawing/2014/main" id="{84BBC08F-634E-7712-C8A6-63E0251AA9E4}"/>
              </a:ext>
            </a:extLst>
          </p:cNvPr>
          <p:cNvSpPr txBox="1"/>
          <p:nvPr/>
        </p:nvSpPr>
        <p:spPr>
          <a:xfrm>
            <a:off x="7767584" y="5166059"/>
            <a:ext cx="4424416" cy="841256"/>
          </a:xfrm>
          <a:prstGeom prst="rect">
            <a:avLst/>
          </a:prstGeom>
          <a:noFill/>
        </p:spPr>
        <p:txBody>
          <a:bodyPr wrap="square">
            <a:spAutoFit/>
          </a:bodyPr>
          <a:lstStyle/>
          <a:p>
            <a:pPr algn="ctr">
              <a:spcAft>
                <a:spcPts val="800"/>
              </a:spcAft>
              <a:buNone/>
            </a:pPr>
            <a:r>
              <a:rPr lang="en-US" sz="1400" kern="100" dirty="0">
                <a:effectLst/>
                <a:latin typeface="Arial" panose="020B0604020202020204" pitchFamily="34" charset="0"/>
                <a:ea typeface="Calibri" panose="020F0502020204030204" pitchFamily="34" charset="0"/>
                <a:cs typeface="Arial" panose="020B0604020202020204" pitchFamily="34" charset="0"/>
              </a:rPr>
              <a:t>Figure: Flyer of DNB car customisation and performance limited</a:t>
            </a:r>
            <a:endParaRPr lang="en-IN" sz="1400" kern="100" dirty="0">
              <a:effectLst/>
              <a:latin typeface="Arial" panose="020B0604020202020204" pitchFamily="34" charset="0"/>
              <a:ea typeface="Calibri" panose="020F0502020204030204" pitchFamily="34" charset="0"/>
              <a:cs typeface="Arial" panose="020B0604020202020204" pitchFamily="34" charset="0"/>
            </a:endParaRPr>
          </a:p>
          <a:p>
            <a:pPr algn="ctr">
              <a:spcAft>
                <a:spcPts val="800"/>
              </a:spcAft>
            </a:pPr>
            <a:r>
              <a:rPr lang="en-US" sz="1400" kern="100" dirty="0">
                <a:effectLst/>
                <a:latin typeface="Arial" panose="020B0604020202020204" pitchFamily="34" charset="0"/>
                <a:ea typeface="Calibri" panose="020F0502020204030204" pitchFamily="34" charset="0"/>
                <a:cs typeface="Arial" panose="020B0604020202020204" pitchFamily="34" charset="0"/>
              </a:rPr>
              <a:t>Source: (Author, 2025)</a:t>
            </a:r>
            <a:endParaRPr lang="en-IN" sz="14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734401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0C4EE-7B93-A225-9F1B-34F6A250DC27}"/>
              </a:ext>
            </a:extLst>
          </p:cNvPr>
          <p:cNvSpPr>
            <a:spLocks noGrp="1"/>
          </p:cNvSpPr>
          <p:nvPr>
            <p:ph type="title"/>
          </p:nvPr>
        </p:nvSpPr>
        <p:spPr/>
        <p:txBody>
          <a:bodyPr/>
          <a:lstStyle/>
          <a:p>
            <a:pPr algn="ctr">
              <a:lnSpc>
                <a:spcPct val="150000"/>
              </a:lnSpc>
            </a:pPr>
            <a:r>
              <a:rPr lang="en-AU" dirty="0"/>
              <a:t> </a:t>
            </a:r>
            <a:r>
              <a:rPr lang="en-AU" sz="2800" b="1" u="sng" dirty="0">
                <a:latin typeface="Arial" panose="020B0604020202020204" pitchFamily="34" charset="0"/>
                <a:cs typeface="Arial" panose="020B0604020202020204" pitchFamily="34" charset="0"/>
              </a:rPr>
              <a:t>Facebook Post</a:t>
            </a:r>
            <a:endParaRPr lang="en-IN" sz="2800" b="1" u="sng" dirty="0">
              <a:latin typeface="Arial" panose="020B0604020202020204" pitchFamily="34" charset="0"/>
              <a:cs typeface="Arial" panose="020B0604020202020204" pitchFamily="34" charset="0"/>
            </a:endParaRPr>
          </a:p>
        </p:txBody>
      </p:sp>
      <p:graphicFrame>
        <p:nvGraphicFramePr>
          <p:cNvPr id="7" name="Diagram 6">
            <a:extLst>
              <a:ext uri="{FF2B5EF4-FFF2-40B4-BE49-F238E27FC236}">
                <a16:creationId xmlns:a16="http://schemas.microsoft.com/office/drawing/2014/main" id="{256858C0-E44C-2F48-407F-AFDEE65CFA37}"/>
              </a:ext>
            </a:extLst>
          </p:cNvPr>
          <p:cNvGraphicFramePr/>
          <p:nvPr>
            <p:extLst>
              <p:ext uri="{D42A27DB-BD31-4B8C-83A1-F6EECF244321}">
                <p14:modId xmlns:p14="http://schemas.microsoft.com/office/powerpoint/2010/main" val="1343612767"/>
              </p:ext>
            </p:extLst>
          </p:nvPr>
        </p:nvGraphicFramePr>
        <p:xfrm>
          <a:off x="1809344" y="3235111"/>
          <a:ext cx="2976665" cy="981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Content Placeholder 3">
            <a:extLst>
              <a:ext uri="{FF2B5EF4-FFF2-40B4-BE49-F238E27FC236}">
                <a16:creationId xmlns:a16="http://schemas.microsoft.com/office/drawing/2014/main" id="{7E20A8C7-BFA1-C82D-4C03-DA9D188E3392}"/>
              </a:ext>
            </a:extLst>
          </p:cNvPr>
          <p:cNvPicPr>
            <a:picLocks noGrp="1" noChangeAspect="1"/>
          </p:cNvPicPr>
          <p:nvPr>
            <p:ph idx="1"/>
          </p:nvPr>
        </p:nvPicPr>
        <p:blipFill>
          <a:blip r:embed="rId8">
            <a:alphaModFix amt="70000"/>
          </a:blip>
          <a:stretch>
            <a:fillRect/>
          </a:stretch>
        </p:blipFill>
        <p:spPr>
          <a:xfrm>
            <a:off x="6096000" y="2148461"/>
            <a:ext cx="3100936" cy="3905020"/>
          </a:xfrm>
          <a:prstGeom prst="rect">
            <a:avLst/>
          </a:prstGeom>
          <a:solidFill>
            <a:schemeClr val="bg2"/>
          </a:solidFill>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737283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A00E1-114A-1A48-B9D2-B92652255525}"/>
              </a:ext>
            </a:extLst>
          </p:cNvPr>
          <p:cNvSpPr>
            <a:spLocks noGrp="1"/>
          </p:cNvSpPr>
          <p:nvPr>
            <p:ph type="title"/>
          </p:nvPr>
        </p:nvSpPr>
        <p:spPr/>
        <p:txBody>
          <a:bodyPr>
            <a:normAutofit fontScale="90000"/>
          </a:bodyPr>
          <a:lstStyle/>
          <a:p>
            <a:pPr algn="just">
              <a:lnSpc>
                <a:spcPct val="100000"/>
              </a:lnSpc>
            </a:pPr>
            <a:r>
              <a:rPr lang="en-US" sz="3100" b="1" dirty="0">
                <a:latin typeface="Arial" panose="020B0604020202020204" pitchFamily="34" charset="0"/>
                <a:cs typeface="Arial" panose="020B0604020202020204" pitchFamily="34" charset="0"/>
              </a:rPr>
              <a:t>Why the Angel Investor should invest in DNB car and its new business idea ?</a:t>
            </a:r>
            <a:br>
              <a:rPr lang="en-IN" sz="3100" b="1" dirty="0">
                <a:latin typeface="Arial" panose="020B0604020202020204" pitchFamily="34" charset="0"/>
                <a:cs typeface="Arial" panose="020B0604020202020204" pitchFamily="34" charset="0"/>
              </a:rPr>
            </a:br>
            <a:r>
              <a:rPr lang="en-US" dirty="0"/>
              <a:t> </a:t>
            </a:r>
            <a:br>
              <a:rPr lang="en-IN" dirty="0"/>
            </a:br>
            <a:endParaRPr lang="en-IN" dirty="0"/>
          </a:p>
        </p:txBody>
      </p:sp>
      <p:graphicFrame>
        <p:nvGraphicFramePr>
          <p:cNvPr id="4" name="Content Placeholder 3">
            <a:extLst>
              <a:ext uri="{FF2B5EF4-FFF2-40B4-BE49-F238E27FC236}">
                <a16:creationId xmlns:a16="http://schemas.microsoft.com/office/drawing/2014/main" id="{96869144-E1B2-9D25-19C6-18E2928E282E}"/>
              </a:ext>
            </a:extLst>
          </p:cNvPr>
          <p:cNvGraphicFramePr>
            <a:graphicFrameLocks noGrp="1"/>
          </p:cNvGraphicFramePr>
          <p:nvPr>
            <p:ph idx="1"/>
            <p:extLst>
              <p:ext uri="{D42A27DB-BD31-4B8C-83A1-F6EECF244321}">
                <p14:modId xmlns:p14="http://schemas.microsoft.com/office/powerpoint/2010/main" val="3800842884"/>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7722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FE69C-C0CA-20E1-BCEC-231FDEDA7229}"/>
              </a:ext>
            </a:extLst>
          </p:cNvPr>
          <p:cNvSpPr>
            <a:spLocks noGrp="1"/>
          </p:cNvSpPr>
          <p:nvPr>
            <p:ph type="title"/>
          </p:nvPr>
        </p:nvSpPr>
        <p:spPr>
          <a:xfrm>
            <a:off x="1451579" y="484106"/>
            <a:ext cx="9603275" cy="1364149"/>
          </a:xfrm>
        </p:spPr>
        <p:txBody>
          <a:bodyPr>
            <a:normAutofit fontScale="90000"/>
          </a:bodyPr>
          <a:lstStyle/>
          <a:p>
            <a:pPr algn="ctr">
              <a:lnSpc>
                <a:spcPct val="100000"/>
              </a:lnSpc>
            </a:pPr>
            <a:r>
              <a:rPr lang="en-US" sz="3100" b="1" u="sng" dirty="0">
                <a:latin typeface="Arial" panose="020B0604020202020204" pitchFamily="34" charset="0"/>
                <a:cs typeface="Arial" panose="020B0604020202020204" pitchFamily="34" charset="0"/>
              </a:rPr>
              <a:t>use of money to develop and grow the DNB car business</a:t>
            </a:r>
            <a:br>
              <a:rPr lang="en-IN" b="1" dirty="0"/>
            </a:br>
            <a:endParaRPr lang="en-IN" dirty="0"/>
          </a:p>
        </p:txBody>
      </p:sp>
      <p:graphicFrame>
        <p:nvGraphicFramePr>
          <p:cNvPr id="4" name="Content Placeholder 3">
            <a:extLst>
              <a:ext uri="{FF2B5EF4-FFF2-40B4-BE49-F238E27FC236}">
                <a16:creationId xmlns:a16="http://schemas.microsoft.com/office/drawing/2014/main" id="{D48A2473-5BB0-1F7B-E0C1-4ADEB2E54A45}"/>
              </a:ext>
            </a:extLst>
          </p:cNvPr>
          <p:cNvGraphicFramePr>
            <a:graphicFrameLocks noGrp="1"/>
          </p:cNvGraphicFramePr>
          <p:nvPr>
            <p:ph idx="1"/>
            <p:extLst>
              <p:ext uri="{D42A27DB-BD31-4B8C-83A1-F6EECF244321}">
                <p14:modId xmlns:p14="http://schemas.microsoft.com/office/powerpoint/2010/main" val="3564672673"/>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74020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2D35E-03FA-4BDB-0471-3F2227902F83}"/>
              </a:ext>
            </a:extLst>
          </p:cNvPr>
          <p:cNvSpPr>
            <a:spLocks noGrp="1"/>
          </p:cNvSpPr>
          <p:nvPr>
            <p:ph type="title"/>
          </p:nvPr>
        </p:nvSpPr>
        <p:spPr/>
        <p:txBody>
          <a:bodyPr>
            <a:normAutofit/>
          </a:bodyPr>
          <a:lstStyle/>
          <a:p>
            <a:pPr algn="ctr"/>
            <a:r>
              <a:rPr lang="en-AU" sz="2800" b="1" u="sng" dirty="0">
                <a:latin typeface="Arial" panose="020B0604020202020204" pitchFamily="34" charset="0"/>
                <a:cs typeface="Arial" panose="020B0604020202020204" pitchFamily="34" charset="0"/>
              </a:rPr>
              <a:t>Conclusion </a:t>
            </a:r>
            <a:endParaRPr lang="en-IN" sz="2800" b="1" u="sng"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EFC37171-7E16-AA8D-9687-5CC833C8AA4B}"/>
              </a:ext>
            </a:extLst>
          </p:cNvPr>
          <p:cNvGraphicFramePr>
            <a:graphicFrameLocks noGrp="1"/>
          </p:cNvGraphicFramePr>
          <p:nvPr>
            <p:ph idx="1"/>
            <p:extLst>
              <p:ext uri="{D42A27DB-BD31-4B8C-83A1-F6EECF244321}">
                <p14:modId xmlns:p14="http://schemas.microsoft.com/office/powerpoint/2010/main" val="1279501538"/>
              </p:ext>
            </p:extLst>
          </p:nvPr>
        </p:nvGraphicFramePr>
        <p:xfrm>
          <a:off x="155643" y="1303506"/>
          <a:ext cx="11614825" cy="4162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22827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0225A-828A-EBF6-DF25-ACEEF0E99B6A}"/>
              </a:ext>
            </a:extLst>
          </p:cNvPr>
          <p:cNvSpPr>
            <a:spLocks noGrp="1"/>
          </p:cNvSpPr>
          <p:nvPr>
            <p:ph type="title"/>
          </p:nvPr>
        </p:nvSpPr>
        <p:spPr>
          <a:xfrm>
            <a:off x="1451579" y="804520"/>
            <a:ext cx="9603275" cy="654630"/>
          </a:xfrm>
        </p:spPr>
        <p:txBody>
          <a:bodyPr>
            <a:normAutofit fontScale="90000"/>
          </a:bodyPr>
          <a:lstStyle/>
          <a:p>
            <a:pPr algn="ctr"/>
            <a:r>
              <a:rPr lang="en-AU" sz="2800" b="1" u="sng" dirty="0">
                <a:latin typeface="Arial" panose="020B0604020202020204" pitchFamily="34" charset="0"/>
                <a:cs typeface="Arial" panose="020B0604020202020204" pitchFamily="34" charset="0"/>
              </a:rPr>
              <a:t>References </a:t>
            </a:r>
            <a:br>
              <a:rPr lang="en-IN" dirty="0"/>
            </a:br>
            <a:endParaRPr lang="en-IN" dirty="0"/>
          </a:p>
        </p:txBody>
      </p:sp>
      <p:sp>
        <p:nvSpPr>
          <p:cNvPr id="3" name="Content Placeholder 2">
            <a:extLst>
              <a:ext uri="{FF2B5EF4-FFF2-40B4-BE49-F238E27FC236}">
                <a16:creationId xmlns:a16="http://schemas.microsoft.com/office/drawing/2014/main" id="{BAEAD773-F95D-12E0-D3DE-56ABC2D34F1E}"/>
              </a:ext>
            </a:extLst>
          </p:cNvPr>
          <p:cNvSpPr>
            <a:spLocks noGrp="1"/>
          </p:cNvSpPr>
          <p:nvPr>
            <p:ph idx="1"/>
          </p:nvPr>
        </p:nvSpPr>
        <p:spPr>
          <a:xfrm>
            <a:off x="136186" y="1434947"/>
            <a:ext cx="12055814" cy="5179861"/>
          </a:xfrm>
        </p:spPr>
        <p:txBody>
          <a:bodyPr>
            <a:normAutofit fontScale="25000" lnSpcReduction="20000"/>
          </a:bodyPr>
          <a:lstStyle/>
          <a:p>
            <a:r>
              <a:rPr lang="en-AU" sz="4200" dirty="0">
                <a:latin typeface="Arial" panose="020B0604020202020204" pitchFamily="34" charset="0"/>
                <a:cs typeface="Arial" panose="020B0604020202020204" pitchFamily="34" charset="0"/>
              </a:rPr>
              <a:t>Amoah, J.O., 2024. ‘Home use cars’ network dynamics in Ghana: a relational ethnographic analysis. </a:t>
            </a:r>
            <a:r>
              <a:rPr lang="en-AU" sz="4200" i="1" dirty="0">
                <a:latin typeface="Arial" panose="020B0604020202020204" pitchFamily="34" charset="0"/>
                <a:cs typeface="Arial" panose="020B0604020202020204" pitchFamily="34" charset="0"/>
              </a:rPr>
              <a:t>Cogent Social Sciences</a:t>
            </a:r>
            <a:r>
              <a:rPr lang="en-AU" sz="4200" dirty="0">
                <a:latin typeface="Arial" panose="020B0604020202020204" pitchFamily="34" charset="0"/>
                <a:cs typeface="Arial" panose="020B0604020202020204" pitchFamily="34" charset="0"/>
              </a:rPr>
              <a:t>, </a:t>
            </a:r>
            <a:r>
              <a:rPr lang="en-AU" sz="4200" i="1" dirty="0">
                <a:latin typeface="Arial" panose="020B0604020202020204" pitchFamily="34" charset="0"/>
                <a:cs typeface="Arial" panose="020B0604020202020204" pitchFamily="34" charset="0"/>
              </a:rPr>
              <a:t>10</a:t>
            </a:r>
            <a:r>
              <a:rPr lang="en-AU" sz="4200" dirty="0">
                <a:latin typeface="Arial" panose="020B0604020202020204" pitchFamily="34" charset="0"/>
                <a:cs typeface="Arial" panose="020B0604020202020204" pitchFamily="34" charset="0"/>
              </a:rPr>
              <a:t>(1), p.2295250. https://www.tandfonline.com/doi/pdf/10.1080/23311886.2023.2295250 </a:t>
            </a:r>
            <a:endParaRPr lang="en-IN" sz="4200" dirty="0">
              <a:latin typeface="Arial" panose="020B0604020202020204" pitchFamily="34" charset="0"/>
              <a:cs typeface="Arial" panose="020B0604020202020204" pitchFamily="34" charset="0"/>
            </a:endParaRPr>
          </a:p>
          <a:p>
            <a:r>
              <a:rPr lang="en-AU" sz="4200" dirty="0">
                <a:latin typeface="Arial" panose="020B0604020202020204" pitchFamily="34" charset="0"/>
                <a:cs typeface="Arial" panose="020B0604020202020204" pitchFamily="34" charset="0"/>
              </a:rPr>
              <a:t>Butler, L., </a:t>
            </a:r>
            <a:r>
              <a:rPr lang="en-AU" sz="4200" dirty="0" err="1">
                <a:latin typeface="Arial" panose="020B0604020202020204" pitchFamily="34" charset="0"/>
                <a:cs typeface="Arial" panose="020B0604020202020204" pitchFamily="34" charset="0"/>
              </a:rPr>
              <a:t>Yigitcanlar</a:t>
            </a:r>
            <a:r>
              <a:rPr lang="en-AU" sz="4200" dirty="0">
                <a:latin typeface="Arial" panose="020B0604020202020204" pitchFamily="34" charset="0"/>
                <a:cs typeface="Arial" panose="020B0604020202020204" pitchFamily="34" charset="0"/>
              </a:rPr>
              <a:t>, T. and Paz, A., 2020. How can smart mobility innovations alleviate transportation disadvantage? Assembling a conceptual framework through a systematic review. </a:t>
            </a:r>
            <a:r>
              <a:rPr lang="en-AU" sz="4200" i="1" dirty="0">
                <a:latin typeface="Arial" panose="020B0604020202020204" pitchFamily="34" charset="0"/>
                <a:cs typeface="Arial" panose="020B0604020202020204" pitchFamily="34" charset="0"/>
              </a:rPr>
              <a:t>Applied Sciences</a:t>
            </a:r>
            <a:r>
              <a:rPr lang="en-AU" sz="4200" dirty="0">
                <a:latin typeface="Arial" panose="020B0604020202020204" pitchFamily="34" charset="0"/>
                <a:cs typeface="Arial" panose="020B0604020202020204" pitchFamily="34" charset="0"/>
              </a:rPr>
              <a:t>, </a:t>
            </a:r>
            <a:r>
              <a:rPr lang="en-AU" sz="4200" i="1" dirty="0">
                <a:latin typeface="Arial" panose="020B0604020202020204" pitchFamily="34" charset="0"/>
                <a:cs typeface="Arial" panose="020B0604020202020204" pitchFamily="34" charset="0"/>
              </a:rPr>
              <a:t>10</a:t>
            </a:r>
            <a:r>
              <a:rPr lang="en-AU" sz="4200" dirty="0">
                <a:latin typeface="Arial" panose="020B0604020202020204" pitchFamily="34" charset="0"/>
                <a:cs typeface="Arial" panose="020B0604020202020204" pitchFamily="34" charset="0"/>
              </a:rPr>
              <a:t>(18), p.6306. https://doi.org/10.3390/app10186306 </a:t>
            </a:r>
            <a:endParaRPr lang="en-IN" sz="4200" dirty="0">
              <a:latin typeface="Arial" panose="020B0604020202020204" pitchFamily="34" charset="0"/>
              <a:cs typeface="Arial" panose="020B0604020202020204" pitchFamily="34" charset="0"/>
            </a:endParaRPr>
          </a:p>
          <a:p>
            <a:r>
              <a:rPr lang="en-AU" sz="4200" dirty="0">
                <a:latin typeface="Arial" panose="020B0604020202020204" pitchFamily="34" charset="0"/>
                <a:cs typeface="Arial" panose="020B0604020202020204" pitchFamily="34" charset="0"/>
              </a:rPr>
              <a:t>Diewald, A., Kurz, C., Kannan, P.V., </a:t>
            </a:r>
            <a:r>
              <a:rPr lang="en-AU" sz="4200" dirty="0" err="1">
                <a:latin typeface="Arial" panose="020B0604020202020204" pitchFamily="34" charset="0"/>
                <a:cs typeface="Arial" panose="020B0604020202020204" pitchFamily="34" charset="0"/>
              </a:rPr>
              <a:t>Gießler</a:t>
            </a:r>
            <a:r>
              <a:rPr lang="en-AU" sz="4200" dirty="0">
                <a:latin typeface="Arial" panose="020B0604020202020204" pitchFamily="34" charset="0"/>
                <a:cs typeface="Arial" panose="020B0604020202020204" pitchFamily="34" charset="0"/>
              </a:rPr>
              <a:t>, M., Pauli, M., Göttel, B., Kayser, T., </a:t>
            </a:r>
            <a:r>
              <a:rPr lang="en-AU" sz="4200" dirty="0" err="1">
                <a:latin typeface="Arial" panose="020B0604020202020204" pitchFamily="34" charset="0"/>
                <a:cs typeface="Arial" panose="020B0604020202020204" pitchFamily="34" charset="0"/>
              </a:rPr>
              <a:t>Gauterin</a:t>
            </a:r>
            <a:r>
              <a:rPr lang="en-AU" sz="4200" dirty="0">
                <a:latin typeface="Arial" panose="020B0604020202020204" pitchFamily="34" charset="0"/>
                <a:cs typeface="Arial" panose="020B0604020202020204" pitchFamily="34" charset="0"/>
              </a:rPr>
              <a:t>, F. and Zwick, T., 2021. Radar target simulation for vehicle-in-the-loop testing. </a:t>
            </a:r>
            <a:r>
              <a:rPr lang="en-AU" sz="4200" i="1" dirty="0">
                <a:latin typeface="Arial" panose="020B0604020202020204" pitchFamily="34" charset="0"/>
                <a:cs typeface="Arial" panose="020B0604020202020204" pitchFamily="34" charset="0"/>
              </a:rPr>
              <a:t>Vehicles</a:t>
            </a:r>
            <a:r>
              <a:rPr lang="en-AU" sz="4200" dirty="0">
                <a:latin typeface="Arial" panose="020B0604020202020204" pitchFamily="34" charset="0"/>
                <a:cs typeface="Arial" panose="020B0604020202020204" pitchFamily="34" charset="0"/>
              </a:rPr>
              <a:t>, </a:t>
            </a:r>
            <a:r>
              <a:rPr lang="en-AU" sz="4200" i="1" dirty="0">
                <a:latin typeface="Arial" panose="020B0604020202020204" pitchFamily="34" charset="0"/>
                <a:cs typeface="Arial" panose="020B0604020202020204" pitchFamily="34" charset="0"/>
              </a:rPr>
              <a:t>3</a:t>
            </a:r>
            <a:r>
              <a:rPr lang="en-AU" sz="4200" dirty="0">
                <a:latin typeface="Arial" panose="020B0604020202020204" pitchFamily="34" charset="0"/>
                <a:cs typeface="Arial" panose="020B0604020202020204" pitchFamily="34" charset="0"/>
              </a:rPr>
              <a:t>(2), pp.257-271. https://doi.org/10.3390/vehicles3020016 </a:t>
            </a:r>
            <a:endParaRPr lang="en-IN" sz="4200" dirty="0">
              <a:latin typeface="Arial" panose="020B0604020202020204" pitchFamily="34" charset="0"/>
              <a:cs typeface="Arial" panose="020B0604020202020204" pitchFamily="34" charset="0"/>
            </a:endParaRPr>
          </a:p>
          <a:p>
            <a:r>
              <a:rPr lang="en-AU" sz="4200" dirty="0">
                <a:latin typeface="Arial" panose="020B0604020202020204" pitchFamily="34" charset="0"/>
                <a:cs typeface="Arial" panose="020B0604020202020204" pitchFamily="34" charset="0"/>
              </a:rPr>
              <a:t>James, A.T. and James, J., 2021. Service quality evaluation of automobile garages using a structural approach. </a:t>
            </a:r>
            <a:r>
              <a:rPr lang="en-AU" sz="4200" i="1" dirty="0">
                <a:latin typeface="Arial" panose="020B0604020202020204" pitchFamily="34" charset="0"/>
                <a:cs typeface="Arial" panose="020B0604020202020204" pitchFamily="34" charset="0"/>
              </a:rPr>
              <a:t>International Journal of Quality &amp; Reliability Management</a:t>
            </a:r>
            <a:r>
              <a:rPr lang="en-AU" sz="4200" dirty="0">
                <a:latin typeface="Arial" panose="020B0604020202020204" pitchFamily="34" charset="0"/>
                <a:cs typeface="Arial" panose="020B0604020202020204" pitchFamily="34" charset="0"/>
              </a:rPr>
              <a:t>, </a:t>
            </a:r>
            <a:r>
              <a:rPr lang="en-AU" sz="4200" i="1" dirty="0">
                <a:latin typeface="Arial" panose="020B0604020202020204" pitchFamily="34" charset="0"/>
                <a:cs typeface="Arial" panose="020B0604020202020204" pitchFamily="34" charset="0"/>
              </a:rPr>
              <a:t>38</a:t>
            </a:r>
            <a:r>
              <a:rPr lang="en-AU" sz="4200" dirty="0">
                <a:latin typeface="Arial" panose="020B0604020202020204" pitchFamily="34" charset="0"/>
                <a:cs typeface="Arial" panose="020B0604020202020204" pitchFamily="34" charset="0"/>
              </a:rPr>
              <a:t>(2), pp.602-627. https://www.researchgate.net/profile/Ajith-James-3/publication/343081334_Service_quality_evaluation_of_automobile_garages_using_a_structural_approach/links/65742337cbd2c535ea0c2200/Service-quality-evaluation-of-automobile-garages-using-a-structural-approach.pdf </a:t>
            </a:r>
            <a:endParaRPr lang="en-IN" sz="4200" dirty="0">
              <a:latin typeface="Arial" panose="020B0604020202020204" pitchFamily="34" charset="0"/>
              <a:cs typeface="Arial" panose="020B0604020202020204" pitchFamily="34" charset="0"/>
            </a:endParaRPr>
          </a:p>
          <a:p>
            <a:r>
              <a:rPr lang="en-AU" sz="4200" dirty="0">
                <a:latin typeface="Arial" panose="020B0604020202020204" pitchFamily="34" charset="0"/>
                <a:cs typeface="Arial" panose="020B0604020202020204" pitchFamily="34" charset="0"/>
              </a:rPr>
              <a:t>Liu, H., Wang, Q. and Tang, Y., 2021. Architecture and function analysis of integrated energy service stations considering cyber‐physical integration. </a:t>
            </a:r>
            <a:r>
              <a:rPr lang="en-AU" sz="4200" i="1" dirty="0">
                <a:latin typeface="Arial" panose="020B0604020202020204" pitchFamily="34" charset="0"/>
                <a:cs typeface="Arial" panose="020B0604020202020204" pitchFamily="34" charset="0"/>
              </a:rPr>
              <a:t>Energy Conversion and Economics</a:t>
            </a:r>
            <a:r>
              <a:rPr lang="en-AU" sz="4200" dirty="0">
                <a:latin typeface="Arial" panose="020B0604020202020204" pitchFamily="34" charset="0"/>
                <a:cs typeface="Arial" panose="020B0604020202020204" pitchFamily="34" charset="0"/>
              </a:rPr>
              <a:t>, </a:t>
            </a:r>
            <a:r>
              <a:rPr lang="en-AU" sz="4200" i="1" dirty="0">
                <a:latin typeface="Arial" panose="020B0604020202020204" pitchFamily="34" charset="0"/>
                <a:cs typeface="Arial" panose="020B0604020202020204" pitchFamily="34" charset="0"/>
              </a:rPr>
              <a:t>2</a:t>
            </a:r>
            <a:r>
              <a:rPr lang="en-AU" sz="4200" dirty="0">
                <a:latin typeface="Arial" panose="020B0604020202020204" pitchFamily="34" charset="0"/>
                <a:cs typeface="Arial" panose="020B0604020202020204" pitchFamily="34" charset="0"/>
              </a:rPr>
              <a:t>(4), pp.186-196. https://ietresearch.onlinelibrary.wiley.com/doi/pdf/10.1049/enc2.12046 </a:t>
            </a:r>
            <a:endParaRPr lang="en-IN" sz="4200" dirty="0">
              <a:latin typeface="Arial" panose="020B0604020202020204" pitchFamily="34" charset="0"/>
              <a:cs typeface="Arial" panose="020B0604020202020204" pitchFamily="34" charset="0"/>
            </a:endParaRPr>
          </a:p>
          <a:p>
            <a:r>
              <a:rPr lang="en-AU" sz="4200" dirty="0">
                <a:latin typeface="Arial" panose="020B0604020202020204" pitchFamily="34" charset="0"/>
                <a:cs typeface="Arial" panose="020B0604020202020204" pitchFamily="34" charset="0"/>
              </a:rPr>
              <a:t>Mpofu, F.Y., 2022. Taxing the digital economy through consumption taxes (VAT) in African Countries: Possibilities, constraints and implications. </a:t>
            </a:r>
            <a:r>
              <a:rPr lang="en-AU" sz="4200" i="1" dirty="0">
                <a:latin typeface="Arial" panose="020B0604020202020204" pitchFamily="34" charset="0"/>
                <a:cs typeface="Arial" panose="020B0604020202020204" pitchFamily="34" charset="0"/>
              </a:rPr>
              <a:t>International Journal of Financial Studies</a:t>
            </a:r>
            <a:r>
              <a:rPr lang="en-AU" sz="4200" dirty="0">
                <a:latin typeface="Arial" panose="020B0604020202020204" pitchFamily="34" charset="0"/>
                <a:cs typeface="Arial" panose="020B0604020202020204" pitchFamily="34" charset="0"/>
              </a:rPr>
              <a:t>, </a:t>
            </a:r>
            <a:r>
              <a:rPr lang="en-AU" sz="4200" i="1" dirty="0">
                <a:latin typeface="Arial" panose="020B0604020202020204" pitchFamily="34" charset="0"/>
                <a:cs typeface="Arial" panose="020B0604020202020204" pitchFamily="34" charset="0"/>
              </a:rPr>
              <a:t>10</a:t>
            </a:r>
            <a:r>
              <a:rPr lang="en-AU" sz="4200" dirty="0">
                <a:latin typeface="Arial" panose="020B0604020202020204" pitchFamily="34" charset="0"/>
                <a:cs typeface="Arial" panose="020B0604020202020204" pitchFamily="34" charset="0"/>
              </a:rPr>
              <a:t>(3), p.65. https://doi.org/10.3390/ijfs10030065 </a:t>
            </a:r>
            <a:endParaRPr lang="en-IN" sz="4200" dirty="0">
              <a:latin typeface="Arial" panose="020B0604020202020204" pitchFamily="34" charset="0"/>
              <a:cs typeface="Arial" panose="020B0604020202020204" pitchFamily="34" charset="0"/>
            </a:endParaRPr>
          </a:p>
          <a:p>
            <a:r>
              <a:rPr lang="en-AU" sz="4200" dirty="0" err="1">
                <a:latin typeface="Arial" panose="020B0604020202020204" pitchFamily="34" charset="0"/>
                <a:cs typeface="Arial" panose="020B0604020202020204" pitchFamily="34" charset="0"/>
              </a:rPr>
              <a:t>Munuhwa</a:t>
            </a:r>
            <a:r>
              <a:rPr lang="en-AU" sz="4200" dirty="0">
                <a:latin typeface="Arial" panose="020B0604020202020204" pitchFamily="34" charset="0"/>
                <a:cs typeface="Arial" panose="020B0604020202020204" pitchFamily="34" charset="0"/>
              </a:rPr>
              <a:t>, S., </a:t>
            </a:r>
            <a:r>
              <a:rPr lang="en-AU" sz="4200" dirty="0" err="1">
                <a:latin typeface="Arial" panose="020B0604020202020204" pitchFamily="34" charset="0"/>
                <a:cs typeface="Arial" panose="020B0604020202020204" pitchFamily="34" charset="0"/>
              </a:rPr>
              <a:t>Chikwere</a:t>
            </a:r>
            <a:r>
              <a:rPr lang="en-AU" sz="4200" dirty="0">
                <a:latin typeface="Arial" panose="020B0604020202020204" pitchFamily="34" charset="0"/>
                <a:cs typeface="Arial" panose="020B0604020202020204" pitchFamily="34" charset="0"/>
              </a:rPr>
              <a:t>, D. and </a:t>
            </a:r>
            <a:r>
              <a:rPr lang="en-AU" sz="4200" dirty="0" err="1">
                <a:latin typeface="Arial" panose="020B0604020202020204" pitchFamily="34" charset="0"/>
                <a:cs typeface="Arial" panose="020B0604020202020204" pitchFamily="34" charset="0"/>
              </a:rPr>
              <a:t>Chibaro</a:t>
            </a:r>
            <a:r>
              <a:rPr lang="en-AU" sz="4200" dirty="0">
                <a:latin typeface="Arial" panose="020B0604020202020204" pitchFamily="34" charset="0"/>
                <a:cs typeface="Arial" panose="020B0604020202020204" pitchFamily="34" charset="0"/>
              </a:rPr>
              <a:t>, M., 2024. Urban car parking puzzle in the UK: innovations and lasting solutions for scarce space and high user fees. In </a:t>
            </a:r>
            <a:r>
              <a:rPr lang="en-AU" sz="4200" i="1" dirty="0">
                <a:latin typeface="Arial" panose="020B0604020202020204" pitchFamily="34" charset="0"/>
                <a:cs typeface="Arial" panose="020B0604020202020204" pitchFamily="34" charset="0"/>
              </a:rPr>
              <a:t>Contemporary Solutions for Sustainable Transportation Practices</a:t>
            </a:r>
            <a:r>
              <a:rPr lang="en-AU" sz="4200" dirty="0">
                <a:latin typeface="Arial" panose="020B0604020202020204" pitchFamily="34" charset="0"/>
                <a:cs typeface="Arial" panose="020B0604020202020204" pitchFamily="34" charset="0"/>
              </a:rPr>
              <a:t> (pp. 284-308). IGI Global. https://www.researchgate.net/profile/Shakerod-Munuhwa/publication/382812343_Urban_Car_Parking_Puzzle_in_the_UK_Innovations_and_Lasting_Solutions_for_Scarce_Space_and_High_User_Fees/links/66afa18d8f7e1236bc394671/Urban-Car-Parking-Puzzle-in-the-UK-Innovations-and-Lasting-Solutions-for-Scarce-Space-and-High-User-Fees.pdf </a:t>
            </a:r>
            <a:endParaRPr lang="en-IN" sz="4200" dirty="0">
              <a:latin typeface="Arial" panose="020B0604020202020204" pitchFamily="34" charset="0"/>
              <a:cs typeface="Arial" panose="020B0604020202020204" pitchFamily="34" charset="0"/>
            </a:endParaRPr>
          </a:p>
          <a:p>
            <a:r>
              <a:rPr lang="en-AU" sz="4200" dirty="0">
                <a:latin typeface="Arial" panose="020B0604020202020204" pitchFamily="34" charset="0"/>
                <a:cs typeface="Arial" panose="020B0604020202020204" pitchFamily="34" charset="0"/>
              </a:rPr>
              <a:t>Qadir, S.A., Ahmad, F., Al-Wahedi, A.M.A., Iqbal, A. and Ali, A., 2024. Navigating the complex realities of electric vehicle adoption: A comprehensive study of government strategies, policies, and incentives. </a:t>
            </a:r>
            <a:r>
              <a:rPr lang="en-AU" sz="4200" i="1" dirty="0">
                <a:latin typeface="Arial" panose="020B0604020202020204" pitchFamily="34" charset="0"/>
                <a:cs typeface="Arial" panose="020B0604020202020204" pitchFamily="34" charset="0"/>
              </a:rPr>
              <a:t>Energy Strategy Reviews</a:t>
            </a:r>
            <a:r>
              <a:rPr lang="en-AU" sz="4200" dirty="0">
                <a:latin typeface="Arial" panose="020B0604020202020204" pitchFamily="34" charset="0"/>
                <a:cs typeface="Arial" panose="020B0604020202020204" pitchFamily="34" charset="0"/>
              </a:rPr>
              <a:t>, </a:t>
            </a:r>
            <a:r>
              <a:rPr lang="en-AU" sz="4200" i="1" dirty="0">
                <a:latin typeface="Arial" panose="020B0604020202020204" pitchFamily="34" charset="0"/>
                <a:cs typeface="Arial" panose="020B0604020202020204" pitchFamily="34" charset="0"/>
              </a:rPr>
              <a:t>53</a:t>
            </a:r>
            <a:r>
              <a:rPr lang="en-AU" sz="4200" dirty="0">
                <a:latin typeface="Arial" panose="020B0604020202020204" pitchFamily="34" charset="0"/>
                <a:cs typeface="Arial" panose="020B0604020202020204" pitchFamily="34" charset="0"/>
              </a:rPr>
              <a:t>, p.101379. https://www.sciencedirect.com/science/article/pii/S2211467X24000865 </a:t>
            </a:r>
            <a:endParaRPr lang="en-IN" sz="4200" dirty="0">
              <a:latin typeface="Arial" panose="020B0604020202020204" pitchFamily="34" charset="0"/>
              <a:cs typeface="Arial" panose="020B0604020202020204" pitchFamily="34" charset="0"/>
            </a:endParaRPr>
          </a:p>
          <a:p>
            <a:r>
              <a:rPr lang="en-AU" sz="4200" dirty="0" err="1">
                <a:latin typeface="Arial" panose="020B0604020202020204" pitchFamily="34" charset="0"/>
                <a:cs typeface="Arial" panose="020B0604020202020204" pitchFamily="34" charset="0"/>
              </a:rPr>
              <a:t>Ronteau</a:t>
            </a:r>
            <a:r>
              <a:rPr lang="en-AU" sz="4200" dirty="0">
                <a:latin typeface="Arial" panose="020B0604020202020204" pitchFamily="34" charset="0"/>
                <a:cs typeface="Arial" panose="020B0604020202020204" pitchFamily="34" charset="0"/>
              </a:rPr>
              <a:t>, S., </a:t>
            </a:r>
            <a:r>
              <a:rPr lang="en-AU" sz="4200" dirty="0" err="1">
                <a:latin typeface="Arial" panose="020B0604020202020204" pitchFamily="34" charset="0"/>
                <a:cs typeface="Arial" panose="020B0604020202020204" pitchFamily="34" charset="0"/>
              </a:rPr>
              <a:t>Muzellec</a:t>
            </a:r>
            <a:r>
              <a:rPr lang="en-AU" sz="4200" dirty="0">
                <a:latin typeface="Arial" panose="020B0604020202020204" pitchFamily="34" charset="0"/>
                <a:cs typeface="Arial" panose="020B0604020202020204" pitchFamily="34" charset="0"/>
              </a:rPr>
              <a:t>, L., Saxena, D. and </a:t>
            </a:r>
            <a:r>
              <a:rPr lang="en-AU" sz="4200" dirty="0" err="1">
                <a:latin typeface="Arial" panose="020B0604020202020204" pitchFamily="34" charset="0"/>
                <a:cs typeface="Arial" panose="020B0604020202020204" pitchFamily="34" charset="0"/>
              </a:rPr>
              <a:t>Trabucchi</a:t>
            </a:r>
            <a:r>
              <a:rPr lang="en-AU" sz="4200" dirty="0">
                <a:latin typeface="Arial" panose="020B0604020202020204" pitchFamily="34" charset="0"/>
                <a:cs typeface="Arial" panose="020B0604020202020204" pitchFamily="34" charset="0"/>
              </a:rPr>
              <a:t>, D., 2022. </a:t>
            </a:r>
            <a:r>
              <a:rPr lang="en-AU" sz="4200" i="1" dirty="0">
                <a:latin typeface="Arial" panose="020B0604020202020204" pitchFamily="34" charset="0"/>
                <a:cs typeface="Arial" panose="020B0604020202020204" pitchFamily="34" charset="0"/>
              </a:rPr>
              <a:t>Digital business models: the new value creation and capture mechanisms of the 21st century</a:t>
            </a:r>
            <a:r>
              <a:rPr lang="en-AU" sz="4200" dirty="0">
                <a:latin typeface="Arial" panose="020B0604020202020204" pitchFamily="34" charset="0"/>
                <a:cs typeface="Arial" panose="020B0604020202020204" pitchFamily="34" charset="0"/>
              </a:rPr>
              <a:t> (p. 182). De Gruyter.</a:t>
            </a:r>
            <a:endParaRPr lang="en-IN" sz="4200" dirty="0">
              <a:latin typeface="Arial" panose="020B0604020202020204" pitchFamily="34" charset="0"/>
              <a:cs typeface="Arial" panose="020B0604020202020204" pitchFamily="34" charset="0"/>
            </a:endParaRPr>
          </a:p>
          <a:p>
            <a:r>
              <a:rPr lang="en-AU" sz="4200" dirty="0">
                <a:latin typeface="Arial" panose="020B0604020202020204" pitchFamily="34" charset="0"/>
                <a:cs typeface="Arial" panose="020B0604020202020204" pitchFamily="34" charset="0"/>
              </a:rPr>
              <a:t>Wells, J., </a:t>
            </a:r>
            <a:r>
              <a:rPr lang="en-AU" sz="4200" dirty="0" err="1">
                <a:latin typeface="Arial" panose="020B0604020202020204" pitchFamily="34" charset="0"/>
                <a:cs typeface="Arial" panose="020B0604020202020204" pitchFamily="34" charset="0"/>
              </a:rPr>
              <a:t>Trendl</a:t>
            </a:r>
            <a:r>
              <a:rPr lang="en-AU" sz="4200" dirty="0">
                <a:latin typeface="Arial" panose="020B0604020202020204" pitchFamily="34" charset="0"/>
                <a:cs typeface="Arial" panose="020B0604020202020204" pitchFamily="34" charset="0"/>
              </a:rPr>
              <a:t>, A., Owen, A., Barrett, J., Jobst, N. and Leake, D., 2025. Targeting carbon reduction in UK households: A new segmentation model using financial transaction data. </a:t>
            </a:r>
            <a:r>
              <a:rPr lang="en-AU" sz="4200" i="1" dirty="0">
                <a:latin typeface="Arial" panose="020B0604020202020204" pitchFamily="34" charset="0"/>
                <a:cs typeface="Arial" panose="020B0604020202020204" pitchFamily="34" charset="0"/>
              </a:rPr>
              <a:t>Journal of Industrial Ecology</a:t>
            </a:r>
            <a:r>
              <a:rPr lang="en-AU" sz="4200" dirty="0">
                <a:latin typeface="Arial" panose="020B0604020202020204" pitchFamily="34" charset="0"/>
                <a:cs typeface="Arial" panose="020B0604020202020204" pitchFamily="34" charset="0"/>
              </a:rPr>
              <a:t>. https://onlinelibrary.wiley.com/doi/pdf/10.1111/jiec.70020 </a:t>
            </a:r>
            <a:endParaRPr lang="en-IN" sz="4200"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3994935710"/>
      </p:ext>
    </p:extLst>
  </p:cSld>
  <p:clrMapOvr>
    <a:masterClrMapping/>
  </p:clrMapOvr>
</p:sld>
</file>

<file path=ppt/theme/theme1.xml><?xml version="1.0" encoding="utf-8"?>
<a:theme xmlns:a="http://schemas.openxmlformats.org/drawingml/2006/main" name="Gallery">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108</TotalTime>
  <Words>3727</Words>
  <Application>Microsoft Office PowerPoint</Application>
  <PresentationFormat>Widescreen</PresentationFormat>
  <Paragraphs>213</Paragraphs>
  <Slides>16</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Gill Sans MT</vt:lpstr>
      <vt:lpstr>Symbol</vt:lpstr>
      <vt:lpstr>Gallery</vt:lpstr>
      <vt:lpstr>PowerPoint Presentation</vt:lpstr>
      <vt:lpstr>Introduction</vt:lpstr>
      <vt:lpstr>Slide 2: Business propositions  </vt:lpstr>
      <vt:lpstr>Mission statement, Business aims</vt:lpstr>
      <vt:lpstr>Objectives</vt:lpstr>
      <vt:lpstr>USP, Legal structure. Proposed location </vt:lpstr>
      <vt:lpstr>HRM strategy </vt:lpstr>
      <vt:lpstr>Financial overview Cash Flow 12 Months</vt:lpstr>
      <vt:lpstr>SWOT analysis</vt:lpstr>
      <vt:lpstr>12-month marketing strategy and branding </vt:lpstr>
      <vt:lpstr>Business Card, Flyers </vt:lpstr>
      <vt:lpstr> Facebook Post</vt:lpstr>
      <vt:lpstr>Why the Angel Investor should invest in DNB car and its new business idea ?   </vt:lpstr>
      <vt:lpstr>use of money to develop and grow the DNB car business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Ionel Silviu Regheni</cp:lastModifiedBy>
  <cp:revision>51</cp:revision>
  <dcterms:created xsi:type="dcterms:W3CDTF">2025-06-13T17:29:07Z</dcterms:created>
  <dcterms:modified xsi:type="dcterms:W3CDTF">2025-06-30T01:35:44Z</dcterms:modified>
</cp:coreProperties>
</file>