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9E1E4-1D04-4756-8BCC-F740702E0446}" v="5" dt="2026-06-04T10:43:42.436"/>
    <p1510:client id="{D62A202A-0B81-21EE-5960-C296E5BC7C13}" v="1" dt="2026-06-04T11:10:38.7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9" d="100"/>
          <a:sy n="79" d="100"/>
        </p:scale>
        <p:origin x="54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ry Chilaka (2209282)" userId="S::2209282@student.uwtsd.ac.uk::f26d8aa8-5df5-4e47-ac1d-9ccf76018609" providerId="AD" clId="Web-{E6EF25D9-FE10-8B9D-A1F8-5C605C84185E}"/>
    <pc:docChg chg="addSld delSld modSld">
      <pc:chgData name="Henry Chilaka (2209282)" userId="S::2209282@student.uwtsd.ac.uk::f26d8aa8-5df5-4e47-ac1d-9ccf76018609" providerId="AD" clId="Web-{E6EF25D9-FE10-8B9D-A1F8-5C605C84185E}" dt="2026-05-17T21:42:16.189" v="1390"/>
      <pc:docMkLst>
        <pc:docMk/>
      </pc:docMkLst>
      <pc:sldChg chg="modSp">
        <pc:chgData name="Henry Chilaka (2209282)" userId="S::2209282@student.uwtsd.ac.uk::f26d8aa8-5df5-4e47-ac1d-9ccf76018609" providerId="AD" clId="Web-{E6EF25D9-FE10-8B9D-A1F8-5C605C84185E}" dt="2026-05-17T20:59:09.274" v="163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E6EF25D9-FE10-8B9D-A1F8-5C605C84185E}" dt="2026-05-17T20:59:09.274" v="16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">
        <pc:chgData name="Henry Chilaka (2209282)" userId="S::2209282@student.uwtsd.ac.uk::f26d8aa8-5df5-4e47-ac1d-9ccf76018609" providerId="AD" clId="Web-{E6EF25D9-FE10-8B9D-A1F8-5C605C84185E}" dt="2026-05-17T21:16:32.106" v="662" actId="20577"/>
        <pc:sldMkLst>
          <pc:docMk/>
          <pc:sldMk cId="2959738882" sldId="257"/>
        </pc:sldMkLst>
        <pc:spChg chg="mod">
          <ac:chgData name="Henry Chilaka (2209282)" userId="S::2209282@student.uwtsd.ac.uk::f26d8aa8-5df5-4e47-ac1d-9ccf76018609" providerId="AD" clId="Web-{E6EF25D9-FE10-8B9D-A1F8-5C605C84185E}" dt="2026-05-17T21:00:54.906" v="184" actId="20577"/>
          <ac:spMkLst>
            <pc:docMk/>
            <pc:sldMk cId="2959738882" sldId="257"/>
            <ac:spMk id="2" creationId="{E621588C-108B-BF8F-3AD4-B23B54DE00E7}"/>
          </ac:spMkLst>
        </pc:spChg>
        <pc:spChg chg="add mod">
          <ac:chgData name="Henry Chilaka (2209282)" userId="S::2209282@student.uwtsd.ac.uk::f26d8aa8-5df5-4e47-ac1d-9ccf76018609" providerId="AD" clId="Web-{E6EF25D9-FE10-8B9D-A1F8-5C605C84185E}" dt="2026-05-17T21:16:32.106" v="662" actId="20577"/>
          <ac:spMkLst>
            <pc:docMk/>
            <pc:sldMk cId="2959738882" sldId="257"/>
            <ac:spMk id="4" creationId="{CADB504A-D5B8-4268-1D05-601344ED5738}"/>
          </ac:spMkLst>
        </pc:spChg>
      </pc:sldChg>
      <pc:sldChg chg="modSp new">
        <pc:chgData name="Henry Chilaka (2209282)" userId="S::2209282@student.uwtsd.ac.uk::f26d8aa8-5df5-4e47-ac1d-9ccf76018609" providerId="AD" clId="Web-{E6EF25D9-FE10-8B9D-A1F8-5C605C84185E}" dt="2026-05-17T21:30:12.520" v="1039" actId="20577"/>
        <pc:sldMkLst>
          <pc:docMk/>
          <pc:sldMk cId="182729152" sldId="258"/>
        </pc:sldMkLst>
        <pc:spChg chg="mod">
          <ac:chgData name="Henry Chilaka (2209282)" userId="S::2209282@student.uwtsd.ac.uk::f26d8aa8-5df5-4e47-ac1d-9ccf76018609" providerId="AD" clId="Web-{E6EF25D9-FE10-8B9D-A1F8-5C605C84185E}" dt="2026-05-17T21:18:31.663" v="694" actId="20577"/>
          <ac:spMkLst>
            <pc:docMk/>
            <pc:sldMk cId="182729152" sldId="258"/>
            <ac:spMk id="2" creationId="{9877D703-EE4A-88A2-779E-D9C991448988}"/>
          </ac:spMkLst>
        </pc:spChg>
        <pc:spChg chg="mod">
          <ac:chgData name="Henry Chilaka (2209282)" userId="S::2209282@student.uwtsd.ac.uk::f26d8aa8-5df5-4e47-ac1d-9ccf76018609" providerId="AD" clId="Web-{E6EF25D9-FE10-8B9D-A1F8-5C605C84185E}" dt="2026-05-17T21:30:12.520" v="1039" actId="20577"/>
          <ac:spMkLst>
            <pc:docMk/>
            <pc:sldMk cId="182729152" sldId="258"/>
            <ac:spMk id="3" creationId="{85EE2DFA-FCA5-5B37-76D0-9D6B363B90CB}"/>
          </ac:spMkLst>
        </pc:spChg>
      </pc:sldChg>
      <pc:sldChg chg="modSp new">
        <pc:chgData name="Henry Chilaka (2209282)" userId="S::2209282@student.uwtsd.ac.uk::f26d8aa8-5df5-4e47-ac1d-9ccf76018609" providerId="AD" clId="Web-{E6EF25D9-FE10-8B9D-A1F8-5C605C84185E}" dt="2026-05-17T21:41:39.640" v="1389" actId="20577"/>
        <pc:sldMkLst>
          <pc:docMk/>
          <pc:sldMk cId="2134480183" sldId="259"/>
        </pc:sldMkLst>
        <pc:spChg chg="mod">
          <ac:chgData name="Henry Chilaka (2209282)" userId="S::2209282@student.uwtsd.ac.uk::f26d8aa8-5df5-4e47-ac1d-9ccf76018609" providerId="AD" clId="Web-{E6EF25D9-FE10-8B9D-A1F8-5C605C84185E}" dt="2026-05-17T21:32:38.077" v="1052" actId="20577"/>
          <ac:spMkLst>
            <pc:docMk/>
            <pc:sldMk cId="2134480183" sldId="259"/>
            <ac:spMk id="2" creationId="{CCECDB1A-DA05-0DB8-F38B-C6D5D86B93B0}"/>
          </ac:spMkLst>
        </pc:spChg>
        <pc:spChg chg="mod">
          <ac:chgData name="Henry Chilaka (2209282)" userId="S::2209282@student.uwtsd.ac.uk::f26d8aa8-5df5-4e47-ac1d-9ccf76018609" providerId="AD" clId="Web-{E6EF25D9-FE10-8B9D-A1F8-5C605C84185E}" dt="2026-05-17T21:41:39.640" v="1389" actId="20577"/>
          <ac:spMkLst>
            <pc:docMk/>
            <pc:sldMk cId="2134480183" sldId="259"/>
            <ac:spMk id="3" creationId="{D9F5A3AC-613F-B308-142B-DC25B4B7849B}"/>
          </ac:spMkLst>
        </pc:spChg>
      </pc:sldChg>
      <pc:sldChg chg="new">
        <pc:chgData name="Henry Chilaka (2209282)" userId="S::2209282@student.uwtsd.ac.uk::f26d8aa8-5df5-4e47-ac1d-9ccf76018609" providerId="AD" clId="Web-{E6EF25D9-FE10-8B9D-A1F8-5C605C84185E}" dt="2026-05-17T21:42:16.189" v="1390"/>
        <pc:sldMkLst>
          <pc:docMk/>
          <pc:sldMk cId="1760789007" sldId="260"/>
        </pc:sldMkLst>
      </pc:sldChg>
    </pc:docChg>
  </pc:docChgLst>
  <pc:docChgLst>
    <pc:chgData name="Henry Chilaka (2209282)" userId="S::2209282@student.uwtsd.ac.uk::f26d8aa8-5df5-4e47-ac1d-9ccf76018609" providerId="AD" clId="Web-{DDF5674D-ADA9-15C7-CB56-8204DE4129A3}"/>
    <pc:docChg chg="mod addSld modSld addMainMaster delMainMaster">
      <pc:chgData name="Henry Chilaka (2209282)" userId="S::2209282@student.uwtsd.ac.uk::f26d8aa8-5df5-4e47-ac1d-9ccf76018609" providerId="AD" clId="Web-{DDF5674D-ADA9-15C7-CB56-8204DE4129A3}" dt="2026-05-18T12:52:52.094" v="2830"/>
      <pc:docMkLst>
        <pc:docMk/>
      </pc:docMkLst>
      <pc:sldChg chg="addSp delSp 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09857222" sldId="256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7" creationId="{FFEBBDB7-9D2F-2A5C-A4ED-A1E4501F98F9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8" creationId="{5D28659A-F312-F476-3CD6-F84DA156FCAB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9" creationId="{8C01B99B-14D1-2C3B-F5F8-AED48B55AC62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66" creationId="{00000000-0000-0000-0000-000000000000}"/>
          </ac:spMkLst>
        </pc:spChg>
      </pc:sldChg>
      <pc:sldChg chg="addSp delSp 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959738882" sldId="257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2" creationId="{E621588C-108B-BF8F-3AD4-B23B54DE00E7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49:04.954" v="2820"/>
          <ac:spMkLst>
            <pc:docMk/>
            <pc:sldMk cId="2959738882" sldId="257"/>
            <ac:spMk id="4" creationId="{CADB504A-D5B8-4268-1D05-601344ED5738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1" creationId="{7C6CDFD4-DDCD-7FE3-73EF-EDBD10B21325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2" creationId="{B97EBCF9-7886-2ED3-1853-F01A6C9EB6C5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3" creationId="{6A00CFBF-8C55-8A75-D606-C239F43AFF52}"/>
          </ac:spMkLst>
        </pc:spChg>
        <pc:graphicFrameChg chg="add mod ord modGraphic">
          <ac:chgData name="Henry Chilaka (2209282)" userId="S::2209282@student.uwtsd.ac.uk::f26d8aa8-5df5-4e47-ac1d-9ccf76018609" providerId="AD" clId="Web-{DDF5674D-ADA9-15C7-CB56-8204DE4129A3}" dt="2026-05-18T12:52:52.094" v="2830"/>
          <ac:graphicFrameMkLst>
            <pc:docMk/>
            <pc:sldMk cId="2959738882" sldId="257"/>
            <ac:graphicFrameMk id="34" creationId="{55A9CA4A-049C-A1AE-299F-38183F9A4272}"/>
          </ac:graphicFrameMkLst>
        </pc:graphicFrameChg>
      </pc:sldChg>
      <pc:sldChg chg="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82729152" sldId="258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82729152" sldId="258"/>
            <ac:spMk id="2" creationId="{9877D703-EE4A-88A2-779E-D9C99144898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82729152" sldId="258"/>
            <ac:spMk id="3" creationId="{85EE2DFA-FCA5-5B37-76D0-9D6B363B90C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134480183" sldId="259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134480183" sldId="259"/>
            <ac:spMk id="2" creationId="{CCECDB1A-DA05-0DB8-F38B-C6D5D86B93B0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134480183" sldId="259"/>
            <ac:spMk id="3" creationId="{D9F5A3AC-613F-B308-142B-DC25B4B7849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760789007" sldId="260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60789007" sldId="260"/>
            <ac:spMk id="2" creationId="{A9A175A5-47A2-59E8-3CEE-04E3E9E0F9F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60789007" sldId="260"/>
            <ac:spMk id="3" creationId="{59F7AA1D-4799-CDEE-C5C4-99002C4B01F2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57614100" sldId="261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57614100" sldId="261"/>
            <ac:spMk id="2" creationId="{FC1422F5-494F-23F3-A157-CE30694F5485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57614100" sldId="261"/>
            <ac:spMk id="3" creationId="{60331D82-AE99-615A-2475-D18C8F7FFD13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65427434" sldId="262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65427434" sldId="262"/>
            <ac:spMk id="2" creationId="{5CEEFFC0-A526-2E79-53FB-693898E36F35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65427434" sldId="262"/>
            <ac:spMk id="3" creationId="{89595C98-DA4F-E5D3-1EE9-78611FCE2B9C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3847851112" sldId="263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3847851112" sldId="263"/>
            <ac:spMk id="2" creationId="{4E36F7FC-4EA1-74A3-1CEE-8F0781091ED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3847851112" sldId="263"/>
            <ac:spMk id="3" creationId="{7B388FC7-23C7-E666-EFE9-064827F91A37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733685580" sldId="264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733685580" sldId="264"/>
            <ac:spMk id="2" creationId="{4183EEEA-A42A-AC9F-7F5D-BC91C5863853}"/>
          </ac:spMkLst>
        </pc:spChg>
      </pc:sldChg>
      <pc:sldChg chg="addSp delSp 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223997152" sldId="265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223997152" sldId="265"/>
            <ac:spMk id="2" creationId="{6B8B89CC-5C9D-4599-683E-F86CD2D59347}"/>
          </ac:spMkLst>
        </pc:spChg>
        <pc:graphicFrameChg chg="add mod ord modGraphic">
          <ac:chgData name="Henry Chilaka (2209282)" userId="S::2209282@student.uwtsd.ac.uk::f26d8aa8-5df5-4e47-ac1d-9ccf76018609" providerId="AD" clId="Web-{DDF5674D-ADA9-15C7-CB56-8204DE4129A3}" dt="2026-05-18T12:52:52.094" v="2830"/>
          <ac:graphicFrameMkLst>
            <pc:docMk/>
            <pc:sldMk cId="1223997152" sldId="265"/>
            <ac:graphicFrameMk id="4" creationId="{DD1A1DCD-99D7-AF04-2FE1-0798A9FB3CB3}"/>
          </ac:graphicFrameMkLst>
        </pc:graphicFrame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728501865" sldId="266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28501865" sldId="266"/>
            <ac:spMk id="2" creationId="{7CD88C17-E9A5-EC9B-D221-1A4210C46722}"/>
          </ac:spMkLst>
        </pc:spChg>
      </pc:sldChg>
    </pc:docChg>
  </pc:docChgLst>
  <pc:docChgLst>
    <pc:chgData name="Henry Chilaka (2209282)" userId="f26d8aa8-5df5-4e47-ac1d-9ccf76018609" providerId="ADAL" clId="{D42C41F0-62EA-40E5-BC90-C7950BDE5C0B}"/>
    <pc:docChg chg="undo custSel modSld">
      <pc:chgData name="Henry Chilaka (2209282)" userId="f26d8aa8-5df5-4e47-ac1d-9ccf76018609" providerId="ADAL" clId="{D42C41F0-62EA-40E5-BC90-C7950BDE5C0B}" dt="2026-06-04T10:57:29.748" v="47" actId="20577"/>
      <pc:docMkLst>
        <pc:docMk/>
      </pc:docMkLst>
      <pc:sldChg chg="modSp mod">
        <pc:chgData name="Henry Chilaka (2209282)" userId="f26d8aa8-5df5-4e47-ac1d-9ccf76018609" providerId="ADAL" clId="{D42C41F0-62EA-40E5-BC90-C7950BDE5C0B}" dt="2026-06-04T10:57:29.748" v="47" actId="20577"/>
        <pc:sldMkLst>
          <pc:docMk/>
          <pc:sldMk cId="109857222" sldId="256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nry Chilaka (2209282)" userId="f26d8aa8-5df5-4e47-ac1d-9ccf76018609" providerId="ADAL" clId="{D42C41F0-62EA-40E5-BC90-C7950BDE5C0B}" dt="2026-06-04T10:57:29.748" v="47" actId="20577"/>
          <ac:spMkLst>
            <pc:docMk/>
            <pc:sldMk cId="109857222" sldId="256"/>
            <ac:spMk id="17" creationId="{FFEBBDB7-9D2F-2A5C-A4ED-A1E4501F98F9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18" creationId="{5D28659A-F312-F476-3CD6-F84DA156FCAB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19" creationId="{8C01B99B-14D1-2C3B-F5F8-AED48B55AC62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66" creationId="{00000000-0000-0000-0000-000000000000}"/>
          </ac:spMkLst>
        </pc:spChg>
      </pc:sldChg>
      <pc:sldChg chg="modSp mod">
        <pc:chgData name="Henry Chilaka (2209282)" userId="f26d8aa8-5df5-4e47-ac1d-9ccf76018609" providerId="ADAL" clId="{D42C41F0-62EA-40E5-BC90-C7950BDE5C0B}" dt="2026-06-04T10:57:10.876" v="38" actId="20577"/>
        <pc:sldMkLst>
          <pc:docMk/>
          <pc:sldMk cId="2959738882" sldId="257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2" creationId="{E621588C-108B-BF8F-3AD4-B23B54DE00E7}"/>
          </ac:spMkLst>
        </pc:spChg>
        <pc:spChg chg="mod">
          <ac:chgData name="Henry Chilaka (2209282)" userId="f26d8aa8-5df5-4e47-ac1d-9ccf76018609" providerId="ADAL" clId="{D42C41F0-62EA-40E5-BC90-C7950BDE5C0B}" dt="2026-06-04T10:57:10.876" v="38" actId="20577"/>
          <ac:spMkLst>
            <pc:docMk/>
            <pc:sldMk cId="2959738882" sldId="257"/>
            <ac:spMk id="31" creationId="{7C6CDFD4-DDCD-7FE3-73EF-EDBD10B2132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32" creationId="{B97EBCF9-7886-2ED3-1853-F01A6C9EB6C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33" creationId="{6A00CFBF-8C55-8A75-D606-C239F43AFF52}"/>
          </ac:spMkLst>
        </pc:spChg>
        <pc:graphicFrameChg chg="mod">
          <ac:chgData name="Henry Chilaka (2209282)" userId="f26d8aa8-5df5-4e47-ac1d-9ccf76018609" providerId="ADAL" clId="{D42C41F0-62EA-40E5-BC90-C7950BDE5C0B}" dt="2026-06-04T10:43:07.856" v="25"/>
          <ac:graphicFrameMkLst>
            <pc:docMk/>
            <pc:sldMk cId="2959738882" sldId="257"/>
            <ac:graphicFrameMk id="34" creationId="{55A9CA4A-049C-A1AE-299F-38183F9A4272}"/>
          </ac:graphicFrameMkLst>
        </pc:graphicFrameChg>
      </pc:sldChg>
      <pc:sldChg chg="modSp mod">
        <pc:chgData name="Henry Chilaka (2209282)" userId="f26d8aa8-5df5-4e47-ac1d-9ccf76018609" providerId="ADAL" clId="{D42C41F0-62EA-40E5-BC90-C7950BDE5C0B}" dt="2026-06-04T10:43:42.436" v="29"/>
        <pc:sldMkLst>
          <pc:docMk/>
          <pc:sldMk cId="182729152" sldId="258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82729152" sldId="258"/>
            <ac:spMk id="2" creationId="{9877D703-EE4A-88A2-779E-D9C99144898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82729152" sldId="258"/>
            <ac:spMk id="3" creationId="{85EE2DFA-FCA5-5B37-76D0-9D6B363B90CB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2134480183" sldId="259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134480183" sldId="259"/>
            <ac:spMk id="2" creationId="{CCECDB1A-DA05-0DB8-F38B-C6D5D86B93B0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134480183" sldId="259"/>
            <ac:spMk id="3" creationId="{D9F5A3AC-613F-B308-142B-DC25B4B7849B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1760789007" sldId="260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760789007" sldId="260"/>
            <ac:spMk id="2" creationId="{A9A175A5-47A2-59E8-3CEE-04E3E9E0F9F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760789007" sldId="260"/>
            <ac:spMk id="3" creationId="{59F7AA1D-4799-CDEE-C5C4-99002C4B01F2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57614100" sldId="261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57614100" sldId="261"/>
            <ac:spMk id="2" creationId="{FC1422F5-494F-23F3-A157-CE30694F548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57614100" sldId="261"/>
            <ac:spMk id="3" creationId="{60331D82-AE99-615A-2475-D18C8F7FFD13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265427434" sldId="262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65427434" sldId="262"/>
            <ac:spMk id="2" creationId="{5CEEFFC0-A526-2E79-53FB-693898E36F3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65427434" sldId="262"/>
            <ac:spMk id="3" creationId="{89595C98-DA4F-E5D3-1EE9-78611FCE2B9C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3847851112" sldId="263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3847851112" sldId="263"/>
            <ac:spMk id="2" creationId="{4E36F7FC-4EA1-74A3-1CEE-8F0781091ED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3847851112" sldId="263"/>
            <ac:spMk id="3" creationId="{7B388FC7-23C7-E666-EFE9-064827F91A37}"/>
          </ac:spMkLst>
        </pc:spChg>
      </pc:sldChg>
      <pc:sldChg chg="addSp delSp modSp mod setBg delDesignElem">
        <pc:chgData name="Henry Chilaka (2209282)" userId="f26d8aa8-5df5-4e47-ac1d-9ccf76018609" providerId="ADAL" clId="{D42C41F0-62EA-40E5-BC90-C7950BDE5C0B}" dt="2026-06-04T10:43:07.856" v="25"/>
        <pc:sldMkLst>
          <pc:docMk/>
          <pc:sldMk cId="733685580" sldId="264"/>
        </pc:sldMkLst>
        <pc:spChg chg="mod">
          <ac:chgData name="Henry Chilaka (2209282)" userId="f26d8aa8-5df5-4e47-ac1d-9ccf76018609" providerId="ADAL" clId="{D42C41F0-62EA-40E5-BC90-C7950BDE5C0B}" dt="2026-06-04T10:38:52.618" v="11" actId="26606"/>
          <ac:spMkLst>
            <pc:docMk/>
            <pc:sldMk cId="733685580" sldId="264"/>
            <ac:spMk id="2" creationId="{4183EEEA-A42A-AC9F-7F5D-BC91C5863853}"/>
          </ac:spMkLst>
        </pc:spChg>
        <pc:spChg chg="add del mod">
          <ac:chgData name="Henry Chilaka (2209282)" userId="f26d8aa8-5df5-4e47-ac1d-9ccf76018609" providerId="ADAL" clId="{D42C41F0-62EA-40E5-BC90-C7950BDE5C0B}" dt="2026-06-04T10:38:52.618" v="11" actId="26606"/>
          <ac:spMkLst>
            <pc:docMk/>
            <pc:sldMk cId="733685580" sldId="264"/>
            <ac:spMk id="3" creationId="{708E7EC4-806F-694A-E68E-E2D1031FC1C4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9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11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13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5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6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7" creationId="{B2205F6E-03C6-4E92-877C-E2482F6599AA}"/>
          </ac:spMkLst>
        </pc:spChg>
        <pc:graphicFrameChg chg="add del">
          <ac:chgData name="Henry Chilaka (2209282)" userId="f26d8aa8-5df5-4e47-ac1d-9ccf76018609" providerId="ADAL" clId="{D42C41F0-62EA-40E5-BC90-C7950BDE5C0B}" dt="2026-06-04T10:38:52.587" v="10" actId="26606"/>
          <ac:graphicFrameMkLst>
            <pc:docMk/>
            <pc:sldMk cId="733685580" sldId="264"/>
            <ac:graphicFrameMk id="5" creationId="{F6E74F73-3441-50D0-0765-C7D44BAD9708}"/>
          </ac:graphicFrameMkLst>
        </pc:graphicFrameChg>
        <pc:graphicFrameChg chg="add">
          <ac:chgData name="Henry Chilaka (2209282)" userId="f26d8aa8-5df5-4e47-ac1d-9ccf76018609" providerId="ADAL" clId="{D42C41F0-62EA-40E5-BC90-C7950BDE5C0B}" dt="2026-06-04T10:38:52.618" v="11" actId="26606"/>
          <ac:graphicFrameMkLst>
            <pc:docMk/>
            <pc:sldMk cId="733685580" sldId="264"/>
            <ac:graphicFrameMk id="18" creationId="{88AECA1C-2BE7-27FF-EA4A-791672803A83}"/>
          </ac:graphicFrameMkLst>
        </pc:graphicFrame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1223997152" sldId="265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223997152" sldId="265"/>
            <ac:spMk id="2" creationId="{6B8B89CC-5C9D-4599-683E-F86CD2D59347}"/>
          </ac:spMkLst>
        </pc:spChg>
      </pc:sldChg>
      <pc:sldChg chg="addSp delSp modSp mod setBg delDesignElem">
        <pc:chgData name="Henry Chilaka (2209282)" userId="f26d8aa8-5df5-4e47-ac1d-9ccf76018609" providerId="ADAL" clId="{D42C41F0-62EA-40E5-BC90-C7950BDE5C0B}" dt="2026-06-04T10:43:07.856" v="25"/>
        <pc:sldMkLst>
          <pc:docMk/>
          <pc:sldMk cId="1728501865" sldId="266"/>
        </pc:sldMkLst>
        <pc:spChg chg="mod">
          <ac:chgData name="Henry Chilaka (2209282)" userId="f26d8aa8-5df5-4e47-ac1d-9ccf76018609" providerId="ADAL" clId="{D42C41F0-62EA-40E5-BC90-C7950BDE5C0B}" dt="2026-06-04T10:40:27.017" v="18" actId="26606"/>
          <ac:spMkLst>
            <pc:docMk/>
            <pc:sldMk cId="1728501865" sldId="266"/>
            <ac:spMk id="2" creationId="{7CD88C17-E9A5-EC9B-D221-1A4210C46722}"/>
          </ac:spMkLst>
        </pc:spChg>
        <pc:spChg chg="add del">
          <ac:chgData name="Henry Chilaka (2209282)" userId="f26d8aa8-5df5-4e47-ac1d-9ccf76018609" providerId="ADAL" clId="{D42C41F0-62EA-40E5-BC90-C7950BDE5C0B}" dt="2026-06-04T10:40:27.017" v="18" actId="26606"/>
          <ac:spMkLst>
            <pc:docMk/>
            <pc:sldMk cId="1728501865" sldId="266"/>
            <ac:spMk id="3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8" creationId="{603AE127-802C-459A-A612-DB85B67F0DC0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9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0" creationId="{9323D83D-50D6-4040-A58B-FCEA340F886A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11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13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4" creationId="{F10FD715-4DCE-4779-B634-EC78315EA213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5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7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8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9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2" creationId="{8DF4D7F6-81B5-452A-9CE6-76D81F91D41B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3" creationId="{4600514D-20FB-4559-97DC-D1DC39E6C3DE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4" creationId="{266F638A-E405-4AC0-B984-72E5813B0DD1}"/>
          </ac:spMkLst>
        </pc:spChg>
        <pc:spChg chg="add mod">
          <ac:chgData name="Henry Chilaka (2209282)" userId="f26d8aa8-5df5-4e47-ac1d-9ccf76018609" providerId="ADAL" clId="{D42C41F0-62EA-40E5-BC90-C7950BDE5C0B}" dt="2026-06-04T10:41:37.748" v="22" actId="27636"/>
          <ac:spMkLst>
            <pc:docMk/>
            <pc:sldMk cId="1728501865" sldId="266"/>
            <ac:spMk id="26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7" creationId="{27B538D5-95DB-47ED-9CB4-34AE5BF78E6B}"/>
          </ac:spMkLst>
        </pc:spChg>
        <pc:graphicFrameChg chg="add del">
          <ac:chgData name="Henry Chilaka (2209282)" userId="f26d8aa8-5df5-4e47-ac1d-9ccf76018609" providerId="ADAL" clId="{D42C41F0-62EA-40E5-BC90-C7950BDE5C0B}" dt="2026-06-04T10:40:08.547" v="13" actId="26606"/>
          <ac:graphicFrameMkLst>
            <pc:docMk/>
            <pc:sldMk cId="1728501865" sldId="266"/>
            <ac:graphicFrameMk id="5" creationId="{024D907E-083E-1E8A-6CAB-B0802337AC24}"/>
          </ac:graphicFrameMkLst>
        </pc:graphicFrameChg>
        <pc:graphicFrameChg chg="add del">
          <ac:chgData name="Henry Chilaka (2209282)" userId="f26d8aa8-5df5-4e47-ac1d-9ccf76018609" providerId="ADAL" clId="{D42C41F0-62EA-40E5-BC90-C7950BDE5C0B}" dt="2026-06-04T10:40:27.012" v="17" actId="26606"/>
          <ac:graphicFrameMkLst>
            <pc:docMk/>
            <pc:sldMk cId="1728501865" sldId="266"/>
            <ac:graphicFrameMk id="20" creationId="{65C7C1BA-C4E2-A8F8-D249-1AE38E969148}"/>
          </ac:graphicFrameMkLst>
        </pc:graphicFrameChg>
        <pc:cxnChg chg="add del">
          <ac:chgData name="Henry Chilaka (2209282)" userId="f26d8aa8-5df5-4e47-ac1d-9ccf76018609" providerId="ADAL" clId="{D42C41F0-62EA-40E5-BC90-C7950BDE5C0B}" dt="2026-06-04T10:40:13.420" v="15" actId="26606"/>
          <ac:cxnSpMkLst>
            <pc:docMk/>
            <pc:sldMk cId="1728501865" sldId="266"/>
            <ac:cxnSpMk id="12" creationId="{1A1FE6BB-DFB2-4080-9B5E-076EF5DDE67B}"/>
          </ac:cxnSpMkLst>
        </pc:cxnChg>
        <pc:cxnChg chg="add del">
          <ac:chgData name="Henry Chilaka (2209282)" userId="f26d8aa8-5df5-4e47-ac1d-9ccf76018609" providerId="ADAL" clId="{D42C41F0-62EA-40E5-BC90-C7950BDE5C0B}" dt="2026-06-04T10:43:07.856" v="25"/>
          <ac:cxnSpMkLst>
            <pc:docMk/>
            <pc:sldMk cId="1728501865" sldId="266"/>
            <ac:cxnSpMk id="16" creationId="{AE6277B4-6A43-48AB-89B2-3442221619CC}"/>
          </ac:cxnSpMkLst>
        </pc:cxnChg>
        <pc:cxnChg chg="add del">
          <ac:chgData name="Henry Chilaka (2209282)" userId="f26d8aa8-5df5-4e47-ac1d-9ccf76018609" providerId="ADAL" clId="{D42C41F0-62EA-40E5-BC90-C7950BDE5C0B}" dt="2026-06-04T10:43:07.856" v="25"/>
          <ac:cxnSpMkLst>
            <pc:docMk/>
            <pc:sldMk cId="1728501865" sldId="266"/>
            <ac:cxnSpMk id="25" creationId="{7D1CBE93-B17D-4509-843C-82287C38032A}"/>
          </ac:cxnSpMkLst>
        </pc:cxnChg>
      </pc:sldChg>
    </pc:docChg>
  </pc:docChgLst>
  <pc:docChgLst>
    <pc:chgData name="Henry Chilaka (2209282)" userId="S::2209282@student.uwtsd.ac.uk::f26d8aa8-5df5-4e47-ac1d-9ccf76018609" providerId="AD" clId="Web-{D62A202A-0B81-21EE-5960-C296E5BC7C13}"/>
    <pc:docChg chg="modSld">
      <pc:chgData name="Henry Chilaka (2209282)" userId="S::2209282@student.uwtsd.ac.uk::f26d8aa8-5df5-4e47-ac1d-9ccf76018609" providerId="AD" clId="Web-{D62A202A-0B81-21EE-5960-C296E5BC7C13}" dt="2026-06-04T11:10:38.743" v="0" actId="20577"/>
      <pc:docMkLst>
        <pc:docMk/>
      </pc:docMkLst>
      <pc:sldChg chg="modSp">
        <pc:chgData name="Henry Chilaka (2209282)" userId="S::2209282@student.uwtsd.ac.uk::f26d8aa8-5df5-4e47-ac1d-9ccf76018609" providerId="AD" clId="Web-{D62A202A-0B81-21EE-5960-C296E5BC7C13}" dt="2026-06-04T11:10:38.743" v="0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D62A202A-0B81-21EE-5960-C296E5BC7C13}" dt="2026-06-04T11:10:38.743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7BD376-9356-4C4D-95CC-F68CB2B27506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8242484-066C-4A09-AC07-87ECA854066D}">
      <dgm:prSet/>
      <dgm:spPr/>
      <dgm:t>
        <a:bodyPr/>
        <a:lstStyle/>
        <a:p>
          <a:r>
            <a:rPr lang="en-US"/>
            <a:t>Employee motivation –key factor influencing service and commitment (Wulandari, 2019)</a:t>
          </a:r>
        </a:p>
      </dgm:t>
    </dgm:pt>
    <dgm:pt modelId="{59F49AA2-3191-4057-8D05-E9A811133D05}" type="parTrans" cxnId="{A0B85B61-8B8E-4C78-B1B4-D029A5186559}">
      <dgm:prSet/>
      <dgm:spPr/>
      <dgm:t>
        <a:bodyPr/>
        <a:lstStyle/>
        <a:p>
          <a:endParaRPr lang="en-US"/>
        </a:p>
      </dgm:t>
    </dgm:pt>
    <dgm:pt modelId="{51A9CD73-370A-48AD-BB80-8BE54C7B38CF}" type="sibTrans" cxnId="{A0B85B61-8B8E-4C78-B1B4-D029A5186559}">
      <dgm:prSet/>
      <dgm:spPr/>
      <dgm:t>
        <a:bodyPr/>
        <a:lstStyle/>
        <a:p>
          <a:endParaRPr lang="en-US"/>
        </a:p>
      </dgm:t>
    </dgm:pt>
    <dgm:pt modelId="{0958449F-E0AA-45E1-AD86-6741E19012A2}">
      <dgm:prSet/>
      <dgm:spPr/>
      <dgm:t>
        <a:bodyPr/>
        <a:lstStyle/>
        <a:p>
          <a:r>
            <a:rPr lang="en-US"/>
            <a:t>In retail supermarket, service quality depends mainly on frontline staff attitudes (Sharma, Ueno and Kingshott, 2021)</a:t>
          </a:r>
        </a:p>
      </dgm:t>
    </dgm:pt>
    <dgm:pt modelId="{4BA168DE-524A-48A2-B761-AF7BC975BA15}" type="parTrans" cxnId="{4A15900E-A99E-407C-B56C-5452F0B26AE9}">
      <dgm:prSet/>
      <dgm:spPr/>
      <dgm:t>
        <a:bodyPr/>
        <a:lstStyle/>
        <a:p>
          <a:endParaRPr lang="en-US"/>
        </a:p>
      </dgm:t>
    </dgm:pt>
    <dgm:pt modelId="{C27C9116-C556-433B-92F9-EE4FEF31CA13}" type="sibTrans" cxnId="{4A15900E-A99E-407C-B56C-5452F0B26AE9}">
      <dgm:prSet/>
      <dgm:spPr/>
      <dgm:t>
        <a:bodyPr/>
        <a:lstStyle/>
        <a:p>
          <a:endParaRPr lang="en-US"/>
        </a:p>
      </dgm:t>
    </dgm:pt>
    <dgm:pt modelId="{77A5EEC0-8C33-45C4-98F4-217FA7442163}">
      <dgm:prSet/>
      <dgm:spPr/>
      <dgm:t>
        <a:bodyPr/>
        <a:lstStyle/>
        <a:p>
          <a:r>
            <a:rPr lang="en-US"/>
            <a:t>Asda operates in a competitives UK grocery market with a market share of 11.6% in 2025 (Butler, 2025)</a:t>
          </a:r>
        </a:p>
      </dgm:t>
    </dgm:pt>
    <dgm:pt modelId="{E288B843-9F5D-4C5C-9A59-CF1C534BDB7B}" type="parTrans" cxnId="{B725074A-74D5-4F01-8BAB-7F554C90ACEC}">
      <dgm:prSet/>
      <dgm:spPr/>
      <dgm:t>
        <a:bodyPr/>
        <a:lstStyle/>
        <a:p>
          <a:endParaRPr lang="en-US"/>
        </a:p>
      </dgm:t>
    </dgm:pt>
    <dgm:pt modelId="{ACD4E7D9-CD9B-4CAF-BF4B-EF6D2382E9B8}" type="sibTrans" cxnId="{B725074A-74D5-4F01-8BAB-7F554C90ACEC}">
      <dgm:prSet/>
      <dgm:spPr/>
      <dgm:t>
        <a:bodyPr/>
        <a:lstStyle/>
        <a:p>
          <a:endParaRPr lang="en-US"/>
        </a:p>
      </dgm:t>
    </dgm:pt>
    <dgm:pt modelId="{7A93D6E2-B1BF-4677-8E28-22C02D8D1397}">
      <dgm:prSet/>
      <dgm:spPr/>
      <dgm:t>
        <a:bodyPr/>
        <a:lstStyle/>
        <a:p>
          <a:r>
            <a:rPr lang="en-US"/>
            <a:t>Motivation influence whether employees service customers responsively (Sibonde and Dassah, 2021)</a:t>
          </a:r>
        </a:p>
      </dgm:t>
    </dgm:pt>
    <dgm:pt modelId="{ADAC2AB3-6245-4F40-9E56-6E276C614640}" type="parTrans" cxnId="{F418167D-2F42-41C4-B7A5-6E043A43524F}">
      <dgm:prSet/>
      <dgm:spPr/>
      <dgm:t>
        <a:bodyPr/>
        <a:lstStyle/>
        <a:p>
          <a:endParaRPr lang="en-US"/>
        </a:p>
      </dgm:t>
    </dgm:pt>
    <dgm:pt modelId="{C27B5EF5-09E0-42F5-AAF9-2C2B48BCC47B}" type="sibTrans" cxnId="{F418167D-2F42-41C4-B7A5-6E043A43524F}">
      <dgm:prSet/>
      <dgm:spPr/>
      <dgm:t>
        <a:bodyPr/>
        <a:lstStyle/>
        <a:p>
          <a:endParaRPr lang="en-US"/>
        </a:p>
      </dgm:t>
    </dgm:pt>
    <dgm:pt modelId="{7B75972C-69DA-438F-A1A6-D215CEE83A21}">
      <dgm:prSet/>
      <dgm:spPr/>
      <dgm:t>
        <a:bodyPr/>
        <a:lstStyle/>
        <a:p>
          <a:r>
            <a:rPr lang="en-US"/>
            <a:t>Two-Factor Theory (Herzberg, 1968)-pay, working conditions, recognition and achievement can shape employee work efforts </a:t>
          </a:r>
        </a:p>
      </dgm:t>
    </dgm:pt>
    <dgm:pt modelId="{95B709BD-8282-49B2-B6D0-2863173C5B75}" type="parTrans" cxnId="{88151220-A525-4A8D-9D2D-6E01A2247708}">
      <dgm:prSet/>
      <dgm:spPr/>
      <dgm:t>
        <a:bodyPr/>
        <a:lstStyle/>
        <a:p>
          <a:endParaRPr lang="en-US"/>
        </a:p>
      </dgm:t>
    </dgm:pt>
    <dgm:pt modelId="{11AAB0D0-C85A-43D6-8CF3-52D72A7F847D}" type="sibTrans" cxnId="{88151220-A525-4A8D-9D2D-6E01A2247708}">
      <dgm:prSet/>
      <dgm:spPr/>
      <dgm:t>
        <a:bodyPr/>
        <a:lstStyle/>
        <a:p>
          <a:endParaRPr lang="en-US"/>
        </a:p>
      </dgm:t>
    </dgm:pt>
    <dgm:pt modelId="{C6C11F52-E474-4A3F-8520-B78020525F2E}">
      <dgm:prSet/>
      <dgm:spPr/>
      <dgm:t>
        <a:bodyPr/>
        <a:lstStyle/>
        <a:p>
          <a:r>
            <a:rPr lang="en-US"/>
            <a:t>Service quality can be understood through SERVQUAL dimensions like reliability </a:t>
          </a:r>
        </a:p>
      </dgm:t>
    </dgm:pt>
    <dgm:pt modelId="{DF3C22F1-D3A3-4FA6-A9D1-42930DCA0ACE}" type="parTrans" cxnId="{18C62B26-D0F4-4EF9-BD0F-434236C915BE}">
      <dgm:prSet/>
      <dgm:spPr/>
      <dgm:t>
        <a:bodyPr/>
        <a:lstStyle/>
        <a:p>
          <a:endParaRPr lang="en-US"/>
        </a:p>
      </dgm:t>
    </dgm:pt>
    <dgm:pt modelId="{E30A0DCC-5B60-4203-B4E9-B10B970367DA}" type="sibTrans" cxnId="{18C62B26-D0F4-4EF9-BD0F-434236C915BE}">
      <dgm:prSet/>
      <dgm:spPr/>
      <dgm:t>
        <a:bodyPr/>
        <a:lstStyle/>
        <a:p>
          <a:endParaRPr lang="en-US"/>
        </a:p>
      </dgm:t>
    </dgm:pt>
    <dgm:pt modelId="{DCBE00F3-69E7-4692-AC3F-519CE9534E92}" type="pres">
      <dgm:prSet presAssocID="{737BD376-9356-4C4D-95CC-F68CB2B27506}" presName="linear" presStyleCnt="0">
        <dgm:presLayoutVars>
          <dgm:animLvl val="lvl"/>
          <dgm:resizeHandles val="exact"/>
        </dgm:presLayoutVars>
      </dgm:prSet>
      <dgm:spPr/>
    </dgm:pt>
    <dgm:pt modelId="{F2B76719-B5B0-4C41-97D3-33425762149B}" type="pres">
      <dgm:prSet presAssocID="{B8242484-066C-4A09-AC07-87ECA854066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03D27E-125A-4718-85C5-CE6FD8EB70D1}" type="pres">
      <dgm:prSet presAssocID="{51A9CD73-370A-48AD-BB80-8BE54C7B38CF}" presName="spacer" presStyleCnt="0"/>
      <dgm:spPr/>
    </dgm:pt>
    <dgm:pt modelId="{E3D2578B-6115-465D-B112-B578156F2FCD}" type="pres">
      <dgm:prSet presAssocID="{0958449F-E0AA-45E1-AD86-6741E19012A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BC51AB4-FD39-4EF2-8D5E-BD3A61B5B397}" type="pres">
      <dgm:prSet presAssocID="{C27C9116-C556-433B-92F9-EE4FEF31CA13}" presName="spacer" presStyleCnt="0"/>
      <dgm:spPr/>
    </dgm:pt>
    <dgm:pt modelId="{4392C23D-7573-48FB-AEA0-06C062AF6D93}" type="pres">
      <dgm:prSet presAssocID="{77A5EEC0-8C33-45C4-98F4-217FA744216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9D9ABBA-7CA0-44AC-AE3F-D1B277F945AA}" type="pres">
      <dgm:prSet presAssocID="{ACD4E7D9-CD9B-4CAF-BF4B-EF6D2382E9B8}" presName="spacer" presStyleCnt="0"/>
      <dgm:spPr/>
    </dgm:pt>
    <dgm:pt modelId="{F9BCE843-C9DB-4C7C-BD04-D0F7C92E7729}" type="pres">
      <dgm:prSet presAssocID="{7A93D6E2-B1BF-4677-8E28-22C02D8D13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A98288A-DBD3-4C95-BF8F-8C8747877436}" type="pres">
      <dgm:prSet presAssocID="{C27B5EF5-09E0-42F5-AAF9-2C2B48BCC47B}" presName="spacer" presStyleCnt="0"/>
      <dgm:spPr/>
    </dgm:pt>
    <dgm:pt modelId="{D2D61734-3366-4FA7-8CB7-BDAC3B475214}" type="pres">
      <dgm:prSet presAssocID="{7B75972C-69DA-438F-A1A6-D215CEE83A2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43A40AC-2717-4BF5-BC0C-5FE437368081}" type="pres">
      <dgm:prSet presAssocID="{11AAB0D0-C85A-43D6-8CF3-52D72A7F847D}" presName="spacer" presStyleCnt="0"/>
      <dgm:spPr/>
    </dgm:pt>
    <dgm:pt modelId="{3E134EF4-87D6-437F-B215-A9086A26B3C6}" type="pres">
      <dgm:prSet presAssocID="{C6C11F52-E474-4A3F-8520-B78020525F2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7EB6502-0253-4D79-81E1-8818B17FB437}" type="presOf" srcId="{7A93D6E2-B1BF-4677-8E28-22C02D8D1397}" destId="{F9BCE843-C9DB-4C7C-BD04-D0F7C92E7729}" srcOrd="0" destOrd="0" presId="urn:microsoft.com/office/officeart/2005/8/layout/vList2"/>
    <dgm:cxn modelId="{4A15900E-A99E-407C-B56C-5452F0B26AE9}" srcId="{737BD376-9356-4C4D-95CC-F68CB2B27506}" destId="{0958449F-E0AA-45E1-AD86-6741E19012A2}" srcOrd="1" destOrd="0" parTransId="{4BA168DE-524A-48A2-B761-AF7BC975BA15}" sibTransId="{C27C9116-C556-433B-92F9-EE4FEF31CA13}"/>
    <dgm:cxn modelId="{61576817-E1C0-41D1-81D3-47773B991723}" type="presOf" srcId="{B8242484-066C-4A09-AC07-87ECA854066D}" destId="{F2B76719-B5B0-4C41-97D3-33425762149B}" srcOrd="0" destOrd="0" presId="urn:microsoft.com/office/officeart/2005/8/layout/vList2"/>
    <dgm:cxn modelId="{88151220-A525-4A8D-9D2D-6E01A2247708}" srcId="{737BD376-9356-4C4D-95CC-F68CB2B27506}" destId="{7B75972C-69DA-438F-A1A6-D215CEE83A21}" srcOrd="4" destOrd="0" parTransId="{95B709BD-8282-49B2-B6D0-2863173C5B75}" sibTransId="{11AAB0D0-C85A-43D6-8CF3-52D72A7F847D}"/>
    <dgm:cxn modelId="{18C62B26-D0F4-4EF9-BD0F-434236C915BE}" srcId="{737BD376-9356-4C4D-95CC-F68CB2B27506}" destId="{C6C11F52-E474-4A3F-8520-B78020525F2E}" srcOrd="5" destOrd="0" parTransId="{DF3C22F1-D3A3-4FA6-A9D1-42930DCA0ACE}" sibTransId="{E30A0DCC-5B60-4203-B4E9-B10B970367DA}"/>
    <dgm:cxn modelId="{FB256331-313C-4DE9-80A9-1B1F71C1B926}" type="presOf" srcId="{7B75972C-69DA-438F-A1A6-D215CEE83A21}" destId="{D2D61734-3366-4FA7-8CB7-BDAC3B475214}" srcOrd="0" destOrd="0" presId="urn:microsoft.com/office/officeart/2005/8/layout/vList2"/>
    <dgm:cxn modelId="{E9C0195C-4D8A-4630-A624-F488A22154B2}" type="presOf" srcId="{0958449F-E0AA-45E1-AD86-6741E19012A2}" destId="{E3D2578B-6115-465D-B112-B578156F2FCD}" srcOrd="0" destOrd="0" presId="urn:microsoft.com/office/officeart/2005/8/layout/vList2"/>
    <dgm:cxn modelId="{A0B85B61-8B8E-4C78-B1B4-D029A5186559}" srcId="{737BD376-9356-4C4D-95CC-F68CB2B27506}" destId="{B8242484-066C-4A09-AC07-87ECA854066D}" srcOrd="0" destOrd="0" parTransId="{59F49AA2-3191-4057-8D05-E9A811133D05}" sibTransId="{51A9CD73-370A-48AD-BB80-8BE54C7B38CF}"/>
    <dgm:cxn modelId="{B725074A-74D5-4F01-8BAB-7F554C90ACEC}" srcId="{737BD376-9356-4C4D-95CC-F68CB2B27506}" destId="{77A5EEC0-8C33-45C4-98F4-217FA7442163}" srcOrd="2" destOrd="0" parTransId="{E288B843-9F5D-4C5C-9A59-CF1C534BDB7B}" sibTransId="{ACD4E7D9-CD9B-4CAF-BF4B-EF6D2382E9B8}"/>
    <dgm:cxn modelId="{F418167D-2F42-41C4-B7A5-6E043A43524F}" srcId="{737BD376-9356-4C4D-95CC-F68CB2B27506}" destId="{7A93D6E2-B1BF-4677-8E28-22C02D8D1397}" srcOrd="3" destOrd="0" parTransId="{ADAC2AB3-6245-4F40-9E56-6E276C614640}" sibTransId="{C27B5EF5-09E0-42F5-AAF9-2C2B48BCC47B}"/>
    <dgm:cxn modelId="{95A9847D-CBE7-406F-87BA-ACC3DB0C26C1}" type="presOf" srcId="{77A5EEC0-8C33-45C4-98F4-217FA7442163}" destId="{4392C23D-7573-48FB-AEA0-06C062AF6D93}" srcOrd="0" destOrd="0" presId="urn:microsoft.com/office/officeart/2005/8/layout/vList2"/>
    <dgm:cxn modelId="{6601D187-7BD6-4A58-822C-B6017140A92C}" type="presOf" srcId="{C6C11F52-E474-4A3F-8520-B78020525F2E}" destId="{3E134EF4-87D6-437F-B215-A9086A26B3C6}" srcOrd="0" destOrd="0" presId="urn:microsoft.com/office/officeart/2005/8/layout/vList2"/>
    <dgm:cxn modelId="{4BD98AC0-EF12-416E-BA9B-06A86BC337D7}" type="presOf" srcId="{737BD376-9356-4C4D-95CC-F68CB2B27506}" destId="{DCBE00F3-69E7-4692-AC3F-519CE9534E92}" srcOrd="0" destOrd="0" presId="urn:microsoft.com/office/officeart/2005/8/layout/vList2"/>
    <dgm:cxn modelId="{7FCCCEB4-E34D-46AD-B0BC-B435F7061DFC}" type="presParOf" srcId="{DCBE00F3-69E7-4692-AC3F-519CE9534E92}" destId="{F2B76719-B5B0-4C41-97D3-33425762149B}" srcOrd="0" destOrd="0" presId="urn:microsoft.com/office/officeart/2005/8/layout/vList2"/>
    <dgm:cxn modelId="{9BBF5C2C-0291-48DB-96D8-C96AF823AE59}" type="presParOf" srcId="{DCBE00F3-69E7-4692-AC3F-519CE9534E92}" destId="{5103D27E-125A-4718-85C5-CE6FD8EB70D1}" srcOrd="1" destOrd="0" presId="urn:microsoft.com/office/officeart/2005/8/layout/vList2"/>
    <dgm:cxn modelId="{8CD5C26B-7793-42B3-87EA-EA59672CF4AE}" type="presParOf" srcId="{DCBE00F3-69E7-4692-AC3F-519CE9534E92}" destId="{E3D2578B-6115-465D-B112-B578156F2FCD}" srcOrd="2" destOrd="0" presId="urn:microsoft.com/office/officeart/2005/8/layout/vList2"/>
    <dgm:cxn modelId="{A9276C15-35DF-435C-A76A-9822F2A6586E}" type="presParOf" srcId="{DCBE00F3-69E7-4692-AC3F-519CE9534E92}" destId="{1BC51AB4-FD39-4EF2-8D5E-BD3A61B5B397}" srcOrd="3" destOrd="0" presId="urn:microsoft.com/office/officeart/2005/8/layout/vList2"/>
    <dgm:cxn modelId="{C68AB4A7-2B7E-4A78-8C57-9FE3385AEAA0}" type="presParOf" srcId="{DCBE00F3-69E7-4692-AC3F-519CE9534E92}" destId="{4392C23D-7573-48FB-AEA0-06C062AF6D93}" srcOrd="4" destOrd="0" presId="urn:microsoft.com/office/officeart/2005/8/layout/vList2"/>
    <dgm:cxn modelId="{FE9FD51F-EA45-4BC1-99C3-7B358B0D7FC1}" type="presParOf" srcId="{DCBE00F3-69E7-4692-AC3F-519CE9534E92}" destId="{89D9ABBA-7CA0-44AC-AE3F-D1B277F945AA}" srcOrd="5" destOrd="0" presId="urn:microsoft.com/office/officeart/2005/8/layout/vList2"/>
    <dgm:cxn modelId="{3449B629-8981-40BB-A08D-E8A98D327C13}" type="presParOf" srcId="{DCBE00F3-69E7-4692-AC3F-519CE9534E92}" destId="{F9BCE843-C9DB-4C7C-BD04-D0F7C92E7729}" srcOrd="6" destOrd="0" presId="urn:microsoft.com/office/officeart/2005/8/layout/vList2"/>
    <dgm:cxn modelId="{377D410D-18C8-4935-ACD2-6BB594BEEA1B}" type="presParOf" srcId="{DCBE00F3-69E7-4692-AC3F-519CE9534E92}" destId="{8A98288A-DBD3-4C95-BF8F-8C8747877436}" srcOrd="7" destOrd="0" presId="urn:microsoft.com/office/officeart/2005/8/layout/vList2"/>
    <dgm:cxn modelId="{62BA5B94-06F0-49F9-A460-C4B302016DE7}" type="presParOf" srcId="{DCBE00F3-69E7-4692-AC3F-519CE9534E92}" destId="{D2D61734-3366-4FA7-8CB7-BDAC3B475214}" srcOrd="8" destOrd="0" presId="urn:microsoft.com/office/officeart/2005/8/layout/vList2"/>
    <dgm:cxn modelId="{AD975D59-740C-4F5B-8D50-C7D48E7C254C}" type="presParOf" srcId="{DCBE00F3-69E7-4692-AC3F-519CE9534E92}" destId="{C43A40AC-2717-4BF5-BC0C-5FE437368081}" srcOrd="9" destOrd="0" presId="urn:microsoft.com/office/officeart/2005/8/layout/vList2"/>
    <dgm:cxn modelId="{10480107-0FD9-4A66-97DD-645B8007E2E6}" type="presParOf" srcId="{DCBE00F3-69E7-4692-AC3F-519CE9534E92}" destId="{3E134EF4-87D6-437F-B215-A9086A26B3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0E7F8A-59D4-4492-8831-A267863130C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D9C7331-FF6A-415A-9FBB-8140E0F8FF17}">
      <dgm:prSet/>
      <dgm:spPr/>
      <dgm:t>
        <a:bodyPr/>
        <a:lstStyle/>
        <a:p>
          <a:r>
            <a:rPr lang="en-US" b="1"/>
            <a:t>Analysis </a:t>
          </a:r>
          <a:endParaRPr lang="en-US"/>
        </a:p>
      </dgm:t>
    </dgm:pt>
    <dgm:pt modelId="{86B8E3B9-7B88-4C9F-B27B-EE8A50916CC6}" type="parTrans" cxnId="{F9EFDF1D-B442-401D-9DF1-CB26919E92AB}">
      <dgm:prSet/>
      <dgm:spPr/>
      <dgm:t>
        <a:bodyPr/>
        <a:lstStyle/>
        <a:p>
          <a:endParaRPr lang="en-US"/>
        </a:p>
      </dgm:t>
    </dgm:pt>
    <dgm:pt modelId="{433E92D6-7C2B-44A6-BDE2-1F80C7D4C55D}" type="sibTrans" cxnId="{F9EFDF1D-B442-401D-9DF1-CB26919E92AB}">
      <dgm:prSet/>
      <dgm:spPr/>
      <dgm:t>
        <a:bodyPr/>
        <a:lstStyle/>
        <a:p>
          <a:endParaRPr lang="en-US"/>
        </a:p>
      </dgm:t>
    </dgm:pt>
    <dgm:pt modelId="{41D316FF-4482-439D-82F4-C78FA85E9BC8}">
      <dgm:prSet/>
      <dgm:spPr/>
      <dgm:t>
        <a:bodyPr/>
        <a:lstStyle/>
        <a:p>
          <a:r>
            <a:rPr lang="en-US"/>
            <a:t>Data will be downloaded/exported from Microsoft Form and analysed using SPSS </a:t>
          </a:r>
        </a:p>
      </dgm:t>
    </dgm:pt>
    <dgm:pt modelId="{2B17ED31-B587-497A-B177-DA0BE51DD50E}" type="parTrans" cxnId="{3D7D7CD1-59FE-4CBB-B09E-47C9969B3A95}">
      <dgm:prSet/>
      <dgm:spPr/>
      <dgm:t>
        <a:bodyPr/>
        <a:lstStyle/>
        <a:p>
          <a:endParaRPr lang="en-US"/>
        </a:p>
      </dgm:t>
    </dgm:pt>
    <dgm:pt modelId="{C207EEAB-F7D5-4DED-AF03-A33ABBA78C6F}" type="sibTrans" cxnId="{3D7D7CD1-59FE-4CBB-B09E-47C9969B3A95}">
      <dgm:prSet/>
      <dgm:spPr/>
      <dgm:t>
        <a:bodyPr/>
        <a:lstStyle/>
        <a:p>
          <a:endParaRPr lang="en-US"/>
        </a:p>
      </dgm:t>
    </dgm:pt>
    <dgm:pt modelId="{288CF88F-1C60-41CE-B366-4025AA7AC355}">
      <dgm:prSet/>
      <dgm:spPr/>
      <dgm:t>
        <a:bodyPr/>
        <a:lstStyle/>
        <a:p>
          <a:r>
            <a:rPr lang="en-US"/>
            <a:t>Descriptive statistics will include frequencies, %, mean scores and charts </a:t>
          </a:r>
        </a:p>
      </dgm:t>
    </dgm:pt>
    <dgm:pt modelId="{6EA2265F-D446-4D82-BDBA-D3707CE2AFEB}" type="parTrans" cxnId="{D396291A-187E-42E7-9ECE-FD6FD2FE9022}">
      <dgm:prSet/>
      <dgm:spPr/>
      <dgm:t>
        <a:bodyPr/>
        <a:lstStyle/>
        <a:p>
          <a:endParaRPr lang="en-US"/>
        </a:p>
      </dgm:t>
    </dgm:pt>
    <dgm:pt modelId="{BA8FFC3E-EF6E-4D2A-B391-8BD39582DE2F}" type="sibTrans" cxnId="{D396291A-187E-42E7-9ECE-FD6FD2FE9022}">
      <dgm:prSet/>
      <dgm:spPr/>
      <dgm:t>
        <a:bodyPr/>
        <a:lstStyle/>
        <a:p>
          <a:endParaRPr lang="en-US"/>
        </a:p>
      </dgm:t>
    </dgm:pt>
    <dgm:pt modelId="{B620811D-FB54-4D20-B12C-C052B456B002}">
      <dgm:prSet/>
      <dgm:spPr/>
      <dgm:t>
        <a:bodyPr/>
        <a:lstStyle/>
        <a:p>
          <a:r>
            <a:rPr lang="en-US"/>
            <a:t>Graphs (bar and pie charts) and tables to present motivation  and service quality patterns </a:t>
          </a:r>
        </a:p>
      </dgm:t>
    </dgm:pt>
    <dgm:pt modelId="{2E76650A-2CD3-40FB-A9FE-76581A83B142}" type="parTrans" cxnId="{19AFA4FF-1D74-4E2B-BCED-65413E7647BD}">
      <dgm:prSet/>
      <dgm:spPr/>
      <dgm:t>
        <a:bodyPr/>
        <a:lstStyle/>
        <a:p>
          <a:endParaRPr lang="en-US"/>
        </a:p>
      </dgm:t>
    </dgm:pt>
    <dgm:pt modelId="{86C7039D-7709-439C-95B1-14859015DB0C}" type="sibTrans" cxnId="{19AFA4FF-1D74-4E2B-BCED-65413E7647BD}">
      <dgm:prSet/>
      <dgm:spPr/>
      <dgm:t>
        <a:bodyPr/>
        <a:lstStyle/>
        <a:p>
          <a:endParaRPr lang="en-US"/>
        </a:p>
      </dgm:t>
    </dgm:pt>
    <dgm:pt modelId="{43E15860-9F68-4E28-B220-999F1B306022}">
      <dgm:prSet/>
      <dgm:spPr/>
      <dgm:t>
        <a:bodyPr/>
        <a:lstStyle/>
        <a:p>
          <a:r>
            <a:rPr lang="en-US" b="1"/>
            <a:t>Ethics </a:t>
          </a:r>
          <a:endParaRPr lang="en-US"/>
        </a:p>
      </dgm:t>
    </dgm:pt>
    <dgm:pt modelId="{EB889DA8-A8BD-433C-ADB6-ADC82780A1D0}" type="parTrans" cxnId="{663B222F-9B1F-4858-A22D-EC728A4B84A7}">
      <dgm:prSet/>
      <dgm:spPr/>
      <dgm:t>
        <a:bodyPr/>
        <a:lstStyle/>
        <a:p>
          <a:endParaRPr lang="en-US"/>
        </a:p>
      </dgm:t>
    </dgm:pt>
    <dgm:pt modelId="{913E7FD4-C1C0-41F5-811A-F17AC4EDA7CF}" type="sibTrans" cxnId="{663B222F-9B1F-4858-A22D-EC728A4B84A7}">
      <dgm:prSet/>
      <dgm:spPr/>
      <dgm:t>
        <a:bodyPr/>
        <a:lstStyle/>
        <a:p>
          <a:endParaRPr lang="en-US"/>
        </a:p>
      </dgm:t>
    </dgm:pt>
    <dgm:pt modelId="{57EBAAF3-CDC9-4149-BFB9-83641AD4A973}">
      <dgm:prSet/>
      <dgm:spPr/>
      <dgm:t>
        <a:bodyPr/>
        <a:lstStyle/>
        <a:p>
          <a:r>
            <a:rPr lang="en-US"/>
            <a:t>Focus on informed consent, anonymity and confidentiality</a:t>
          </a:r>
        </a:p>
      </dgm:t>
    </dgm:pt>
    <dgm:pt modelId="{CCE513EA-1031-4A97-BA38-31CAE7F38844}" type="parTrans" cxnId="{705DA7DE-9F2C-4561-8730-EFB6E11DFFF5}">
      <dgm:prSet/>
      <dgm:spPr/>
      <dgm:t>
        <a:bodyPr/>
        <a:lstStyle/>
        <a:p>
          <a:endParaRPr lang="en-US"/>
        </a:p>
      </dgm:t>
    </dgm:pt>
    <dgm:pt modelId="{B44C017A-C98B-45CC-9637-268D6F324F3C}" type="sibTrans" cxnId="{705DA7DE-9F2C-4561-8730-EFB6E11DFFF5}">
      <dgm:prSet/>
      <dgm:spPr/>
      <dgm:t>
        <a:bodyPr/>
        <a:lstStyle/>
        <a:p>
          <a:endParaRPr lang="en-US"/>
        </a:p>
      </dgm:t>
    </dgm:pt>
    <dgm:pt modelId="{159952FD-2EF6-4168-A836-FB6B9DDCF1C8}">
      <dgm:prSet/>
      <dgm:spPr/>
      <dgm:t>
        <a:bodyPr/>
        <a:lstStyle/>
        <a:p>
          <a:r>
            <a:rPr lang="en-US"/>
            <a:t>No employee names, staff IDs or private employment records to be collected. </a:t>
          </a:r>
        </a:p>
      </dgm:t>
    </dgm:pt>
    <dgm:pt modelId="{622A3A5A-8D87-4194-BC02-3EE9EED23F4B}" type="parTrans" cxnId="{A5EF83B1-DF37-43CA-8BA5-FAFDAB10EEDF}">
      <dgm:prSet/>
      <dgm:spPr/>
      <dgm:t>
        <a:bodyPr/>
        <a:lstStyle/>
        <a:p>
          <a:endParaRPr lang="en-US"/>
        </a:p>
      </dgm:t>
    </dgm:pt>
    <dgm:pt modelId="{61F5AABB-C141-411E-80E1-F907C4F694FF}" type="sibTrans" cxnId="{A5EF83B1-DF37-43CA-8BA5-FAFDAB10EEDF}">
      <dgm:prSet/>
      <dgm:spPr/>
      <dgm:t>
        <a:bodyPr/>
        <a:lstStyle/>
        <a:p>
          <a:endParaRPr lang="en-US"/>
        </a:p>
      </dgm:t>
    </dgm:pt>
    <dgm:pt modelId="{54916844-2CA6-4B60-8AC6-00167C5EC4CA}">
      <dgm:prSet/>
      <dgm:spPr/>
      <dgm:t>
        <a:bodyPr/>
        <a:lstStyle/>
        <a:p>
          <a:r>
            <a:rPr lang="en-US" b="1"/>
            <a:t>Limitations</a:t>
          </a:r>
          <a:endParaRPr lang="en-US"/>
        </a:p>
      </dgm:t>
    </dgm:pt>
    <dgm:pt modelId="{F4338414-C480-4764-9EA4-8864A88DDC9E}" type="parTrans" cxnId="{7A32CBD4-37FA-4304-B9BD-E380312CF961}">
      <dgm:prSet/>
      <dgm:spPr/>
      <dgm:t>
        <a:bodyPr/>
        <a:lstStyle/>
        <a:p>
          <a:endParaRPr lang="en-US"/>
        </a:p>
      </dgm:t>
    </dgm:pt>
    <dgm:pt modelId="{2468B2EA-7FA5-458B-B666-D245A97F8B0D}" type="sibTrans" cxnId="{7A32CBD4-37FA-4304-B9BD-E380312CF961}">
      <dgm:prSet/>
      <dgm:spPr/>
      <dgm:t>
        <a:bodyPr/>
        <a:lstStyle/>
        <a:p>
          <a:endParaRPr lang="en-US"/>
        </a:p>
      </dgm:t>
    </dgm:pt>
    <dgm:pt modelId="{0A1A1EE9-2C3F-4D7C-AA27-E256195D21BB}">
      <dgm:prSet/>
      <dgm:spPr/>
      <dgm:t>
        <a:bodyPr/>
        <a:lstStyle/>
        <a:p>
          <a:r>
            <a:rPr lang="en-US"/>
            <a:t>Convenience sampling may reduce generalisability </a:t>
          </a:r>
        </a:p>
      </dgm:t>
    </dgm:pt>
    <dgm:pt modelId="{5F7AC8F9-AE69-47FE-A783-0B86742F9989}" type="parTrans" cxnId="{7A7B65C6-F68D-49DF-9AE7-0EFEC2DE53E1}">
      <dgm:prSet/>
      <dgm:spPr/>
      <dgm:t>
        <a:bodyPr/>
        <a:lstStyle/>
        <a:p>
          <a:endParaRPr lang="en-US"/>
        </a:p>
      </dgm:t>
    </dgm:pt>
    <dgm:pt modelId="{407FF51F-B7FE-4621-BD1C-A566150DA258}" type="sibTrans" cxnId="{7A7B65C6-F68D-49DF-9AE7-0EFEC2DE53E1}">
      <dgm:prSet/>
      <dgm:spPr/>
      <dgm:t>
        <a:bodyPr/>
        <a:lstStyle/>
        <a:p>
          <a:endParaRPr lang="en-US"/>
        </a:p>
      </dgm:t>
    </dgm:pt>
    <dgm:pt modelId="{C54CD755-CE4B-4D82-B9AE-D471311A4994}">
      <dgm:prSet/>
      <dgm:spPr/>
      <dgm:t>
        <a:bodyPr/>
        <a:lstStyle/>
        <a:p>
          <a:r>
            <a:rPr lang="en-US"/>
            <a:t>Self-reported answers can include bias/socially desirable response </a:t>
          </a:r>
        </a:p>
      </dgm:t>
    </dgm:pt>
    <dgm:pt modelId="{D357EEC9-3DAB-4ADB-A220-895C9946C700}" type="parTrans" cxnId="{236F8273-0FF8-42E9-A5C5-D627204D42FB}">
      <dgm:prSet/>
      <dgm:spPr/>
      <dgm:t>
        <a:bodyPr/>
        <a:lstStyle/>
        <a:p>
          <a:endParaRPr lang="en-US"/>
        </a:p>
      </dgm:t>
    </dgm:pt>
    <dgm:pt modelId="{97FB78DC-66FB-430C-91B0-3B3B083242C3}" type="sibTrans" cxnId="{236F8273-0FF8-42E9-A5C5-D627204D42FB}">
      <dgm:prSet/>
      <dgm:spPr/>
      <dgm:t>
        <a:bodyPr/>
        <a:lstStyle/>
        <a:p>
          <a:endParaRPr lang="en-US"/>
        </a:p>
      </dgm:t>
    </dgm:pt>
    <dgm:pt modelId="{49915AB7-9E3F-41C5-AF02-37EAB5A8D1C8}">
      <dgm:prSet/>
      <dgm:spPr/>
      <dgm:t>
        <a:bodyPr/>
        <a:lstStyle/>
        <a:p>
          <a:r>
            <a:rPr lang="en-US"/>
            <a:t>Survey method may not capture deep personal  experiences as interviews do (Hennink et al., 2020) </a:t>
          </a:r>
        </a:p>
      </dgm:t>
    </dgm:pt>
    <dgm:pt modelId="{119F5B08-A3E2-4528-A709-5AE6F351A12A}" type="parTrans" cxnId="{A41CBE9B-0311-465E-9EF3-7F29A997AEF1}">
      <dgm:prSet/>
      <dgm:spPr/>
      <dgm:t>
        <a:bodyPr/>
        <a:lstStyle/>
        <a:p>
          <a:endParaRPr lang="en-US"/>
        </a:p>
      </dgm:t>
    </dgm:pt>
    <dgm:pt modelId="{E701BDEA-1D9D-41A4-9397-F907D5529DBB}" type="sibTrans" cxnId="{A41CBE9B-0311-465E-9EF3-7F29A997AEF1}">
      <dgm:prSet/>
      <dgm:spPr/>
      <dgm:t>
        <a:bodyPr/>
        <a:lstStyle/>
        <a:p>
          <a:endParaRPr lang="en-US"/>
        </a:p>
      </dgm:t>
    </dgm:pt>
    <dgm:pt modelId="{756666B5-AA46-44F6-988B-7497A921B547}" type="pres">
      <dgm:prSet presAssocID="{A20E7F8A-59D4-4492-8831-A267863130CF}" presName="diagram" presStyleCnt="0">
        <dgm:presLayoutVars>
          <dgm:dir/>
          <dgm:resizeHandles val="exact"/>
        </dgm:presLayoutVars>
      </dgm:prSet>
      <dgm:spPr/>
    </dgm:pt>
    <dgm:pt modelId="{A2AFF112-1E95-4C65-9C5F-6E1F0D0BDA1E}" type="pres">
      <dgm:prSet presAssocID="{AD9C7331-FF6A-415A-9FBB-8140E0F8FF17}" presName="node" presStyleLbl="node1" presStyleIdx="0" presStyleCnt="3">
        <dgm:presLayoutVars>
          <dgm:bulletEnabled val="1"/>
        </dgm:presLayoutVars>
      </dgm:prSet>
      <dgm:spPr/>
    </dgm:pt>
    <dgm:pt modelId="{2C4DF8E9-2AB2-4A49-9192-887F772E737D}" type="pres">
      <dgm:prSet presAssocID="{433E92D6-7C2B-44A6-BDE2-1F80C7D4C55D}" presName="sibTrans" presStyleCnt="0"/>
      <dgm:spPr/>
    </dgm:pt>
    <dgm:pt modelId="{4DD363A3-9DFD-4DF1-94AE-6AF7E486EC0B}" type="pres">
      <dgm:prSet presAssocID="{43E15860-9F68-4E28-B220-999F1B306022}" presName="node" presStyleLbl="node1" presStyleIdx="1" presStyleCnt="3">
        <dgm:presLayoutVars>
          <dgm:bulletEnabled val="1"/>
        </dgm:presLayoutVars>
      </dgm:prSet>
      <dgm:spPr/>
    </dgm:pt>
    <dgm:pt modelId="{0607B249-CE6D-45E8-9071-D202B231FAF0}" type="pres">
      <dgm:prSet presAssocID="{913E7FD4-C1C0-41F5-811A-F17AC4EDA7CF}" presName="sibTrans" presStyleCnt="0"/>
      <dgm:spPr/>
    </dgm:pt>
    <dgm:pt modelId="{A637BBF3-3589-465A-ABAF-9E7E40EBA835}" type="pres">
      <dgm:prSet presAssocID="{54916844-2CA6-4B60-8AC6-00167C5EC4CA}" presName="node" presStyleLbl="node1" presStyleIdx="2" presStyleCnt="3">
        <dgm:presLayoutVars>
          <dgm:bulletEnabled val="1"/>
        </dgm:presLayoutVars>
      </dgm:prSet>
      <dgm:spPr/>
    </dgm:pt>
  </dgm:ptLst>
  <dgm:cxnLst>
    <dgm:cxn modelId="{9A6F8013-1202-48B2-A151-D8776563EAC2}" type="presOf" srcId="{C54CD755-CE4B-4D82-B9AE-D471311A4994}" destId="{A637BBF3-3589-465A-ABAF-9E7E40EBA835}" srcOrd="0" destOrd="2" presId="urn:microsoft.com/office/officeart/2005/8/layout/default"/>
    <dgm:cxn modelId="{D396291A-187E-42E7-9ECE-FD6FD2FE9022}" srcId="{AD9C7331-FF6A-415A-9FBB-8140E0F8FF17}" destId="{288CF88F-1C60-41CE-B366-4025AA7AC355}" srcOrd="1" destOrd="0" parTransId="{6EA2265F-D446-4D82-BDBA-D3707CE2AFEB}" sibTransId="{BA8FFC3E-EF6E-4D2A-B391-8BD39582DE2F}"/>
    <dgm:cxn modelId="{8065BD1A-593B-47F4-BC26-7C891E0B6313}" type="presOf" srcId="{57EBAAF3-CDC9-4149-BFB9-83641AD4A973}" destId="{4DD363A3-9DFD-4DF1-94AE-6AF7E486EC0B}" srcOrd="0" destOrd="1" presId="urn:microsoft.com/office/officeart/2005/8/layout/default"/>
    <dgm:cxn modelId="{F9EFDF1D-B442-401D-9DF1-CB26919E92AB}" srcId="{A20E7F8A-59D4-4492-8831-A267863130CF}" destId="{AD9C7331-FF6A-415A-9FBB-8140E0F8FF17}" srcOrd="0" destOrd="0" parTransId="{86B8E3B9-7B88-4C9F-B27B-EE8A50916CC6}" sibTransId="{433E92D6-7C2B-44A6-BDE2-1F80C7D4C55D}"/>
    <dgm:cxn modelId="{69174627-45E7-41D4-91A8-6AB9A620191C}" type="presOf" srcId="{49915AB7-9E3F-41C5-AF02-37EAB5A8D1C8}" destId="{A637BBF3-3589-465A-ABAF-9E7E40EBA835}" srcOrd="0" destOrd="3" presId="urn:microsoft.com/office/officeart/2005/8/layout/default"/>
    <dgm:cxn modelId="{663B222F-9B1F-4858-A22D-EC728A4B84A7}" srcId="{A20E7F8A-59D4-4492-8831-A267863130CF}" destId="{43E15860-9F68-4E28-B220-999F1B306022}" srcOrd="1" destOrd="0" parTransId="{EB889DA8-A8BD-433C-ADB6-ADC82780A1D0}" sibTransId="{913E7FD4-C1C0-41F5-811A-F17AC4EDA7CF}"/>
    <dgm:cxn modelId="{03A5ED38-7DBA-4C45-8887-B862A7B2F27F}" type="presOf" srcId="{AD9C7331-FF6A-415A-9FBB-8140E0F8FF17}" destId="{A2AFF112-1E95-4C65-9C5F-6E1F0D0BDA1E}" srcOrd="0" destOrd="0" presId="urn:microsoft.com/office/officeart/2005/8/layout/default"/>
    <dgm:cxn modelId="{158C5040-BF99-41A0-8091-1385EE654339}" type="presOf" srcId="{288CF88F-1C60-41CE-B366-4025AA7AC355}" destId="{A2AFF112-1E95-4C65-9C5F-6E1F0D0BDA1E}" srcOrd="0" destOrd="2" presId="urn:microsoft.com/office/officeart/2005/8/layout/default"/>
    <dgm:cxn modelId="{9E0C4961-C348-420B-8B97-687F0DBE576C}" type="presOf" srcId="{B620811D-FB54-4D20-B12C-C052B456B002}" destId="{A2AFF112-1E95-4C65-9C5F-6E1F0D0BDA1E}" srcOrd="0" destOrd="3" presId="urn:microsoft.com/office/officeart/2005/8/layout/default"/>
    <dgm:cxn modelId="{C9D39948-C0E3-4FD6-BAF6-438CF903F5E4}" type="presOf" srcId="{159952FD-2EF6-4168-A836-FB6B9DDCF1C8}" destId="{4DD363A3-9DFD-4DF1-94AE-6AF7E486EC0B}" srcOrd="0" destOrd="2" presId="urn:microsoft.com/office/officeart/2005/8/layout/default"/>
    <dgm:cxn modelId="{D6762669-71D4-4BD1-AD5D-8DD64824E404}" type="presOf" srcId="{0A1A1EE9-2C3F-4D7C-AA27-E256195D21BB}" destId="{A637BBF3-3589-465A-ABAF-9E7E40EBA835}" srcOrd="0" destOrd="1" presId="urn:microsoft.com/office/officeart/2005/8/layout/default"/>
    <dgm:cxn modelId="{696C924A-1231-46C9-B3C4-DB91CBD53224}" type="presOf" srcId="{41D316FF-4482-439D-82F4-C78FA85E9BC8}" destId="{A2AFF112-1E95-4C65-9C5F-6E1F0D0BDA1E}" srcOrd="0" destOrd="1" presId="urn:microsoft.com/office/officeart/2005/8/layout/default"/>
    <dgm:cxn modelId="{EE6DE14C-1789-4E52-83BF-E3A7BEC65FAD}" type="presOf" srcId="{A20E7F8A-59D4-4492-8831-A267863130CF}" destId="{756666B5-AA46-44F6-988B-7497A921B547}" srcOrd="0" destOrd="0" presId="urn:microsoft.com/office/officeart/2005/8/layout/default"/>
    <dgm:cxn modelId="{236F8273-0FF8-42E9-A5C5-D627204D42FB}" srcId="{54916844-2CA6-4B60-8AC6-00167C5EC4CA}" destId="{C54CD755-CE4B-4D82-B9AE-D471311A4994}" srcOrd="1" destOrd="0" parTransId="{D357EEC9-3DAB-4ADB-A220-895C9946C700}" sibTransId="{97FB78DC-66FB-430C-91B0-3B3B083242C3}"/>
    <dgm:cxn modelId="{95B1D180-96CB-4D9E-B7DC-67E36815B16E}" type="presOf" srcId="{43E15860-9F68-4E28-B220-999F1B306022}" destId="{4DD363A3-9DFD-4DF1-94AE-6AF7E486EC0B}" srcOrd="0" destOrd="0" presId="urn:microsoft.com/office/officeart/2005/8/layout/default"/>
    <dgm:cxn modelId="{A41CBE9B-0311-465E-9EF3-7F29A997AEF1}" srcId="{54916844-2CA6-4B60-8AC6-00167C5EC4CA}" destId="{49915AB7-9E3F-41C5-AF02-37EAB5A8D1C8}" srcOrd="2" destOrd="0" parTransId="{119F5B08-A3E2-4528-A709-5AE6F351A12A}" sibTransId="{E701BDEA-1D9D-41A4-9397-F907D5529DBB}"/>
    <dgm:cxn modelId="{A5EF83B1-DF37-43CA-8BA5-FAFDAB10EEDF}" srcId="{43E15860-9F68-4E28-B220-999F1B306022}" destId="{159952FD-2EF6-4168-A836-FB6B9DDCF1C8}" srcOrd="1" destOrd="0" parTransId="{622A3A5A-8D87-4194-BC02-3EE9EED23F4B}" sibTransId="{61F5AABB-C141-411E-80E1-F907C4F694FF}"/>
    <dgm:cxn modelId="{7A7B65C6-F68D-49DF-9AE7-0EFEC2DE53E1}" srcId="{54916844-2CA6-4B60-8AC6-00167C5EC4CA}" destId="{0A1A1EE9-2C3F-4D7C-AA27-E256195D21BB}" srcOrd="0" destOrd="0" parTransId="{5F7AC8F9-AE69-47FE-A783-0B86742F9989}" sibTransId="{407FF51F-B7FE-4621-BD1C-A566150DA258}"/>
    <dgm:cxn modelId="{C8ED25C7-FEFC-4FCE-B32D-319AC7055EBF}" type="presOf" srcId="{54916844-2CA6-4B60-8AC6-00167C5EC4CA}" destId="{A637BBF3-3589-465A-ABAF-9E7E40EBA835}" srcOrd="0" destOrd="0" presId="urn:microsoft.com/office/officeart/2005/8/layout/default"/>
    <dgm:cxn modelId="{3D7D7CD1-59FE-4CBB-B09E-47C9969B3A95}" srcId="{AD9C7331-FF6A-415A-9FBB-8140E0F8FF17}" destId="{41D316FF-4482-439D-82F4-C78FA85E9BC8}" srcOrd="0" destOrd="0" parTransId="{2B17ED31-B587-497A-B177-DA0BE51DD50E}" sibTransId="{C207EEAB-F7D5-4DED-AF03-A33ABBA78C6F}"/>
    <dgm:cxn modelId="{7A32CBD4-37FA-4304-B9BD-E380312CF961}" srcId="{A20E7F8A-59D4-4492-8831-A267863130CF}" destId="{54916844-2CA6-4B60-8AC6-00167C5EC4CA}" srcOrd="2" destOrd="0" parTransId="{F4338414-C480-4764-9EA4-8864A88DDC9E}" sibTransId="{2468B2EA-7FA5-458B-B666-D245A97F8B0D}"/>
    <dgm:cxn modelId="{705DA7DE-9F2C-4561-8730-EFB6E11DFFF5}" srcId="{43E15860-9F68-4E28-B220-999F1B306022}" destId="{57EBAAF3-CDC9-4149-BFB9-83641AD4A973}" srcOrd="0" destOrd="0" parTransId="{CCE513EA-1031-4A97-BA38-31CAE7F38844}" sibTransId="{B44C017A-C98B-45CC-9637-268D6F324F3C}"/>
    <dgm:cxn modelId="{19AFA4FF-1D74-4E2B-BCED-65413E7647BD}" srcId="{AD9C7331-FF6A-415A-9FBB-8140E0F8FF17}" destId="{B620811D-FB54-4D20-B12C-C052B456B002}" srcOrd="2" destOrd="0" parTransId="{2E76650A-2CD3-40FB-A9FE-76581A83B142}" sibTransId="{86C7039D-7709-439C-95B1-14859015DB0C}"/>
    <dgm:cxn modelId="{02A5DD25-E30C-4898-81DC-89B1E88EC006}" type="presParOf" srcId="{756666B5-AA46-44F6-988B-7497A921B547}" destId="{A2AFF112-1E95-4C65-9C5F-6E1F0D0BDA1E}" srcOrd="0" destOrd="0" presId="urn:microsoft.com/office/officeart/2005/8/layout/default"/>
    <dgm:cxn modelId="{123F1015-EA81-4F87-8DAE-7496C0952FB1}" type="presParOf" srcId="{756666B5-AA46-44F6-988B-7497A921B547}" destId="{2C4DF8E9-2AB2-4A49-9192-887F772E737D}" srcOrd="1" destOrd="0" presId="urn:microsoft.com/office/officeart/2005/8/layout/default"/>
    <dgm:cxn modelId="{530EC609-792A-4A5F-872A-20668CA2D868}" type="presParOf" srcId="{756666B5-AA46-44F6-988B-7497A921B547}" destId="{4DD363A3-9DFD-4DF1-94AE-6AF7E486EC0B}" srcOrd="2" destOrd="0" presId="urn:microsoft.com/office/officeart/2005/8/layout/default"/>
    <dgm:cxn modelId="{0976964B-250E-4961-B30F-F7ED63463890}" type="presParOf" srcId="{756666B5-AA46-44F6-988B-7497A921B547}" destId="{0607B249-CE6D-45E8-9071-D202B231FAF0}" srcOrd="3" destOrd="0" presId="urn:microsoft.com/office/officeart/2005/8/layout/default"/>
    <dgm:cxn modelId="{6546DD01-7522-4CCB-A062-D26CA2B3838A}" type="presParOf" srcId="{756666B5-AA46-44F6-988B-7497A921B547}" destId="{A637BBF3-3589-465A-ABAF-9E7E40EBA83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76719-B5B0-4C41-97D3-33425762149B}">
      <dsp:nvSpPr>
        <dsp:cNvPr id="0" name=""/>
        <dsp:cNvSpPr/>
      </dsp:nvSpPr>
      <dsp:spPr>
        <a:xfrm>
          <a:off x="0" y="10715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Employee motivation –key factor influencing service and commitment (Wulandari, 2019)</a:t>
          </a:r>
        </a:p>
      </dsp:txBody>
      <dsp:txXfrm>
        <a:off x="35500" y="46215"/>
        <a:ext cx="5118538" cy="656228"/>
      </dsp:txXfrm>
    </dsp:sp>
    <dsp:sp modelId="{E3D2578B-6115-465D-B112-B578156F2FCD}">
      <dsp:nvSpPr>
        <dsp:cNvPr id="0" name=""/>
        <dsp:cNvSpPr/>
      </dsp:nvSpPr>
      <dsp:spPr>
        <a:xfrm>
          <a:off x="0" y="775383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retail supermarket, service quality depends mainly on frontline staff attitudes (Sharma, Ueno and Kingshott, 2021)</a:t>
          </a:r>
        </a:p>
      </dsp:txBody>
      <dsp:txXfrm>
        <a:off x="35500" y="810883"/>
        <a:ext cx="5118538" cy="656228"/>
      </dsp:txXfrm>
    </dsp:sp>
    <dsp:sp modelId="{4392C23D-7573-48FB-AEA0-06C062AF6D93}">
      <dsp:nvSpPr>
        <dsp:cNvPr id="0" name=""/>
        <dsp:cNvSpPr/>
      </dsp:nvSpPr>
      <dsp:spPr>
        <a:xfrm>
          <a:off x="0" y="1540051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Asda operates in a competitives UK grocery market with a market share of 11.6% in 2025 (Butler, 2025)</a:t>
          </a:r>
        </a:p>
      </dsp:txBody>
      <dsp:txXfrm>
        <a:off x="35500" y="1575551"/>
        <a:ext cx="5118538" cy="656228"/>
      </dsp:txXfrm>
    </dsp:sp>
    <dsp:sp modelId="{F9BCE843-C9DB-4C7C-BD04-D0F7C92E7729}">
      <dsp:nvSpPr>
        <dsp:cNvPr id="0" name=""/>
        <dsp:cNvSpPr/>
      </dsp:nvSpPr>
      <dsp:spPr>
        <a:xfrm>
          <a:off x="0" y="2304719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Motivation influence whether employees service customers responsively (Sibonde and Dassah, 2021)</a:t>
          </a:r>
        </a:p>
      </dsp:txBody>
      <dsp:txXfrm>
        <a:off x="35500" y="2340219"/>
        <a:ext cx="5118538" cy="656228"/>
      </dsp:txXfrm>
    </dsp:sp>
    <dsp:sp modelId="{D2D61734-3366-4FA7-8CB7-BDAC3B475214}">
      <dsp:nvSpPr>
        <dsp:cNvPr id="0" name=""/>
        <dsp:cNvSpPr/>
      </dsp:nvSpPr>
      <dsp:spPr>
        <a:xfrm>
          <a:off x="0" y="3069388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Two-Factor Theory (Herzberg, 1968)-pay, working conditions, recognition and achievement can shape employee work efforts </a:t>
          </a:r>
        </a:p>
      </dsp:txBody>
      <dsp:txXfrm>
        <a:off x="35500" y="3104888"/>
        <a:ext cx="5118538" cy="656228"/>
      </dsp:txXfrm>
    </dsp:sp>
    <dsp:sp modelId="{3E134EF4-87D6-437F-B215-A9086A26B3C6}">
      <dsp:nvSpPr>
        <dsp:cNvPr id="0" name=""/>
        <dsp:cNvSpPr/>
      </dsp:nvSpPr>
      <dsp:spPr>
        <a:xfrm>
          <a:off x="0" y="3834056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Service quality can be understood through SERVQUAL dimensions like reliability </a:t>
          </a:r>
        </a:p>
      </dsp:txBody>
      <dsp:txXfrm>
        <a:off x="35500" y="3869556"/>
        <a:ext cx="5118538" cy="656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FF112-1E95-4C65-9C5F-6E1F0D0BDA1E}">
      <dsp:nvSpPr>
        <dsp:cNvPr id="0" name=""/>
        <dsp:cNvSpPr/>
      </dsp:nvSpPr>
      <dsp:spPr>
        <a:xfrm>
          <a:off x="1505181" y="1478"/>
          <a:ext cx="3146557" cy="18879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Analysis 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Data will be downloaded/exported from Microsoft Form and analysed using SPSS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Descriptive statistics will include frequencies, %, mean scores and charts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Graphs (bar and pie charts) and tables to present motivation  and service quality patterns </a:t>
          </a:r>
        </a:p>
      </dsp:txBody>
      <dsp:txXfrm>
        <a:off x="1505181" y="1478"/>
        <a:ext cx="3146557" cy="1887934"/>
      </dsp:txXfrm>
    </dsp:sp>
    <dsp:sp modelId="{4DD363A3-9DFD-4DF1-94AE-6AF7E486EC0B}">
      <dsp:nvSpPr>
        <dsp:cNvPr id="0" name=""/>
        <dsp:cNvSpPr/>
      </dsp:nvSpPr>
      <dsp:spPr>
        <a:xfrm>
          <a:off x="4966394" y="1478"/>
          <a:ext cx="3146557" cy="18879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Ethics 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Focus on informed consent, anonymity and confidentiality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No employee names, staff IDs or private employment records to be collected. </a:t>
          </a:r>
        </a:p>
      </dsp:txBody>
      <dsp:txXfrm>
        <a:off x="4966394" y="1478"/>
        <a:ext cx="3146557" cy="1887934"/>
      </dsp:txXfrm>
    </dsp:sp>
    <dsp:sp modelId="{A637BBF3-3589-465A-ABAF-9E7E40EBA835}">
      <dsp:nvSpPr>
        <dsp:cNvPr id="0" name=""/>
        <dsp:cNvSpPr/>
      </dsp:nvSpPr>
      <dsp:spPr>
        <a:xfrm>
          <a:off x="3235787" y="2204068"/>
          <a:ext cx="3146557" cy="188793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Limitations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Convenience sampling may reduce generalisability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Self-reported answers can include bias/socially desirable response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Survey method may not capture deep personal  experiences as interviews do (Hennink et al., 2020) </a:t>
          </a:r>
        </a:p>
      </dsp:txBody>
      <dsp:txXfrm>
        <a:off x="3235787" y="2204068"/>
        <a:ext cx="3146557" cy="18879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65A7A7B-B71A-428D-833F-0F3507A6DB13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063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5307-640F-4AE7-B0BE-50C709AD86C5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59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58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78E8-5F4B-47D5-A617-8CCDF75D6A33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5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FA52-7A21-407F-8339-40DF182D7460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619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47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44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483A1-31A8-47A2-AB0A-53A7803D5EBF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656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810B9-2C7C-4CAF-99E2-617AE20BA331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146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36938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81907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975397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713997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17564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955838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248F9EB-9D34-4B41-B66C-5FAF50876D2D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1699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4489A26-CAA1-4690-8C1F-1641B1B97745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91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380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  <p:sldLayoutId id="2147483977" r:id="rId12"/>
    <p:sldLayoutId id="2147483978" r:id="rId13"/>
    <p:sldLayoutId id="2147483979" r:id="rId14"/>
    <p:sldLayoutId id="2147483980" r:id="rId15"/>
    <p:sldLayoutId id="2147483981" r:id="rId16"/>
    <p:sldLayoutId id="2147483982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5/oct/14/tesco-uk-sales-asda-inflation-grocery-prices" TargetMode="External"/><Relationship Id="rId2" Type="http://schemas.openxmlformats.org/officeDocument/2006/relationships/hyperlink" Target="https://brc.org.uk/news-and-events/news/associate-insight/2025/how-employee-health-and-financial-wellbeing-challenges-are-affecting-retail-industry-labour-short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en-US" sz="2000" b="1" dirty="0">
                <a:latin typeface="Calibri"/>
                <a:ea typeface="Calibri"/>
                <a:cs typeface="Calibri"/>
              </a:rPr>
              <a:t>Henry Chilaka: 2209282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Lecturer: Kathryn Flynn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04/06/2026 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Module: BMSW7004-Research Methods 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 dirty="0">
                <a:latin typeface="Calibri"/>
                <a:ea typeface="Calibri"/>
                <a:cs typeface="Calibri"/>
              </a:rPr>
              <a:t>Research Presentation</a:t>
            </a:r>
            <a:r>
              <a:rPr lang="en-US" sz="1300" b="1" dirty="0"/>
              <a:t> </a:t>
            </a:r>
          </a:p>
        </p:txBody>
      </p:sp>
      <p:sp>
        <p:nvSpPr>
          <p:cNvPr id="66" name="Subtitle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>
                <a:latin typeface="Calibri"/>
                <a:ea typeface="Calibri"/>
                <a:cs typeface="Calibri"/>
              </a:rPr>
              <a:t>Project title:</a:t>
            </a:r>
          </a:p>
          <a:p>
            <a:r>
              <a:rPr lang="en-US" sz="1200">
                <a:latin typeface="Calibri"/>
                <a:ea typeface="Calibri"/>
                <a:cs typeface="Calibri"/>
              </a:rPr>
              <a:t>The impact of Employee Motivation on Customer Service Quality: A Case Study of Asda </a:t>
            </a: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FFEBBDB7-9D2F-2A5C-A4ED-A1E4501F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04/6/26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5D28659A-F312-F476-3CD6-F84DA156F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8C01B99B-14D1-2C3B-F5F8-AED48B55A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1588C-108B-BF8F-3AD4-B23B54DE0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kern="1200">
                <a:latin typeface="+mj-lt"/>
                <a:ea typeface="+mj-ea"/>
                <a:cs typeface="+mj-cs"/>
              </a:rPr>
              <a:t>Background 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55A9CA4A-049C-A1AE-299F-38183F9A4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294911"/>
              </p:ext>
            </p:extLst>
          </p:nvPr>
        </p:nvGraphicFramePr>
        <p:xfrm>
          <a:off x="5781675" y="1447800"/>
          <a:ext cx="51895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1" name="Date Placeholder 4">
            <a:extLst>
              <a:ext uri="{FF2B5EF4-FFF2-40B4-BE49-F238E27FC236}">
                <a16:creationId xmlns:a16="http://schemas.microsoft.com/office/drawing/2014/main" id="{7C6CDFD4-DDCD-7FE3-73EF-EDBD10B21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4/06/26</a:t>
            </a:r>
          </a:p>
        </p:txBody>
      </p:sp>
      <p:sp>
        <p:nvSpPr>
          <p:cNvPr id="32" name="Footer Placeholder 5">
            <a:extLst>
              <a:ext uri="{FF2B5EF4-FFF2-40B4-BE49-F238E27FC236}">
                <a16:creationId xmlns:a16="http://schemas.microsoft.com/office/drawing/2014/main" id="{B97EBCF9-7886-2ED3-1853-F01A6C9EB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3" name="Slide Number Placeholder 6">
            <a:extLst>
              <a:ext uri="{FF2B5EF4-FFF2-40B4-BE49-F238E27FC236}">
                <a16:creationId xmlns:a16="http://schemas.microsoft.com/office/drawing/2014/main" id="{6A00CFBF-8C55-8A75-D606-C239F43AF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DB504A-D5B8-4268-1D05-601344ED5738}"/>
              </a:ext>
            </a:extLst>
          </p:cNvPr>
          <p:cNvSpPr/>
          <p:nvPr/>
        </p:nvSpPr>
        <p:spPr>
          <a:xfrm>
            <a:off x="868680" y="3429000"/>
            <a:ext cx="3099816" cy="20665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Thus, this study will examine how employee motivation affects customer service quality in Asda. </a:t>
            </a:r>
          </a:p>
        </p:txBody>
      </p:sp>
    </p:spTree>
    <p:extLst>
      <p:ext uri="{BB962C8B-B14F-4D97-AF65-F5344CB8AC3E}">
        <p14:creationId xmlns:p14="http://schemas.microsoft.com/office/powerpoint/2010/main" val="2959738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7D703-EE4A-88A2-779E-D9C991448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Research Aim, Questions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2DFA-FCA5-5B37-76D0-9D6B363B9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200" b="1"/>
              <a:t>Research Aim : </a:t>
            </a:r>
          </a:p>
          <a:p>
            <a:r>
              <a:rPr lang="en-US" sz="1200"/>
              <a:t> This study aims to examine the impact of employee motivation on customer service quality at Asda. </a:t>
            </a:r>
          </a:p>
          <a:p>
            <a:pPr marL="0" indent="0">
              <a:buNone/>
            </a:pPr>
            <a:r>
              <a:rPr lang="en-US" sz="1200" b="1"/>
              <a:t>Research Question:</a:t>
            </a:r>
          </a:p>
          <a:p>
            <a:r>
              <a:rPr lang="en-US" sz="1200" dirty="0"/>
              <a:t>How does employee motivation </a:t>
            </a:r>
            <a:r>
              <a:rPr lang="en-US" sz="1200"/>
              <a:t>influence customer service quality at Asda? </a:t>
            </a:r>
          </a:p>
          <a:p>
            <a:endParaRPr lang="en-US" sz="1200" dirty="0"/>
          </a:p>
          <a:p>
            <a:endParaRPr lang="en-US" sz="1200" dirty="0"/>
          </a:p>
          <a:p>
            <a:pPr marL="0" indent="0">
              <a:buNone/>
            </a:pPr>
            <a:r>
              <a:rPr lang="en-US" sz="1200" b="1"/>
              <a:t>OBJECTIVES</a:t>
            </a:r>
          </a:p>
          <a:p>
            <a:r>
              <a:rPr lang="en-US" sz="1200" dirty="0"/>
              <a:t>To examine  the influence of financial factors (e.g., pay and bonuses) on employee motivation towards </a:t>
            </a:r>
            <a:r>
              <a:rPr lang="en-US" sz="1200"/>
              <a:t>customer service at Asda </a:t>
            </a:r>
          </a:p>
          <a:p>
            <a:r>
              <a:rPr lang="en-US" sz="1200" dirty="0"/>
              <a:t>To assess the influence of non-financial factors (e.g., recognition , training, and </a:t>
            </a:r>
            <a:r>
              <a:rPr lang="en-US" sz="1200"/>
              <a:t>career development) on employee motivation towards customer service at Asda </a:t>
            </a:r>
          </a:p>
          <a:p>
            <a:r>
              <a:rPr lang="en-US" sz="1200" dirty="0"/>
              <a:t>To </a:t>
            </a:r>
            <a:r>
              <a:rPr lang="en-US" sz="1200" err="1"/>
              <a:t>analyse</a:t>
            </a:r>
            <a:r>
              <a:rPr lang="en-US" sz="1200" dirty="0"/>
              <a:t> the influence of employee motivation on customer service quality in terms of </a:t>
            </a:r>
            <a:r>
              <a:rPr lang="en-US" sz="1200"/>
              <a:t>responsiveness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2729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CDB1A-DA05-0DB8-F38B-C6D5D86B9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Significant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5A3AC-613F-B308-142B-DC25B4B78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 This study is impo</a:t>
            </a:r>
            <a:r>
              <a:rPr lang="en-US" sz="1200"/>
              <a:t>rtant because:</a:t>
            </a:r>
          </a:p>
          <a:p>
            <a:r>
              <a:rPr lang="en-US" sz="1200" dirty="0"/>
              <a:t>Retail service quality is linked to customer </a:t>
            </a:r>
            <a:r>
              <a:rPr lang="en-US" sz="1200"/>
              <a:t>satisfaction and loyalty (Dam and Dam, 2021)</a:t>
            </a:r>
          </a:p>
          <a:p>
            <a:r>
              <a:rPr lang="en-US" sz="1200" dirty="0"/>
              <a:t>Can help Asda understand which mo</a:t>
            </a:r>
            <a:r>
              <a:rPr lang="en-US" sz="1200"/>
              <a:t>tivational factors matter most to employee. </a:t>
            </a:r>
          </a:p>
          <a:p>
            <a:r>
              <a:rPr lang="en-US" sz="1200" dirty="0"/>
              <a:t>May support better HR practices, including reward systems training and recognitio</a:t>
            </a:r>
            <a:r>
              <a:rPr lang="en-US" sz="1200"/>
              <a:t>n </a:t>
            </a:r>
          </a:p>
          <a:p>
            <a:r>
              <a:rPr lang="en-US" sz="1200" dirty="0"/>
              <a:t>Can help </a:t>
            </a:r>
            <a:r>
              <a:rPr lang="en-US" sz="1200"/>
              <a:t>managers improves staff's customer-facing performance. </a:t>
            </a:r>
          </a:p>
          <a:p>
            <a:r>
              <a:rPr lang="en-US" sz="1200" dirty="0"/>
              <a:t>Adds to business research by linking motivat</a:t>
            </a:r>
            <a:r>
              <a:rPr lang="en-US" sz="1200"/>
              <a:t>ion theory with service quality theory </a:t>
            </a:r>
          </a:p>
          <a:p>
            <a:r>
              <a:rPr lang="en-US" sz="1200" dirty="0"/>
              <a:t>Useful for other UK </a:t>
            </a:r>
            <a:r>
              <a:rPr lang="en-US" sz="1200"/>
              <a:t>supermarkets</a:t>
            </a:r>
            <a:r>
              <a:rPr lang="en-US" sz="1200" dirty="0"/>
              <a:t> facing similar employee retention/service issues (British Retail Consortium, 2025)</a:t>
            </a:r>
          </a:p>
          <a:p>
            <a:r>
              <a:rPr lang="en-US" sz="1200" dirty="0"/>
              <a:t>Offers practical evidence using employee survey data rather than </a:t>
            </a:r>
            <a:r>
              <a:rPr lang="en-US" sz="1200"/>
              <a:t>assumptions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4480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175A5-47A2-59E8-3CEE-04E3E9E0F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dirty="0"/>
              <a:t>Research Design and </a:t>
            </a:r>
            <a:r>
              <a:rPr lang="en-US" sz="2000"/>
              <a:t>Methodology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7AA1D-4799-CDEE-C5C4-99002C4B0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Use a quantitative researc</a:t>
            </a:r>
            <a:r>
              <a:rPr lang="en-US" sz="1200"/>
              <a:t>h approach .</a:t>
            </a:r>
            <a:endParaRPr lang="en-US"/>
          </a:p>
          <a:p>
            <a:r>
              <a:rPr lang="en-US" sz="1200" dirty="0"/>
              <a:t>A descriptive research design to be used- describe statistical patterns in </a:t>
            </a:r>
            <a:r>
              <a:rPr lang="en-US" sz="1200"/>
              <a:t>motivation</a:t>
            </a:r>
            <a:r>
              <a:rPr lang="en-US" sz="1200" dirty="0"/>
              <a:t> and service quality </a:t>
            </a:r>
          </a:p>
          <a:p>
            <a:r>
              <a:rPr lang="en-US" sz="1200" dirty="0"/>
              <a:t>Quantitative research- allows numerical measurement of attitude and </a:t>
            </a:r>
            <a:r>
              <a:rPr lang="en-US" sz="1200"/>
              <a:t>perceptions  (Saunders et al., 2019)</a:t>
            </a:r>
            <a:endParaRPr lang="en-US" sz="1200" dirty="0"/>
          </a:p>
          <a:p>
            <a:r>
              <a:rPr lang="en-US" sz="1200" dirty="0"/>
              <a:t>A survey </a:t>
            </a:r>
            <a:r>
              <a:rPr lang="en-US" sz="1200"/>
              <a:t>strategy will be used because it is efficient for collecting data from several employee.</a:t>
            </a:r>
            <a:endParaRPr lang="en-US" sz="1200" dirty="0"/>
          </a:p>
          <a:p>
            <a:r>
              <a:rPr lang="en-US" sz="1200" dirty="0"/>
              <a:t>Questionnaire will be created using </a:t>
            </a:r>
            <a:r>
              <a:rPr lang="en-US" sz="1200"/>
              <a:t>Microsoft</a:t>
            </a:r>
            <a:r>
              <a:rPr lang="en-US" sz="1200" dirty="0"/>
              <a:t> Forms </a:t>
            </a:r>
          </a:p>
          <a:p>
            <a:r>
              <a:rPr lang="en-US" sz="1200" dirty="0"/>
              <a:t>Close-ended questions will be used to allow easy coding and SPSS </a:t>
            </a:r>
            <a:r>
              <a:rPr lang="en-US" sz="1200"/>
              <a:t>analysis</a:t>
            </a:r>
            <a:r>
              <a:rPr lang="en-US" sz="1200" dirty="0"/>
              <a:t>. </a:t>
            </a:r>
          </a:p>
          <a:p>
            <a:r>
              <a:rPr lang="en-US" sz="1200" dirty="0"/>
              <a:t>Descriptive statistics (e.g., frequency and %) can present findings (</a:t>
            </a:r>
            <a:r>
              <a:rPr lang="en-US" sz="1200"/>
              <a:t>Cohen et al., 2017)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60789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422F5-494F-23F3-A157-CE30694F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i="1" dirty="0"/>
              <a:t>Rationale for </a:t>
            </a:r>
            <a:r>
              <a:rPr lang="en-US" sz="2000" i="1"/>
              <a:t>Quantitative Method </a:t>
            </a:r>
            <a:endParaRPr lang="en-US" sz="20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31D82-AE99-615A-2475-D18C8F7FF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Quantitative research is suitable- this study aims to evaluate the relationship between mo</a:t>
            </a:r>
            <a:r>
              <a:rPr lang="en-US" sz="1200"/>
              <a:t>tivation and service quality (Saunder </a:t>
            </a:r>
            <a:r>
              <a:rPr lang="en-US" sz="1200" i="1"/>
              <a:t>et al.,</a:t>
            </a:r>
            <a:r>
              <a:rPr lang="en-US" sz="1200"/>
              <a:t> 2019)</a:t>
            </a:r>
          </a:p>
          <a:p>
            <a:r>
              <a:rPr lang="en-US" sz="1200" dirty="0"/>
              <a:t>Allows responses to be converted into numerical data for </a:t>
            </a:r>
            <a:r>
              <a:rPr lang="en-US" sz="1200"/>
              <a:t>objective analysis</a:t>
            </a:r>
            <a:endParaRPr lang="en-US" sz="1200" dirty="0"/>
          </a:p>
          <a:p>
            <a:r>
              <a:rPr lang="en-US" sz="1200" dirty="0"/>
              <a:t>Survey data can be </a:t>
            </a:r>
            <a:r>
              <a:rPr lang="en-US" sz="1200" dirty="0" err="1"/>
              <a:t>analysed</a:t>
            </a:r>
            <a:r>
              <a:rPr lang="en-US" sz="1200" dirty="0"/>
              <a:t> using SPSS to develop tables, charts  and percentages. </a:t>
            </a:r>
          </a:p>
          <a:p>
            <a:r>
              <a:rPr lang="en-US" sz="1200" dirty="0"/>
              <a:t>Approach is </a:t>
            </a:r>
            <a:r>
              <a:rPr lang="en-US" sz="1200"/>
              <a:t>practical</a:t>
            </a:r>
            <a:r>
              <a:rPr lang="en-US" sz="1200" dirty="0"/>
              <a:t> as Asda employees may have limited time for interviews </a:t>
            </a:r>
          </a:p>
          <a:p>
            <a:r>
              <a:rPr lang="en-US" sz="1200" dirty="0"/>
              <a:t>A </a:t>
            </a:r>
            <a:r>
              <a:rPr lang="en-US" sz="1200"/>
              <a:t>structured questionnaire adds to consistency –all participants answer the same questions </a:t>
            </a:r>
            <a:endParaRPr lang="en-US" sz="1200" dirty="0"/>
          </a:p>
          <a:p>
            <a:r>
              <a:rPr lang="en-US" sz="1200" dirty="0"/>
              <a:t>Reduces researcher bias compared with open-ended qualitative approac</a:t>
            </a:r>
            <a:r>
              <a:rPr lang="en-US" sz="1200"/>
              <a:t>h (Wolf</a:t>
            </a:r>
            <a:r>
              <a:rPr lang="en-US" sz="1200" i="1"/>
              <a:t> et al.,</a:t>
            </a:r>
            <a:r>
              <a:rPr lang="en-US" sz="1200"/>
              <a:t> 2016)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57614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EFFC0-A526-2E79-53FB-693898E36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i="1" dirty="0"/>
              <a:t>Survey </a:t>
            </a:r>
            <a:r>
              <a:rPr lang="en-US" sz="2000" i="1"/>
              <a:t>Design</a:t>
            </a:r>
            <a:r>
              <a:rPr lang="en-US" sz="2000" i="1" dirty="0"/>
              <a:t>, Reliability and Validity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95C98-DA4F-E5D3-1EE9-78611FCE2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Questionnaire will i</a:t>
            </a:r>
            <a:r>
              <a:rPr lang="en-US" sz="1200"/>
              <a:t>nclude 4 sections: </a:t>
            </a:r>
          </a:p>
          <a:p>
            <a:r>
              <a:rPr lang="en-US" sz="1200" dirty="0"/>
              <a:t>(I)  demographics  (ii)  financial motivation factors (iii) non-financial motivation factors (iv) employee motivation and </a:t>
            </a:r>
            <a:r>
              <a:rPr lang="en-US" sz="1200"/>
              <a:t>customer service quality (reliability and responsiveness )</a:t>
            </a:r>
          </a:p>
          <a:p>
            <a:r>
              <a:rPr lang="en-US" sz="1200" dirty="0"/>
              <a:t>Motivation questions will cover pay satisfaction, recognition, teamwork, </a:t>
            </a:r>
            <a:r>
              <a:rPr lang="en-US" sz="1200"/>
              <a:t>training </a:t>
            </a:r>
            <a:r>
              <a:rPr lang="en-US" sz="1200" dirty="0"/>
              <a:t> and career development </a:t>
            </a:r>
          </a:p>
          <a:p>
            <a:r>
              <a:rPr lang="en-US" sz="1200" dirty="0"/>
              <a:t>Service quality questions will evaluate perceived responsiveness and reliab</a:t>
            </a:r>
            <a:r>
              <a:rPr lang="en-US" sz="1200"/>
              <a:t>ility </a:t>
            </a:r>
            <a:endParaRPr lang="en-US" sz="1200" dirty="0"/>
          </a:p>
          <a:p>
            <a:r>
              <a:rPr lang="en-US" sz="1200" dirty="0"/>
              <a:t>5-point Likert scale from </a:t>
            </a:r>
            <a:r>
              <a:rPr lang="en-US" sz="1200" b="1" dirty="0"/>
              <a:t>strongly disagree </a:t>
            </a:r>
            <a:r>
              <a:rPr lang="en-US" sz="1200" b="1"/>
              <a:t>to strongly agree </a:t>
            </a:r>
            <a:r>
              <a:rPr lang="en-US" sz="1200"/>
              <a:t>in most questions </a:t>
            </a:r>
          </a:p>
          <a:p>
            <a:r>
              <a:rPr lang="en-US" sz="1200" dirty="0"/>
              <a:t>Question will be informed by motivation theory (Herzberg, 1968) and SERVQUAL concepts (Parasuraman et al., 1988) to improve </a:t>
            </a:r>
            <a:r>
              <a:rPr lang="en-US" sz="1200"/>
              <a:t>content validity </a:t>
            </a:r>
            <a:endParaRPr lang="en-US" sz="1200" dirty="0"/>
          </a:p>
          <a:p>
            <a:r>
              <a:rPr lang="en-US" sz="1200" dirty="0"/>
              <a:t>Reliability will be checked by using consistent scales and Cronbach's Alpha in SPSS (en</a:t>
            </a:r>
            <a:r>
              <a:rPr lang="en-US" sz="1200"/>
              <a:t>sure to keep above 0.70)</a:t>
            </a:r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542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F7FC-4EA1-74A3-1CEE-8F0781091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Sampling and Data Collection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8FC7-23C7-E666-EFE9-064827F91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Target populat</a:t>
            </a:r>
            <a:r>
              <a:rPr lang="en-US" sz="1200" dirty="0">
                <a:solidFill>
                  <a:srgbClr val="000000"/>
                </a:solidFill>
                <a:latin typeface="Aptos"/>
              </a:rPr>
              <a:t>ion –Asda employees work in cust</a:t>
            </a:r>
            <a:r>
              <a:rPr lang="en-US" sz="1200"/>
              <a:t>omer-facing roles</a:t>
            </a:r>
            <a:r>
              <a:rPr lang="en-US" dirty="0"/>
              <a:t> </a:t>
            </a:r>
          </a:p>
          <a:p>
            <a:r>
              <a:rPr lang="en-US" sz="1200"/>
              <a:t>Age 18 or above</a:t>
            </a:r>
          </a:p>
          <a:p>
            <a:r>
              <a:rPr lang="en-US" sz="1200" dirty="0"/>
              <a:t>Willing to partic</a:t>
            </a:r>
            <a:r>
              <a:rPr lang="en-US" sz="1200"/>
              <a:t>ipate </a:t>
            </a:r>
          </a:p>
          <a:p>
            <a:r>
              <a:rPr lang="en-US" sz="1200" dirty="0"/>
              <a:t>Check staff, customer service assistants, shelf-floor staff and supervisors </a:t>
            </a:r>
          </a:p>
          <a:p>
            <a:r>
              <a:rPr lang="en-US" sz="1200" dirty="0"/>
              <a:t>A convenience sampling method-help access employees in the maximum possible number (</a:t>
            </a:r>
            <a:r>
              <a:rPr lang="en-US" sz="1200" dirty="0" err="1"/>
              <a:t>Etikan</a:t>
            </a:r>
            <a:r>
              <a:rPr lang="en-US" sz="1200" dirty="0"/>
              <a:t>, Musa and Alkassim, 2016)</a:t>
            </a:r>
          </a:p>
          <a:p>
            <a:r>
              <a:rPr lang="en-US" sz="1200" dirty="0"/>
              <a:t>Further assisted with the snowballing technique if needed </a:t>
            </a:r>
          </a:p>
          <a:p>
            <a:r>
              <a:rPr lang="en-US" sz="1200" dirty="0"/>
              <a:t>Expected sam</a:t>
            </a:r>
            <a:r>
              <a:rPr lang="en-US" sz="1200"/>
              <a:t>ple size- around 100 employees. </a:t>
            </a:r>
            <a:endParaRPr lang="en-US" sz="1200" dirty="0"/>
          </a:p>
          <a:p>
            <a:r>
              <a:rPr lang="en-US" sz="1200" dirty="0"/>
              <a:t>Survey link shared online (using participant email) through </a:t>
            </a:r>
            <a:r>
              <a:rPr lang="en-US" sz="1200"/>
              <a:t>Microsoft</a:t>
            </a:r>
            <a:r>
              <a:rPr lang="en-US" sz="1200" dirty="0"/>
              <a:t> Forms </a:t>
            </a:r>
          </a:p>
          <a:p>
            <a:r>
              <a:rPr lang="en-US" sz="1200" dirty="0"/>
              <a:t>Participation-voluntary and </a:t>
            </a:r>
            <a:r>
              <a:rPr lang="en-US" sz="1200"/>
              <a:t>anonymous.</a:t>
            </a:r>
            <a:endParaRPr lang="en-US" sz="1200" dirty="0"/>
          </a:p>
          <a:p>
            <a:r>
              <a:rPr lang="en-US" sz="1200" dirty="0"/>
              <a:t>Data </a:t>
            </a:r>
            <a:r>
              <a:rPr lang="en-US" sz="1200"/>
              <a:t>collection expected to take around two weeks 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47851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EEEA-A42A-AC9F-7F5D-BC91C5863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i="1"/>
              <a:t>Data Analysis, Ethics and Limitation 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8AECA1C-2BE7-27FF-EA4A-791672803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16512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3685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B89CC-5C9D-4599-683E-F86CD2D59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Tentative Timeline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1A1DCD-99D7-AF04-2FE1-0798A9FB3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286761"/>
              </p:ext>
            </p:extLst>
          </p:nvPr>
        </p:nvGraphicFramePr>
        <p:xfrm>
          <a:off x="845506" y="1711890"/>
          <a:ext cx="10582157" cy="3303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1910">
                  <a:extLst>
                    <a:ext uri="{9D8B030D-6E8A-4147-A177-3AD203B41FA5}">
                      <a16:colId xmlns:a16="http://schemas.microsoft.com/office/drawing/2014/main" val="727806346"/>
                    </a:ext>
                  </a:extLst>
                </a:gridCol>
                <a:gridCol w="1050551">
                  <a:extLst>
                    <a:ext uri="{9D8B030D-6E8A-4147-A177-3AD203B41FA5}">
                      <a16:colId xmlns:a16="http://schemas.microsoft.com/office/drawing/2014/main" val="4032769816"/>
                    </a:ext>
                  </a:extLst>
                </a:gridCol>
                <a:gridCol w="1232646">
                  <a:extLst>
                    <a:ext uri="{9D8B030D-6E8A-4147-A177-3AD203B41FA5}">
                      <a16:colId xmlns:a16="http://schemas.microsoft.com/office/drawing/2014/main" val="2455120549"/>
                    </a:ext>
                  </a:extLst>
                </a:gridCol>
                <a:gridCol w="812409">
                  <a:extLst>
                    <a:ext uri="{9D8B030D-6E8A-4147-A177-3AD203B41FA5}">
                      <a16:colId xmlns:a16="http://schemas.microsoft.com/office/drawing/2014/main" val="4237401462"/>
                    </a:ext>
                  </a:extLst>
                </a:gridCol>
                <a:gridCol w="1162360">
                  <a:extLst>
                    <a:ext uri="{9D8B030D-6E8A-4147-A177-3AD203B41FA5}">
                      <a16:colId xmlns:a16="http://schemas.microsoft.com/office/drawing/2014/main" val="3704469396"/>
                    </a:ext>
                  </a:extLst>
                </a:gridCol>
                <a:gridCol w="1113458">
                  <a:extLst>
                    <a:ext uri="{9D8B030D-6E8A-4147-A177-3AD203B41FA5}">
                      <a16:colId xmlns:a16="http://schemas.microsoft.com/office/drawing/2014/main" val="204808891"/>
                    </a:ext>
                  </a:extLst>
                </a:gridCol>
                <a:gridCol w="1568823">
                  <a:extLst>
                    <a:ext uri="{9D8B030D-6E8A-4147-A177-3AD203B41FA5}">
                      <a16:colId xmlns:a16="http://schemas.microsoft.com/office/drawing/2014/main" val="612760480"/>
                    </a:ext>
                  </a:extLst>
                </a:gridCol>
              </a:tblGrid>
              <a:tr h="588308">
                <a:tc>
                  <a:txBody>
                    <a:bodyPr/>
                    <a:lstStyle/>
                    <a:p>
                      <a:r>
                        <a:rPr lang="en-US" sz="1200"/>
                        <a:t>Active     weeks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1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3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4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5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6</a:t>
                      </a:r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077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 err="1"/>
                        <a:t>Finalise</a:t>
                      </a:r>
                      <a:r>
                        <a:rPr lang="en-US" sz="1200" dirty="0"/>
                        <a:t> topic, aim and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86110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Review literature and theor</a:t>
                      </a:r>
                      <a:r>
                        <a:rPr lang="en-US" sz="1200"/>
                        <a:t>ies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152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Design </a:t>
                      </a:r>
                      <a:r>
                        <a:rPr lang="en-US" sz="1200"/>
                        <a:t>questionnaire on MS Forms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074021"/>
                  </a:ext>
                </a:extLst>
              </a:tr>
              <a:tr h="490257">
                <a:tc>
                  <a:txBody>
                    <a:bodyPr/>
                    <a:lstStyle/>
                    <a:p>
                      <a:r>
                        <a:rPr lang="en-US" sz="1200"/>
                        <a:t>Pilot test and revise survey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9189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/>
                        <a:t>Collect survey data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9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 err="1"/>
                        <a:t>Analyse</a:t>
                      </a:r>
                      <a:r>
                        <a:rPr lang="en-US" sz="1200" dirty="0"/>
                        <a:t> data using SPSS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730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Prepare </a:t>
                      </a:r>
                      <a:r>
                        <a:rPr lang="en-US" sz="1200"/>
                        <a:t>graphs and tabl</a:t>
                      </a:r>
                      <a:r>
                        <a:rPr lang="en-US" sz="1200" dirty="0"/>
                        <a:t>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3226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3997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88C17-E9A5-EC9B-D221-1A4210C46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i="1" dirty="0"/>
              <a:t>References 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A95965D-15B2-B324-56A0-6F3BDC21A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British Retail Consortium (2025) </a:t>
            </a:r>
            <a:r>
              <a:rPr lang="en-US" sz="1500" i="1" dirty="0">
                <a:ea typeface="+mn-lt"/>
                <a:cs typeface="+mn-lt"/>
              </a:rPr>
              <a:t>How employee health and financial wellbeing challenges are affecting retail industry </a:t>
            </a:r>
            <a:r>
              <a:rPr lang="en-US" sz="1500" i="1" dirty="0" err="1">
                <a:ea typeface="+mn-lt"/>
                <a:cs typeface="+mn-lt"/>
              </a:rPr>
              <a:t>labour</a:t>
            </a:r>
            <a:r>
              <a:rPr lang="en-US" sz="1500" i="1" dirty="0">
                <a:ea typeface="+mn-lt"/>
                <a:cs typeface="+mn-lt"/>
              </a:rPr>
              <a:t> shortages</a:t>
            </a:r>
            <a:r>
              <a:rPr lang="en-US" sz="1500" dirty="0">
                <a:ea typeface="+mn-lt"/>
                <a:cs typeface="+mn-lt"/>
              </a:rPr>
              <a:t>. Available at: </a:t>
            </a:r>
            <a:r>
              <a:rPr lang="en-US" sz="1500" dirty="0">
                <a:ea typeface="+mn-lt"/>
                <a:cs typeface="+mn-lt"/>
                <a:hlinkClick r:id="rId2"/>
              </a:rPr>
              <a:t>https://brc.org.uk/news-and-events/news/associate-insight/2025/how-employee-health-and-financial-wellbeing-challenges-are-affecting-retail-industry-labour-shortages/</a:t>
            </a:r>
            <a:r>
              <a:rPr lang="en-US" sz="1500" dirty="0">
                <a:ea typeface="+mn-lt"/>
                <a:cs typeface="+mn-lt"/>
              </a:rPr>
              <a:t> (Accessed: 18 May 2026)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Butler, S. (2025) ‘Tesco steps up UK sales as Asda struggles amid rising inflation’,</a:t>
            </a:r>
            <a:r>
              <a:rPr lang="en-US" sz="1500" i="1" dirty="0">
                <a:ea typeface="+mn-lt"/>
                <a:cs typeface="+mn-lt"/>
              </a:rPr>
              <a:t> The Guardian,</a:t>
            </a:r>
            <a:r>
              <a:rPr lang="en-US" sz="1500" dirty="0">
                <a:ea typeface="+mn-lt"/>
                <a:cs typeface="+mn-lt"/>
              </a:rPr>
              <a:t> 14 October. Available at: </a:t>
            </a:r>
            <a:r>
              <a:rPr lang="en-US" sz="1500" dirty="0">
                <a:ea typeface="+mn-lt"/>
                <a:cs typeface="+mn-lt"/>
                <a:hlinkClick r:id="rId3"/>
              </a:rPr>
              <a:t>https://www.theguardian.com/business/2025/oct/14/tesco-uk-sales-asda-inflation-grocery-prices</a:t>
            </a:r>
            <a:r>
              <a:rPr lang="en-US" sz="1500" dirty="0">
                <a:ea typeface="+mn-lt"/>
                <a:cs typeface="+mn-lt"/>
              </a:rPr>
              <a:t> (Accessed: 18 May 2026)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Dam, S.M. and Dam, T.C. (2021) ‘Relationships between service quality, brand image, customer satisfaction, and customer loyalty’,</a:t>
            </a:r>
            <a:r>
              <a:rPr lang="en-US" sz="1500" i="1" dirty="0">
                <a:ea typeface="+mn-lt"/>
                <a:cs typeface="+mn-lt"/>
              </a:rPr>
              <a:t> Journal of Asian Finance, Economics and Business, </a:t>
            </a:r>
            <a:r>
              <a:rPr lang="en-US" sz="1500" dirty="0">
                <a:ea typeface="+mn-lt"/>
                <a:cs typeface="+mn-lt"/>
              </a:rPr>
              <a:t>8(3), pp. 585–593.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Etikan</a:t>
            </a:r>
            <a:r>
              <a:rPr lang="en-US" sz="1500" dirty="0">
                <a:ea typeface="+mn-lt"/>
                <a:cs typeface="+mn-lt"/>
              </a:rPr>
              <a:t>, I., Musa, S.A. and </a:t>
            </a:r>
            <a:r>
              <a:rPr lang="en-US" sz="1500" dirty="0" err="1">
                <a:ea typeface="+mn-lt"/>
                <a:cs typeface="+mn-lt"/>
              </a:rPr>
              <a:t>Alkassim</a:t>
            </a:r>
            <a:r>
              <a:rPr lang="en-US" sz="1500" dirty="0">
                <a:ea typeface="+mn-lt"/>
                <a:cs typeface="+mn-lt"/>
              </a:rPr>
              <a:t>, R.S. (2016) ‘Comparison of convenience sampling and purposive sampling’,</a:t>
            </a:r>
            <a:r>
              <a:rPr lang="en-US" sz="1500" i="1" dirty="0">
                <a:ea typeface="+mn-lt"/>
                <a:cs typeface="+mn-lt"/>
              </a:rPr>
              <a:t> American Journal of Theoretical and Applied Statistics, </a:t>
            </a:r>
            <a:r>
              <a:rPr lang="en-US" sz="1500" dirty="0">
                <a:ea typeface="+mn-lt"/>
                <a:cs typeface="+mn-lt"/>
              </a:rPr>
              <a:t>5(1), pp. 1–4. 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Herzberg, F. (1968) ‘One more time: How do you motivate employees?’, Harvard Business Review, 46, pp. 53–62.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Hennink</a:t>
            </a:r>
            <a:r>
              <a:rPr lang="en-US" sz="1500" dirty="0">
                <a:ea typeface="+mn-lt"/>
                <a:cs typeface="+mn-lt"/>
              </a:rPr>
              <a:t>, M., Bailey, A. and Hutter, I. (2020)</a:t>
            </a:r>
            <a:r>
              <a:rPr lang="en-US" sz="1500" i="1" dirty="0">
                <a:ea typeface="+mn-lt"/>
                <a:cs typeface="+mn-lt"/>
              </a:rPr>
              <a:t> Qualitative research methods. </a:t>
            </a:r>
            <a:r>
              <a:rPr lang="en-US" sz="1500" dirty="0">
                <a:ea typeface="+mn-lt"/>
                <a:cs typeface="+mn-lt"/>
              </a:rPr>
              <a:t>London: SAGE.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Parasuraman, A., Zeithaml, V.A. and Berry, L.L. (1988) ‘SERVQUAL: A multiple-item scale for measuring consumer perceptions of service quality’,</a:t>
            </a:r>
            <a:r>
              <a:rPr lang="en-US" sz="1500" i="1" dirty="0">
                <a:ea typeface="+mn-lt"/>
                <a:cs typeface="+mn-lt"/>
              </a:rPr>
              <a:t> Journal of Retailing,</a:t>
            </a:r>
            <a:r>
              <a:rPr lang="en-US" sz="1500" dirty="0">
                <a:ea typeface="+mn-lt"/>
                <a:cs typeface="+mn-lt"/>
              </a:rPr>
              <a:t> 64(1), pp. 12–40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Sharma, P., Ueno, A. and Kingshott, R. (2021) ‘Self-service technology in supermarkets – do frontline staff still matter?’, </a:t>
            </a:r>
            <a:r>
              <a:rPr lang="en-US" sz="1500" i="1" dirty="0">
                <a:ea typeface="+mn-lt"/>
                <a:cs typeface="+mn-lt"/>
              </a:rPr>
              <a:t>Journal of Retailing and Consumer Services, </a:t>
            </a:r>
            <a:r>
              <a:rPr lang="en-US" sz="1500" dirty="0">
                <a:ea typeface="+mn-lt"/>
                <a:cs typeface="+mn-lt"/>
              </a:rPr>
              <a:t>59, p. 102356.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Sibonde</a:t>
            </a:r>
            <a:r>
              <a:rPr lang="en-US" sz="1500" dirty="0">
                <a:ea typeface="+mn-lt"/>
                <a:cs typeface="+mn-lt"/>
              </a:rPr>
              <a:t>, A.H. and Dassah, M.O. (2021) ‘The relationship between employee motivation and service quality: Case study of a selected municipality in the Western Cape province, South Africa’,</a:t>
            </a:r>
            <a:r>
              <a:rPr lang="en-US" sz="1500" i="1" dirty="0">
                <a:ea typeface="+mn-lt"/>
                <a:cs typeface="+mn-lt"/>
              </a:rPr>
              <a:t> Africa’s Public Service Delivery and Performance Review,</a:t>
            </a:r>
            <a:r>
              <a:rPr lang="en-US" sz="1500" dirty="0">
                <a:ea typeface="+mn-lt"/>
                <a:cs typeface="+mn-lt"/>
              </a:rPr>
              <a:t> 9(1), p. 499.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Saunders, M., Lewis, P. and Thornhill, A. (2019) Research methods for business students. 8th </a:t>
            </a:r>
            <a:r>
              <a:rPr lang="en-US" sz="1500" dirty="0" err="1">
                <a:ea typeface="+mn-lt"/>
                <a:cs typeface="+mn-lt"/>
              </a:rPr>
              <a:t>edn</a:t>
            </a:r>
            <a:r>
              <a:rPr lang="en-US" sz="1500" dirty="0">
                <a:ea typeface="+mn-lt"/>
                <a:cs typeface="+mn-lt"/>
              </a:rPr>
              <a:t>. Harlow: Pearson.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Wolf, C., Fu, Y.-C., Smith, T. and Joye, D. (2016) </a:t>
            </a:r>
            <a:r>
              <a:rPr lang="en-US" sz="1500" i="1" dirty="0">
                <a:ea typeface="+mn-lt"/>
                <a:cs typeface="+mn-lt"/>
              </a:rPr>
              <a:t>The SAGE handbook of survey methodology</a:t>
            </a:r>
            <a:r>
              <a:rPr lang="en-US" sz="1500" dirty="0">
                <a:ea typeface="+mn-lt"/>
                <a:cs typeface="+mn-lt"/>
              </a:rPr>
              <a:t>. London: SAGE.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Wulandari, S.S. (2019) ‘Employee commitment and service performance’, </a:t>
            </a:r>
            <a:r>
              <a:rPr lang="en-US" sz="1500" i="1" dirty="0">
                <a:ea typeface="+mn-lt"/>
                <a:cs typeface="+mn-lt"/>
              </a:rPr>
              <a:t>Human Systems Management,</a:t>
            </a:r>
            <a:r>
              <a:rPr lang="en-US" sz="1500" dirty="0">
                <a:ea typeface="+mn-lt"/>
                <a:cs typeface="+mn-lt"/>
              </a:rPr>
              <a:t> 37(4), pp. 381–386.</a:t>
            </a:r>
            <a:endParaRPr lang="en-US" sz="1500" dirty="0"/>
          </a:p>
          <a:p>
            <a:pPr>
              <a:lnSpc>
                <a:spcPct val="90000"/>
              </a:lnSpc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7285018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24</TotalTime>
  <Words>1400</Words>
  <Application>Microsoft Office PowerPoint</Application>
  <PresentationFormat>Widescreen</PresentationFormat>
  <Paragraphs>111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Henry Chilaka: 2209282 Lecturer: Kathryn Flynn 04/06/2026   Module: BMSW7004-Research Methods  Research Presentation </vt:lpstr>
      <vt:lpstr>Background </vt:lpstr>
      <vt:lpstr>Research Aim, Questions and Objectives </vt:lpstr>
      <vt:lpstr>Significant of the study </vt:lpstr>
      <vt:lpstr>Research Design and Methodology</vt:lpstr>
      <vt:lpstr>Rationale for Quantitative Method </vt:lpstr>
      <vt:lpstr>Survey Design, Reliability and Validity </vt:lpstr>
      <vt:lpstr>Sampling and Data Collection </vt:lpstr>
      <vt:lpstr>Data Analysis, Ethics and Limitation </vt:lpstr>
      <vt:lpstr>Tentative Timeline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Henry Chilaka (2209282)</cp:lastModifiedBy>
  <cp:revision>1108</cp:revision>
  <dcterms:created xsi:type="dcterms:W3CDTF">2026-05-17T20:46:12Z</dcterms:created>
  <dcterms:modified xsi:type="dcterms:W3CDTF">2026-06-04T11:10:39Z</dcterms:modified>
</cp:coreProperties>
</file>