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6"/>
  </p:notesMasterIdLst>
  <p:sldIdLst>
    <p:sldId id="256" r:id="rId2"/>
    <p:sldId id="257" r:id="rId3"/>
    <p:sldId id="258" r:id="rId4"/>
    <p:sldId id="269" r:id="rId5"/>
    <p:sldId id="259" r:id="rId6"/>
    <p:sldId id="260" r:id="rId7"/>
    <p:sldId id="261" r:id="rId8"/>
    <p:sldId id="262" r:id="rId9"/>
    <p:sldId id="263" r:id="rId10"/>
    <p:sldId id="265" r:id="rId11"/>
    <p:sldId id="264"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69" autoAdjust="0"/>
    <p:restoredTop sz="86957" autoAdjust="0"/>
  </p:normalViewPr>
  <p:slideViewPr>
    <p:cSldViewPr snapToGrid="0">
      <p:cViewPr>
        <p:scale>
          <a:sx n="90" d="100"/>
          <a:sy n="90" d="100"/>
        </p:scale>
        <p:origin x="384" y="6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770438-C5C9-4E3D-97B7-E4D5B42B3024}" type="datetimeFigureOut">
              <a:rPr lang="en-IN" smtClean="0"/>
              <a:t>23-11-2023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29E990-47B5-41A6-8330-D6E080012C41}" type="slidenum">
              <a:rPr lang="en-IN" smtClean="0"/>
              <a:t>‹#›</a:t>
            </a:fld>
            <a:endParaRPr lang="en-IN"/>
          </a:p>
        </p:txBody>
      </p:sp>
    </p:spTree>
    <p:extLst>
      <p:ext uri="{BB962C8B-B14F-4D97-AF65-F5344CB8AC3E}">
        <p14:creationId xmlns:p14="http://schemas.microsoft.com/office/powerpoint/2010/main" val="295170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29E990-47B5-41A6-8330-D6E080012C41}" type="slidenum">
              <a:rPr lang="en-IN" smtClean="0"/>
              <a:t>1</a:t>
            </a:fld>
            <a:endParaRPr lang="en-IN"/>
          </a:p>
        </p:txBody>
      </p:sp>
    </p:spTree>
    <p:extLst>
      <p:ext uri="{BB962C8B-B14F-4D97-AF65-F5344CB8AC3E}">
        <p14:creationId xmlns:p14="http://schemas.microsoft.com/office/powerpoint/2010/main" val="3636118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Times New Roman" panose="02020603050405020304" pitchFamily="18" charset="0"/>
              </a:rPr>
              <a:t>A company’s operations in a specific market are determined by its internal operations and external working environment. Internal analysis can help a company identify its strengths and weak factors, which assist it further in recognising how it could find opportunities for itself and what threats it needs to solve. The aim of this study is to demonstrate a clear understanding of how Apple maintain its functions in specific external and internal environment.  This study will incorporate PESTLE analysis for the external environment and SWOT analysis for internal environmental analysis. In addition, the CSR initiatives and ethical approaches of Apple will be evaluated as well. </a:t>
            </a:r>
            <a:endParaRPr lang="en-IN" sz="12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529E990-47B5-41A6-8330-D6E080012C41}" type="slidenum">
              <a:rPr lang="en-IN" smtClean="0"/>
              <a:t>2</a:t>
            </a:fld>
            <a:endParaRPr lang="en-IN"/>
          </a:p>
        </p:txBody>
      </p:sp>
    </p:spTree>
    <p:extLst>
      <p:ext uri="{BB962C8B-B14F-4D97-AF65-F5344CB8AC3E}">
        <p14:creationId xmlns:p14="http://schemas.microsoft.com/office/powerpoint/2010/main" val="363276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dirty="0">
                <a:solidFill>
                  <a:srgbClr val="000000"/>
                </a:solidFill>
                <a:effectLst/>
                <a:latin typeface="Times New Roman" panose="02020603050405020304" pitchFamily="18" charset="0"/>
                <a:ea typeface="Times New Roman" panose="02020603050405020304" pitchFamily="18" charset="0"/>
              </a:rPr>
              <a:t>Apple is an American technology company, which operates in more than 20 nations worldwide. As per findings, Apple is one of the most recognised and influential companies worldwide, which is responsible for the huge popularity of the iPhone. The company generate most sales from its home country as approximately 42% of its revenue is generated from this country (Business of Apps, 2023). In addition, the iPhone of Apple is the most sold product, which is the most revenue generator of the company.</a:t>
            </a:r>
            <a:endParaRPr lang="en-IN" sz="1200" dirty="0">
              <a:effectLst/>
              <a:latin typeface="Times New Roman" panose="02020603050405020304" pitchFamily="18" charset="0"/>
              <a:ea typeface="Times New Roman" panose="02020603050405020304" pitchFamily="18" charset="0"/>
            </a:endParaRPr>
          </a:p>
          <a:p>
            <a:endParaRPr lang="en-IN" sz="1000" dirty="0"/>
          </a:p>
        </p:txBody>
      </p:sp>
      <p:sp>
        <p:nvSpPr>
          <p:cNvPr id="4" name="Slide Number Placeholder 3"/>
          <p:cNvSpPr>
            <a:spLocks noGrp="1"/>
          </p:cNvSpPr>
          <p:nvPr>
            <p:ph type="sldNum" sz="quarter" idx="5"/>
          </p:nvPr>
        </p:nvSpPr>
        <p:spPr/>
        <p:txBody>
          <a:bodyPr/>
          <a:lstStyle/>
          <a:p>
            <a:fld id="{A529E990-47B5-41A6-8330-D6E080012C41}" type="slidenum">
              <a:rPr lang="en-IN" smtClean="0"/>
              <a:t>3</a:t>
            </a:fld>
            <a:endParaRPr lang="en-IN"/>
          </a:p>
        </p:txBody>
      </p:sp>
    </p:spTree>
    <p:extLst>
      <p:ext uri="{BB962C8B-B14F-4D97-AF65-F5344CB8AC3E}">
        <p14:creationId xmlns:p14="http://schemas.microsoft.com/office/powerpoint/2010/main" val="40063315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Apple follows hierarchical organisational structure as the firm’s CEO Tim cook occupies the highest position. Whereas, under his guidance there are other significant member of the organisation like general counsel and senior vice president Katherine Adams represent their position and equal standing in the organisation.  In addition, it has been observed that in the year 2022, Apple's brand value reached approximately 947 billion dollars and it was the most valuable brand for technology beating Google and Microsoft getting second and third place (Statista, 2023). The company functions in a way where people are treated as the most important source for the company whether they are customers or employees (Careers at Apple, 2023). The company incorporates an inclusive workforce to value people's ideas by accepting their differences from each other. </a:t>
            </a:r>
            <a:r>
              <a:rPr lang="en-GB" sz="1800" dirty="0">
                <a:solidFill>
                  <a:srgbClr val="FF0000"/>
                </a:solidFill>
                <a:effectLst/>
                <a:latin typeface="Times New Roman" panose="02020603050405020304" pitchFamily="18" charset="0"/>
                <a:ea typeface="Arial" panose="020B0604020202020204" pitchFamily="34" charset="0"/>
                <a:cs typeface="Arial" panose="020B0604020202020204" pitchFamily="34" charset="0"/>
              </a:rPr>
              <a:t>With the implication of the organisational structure the company has incorporated diversity accordingly, which has been helpful for it to reflect its open behaviour to the world (</a:t>
            </a:r>
            <a:r>
              <a:rPr lang="en-IN" sz="1800" dirty="0">
                <a:solidFill>
                  <a:srgbClr val="FF0000"/>
                </a:solidFill>
                <a:effectLst/>
                <a:latin typeface="Times New Roman" panose="02020603050405020304" pitchFamily="18" charset="0"/>
                <a:ea typeface="Arial" panose="020B0604020202020204" pitchFamily="34" charset="0"/>
              </a:rPr>
              <a:t>Apple</a:t>
            </a:r>
            <a:r>
              <a:rPr lang="en-GB" sz="1800" dirty="0">
                <a:solidFill>
                  <a:srgbClr val="FF0000"/>
                </a:solidFill>
                <a:effectLst/>
                <a:latin typeface="Times New Roman" panose="02020603050405020304" pitchFamily="18" charset="0"/>
                <a:ea typeface="Arial" panose="020B0604020202020204" pitchFamily="34" charset="0"/>
                <a:cs typeface="Arial" panose="020B0604020202020204" pitchFamily="34" charset="0"/>
              </a:rPr>
              <a:t>, </a:t>
            </a:r>
            <a:r>
              <a:rPr lang="en-IN" sz="1800" dirty="0">
                <a:solidFill>
                  <a:srgbClr val="FF0000"/>
                </a:solidFill>
                <a:effectLst/>
                <a:latin typeface="Times New Roman" panose="02020603050405020304" pitchFamily="18" charset="0"/>
                <a:ea typeface="Arial" panose="020B0604020202020204" pitchFamily="34" charset="0"/>
              </a:rPr>
              <a:t>2023</a:t>
            </a:r>
            <a:r>
              <a:rPr lang="en-GB" sz="1800" dirty="0">
                <a:solidFill>
                  <a:srgbClr val="FF0000"/>
                </a:solidFill>
                <a:effectLst/>
                <a:latin typeface="Times New Roman" panose="02020603050405020304" pitchFamily="18" charset="0"/>
                <a:ea typeface="Arial" panose="020B0604020202020204" pitchFamily="34" charset="0"/>
                <a:cs typeface="Arial" panose="020B0604020202020204" pitchFamily="34" charset="0"/>
              </a:rPr>
              <a:t>). </a:t>
            </a:r>
            <a:r>
              <a:rPr lang="en-IN" sz="1800" dirty="0">
                <a:solidFill>
                  <a:srgbClr val="000000"/>
                </a:solidFill>
                <a:effectLst/>
                <a:latin typeface="Times New Roman" panose="02020603050405020304" pitchFamily="18" charset="0"/>
                <a:ea typeface="Times New Roman" panose="02020603050405020304" pitchFamily="18" charset="0"/>
              </a:rPr>
              <a:t>Moreover, the organisational structure of the company focuses on managerial control and offers limited flexibility to facilitate responsiveness to certain changes in global technology and information industries.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529E990-47B5-41A6-8330-D6E080012C41}" type="slidenum">
              <a:rPr lang="en-IN" smtClean="0"/>
              <a:t>4</a:t>
            </a:fld>
            <a:endParaRPr lang="en-IN"/>
          </a:p>
        </p:txBody>
      </p:sp>
    </p:spTree>
    <p:extLst>
      <p:ext uri="{BB962C8B-B14F-4D97-AF65-F5344CB8AC3E}">
        <p14:creationId xmlns:p14="http://schemas.microsoft.com/office/powerpoint/2010/main" val="31011555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From the above table, some strengths and drawbacks of Apple company have been identified based on which the threatening factors and opportunities have been analysed. The company need to focus more on product development to survive in the competitive market or else it will not be able to hold its position in the global market for a long time. In addition, the company can try to make affordable products to increase its customer base, which will help the company decrease competition. </a:t>
            </a:r>
            <a:r>
              <a:rPr lang="en-IN"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However, Apple’s strong brand image across the globe could help it to increase its sales volume with the approach of providing new products.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529E990-47B5-41A6-8330-D6E080012C41}" type="slidenum">
              <a:rPr lang="en-IN" smtClean="0"/>
              <a:t>5</a:t>
            </a:fld>
            <a:endParaRPr lang="en-IN"/>
          </a:p>
        </p:txBody>
      </p:sp>
    </p:spTree>
    <p:extLst>
      <p:ext uri="{BB962C8B-B14F-4D97-AF65-F5344CB8AC3E}">
        <p14:creationId xmlns:p14="http://schemas.microsoft.com/office/powerpoint/2010/main" val="283287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Times New Roman" panose="02020603050405020304" pitchFamily="18" charset="0"/>
              </a:rPr>
              <a:t>The company Apple has been able to achieve huge success as a luxury technology company in a short time, which highlights that the internal capabilities of the company are extremely strong. The strategic decision of the company to create disparity in the PC sector through a creative design of merchandise has helped the company to utilise the resources on a high level for itself. The price of PCs benefits the company by attracting individual expenses, which increases its revenue (Farida and Setiawan, 2022). In addition, the company use the best software and structured hardware for its computers. This has helped the company attract the attention of the younger generation as well as people who use computers for both work and gaming purposes. However, the performance and popularity of its items such as iPods and iPhones cannot help the company to sustain itself in the market positively as the competition is increasing. </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endParaRPr lang="en-IN" sz="1000" dirty="0"/>
          </a:p>
        </p:txBody>
      </p:sp>
      <p:sp>
        <p:nvSpPr>
          <p:cNvPr id="4" name="Slide Number Placeholder 3"/>
          <p:cNvSpPr>
            <a:spLocks noGrp="1"/>
          </p:cNvSpPr>
          <p:nvPr>
            <p:ph type="sldNum" sz="quarter" idx="5"/>
          </p:nvPr>
        </p:nvSpPr>
        <p:spPr/>
        <p:txBody>
          <a:bodyPr/>
          <a:lstStyle/>
          <a:p>
            <a:fld id="{A529E990-47B5-41A6-8330-D6E080012C41}" type="slidenum">
              <a:rPr lang="en-IN" smtClean="0"/>
              <a:t>6</a:t>
            </a:fld>
            <a:endParaRPr lang="en-IN"/>
          </a:p>
        </p:txBody>
      </p:sp>
    </p:spTree>
    <p:extLst>
      <p:ext uri="{BB962C8B-B14F-4D97-AF65-F5344CB8AC3E}">
        <p14:creationId xmlns:p14="http://schemas.microsoft.com/office/powerpoint/2010/main" val="29185226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dirty="0">
                <a:solidFill>
                  <a:srgbClr val="000000"/>
                </a:solidFill>
                <a:effectLst/>
                <a:latin typeface="Times New Roman" panose="02020603050405020304" pitchFamily="18" charset="0"/>
                <a:ea typeface="Times New Roman" panose="02020603050405020304" pitchFamily="18" charset="0"/>
              </a:rPr>
              <a:t>Apple’s next strategy to operate in the UK market needs to be based on the country’s external environmental analysis, which will help it to find whether the external environment of the UK would positively or negatively affect its future operations. The factors of PESTLE analysis are as follows:</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r>
              <a:rPr lang="en-IN" sz="1200" b="1" i="1" dirty="0">
                <a:solidFill>
                  <a:srgbClr val="000000"/>
                </a:solidFill>
                <a:effectLst/>
                <a:latin typeface="Times New Roman" panose="02020603050405020304" pitchFamily="18" charset="0"/>
                <a:ea typeface="Times New Roman" panose="02020603050405020304" pitchFamily="18" charset="0"/>
              </a:rPr>
              <a:t>Political factor:</a:t>
            </a:r>
            <a:r>
              <a:rPr lang="en-IN" sz="1200" dirty="0">
                <a:solidFill>
                  <a:srgbClr val="000000"/>
                </a:solidFill>
                <a:effectLst/>
                <a:latin typeface="Times New Roman" panose="02020603050405020304" pitchFamily="18" charset="0"/>
                <a:ea typeface="Times New Roman" panose="02020603050405020304" pitchFamily="18" charset="0"/>
              </a:rPr>
              <a:t> The UK is a politically stable nation and got approximately 0.54 points in the year 2021 (Global Economy, 2023). Political stability is necessary for businesses to operate without any problems because, in a stable country laws, import and export services, rules and regulations do not change easily, which is helpful for Apple to operate in a stable economic condition. Thus, it can be inferred that the political factor of the UK will affect the company </a:t>
            </a:r>
            <a:r>
              <a:rPr lang="en-IN" sz="1200" b="1" i="1" dirty="0">
                <a:solidFill>
                  <a:srgbClr val="000000"/>
                </a:solidFill>
                <a:effectLst/>
                <a:latin typeface="Times New Roman" panose="02020603050405020304" pitchFamily="18" charset="0"/>
                <a:ea typeface="Times New Roman" panose="02020603050405020304" pitchFamily="18" charset="0"/>
              </a:rPr>
              <a:t>positively</a:t>
            </a:r>
            <a:r>
              <a:rPr lang="en-IN" sz="1200" dirty="0">
                <a:solidFill>
                  <a:srgbClr val="000000"/>
                </a:solidFill>
                <a:effectLst/>
                <a:latin typeface="Times New Roman" panose="02020603050405020304" pitchFamily="18" charset="0"/>
                <a:ea typeface="Times New Roman" panose="02020603050405020304" pitchFamily="18" charset="0"/>
              </a:rPr>
              <a:t>. </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r>
              <a:rPr lang="en-IN" sz="1200" b="1" i="1" dirty="0">
                <a:solidFill>
                  <a:srgbClr val="000000"/>
                </a:solidFill>
                <a:effectLst/>
                <a:latin typeface="Times New Roman" panose="02020603050405020304" pitchFamily="18" charset="0"/>
                <a:ea typeface="Times New Roman" panose="02020603050405020304" pitchFamily="18" charset="0"/>
              </a:rPr>
              <a:t>Economic factor:</a:t>
            </a:r>
            <a:r>
              <a:rPr lang="en-IN" sz="1200" dirty="0">
                <a:solidFill>
                  <a:srgbClr val="000000"/>
                </a:solidFill>
                <a:effectLst/>
                <a:latin typeface="Times New Roman" panose="02020603050405020304" pitchFamily="18" charset="0"/>
                <a:ea typeface="Times New Roman" panose="02020603050405020304" pitchFamily="18" charset="0"/>
              </a:rPr>
              <a:t> The GDP rate of the UK has grown approximately 4.1% in the year 2022 than the previous year, which is likely to grow in the upcoming times (Statista, 2023). The increased GDP rate would increase people's ability to spend on luxury items, which would affect Apple's business operations </a:t>
            </a:r>
            <a:r>
              <a:rPr lang="en-IN" sz="1200" b="1" i="1" dirty="0">
                <a:solidFill>
                  <a:srgbClr val="000000"/>
                </a:solidFill>
                <a:effectLst/>
                <a:latin typeface="Times New Roman" panose="02020603050405020304" pitchFamily="18" charset="0"/>
                <a:ea typeface="Times New Roman" panose="02020603050405020304" pitchFamily="18" charset="0"/>
              </a:rPr>
              <a:t>positively</a:t>
            </a:r>
            <a:r>
              <a:rPr lang="en-IN" sz="1200" dirty="0">
                <a:solidFill>
                  <a:srgbClr val="000000"/>
                </a:solidFill>
                <a:effectLst/>
                <a:latin typeface="Times New Roman" panose="02020603050405020304" pitchFamily="18" charset="0"/>
                <a:ea typeface="Times New Roman" panose="02020603050405020304" pitchFamily="18" charset="0"/>
              </a:rPr>
              <a:t> as the company is a luxurious brand. </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r>
              <a:rPr lang="en-IN" sz="1200" b="1" i="1" dirty="0">
                <a:solidFill>
                  <a:srgbClr val="000000"/>
                </a:solidFill>
                <a:effectLst/>
                <a:latin typeface="Times New Roman" panose="02020603050405020304" pitchFamily="18" charset="0"/>
                <a:ea typeface="Times New Roman" panose="02020603050405020304" pitchFamily="18" charset="0"/>
              </a:rPr>
              <a:t>Social factor:</a:t>
            </a:r>
            <a:r>
              <a:rPr lang="en-IN" sz="1200" dirty="0">
                <a:solidFill>
                  <a:srgbClr val="000000"/>
                </a:solidFill>
                <a:effectLst/>
                <a:latin typeface="Times New Roman" panose="02020603050405020304" pitchFamily="18" charset="0"/>
                <a:ea typeface="Times New Roman" panose="02020603050405020304" pitchFamily="18" charset="0"/>
              </a:rPr>
              <a:t> The luxury market of the UK has generated approximately 16.37 billion dollars, which is likely to grow by about 4.25% in the upcoming years (Statista, 2023). This highlights that people in the UK spend on luxury products, which is a positive sign for the company. In addition, people in the UK like to buy stylish and expensive products mostly the younger generation, which will affect the company </a:t>
            </a:r>
            <a:r>
              <a:rPr lang="en-IN" sz="1200" b="1" i="1" dirty="0">
                <a:solidFill>
                  <a:srgbClr val="000000"/>
                </a:solidFill>
                <a:effectLst/>
                <a:latin typeface="Times New Roman" panose="02020603050405020304" pitchFamily="18" charset="0"/>
                <a:ea typeface="Times New Roman" panose="02020603050405020304" pitchFamily="18" charset="0"/>
              </a:rPr>
              <a:t>positively</a:t>
            </a:r>
            <a:r>
              <a:rPr lang="en-IN" sz="1200" dirty="0">
                <a:solidFill>
                  <a:srgbClr val="000000"/>
                </a:solidFill>
                <a:effectLst/>
                <a:latin typeface="Times New Roman" panose="02020603050405020304" pitchFamily="18" charset="0"/>
                <a:ea typeface="Times New Roman" panose="02020603050405020304" pitchFamily="18" charset="0"/>
              </a:rPr>
              <a:t>. </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r>
              <a:rPr lang="en-IN" sz="1200" b="1" i="1" dirty="0">
                <a:solidFill>
                  <a:srgbClr val="000000"/>
                </a:solidFill>
                <a:effectLst/>
                <a:latin typeface="Times New Roman" panose="02020603050405020304" pitchFamily="18" charset="0"/>
                <a:ea typeface="Times New Roman" panose="02020603050405020304" pitchFamily="18" charset="0"/>
              </a:rPr>
              <a:t>Technology factor:</a:t>
            </a:r>
            <a:r>
              <a:rPr lang="en-IN" sz="1200" dirty="0">
                <a:solidFill>
                  <a:srgbClr val="000000"/>
                </a:solidFill>
                <a:effectLst/>
                <a:latin typeface="Times New Roman" panose="02020603050405020304" pitchFamily="18" charset="0"/>
                <a:ea typeface="Times New Roman" panose="02020603050405020304" pitchFamily="18" charset="0"/>
              </a:rPr>
              <a:t> Competitors of Apple such as Google and Samsung possess a strong ability to duplicate the products or offerings of Apple, which might create a threat to the company's survival. For example, Google has created Android Pay just like Apple Pay, which highlights that most signature technologies of Apple are being replicated by other competitors (de la Concurrence, 2021). This might affect the company </a:t>
            </a:r>
            <a:r>
              <a:rPr lang="en-IN" sz="1200" b="1" i="1" dirty="0">
                <a:solidFill>
                  <a:srgbClr val="000000"/>
                </a:solidFill>
                <a:effectLst/>
                <a:latin typeface="Times New Roman" panose="02020603050405020304" pitchFamily="18" charset="0"/>
                <a:ea typeface="Times New Roman" panose="02020603050405020304" pitchFamily="18" charset="0"/>
              </a:rPr>
              <a:t>negatively</a:t>
            </a:r>
            <a:r>
              <a:rPr lang="en-IN" sz="1200" dirty="0">
                <a:solidFill>
                  <a:srgbClr val="000000"/>
                </a:solidFill>
                <a:effectLst/>
                <a:latin typeface="Times New Roman" panose="02020603050405020304" pitchFamily="18" charset="0"/>
                <a:ea typeface="Times New Roman" panose="02020603050405020304" pitchFamily="18" charset="0"/>
              </a:rPr>
              <a:t> if it does not incorporate new innovative ideas to attract customers’ attention. </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r>
              <a:rPr lang="en-IN" sz="1200" b="1" i="1" dirty="0">
                <a:solidFill>
                  <a:srgbClr val="000000"/>
                </a:solidFill>
                <a:effectLst/>
                <a:latin typeface="Times New Roman" panose="02020603050405020304" pitchFamily="18" charset="0"/>
                <a:ea typeface="Times New Roman" panose="02020603050405020304" pitchFamily="18" charset="0"/>
              </a:rPr>
              <a:t>Legal factor:</a:t>
            </a:r>
            <a:r>
              <a:rPr lang="en-IN" sz="1200" dirty="0">
                <a:solidFill>
                  <a:srgbClr val="000000"/>
                </a:solidFill>
                <a:effectLst/>
                <a:latin typeface="Times New Roman" panose="02020603050405020304" pitchFamily="18" charset="0"/>
                <a:ea typeface="Times New Roman" panose="02020603050405020304" pitchFamily="18" charset="0"/>
              </a:rPr>
              <a:t> The company has recently entered the </a:t>
            </a:r>
            <a:r>
              <a:rPr lang="en-IN" sz="1200" b="1" i="1" dirty="0">
                <a:solidFill>
                  <a:srgbClr val="000000"/>
                </a:solidFill>
                <a:effectLst/>
                <a:latin typeface="Times New Roman" panose="02020603050405020304" pitchFamily="18" charset="0"/>
                <a:ea typeface="Times New Roman" panose="02020603050405020304" pitchFamily="18" charset="0"/>
              </a:rPr>
              <a:t>“financial service sector”</a:t>
            </a:r>
            <a:r>
              <a:rPr lang="en-IN" sz="1200" dirty="0">
                <a:solidFill>
                  <a:srgbClr val="000000"/>
                </a:solidFill>
                <a:effectLst/>
                <a:latin typeface="Times New Roman" panose="02020603050405020304" pitchFamily="18" charset="0"/>
                <a:ea typeface="Times New Roman" panose="02020603050405020304" pitchFamily="18" charset="0"/>
              </a:rPr>
              <a:t> through Apple Pay, which can increase the company’s government regulation and oversights. Apple’s revenue increased based on some products such as music and software covered by the </a:t>
            </a:r>
            <a:r>
              <a:rPr lang="en-IN" sz="1200" b="1" i="1" dirty="0">
                <a:solidFill>
                  <a:srgbClr val="000000"/>
                </a:solidFill>
                <a:effectLst/>
                <a:latin typeface="Times New Roman" panose="02020603050405020304" pitchFamily="18" charset="0"/>
                <a:ea typeface="Times New Roman" panose="02020603050405020304" pitchFamily="18" charset="0"/>
              </a:rPr>
              <a:t>“intellectual property laws”</a:t>
            </a:r>
            <a:r>
              <a:rPr lang="en-IN" sz="1200" dirty="0">
                <a:solidFill>
                  <a:srgbClr val="000000"/>
                </a:solidFill>
                <a:effectLst/>
                <a:latin typeface="Times New Roman" panose="02020603050405020304" pitchFamily="18" charset="0"/>
                <a:ea typeface="Times New Roman" panose="02020603050405020304" pitchFamily="18" charset="0"/>
              </a:rPr>
              <a:t>. In the UK, the company might face </a:t>
            </a:r>
            <a:r>
              <a:rPr lang="en-IN" sz="1200" b="1" i="1" dirty="0">
                <a:solidFill>
                  <a:srgbClr val="000000"/>
                </a:solidFill>
                <a:effectLst/>
                <a:latin typeface="Times New Roman" panose="02020603050405020304" pitchFamily="18" charset="0"/>
                <a:ea typeface="Times New Roman" panose="02020603050405020304" pitchFamily="18" charset="0"/>
              </a:rPr>
              <a:t>negative</a:t>
            </a:r>
            <a:r>
              <a:rPr lang="en-IN" sz="1200" dirty="0">
                <a:solidFill>
                  <a:srgbClr val="000000"/>
                </a:solidFill>
                <a:effectLst/>
                <a:latin typeface="Times New Roman" panose="02020603050405020304" pitchFamily="18" charset="0"/>
                <a:ea typeface="Times New Roman" panose="02020603050405020304" pitchFamily="18" charset="0"/>
              </a:rPr>
              <a:t> impacts as there are many rules and regulations in the </a:t>
            </a:r>
            <a:r>
              <a:rPr lang="en-IN" sz="1200" b="1" i="1" dirty="0">
                <a:solidFill>
                  <a:srgbClr val="000000"/>
                </a:solidFill>
                <a:effectLst/>
                <a:latin typeface="Times New Roman" panose="02020603050405020304" pitchFamily="18" charset="0"/>
                <a:ea typeface="Times New Roman" panose="02020603050405020304" pitchFamily="18" charset="0"/>
              </a:rPr>
              <a:t>“intellectual property law of the UK”</a:t>
            </a:r>
            <a:r>
              <a:rPr lang="en-IN" sz="1200" dirty="0">
                <a:solidFill>
                  <a:srgbClr val="000000"/>
                </a:solidFill>
                <a:effectLst/>
                <a:latin typeface="Times New Roman" panose="02020603050405020304" pitchFamily="18" charset="0"/>
                <a:ea typeface="Times New Roman" panose="02020603050405020304" pitchFamily="18" charset="0"/>
              </a:rPr>
              <a:t>, which restricts the business operations of companies (GOV UK, 2023). </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r>
              <a:rPr lang="en-IN" sz="1200" b="1" i="1" dirty="0">
                <a:solidFill>
                  <a:srgbClr val="000000"/>
                </a:solidFill>
                <a:effectLst/>
                <a:latin typeface="Times New Roman" panose="02020603050405020304" pitchFamily="18" charset="0"/>
                <a:ea typeface="Times New Roman" panose="02020603050405020304" pitchFamily="18" charset="0"/>
              </a:rPr>
              <a:t>Environment factor:</a:t>
            </a:r>
            <a:r>
              <a:rPr lang="en-IN" sz="1200" dirty="0">
                <a:solidFill>
                  <a:srgbClr val="000000"/>
                </a:solidFill>
                <a:effectLst/>
                <a:latin typeface="Times New Roman" panose="02020603050405020304" pitchFamily="18" charset="0"/>
                <a:ea typeface="Times New Roman" panose="02020603050405020304" pitchFamily="18" charset="0"/>
              </a:rPr>
              <a:t> One of the biggest environmental issues faced by Apple is the waste of electronic devices that are nonworking. In the UK, environmental safety standards are high, which might affect the company’s operations </a:t>
            </a:r>
            <a:r>
              <a:rPr lang="en-IN" sz="1200" b="1" i="1" dirty="0">
                <a:solidFill>
                  <a:srgbClr val="000000"/>
                </a:solidFill>
                <a:effectLst/>
                <a:latin typeface="Times New Roman" panose="02020603050405020304" pitchFamily="18" charset="0"/>
                <a:ea typeface="Times New Roman" panose="02020603050405020304" pitchFamily="18" charset="0"/>
              </a:rPr>
              <a:t>negatively</a:t>
            </a:r>
            <a:r>
              <a:rPr lang="en-IN" sz="1200" dirty="0">
                <a:solidFill>
                  <a:srgbClr val="000000"/>
                </a:solidFill>
                <a:effectLst/>
                <a:latin typeface="Times New Roman" panose="02020603050405020304" pitchFamily="18" charset="0"/>
                <a:ea typeface="Times New Roman" panose="02020603050405020304" pitchFamily="18" charset="0"/>
              </a:rPr>
              <a:t>. If the company can incorporate sustainable practices, it would be able to overcome restrictions and make positive approaches towards nature and the local people. In addition, the high-energy use of the company can also clash with the environmental regulations of the UK.</a:t>
            </a:r>
            <a:endParaRPr lang="en-IN" sz="1200" dirty="0">
              <a:effectLst/>
              <a:latin typeface="Times New Roman" panose="02020603050405020304" pitchFamily="18" charset="0"/>
              <a:ea typeface="Times New Roman" panose="02020603050405020304" pitchFamily="18" charset="0"/>
            </a:endParaRPr>
          </a:p>
          <a:p>
            <a:endParaRPr lang="en-IN" sz="1000" dirty="0"/>
          </a:p>
        </p:txBody>
      </p:sp>
      <p:sp>
        <p:nvSpPr>
          <p:cNvPr id="4" name="Slide Number Placeholder 3"/>
          <p:cNvSpPr>
            <a:spLocks noGrp="1"/>
          </p:cNvSpPr>
          <p:nvPr>
            <p:ph type="sldNum" sz="quarter" idx="5"/>
          </p:nvPr>
        </p:nvSpPr>
        <p:spPr/>
        <p:txBody>
          <a:bodyPr/>
          <a:lstStyle/>
          <a:p>
            <a:fld id="{A529E990-47B5-41A6-8330-D6E080012C41}" type="slidenum">
              <a:rPr lang="en-IN" smtClean="0"/>
              <a:t>7</a:t>
            </a:fld>
            <a:endParaRPr lang="en-IN"/>
          </a:p>
        </p:txBody>
      </p:sp>
    </p:spTree>
    <p:extLst>
      <p:ext uri="{BB962C8B-B14F-4D97-AF65-F5344CB8AC3E}">
        <p14:creationId xmlns:p14="http://schemas.microsoft.com/office/powerpoint/2010/main" val="23869202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Above, the external environmental analysis for Apple has been analysed, which has highlighted that political, social and economic factors of the UK would affect Apple positively and other three factors would negatively affect the company’s operations. These factors would shape the future strategies of Apple to get the positive influence of the technological factor of the UK, the company need to incorporate new innovative ideas and introduce new products to attract people’s attention. In addition, the company Apple could try to incorporate the use of AI in its customer service to make better approaches to its existing and target customers (Huang and Rust, 2021). In addition, to avoid environmental issues, the company has to focus on sustainable practices and use recyclable raw materials. Thus, it can be inferred that the identification of the effects of different external factors would assist the company in mitigating the negative effects in the future by applying several strategies.</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endParaRPr lang="en-IN" sz="1000" dirty="0"/>
          </a:p>
        </p:txBody>
      </p:sp>
      <p:sp>
        <p:nvSpPr>
          <p:cNvPr id="4" name="Slide Number Placeholder 3"/>
          <p:cNvSpPr>
            <a:spLocks noGrp="1"/>
          </p:cNvSpPr>
          <p:nvPr>
            <p:ph type="sldNum" sz="quarter" idx="5"/>
          </p:nvPr>
        </p:nvSpPr>
        <p:spPr/>
        <p:txBody>
          <a:bodyPr/>
          <a:lstStyle/>
          <a:p>
            <a:fld id="{A529E990-47B5-41A6-8330-D6E080012C41}" type="slidenum">
              <a:rPr lang="en-IN" smtClean="0"/>
              <a:t>8</a:t>
            </a:fld>
            <a:endParaRPr lang="en-IN"/>
          </a:p>
        </p:txBody>
      </p:sp>
    </p:spTree>
    <p:extLst>
      <p:ext uri="{BB962C8B-B14F-4D97-AF65-F5344CB8AC3E}">
        <p14:creationId xmlns:p14="http://schemas.microsoft.com/office/powerpoint/2010/main" val="19704728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Times New Roman" panose="02020603050405020304" pitchFamily="18" charset="0"/>
              </a:rPr>
              <a:t>Apple’s stakeholders are its customers, employees, suppliers, investors, and communities who influence the company’s operations actively. The company prioritise its customers the most as they are the reason for the company’s increasing revenue. Customers of Apple are specific stakeholders who demand appropriate quality and price but employees who are other major stakeholders of the company seek proper working conditions. The interests of employees include career development, and compensation, which are linked to the company's organisational and corporate structure (Panmore Institute, 2023). The investors of Apple are interested in maximising their return on their investments. In addition, the government plays an important role as the company’s stakeholders who demand regulatory compliance. The suppliers are the company’s stakeholders as well who try to increase their profit while doing business with Apple. Furthermore, communities are considered Apple’s stakeholders as well because they are concerned with the ecological and socioeconomic effects of the products of the company. </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endParaRPr lang="en-IN" sz="1000" dirty="0"/>
          </a:p>
        </p:txBody>
      </p:sp>
      <p:sp>
        <p:nvSpPr>
          <p:cNvPr id="4" name="Slide Number Placeholder 3"/>
          <p:cNvSpPr>
            <a:spLocks noGrp="1"/>
          </p:cNvSpPr>
          <p:nvPr>
            <p:ph type="sldNum" sz="quarter" idx="5"/>
          </p:nvPr>
        </p:nvSpPr>
        <p:spPr/>
        <p:txBody>
          <a:bodyPr/>
          <a:lstStyle/>
          <a:p>
            <a:fld id="{A529E990-47B5-41A6-8330-D6E080012C41}" type="slidenum">
              <a:rPr lang="en-IN" smtClean="0"/>
              <a:t>9</a:t>
            </a:fld>
            <a:endParaRPr lang="en-IN"/>
          </a:p>
        </p:txBody>
      </p:sp>
    </p:spTree>
    <p:extLst>
      <p:ext uri="{BB962C8B-B14F-4D97-AF65-F5344CB8AC3E}">
        <p14:creationId xmlns:p14="http://schemas.microsoft.com/office/powerpoint/2010/main" val="21187539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Times New Roman" panose="02020603050405020304" pitchFamily="18" charset="0"/>
              </a:rPr>
              <a:t>From the company’s official website, it has been observed that the company conducts its business with honesty and ethics and maintains law and ethical compliance. The company claims that it makes products by following the ethical rules and regulations of different countries. Apple’s team complies with and conducts specific policies, which are foundational (Apple, 2023). However, there are some ethical issues that need to be addressed by the company to make its overall moves sustainable and ethical. For example, the company has faced accusations of </a:t>
            </a:r>
            <a:r>
              <a:rPr lang="en-IN" sz="1200" b="1" i="1" dirty="0">
                <a:solidFill>
                  <a:srgbClr val="000000"/>
                </a:solidFill>
                <a:effectLst/>
                <a:latin typeface="Times New Roman" panose="02020603050405020304" pitchFamily="18" charset="0"/>
                <a:ea typeface="Times New Roman" panose="02020603050405020304" pitchFamily="18" charset="0"/>
              </a:rPr>
              <a:t>“human rights violation”</a:t>
            </a:r>
            <a:r>
              <a:rPr lang="en-IN" sz="1200" dirty="0">
                <a:solidFill>
                  <a:srgbClr val="000000"/>
                </a:solidFill>
                <a:effectLst/>
                <a:latin typeface="Times New Roman" panose="02020603050405020304" pitchFamily="18" charset="0"/>
                <a:ea typeface="Times New Roman" panose="02020603050405020304" pitchFamily="18" charset="0"/>
              </a:rPr>
              <a:t> for tax avoidance and e-waste creation but the product iPhone was manufactured with the consideration of social responsibility. Thus, it has been analysed that the company has made some ethical rules but failed to apply these practices appropriately in its organisational culture, which has given the company negative publicity. </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endParaRPr lang="en-IN" sz="1000" dirty="0"/>
          </a:p>
        </p:txBody>
      </p:sp>
      <p:sp>
        <p:nvSpPr>
          <p:cNvPr id="4" name="Slide Number Placeholder 3"/>
          <p:cNvSpPr>
            <a:spLocks noGrp="1"/>
          </p:cNvSpPr>
          <p:nvPr>
            <p:ph type="sldNum" sz="quarter" idx="5"/>
          </p:nvPr>
        </p:nvSpPr>
        <p:spPr/>
        <p:txBody>
          <a:bodyPr/>
          <a:lstStyle/>
          <a:p>
            <a:fld id="{A529E990-47B5-41A6-8330-D6E080012C41}" type="slidenum">
              <a:rPr lang="en-IN" smtClean="0"/>
              <a:t>10</a:t>
            </a:fld>
            <a:endParaRPr lang="en-IN"/>
          </a:p>
        </p:txBody>
      </p:sp>
    </p:spTree>
    <p:extLst>
      <p:ext uri="{BB962C8B-B14F-4D97-AF65-F5344CB8AC3E}">
        <p14:creationId xmlns:p14="http://schemas.microsoft.com/office/powerpoint/2010/main" val="18972070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The CSR program of Apple has expanded accordingly over time with a specific emphasis, which has been placed on equitable and greener business practices. As it has been mentioned before Apple is one of the leading technology companies globally, thus, the company has focused on becoming net zero to attract the attention of customers positively. The company has announced a plan to extend its initiatives in its supply chain by the year 2030. </a:t>
            </a:r>
            <a:r>
              <a:rPr lang="en-GB" sz="1200" dirty="0">
                <a:solidFill>
                  <a:srgbClr val="FF0000"/>
                </a:solidFill>
                <a:effectLst/>
                <a:latin typeface="Times New Roman" panose="02020603050405020304" pitchFamily="18" charset="0"/>
                <a:ea typeface="Arial" panose="020B0604020202020204" pitchFamily="34" charset="0"/>
                <a:cs typeface="Times New Roman" panose="02020603050405020304" pitchFamily="18" charset="0"/>
              </a:rPr>
              <a:t>The company has set a goal to become carbon neutral about all its products. Its sustainable approach of Apple incorporates increasing the longevity and durability of the goods to make its products reused and refurbished. As the first carbon neutral product, the company is planning to launch Apple Watch as this product is made of innovative materials with low-carbon shipping and clean electricity. In addition, the company has decided to invest in nature-based projects. </a:t>
            </a:r>
            <a:r>
              <a:rPr lang="en-GB" sz="12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Furthermore, in the year 2021, the company announced different CSR programs under the 100-dollar million </a:t>
            </a:r>
            <a:r>
              <a:rPr lang="en-GB" sz="1200" b="1" i="1"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“Racial Equity and Justice Initiative”</a:t>
            </a:r>
            <a:r>
              <a:rPr lang="en-GB" sz="12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or REJI (Thomas, 2023). The company focused on incorporating the program to address racism, which is systematic to promote educational support to the local community. Thus, it can be said that the company’s CSR program focuses on incorporating diversity and increasing business outcomes by supporting local people to grow with minimal negative impact on the environment. </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529E990-47B5-41A6-8330-D6E080012C41}" type="slidenum">
              <a:rPr lang="en-IN" smtClean="0"/>
              <a:t>11</a:t>
            </a:fld>
            <a:endParaRPr lang="en-IN"/>
          </a:p>
        </p:txBody>
      </p:sp>
    </p:spTree>
    <p:extLst>
      <p:ext uri="{BB962C8B-B14F-4D97-AF65-F5344CB8AC3E}">
        <p14:creationId xmlns:p14="http://schemas.microsoft.com/office/powerpoint/2010/main" val="768868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dirty="0">
                <a:solidFill>
                  <a:srgbClr val="000000"/>
                </a:solidFill>
                <a:effectLst/>
                <a:latin typeface="Times New Roman" panose="02020603050405020304" pitchFamily="18" charset="0"/>
                <a:ea typeface="Times New Roman" panose="02020603050405020304" pitchFamily="18" charset="0"/>
              </a:rPr>
              <a:t>From the above discussion, the internal and external environmental analysis has been evaluated for Apple. From the SWOT analysis, it has been understood that Apple is one of the most popular technology companies globally, which has given the company a strong brand presence. In addition, high competition and lack of innovative products are the weak factors for Apple. Moreover, from the PESTLE analysis, it has been identified that technological, environmental and legal factors in the UK might affect the company’s operations negatively. The company need to make better approaches by implementing ethical practices appropriately, which will help the company become more sustainable and equitable at the same time. </a:t>
            </a:r>
            <a:r>
              <a:rPr lang="en-IN" sz="1200" dirty="0">
                <a:solidFill>
                  <a:srgbClr val="FF0000"/>
                </a:solidFill>
                <a:effectLst/>
                <a:latin typeface="Times New Roman" panose="02020603050405020304" pitchFamily="18" charset="0"/>
                <a:ea typeface="Times New Roman" panose="02020603050405020304" pitchFamily="18" charset="0"/>
              </a:rPr>
              <a:t>However, as an improvement approach, Apple could advertise about its innovative approaches such as using aluminium edge in its iPhone or its use of renewable energy resources to make its products. This will increase the awareness among its customers about its sustainable approaches and carbon neutral products such as Apple watch using social media channels. </a:t>
            </a:r>
            <a:endParaRPr lang="en-IN" sz="12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529E990-47B5-41A6-8330-D6E080012C41}" type="slidenum">
              <a:rPr lang="en-IN" smtClean="0"/>
              <a:t>12</a:t>
            </a:fld>
            <a:endParaRPr lang="en-IN"/>
          </a:p>
        </p:txBody>
      </p:sp>
    </p:spTree>
    <p:extLst>
      <p:ext uri="{BB962C8B-B14F-4D97-AF65-F5344CB8AC3E}">
        <p14:creationId xmlns:p14="http://schemas.microsoft.com/office/powerpoint/2010/main" val="42727562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297BC-81A1-22E5-1C12-8AB7BEBEFB4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6B555AE2-D8AB-78DF-1AEE-D13E00D683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B66C56DA-5758-A02B-4DC9-02FF5955FAD0}"/>
              </a:ext>
            </a:extLst>
          </p:cNvPr>
          <p:cNvSpPr>
            <a:spLocks noGrp="1"/>
          </p:cNvSpPr>
          <p:nvPr>
            <p:ph type="dt" sz="half" idx="10"/>
          </p:nvPr>
        </p:nvSpPr>
        <p:spPr/>
        <p:txBody>
          <a:bodyPr/>
          <a:lstStyle/>
          <a:p>
            <a:fld id="{90F36A77-4698-4C3A-8E25-FC66D2B61C56}" type="datetimeFigureOut">
              <a:rPr lang="en-IN" smtClean="0"/>
              <a:t>23-11-2023</a:t>
            </a:fld>
            <a:endParaRPr lang="en-IN"/>
          </a:p>
        </p:txBody>
      </p:sp>
      <p:sp>
        <p:nvSpPr>
          <p:cNvPr id="5" name="Footer Placeholder 4">
            <a:extLst>
              <a:ext uri="{FF2B5EF4-FFF2-40B4-BE49-F238E27FC236}">
                <a16:creationId xmlns:a16="http://schemas.microsoft.com/office/drawing/2014/main" id="{678BA84A-8DEE-F314-0C20-63BF4942837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18C6E48-AF7D-5E1F-3158-DE9C03BEA9B5}"/>
              </a:ext>
            </a:extLst>
          </p:cNvPr>
          <p:cNvSpPr>
            <a:spLocks noGrp="1"/>
          </p:cNvSpPr>
          <p:nvPr>
            <p:ph type="sldNum" sz="quarter" idx="12"/>
          </p:nvPr>
        </p:nvSpPr>
        <p:spPr/>
        <p:txBody>
          <a:bodyPr/>
          <a:lstStyle/>
          <a:p>
            <a:fld id="{28822475-F9F4-48EE-A729-208DFF2C1854}" type="slidenum">
              <a:rPr lang="en-IN" smtClean="0"/>
              <a:t>‹#›</a:t>
            </a:fld>
            <a:endParaRPr lang="en-IN"/>
          </a:p>
        </p:txBody>
      </p:sp>
    </p:spTree>
    <p:extLst>
      <p:ext uri="{BB962C8B-B14F-4D97-AF65-F5344CB8AC3E}">
        <p14:creationId xmlns:p14="http://schemas.microsoft.com/office/powerpoint/2010/main" val="31705444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3ECDF-0911-C65E-FC2B-8662260730A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19C3DC0-17BA-8262-1671-F1CD749E56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A7A3AFE-C4EE-EB00-9A2C-99163B03C49B}"/>
              </a:ext>
            </a:extLst>
          </p:cNvPr>
          <p:cNvSpPr>
            <a:spLocks noGrp="1"/>
          </p:cNvSpPr>
          <p:nvPr>
            <p:ph type="dt" sz="half" idx="10"/>
          </p:nvPr>
        </p:nvSpPr>
        <p:spPr/>
        <p:txBody>
          <a:bodyPr/>
          <a:lstStyle/>
          <a:p>
            <a:fld id="{90F36A77-4698-4C3A-8E25-FC66D2B61C56}" type="datetimeFigureOut">
              <a:rPr lang="en-IN" smtClean="0"/>
              <a:t>23-11-2023</a:t>
            </a:fld>
            <a:endParaRPr lang="en-IN"/>
          </a:p>
        </p:txBody>
      </p:sp>
      <p:sp>
        <p:nvSpPr>
          <p:cNvPr id="5" name="Footer Placeholder 4">
            <a:extLst>
              <a:ext uri="{FF2B5EF4-FFF2-40B4-BE49-F238E27FC236}">
                <a16:creationId xmlns:a16="http://schemas.microsoft.com/office/drawing/2014/main" id="{AA6D067A-611B-984C-97C5-F26E7293A92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20942FE-493F-2693-7232-E5BD1B3AED32}"/>
              </a:ext>
            </a:extLst>
          </p:cNvPr>
          <p:cNvSpPr>
            <a:spLocks noGrp="1"/>
          </p:cNvSpPr>
          <p:nvPr>
            <p:ph type="sldNum" sz="quarter" idx="12"/>
          </p:nvPr>
        </p:nvSpPr>
        <p:spPr/>
        <p:txBody>
          <a:bodyPr/>
          <a:lstStyle/>
          <a:p>
            <a:fld id="{28822475-F9F4-48EE-A729-208DFF2C1854}" type="slidenum">
              <a:rPr lang="en-IN" smtClean="0"/>
              <a:t>‹#›</a:t>
            </a:fld>
            <a:endParaRPr lang="en-IN"/>
          </a:p>
        </p:txBody>
      </p:sp>
    </p:spTree>
    <p:extLst>
      <p:ext uri="{BB962C8B-B14F-4D97-AF65-F5344CB8AC3E}">
        <p14:creationId xmlns:p14="http://schemas.microsoft.com/office/powerpoint/2010/main" val="33189348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D0C5C-F519-23BB-6269-8AAD080414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FFBFC6C7-E3BA-454D-57E4-BFDBAD99F09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17987D-6582-7A1B-8D42-393D0C509923}"/>
              </a:ext>
            </a:extLst>
          </p:cNvPr>
          <p:cNvSpPr>
            <a:spLocks noGrp="1"/>
          </p:cNvSpPr>
          <p:nvPr>
            <p:ph type="dt" sz="half" idx="10"/>
          </p:nvPr>
        </p:nvSpPr>
        <p:spPr/>
        <p:txBody>
          <a:bodyPr/>
          <a:lstStyle/>
          <a:p>
            <a:fld id="{90F36A77-4698-4C3A-8E25-FC66D2B61C56}" type="datetimeFigureOut">
              <a:rPr lang="en-IN" smtClean="0"/>
              <a:t>23-11-2023</a:t>
            </a:fld>
            <a:endParaRPr lang="en-IN"/>
          </a:p>
        </p:txBody>
      </p:sp>
      <p:sp>
        <p:nvSpPr>
          <p:cNvPr id="5" name="Footer Placeholder 4">
            <a:extLst>
              <a:ext uri="{FF2B5EF4-FFF2-40B4-BE49-F238E27FC236}">
                <a16:creationId xmlns:a16="http://schemas.microsoft.com/office/drawing/2014/main" id="{916FECF4-5773-6F84-C0F6-B13E5EACEBF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5F7F6F3-25B4-1917-8B3D-499E8C85ABB9}"/>
              </a:ext>
            </a:extLst>
          </p:cNvPr>
          <p:cNvSpPr>
            <a:spLocks noGrp="1"/>
          </p:cNvSpPr>
          <p:nvPr>
            <p:ph type="sldNum" sz="quarter" idx="12"/>
          </p:nvPr>
        </p:nvSpPr>
        <p:spPr/>
        <p:txBody>
          <a:bodyPr/>
          <a:lstStyle/>
          <a:p>
            <a:fld id="{28822475-F9F4-48EE-A729-208DFF2C1854}" type="slidenum">
              <a:rPr lang="en-IN" smtClean="0"/>
              <a:t>‹#›</a:t>
            </a:fld>
            <a:endParaRPr lang="en-IN"/>
          </a:p>
        </p:txBody>
      </p:sp>
    </p:spTree>
    <p:extLst>
      <p:ext uri="{BB962C8B-B14F-4D97-AF65-F5344CB8AC3E}">
        <p14:creationId xmlns:p14="http://schemas.microsoft.com/office/powerpoint/2010/main" val="1065160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D70D7-B669-9840-3D38-038099C6D86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1B9944F-B9FB-1AFE-32F5-E2C9E0B154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B54C4C4C-36A5-12D2-7045-29DECA9FF56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6CCC817B-1250-DE9E-23C9-C0403B0AD1B6}"/>
              </a:ext>
            </a:extLst>
          </p:cNvPr>
          <p:cNvSpPr>
            <a:spLocks noGrp="1"/>
          </p:cNvSpPr>
          <p:nvPr>
            <p:ph type="dt" sz="half" idx="10"/>
          </p:nvPr>
        </p:nvSpPr>
        <p:spPr/>
        <p:txBody>
          <a:bodyPr/>
          <a:lstStyle/>
          <a:p>
            <a:fld id="{90F36A77-4698-4C3A-8E25-FC66D2B61C56}" type="datetimeFigureOut">
              <a:rPr lang="en-IN" smtClean="0"/>
              <a:t>23-11-2023</a:t>
            </a:fld>
            <a:endParaRPr lang="en-IN"/>
          </a:p>
        </p:txBody>
      </p:sp>
      <p:sp>
        <p:nvSpPr>
          <p:cNvPr id="6" name="Footer Placeholder 5">
            <a:extLst>
              <a:ext uri="{FF2B5EF4-FFF2-40B4-BE49-F238E27FC236}">
                <a16:creationId xmlns:a16="http://schemas.microsoft.com/office/drawing/2014/main" id="{1C7D0E3D-1A8E-85C0-FB39-4573BE1623D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154E78C-C69A-FFF9-0BC9-34F36A51FE6B}"/>
              </a:ext>
            </a:extLst>
          </p:cNvPr>
          <p:cNvSpPr>
            <a:spLocks noGrp="1"/>
          </p:cNvSpPr>
          <p:nvPr>
            <p:ph type="sldNum" sz="quarter" idx="12"/>
          </p:nvPr>
        </p:nvSpPr>
        <p:spPr/>
        <p:txBody>
          <a:bodyPr/>
          <a:lstStyle/>
          <a:p>
            <a:fld id="{28822475-F9F4-48EE-A729-208DFF2C1854}" type="slidenum">
              <a:rPr lang="en-IN" smtClean="0"/>
              <a:t>‹#›</a:t>
            </a:fld>
            <a:endParaRPr lang="en-IN"/>
          </a:p>
        </p:txBody>
      </p:sp>
    </p:spTree>
    <p:extLst>
      <p:ext uri="{BB962C8B-B14F-4D97-AF65-F5344CB8AC3E}">
        <p14:creationId xmlns:p14="http://schemas.microsoft.com/office/powerpoint/2010/main" val="2786488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79E6E-CB54-BDBB-D837-9816A40EFD8E}"/>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F1805AA-1300-0B6C-4673-A8BF0F65DE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A4BD34-17FF-A06D-9ED0-4EFC2B5F1D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C37B4FC7-3F43-1799-1799-09EB78D6DB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AF91E6-3D88-9863-8A0F-FACE49ED1C1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82DB12FC-A930-27E5-8743-D6E7446275D1}"/>
              </a:ext>
            </a:extLst>
          </p:cNvPr>
          <p:cNvSpPr>
            <a:spLocks noGrp="1"/>
          </p:cNvSpPr>
          <p:nvPr>
            <p:ph type="dt" sz="half" idx="10"/>
          </p:nvPr>
        </p:nvSpPr>
        <p:spPr/>
        <p:txBody>
          <a:bodyPr/>
          <a:lstStyle/>
          <a:p>
            <a:fld id="{90F36A77-4698-4C3A-8E25-FC66D2B61C56}" type="datetimeFigureOut">
              <a:rPr lang="en-IN" smtClean="0"/>
              <a:t>23-11-2023</a:t>
            </a:fld>
            <a:endParaRPr lang="en-IN"/>
          </a:p>
        </p:txBody>
      </p:sp>
      <p:sp>
        <p:nvSpPr>
          <p:cNvPr id="8" name="Footer Placeholder 7">
            <a:extLst>
              <a:ext uri="{FF2B5EF4-FFF2-40B4-BE49-F238E27FC236}">
                <a16:creationId xmlns:a16="http://schemas.microsoft.com/office/drawing/2014/main" id="{9CEA89BD-B923-EB25-78CD-D3DDAF0C8975}"/>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038F5221-1FE2-8F44-4E0C-E036F2A90BDA}"/>
              </a:ext>
            </a:extLst>
          </p:cNvPr>
          <p:cNvSpPr>
            <a:spLocks noGrp="1"/>
          </p:cNvSpPr>
          <p:nvPr>
            <p:ph type="sldNum" sz="quarter" idx="12"/>
          </p:nvPr>
        </p:nvSpPr>
        <p:spPr/>
        <p:txBody>
          <a:bodyPr/>
          <a:lstStyle/>
          <a:p>
            <a:fld id="{28822475-F9F4-48EE-A729-208DFF2C1854}" type="slidenum">
              <a:rPr lang="en-IN" smtClean="0"/>
              <a:t>‹#›</a:t>
            </a:fld>
            <a:endParaRPr lang="en-IN"/>
          </a:p>
        </p:txBody>
      </p:sp>
    </p:spTree>
    <p:extLst>
      <p:ext uri="{BB962C8B-B14F-4D97-AF65-F5344CB8AC3E}">
        <p14:creationId xmlns:p14="http://schemas.microsoft.com/office/powerpoint/2010/main" val="16592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9A980-E741-DD92-7CF3-2238FC205535}"/>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612B36D9-F713-3BE9-D736-F27F2B4C58EB}"/>
              </a:ext>
            </a:extLst>
          </p:cNvPr>
          <p:cNvSpPr>
            <a:spLocks noGrp="1"/>
          </p:cNvSpPr>
          <p:nvPr>
            <p:ph type="dt" sz="half" idx="10"/>
          </p:nvPr>
        </p:nvSpPr>
        <p:spPr/>
        <p:txBody>
          <a:bodyPr/>
          <a:lstStyle/>
          <a:p>
            <a:fld id="{90F36A77-4698-4C3A-8E25-FC66D2B61C56}" type="datetimeFigureOut">
              <a:rPr lang="en-IN" smtClean="0"/>
              <a:t>23-11-2023</a:t>
            </a:fld>
            <a:endParaRPr lang="en-IN"/>
          </a:p>
        </p:txBody>
      </p:sp>
      <p:sp>
        <p:nvSpPr>
          <p:cNvPr id="4" name="Footer Placeholder 3">
            <a:extLst>
              <a:ext uri="{FF2B5EF4-FFF2-40B4-BE49-F238E27FC236}">
                <a16:creationId xmlns:a16="http://schemas.microsoft.com/office/drawing/2014/main" id="{AD3D0116-CFB2-9C78-EC90-8022867618ED}"/>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604ACCE0-16F0-B87C-7F43-3353DB8EA5E3}"/>
              </a:ext>
            </a:extLst>
          </p:cNvPr>
          <p:cNvSpPr>
            <a:spLocks noGrp="1"/>
          </p:cNvSpPr>
          <p:nvPr>
            <p:ph type="sldNum" sz="quarter" idx="12"/>
          </p:nvPr>
        </p:nvSpPr>
        <p:spPr/>
        <p:txBody>
          <a:bodyPr/>
          <a:lstStyle/>
          <a:p>
            <a:fld id="{28822475-F9F4-48EE-A729-208DFF2C1854}" type="slidenum">
              <a:rPr lang="en-IN" smtClean="0"/>
              <a:t>‹#›</a:t>
            </a:fld>
            <a:endParaRPr lang="en-IN"/>
          </a:p>
        </p:txBody>
      </p:sp>
    </p:spTree>
    <p:extLst>
      <p:ext uri="{BB962C8B-B14F-4D97-AF65-F5344CB8AC3E}">
        <p14:creationId xmlns:p14="http://schemas.microsoft.com/office/powerpoint/2010/main" val="2400735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DCEC3E-59CB-097E-B84F-E59E9ADED340}"/>
              </a:ext>
            </a:extLst>
          </p:cNvPr>
          <p:cNvSpPr>
            <a:spLocks noGrp="1"/>
          </p:cNvSpPr>
          <p:nvPr>
            <p:ph type="dt" sz="half" idx="10"/>
          </p:nvPr>
        </p:nvSpPr>
        <p:spPr/>
        <p:txBody>
          <a:bodyPr/>
          <a:lstStyle/>
          <a:p>
            <a:fld id="{90F36A77-4698-4C3A-8E25-FC66D2B61C56}" type="datetimeFigureOut">
              <a:rPr lang="en-IN" smtClean="0"/>
              <a:t>23-11-2023</a:t>
            </a:fld>
            <a:endParaRPr lang="en-IN"/>
          </a:p>
        </p:txBody>
      </p:sp>
      <p:sp>
        <p:nvSpPr>
          <p:cNvPr id="3" name="Footer Placeholder 2">
            <a:extLst>
              <a:ext uri="{FF2B5EF4-FFF2-40B4-BE49-F238E27FC236}">
                <a16:creationId xmlns:a16="http://schemas.microsoft.com/office/drawing/2014/main" id="{5804CBB1-1143-1468-F0C0-7838531547A4}"/>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C24B4A2-CBA0-C349-A616-2107586F853A}"/>
              </a:ext>
            </a:extLst>
          </p:cNvPr>
          <p:cNvSpPr>
            <a:spLocks noGrp="1"/>
          </p:cNvSpPr>
          <p:nvPr>
            <p:ph type="sldNum" sz="quarter" idx="12"/>
          </p:nvPr>
        </p:nvSpPr>
        <p:spPr/>
        <p:txBody>
          <a:bodyPr/>
          <a:lstStyle/>
          <a:p>
            <a:fld id="{28822475-F9F4-48EE-A729-208DFF2C1854}" type="slidenum">
              <a:rPr lang="en-IN" smtClean="0"/>
              <a:t>‹#›</a:t>
            </a:fld>
            <a:endParaRPr lang="en-IN"/>
          </a:p>
        </p:txBody>
      </p:sp>
    </p:spTree>
    <p:extLst>
      <p:ext uri="{BB962C8B-B14F-4D97-AF65-F5344CB8AC3E}">
        <p14:creationId xmlns:p14="http://schemas.microsoft.com/office/powerpoint/2010/main" val="294890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1E8F0-A036-702C-D72E-2EBE459D21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FB9A85B4-3118-03DC-8D49-5E4C370C09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6FFD187F-F6E8-61E0-F871-E828DB9D8A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C6440A-21B4-B4C3-6AC2-A69846ACF064}"/>
              </a:ext>
            </a:extLst>
          </p:cNvPr>
          <p:cNvSpPr>
            <a:spLocks noGrp="1"/>
          </p:cNvSpPr>
          <p:nvPr>
            <p:ph type="dt" sz="half" idx="10"/>
          </p:nvPr>
        </p:nvSpPr>
        <p:spPr/>
        <p:txBody>
          <a:bodyPr/>
          <a:lstStyle/>
          <a:p>
            <a:fld id="{90F36A77-4698-4C3A-8E25-FC66D2B61C56}" type="datetimeFigureOut">
              <a:rPr lang="en-IN" smtClean="0"/>
              <a:t>23-11-2023</a:t>
            </a:fld>
            <a:endParaRPr lang="en-IN"/>
          </a:p>
        </p:txBody>
      </p:sp>
      <p:sp>
        <p:nvSpPr>
          <p:cNvPr id="6" name="Footer Placeholder 5">
            <a:extLst>
              <a:ext uri="{FF2B5EF4-FFF2-40B4-BE49-F238E27FC236}">
                <a16:creationId xmlns:a16="http://schemas.microsoft.com/office/drawing/2014/main" id="{0642A9DA-6A05-4EAA-5A2D-E20B7F22285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3DCBA5C-A725-0708-C119-43A2D82DE9C7}"/>
              </a:ext>
            </a:extLst>
          </p:cNvPr>
          <p:cNvSpPr>
            <a:spLocks noGrp="1"/>
          </p:cNvSpPr>
          <p:nvPr>
            <p:ph type="sldNum" sz="quarter" idx="12"/>
          </p:nvPr>
        </p:nvSpPr>
        <p:spPr/>
        <p:txBody>
          <a:bodyPr/>
          <a:lstStyle/>
          <a:p>
            <a:fld id="{28822475-F9F4-48EE-A729-208DFF2C1854}" type="slidenum">
              <a:rPr lang="en-IN" smtClean="0"/>
              <a:t>‹#›</a:t>
            </a:fld>
            <a:endParaRPr lang="en-IN"/>
          </a:p>
        </p:txBody>
      </p:sp>
    </p:spTree>
    <p:extLst>
      <p:ext uri="{BB962C8B-B14F-4D97-AF65-F5344CB8AC3E}">
        <p14:creationId xmlns:p14="http://schemas.microsoft.com/office/powerpoint/2010/main" val="991291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75680-5D62-938F-215E-70F6EA7ECD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23C58C4C-CC07-99AC-845C-CBB68D6FB52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3C9570C6-4359-250E-7DB3-64BC931A01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812B8E-393D-CBD0-E5FB-FCF0A04D65D6}"/>
              </a:ext>
            </a:extLst>
          </p:cNvPr>
          <p:cNvSpPr>
            <a:spLocks noGrp="1"/>
          </p:cNvSpPr>
          <p:nvPr>
            <p:ph type="dt" sz="half" idx="10"/>
          </p:nvPr>
        </p:nvSpPr>
        <p:spPr/>
        <p:txBody>
          <a:bodyPr/>
          <a:lstStyle/>
          <a:p>
            <a:fld id="{90F36A77-4698-4C3A-8E25-FC66D2B61C56}" type="datetimeFigureOut">
              <a:rPr lang="en-IN" smtClean="0"/>
              <a:t>23-11-2023</a:t>
            </a:fld>
            <a:endParaRPr lang="en-IN"/>
          </a:p>
        </p:txBody>
      </p:sp>
      <p:sp>
        <p:nvSpPr>
          <p:cNvPr id="6" name="Footer Placeholder 5">
            <a:extLst>
              <a:ext uri="{FF2B5EF4-FFF2-40B4-BE49-F238E27FC236}">
                <a16:creationId xmlns:a16="http://schemas.microsoft.com/office/drawing/2014/main" id="{76CBDA4F-E2DD-0DD2-89BD-27C5C330168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12BDE5F-CF97-FFE3-A819-BD424E45E22F}"/>
              </a:ext>
            </a:extLst>
          </p:cNvPr>
          <p:cNvSpPr>
            <a:spLocks noGrp="1"/>
          </p:cNvSpPr>
          <p:nvPr>
            <p:ph type="sldNum" sz="quarter" idx="12"/>
          </p:nvPr>
        </p:nvSpPr>
        <p:spPr/>
        <p:txBody>
          <a:bodyPr/>
          <a:lstStyle/>
          <a:p>
            <a:fld id="{28822475-F9F4-48EE-A729-208DFF2C1854}" type="slidenum">
              <a:rPr lang="en-IN" smtClean="0"/>
              <a:t>‹#›</a:t>
            </a:fld>
            <a:endParaRPr lang="en-IN"/>
          </a:p>
        </p:txBody>
      </p:sp>
    </p:spTree>
    <p:extLst>
      <p:ext uri="{BB962C8B-B14F-4D97-AF65-F5344CB8AC3E}">
        <p14:creationId xmlns:p14="http://schemas.microsoft.com/office/powerpoint/2010/main" val="112052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09267-DFB6-2871-DB06-80C0F938F381}"/>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3AC9965-057D-C4AF-567C-EB3D075FE49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0F629FE-B31B-F504-23EA-5E389BF5CA20}"/>
              </a:ext>
            </a:extLst>
          </p:cNvPr>
          <p:cNvSpPr>
            <a:spLocks noGrp="1"/>
          </p:cNvSpPr>
          <p:nvPr>
            <p:ph type="dt" sz="half" idx="10"/>
          </p:nvPr>
        </p:nvSpPr>
        <p:spPr/>
        <p:txBody>
          <a:bodyPr/>
          <a:lstStyle/>
          <a:p>
            <a:fld id="{90F36A77-4698-4C3A-8E25-FC66D2B61C56}" type="datetimeFigureOut">
              <a:rPr lang="en-IN" smtClean="0"/>
              <a:t>23-11-2023</a:t>
            </a:fld>
            <a:endParaRPr lang="en-IN"/>
          </a:p>
        </p:txBody>
      </p:sp>
      <p:sp>
        <p:nvSpPr>
          <p:cNvPr id="5" name="Footer Placeholder 4">
            <a:extLst>
              <a:ext uri="{FF2B5EF4-FFF2-40B4-BE49-F238E27FC236}">
                <a16:creationId xmlns:a16="http://schemas.microsoft.com/office/drawing/2014/main" id="{64224720-31E6-010F-94BB-7B8465545CF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68E4103-11B6-A89F-126E-ADBCC48C8F70}"/>
              </a:ext>
            </a:extLst>
          </p:cNvPr>
          <p:cNvSpPr>
            <a:spLocks noGrp="1"/>
          </p:cNvSpPr>
          <p:nvPr>
            <p:ph type="sldNum" sz="quarter" idx="12"/>
          </p:nvPr>
        </p:nvSpPr>
        <p:spPr/>
        <p:txBody>
          <a:bodyPr/>
          <a:lstStyle/>
          <a:p>
            <a:fld id="{28822475-F9F4-48EE-A729-208DFF2C1854}" type="slidenum">
              <a:rPr lang="en-IN" smtClean="0"/>
              <a:t>‹#›</a:t>
            </a:fld>
            <a:endParaRPr lang="en-IN"/>
          </a:p>
        </p:txBody>
      </p:sp>
    </p:spTree>
    <p:extLst>
      <p:ext uri="{BB962C8B-B14F-4D97-AF65-F5344CB8AC3E}">
        <p14:creationId xmlns:p14="http://schemas.microsoft.com/office/powerpoint/2010/main" val="2583772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AE7632-DB28-DE32-F599-BF8E9EF5D60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3830BCE-3F93-7A31-9429-BF45EEFE95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02F989A-2F89-27BF-BA99-C039400F8BD3}"/>
              </a:ext>
            </a:extLst>
          </p:cNvPr>
          <p:cNvSpPr>
            <a:spLocks noGrp="1"/>
          </p:cNvSpPr>
          <p:nvPr>
            <p:ph type="dt" sz="half" idx="10"/>
          </p:nvPr>
        </p:nvSpPr>
        <p:spPr/>
        <p:txBody>
          <a:bodyPr/>
          <a:lstStyle/>
          <a:p>
            <a:fld id="{90F36A77-4698-4C3A-8E25-FC66D2B61C56}" type="datetimeFigureOut">
              <a:rPr lang="en-IN" smtClean="0"/>
              <a:t>23-11-2023</a:t>
            </a:fld>
            <a:endParaRPr lang="en-IN"/>
          </a:p>
        </p:txBody>
      </p:sp>
      <p:sp>
        <p:nvSpPr>
          <p:cNvPr id="5" name="Footer Placeholder 4">
            <a:extLst>
              <a:ext uri="{FF2B5EF4-FFF2-40B4-BE49-F238E27FC236}">
                <a16:creationId xmlns:a16="http://schemas.microsoft.com/office/drawing/2014/main" id="{1F2D1B00-5710-8031-FCA9-778D04C08B5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AE4562A-37D6-D269-8842-4D2BCEF18730}"/>
              </a:ext>
            </a:extLst>
          </p:cNvPr>
          <p:cNvSpPr>
            <a:spLocks noGrp="1"/>
          </p:cNvSpPr>
          <p:nvPr>
            <p:ph type="sldNum" sz="quarter" idx="12"/>
          </p:nvPr>
        </p:nvSpPr>
        <p:spPr/>
        <p:txBody>
          <a:bodyPr/>
          <a:lstStyle/>
          <a:p>
            <a:fld id="{28822475-F9F4-48EE-A729-208DFF2C1854}" type="slidenum">
              <a:rPr lang="en-IN" smtClean="0"/>
              <a:t>‹#›</a:t>
            </a:fld>
            <a:endParaRPr lang="en-IN"/>
          </a:p>
        </p:txBody>
      </p:sp>
    </p:spTree>
    <p:extLst>
      <p:ext uri="{BB962C8B-B14F-4D97-AF65-F5344CB8AC3E}">
        <p14:creationId xmlns:p14="http://schemas.microsoft.com/office/powerpoint/2010/main" val="395245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4AD19F-8078-16C0-F8FA-054A584E6F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7992F73-9406-7A78-0FFA-45906A4E6C5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4A04EA1-D8BB-E622-64D7-8D94BCA04B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F36A77-4698-4C3A-8E25-FC66D2B61C56}" type="datetimeFigureOut">
              <a:rPr lang="en-IN" smtClean="0"/>
              <a:t>23-11-2023</a:t>
            </a:fld>
            <a:endParaRPr lang="en-IN"/>
          </a:p>
        </p:txBody>
      </p:sp>
      <p:sp>
        <p:nvSpPr>
          <p:cNvPr id="5" name="Footer Placeholder 4">
            <a:extLst>
              <a:ext uri="{FF2B5EF4-FFF2-40B4-BE49-F238E27FC236}">
                <a16:creationId xmlns:a16="http://schemas.microsoft.com/office/drawing/2014/main" id="{B5CEDB76-59B5-64C2-FC66-3E5C47EDAB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3FBF5064-9342-C34B-6191-81F4BC7CAD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822475-F9F4-48EE-A729-208DFF2C1854}" type="slidenum">
              <a:rPr lang="en-IN" smtClean="0"/>
              <a:t>‹#›</a:t>
            </a:fld>
            <a:endParaRPr lang="en-IN"/>
          </a:p>
        </p:txBody>
      </p:sp>
    </p:spTree>
    <p:extLst>
      <p:ext uri="{BB962C8B-B14F-4D97-AF65-F5344CB8AC3E}">
        <p14:creationId xmlns:p14="http://schemas.microsoft.com/office/powerpoint/2010/main" val="42633421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7.xml" /><Relationship Id="rId1" Type="http://schemas.openxmlformats.org/officeDocument/2006/relationships/slideLayout" Target="../slideLayouts/slideLayout2.xml" /><Relationship Id="rId4" Type="http://schemas.openxmlformats.org/officeDocument/2006/relationships/image" Target="../media/image7.png" /></Relationships>
</file>

<file path=ppt/slides/_rels/slide8.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13.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BC169A48-C871-C5E4-DEEB-5C2040FBC5EF}"/>
              </a:ext>
            </a:extLst>
          </p:cNvPr>
          <p:cNvSpPr txBox="1"/>
          <p:nvPr/>
        </p:nvSpPr>
        <p:spPr>
          <a:xfrm>
            <a:off x="2158994" y="1818167"/>
            <a:ext cx="7678833" cy="2862322"/>
          </a:xfrm>
          <a:prstGeom prst="rect">
            <a:avLst/>
          </a:prstGeom>
          <a:noFill/>
        </p:spPr>
        <p:txBody>
          <a:bodyPr wrap="none" rtlCol="0">
            <a:spAutoFit/>
          </a:bodyPr>
          <a:lstStyle/>
          <a:p>
            <a:pPr algn="ctr"/>
            <a:r>
              <a:rPr lang="en-GB" sz="5400" b="1" i="1" dirty="0">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rPr>
              <a:t>INTRODUCTION TO </a:t>
            </a:r>
          </a:p>
          <a:p>
            <a:pPr algn="ctr"/>
            <a:r>
              <a:rPr lang="en-GB" sz="5400" b="1" i="1" dirty="0">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rPr>
              <a:t>BUSINESS</a:t>
            </a:r>
          </a:p>
          <a:p>
            <a:endParaRPr lang="en-GB" b="1" i="1" dirty="0">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endParaRPr>
          </a:p>
          <a:p>
            <a:endParaRPr lang="en-GB" b="1" i="1" dirty="0">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endParaRPr>
          </a:p>
          <a:p>
            <a:endParaRPr lang="en-GB" b="1" i="1" dirty="0">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endParaRPr>
          </a:p>
          <a:p>
            <a:endParaRPr lang="en-GB" b="1" i="1" dirty="0">
              <a:effectLst>
                <a:outerShdw blurRad="38100" dist="38100" dir="2700000" algn="tl">
                  <a:srgbClr val="000000">
                    <a:alpha val="43137"/>
                  </a:srgbClr>
                </a:outerShdw>
              </a:effectLst>
              <a:latin typeface="Times New Roman" panose="02020603050405020304" pitchFamily="18" charset="0"/>
            </a:endParaRPr>
          </a:p>
        </p:txBody>
      </p:sp>
      <p:sp>
        <p:nvSpPr>
          <p:cNvPr id="12" name="TextBox 11">
            <a:extLst>
              <a:ext uri="{FF2B5EF4-FFF2-40B4-BE49-F238E27FC236}">
                <a16:creationId xmlns:a16="http://schemas.microsoft.com/office/drawing/2014/main" id="{C0559758-8464-3E72-9428-4C1D38850514}"/>
              </a:ext>
            </a:extLst>
          </p:cNvPr>
          <p:cNvSpPr txBox="1"/>
          <p:nvPr/>
        </p:nvSpPr>
        <p:spPr>
          <a:xfrm>
            <a:off x="446567" y="4439959"/>
            <a:ext cx="4827182" cy="1908215"/>
          </a:xfrm>
          <a:prstGeom prst="rect">
            <a:avLst/>
          </a:prstGeom>
          <a:noFill/>
        </p:spPr>
        <p:txBody>
          <a:bodyPr wrap="square" rtlCol="0">
            <a:spAutoFit/>
          </a:bodyPr>
          <a:lstStyle/>
          <a:p>
            <a:r>
              <a:rPr lang="en-GB" sz="2000" b="1" dirty="0">
                <a:latin typeface="Times New Roman" panose="02020603050405020304" pitchFamily="18" charset="0"/>
              </a:rPr>
              <a:t>Group 3 - Students ID</a:t>
            </a:r>
          </a:p>
          <a:p>
            <a:endParaRPr lang="en-GB" sz="1600" b="1" i="1" dirty="0">
              <a:latin typeface="Times New Roman" panose="02020603050405020304" pitchFamily="18" charset="0"/>
              <a:ea typeface="Arial" panose="020B0604020202020204" pitchFamily="34" charset="0"/>
            </a:endParaRPr>
          </a:p>
          <a:p>
            <a:r>
              <a:rPr lang="en-GB" sz="1600" b="1" dirty="0">
                <a:latin typeface="Times New Roman" panose="02020603050405020304" pitchFamily="18" charset="0"/>
              </a:rPr>
              <a:t>Andrei – Florin </a:t>
            </a:r>
            <a:r>
              <a:rPr lang="en-GB" sz="1600" b="1" dirty="0" err="1">
                <a:latin typeface="Times New Roman" panose="02020603050405020304" pitchFamily="18" charset="0"/>
              </a:rPr>
              <a:t>Zaharia</a:t>
            </a:r>
            <a:r>
              <a:rPr lang="en-GB" sz="1600" b="1" dirty="0">
                <a:latin typeface="Times New Roman" panose="02020603050405020304" pitchFamily="18" charset="0"/>
              </a:rPr>
              <a:t> 2311195 </a:t>
            </a:r>
          </a:p>
          <a:p>
            <a:r>
              <a:rPr lang="en-GB" sz="1600" b="1" dirty="0">
                <a:latin typeface="Times New Roman" panose="02020603050405020304" pitchFamily="18" charset="0"/>
              </a:rPr>
              <a:t>Daniela </a:t>
            </a:r>
            <a:r>
              <a:rPr lang="en-GB" sz="1600" b="1" dirty="0" err="1">
                <a:latin typeface="Times New Roman" panose="02020603050405020304" pitchFamily="18" charset="0"/>
              </a:rPr>
              <a:t>Zaharia</a:t>
            </a:r>
            <a:r>
              <a:rPr lang="en-GB" sz="1600" b="1" dirty="0">
                <a:latin typeface="Times New Roman" panose="02020603050405020304" pitchFamily="18" charset="0"/>
              </a:rPr>
              <a:t> 2311196</a:t>
            </a:r>
          </a:p>
          <a:p>
            <a:r>
              <a:rPr lang="en-GB" sz="1600" b="1" dirty="0">
                <a:latin typeface="Times New Roman" panose="02020603050405020304" pitchFamily="18" charset="0"/>
              </a:rPr>
              <a:t>Ramona – </a:t>
            </a:r>
            <a:r>
              <a:rPr lang="en-GB" sz="1600" b="1" dirty="0" err="1">
                <a:latin typeface="Times New Roman" panose="02020603050405020304" pitchFamily="18" charset="0"/>
              </a:rPr>
              <a:t>Iuliana</a:t>
            </a:r>
            <a:r>
              <a:rPr lang="en-GB" sz="1600" b="1" dirty="0">
                <a:latin typeface="Times New Roman" panose="02020603050405020304" pitchFamily="18" charset="0"/>
              </a:rPr>
              <a:t> </a:t>
            </a:r>
            <a:r>
              <a:rPr lang="en-GB" sz="1600" b="1" dirty="0" err="1">
                <a:latin typeface="Times New Roman" panose="02020603050405020304" pitchFamily="18" charset="0"/>
              </a:rPr>
              <a:t>Stoican</a:t>
            </a:r>
            <a:r>
              <a:rPr lang="en-GB" sz="1600" b="1" dirty="0">
                <a:latin typeface="Times New Roman" panose="02020603050405020304" pitchFamily="18" charset="0"/>
              </a:rPr>
              <a:t> 2246688</a:t>
            </a:r>
          </a:p>
          <a:p>
            <a:r>
              <a:rPr lang="en-GB" sz="1600" b="1" dirty="0">
                <a:latin typeface="Times New Roman" panose="02020603050405020304" pitchFamily="18" charset="0"/>
              </a:rPr>
              <a:t>Lucia Damian - 2311586</a:t>
            </a:r>
          </a:p>
          <a:p>
            <a:endParaRPr lang="en-GB" dirty="0"/>
          </a:p>
        </p:txBody>
      </p:sp>
    </p:spTree>
    <p:extLst>
      <p:ext uri="{BB962C8B-B14F-4D97-AF65-F5344CB8AC3E}">
        <p14:creationId xmlns:p14="http://schemas.microsoft.com/office/powerpoint/2010/main" val="28864249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74F21-C283-C0D5-E9F1-21D2695A4AC6}"/>
              </a:ext>
            </a:extLst>
          </p:cNvPr>
          <p:cNvSpPr>
            <a:spLocks noGrp="1"/>
          </p:cNvSpPr>
          <p:nvPr>
            <p:ph type="title"/>
          </p:nvPr>
        </p:nvSpPr>
        <p:spPr/>
        <p:txBody>
          <a:bodyPr>
            <a:normAutofit/>
          </a:bodyPr>
          <a:lstStyle/>
          <a:p>
            <a:pPr algn="ctr"/>
            <a:r>
              <a:rPr lang="en-GB" sz="4000" b="1" i="1" u="sng" kern="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endParaRPr lang="en-IN" sz="8000"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7850872E-1E68-DFD6-F794-CADA0A25D545}"/>
              </a:ext>
            </a:extLst>
          </p:cNvPr>
          <p:cNvSpPr>
            <a:spLocks noGrp="1"/>
          </p:cNvSpPr>
          <p:nvPr>
            <p:ph idx="1"/>
          </p:nvPr>
        </p:nvSpPr>
        <p:spPr>
          <a:xfrm>
            <a:off x="838200" y="2267339"/>
            <a:ext cx="6803571" cy="3909623"/>
          </a:xfrm>
        </p:spPr>
        <p:txBody>
          <a:bodyPr/>
          <a:lstStyle/>
          <a:p>
            <a:pPr>
              <a:lnSpc>
                <a:spcPct val="150000"/>
              </a:lnSpc>
              <a:buFont typeface="Wingdings" panose="05000000000000000000" pitchFamily="2" charset="2"/>
              <a:buChar char="Ø"/>
            </a:pP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 company’s operations are determined by its internal operations and external environment.</a:t>
            </a:r>
          </a:p>
          <a:p>
            <a:pPr>
              <a:lnSpc>
                <a:spcPct val="150000"/>
              </a:lnSpc>
              <a:buFont typeface="Wingdings" panose="05000000000000000000" pitchFamily="2" charset="2"/>
              <a:buChar char="Ø"/>
            </a:pP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Internal analysis can help a company identify its strengths and weak factors</a:t>
            </a:r>
            <a:r>
              <a:rPr lang="en-GB" sz="1800" dirty="0">
                <a:solidFill>
                  <a:srgbClr val="000000"/>
                </a:solidFill>
                <a:latin typeface="Times New Roman" panose="02020603050405020304" pitchFamily="18" charset="0"/>
                <a:ea typeface="Arial" panose="020B0604020202020204" pitchFamily="34" charset="0"/>
                <a:cs typeface="Arial" panose="020B0604020202020204" pitchFamily="34" charset="0"/>
              </a:rPr>
              <a:t>.</a:t>
            </a:r>
          </a:p>
          <a:p>
            <a:pPr>
              <a:lnSpc>
                <a:spcPct val="150000"/>
              </a:lnSpc>
              <a:buFont typeface="Wingdings" panose="05000000000000000000" pitchFamily="2" charset="2"/>
              <a:buChar char="Ø"/>
            </a:pP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The aim of this study is to demonstrate an understanding of how Apple maintain its functions.</a:t>
            </a:r>
          </a:p>
        </p:txBody>
      </p:sp>
      <p:pic>
        <p:nvPicPr>
          <p:cNvPr id="2050" name="Picture 2">
            <a:extLst>
              <a:ext uri="{FF2B5EF4-FFF2-40B4-BE49-F238E27FC236}">
                <a16:creationId xmlns:a16="http://schemas.microsoft.com/office/drawing/2014/main" id="{EB2B8A08-9EBB-F3A6-779F-07917954F5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2317" y="1974591"/>
            <a:ext cx="3713583" cy="331586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921120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B2B36-03A3-1806-9EC5-71AB571F879B}"/>
              </a:ext>
            </a:extLst>
          </p:cNvPr>
          <p:cNvSpPr>
            <a:spLocks noGrp="1"/>
          </p:cNvSpPr>
          <p:nvPr>
            <p:ph type="title"/>
          </p:nvPr>
        </p:nvSpPr>
        <p:spPr/>
        <p:txBody>
          <a:bodyPr>
            <a:normAutofit/>
          </a:bodyPr>
          <a:lstStyle/>
          <a:p>
            <a:pPr algn="ctr"/>
            <a:r>
              <a:rPr lang="en-GB" sz="40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 Overview of Apple</a:t>
            </a:r>
            <a:endParaRPr lang="en-IN" sz="8000"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23D0F416-F1F5-AADE-538B-A29CC7BA71CB}"/>
              </a:ext>
            </a:extLst>
          </p:cNvPr>
          <p:cNvSpPr>
            <a:spLocks noGrp="1"/>
          </p:cNvSpPr>
          <p:nvPr>
            <p:ph idx="1"/>
          </p:nvPr>
        </p:nvSpPr>
        <p:spPr>
          <a:xfrm>
            <a:off x="838200" y="2281083"/>
            <a:ext cx="7411065" cy="3895879"/>
          </a:xfrm>
        </p:spPr>
        <p:txBody>
          <a:bodyPr>
            <a:normAutofit/>
          </a:bodyPr>
          <a:lstStyle/>
          <a:p>
            <a:pPr algn="just">
              <a:lnSpc>
                <a:spcPct val="150000"/>
              </a:lnSpc>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Apple </a:t>
            </a:r>
            <a:r>
              <a:rPr lang="en-GB" sz="18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generate most sales from its home country as approximately 42% of its revenue is generated from this country (Business of Apps, 2023). </a:t>
            </a:r>
          </a:p>
          <a:p>
            <a:pPr algn="just">
              <a:lnSpc>
                <a:spcPct val="150000"/>
              </a:lnSpc>
              <a:buFont typeface="Wingdings" panose="05000000000000000000" pitchFamily="2" charset="2"/>
              <a:buChar char="Ø"/>
            </a:pPr>
            <a:r>
              <a:rPr lang="en-GB" sz="1800" dirty="0">
                <a:solidFill>
                  <a:srgbClr val="000000"/>
                </a:solidFill>
                <a:latin typeface="Times New Roman" panose="02020603050405020304" pitchFamily="18" charset="0"/>
                <a:ea typeface="Arial" panose="020B0604020202020204" pitchFamily="34" charset="0"/>
                <a:cs typeface="Times New Roman" panose="02020603050405020304" pitchFamily="18" charset="0"/>
              </a:rPr>
              <a:t>I</a:t>
            </a:r>
            <a:r>
              <a:rPr lang="en-GB" sz="18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n the year 2022, Apple's brand value reached approximately 947 billion dollars (Statista, 2023).</a:t>
            </a:r>
          </a:p>
          <a:p>
            <a:pPr algn="just">
              <a:lnSpc>
                <a:spcPct val="150000"/>
              </a:lnSpc>
              <a:buFont typeface="Wingdings" panose="05000000000000000000" pitchFamily="2" charset="2"/>
              <a:buChar char="Ø"/>
            </a:pPr>
            <a:r>
              <a:rPr lang="en-GB" sz="1800" dirty="0">
                <a:solidFill>
                  <a:srgbClr val="000000"/>
                </a:solidFill>
                <a:latin typeface="Times New Roman" panose="02020603050405020304" pitchFamily="18" charset="0"/>
                <a:ea typeface="Arial" panose="020B0604020202020204" pitchFamily="34" charset="0"/>
                <a:cs typeface="Times New Roman" panose="02020603050405020304" pitchFamily="18" charset="0"/>
              </a:rPr>
              <a:t>P</a:t>
            </a:r>
            <a:r>
              <a:rPr lang="en-GB" sz="18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eople are treated as the most important source for the company whether they are customers or employees (Careers at Apple, 2023). </a:t>
            </a:r>
            <a:endParaRPr lang="en-IN" sz="1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443B5FB5-FDA8-5331-27A9-D5ACA26A7A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8377084" y="2084437"/>
            <a:ext cx="3661532" cy="364776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988848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1F495-7624-A355-5169-3E3A4EA94370}"/>
              </a:ext>
            </a:extLst>
          </p:cNvPr>
          <p:cNvSpPr>
            <a:spLocks noGrp="1"/>
          </p:cNvSpPr>
          <p:nvPr>
            <p:ph type="title"/>
          </p:nvPr>
        </p:nvSpPr>
        <p:spPr/>
        <p:txBody>
          <a:bodyPr/>
          <a:lstStyle/>
          <a:p>
            <a:r>
              <a:rPr lang="en-GB" sz="3600" b="1" dirty="0">
                <a:effectLst/>
                <a:latin typeface="Times New Roman" panose="02020603050405020304" pitchFamily="18" charset="0"/>
                <a:cs typeface="Arial" panose="020B0604020202020204" pitchFamily="34" charset="0"/>
              </a:rPr>
              <a:t>Organisation structure, size, and functions</a:t>
            </a:r>
            <a:br>
              <a:rPr lang="en-IN" sz="1800" b="1" dirty="0">
                <a:effectLst/>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28FE6826-EE04-0D25-8F2A-D2F5603DA146}"/>
              </a:ext>
            </a:extLst>
          </p:cNvPr>
          <p:cNvSpPr>
            <a:spLocks noGrp="1"/>
          </p:cNvSpPr>
          <p:nvPr>
            <p:ph idx="1"/>
          </p:nvPr>
        </p:nvSpPr>
        <p:spPr>
          <a:xfrm>
            <a:off x="838200" y="1825625"/>
            <a:ext cx="6029325" cy="4889500"/>
          </a:xfrm>
        </p:spPr>
        <p:txBody>
          <a:bodyPr>
            <a:normAutofit lnSpcReduction="10000"/>
          </a:bodyPr>
          <a:lstStyle/>
          <a:p>
            <a:r>
              <a:rPr lang="en-IN" dirty="0">
                <a:solidFill>
                  <a:srgbClr val="000000"/>
                </a:solidFill>
                <a:latin typeface="Times New Roman" panose="02020603050405020304" pitchFamily="18" charset="0"/>
                <a:ea typeface="Times New Roman" panose="02020603050405020304" pitchFamily="18" charset="0"/>
              </a:rPr>
              <a:t>H</a:t>
            </a:r>
            <a:r>
              <a:rPr lang="en-IN" sz="2800" dirty="0">
                <a:solidFill>
                  <a:srgbClr val="000000"/>
                </a:solidFill>
                <a:effectLst/>
                <a:latin typeface="Times New Roman" panose="02020603050405020304" pitchFamily="18" charset="0"/>
                <a:ea typeface="Times New Roman" panose="02020603050405020304" pitchFamily="18" charset="0"/>
              </a:rPr>
              <a:t>ierarchical organisational structure </a:t>
            </a:r>
          </a:p>
          <a:p>
            <a:r>
              <a:rPr lang="en-IN" sz="2800" dirty="0">
                <a:solidFill>
                  <a:srgbClr val="000000"/>
                </a:solidFill>
                <a:effectLst/>
                <a:latin typeface="Times New Roman" panose="02020603050405020304" pitchFamily="18" charset="0"/>
                <a:ea typeface="Times New Roman" panose="02020603050405020304" pitchFamily="18" charset="0"/>
              </a:rPr>
              <a:t>In 2022 the brand value reached 947 billion dollars, beating Google and Microsoft ( Statista, 2023)</a:t>
            </a:r>
          </a:p>
          <a:p>
            <a:r>
              <a:rPr lang="en-IN" dirty="0">
                <a:solidFill>
                  <a:srgbClr val="000000"/>
                </a:solidFill>
                <a:latin typeface="Times New Roman" panose="02020603050405020304" pitchFamily="18" charset="0"/>
                <a:ea typeface="Times New Roman" panose="02020603050405020304" pitchFamily="18" charset="0"/>
              </a:rPr>
              <a:t>P</a:t>
            </a:r>
            <a:r>
              <a:rPr lang="en-IN" sz="2800" dirty="0">
                <a:solidFill>
                  <a:srgbClr val="000000"/>
                </a:solidFill>
                <a:effectLst/>
                <a:latin typeface="Times New Roman" panose="02020603050405020304" pitchFamily="18" charset="0"/>
                <a:ea typeface="Times New Roman" panose="02020603050405020304" pitchFamily="18" charset="0"/>
              </a:rPr>
              <a:t>eople are treated as the most important source for the company, incorporating an inclusive workforce due to the implication of the organisational structure of the company (Apple, 2023)</a:t>
            </a:r>
          </a:p>
          <a:p>
            <a:r>
              <a:rPr lang="en-IN" dirty="0">
                <a:solidFill>
                  <a:srgbClr val="000000"/>
                </a:solidFill>
                <a:latin typeface="Times New Roman" panose="02020603050405020304" pitchFamily="18" charset="0"/>
                <a:ea typeface="Times New Roman" panose="02020603050405020304" pitchFamily="18" charset="0"/>
              </a:rPr>
              <a:t>The organisational structure focuses on managerial control</a:t>
            </a:r>
            <a:endParaRPr lang="en-IN" sz="2800" dirty="0">
              <a:solidFill>
                <a:srgbClr val="000000"/>
              </a:solidFill>
              <a:effectLst/>
              <a:latin typeface="Times New Roman" panose="02020603050405020304" pitchFamily="18" charset="0"/>
              <a:ea typeface="Times New Roman" panose="02020603050405020304" pitchFamily="18" charset="0"/>
            </a:endParaRPr>
          </a:p>
          <a:p>
            <a:endParaRPr lang="en-IN" dirty="0"/>
          </a:p>
        </p:txBody>
      </p:sp>
      <p:pic>
        <p:nvPicPr>
          <p:cNvPr id="1026" name="Picture 2" descr="It's Official: Apple Is Now a Silicon Company | WIRED">
            <a:extLst>
              <a:ext uri="{FF2B5EF4-FFF2-40B4-BE49-F238E27FC236}">
                <a16:creationId xmlns:a16="http://schemas.microsoft.com/office/drawing/2014/main" id="{8C597072-B36B-B325-3467-E443409FFF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6800" y="1700213"/>
            <a:ext cx="4135120" cy="23254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6444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B9E9C-7F66-B622-7F12-DFF24DB2EB28}"/>
              </a:ext>
            </a:extLst>
          </p:cNvPr>
          <p:cNvSpPr>
            <a:spLocks noGrp="1"/>
          </p:cNvSpPr>
          <p:nvPr>
            <p:ph type="title"/>
          </p:nvPr>
        </p:nvSpPr>
        <p:spPr/>
        <p:txBody>
          <a:bodyPr>
            <a:normAutofit/>
          </a:bodyPr>
          <a:lstStyle/>
          <a:p>
            <a:pPr algn="ctr"/>
            <a:r>
              <a:rPr lang="en-GB" sz="40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SWOT Analysis</a:t>
            </a:r>
            <a:endParaRPr lang="en-IN" sz="8000" i="1" u="sng" dirty="0">
              <a:effectLst>
                <a:outerShdw blurRad="38100" dist="38100" dir="2700000" algn="tl">
                  <a:srgbClr val="000000">
                    <a:alpha val="43137"/>
                  </a:srgbClr>
                </a:outerShdw>
              </a:effectLst>
            </a:endParaRPr>
          </a:p>
        </p:txBody>
      </p:sp>
      <p:graphicFrame>
        <p:nvGraphicFramePr>
          <p:cNvPr id="4" name="Content Placeholder 3">
            <a:extLst>
              <a:ext uri="{FF2B5EF4-FFF2-40B4-BE49-F238E27FC236}">
                <a16:creationId xmlns:a16="http://schemas.microsoft.com/office/drawing/2014/main" id="{3C876052-E13E-3C8F-2CC5-D34CD08B6698}"/>
              </a:ext>
            </a:extLst>
          </p:cNvPr>
          <p:cNvGraphicFramePr>
            <a:graphicFrameLocks noGrp="1"/>
          </p:cNvGraphicFramePr>
          <p:nvPr>
            <p:ph idx="1"/>
            <p:extLst>
              <p:ext uri="{D42A27DB-BD31-4B8C-83A1-F6EECF244321}">
                <p14:modId xmlns:p14="http://schemas.microsoft.com/office/powerpoint/2010/main" val="3119482715"/>
              </p:ext>
            </p:extLst>
          </p:nvPr>
        </p:nvGraphicFramePr>
        <p:xfrm>
          <a:off x="958645" y="1582994"/>
          <a:ext cx="10515600" cy="4948272"/>
        </p:xfrm>
        <a:graphic>
          <a:graphicData uri="http://schemas.openxmlformats.org/drawingml/2006/table">
            <a:tbl>
              <a:tblPr firstRow="1" firstCol="1" bandRow="1">
                <a:tableStyleId>{5C22544A-7EE6-4342-B048-85BDC9FD1C3A}</a:tableStyleId>
              </a:tblPr>
              <a:tblGrid>
                <a:gridCol w="5257800">
                  <a:extLst>
                    <a:ext uri="{9D8B030D-6E8A-4147-A177-3AD203B41FA5}">
                      <a16:colId xmlns:a16="http://schemas.microsoft.com/office/drawing/2014/main" val="1356778031"/>
                    </a:ext>
                  </a:extLst>
                </a:gridCol>
                <a:gridCol w="5257800">
                  <a:extLst>
                    <a:ext uri="{9D8B030D-6E8A-4147-A177-3AD203B41FA5}">
                      <a16:colId xmlns:a16="http://schemas.microsoft.com/office/drawing/2014/main" val="2305110492"/>
                    </a:ext>
                  </a:extLst>
                </a:gridCol>
              </a:tblGrid>
              <a:tr h="352852">
                <a:tc>
                  <a:txBody>
                    <a:bodyPr/>
                    <a:lstStyle/>
                    <a:p>
                      <a:pPr algn="ctr">
                        <a:lnSpc>
                          <a:spcPct val="150000"/>
                        </a:lnSpc>
                      </a:pPr>
                      <a:r>
                        <a:rPr lang="en-IN" sz="1200" b="1" dirty="0">
                          <a:solidFill>
                            <a:schemeClr val="tx1"/>
                          </a:solidFill>
                          <a:effectLst/>
                        </a:rPr>
                        <a:t>Strengths</a:t>
                      </a:r>
                      <a:endParaRPr lang="en-IN" sz="1200" dirty="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ctr">
                        <a:lnSpc>
                          <a:spcPct val="150000"/>
                        </a:lnSpc>
                      </a:pPr>
                      <a:r>
                        <a:rPr lang="en-IN" sz="1200" b="1">
                          <a:solidFill>
                            <a:schemeClr val="tx1"/>
                          </a:solidFill>
                          <a:effectLst/>
                        </a:rPr>
                        <a:t>Weaknesses</a:t>
                      </a:r>
                      <a:endParaRPr lang="en-IN" sz="120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4253727965"/>
                  </a:ext>
                </a:extLst>
              </a:tr>
              <a:tr h="2422430">
                <a:tc>
                  <a:txBody>
                    <a:bodyPr/>
                    <a:lstStyle/>
                    <a:p>
                      <a:pPr marL="342900" lvl="0" indent="-342900" algn="just" fontAlgn="base">
                        <a:lnSpc>
                          <a:spcPct val="150000"/>
                        </a:lnSpc>
                        <a:buSzPts val="1000"/>
                        <a:buFont typeface="Symbol" panose="05050102010706020507" pitchFamily="18" charset="2"/>
                        <a:buChar char=""/>
                        <a:tabLst>
                          <a:tab pos="457200" algn="l"/>
                        </a:tabLst>
                      </a:pPr>
                      <a:r>
                        <a:rPr lang="en-IN" sz="1200" b="0" dirty="0">
                          <a:solidFill>
                            <a:schemeClr val="tx1"/>
                          </a:solidFill>
                          <a:effectLst/>
                        </a:rPr>
                        <a:t>Apple has a strong brand image and a loyal customer base.</a:t>
                      </a:r>
                    </a:p>
                    <a:p>
                      <a:pPr marL="342900" lvl="0" indent="-342900" algn="just" fontAlgn="base">
                        <a:lnSpc>
                          <a:spcPct val="150000"/>
                        </a:lnSpc>
                        <a:buSzPts val="1000"/>
                        <a:buFont typeface="Symbol" panose="05050102010706020507" pitchFamily="18" charset="2"/>
                        <a:buChar char=""/>
                        <a:tabLst>
                          <a:tab pos="457200" algn="l"/>
                        </a:tabLst>
                      </a:pPr>
                      <a:r>
                        <a:rPr lang="en-IN" sz="1200" b="0" dirty="0">
                          <a:solidFill>
                            <a:schemeClr val="tx1"/>
                          </a:solidFill>
                          <a:effectLst/>
                        </a:rPr>
                        <a:t>Apple offers innovative products and services to customers.</a:t>
                      </a:r>
                    </a:p>
                    <a:p>
                      <a:pPr marL="342900" lvl="0" indent="-342900" algn="just" fontAlgn="base">
                        <a:lnSpc>
                          <a:spcPct val="150000"/>
                        </a:lnSpc>
                        <a:buSzPts val="1000"/>
                        <a:buFont typeface="Symbol" panose="05050102010706020507" pitchFamily="18" charset="2"/>
                        <a:buChar char=""/>
                        <a:tabLst>
                          <a:tab pos="457200" algn="l"/>
                        </a:tabLst>
                      </a:pPr>
                      <a:r>
                        <a:rPr lang="en-IN" sz="1200" b="0" dirty="0">
                          <a:solidFill>
                            <a:schemeClr val="tx1"/>
                          </a:solidFill>
                          <a:effectLst/>
                        </a:rPr>
                        <a:t>Apple has financial strength and high-quality products of the company bring profitability.</a:t>
                      </a:r>
                    </a:p>
                    <a:p>
                      <a:pPr marL="342900" lvl="0" indent="-342900" algn="just" fontAlgn="base">
                        <a:lnSpc>
                          <a:spcPct val="150000"/>
                        </a:lnSpc>
                        <a:buSzPts val="1000"/>
                        <a:buFont typeface="Symbol" panose="05050102010706020507" pitchFamily="18" charset="2"/>
                        <a:buChar char=""/>
                        <a:tabLst>
                          <a:tab pos="457200" algn="l"/>
                        </a:tabLst>
                      </a:pPr>
                      <a:r>
                        <a:rPr lang="en-IN" sz="1200" b="0" dirty="0">
                          <a:solidFill>
                            <a:schemeClr val="tx1"/>
                          </a:solidFill>
                          <a:effectLst/>
                        </a:rPr>
                        <a:t>Apple is world’s one of the leading technology companies, which provides itself with a leading edge in technology (Singh, 2022).</a:t>
                      </a:r>
                    </a:p>
                    <a:p>
                      <a:pPr marL="342900" lvl="0" indent="-342900" algn="just" fontAlgn="base">
                        <a:lnSpc>
                          <a:spcPct val="150000"/>
                        </a:lnSpc>
                        <a:buSzPts val="1000"/>
                        <a:buFont typeface="Symbol" panose="05050102010706020507" pitchFamily="18" charset="2"/>
                        <a:buChar char=""/>
                        <a:tabLst>
                          <a:tab pos="457200" algn="l"/>
                        </a:tabLst>
                      </a:pPr>
                      <a:r>
                        <a:rPr lang="en-IN" sz="1200" b="0" dirty="0">
                          <a:solidFill>
                            <a:schemeClr val="tx1"/>
                          </a:solidFill>
                          <a:effectLst/>
                        </a:rPr>
                        <a:t>The market share of Apple has increased approximately 17.7% in the year 2023 (</a:t>
                      </a:r>
                      <a:r>
                        <a:rPr lang="en-GB" sz="1200" b="0" dirty="0">
                          <a:solidFill>
                            <a:schemeClr val="tx1"/>
                          </a:solidFill>
                          <a:effectLst/>
                        </a:rPr>
                        <a:t>Statista, 2023</a:t>
                      </a:r>
                      <a:r>
                        <a:rPr lang="en-IN" sz="1200" b="0" dirty="0">
                          <a:solidFill>
                            <a:schemeClr val="tx1"/>
                          </a:solidFill>
                          <a:effectLst/>
                        </a:rPr>
                        <a:t>).</a:t>
                      </a:r>
                      <a:endParaRPr lang="en-IN" sz="1200" b="0" dirty="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marL="342900" lvl="0" indent="-342900" algn="just" fontAlgn="base">
                        <a:lnSpc>
                          <a:spcPct val="150000"/>
                        </a:lnSpc>
                        <a:buSzPts val="1000"/>
                        <a:buFont typeface="Symbol" panose="05050102010706020507" pitchFamily="18" charset="2"/>
                        <a:buChar char=""/>
                        <a:tabLst>
                          <a:tab pos="457200" algn="l"/>
                        </a:tabLst>
                      </a:pPr>
                      <a:r>
                        <a:rPr lang="en-IN" sz="1200" dirty="0">
                          <a:solidFill>
                            <a:schemeClr val="tx1"/>
                          </a:solidFill>
                          <a:effectLst/>
                        </a:rPr>
                        <a:t>The products of Apple are excessively expensive, which restricts its customer base (Chen et al., 2021).</a:t>
                      </a:r>
                    </a:p>
                    <a:p>
                      <a:pPr marL="342900" lvl="0" indent="-342900" algn="just" fontAlgn="base">
                        <a:lnSpc>
                          <a:spcPct val="150000"/>
                        </a:lnSpc>
                        <a:buSzPts val="1000"/>
                        <a:buFont typeface="Symbol" panose="05050102010706020507" pitchFamily="18" charset="2"/>
                        <a:buChar char=""/>
                        <a:tabLst>
                          <a:tab pos="457200" algn="l"/>
                        </a:tabLst>
                      </a:pPr>
                      <a:r>
                        <a:rPr lang="en-IN" sz="1200" dirty="0">
                          <a:solidFill>
                            <a:schemeClr val="tx1"/>
                          </a:solidFill>
                          <a:effectLst/>
                        </a:rPr>
                        <a:t>The lack of introduction of new innovative products in recent years increased competition for Apple.</a:t>
                      </a:r>
                    </a:p>
                    <a:p>
                      <a:pPr marL="342900" lvl="0" indent="-342900" algn="just" fontAlgn="base">
                        <a:lnSpc>
                          <a:spcPct val="150000"/>
                        </a:lnSpc>
                        <a:buSzPts val="1000"/>
                        <a:buFont typeface="Symbol" panose="05050102010706020507" pitchFamily="18" charset="2"/>
                        <a:buChar char=""/>
                        <a:tabLst>
                          <a:tab pos="457200" algn="l"/>
                        </a:tabLst>
                      </a:pPr>
                      <a:r>
                        <a:rPr lang="en-IN" sz="1200" dirty="0">
                          <a:solidFill>
                            <a:schemeClr val="tx1"/>
                          </a:solidFill>
                          <a:effectLst/>
                        </a:rPr>
                        <a:t>The sales volume of the company is majorly dependent on the iPhone.</a:t>
                      </a:r>
                      <a:endParaRPr lang="en-IN" sz="1200" dirty="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581397278"/>
                  </a:ext>
                </a:extLst>
              </a:tr>
              <a:tr h="352852">
                <a:tc>
                  <a:txBody>
                    <a:bodyPr/>
                    <a:lstStyle/>
                    <a:p>
                      <a:pPr algn="ctr">
                        <a:lnSpc>
                          <a:spcPct val="150000"/>
                        </a:lnSpc>
                      </a:pPr>
                      <a:r>
                        <a:rPr lang="en-IN" sz="1200" b="1">
                          <a:solidFill>
                            <a:schemeClr val="tx1"/>
                          </a:solidFill>
                          <a:effectLst/>
                        </a:rPr>
                        <a:t>Opportunities</a:t>
                      </a:r>
                      <a:endParaRPr lang="en-IN" sz="120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ctr">
                        <a:lnSpc>
                          <a:spcPct val="150000"/>
                        </a:lnSpc>
                      </a:pPr>
                      <a:r>
                        <a:rPr lang="en-IN" sz="1200" b="1">
                          <a:solidFill>
                            <a:schemeClr val="tx1"/>
                          </a:solidFill>
                          <a:effectLst/>
                        </a:rPr>
                        <a:t>Threats</a:t>
                      </a:r>
                      <a:endParaRPr lang="en-IN" sz="120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861926240"/>
                  </a:ext>
                </a:extLst>
              </a:tr>
              <a:tr h="1781748">
                <a:tc>
                  <a:txBody>
                    <a:bodyPr/>
                    <a:lstStyle/>
                    <a:p>
                      <a:pPr marL="342900" lvl="0" indent="-342900" algn="just" fontAlgn="base">
                        <a:lnSpc>
                          <a:spcPct val="150000"/>
                        </a:lnSpc>
                        <a:buSzPts val="1000"/>
                        <a:buFont typeface="Symbol" panose="05050102010706020507" pitchFamily="18" charset="2"/>
                        <a:buChar char=""/>
                        <a:tabLst>
                          <a:tab pos="457200" algn="l"/>
                        </a:tabLst>
                      </a:pPr>
                      <a:r>
                        <a:rPr lang="en-IN" sz="1200" b="0" dirty="0">
                          <a:solidFill>
                            <a:schemeClr val="tx1"/>
                          </a:solidFill>
                          <a:effectLst/>
                        </a:rPr>
                        <a:t>Using the string brand image, Apple can try to tap new markets.</a:t>
                      </a:r>
                    </a:p>
                    <a:p>
                      <a:pPr marL="342900" lvl="0" indent="-342900" algn="just" fontAlgn="base">
                        <a:lnSpc>
                          <a:spcPct val="150000"/>
                        </a:lnSpc>
                        <a:buSzPts val="1000"/>
                        <a:buFont typeface="Symbol" panose="05050102010706020507" pitchFamily="18" charset="2"/>
                        <a:buChar char=""/>
                        <a:tabLst>
                          <a:tab pos="457200" algn="l"/>
                        </a:tabLst>
                      </a:pPr>
                      <a:r>
                        <a:rPr lang="en-IN" sz="1200" b="0" dirty="0">
                          <a:solidFill>
                            <a:schemeClr val="tx1"/>
                          </a:solidFill>
                          <a:effectLst/>
                        </a:rPr>
                        <a:t>The company could focus on increasing its product range and reducing depending on the iPhone (Singh, 2022).</a:t>
                      </a:r>
                    </a:p>
                    <a:p>
                      <a:pPr marL="342900" lvl="0" indent="-342900" algn="just" fontAlgn="base">
                        <a:lnSpc>
                          <a:spcPct val="150000"/>
                        </a:lnSpc>
                        <a:buSzPts val="1000"/>
                        <a:buFont typeface="Symbol" panose="05050102010706020507" pitchFamily="18" charset="2"/>
                        <a:buChar char=""/>
                        <a:tabLst>
                          <a:tab pos="457200" algn="l"/>
                        </a:tabLst>
                      </a:pPr>
                      <a:r>
                        <a:rPr lang="en-IN" sz="1200" b="0" dirty="0">
                          <a:solidFill>
                            <a:schemeClr val="tx1"/>
                          </a:solidFill>
                          <a:effectLst/>
                        </a:rPr>
                        <a:t>The company could utilise the use of AI in its services.</a:t>
                      </a:r>
                      <a:endParaRPr lang="en-IN" sz="1200" b="0" dirty="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marL="342900" lvl="0" indent="-342900" algn="just" fontAlgn="base">
                        <a:lnSpc>
                          <a:spcPct val="150000"/>
                        </a:lnSpc>
                        <a:buSzPts val="1000"/>
                        <a:buFont typeface="Symbol" panose="05050102010706020507" pitchFamily="18" charset="2"/>
                        <a:buChar char=""/>
                        <a:tabLst>
                          <a:tab pos="457200" algn="l"/>
                        </a:tabLst>
                      </a:pPr>
                      <a:r>
                        <a:rPr lang="en-IN" sz="1200" dirty="0">
                          <a:solidFill>
                            <a:schemeClr val="tx1"/>
                          </a:solidFill>
                          <a:effectLst/>
                        </a:rPr>
                        <a:t>Increasing competition in the technology market is a threat to the company.</a:t>
                      </a:r>
                    </a:p>
                    <a:p>
                      <a:pPr marL="342900" lvl="0" indent="-342900" algn="just" fontAlgn="base">
                        <a:lnSpc>
                          <a:spcPct val="150000"/>
                        </a:lnSpc>
                        <a:buSzPts val="1000"/>
                        <a:buFont typeface="Symbol" panose="05050102010706020507" pitchFamily="18" charset="2"/>
                        <a:buChar char=""/>
                        <a:tabLst>
                          <a:tab pos="457200" algn="l"/>
                        </a:tabLst>
                      </a:pPr>
                      <a:r>
                        <a:rPr lang="en-IN" sz="1200" dirty="0">
                          <a:solidFill>
                            <a:schemeClr val="tx1"/>
                          </a:solidFill>
                          <a:effectLst/>
                        </a:rPr>
                        <a:t>The threat of reducing the demand of people to buy expensive products from the company because of an economic downturn can affect the company’s operations (Chen et al., 2021).</a:t>
                      </a:r>
                      <a:endParaRPr lang="en-IN" sz="1200" dirty="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97535081"/>
                  </a:ext>
                </a:extLst>
              </a:tr>
            </a:tbl>
          </a:graphicData>
        </a:graphic>
      </p:graphicFrame>
    </p:spTree>
    <p:extLst>
      <p:ext uri="{BB962C8B-B14F-4D97-AF65-F5344CB8AC3E}">
        <p14:creationId xmlns:p14="http://schemas.microsoft.com/office/powerpoint/2010/main" val="1172611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7FAE6-ED53-E90A-92F4-7B27DB0653EF}"/>
              </a:ext>
            </a:extLst>
          </p:cNvPr>
          <p:cNvSpPr>
            <a:spLocks noGrp="1"/>
          </p:cNvSpPr>
          <p:nvPr>
            <p:ph type="title"/>
          </p:nvPr>
        </p:nvSpPr>
        <p:spPr/>
        <p:txBody>
          <a:bodyPr>
            <a:normAutofit/>
          </a:bodyPr>
          <a:lstStyle/>
          <a:p>
            <a:pPr algn="ctr"/>
            <a:r>
              <a:rPr lang="en-GB" sz="40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Internal Capacity and Strategic Benefits of Apple</a:t>
            </a:r>
            <a:endParaRPr lang="en-IN" sz="8000"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4D548D3C-573A-1D31-D8CC-1AF638D1B838}"/>
              </a:ext>
            </a:extLst>
          </p:cNvPr>
          <p:cNvSpPr>
            <a:spLocks noGrp="1"/>
          </p:cNvSpPr>
          <p:nvPr>
            <p:ph idx="1"/>
          </p:nvPr>
        </p:nvSpPr>
        <p:spPr>
          <a:xfrm>
            <a:off x="838200" y="2281083"/>
            <a:ext cx="6378678" cy="3895879"/>
          </a:xfrm>
        </p:spPr>
        <p:txBody>
          <a:bodyPr/>
          <a:lstStyle/>
          <a:p>
            <a:pPr>
              <a:lnSpc>
                <a:spcPct val="150000"/>
              </a:lnSpc>
              <a:buFont typeface="Wingdings" panose="05000000000000000000" pitchFamily="2" charset="2"/>
              <a:buChar char="Ø"/>
            </a:pP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Apple has been able to achieve huge success as a luxury technology company in a short time.</a:t>
            </a:r>
          </a:p>
          <a:p>
            <a:pPr>
              <a:lnSpc>
                <a:spcPct val="150000"/>
              </a:lnSpc>
              <a:buFont typeface="Wingdings" panose="05000000000000000000" pitchFamily="2" charset="2"/>
              <a:buChar char="Ø"/>
            </a:pP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The price of PCs benefits the company by attracting individual expenses (Farida and Setiawan, 2022). </a:t>
            </a:r>
            <a:endParaRPr lang="en-GB" sz="1800" dirty="0">
              <a:solidFill>
                <a:srgbClr val="000000"/>
              </a:solidFill>
              <a:latin typeface="Times New Roman" panose="02020603050405020304" pitchFamily="18" charset="0"/>
              <a:ea typeface="Arial" panose="020B0604020202020204" pitchFamily="34" charset="0"/>
              <a:cs typeface="Arial" panose="020B0604020202020204" pitchFamily="34" charset="0"/>
            </a:endParaRPr>
          </a:p>
          <a:p>
            <a:pPr>
              <a:lnSpc>
                <a:spcPct val="150000"/>
              </a:lnSpc>
              <a:buFont typeface="Wingdings" panose="05000000000000000000" pitchFamily="2" charset="2"/>
              <a:buChar char="Ø"/>
            </a:pPr>
            <a:r>
              <a:rPr lang="en-GB" sz="1800" dirty="0">
                <a:solidFill>
                  <a:srgbClr val="000000"/>
                </a:solidFill>
                <a:latin typeface="Times New Roman" panose="02020603050405020304" pitchFamily="18" charset="0"/>
                <a:ea typeface="Arial" panose="020B0604020202020204" pitchFamily="34" charset="0"/>
                <a:cs typeface="Arial" panose="020B0604020202020204" pitchFamily="34" charset="0"/>
              </a:rPr>
              <a:t>T</a:t>
            </a: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he performance and popularity of its iPods and iPhones cannot help the company to sustain itself due to increasing competition. </a:t>
            </a:r>
          </a:p>
        </p:txBody>
      </p:sp>
      <p:pic>
        <p:nvPicPr>
          <p:cNvPr id="5" name="Picture 4">
            <a:extLst>
              <a:ext uri="{FF2B5EF4-FFF2-40B4-BE49-F238E27FC236}">
                <a16:creationId xmlns:a16="http://schemas.microsoft.com/office/drawing/2014/main" id="{7A5221B8-118F-0F0D-0F96-010F2C7EDA4A}"/>
              </a:ext>
            </a:extLst>
          </p:cNvPr>
          <p:cNvPicPr>
            <a:picLocks noChangeAspect="1"/>
          </p:cNvPicPr>
          <p:nvPr/>
        </p:nvPicPr>
        <p:blipFill>
          <a:blip r:embed="rId3"/>
          <a:stretch>
            <a:fillRect/>
          </a:stretch>
        </p:blipFill>
        <p:spPr>
          <a:xfrm>
            <a:off x="7216878" y="2099909"/>
            <a:ext cx="4709652" cy="407705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4198618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84F5A-B3AB-F59B-0EEC-040E053F205A}"/>
              </a:ext>
            </a:extLst>
          </p:cNvPr>
          <p:cNvSpPr>
            <a:spLocks noGrp="1"/>
          </p:cNvSpPr>
          <p:nvPr>
            <p:ph type="title"/>
          </p:nvPr>
        </p:nvSpPr>
        <p:spPr/>
        <p:txBody>
          <a:bodyPr>
            <a:normAutofit/>
          </a:bodyPr>
          <a:lstStyle/>
          <a:p>
            <a:pPr algn="ctr"/>
            <a:r>
              <a:rPr lang="en-GB" sz="40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PESTLE Analysis</a:t>
            </a:r>
            <a:endParaRPr lang="en-IN" sz="8000" i="1" u="sng" dirty="0">
              <a:effectLst>
                <a:outerShdw blurRad="38100" dist="38100" dir="2700000" algn="tl">
                  <a:srgbClr val="000000">
                    <a:alpha val="43137"/>
                  </a:srgbClr>
                </a:outerShdw>
              </a:effectLst>
            </a:endParaRPr>
          </a:p>
        </p:txBody>
      </p:sp>
      <p:graphicFrame>
        <p:nvGraphicFramePr>
          <p:cNvPr id="4" name="Content Placeholder 3">
            <a:extLst>
              <a:ext uri="{FF2B5EF4-FFF2-40B4-BE49-F238E27FC236}">
                <a16:creationId xmlns:a16="http://schemas.microsoft.com/office/drawing/2014/main" id="{1F17E3A7-A3C0-B7F5-4555-65042A558056}"/>
              </a:ext>
            </a:extLst>
          </p:cNvPr>
          <p:cNvGraphicFramePr>
            <a:graphicFrameLocks noGrp="1"/>
          </p:cNvGraphicFramePr>
          <p:nvPr>
            <p:ph idx="1"/>
            <p:extLst>
              <p:ext uri="{D42A27DB-BD31-4B8C-83A1-F6EECF244321}">
                <p14:modId xmlns:p14="http://schemas.microsoft.com/office/powerpoint/2010/main" val="4023094647"/>
              </p:ext>
            </p:extLst>
          </p:nvPr>
        </p:nvGraphicFramePr>
        <p:xfrm>
          <a:off x="838200" y="2015613"/>
          <a:ext cx="5257800" cy="4477263"/>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146039645"/>
                    </a:ext>
                  </a:extLst>
                </a:gridCol>
                <a:gridCol w="2628900">
                  <a:extLst>
                    <a:ext uri="{9D8B030D-6E8A-4147-A177-3AD203B41FA5}">
                      <a16:colId xmlns:a16="http://schemas.microsoft.com/office/drawing/2014/main" val="2095082223"/>
                    </a:ext>
                  </a:extLst>
                </a:gridCol>
              </a:tblGrid>
              <a:tr h="639609">
                <a:tc>
                  <a:txBody>
                    <a:bodyPr/>
                    <a:lstStyle/>
                    <a:p>
                      <a:pPr algn="ctr"/>
                      <a:r>
                        <a:rPr lang="en-GB" dirty="0">
                          <a:latin typeface="Times New Roman" panose="02020603050405020304" pitchFamily="18" charset="0"/>
                          <a:cs typeface="Times New Roman" panose="02020603050405020304" pitchFamily="18" charset="0"/>
                        </a:rPr>
                        <a:t>Factors</a:t>
                      </a:r>
                      <a:endParaRPr lang="en-IN" dirty="0">
                        <a:latin typeface="Times New Roman" panose="02020603050405020304" pitchFamily="18" charset="0"/>
                        <a:cs typeface="Times New Roman" panose="02020603050405020304" pitchFamily="18" charset="0"/>
                      </a:endParaRPr>
                    </a:p>
                  </a:txBody>
                  <a:tcPr/>
                </a:tc>
                <a:tc>
                  <a:txBody>
                    <a:bodyPr/>
                    <a:lstStyle/>
                    <a:p>
                      <a:pPr algn="ctr"/>
                      <a:r>
                        <a:rPr lang="en-GB" dirty="0">
                          <a:latin typeface="Times New Roman" panose="02020603050405020304" pitchFamily="18" charset="0"/>
                          <a:cs typeface="Times New Roman" panose="02020603050405020304" pitchFamily="18" charset="0"/>
                        </a:rPr>
                        <a:t>Effect</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64831942"/>
                  </a:ext>
                </a:extLst>
              </a:tr>
              <a:tr h="639609">
                <a:tc>
                  <a:txBody>
                    <a:bodyPr/>
                    <a:lstStyle/>
                    <a:p>
                      <a:pPr algn="ctr"/>
                      <a:r>
                        <a:rPr lang="en-GB" b="1" dirty="0">
                          <a:latin typeface="Times New Roman" panose="02020603050405020304" pitchFamily="18" charset="0"/>
                          <a:cs typeface="Times New Roman" panose="02020603050405020304" pitchFamily="18" charset="0"/>
                        </a:rPr>
                        <a:t>Political</a:t>
                      </a:r>
                      <a:endParaRPr lang="en-IN" b="1" dirty="0">
                        <a:latin typeface="Times New Roman" panose="02020603050405020304" pitchFamily="18" charset="0"/>
                        <a:cs typeface="Times New Roman" panose="02020603050405020304" pitchFamily="18" charset="0"/>
                      </a:endParaRPr>
                    </a:p>
                  </a:txBody>
                  <a:tcPr/>
                </a:tc>
                <a:tc>
                  <a:txBody>
                    <a:bodyPr/>
                    <a:lstStyle/>
                    <a:p>
                      <a:pPr algn="ctr"/>
                      <a:r>
                        <a:rPr lang="en-GB" dirty="0">
                          <a:latin typeface="Times New Roman" panose="02020603050405020304" pitchFamily="18" charset="0"/>
                          <a:cs typeface="Times New Roman" panose="02020603050405020304" pitchFamily="18" charset="0"/>
                        </a:rPr>
                        <a:t>Positive</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437038149"/>
                  </a:ext>
                </a:extLst>
              </a:tr>
              <a:tr h="639609">
                <a:tc>
                  <a:txBody>
                    <a:bodyPr/>
                    <a:lstStyle/>
                    <a:p>
                      <a:pPr algn="ctr"/>
                      <a:r>
                        <a:rPr lang="en-GB" b="1" dirty="0">
                          <a:latin typeface="Times New Roman" panose="02020603050405020304" pitchFamily="18" charset="0"/>
                          <a:cs typeface="Times New Roman" panose="02020603050405020304" pitchFamily="18" charset="0"/>
                        </a:rPr>
                        <a:t>Economic</a:t>
                      </a:r>
                      <a:endParaRPr lang="en-IN" b="1" dirty="0">
                        <a:latin typeface="Times New Roman" panose="02020603050405020304" pitchFamily="18" charset="0"/>
                        <a:cs typeface="Times New Roman" panose="02020603050405020304" pitchFamily="18"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Positive</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867606636"/>
                  </a:ext>
                </a:extLst>
              </a:tr>
              <a:tr h="639609">
                <a:tc>
                  <a:txBody>
                    <a:bodyPr/>
                    <a:lstStyle/>
                    <a:p>
                      <a:pPr algn="ctr"/>
                      <a:r>
                        <a:rPr lang="en-GB" b="1" dirty="0">
                          <a:latin typeface="Times New Roman" panose="02020603050405020304" pitchFamily="18" charset="0"/>
                          <a:cs typeface="Times New Roman" panose="02020603050405020304" pitchFamily="18" charset="0"/>
                        </a:rPr>
                        <a:t>Social</a:t>
                      </a:r>
                      <a:endParaRPr lang="en-IN" b="1" dirty="0">
                        <a:latin typeface="Times New Roman" panose="02020603050405020304" pitchFamily="18" charset="0"/>
                        <a:cs typeface="Times New Roman" panose="02020603050405020304" pitchFamily="18"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Positive</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50607011"/>
                  </a:ext>
                </a:extLst>
              </a:tr>
              <a:tr h="639609">
                <a:tc>
                  <a:txBody>
                    <a:bodyPr/>
                    <a:lstStyle/>
                    <a:p>
                      <a:pPr algn="ctr"/>
                      <a:r>
                        <a:rPr lang="en-GB" b="1" dirty="0">
                          <a:latin typeface="Times New Roman" panose="02020603050405020304" pitchFamily="18" charset="0"/>
                          <a:cs typeface="Times New Roman" panose="02020603050405020304" pitchFamily="18" charset="0"/>
                        </a:rPr>
                        <a:t>Technology</a:t>
                      </a:r>
                      <a:endParaRPr lang="en-IN" b="1" dirty="0">
                        <a:latin typeface="Times New Roman" panose="02020603050405020304" pitchFamily="18" charset="0"/>
                        <a:cs typeface="Times New Roman" panose="02020603050405020304" pitchFamily="18" charset="0"/>
                      </a:endParaRPr>
                    </a:p>
                  </a:txBody>
                  <a:tcPr/>
                </a:tc>
                <a:tc>
                  <a:txBody>
                    <a:bodyPr/>
                    <a:lstStyle/>
                    <a:p>
                      <a:pPr algn="ctr"/>
                      <a:r>
                        <a:rPr lang="en-GB" dirty="0">
                          <a:latin typeface="Times New Roman" panose="02020603050405020304" pitchFamily="18" charset="0"/>
                          <a:cs typeface="Times New Roman" panose="02020603050405020304" pitchFamily="18" charset="0"/>
                        </a:rPr>
                        <a:t>Negative</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58520873"/>
                  </a:ext>
                </a:extLst>
              </a:tr>
              <a:tr h="639609">
                <a:tc>
                  <a:txBody>
                    <a:bodyPr/>
                    <a:lstStyle/>
                    <a:p>
                      <a:pPr algn="ctr"/>
                      <a:r>
                        <a:rPr lang="en-GB" b="1" dirty="0">
                          <a:latin typeface="Times New Roman" panose="02020603050405020304" pitchFamily="18" charset="0"/>
                          <a:cs typeface="Times New Roman" panose="02020603050405020304" pitchFamily="18" charset="0"/>
                        </a:rPr>
                        <a:t>Legal</a:t>
                      </a:r>
                      <a:endParaRPr lang="en-IN" b="1" dirty="0">
                        <a:latin typeface="Times New Roman" panose="02020603050405020304" pitchFamily="18" charset="0"/>
                        <a:cs typeface="Times New Roman" panose="02020603050405020304" pitchFamily="18"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Negative</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92125487"/>
                  </a:ext>
                </a:extLst>
              </a:tr>
              <a:tr h="639609">
                <a:tc>
                  <a:txBody>
                    <a:bodyPr/>
                    <a:lstStyle/>
                    <a:p>
                      <a:pPr algn="ctr"/>
                      <a:r>
                        <a:rPr lang="en-GB" b="1" dirty="0">
                          <a:latin typeface="Times New Roman" panose="02020603050405020304" pitchFamily="18" charset="0"/>
                          <a:cs typeface="Times New Roman" panose="02020603050405020304" pitchFamily="18" charset="0"/>
                        </a:rPr>
                        <a:t>Environmental</a:t>
                      </a:r>
                      <a:endParaRPr lang="en-IN" b="1" dirty="0">
                        <a:latin typeface="Times New Roman" panose="02020603050405020304" pitchFamily="18" charset="0"/>
                        <a:cs typeface="Times New Roman" panose="02020603050405020304" pitchFamily="18"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Negative</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12490972"/>
                  </a:ext>
                </a:extLst>
              </a:tr>
            </a:tbl>
          </a:graphicData>
        </a:graphic>
      </p:graphicFrame>
      <p:pic>
        <p:nvPicPr>
          <p:cNvPr id="5" name="Picture 4">
            <a:extLst>
              <a:ext uri="{FF2B5EF4-FFF2-40B4-BE49-F238E27FC236}">
                <a16:creationId xmlns:a16="http://schemas.microsoft.com/office/drawing/2014/main" id="{06000639-4A92-66B5-917B-4305A439CC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308377" y="1825624"/>
            <a:ext cx="5730240" cy="227838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6" name="Picture 5">
            <a:extLst>
              <a:ext uri="{FF2B5EF4-FFF2-40B4-BE49-F238E27FC236}">
                <a16:creationId xmlns:a16="http://schemas.microsoft.com/office/drawing/2014/main" id="{117DB0B1-252D-4B5E-D604-7D7778D2A1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6308377" y="4214494"/>
            <a:ext cx="5730240" cy="227838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088387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172D2-ECA9-A6F4-FDB1-8CC8485E5F56}"/>
              </a:ext>
            </a:extLst>
          </p:cNvPr>
          <p:cNvSpPr>
            <a:spLocks noGrp="1"/>
          </p:cNvSpPr>
          <p:nvPr>
            <p:ph type="title"/>
          </p:nvPr>
        </p:nvSpPr>
        <p:spPr>
          <a:xfrm>
            <a:off x="838199" y="365125"/>
            <a:ext cx="10787743" cy="1911544"/>
          </a:xfrm>
        </p:spPr>
        <p:txBody>
          <a:bodyPr>
            <a:normAutofit/>
          </a:bodyPr>
          <a:lstStyle/>
          <a:p>
            <a:pPr algn="ctr">
              <a:lnSpc>
                <a:spcPct val="150000"/>
              </a:lnSpc>
            </a:pPr>
            <a:r>
              <a:rPr lang="en-GB" sz="40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Analysis of External Factors That Shape Apple’s Future Strategies and Decision-making</a:t>
            </a:r>
            <a:endParaRPr lang="en-IN" sz="8000"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1AD832E0-E61C-0344-AA85-3569BDA8CE8F}"/>
              </a:ext>
            </a:extLst>
          </p:cNvPr>
          <p:cNvSpPr>
            <a:spLocks noGrp="1"/>
          </p:cNvSpPr>
          <p:nvPr>
            <p:ph idx="1"/>
          </p:nvPr>
        </p:nvSpPr>
        <p:spPr>
          <a:xfrm>
            <a:off x="838200" y="2743199"/>
            <a:ext cx="6958781" cy="3433763"/>
          </a:xfrm>
        </p:spPr>
        <p:txBody>
          <a:bodyPr/>
          <a:lstStyle/>
          <a:p>
            <a:pPr>
              <a:lnSpc>
                <a:spcPct val="150000"/>
              </a:lnSpc>
              <a:buFont typeface="Wingdings" panose="05000000000000000000" pitchFamily="2" charset="2"/>
              <a:buChar char="Ø"/>
            </a:pPr>
            <a:r>
              <a:rPr lang="en-GB" sz="1800" dirty="0">
                <a:solidFill>
                  <a:srgbClr val="000000"/>
                </a:solidFill>
                <a:effectLst/>
                <a:latin typeface="Times New Roman" panose="02020603050405020304" pitchFamily="18" charset="0"/>
                <a:ea typeface="Arial" panose="020B0604020202020204" pitchFamily="34" charset="0"/>
              </a:rPr>
              <a:t>Apple need to incorporate new innovative ideas and introduce new products.</a:t>
            </a:r>
          </a:p>
          <a:p>
            <a:pPr>
              <a:lnSpc>
                <a:spcPct val="150000"/>
              </a:lnSpc>
              <a:buFont typeface="Wingdings" panose="05000000000000000000" pitchFamily="2" charset="2"/>
              <a:buChar char="Ø"/>
            </a:pPr>
            <a:r>
              <a:rPr lang="en-GB" sz="1800" dirty="0">
                <a:solidFill>
                  <a:srgbClr val="000000"/>
                </a:solidFill>
                <a:effectLst/>
                <a:latin typeface="Times New Roman" panose="02020603050405020304" pitchFamily="18" charset="0"/>
                <a:ea typeface="Arial" panose="020B0604020202020204" pitchFamily="34" charset="0"/>
              </a:rPr>
              <a:t>Apple could try to incorporate the use of AI in its customer service to make better approaches (Huang and Rust, 2021).</a:t>
            </a:r>
          </a:p>
          <a:p>
            <a:pPr>
              <a:lnSpc>
                <a:spcPct val="150000"/>
              </a:lnSpc>
              <a:buFont typeface="Wingdings" panose="05000000000000000000" pitchFamily="2" charset="2"/>
              <a:buChar char="Ø"/>
            </a:pPr>
            <a:r>
              <a:rPr lang="en-GB" sz="1800" dirty="0">
                <a:solidFill>
                  <a:srgbClr val="000000"/>
                </a:solidFill>
                <a:latin typeface="Times New Roman" panose="02020603050405020304" pitchFamily="18" charset="0"/>
                <a:ea typeface="Arial" panose="020B0604020202020204" pitchFamily="34" charset="0"/>
              </a:rPr>
              <a:t>T</a:t>
            </a:r>
            <a:r>
              <a:rPr lang="en-GB" sz="1800" dirty="0">
                <a:solidFill>
                  <a:srgbClr val="000000"/>
                </a:solidFill>
                <a:effectLst/>
                <a:latin typeface="Times New Roman" panose="02020603050405020304" pitchFamily="18" charset="0"/>
                <a:ea typeface="Arial" panose="020B0604020202020204" pitchFamily="34" charset="0"/>
              </a:rPr>
              <a:t>o avoid environmental issues, the company has to focus on sustainable practices and use recyclable raw materials.</a:t>
            </a:r>
            <a:endParaRPr lang="en-IN" dirty="0"/>
          </a:p>
        </p:txBody>
      </p:sp>
      <p:pic>
        <p:nvPicPr>
          <p:cNvPr id="5122" name="Picture 2">
            <a:extLst>
              <a:ext uri="{FF2B5EF4-FFF2-40B4-BE49-F238E27FC236}">
                <a16:creationId xmlns:a16="http://schemas.microsoft.com/office/drawing/2014/main" id="{2041A19C-B175-04BB-A9BF-5545289DAB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2787" y="2743199"/>
            <a:ext cx="3829358" cy="327644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422794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D5D41-6AA3-B87F-0F01-67AAF3594ABC}"/>
              </a:ext>
            </a:extLst>
          </p:cNvPr>
          <p:cNvSpPr>
            <a:spLocks noGrp="1"/>
          </p:cNvSpPr>
          <p:nvPr>
            <p:ph type="title"/>
          </p:nvPr>
        </p:nvSpPr>
        <p:spPr/>
        <p:txBody>
          <a:bodyPr>
            <a:normAutofit/>
          </a:bodyPr>
          <a:lstStyle/>
          <a:p>
            <a:pPr algn="ctr"/>
            <a:r>
              <a:rPr lang="en-GB" sz="40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Stakeholders of Apple</a:t>
            </a:r>
            <a:endParaRPr lang="en-IN" sz="8000"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203DC9BD-417F-E9AF-8C89-738CA811D87F}"/>
              </a:ext>
            </a:extLst>
          </p:cNvPr>
          <p:cNvSpPr>
            <a:spLocks noGrp="1"/>
          </p:cNvSpPr>
          <p:nvPr>
            <p:ph idx="1"/>
          </p:nvPr>
        </p:nvSpPr>
        <p:spPr>
          <a:xfrm>
            <a:off x="838200" y="2202425"/>
            <a:ext cx="7273413" cy="3974537"/>
          </a:xfrm>
        </p:spPr>
        <p:txBody>
          <a:bodyPr/>
          <a:lstStyle/>
          <a:p>
            <a:pPr algn="just">
              <a:lnSpc>
                <a:spcPct val="150000"/>
              </a:lnSpc>
              <a:buFont typeface="Wingdings" panose="05000000000000000000" pitchFamily="2" charset="2"/>
              <a:buChar char="Ø"/>
            </a:pP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Apple’s stakeholders are its customers, employees, suppliers, investors, and communities who influence the company’s operations actively.</a:t>
            </a:r>
          </a:p>
          <a:p>
            <a:pPr algn="just">
              <a:lnSpc>
                <a:spcPct val="150000"/>
              </a:lnSpc>
              <a:buFont typeface="Wingdings" panose="05000000000000000000" pitchFamily="2" charset="2"/>
              <a:buChar char="Ø"/>
            </a:pP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The interests of employees include career development, and compensation (Panmore Institute, 2023).</a:t>
            </a:r>
          </a:p>
          <a:p>
            <a:pPr algn="just">
              <a:lnSpc>
                <a:spcPct val="150000"/>
              </a:lnSpc>
              <a:buFont typeface="Wingdings" panose="05000000000000000000" pitchFamily="2" charset="2"/>
              <a:buChar char="Ø"/>
            </a:pPr>
            <a:r>
              <a:rPr lang="en-GB" sz="1800" dirty="0">
                <a:solidFill>
                  <a:srgbClr val="000000"/>
                </a:solidFill>
                <a:latin typeface="Times New Roman" panose="02020603050405020304" pitchFamily="18" charset="0"/>
                <a:ea typeface="Arial" panose="020B0604020202020204" pitchFamily="34" charset="0"/>
                <a:cs typeface="Arial" panose="020B0604020202020204" pitchFamily="34" charset="0"/>
              </a:rPr>
              <a:t>C</a:t>
            </a: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ommunities are considered Apple’s stakeholders because they are concerned with the ecological and socioeconomic effects of the products of the company. </a:t>
            </a:r>
          </a:p>
          <a:p>
            <a:pPr algn="just">
              <a:lnSpc>
                <a:spcPct val="150000"/>
              </a:lnSpc>
              <a:buFont typeface="Wingdings" panose="05000000000000000000" pitchFamily="2" charset="2"/>
              <a:buChar char="Ø"/>
            </a:pPr>
            <a:endParaRPr lang="en-IN" dirty="0"/>
          </a:p>
        </p:txBody>
      </p:sp>
      <p:pic>
        <p:nvPicPr>
          <p:cNvPr id="5" name="Picture 4">
            <a:extLst>
              <a:ext uri="{FF2B5EF4-FFF2-40B4-BE49-F238E27FC236}">
                <a16:creationId xmlns:a16="http://schemas.microsoft.com/office/drawing/2014/main" id="{B96598BF-3BF7-49CF-ECD0-B3362AA1693E}"/>
              </a:ext>
            </a:extLst>
          </p:cNvPr>
          <p:cNvPicPr>
            <a:picLocks noChangeAspect="1"/>
          </p:cNvPicPr>
          <p:nvPr/>
        </p:nvPicPr>
        <p:blipFill>
          <a:blip r:embed="rId3"/>
          <a:stretch>
            <a:fillRect/>
          </a:stretch>
        </p:blipFill>
        <p:spPr>
          <a:xfrm>
            <a:off x="8222061" y="2035276"/>
            <a:ext cx="3810330" cy="380271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4128569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26B71-AEE8-B539-6382-47D7C99E8AEE}"/>
              </a:ext>
            </a:extLst>
          </p:cNvPr>
          <p:cNvSpPr>
            <a:spLocks noGrp="1"/>
          </p:cNvSpPr>
          <p:nvPr>
            <p:ph type="title"/>
          </p:nvPr>
        </p:nvSpPr>
        <p:spPr/>
        <p:txBody>
          <a:bodyPr>
            <a:normAutofit/>
          </a:bodyPr>
          <a:lstStyle/>
          <a:p>
            <a:pPr algn="ctr"/>
            <a:r>
              <a:rPr lang="en-GB" sz="40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Ethical Considerations of Apple</a:t>
            </a:r>
            <a:endParaRPr lang="en-IN" sz="8000"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3F7BEA0B-B7FE-5FCA-FA5D-6A9EC425C5E2}"/>
              </a:ext>
            </a:extLst>
          </p:cNvPr>
          <p:cNvSpPr>
            <a:spLocks noGrp="1"/>
          </p:cNvSpPr>
          <p:nvPr>
            <p:ph idx="1"/>
          </p:nvPr>
        </p:nvSpPr>
        <p:spPr>
          <a:xfrm>
            <a:off x="838200" y="2084439"/>
            <a:ext cx="7420897" cy="4092524"/>
          </a:xfrm>
        </p:spPr>
        <p:txBody>
          <a:bodyPr/>
          <a:lstStyle/>
          <a:p>
            <a:pPr algn="just">
              <a:lnSpc>
                <a:spcPct val="150000"/>
              </a:lnSpc>
              <a:buFont typeface="Wingdings" panose="05000000000000000000" pitchFamily="2" charset="2"/>
              <a:buChar char="Ø"/>
            </a:pP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Apple’s team complies with and conducts specific policies, which are foundational (Apple, 2023).</a:t>
            </a:r>
          </a:p>
          <a:p>
            <a:pPr algn="just">
              <a:lnSpc>
                <a:spcPct val="150000"/>
              </a:lnSpc>
              <a:buFont typeface="Wingdings" panose="05000000000000000000" pitchFamily="2" charset="2"/>
              <a:buChar char="Ø"/>
            </a:pP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Apple has faced accusations of </a:t>
            </a:r>
            <a:r>
              <a:rPr lang="en-GB" sz="1800" b="1"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“human rights violation”</a:t>
            </a: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for tax avoidance and e-waste creation.</a:t>
            </a:r>
          </a:p>
          <a:p>
            <a:pPr algn="just">
              <a:lnSpc>
                <a:spcPct val="150000"/>
              </a:lnSpc>
              <a:buFont typeface="Wingdings" panose="05000000000000000000" pitchFamily="2" charset="2"/>
              <a:buChar char="Ø"/>
            </a:pP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The company claims that it makes products by following the ethical rules and regulations of different countries.</a:t>
            </a:r>
            <a:endParaRPr lang="en-IN" dirty="0"/>
          </a:p>
        </p:txBody>
      </p:sp>
      <p:sp>
        <p:nvSpPr>
          <p:cNvPr id="4" name="AutoShape 2">
            <a:extLst>
              <a:ext uri="{FF2B5EF4-FFF2-40B4-BE49-F238E27FC236}">
                <a16:creationId xmlns:a16="http://schemas.microsoft.com/office/drawing/2014/main" id="{1CE9DA0E-4FB4-A3FF-E4D5-1A2F47DB1C1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6" name="Picture 5">
            <a:extLst>
              <a:ext uri="{FF2B5EF4-FFF2-40B4-BE49-F238E27FC236}">
                <a16:creationId xmlns:a16="http://schemas.microsoft.com/office/drawing/2014/main" id="{01B96D53-3E5C-17F8-48E8-EFDF41610D0B}"/>
              </a:ext>
            </a:extLst>
          </p:cNvPr>
          <p:cNvPicPr>
            <a:picLocks noChangeAspect="1"/>
          </p:cNvPicPr>
          <p:nvPr/>
        </p:nvPicPr>
        <p:blipFill>
          <a:blip r:embed="rId3"/>
          <a:stretch>
            <a:fillRect/>
          </a:stretch>
        </p:blipFill>
        <p:spPr>
          <a:xfrm>
            <a:off x="8386917" y="1936955"/>
            <a:ext cx="3687096" cy="371126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609256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3523E-77C3-61A3-DDC0-CF8B84A8F047}"/>
              </a:ext>
            </a:extLst>
          </p:cNvPr>
          <p:cNvSpPr>
            <a:spLocks noGrp="1"/>
          </p:cNvSpPr>
          <p:nvPr>
            <p:ph type="title"/>
          </p:nvPr>
        </p:nvSpPr>
        <p:spPr/>
        <p:txBody>
          <a:bodyPr>
            <a:normAutofit/>
          </a:bodyPr>
          <a:lstStyle/>
          <a:p>
            <a:pPr algn="ctr"/>
            <a:r>
              <a:rPr lang="en-GB" sz="40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CSR Initiatives of Apple</a:t>
            </a:r>
            <a:endParaRPr lang="en-IN" sz="8000"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D20EBC5-27C4-69FE-1F0E-40203E485211}"/>
              </a:ext>
            </a:extLst>
          </p:cNvPr>
          <p:cNvSpPr>
            <a:spLocks noGrp="1"/>
          </p:cNvSpPr>
          <p:nvPr>
            <p:ph idx="1"/>
          </p:nvPr>
        </p:nvSpPr>
        <p:spPr>
          <a:xfrm>
            <a:off x="838200" y="2084439"/>
            <a:ext cx="6988277" cy="4092524"/>
          </a:xfrm>
        </p:spPr>
        <p:txBody>
          <a:bodyPr/>
          <a:lstStyle/>
          <a:p>
            <a:pPr algn="just">
              <a:lnSpc>
                <a:spcPct val="150000"/>
              </a:lnSpc>
              <a:buFont typeface="Wingdings" panose="05000000000000000000" pitchFamily="2" charset="2"/>
              <a:buChar char="Ø"/>
            </a:pPr>
            <a:r>
              <a:rPr lang="en-GB" sz="1800" dirty="0">
                <a:solidFill>
                  <a:srgbClr val="000000"/>
                </a:solidFill>
                <a:latin typeface="Times New Roman" panose="02020603050405020304" pitchFamily="18" charset="0"/>
                <a:ea typeface="Arial" panose="020B0604020202020204" pitchFamily="34" charset="0"/>
              </a:rPr>
              <a:t>I</a:t>
            </a:r>
            <a:r>
              <a:rPr lang="en-GB" sz="1800" dirty="0">
                <a:solidFill>
                  <a:srgbClr val="000000"/>
                </a:solidFill>
                <a:effectLst/>
                <a:latin typeface="Times New Roman" panose="02020603050405020304" pitchFamily="18" charset="0"/>
                <a:ea typeface="Arial" panose="020B0604020202020204" pitchFamily="34" charset="0"/>
              </a:rPr>
              <a:t>n 2021, Apple announced different CSR programs under the 100-dollar million </a:t>
            </a:r>
            <a:r>
              <a:rPr lang="en-GB" sz="1800" b="1" i="1" dirty="0">
                <a:solidFill>
                  <a:srgbClr val="000000"/>
                </a:solidFill>
                <a:effectLst/>
                <a:latin typeface="Times New Roman" panose="02020603050405020304" pitchFamily="18" charset="0"/>
                <a:ea typeface="Arial" panose="020B0604020202020204" pitchFamily="34" charset="0"/>
              </a:rPr>
              <a:t>“Racial Equity and Justice Initiative”</a:t>
            </a:r>
            <a:r>
              <a:rPr lang="en-GB" sz="1800" dirty="0">
                <a:solidFill>
                  <a:srgbClr val="000000"/>
                </a:solidFill>
                <a:effectLst/>
                <a:latin typeface="Times New Roman" panose="02020603050405020304" pitchFamily="18" charset="0"/>
                <a:ea typeface="Arial" panose="020B0604020202020204" pitchFamily="34" charset="0"/>
              </a:rPr>
              <a:t> or REJI (Thomas, 2023).</a:t>
            </a:r>
          </a:p>
          <a:p>
            <a:pPr algn="just">
              <a:lnSpc>
                <a:spcPct val="150000"/>
              </a:lnSpc>
              <a:buFont typeface="Wingdings" panose="05000000000000000000" pitchFamily="2" charset="2"/>
              <a:buChar char="Ø"/>
            </a:pPr>
            <a:r>
              <a:rPr lang="en-GB" sz="1800" dirty="0">
                <a:solidFill>
                  <a:srgbClr val="000000"/>
                </a:solidFill>
                <a:effectLst/>
                <a:latin typeface="Times New Roman" panose="02020603050405020304" pitchFamily="18" charset="0"/>
                <a:ea typeface="Arial" panose="020B0604020202020204" pitchFamily="34" charset="0"/>
              </a:rPr>
              <a:t>The company has announced a plan to extend its initiatives in its supply chain by the year 2030.</a:t>
            </a:r>
            <a:endParaRPr lang="en-GB" sz="1800" dirty="0">
              <a:solidFill>
                <a:srgbClr val="000000"/>
              </a:solidFill>
              <a:latin typeface="Times New Roman" panose="02020603050405020304" pitchFamily="18" charset="0"/>
              <a:ea typeface="Arial" panose="020B0604020202020204" pitchFamily="34" charset="0"/>
            </a:endParaRPr>
          </a:p>
          <a:p>
            <a:pPr algn="just">
              <a:lnSpc>
                <a:spcPct val="150000"/>
              </a:lnSpc>
              <a:buFont typeface="Wingdings" panose="05000000000000000000" pitchFamily="2" charset="2"/>
              <a:buChar char="Ø"/>
            </a:pPr>
            <a:r>
              <a:rPr lang="en-GB" sz="1800" dirty="0">
                <a:solidFill>
                  <a:srgbClr val="000000"/>
                </a:solidFill>
                <a:effectLst/>
                <a:latin typeface="Times New Roman" panose="02020603050405020304" pitchFamily="18" charset="0"/>
                <a:ea typeface="Arial" panose="020B0604020202020204" pitchFamily="34" charset="0"/>
              </a:rPr>
              <a:t>Apple has focused on becoming net zero to attract the attention of customers positively.</a:t>
            </a:r>
            <a:endParaRPr lang="en-IN" dirty="0"/>
          </a:p>
        </p:txBody>
      </p:sp>
      <p:pic>
        <p:nvPicPr>
          <p:cNvPr id="6146" name="Picture 2">
            <a:extLst>
              <a:ext uri="{FF2B5EF4-FFF2-40B4-BE49-F238E27FC236}">
                <a16:creationId xmlns:a16="http://schemas.microsoft.com/office/drawing/2014/main" id="{946E56A8-BC67-7978-ECA6-3063CBCCD4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6477" y="1995949"/>
            <a:ext cx="4178710" cy="346095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8467566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08F5E-0854-D582-8DDE-1F1958AE4810}"/>
              </a:ext>
            </a:extLst>
          </p:cNvPr>
          <p:cNvSpPr>
            <a:spLocks noGrp="1"/>
          </p:cNvSpPr>
          <p:nvPr>
            <p:ph type="title"/>
          </p:nvPr>
        </p:nvSpPr>
        <p:spPr/>
        <p:txBody>
          <a:bodyPr>
            <a:normAutofit/>
          </a:bodyPr>
          <a:lstStyle/>
          <a:p>
            <a:pPr algn="ctr"/>
            <a:r>
              <a:rPr lang="en-GB" sz="4000" b="1" i="1" u="sng" kern="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endParaRPr lang="en-IN" sz="8000"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BDFC52BE-BDD2-6CF8-0BFD-9E529479E65C}"/>
              </a:ext>
            </a:extLst>
          </p:cNvPr>
          <p:cNvSpPr>
            <a:spLocks noGrp="1"/>
          </p:cNvSpPr>
          <p:nvPr>
            <p:ph idx="1"/>
          </p:nvPr>
        </p:nvSpPr>
        <p:spPr>
          <a:xfrm>
            <a:off x="838200" y="2477729"/>
            <a:ext cx="7224252" cy="3699234"/>
          </a:xfrm>
        </p:spPr>
        <p:txBody>
          <a:bodyPr/>
          <a:lstStyle/>
          <a:p>
            <a:pPr algn="just">
              <a:lnSpc>
                <a:spcPct val="150000"/>
              </a:lnSpc>
              <a:buFont typeface="Wingdings" panose="05000000000000000000" pitchFamily="2" charset="2"/>
              <a:buChar char="Ø"/>
            </a:pPr>
            <a:r>
              <a:rPr lang="en-GB" sz="1800" dirty="0">
                <a:solidFill>
                  <a:srgbClr val="000000"/>
                </a:solidFill>
                <a:latin typeface="Times New Roman" panose="02020603050405020304" pitchFamily="18" charset="0"/>
                <a:ea typeface="Arial" panose="020B0604020202020204" pitchFamily="34" charset="0"/>
                <a:cs typeface="Arial" panose="020B0604020202020204" pitchFamily="34" charset="0"/>
              </a:rPr>
              <a:t>T</a:t>
            </a: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he internal and external environmental analysis has been evaluated for Apple.</a:t>
            </a:r>
          </a:p>
          <a:p>
            <a:pPr algn="just">
              <a:lnSpc>
                <a:spcPct val="150000"/>
              </a:lnSpc>
              <a:buFont typeface="Wingdings" panose="05000000000000000000" pitchFamily="2" charset="2"/>
              <a:buChar char="Ø"/>
            </a:pPr>
            <a:r>
              <a:rPr lang="en-GB" sz="1800" dirty="0">
                <a:solidFill>
                  <a:srgbClr val="000000"/>
                </a:solidFill>
                <a:latin typeface="Times New Roman" panose="02020603050405020304" pitchFamily="18" charset="0"/>
                <a:ea typeface="Arial" panose="020B0604020202020204" pitchFamily="34" charset="0"/>
                <a:cs typeface="Arial" panose="020B0604020202020204" pitchFamily="34" charset="0"/>
              </a:rPr>
              <a:t>H</a:t>
            </a: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igh competition and lack of innovative products are the weak factors for Apple.</a:t>
            </a:r>
          </a:p>
          <a:p>
            <a:pPr algn="just">
              <a:lnSpc>
                <a:spcPct val="150000"/>
              </a:lnSpc>
              <a:buFont typeface="Wingdings" panose="05000000000000000000" pitchFamily="2" charset="2"/>
              <a:buChar char="Ø"/>
            </a:pPr>
            <a:r>
              <a:rPr lang="en-GB" sz="1800" dirty="0">
                <a:solidFill>
                  <a:srgbClr val="000000"/>
                </a:solidFill>
                <a:latin typeface="Times New Roman" panose="02020603050405020304" pitchFamily="18" charset="0"/>
                <a:cs typeface="Arial" panose="020B0604020202020204" pitchFamily="34" charset="0"/>
              </a:rPr>
              <a:t>Apple </a:t>
            </a:r>
            <a:r>
              <a:rPr lang="en-IN" sz="1800" dirty="0">
                <a:solidFill>
                  <a:srgbClr val="000000"/>
                </a:solidFill>
                <a:effectLst/>
                <a:latin typeface="Times New Roman" panose="02020603050405020304" pitchFamily="18" charset="0"/>
                <a:ea typeface="Times New Roman" panose="02020603050405020304" pitchFamily="18" charset="0"/>
              </a:rPr>
              <a:t>need to make better approaches by implementing ethical practices appropriately. </a:t>
            </a:r>
            <a:endParaRPr lang="en-IN" sz="1800" dirty="0">
              <a:effectLst/>
              <a:latin typeface="Times New Roman" panose="02020603050405020304" pitchFamily="18" charset="0"/>
              <a:ea typeface="Times New Roman" panose="02020603050405020304" pitchFamily="18" charset="0"/>
            </a:endParaRPr>
          </a:p>
        </p:txBody>
      </p:sp>
      <p:pic>
        <p:nvPicPr>
          <p:cNvPr id="8194" name="Picture 2">
            <a:extLst>
              <a:ext uri="{FF2B5EF4-FFF2-40B4-BE49-F238E27FC236}">
                <a16:creationId xmlns:a16="http://schemas.microsoft.com/office/drawing/2014/main" id="{59A0CBA3-729E-3CA9-8D25-198E5566D1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8090" y="2192595"/>
            <a:ext cx="3569110" cy="350028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4528027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197E2-4AB5-7334-6EFE-5F38E441A6D4}"/>
              </a:ext>
            </a:extLst>
          </p:cNvPr>
          <p:cNvSpPr>
            <a:spLocks noGrp="1"/>
          </p:cNvSpPr>
          <p:nvPr>
            <p:ph type="title"/>
          </p:nvPr>
        </p:nvSpPr>
        <p:spPr/>
        <p:txBody>
          <a:bodyPr>
            <a:normAutofit/>
          </a:bodyPr>
          <a:lstStyle/>
          <a:p>
            <a:pPr algn="ctr"/>
            <a:r>
              <a:rPr lang="en-GB" sz="4000" b="1" i="1" u="sng" kern="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 List</a:t>
            </a:r>
            <a:endParaRPr lang="en-IN" sz="8000"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BB50F8A8-2B48-9C55-0B26-ED4A8F54AEA1}"/>
              </a:ext>
            </a:extLst>
          </p:cNvPr>
          <p:cNvSpPr>
            <a:spLocks noGrp="1"/>
          </p:cNvSpPr>
          <p:nvPr>
            <p:ph idx="1"/>
          </p:nvPr>
        </p:nvSpPr>
        <p:spPr>
          <a:xfrm>
            <a:off x="704850" y="1419226"/>
            <a:ext cx="10648950" cy="5233502"/>
          </a:xfrm>
        </p:spPr>
        <p:txBody>
          <a:bodyPr>
            <a:noAutofit/>
          </a:bodyPr>
          <a:lstStyle/>
          <a:p>
            <a:pPr algn="just">
              <a:lnSpc>
                <a:spcPct val="150000"/>
              </a:lnSpc>
              <a:buFont typeface="Wingdings" panose="05000000000000000000" pitchFamily="2" charset="2"/>
              <a:buChar char="Ø"/>
            </a:pPr>
            <a:r>
              <a:rPr lang="en-IN" sz="600" dirty="0">
                <a:effectLst/>
                <a:latin typeface="Times New Roman" panose="02020603050405020304" pitchFamily="18" charset="0"/>
                <a:ea typeface="Arial" panose="020B0604020202020204" pitchFamily="34" charset="0"/>
                <a:cs typeface="Times New Roman" panose="02020603050405020304" pitchFamily="18" charset="0"/>
              </a:rPr>
              <a:t>Apple. (2023) Ethics and Compliance. Available From:&lt;https://www.apple.com/compliance/&gt; [Accessed on 14 November 2023].</a:t>
            </a:r>
            <a:endParaRPr lang="en-IN" sz="6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IN" sz="600" dirty="0">
                <a:effectLst/>
                <a:latin typeface="Times New Roman" panose="02020603050405020304" pitchFamily="18" charset="0"/>
                <a:ea typeface="Arial" panose="020B0604020202020204" pitchFamily="34" charset="0"/>
                <a:cs typeface="Times New Roman" panose="02020603050405020304" pitchFamily="18" charset="0"/>
              </a:rPr>
              <a:t>Apple. (2023) We belong. Together. Available From:&lt;https://www.apple.com/diversity/&gt; [Accessed on 14 November 2023].</a:t>
            </a:r>
            <a:endParaRPr lang="en-IN" sz="6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GB" sz="600" dirty="0">
                <a:effectLst/>
                <a:latin typeface="Times New Roman" panose="02020603050405020304" pitchFamily="18" charset="0"/>
                <a:ea typeface="Arial" panose="020B0604020202020204" pitchFamily="34" charset="0"/>
                <a:cs typeface="Times New Roman" panose="02020603050405020304" pitchFamily="18" charset="0"/>
              </a:rPr>
              <a:t>Business of Apps (2023) </a:t>
            </a:r>
            <a:r>
              <a:rPr lang="en-IN" sz="600" dirty="0">
                <a:effectLst/>
                <a:latin typeface="Times New Roman" panose="02020603050405020304" pitchFamily="18" charset="0"/>
                <a:ea typeface="Arial" panose="020B0604020202020204" pitchFamily="34" charset="0"/>
                <a:cs typeface="Times New Roman" panose="02020603050405020304" pitchFamily="18" charset="0"/>
              </a:rPr>
              <a:t>Apple Statistics (2023). Available From:&lt;https://www.businessofapps.com/data/apple-statistics/&gt; [Accessed on 14 November 2023].</a:t>
            </a:r>
            <a:endParaRPr lang="en-IN" sz="6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IN" sz="600" dirty="0">
                <a:effectLst/>
                <a:latin typeface="Times New Roman" panose="02020603050405020304" pitchFamily="18" charset="0"/>
                <a:ea typeface="Arial" panose="020B0604020202020204" pitchFamily="34" charset="0"/>
                <a:cs typeface="Times New Roman" panose="02020603050405020304" pitchFamily="18" charset="0"/>
              </a:rPr>
              <a:t>Careers at Apple. (2023) Corporate Functions. It takes exceptional people to run an extraordinary company. Available From:&lt;https://www.apple.com/careers/in/teams/corporate-functions.html&gt; [Accessed on 14 November 2023].</a:t>
            </a:r>
            <a:endParaRPr lang="en-IN" sz="6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GB" sz="600" dirty="0">
                <a:effectLst/>
                <a:latin typeface="Times New Roman" panose="02020603050405020304" pitchFamily="18" charset="0"/>
                <a:ea typeface="Arial" panose="020B0604020202020204" pitchFamily="34" charset="0"/>
                <a:cs typeface="Times New Roman" panose="02020603050405020304" pitchFamily="18" charset="0"/>
              </a:rPr>
              <a:t>Chen, X., Liu, Y. and Gong, H. (2021) December. Apple Inc. Strategic Marketing Analysis and Evaluation. In </a:t>
            </a:r>
            <a:r>
              <a:rPr lang="en-GB" sz="600" i="1" dirty="0">
                <a:effectLst/>
                <a:latin typeface="Times New Roman" panose="02020603050405020304" pitchFamily="18" charset="0"/>
                <a:ea typeface="Arial" panose="020B0604020202020204" pitchFamily="34" charset="0"/>
                <a:cs typeface="Times New Roman" panose="02020603050405020304" pitchFamily="18" charset="0"/>
              </a:rPr>
              <a:t>2021 3rd International Conference on Economic Management and Cultural Industry (ICEMCI 2021)</a:t>
            </a:r>
            <a:r>
              <a:rPr lang="en-GB" sz="600" dirty="0">
                <a:effectLst/>
                <a:latin typeface="Times New Roman" panose="02020603050405020304" pitchFamily="18" charset="0"/>
                <a:ea typeface="Arial" panose="020B0604020202020204" pitchFamily="34" charset="0"/>
                <a:cs typeface="Times New Roman" panose="02020603050405020304" pitchFamily="18" charset="0"/>
              </a:rPr>
              <a:t> (pp. 3053-3061). Atlantis Press.</a:t>
            </a:r>
            <a:endParaRPr lang="en-IN" sz="6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GB" sz="600" dirty="0">
                <a:effectLst/>
                <a:latin typeface="Times New Roman" panose="02020603050405020304" pitchFamily="18" charset="0"/>
                <a:ea typeface="Arial" panose="020B0604020202020204" pitchFamily="34" charset="0"/>
                <a:cs typeface="Times New Roman" panose="02020603050405020304" pitchFamily="18" charset="0"/>
              </a:rPr>
              <a:t>de la Concurrence, A. (2021) Opinion 21-A-05 of April 29, 2021, on the sector of new technologies applied to payment activities (2021).</a:t>
            </a:r>
            <a:endParaRPr lang="en-IN" sz="6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GB" sz="600" dirty="0">
                <a:effectLst/>
                <a:latin typeface="Times New Roman" panose="02020603050405020304" pitchFamily="18" charset="0"/>
                <a:ea typeface="Times New Roman" panose="02020603050405020304" pitchFamily="18" charset="0"/>
                <a:cs typeface="Times New Roman" panose="02020603050405020304" pitchFamily="18" charset="0"/>
              </a:rPr>
              <a:t>Farida, I. and Setiawan, D. (2022) Business strategies and competitive advantage: the role of performance and innovation. </a:t>
            </a:r>
            <a:r>
              <a:rPr lang="en-GB" sz="600" i="1" dirty="0">
                <a:effectLst/>
                <a:latin typeface="Times New Roman" panose="02020603050405020304" pitchFamily="18" charset="0"/>
                <a:ea typeface="Times New Roman" panose="02020603050405020304" pitchFamily="18" charset="0"/>
                <a:cs typeface="Times New Roman" panose="02020603050405020304" pitchFamily="18" charset="0"/>
              </a:rPr>
              <a:t>Journal of Open Innovation: Technology, Market, and Complexity</a:t>
            </a:r>
            <a:r>
              <a:rPr lang="en-GB" sz="6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600" i="1" dirty="0">
                <a:effectLst/>
                <a:latin typeface="Times New Roman" panose="02020603050405020304" pitchFamily="18" charset="0"/>
                <a:ea typeface="Times New Roman" panose="02020603050405020304" pitchFamily="18" charset="0"/>
                <a:cs typeface="Times New Roman" panose="02020603050405020304" pitchFamily="18" charset="0"/>
              </a:rPr>
              <a:t>8</a:t>
            </a:r>
            <a:r>
              <a:rPr lang="en-GB" sz="600" dirty="0">
                <a:effectLst/>
                <a:latin typeface="Times New Roman" panose="02020603050405020304" pitchFamily="18" charset="0"/>
                <a:ea typeface="Times New Roman" panose="02020603050405020304" pitchFamily="18" charset="0"/>
                <a:cs typeface="Times New Roman" panose="02020603050405020304" pitchFamily="18" charset="0"/>
              </a:rPr>
              <a:t>(3), p.163.</a:t>
            </a:r>
            <a:endParaRPr lang="en-IN" sz="6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GB" sz="600" dirty="0">
                <a:effectLst/>
                <a:latin typeface="Times New Roman" panose="02020603050405020304" pitchFamily="18" charset="0"/>
                <a:ea typeface="Times New Roman" panose="02020603050405020304" pitchFamily="18" charset="0"/>
                <a:cs typeface="Times New Roman" panose="02020603050405020304" pitchFamily="18" charset="0"/>
              </a:rPr>
              <a:t>Global Economy. (2023) </a:t>
            </a:r>
            <a:r>
              <a:rPr lang="en-IN" sz="600" dirty="0">
                <a:effectLst/>
                <a:latin typeface="Times New Roman" panose="02020603050405020304" pitchFamily="18" charset="0"/>
                <a:ea typeface="Times New Roman" panose="02020603050405020304" pitchFamily="18" charset="0"/>
                <a:cs typeface="Times New Roman" panose="02020603050405020304" pitchFamily="18" charset="0"/>
              </a:rPr>
              <a:t>United Kingdom: Political stability. </a:t>
            </a:r>
            <a:r>
              <a:rPr lang="en-IN" sz="600" dirty="0">
                <a:effectLst/>
                <a:latin typeface="Times New Roman" panose="02020603050405020304" pitchFamily="18" charset="0"/>
                <a:ea typeface="Arial" panose="020B0604020202020204" pitchFamily="34" charset="0"/>
                <a:cs typeface="Times New Roman" panose="02020603050405020304" pitchFamily="18" charset="0"/>
              </a:rPr>
              <a:t>Available From:&lt;https://www.theglobaleconomy.com/United-Kingdom/wb_political_stability/&gt; [Accessed on 14 November 2023].</a:t>
            </a:r>
            <a:endParaRPr lang="en-IN" sz="6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IN" sz="600" dirty="0">
                <a:effectLst/>
                <a:latin typeface="Times New Roman" panose="02020603050405020304" pitchFamily="18" charset="0"/>
                <a:ea typeface="Arial" panose="020B0604020202020204" pitchFamily="34" charset="0"/>
                <a:cs typeface="Times New Roman" panose="02020603050405020304" pitchFamily="18" charset="0"/>
              </a:rPr>
              <a:t>GOV UK. (2023) Intellectual property and your work. Available From:&lt;https://www.gov.uk/intellectual-property-an-overview&gt; [Accessed on 14 November 2023].</a:t>
            </a:r>
            <a:endParaRPr lang="en-IN" sz="6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GB" sz="600" dirty="0">
                <a:effectLst/>
                <a:latin typeface="Times New Roman" panose="02020603050405020304" pitchFamily="18" charset="0"/>
                <a:ea typeface="Arial" panose="020B0604020202020204" pitchFamily="34" charset="0"/>
                <a:cs typeface="Times New Roman" panose="02020603050405020304" pitchFamily="18" charset="0"/>
              </a:rPr>
              <a:t>Huang, M.H. and Rust, R.T. (2021) A strategic framework for artificial intelligence in marketing. </a:t>
            </a:r>
            <a:r>
              <a:rPr lang="en-GB" sz="600" i="1" dirty="0">
                <a:effectLst/>
                <a:latin typeface="Times New Roman" panose="02020603050405020304" pitchFamily="18" charset="0"/>
                <a:ea typeface="Arial" panose="020B0604020202020204" pitchFamily="34" charset="0"/>
                <a:cs typeface="Times New Roman" panose="02020603050405020304" pitchFamily="18" charset="0"/>
              </a:rPr>
              <a:t>Journal of the Academy of Marketing Science</a:t>
            </a:r>
            <a:r>
              <a:rPr lang="en-GB" sz="600" dirty="0">
                <a:effectLst/>
                <a:latin typeface="Times New Roman" panose="02020603050405020304" pitchFamily="18" charset="0"/>
                <a:ea typeface="Arial" panose="020B0604020202020204" pitchFamily="34" charset="0"/>
                <a:cs typeface="Times New Roman" panose="02020603050405020304" pitchFamily="18" charset="0"/>
              </a:rPr>
              <a:t>, </a:t>
            </a:r>
            <a:r>
              <a:rPr lang="en-GB" sz="600" i="1" dirty="0">
                <a:effectLst/>
                <a:latin typeface="Times New Roman" panose="02020603050405020304" pitchFamily="18" charset="0"/>
                <a:ea typeface="Arial" panose="020B0604020202020204" pitchFamily="34" charset="0"/>
                <a:cs typeface="Times New Roman" panose="02020603050405020304" pitchFamily="18" charset="0"/>
              </a:rPr>
              <a:t>49</a:t>
            </a:r>
            <a:r>
              <a:rPr lang="en-GB" sz="600" dirty="0">
                <a:effectLst/>
                <a:latin typeface="Times New Roman" panose="02020603050405020304" pitchFamily="18" charset="0"/>
                <a:ea typeface="Arial" panose="020B0604020202020204" pitchFamily="34" charset="0"/>
                <a:cs typeface="Times New Roman" panose="02020603050405020304" pitchFamily="18" charset="0"/>
              </a:rPr>
              <a:t>, pp.30-50.</a:t>
            </a:r>
            <a:endParaRPr lang="en-IN" sz="6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GB" sz="600" dirty="0">
                <a:effectLst/>
                <a:latin typeface="Times New Roman" panose="02020603050405020304" pitchFamily="18" charset="0"/>
                <a:ea typeface="Arial" panose="020B0604020202020204" pitchFamily="34" charset="0"/>
                <a:cs typeface="Times New Roman" panose="02020603050405020304" pitchFamily="18" charset="0"/>
              </a:rPr>
              <a:t>Panmore Institute (2023) </a:t>
            </a:r>
            <a:r>
              <a:rPr lang="en-IN" sz="600" dirty="0">
                <a:effectLst/>
                <a:latin typeface="Times New Roman" panose="02020603050405020304" pitchFamily="18" charset="0"/>
                <a:ea typeface="Arial" panose="020B0604020202020204" pitchFamily="34" charset="0"/>
                <a:cs typeface="Times New Roman" panose="02020603050405020304" pitchFamily="18" charset="0"/>
              </a:rPr>
              <a:t>Apple’s Stakeholders, CSR &amp; ESG Strategy. Available From:&lt;https://panmore.com/apple-inc-stakeholders-csr-analysis&gt; [Accessed on 14 November 2023].</a:t>
            </a:r>
            <a:endParaRPr lang="en-IN" sz="6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GB" sz="600" dirty="0">
                <a:effectLst/>
                <a:latin typeface="Times New Roman" panose="02020603050405020304" pitchFamily="18" charset="0"/>
                <a:ea typeface="Arial" panose="020B0604020202020204" pitchFamily="34" charset="0"/>
                <a:cs typeface="Times New Roman" panose="02020603050405020304" pitchFamily="18" charset="0"/>
              </a:rPr>
              <a:t>Singh, P. (2022) </a:t>
            </a:r>
            <a:r>
              <a:rPr lang="en-GB" sz="600" i="1" dirty="0">
                <a:effectLst/>
                <a:latin typeface="Times New Roman" panose="02020603050405020304" pitchFamily="18" charset="0"/>
                <a:ea typeface="Arial" panose="020B0604020202020204" pitchFamily="34" charset="0"/>
                <a:cs typeface="Times New Roman" panose="02020603050405020304" pitchFamily="18" charset="0"/>
              </a:rPr>
              <a:t>COMPANY ANALYSIS OF APPLE</a:t>
            </a:r>
            <a:r>
              <a:rPr lang="en-GB" sz="600" dirty="0">
                <a:effectLst/>
                <a:latin typeface="Times New Roman" panose="02020603050405020304" pitchFamily="18" charset="0"/>
                <a:ea typeface="Arial" panose="020B0604020202020204" pitchFamily="34" charset="0"/>
                <a:cs typeface="Times New Roman" panose="02020603050405020304" pitchFamily="18" charset="0"/>
              </a:rPr>
              <a:t> (Doctoral dissertation).</a:t>
            </a:r>
            <a:endParaRPr lang="en-IN" sz="6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IN" sz="600" dirty="0">
                <a:effectLst/>
                <a:latin typeface="Times New Roman" panose="02020603050405020304" pitchFamily="18" charset="0"/>
                <a:ea typeface="Arial" panose="020B0604020202020204" pitchFamily="34" charset="0"/>
                <a:cs typeface="Times New Roman" panose="02020603050405020304" pitchFamily="18" charset="0"/>
              </a:rPr>
              <a:t>Statista. (2023) Apple - statistics &amp; facts. Available From:&lt;https://www.statista.com/topics/847/apple/&gt; [Accessed on 14 November 2023].</a:t>
            </a:r>
            <a:endParaRPr lang="en-IN" sz="6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GB" sz="600" dirty="0">
                <a:effectLst/>
                <a:latin typeface="Times New Roman" panose="02020603050405020304" pitchFamily="18" charset="0"/>
                <a:ea typeface="Arial" panose="020B0604020202020204" pitchFamily="34" charset="0"/>
                <a:cs typeface="Times New Roman" panose="02020603050405020304" pitchFamily="18" charset="0"/>
              </a:rPr>
              <a:t>Statista. (2023) Gross domestic product of the United Kingdom from 1948 to 2022. </a:t>
            </a:r>
            <a:r>
              <a:rPr lang="en-IN" sz="600" dirty="0">
                <a:effectLst/>
                <a:latin typeface="Times New Roman" panose="02020603050405020304" pitchFamily="18" charset="0"/>
                <a:ea typeface="Arial" panose="020B0604020202020204" pitchFamily="34" charset="0"/>
                <a:cs typeface="Times New Roman" panose="02020603050405020304" pitchFamily="18" charset="0"/>
              </a:rPr>
              <a:t>Available From:&lt;https://www.statista.com/statistics/281744/gdp-of-the-united-kingdom/#:~:text=Annual%20GDP%20growth%20figures%20show%20that%20the%20UK,record%209.4%20percent%20fall%20in%20GDP%20in%202020.&gt; [Accessed on 14 November 2023].</a:t>
            </a:r>
            <a:endParaRPr lang="en-IN" sz="6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GB" sz="600" dirty="0">
                <a:effectLst/>
                <a:latin typeface="Times New Roman" panose="02020603050405020304" pitchFamily="18" charset="0"/>
                <a:ea typeface="Arial" panose="020B0604020202020204" pitchFamily="34" charset="0"/>
                <a:cs typeface="Times New Roman" panose="02020603050405020304" pitchFamily="18" charset="0"/>
              </a:rPr>
              <a:t>Statista. (2023) iPhone unit shipments as share of global smartphone shipments from 3rd quarter 2007 to 3rd quarter 2023. </a:t>
            </a:r>
            <a:r>
              <a:rPr lang="en-IN" sz="600" dirty="0">
                <a:effectLst/>
                <a:latin typeface="Times New Roman" panose="02020603050405020304" pitchFamily="18" charset="0"/>
                <a:ea typeface="Arial" panose="020B0604020202020204" pitchFamily="34" charset="0"/>
                <a:cs typeface="Times New Roman" panose="02020603050405020304" pitchFamily="18" charset="0"/>
              </a:rPr>
              <a:t>Available From:&lt;https://www.statista.com/statistics/216459/global-market-share-of-apple-iphone/&gt; [Accessed on 14 November 2023].</a:t>
            </a:r>
            <a:endParaRPr lang="en-IN" sz="6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GB" sz="600" dirty="0">
                <a:effectLst/>
                <a:latin typeface="Times New Roman" panose="02020603050405020304" pitchFamily="18" charset="0"/>
                <a:ea typeface="Arial" panose="020B0604020202020204" pitchFamily="34" charset="0"/>
                <a:cs typeface="Times New Roman" panose="02020603050405020304" pitchFamily="18" charset="0"/>
              </a:rPr>
              <a:t>Statista. (2023) </a:t>
            </a:r>
            <a:r>
              <a:rPr lang="en-IN" sz="600" dirty="0">
                <a:effectLst/>
                <a:latin typeface="Times New Roman" panose="02020603050405020304" pitchFamily="18" charset="0"/>
                <a:ea typeface="Arial" panose="020B0604020202020204" pitchFamily="34" charset="0"/>
                <a:cs typeface="Times New Roman" panose="02020603050405020304" pitchFamily="18" charset="0"/>
              </a:rPr>
              <a:t>Luxury Goods - United Kingdom. Available From:&lt;https://www.statista.com/outlook/cmo/luxury-goods/united-kingdom&gt; [Accessed on 14 November 2023].</a:t>
            </a:r>
            <a:endParaRPr lang="en-IN" sz="6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IN" sz="600" dirty="0">
                <a:effectLst/>
                <a:latin typeface="Times New Roman" panose="02020603050405020304" pitchFamily="18" charset="0"/>
                <a:ea typeface="Arial" panose="020B0604020202020204" pitchFamily="34" charset="0"/>
                <a:cs typeface="Times New Roman" panose="02020603050405020304" pitchFamily="18" charset="0"/>
              </a:rPr>
              <a:t>Thomas. (2023) Apple Corporate Social Responsibility (CSR) and Sustainability. Available From:&lt;https://www.thomasnet.com/articles/other/apple-csr/&gt; [Accessed on 14 November 2023].</a:t>
            </a:r>
            <a:endParaRPr lang="en-IN" sz="6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03715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D533727-B3A5-15CB-31A4-D08828A3857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51555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3615</Words>
  <Application>Microsoft Office PowerPoint</Application>
  <PresentationFormat>Widescreen</PresentationFormat>
  <Paragraphs>127</Paragraphs>
  <Slides>14</Slides>
  <Notes>12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Introduction</vt:lpstr>
      <vt:lpstr>An Overview of Apple</vt:lpstr>
      <vt:lpstr>Organisation structure, size, and functions </vt:lpstr>
      <vt:lpstr>SWOT Analysis</vt:lpstr>
      <vt:lpstr>Internal Capacity and Strategic Benefits of Apple</vt:lpstr>
      <vt:lpstr>PESTLE Analysis</vt:lpstr>
      <vt:lpstr>Analysis of External Factors That Shape Apple’s Future Strategies and Decision-making</vt:lpstr>
      <vt:lpstr>Stakeholders of Apple</vt:lpstr>
      <vt:lpstr>Ethical Considerations of Apple</vt:lpstr>
      <vt:lpstr>CSR Initiatives of Apple</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lucia.damian.ld@gmail.com</cp:lastModifiedBy>
  <cp:revision>2</cp:revision>
  <dcterms:created xsi:type="dcterms:W3CDTF">2023-11-14T15:55:49Z</dcterms:created>
  <dcterms:modified xsi:type="dcterms:W3CDTF">2023-11-23T18:18:52Z</dcterms:modified>
</cp:coreProperties>
</file>