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737" autoAdjust="0"/>
  </p:normalViewPr>
  <p:slideViewPr>
    <p:cSldViewPr snapToGrid="0" snapToObjects="1" showGuides="1">
      <p:cViewPr varScale="1">
        <p:scale>
          <a:sx n="17" d="100"/>
          <a:sy n="17" d="100"/>
        </p:scale>
        <p:origin x="1882" y="6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5" Type="http://schemas.microsoft.com/office/2016/11/relationships/changesInfo" Target="changesInfos/changesInfo1.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jenish hirani" userId="8d07ce6fb98cc9d4" providerId="LiveId" clId="{31360E99-0969-4E3D-97B9-C5408D428D25}"/>
    <pc:docChg chg="custSel modSld">
      <pc:chgData name="Dr. jenish hirani" userId="8d07ce6fb98cc9d4" providerId="LiveId" clId="{31360E99-0969-4E3D-97B9-C5408D428D25}" dt="2026-07-05T03:15:28.992" v="1081" actId="20577"/>
      <pc:docMkLst>
        <pc:docMk/>
      </pc:docMkLst>
      <pc:sldChg chg="modSp mod">
        <pc:chgData name="Dr. jenish hirani" userId="8d07ce6fb98cc9d4" providerId="LiveId" clId="{31360E99-0969-4E3D-97B9-C5408D428D25}" dt="2026-07-05T03:15:28.992" v="1081" actId="20577"/>
        <pc:sldMkLst>
          <pc:docMk/>
          <pc:sldMk cId="2465510357" sldId="256"/>
        </pc:sldMkLst>
        <pc:spChg chg="mod">
          <ac:chgData name="Dr. jenish hirani" userId="8d07ce6fb98cc9d4" providerId="LiveId" clId="{31360E99-0969-4E3D-97B9-C5408D428D25}" dt="2026-07-05T03:05:10.334" v="700" actId="20577"/>
          <ac:spMkLst>
            <pc:docMk/>
            <pc:sldMk cId="2465510357" sldId="256"/>
            <ac:spMk id="2" creationId="{DA2D9CAF-62E4-A56C-BC72-03583E71A03A}"/>
          </ac:spMkLst>
        </pc:spChg>
        <pc:spChg chg="mod">
          <ac:chgData name="Dr. jenish hirani" userId="8d07ce6fb98cc9d4" providerId="LiveId" clId="{31360E99-0969-4E3D-97B9-C5408D428D25}" dt="2026-07-05T03:15:28.992" v="1081" actId="20577"/>
          <ac:spMkLst>
            <pc:docMk/>
            <pc:sldMk cId="2465510357" sldId="256"/>
            <ac:spMk id="3" creationId="{8FC115E9-2559-9124-E2DA-727C7D7E63C8}"/>
          </ac:spMkLst>
        </pc:spChg>
        <pc:spChg chg="mod">
          <ac:chgData name="Dr. jenish hirani" userId="8d07ce6fb98cc9d4" providerId="LiveId" clId="{31360E99-0969-4E3D-97B9-C5408D428D25}" dt="2026-07-05T03:05:50.763" v="701" actId="1076"/>
          <ac:spMkLst>
            <pc:docMk/>
            <pc:sldMk cId="2465510357" sldId="256"/>
            <ac:spMk id="4" creationId="{0DB5D689-0DBF-6610-F166-1771F1505D3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5800" b="1" kern="1200" dirty="0">
                <a:solidFill>
                  <a:schemeClr val="tx1"/>
                </a:solidFill>
                <a:effectLst/>
                <a:latin typeface="+mn-lt"/>
                <a:ea typeface="+mn-ea"/>
                <a:cs typeface="+mn-cs"/>
              </a:rPr>
              <a:t>Introduction</a:t>
            </a:r>
          </a:p>
          <a:p>
            <a:r>
              <a:rPr lang="en-GB" sz="5800" kern="1200" dirty="0">
                <a:solidFill>
                  <a:schemeClr val="tx1"/>
                </a:solidFill>
                <a:effectLst/>
                <a:latin typeface="+mn-lt"/>
                <a:ea typeface="+mn-ea"/>
                <a:cs typeface="+mn-cs"/>
              </a:rPr>
              <a:t>The study will be conducted for analysing the effectiveness of Long-Acting Injectable Antiretroviral Therapy in improving treatment adherence and viral suppression among adults with HIV in the UK. Long-acting injections are being rolled out by the NHS with the goals to address the gaps of pre-exposure prophylaxis (</a:t>
            </a:r>
            <a:r>
              <a:rPr lang="en-GB" sz="5800" kern="1200" dirty="0" err="1">
                <a:solidFill>
                  <a:schemeClr val="tx1"/>
                </a:solidFill>
                <a:effectLst/>
                <a:latin typeface="+mn-lt"/>
                <a:ea typeface="+mn-ea"/>
                <a:cs typeface="+mn-cs"/>
              </a:rPr>
              <a:t>PrEP</a:t>
            </a:r>
            <a:r>
              <a:rPr lang="en-GB" sz="5800" kern="1200" dirty="0">
                <a:solidFill>
                  <a:schemeClr val="tx1"/>
                </a:solidFill>
                <a:effectLst/>
                <a:latin typeface="+mn-lt"/>
                <a:ea typeface="+mn-ea"/>
                <a:cs typeface="+mn-cs"/>
              </a:rPr>
              <a:t>) (NHS, 2025). However, the assessment of Long-Acting Injectable Antiretroviral Therapy and its effectiveness in improving treatment adherence is lacking from the existing sources and literature. Thus, research has been conducted that focuses on using and implementing Long-Acting Injectable Antiretroviral Therapy for improving adherence and viral suppression of HIV among UK adults. </a:t>
            </a:r>
          </a:p>
          <a:p>
            <a:r>
              <a:rPr lang="en-GB" sz="5800" b="1" kern="1200" dirty="0">
                <a:solidFill>
                  <a:schemeClr val="tx1"/>
                </a:solidFill>
                <a:effectLst/>
                <a:latin typeface="+mn-lt"/>
                <a:ea typeface="+mn-ea"/>
                <a:cs typeface="+mn-cs"/>
              </a:rPr>
              <a:t>Prevalence and </a:t>
            </a:r>
            <a:r>
              <a:rPr lang="en-US" sz="5800" b="1" kern="1200" dirty="0">
                <a:solidFill>
                  <a:schemeClr val="tx1"/>
                </a:solidFill>
                <a:effectLst/>
                <a:latin typeface="+mn-lt"/>
                <a:ea typeface="+mn-ea"/>
                <a:cs typeface="+mn-cs"/>
              </a:rPr>
              <a:t>Literature</a:t>
            </a:r>
            <a:r>
              <a:rPr lang="en-US" sz="5800" b="1" kern="1200" baseline="0" dirty="0">
                <a:solidFill>
                  <a:schemeClr val="tx1"/>
                </a:solidFill>
                <a:effectLst/>
                <a:latin typeface="+mn-lt"/>
                <a:ea typeface="+mn-ea"/>
                <a:cs typeface="+mn-cs"/>
              </a:rPr>
              <a:t> review</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The implications and use of LAI-ART can be effective and beneficial for strengthening the outcome of HIV through mitigating transmission among adults. Wang </a:t>
            </a:r>
            <a:r>
              <a:rPr lang="en-GB" sz="5800" i="1" kern="1200" dirty="0">
                <a:solidFill>
                  <a:schemeClr val="tx1"/>
                </a:solidFill>
                <a:effectLst/>
                <a:latin typeface="+mn-lt"/>
                <a:ea typeface="+mn-ea"/>
                <a:cs typeface="+mn-cs"/>
              </a:rPr>
              <a:t>et al.</a:t>
            </a:r>
            <a:r>
              <a:rPr lang="en-GB" sz="5800" kern="1200" dirty="0">
                <a:solidFill>
                  <a:schemeClr val="tx1"/>
                </a:solidFill>
                <a:effectLst/>
                <a:latin typeface="+mn-lt"/>
                <a:ea typeface="+mn-ea"/>
                <a:cs typeface="+mn-cs"/>
              </a:rPr>
              <a:t> (2023) have defined that HIV infection is affecting an estimated 38.4 million individuals and 28.7 million people are currently accessing LAI-ART. This outlined that the use and implications of LAI-ART in global healthcare is advancing due to its effectiveness in limiting HIV transmission rates. On the other hand, Gandhi</a:t>
            </a:r>
            <a:r>
              <a:rPr lang="en-GB" sz="5800" i="1" kern="1200" dirty="0">
                <a:solidFill>
                  <a:schemeClr val="tx1"/>
                </a:solidFill>
                <a:effectLst/>
                <a:latin typeface="+mn-lt"/>
                <a:ea typeface="+mn-ea"/>
                <a:cs typeface="+mn-cs"/>
              </a:rPr>
              <a:t> et al. </a:t>
            </a:r>
            <a:r>
              <a:rPr lang="en-GB" sz="5800" kern="1200" dirty="0">
                <a:solidFill>
                  <a:schemeClr val="tx1"/>
                </a:solidFill>
                <a:effectLst/>
                <a:latin typeface="+mn-lt"/>
                <a:ea typeface="+mn-ea"/>
                <a:cs typeface="+mn-cs"/>
              </a:rPr>
              <a:t>(2023) have argued that LAI-ART can be approached by healthcare professionals, consisting of daily oral therapy with a combination containing an </a:t>
            </a:r>
            <a:r>
              <a:rPr lang="en-GB" sz="5800" kern="1200" dirty="0" err="1">
                <a:solidFill>
                  <a:schemeClr val="tx1"/>
                </a:solidFill>
                <a:effectLst/>
                <a:latin typeface="+mn-lt"/>
                <a:ea typeface="+mn-ea"/>
                <a:cs typeface="+mn-cs"/>
              </a:rPr>
              <a:t>integrase</a:t>
            </a:r>
            <a:r>
              <a:rPr lang="en-GB" sz="5800" kern="1200" dirty="0">
                <a:solidFill>
                  <a:schemeClr val="tx1"/>
                </a:solidFill>
                <a:effectLst/>
                <a:latin typeface="+mn-lt"/>
                <a:ea typeface="+mn-ea"/>
                <a:cs typeface="+mn-cs"/>
              </a:rPr>
              <a:t> strand transfer inhibitor (</a:t>
            </a:r>
            <a:r>
              <a:rPr lang="en-GB" sz="5800" kern="1200" dirty="0" err="1">
                <a:solidFill>
                  <a:schemeClr val="tx1"/>
                </a:solidFill>
                <a:effectLst/>
                <a:latin typeface="+mn-lt"/>
                <a:ea typeface="+mn-ea"/>
                <a:cs typeface="+mn-cs"/>
              </a:rPr>
              <a:t>InSTI</a:t>
            </a:r>
            <a:r>
              <a:rPr lang="en-GB" sz="5800" kern="1200" dirty="0">
                <a:solidFill>
                  <a:schemeClr val="tx1"/>
                </a:solidFill>
                <a:effectLst/>
                <a:latin typeface="+mn-lt"/>
                <a:ea typeface="+mn-ea"/>
                <a:cs typeface="+mn-cs"/>
              </a:rPr>
              <a:t>). The effectiveness of the LAI-ART lies in its efficiency, a LAI-ART can be dosed every 2 months for reducing transmission risks and improving overall outcome. </a:t>
            </a:r>
          </a:p>
          <a:p>
            <a:r>
              <a:rPr lang="en-GB" sz="5800" b="1" kern="1200" dirty="0">
                <a:solidFill>
                  <a:schemeClr val="tx1"/>
                </a:solidFill>
                <a:effectLst/>
                <a:latin typeface="+mn-lt"/>
                <a:ea typeface="+mn-ea"/>
                <a:cs typeface="+mn-cs"/>
              </a:rPr>
              <a:t>Rationale of your research</a:t>
            </a:r>
          </a:p>
          <a:p>
            <a:r>
              <a:rPr lang="en-GB" sz="5800" kern="1200" dirty="0">
                <a:solidFill>
                  <a:schemeClr val="tx1"/>
                </a:solidFill>
                <a:effectLst/>
                <a:latin typeface="+mn-lt"/>
                <a:ea typeface="+mn-ea"/>
                <a:cs typeface="+mn-cs"/>
              </a:rPr>
              <a:t>The study focuses on accessing the effectiveness of Long-Acting Injectable Antiretroviral Therapy for reducing HIV transmission by eliminating daily pill fatigue and reducing community rival loads.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kern="1200" dirty="0">
                <a:solidFill>
                  <a:schemeClr val="tx1"/>
                </a:solidFill>
                <a:effectLst/>
                <a:latin typeface="+mn-lt"/>
                <a:ea typeface="+mn-ea"/>
                <a:cs typeface="+mn-cs"/>
              </a:rPr>
              <a:t>The research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b="1" kern="1200" dirty="0">
                <a:solidFill>
                  <a:schemeClr val="tx1"/>
                </a:solidFill>
                <a:effectLst/>
                <a:latin typeface="+mn-lt"/>
                <a:ea typeface="+mn-ea"/>
                <a:cs typeface="+mn-cs"/>
              </a:rPr>
              <a:t>Research question, aims and objectives</a:t>
            </a:r>
          </a:p>
          <a:p>
            <a:r>
              <a:rPr lang="en-GB" sz="5800" kern="1200" dirty="0">
                <a:solidFill>
                  <a:schemeClr val="tx1"/>
                </a:solidFill>
                <a:effectLst/>
                <a:latin typeface="+mn-lt"/>
                <a:ea typeface="+mn-ea"/>
                <a:cs typeface="+mn-cs"/>
              </a:rPr>
              <a:t>Research question has been developed using the PICO framework that assisted in defining the intervention, effectiveness of LAI-ART as compared to daily oral antiretroviral therapy and the expected outcome. </a:t>
            </a:r>
          </a:p>
          <a:p>
            <a:r>
              <a:rPr lang="en-GB" sz="5800" b="1" i="1" kern="1200" dirty="0">
                <a:solidFill>
                  <a:schemeClr val="tx1"/>
                </a:solidFill>
                <a:effectLst/>
                <a:latin typeface="+mn-lt"/>
                <a:ea typeface="+mn-ea"/>
                <a:cs typeface="+mn-cs"/>
              </a:rPr>
              <a:t>Research Question</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What is the effectiveness of Long-Acting Injectable Antiretroviral Therapy in improving treatment adherence and viral suppression compared to daily oral antiretroviral therapy among UK adults with HIV? </a:t>
            </a:r>
          </a:p>
          <a:p>
            <a:pPr marL="0" indent="0">
              <a:buFont typeface="Arial" panose="020B0604020202020204" pitchFamily="34" charset="0"/>
              <a:buNone/>
            </a:pPr>
            <a:r>
              <a:rPr lang="en-GB" sz="5800" b="1" kern="1200" dirty="0">
                <a:solidFill>
                  <a:schemeClr val="tx1"/>
                </a:solidFill>
                <a:effectLst/>
                <a:latin typeface="+mn-lt"/>
                <a:ea typeface="+mn-ea"/>
                <a:cs typeface="+mn-cs"/>
              </a:rPr>
              <a:t>PICO FRAMEWORK</a:t>
            </a:r>
          </a:p>
          <a:p>
            <a:r>
              <a:rPr lang="en-GB" sz="5800" b="1" kern="1200" dirty="0">
                <a:solidFill>
                  <a:schemeClr val="tx1"/>
                </a:solidFill>
                <a:effectLst/>
                <a:latin typeface="+mn-lt"/>
                <a:ea typeface="+mn-ea"/>
                <a:cs typeface="+mn-cs"/>
              </a:rPr>
              <a:t>Population</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Adults in UK diagnosed with HIV infection </a:t>
            </a:r>
          </a:p>
          <a:p>
            <a:r>
              <a:rPr lang="en-GB" sz="5800" b="1" kern="1200" dirty="0">
                <a:solidFill>
                  <a:schemeClr val="tx1"/>
                </a:solidFill>
                <a:effectLst/>
                <a:latin typeface="+mn-lt"/>
                <a:ea typeface="+mn-ea"/>
                <a:cs typeface="+mn-cs"/>
              </a:rPr>
              <a:t>Intervention </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Effectiveness of Long-Acting Injectable Antiretroviral Therapy for reducing HIV transmission and viral suppression </a:t>
            </a:r>
          </a:p>
          <a:p>
            <a:r>
              <a:rPr lang="en-GB" sz="5800" b="1" kern="1200" dirty="0">
                <a:solidFill>
                  <a:schemeClr val="tx1"/>
                </a:solidFill>
                <a:effectLst/>
                <a:latin typeface="+mn-lt"/>
                <a:ea typeface="+mn-ea"/>
                <a:cs typeface="+mn-cs"/>
              </a:rPr>
              <a:t>Comparison </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The use of daily oral antiretroviral therapy and pre-exposure prophylaxis (</a:t>
            </a:r>
            <a:r>
              <a:rPr lang="en-GB" sz="5800" kern="1200" dirty="0" err="1">
                <a:solidFill>
                  <a:schemeClr val="tx1"/>
                </a:solidFill>
                <a:effectLst/>
                <a:latin typeface="+mn-lt"/>
                <a:ea typeface="+mn-ea"/>
                <a:cs typeface="+mn-cs"/>
              </a:rPr>
              <a:t>PrEP</a:t>
            </a:r>
            <a:r>
              <a:rPr lang="en-GB" sz="5800" kern="1200" dirty="0">
                <a:solidFill>
                  <a:schemeClr val="tx1"/>
                </a:solidFill>
                <a:effectLst/>
                <a:latin typeface="+mn-lt"/>
                <a:ea typeface="+mn-ea"/>
                <a:cs typeface="+mn-cs"/>
              </a:rPr>
              <a:t>) medications as an intervention to reduce HIV transmission </a:t>
            </a:r>
          </a:p>
          <a:p>
            <a:r>
              <a:rPr lang="en-GB" sz="5800" b="1" kern="1200" dirty="0">
                <a:solidFill>
                  <a:schemeClr val="tx1"/>
                </a:solidFill>
                <a:effectLst/>
                <a:latin typeface="+mn-lt"/>
                <a:ea typeface="+mn-ea"/>
                <a:cs typeface="+mn-cs"/>
              </a:rPr>
              <a:t>Outcome</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Yielding high rates of viral suppression and reduce regular dosage with psychological burden</a:t>
            </a:r>
          </a:p>
          <a:p>
            <a:r>
              <a:rPr lang="en-GB" sz="5800" b="1" kern="1200" dirty="0">
                <a:solidFill>
                  <a:schemeClr val="tx1"/>
                </a:solidFill>
                <a:effectLst/>
                <a:latin typeface="+mn-lt"/>
                <a:ea typeface="+mn-ea"/>
                <a:cs typeface="+mn-cs"/>
              </a:rPr>
              <a:t>Research impact</a:t>
            </a:r>
          </a:p>
          <a:p>
            <a:pPr marL="0" marR="0" lvl="0" indent="0" algn="l" defTabSz="43889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6000" dirty="0">
                <a:latin typeface="Arial" panose="020B0604020202020204" pitchFamily="34" charset="0"/>
                <a:cs typeface="Arial" panose="020B0604020202020204" pitchFamily="34" charset="0"/>
              </a:rPr>
              <a:t>*</a:t>
            </a:r>
            <a:r>
              <a:rPr lang="en-GB" sz="6000" baseline="0" dirty="0">
                <a:latin typeface="Arial" panose="020B0604020202020204" pitchFamily="34" charset="0"/>
                <a:cs typeface="Arial" panose="020B0604020202020204" pitchFamily="34" charset="0"/>
              </a:rPr>
              <a:t> </a:t>
            </a:r>
            <a:r>
              <a:rPr lang="en-GB" sz="6000" dirty="0">
                <a:latin typeface="Arial" panose="020B0604020202020204" pitchFamily="34" charset="0"/>
                <a:cs typeface="Arial" panose="020B0604020202020204" pitchFamily="34" charset="0"/>
              </a:rPr>
              <a:t>74% of patients explained oral medications and daily pills as inconvenient and 25% feared of experiencing stigma and fear of disclosure (Cairns, 2024). </a:t>
            </a:r>
          </a:p>
          <a:p>
            <a:r>
              <a:rPr lang="en-GB" sz="5800" kern="1200" dirty="0">
                <a:solidFill>
                  <a:schemeClr val="tx1"/>
                </a:solidFill>
                <a:effectLst/>
                <a:latin typeface="+mn-lt"/>
                <a:ea typeface="+mn-ea"/>
                <a:cs typeface="+mn-cs"/>
              </a:rPr>
              <a:t>The study will support the implication and advancement of LAI-ART among young adults in the UK for improving care outcomes and HIV transmission rates. The research will have a diverse impact on the current healthcare research by expanding the horizons of LAI-ART for viral suppression along with improving transmission rates among adults in the UK with HIV. </a:t>
            </a:r>
          </a:p>
          <a:p>
            <a:r>
              <a:rPr lang="en-GB" sz="5800" b="1" kern="1200" dirty="0">
                <a:solidFill>
                  <a:schemeClr val="tx1"/>
                </a:solidFill>
                <a:effectLst/>
                <a:latin typeface="+mn-lt"/>
                <a:ea typeface="+mn-ea"/>
                <a:cs typeface="+mn-cs"/>
              </a:rPr>
              <a:t>Conclusion</a:t>
            </a:r>
          </a:p>
          <a:p>
            <a:r>
              <a:rPr lang="en-GB" sz="5800" kern="1200" dirty="0">
                <a:solidFill>
                  <a:schemeClr val="tx1"/>
                </a:solidFill>
                <a:effectLst/>
                <a:latin typeface="+mn-lt"/>
                <a:ea typeface="+mn-ea"/>
                <a:cs typeface="+mn-cs"/>
              </a:rPr>
              <a:t>The study will be conducted to evaluate and analyse the effectiveness of LAI-ART as compared to daily oral antiretroviral therapy for improving HIV outcome. </a:t>
            </a:r>
          </a:p>
          <a:p>
            <a:r>
              <a:rPr lang="en-GB" sz="5800" kern="1200" dirty="0">
                <a:solidFill>
                  <a:schemeClr val="tx1"/>
                </a:solidFill>
                <a:effectLst/>
                <a:latin typeface="+mn-lt"/>
                <a:ea typeface="+mn-ea"/>
                <a:cs typeface="+mn-cs"/>
              </a:rPr>
              <a:t> </a:t>
            </a:r>
          </a:p>
          <a:p>
            <a:endParaRPr lang="en-GB" b="1"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040390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bhiva.org/clinical-guideline/PrEP-guidelines/" TargetMode="External"/><Relationship Id="rId13" Type="http://schemas.openxmlformats.org/officeDocument/2006/relationships/hyperlink" Target="https://www.eatg.org/hiv-news/new-hiv-data-shows-goal-of-ending-new-cases-in-the-uk-by-2030-in-jeopardy/" TargetMode="External"/><Relationship Id="rId3" Type="http://schemas.openxmlformats.org/officeDocument/2006/relationships/image" Target="../media/image10.png"/><Relationship Id="rId7" Type="http://schemas.openxmlformats.org/officeDocument/2006/relationships/hyperlink" Target="https://chesterrep.openrepository.com/bitstream/handle/10034/627431/JCV-D-21-00521_R1_CEJ_(1).pdf?sequence=4" TargetMode="External"/><Relationship Id="rId12" Type="http://schemas.openxmlformats.org/officeDocument/2006/relationships/hyperlink" Target="https://pmc.ncbi.nlm.nih.gov/articles/PMC8864516/pdf/main.pdf" TargetMode="External"/><Relationship Id="rId17" Type="http://schemas.openxmlformats.org/officeDocument/2006/relationships/hyperlink" Target="https://doi.org/10.2196/46767" TargetMode="External"/><Relationship Id="rId2" Type="http://schemas.openxmlformats.org/officeDocument/2006/relationships/notesSlide" Target="../notesSlides/notesSlide1.xml"/><Relationship Id="rId16" Type="http://schemas.openxmlformats.org/officeDocument/2006/relationships/hyperlink" Target="https://www.england.nhs.uk/2025/10/nhs-to-roll-out-first-long-acting-injection-to-prevent-hiv/" TargetMode="External"/><Relationship Id="rId1" Type="http://schemas.openxmlformats.org/officeDocument/2006/relationships/slideLayout" Target="../slideLayouts/slideLayout2.xml"/><Relationship Id="rId6" Type="http://schemas.openxmlformats.org/officeDocument/2006/relationships/hyperlink" Target="https://www.aidsmap.com/about-hiv/hiv-uk-then-and-now" TargetMode="External"/><Relationship Id="rId11" Type="http://schemas.openxmlformats.org/officeDocument/2006/relationships/hyperlink" Target="https://www.aidsmap.com/news/may-2024/injectable-hiv-treatment-underway-england-and-largely-effective-couple-breakthrough" TargetMode="External"/><Relationship Id="rId5" Type="http://schemas.openxmlformats.org/officeDocument/2006/relationships/image" Target="../media/image12.png"/><Relationship Id="rId15" Type="http://schemas.openxmlformats.org/officeDocument/2006/relationships/hyperlink" Target="http://dx.doi.org/10.1136/bmjopen-2022-067337" TargetMode="External"/><Relationship Id="rId10" Type="http://schemas.openxmlformats.org/officeDocument/2006/relationships/hyperlink" Target="https://doi.org/10.1371/journal.pone.0267271" TargetMode="External"/><Relationship Id="rId4" Type="http://schemas.openxmlformats.org/officeDocument/2006/relationships/image" Target="../media/image11.png"/><Relationship Id="rId9" Type="http://schemas.openxmlformats.org/officeDocument/2006/relationships/hyperlink" Target="https://doi.org/10.1177/20499361221149773" TargetMode="External"/><Relationship Id="rId14" Type="http://schemas.openxmlformats.org/officeDocument/2006/relationships/hyperlink" Target="https://www.cureus.com/articles/4582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22479377"/>
            <a:ext cx="40987579" cy="2890508"/>
          </a:xfrm>
        </p:spPr>
        <p:txBody>
          <a:bodyPr>
            <a:normAutofit/>
          </a:bodyPr>
          <a:lstStyle/>
          <a:p>
            <a:pPr algn="l"/>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652337" y="27133362"/>
            <a:ext cx="41629263" cy="5293895"/>
          </a:xfrm>
        </p:spPr>
        <p:txBody>
          <a:bodyPr>
            <a:normAutofit/>
          </a:bodyPr>
          <a:lstStyle/>
          <a:p>
            <a:pPr algn="l"/>
            <a:r>
              <a:rPr lang="en-GB" sz="48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a:t>
            </a:r>
            <a:r>
              <a:rPr lang="en-GB" sz="4400">
                <a:latin typeface="Arial" panose="020B0604020202020204" pitchFamily="34" charset="0"/>
                <a:cs typeface="Arial" panose="020B0604020202020204" pitchFamily="34" charset="0"/>
              </a:rPr>
              <a:t>in evidence.</a:t>
            </a:r>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4066674" y="9028270"/>
            <a:ext cx="36158904" cy="14834830"/>
          </a:xfrm>
          <a:prstGeom prst="rect">
            <a:avLst/>
          </a:prstGeom>
          <a:noFill/>
        </p:spPr>
        <p:txBody>
          <a:bodyPr wrap="square" rtlCol="0">
            <a:spAutoFit/>
          </a:bodyPr>
          <a:lstStyle/>
          <a:p>
            <a:pPr algn="ctr"/>
            <a:r>
              <a:rPr lang="en-GB" sz="8800" b="1" dirty="0">
                <a:latin typeface="Arial" panose="020B0604020202020204" pitchFamily="34" charset="0"/>
                <a:ea typeface="Arial" panose="020B0604020202020204" pitchFamily="34" charset="0"/>
              </a:rPr>
              <a:t>PRACTICE BASED RESEARCH</a:t>
            </a:r>
          </a:p>
          <a:p>
            <a:pPr algn="ctr"/>
            <a:endParaRPr lang="en-GB" sz="7200" b="1" dirty="0">
              <a:latin typeface="Arial" panose="020B0604020202020204" pitchFamily="34" charset="0"/>
              <a:ea typeface="Arial" panose="020B0604020202020204" pitchFamily="34" charset="0"/>
            </a:endParaRPr>
          </a:p>
          <a:p>
            <a:pPr algn="ctr"/>
            <a:r>
              <a:rPr lang="en-GB" sz="8800" b="1" dirty="0">
                <a:latin typeface="Arial" panose="020B0604020202020204" pitchFamily="34" charset="0"/>
                <a:ea typeface="Arial" panose="020B0604020202020204" pitchFamily="34" charset="0"/>
              </a:rPr>
              <a:t>A Systematic Review of the Effectiveness of Long-Acting Injectable Antiretroviral Therapy in Improving Treatment Adherence and Viral Suppression Among Adults Living with HIV</a:t>
            </a:r>
          </a:p>
          <a:p>
            <a:pPr algn="ctr"/>
            <a:endParaRPr lang="en-GB" sz="8800" b="1" dirty="0">
              <a:latin typeface="Arial" panose="020B0604020202020204" pitchFamily="34" charset="0"/>
              <a:ea typeface="Arial" panose="020B0604020202020204" pitchFamily="34" charset="0"/>
            </a:endParaRPr>
          </a:p>
          <a:p>
            <a:pPr algn="ctr"/>
            <a:r>
              <a:rPr lang="en-GB" sz="7200" b="1" dirty="0">
                <a:latin typeface="Arial" panose="020B0604020202020204" pitchFamily="34" charset="0"/>
                <a:ea typeface="Arial" panose="020B0604020202020204" pitchFamily="34" charset="0"/>
              </a:rPr>
              <a:t>Student Name : </a:t>
            </a:r>
            <a:r>
              <a:rPr lang="en-GB" sz="7200" b="1" dirty="0" err="1">
                <a:latin typeface="Arial" panose="020B0604020202020204" pitchFamily="34" charset="0"/>
                <a:ea typeface="Arial" panose="020B0604020202020204" pitchFamily="34" charset="0"/>
              </a:rPr>
              <a:t>Jenishkumar</a:t>
            </a:r>
            <a:r>
              <a:rPr lang="en-GB" sz="7200" b="1" dirty="0">
                <a:latin typeface="Arial" panose="020B0604020202020204" pitchFamily="34" charset="0"/>
                <a:ea typeface="Arial" panose="020B0604020202020204" pitchFamily="34" charset="0"/>
              </a:rPr>
              <a:t> </a:t>
            </a:r>
            <a:r>
              <a:rPr lang="en-GB" sz="7200" b="1" dirty="0" err="1">
                <a:latin typeface="Arial" panose="020B0604020202020204" pitchFamily="34" charset="0"/>
                <a:ea typeface="Arial" panose="020B0604020202020204" pitchFamily="34" charset="0"/>
              </a:rPr>
              <a:t>Kamleshbhai</a:t>
            </a:r>
            <a:r>
              <a:rPr lang="en-GB" sz="7200" b="1" dirty="0">
                <a:latin typeface="Arial" panose="020B0604020202020204" pitchFamily="34" charset="0"/>
                <a:ea typeface="Arial" panose="020B0604020202020204" pitchFamily="34" charset="0"/>
              </a:rPr>
              <a:t> Hirani</a:t>
            </a:r>
          </a:p>
          <a:p>
            <a:pPr algn="ctr"/>
            <a:r>
              <a:rPr lang="en-GB" sz="7200" b="1" dirty="0">
                <a:latin typeface="Arial" panose="020B0604020202020204" pitchFamily="34" charset="0"/>
                <a:ea typeface="Arial" panose="020B0604020202020204" pitchFamily="34" charset="0"/>
              </a:rPr>
              <a:t>Student ID : 2518576</a:t>
            </a:r>
          </a:p>
          <a:p>
            <a:pPr algn="ctr"/>
            <a:r>
              <a:rPr lang="en-GB" sz="7200" b="1" dirty="0">
                <a:latin typeface="Arial" panose="020B0604020202020204" pitchFamily="34" charset="0"/>
                <a:ea typeface="Arial" panose="020B0604020202020204" pitchFamily="34" charset="0"/>
              </a:rPr>
              <a:t>Module Code : LCHS7008</a:t>
            </a:r>
          </a:p>
          <a:p>
            <a:pPr algn="ctr"/>
            <a:r>
              <a:rPr lang="en-GB" sz="7200" b="1" dirty="0">
                <a:latin typeface="Arial" panose="020B0604020202020204" pitchFamily="34" charset="0"/>
                <a:ea typeface="Arial" panose="020B0604020202020204" pitchFamily="34" charset="0"/>
              </a:rPr>
              <a:t>Lecturer Name : </a:t>
            </a:r>
            <a:r>
              <a:rPr lang="en-GB" sz="7200" b="1" dirty="0" err="1">
                <a:latin typeface="Arial" panose="020B0604020202020204" pitchFamily="34" charset="0"/>
                <a:ea typeface="Arial" panose="020B0604020202020204" pitchFamily="34" charset="0"/>
              </a:rPr>
              <a:t>Oluwadamilola</a:t>
            </a:r>
            <a:r>
              <a:rPr lang="en-GB" sz="7200" b="1" dirty="0">
                <a:latin typeface="Arial" panose="020B0604020202020204" pitchFamily="34" charset="0"/>
                <a:ea typeface="Arial" panose="020B0604020202020204" pitchFamily="34" charset="0"/>
              </a:rPr>
              <a:t> Tayo</a:t>
            </a:r>
          </a:p>
          <a:p>
            <a:pPr algn="ctr"/>
            <a:endParaRPr lang="en-GB" sz="7200" dirty="0">
              <a:latin typeface="Arial" panose="020B0604020202020204" pitchFamily="34" charset="0"/>
              <a:ea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2018" y="616031"/>
            <a:ext cx="12854942" cy="5141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22139" y="5499162"/>
            <a:ext cx="10056813" cy="6124731"/>
          </a:xfrm>
          <a:solidFill>
            <a:schemeClr val="accent1">
              <a:lumMod val="40000"/>
              <a:lumOff val="60000"/>
            </a:schemeClr>
          </a:solidFill>
        </p:spPr>
        <p:txBody>
          <a:bodyPr/>
          <a:lstStyle/>
          <a:p>
            <a:pPr lvl="0" algn="just"/>
            <a:r>
              <a:rPr lang="en-GB" sz="4000" dirty="0">
                <a:latin typeface="Arial" panose="020B0604020202020204" pitchFamily="34" charset="0"/>
                <a:cs typeface="Arial" panose="020B0604020202020204" pitchFamily="34" charset="0"/>
              </a:rPr>
              <a:t>HIV is one of the high-risk healthcare issues with a moderate to low prevalence of 5% in the UK (Delpech, 2022).</a:t>
            </a:r>
          </a:p>
          <a:p>
            <a:pPr lvl="0" algn="just"/>
            <a:r>
              <a:rPr lang="en-GB" sz="4000" dirty="0">
                <a:latin typeface="Arial" panose="020B0604020202020204" pitchFamily="34" charset="0"/>
                <a:cs typeface="Arial" panose="020B0604020202020204" pitchFamily="34" charset="0"/>
              </a:rPr>
              <a:t>The new diagnosis of HIV continues to decline in the UK due to lower transmission rate, resulting from combination of antiretroviral therapy (ART) and antiretroviral prophylaxis (</a:t>
            </a:r>
            <a:r>
              <a:rPr lang="en-GB" sz="4000" dirty="0" err="1">
                <a:latin typeface="Arial" panose="020B0604020202020204" pitchFamily="34" charset="0"/>
                <a:cs typeface="Arial" panose="020B0604020202020204" pitchFamily="34" charset="0"/>
              </a:rPr>
              <a:t>Delpech</a:t>
            </a:r>
            <a:r>
              <a:rPr lang="en-GB" sz="4000" dirty="0">
                <a:latin typeface="Arial" panose="020B0604020202020204" pitchFamily="34" charset="0"/>
                <a:cs typeface="Arial" panose="020B0604020202020204" pitchFamily="34" charset="0"/>
              </a:rPr>
              <a:t>, 2022). </a:t>
            </a:r>
            <a:endParaRPr lang="en-GB" sz="40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490373"/>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526781" y="19454214"/>
            <a:ext cx="10038660" cy="800211"/>
          </a:xfrm>
        </p:spPr>
        <p:txBody>
          <a:bodyPr/>
          <a:lstStyle/>
          <a:p>
            <a:r>
              <a:rPr lang="en-GB" sz="4000" u="none" dirty="0">
                <a:latin typeface="Arial" panose="020B0604020202020204" pitchFamily="34" charset="0"/>
                <a:ea typeface="Arial" panose="020B0604020202020204" pitchFamily="34" charset="0"/>
              </a:rPr>
              <a:t>Prevalence</a:t>
            </a:r>
            <a:endParaRPr lang="en-GB" sz="3200" u="none"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667794" y="5418053"/>
            <a:ext cx="9780913" cy="9178677"/>
          </a:xfrm>
          <a:solidFill>
            <a:schemeClr val="accent2">
              <a:lumMod val="40000"/>
              <a:lumOff val="60000"/>
            </a:schemeClr>
          </a:solidFill>
        </p:spPr>
        <p:txBody>
          <a:bodyPr/>
          <a:lstStyle/>
          <a:p>
            <a:pPr marL="685800" lvl="0" indent="-685800" algn="just">
              <a:buFont typeface="Arial" panose="020B0604020202020204" pitchFamily="34" charset="0"/>
              <a:buChar char="•"/>
            </a:pPr>
            <a:r>
              <a:rPr lang="en-GB" sz="3600" dirty="0" err="1">
                <a:latin typeface="Arial" panose="020B0604020202020204" pitchFamily="34" charset="0"/>
                <a:cs typeface="Arial" panose="020B0604020202020204" pitchFamily="34" charset="0"/>
              </a:rPr>
              <a:t>Endara</a:t>
            </a:r>
            <a:r>
              <a:rPr lang="en-GB" sz="3600" dirty="0">
                <a:latin typeface="Arial" panose="020B0604020202020204" pitchFamily="34" charset="0"/>
                <a:cs typeface="Arial" panose="020B0604020202020204" pitchFamily="34" charset="0"/>
              </a:rPr>
              <a:t>-Mina</a:t>
            </a:r>
            <a:r>
              <a:rPr lang="en-GB" sz="3600" i="1" dirty="0">
                <a:latin typeface="Arial" panose="020B0604020202020204" pitchFamily="34" charset="0"/>
                <a:cs typeface="Arial" panose="020B0604020202020204" pitchFamily="34" charset="0"/>
              </a:rPr>
              <a:t> et al.</a:t>
            </a:r>
            <a:r>
              <a:rPr lang="en-GB" sz="3600" dirty="0">
                <a:latin typeface="Arial" panose="020B0604020202020204" pitchFamily="34" charset="0"/>
                <a:cs typeface="Arial" panose="020B0604020202020204" pitchFamily="34" charset="0"/>
              </a:rPr>
              <a:t> (2026) have argued that Long-Acting Injectable Antiretroviral Therapy (LAI-ART) has emerged as an innovative strategy for addressing limitations associated with daily oral regimens.</a:t>
            </a:r>
          </a:p>
          <a:p>
            <a:pPr marL="685800" lvl="0" indent="-685800" algn="just">
              <a:buFont typeface="Arial" panose="020B0604020202020204" pitchFamily="34" charset="0"/>
              <a:buChar char="•"/>
            </a:pPr>
            <a:r>
              <a:rPr lang="en-GB" sz="3600" dirty="0">
                <a:latin typeface="Arial" panose="020B0604020202020204" pitchFamily="34" charset="0"/>
                <a:cs typeface="Arial" panose="020B0604020202020204" pitchFamily="34" charset="0"/>
              </a:rPr>
              <a:t>In support of this view, </a:t>
            </a:r>
            <a:r>
              <a:rPr lang="en-GB" sz="3600" dirty="0" err="1">
                <a:latin typeface="Arial" panose="020B0604020202020204" pitchFamily="34" charset="0"/>
                <a:cs typeface="Arial" panose="020B0604020202020204" pitchFamily="34" charset="0"/>
              </a:rPr>
              <a:t>Brizzi</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et al.</a:t>
            </a:r>
            <a:r>
              <a:rPr lang="en-GB" sz="3600" dirty="0">
                <a:latin typeface="Arial" panose="020B0604020202020204" pitchFamily="34" charset="0"/>
                <a:cs typeface="Arial" panose="020B0604020202020204" pitchFamily="34" charset="0"/>
              </a:rPr>
              <a:t> (2023) outlined that LAI-ART has potential to improve health outcomes as well as community health through reducing HIV transmission. </a:t>
            </a:r>
          </a:p>
          <a:p>
            <a:pPr marL="685800" lvl="0" indent="-685800" algn="just">
              <a:buFont typeface="Arial" panose="020B0604020202020204" pitchFamily="34" charset="0"/>
              <a:buChar char="•"/>
            </a:pPr>
            <a:r>
              <a:rPr lang="en-GB" sz="3600" dirty="0" err="1">
                <a:latin typeface="Arial" panose="020B0604020202020204" pitchFamily="34" charset="0"/>
                <a:cs typeface="Arial" panose="020B0604020202020204" pitchFamily="34" charset="0"/>
              </a:rPr>
              <a:t>Ariyo</a:t>
            </a:r>
            <a:r>
              <a:rPr lang="en-GB" sz="3600" dirty="0">
                <a:latin typeface="Arial" panose="020B0604020202020204" pitchFamily="34" charset="0"/>
                <a:cs typeface="Arial" panose="020B0604020202020204" pitchFamily="34" charset="0"/>
              </a:rPr>
              <a:t> and Jones (2022) have defined that around 61% of people receiving LAI-ART obtained at least 2 follow-up injections only with 100% intervals in viral suppression.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800211"/>
          </a:xfrm>
        </p:spPr>
        <p:txBody>
          <a:bodyPr/>
          <a:lstStyle/>
          <a:p>
            <a:r>
              <a:rPr lang="en-GB" sz="4000" dirty="0"/>
              <a:t>Literature Review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653768" y="15154939"/>
            <a:ext cx="9660748" cy="10402840"/>
          </a:xfrm>
          <a:solidFill>
            <a:schemeClr val="accent4">
              <a:lumMod val="20000"/>
              <a:lumOff val="80000"/>
            </a:schemeClr>
          </a:solidFill>
        </p:spPr>
        <p:txBody>
          <a:bodyPr/>
          <a:lstStyle/>
          <a:p>
            <a:r>
              <a:rPr lang="en-GB" sz="4000" dirty="0">
                <a:latin typeface="Arial" panose="020B0604020202020204" pitchFamily="34" charset="0"/>
                <a:cs typeface="Arial" panose="020B0604020202020204" pitchFamily="34" charset="0"/>
              </a:rPr>
              <a:t>Rationale of your research</a:t>
            </a:r>
            <a:endParaRPr lang="en-GB" sz="4000" b="0" u="none" dirty="0">
              <a:latin typeface="Arial" panose="020B0604020202020204" pitchFamily="34" charset="0"/>
              <a:cs typeface="Arial" panose="020B0604020202020204" pitchFamily="34" charset="0"/>
            </a:endParaRPr>
          </a:p>
          <a:p>
            <a:pPr lvl="0" algn="just"/>
            <a:r>
              <a:rPr lang="en-GB" sz="4000" b="0" u="none" dirty="0">
                <a:latin typeface="Arial" panose="020B0604020202020204" pitchFamily="34" charset="0"/>
                <a:cs typeface="Arial" panose="020B0604020202020204" pitchFamily="34" charset="0"/>
              </a:rPr>
              <a:t>The prevalence of HIV in the UK overall is being addressed by meeting the UNAIDS targets and preventative milestone targets with effective interventions such as </a:t>
            </a:r>
            <a:r>
              <a:rPr lang="en-GB" sz="4000" b="0" u="none" dirty="0" err="1">
                <a:latin typeface="Arial" panose="020B0604020202020204" pitchFamily="34" charset="0"/>
                <a:cs typeface="Arial" panose="020B0604020202020204" pitchFamily="34" charset="0"/>
              </a:rPr>
              <a:t>PrEP</a:t>
            </a:r>
            <a:r>
              <a:rPr lang="en-GB" sz="4000" b="0" u="none" dirty="0">
                <a:latin typeface="Arial" panose="020B0604020202020204" pitchFamily="34" charset="0"/>
                <a:cs typeface="Arial" panose="020B0604020202020204" pitchFamily="34" charset="0"/>
              </a:rPr>
              <a:t> (pre-exposure prophylaxis). </a:t>
            </a:r>
          </a:p>
          <a:p>
            <a:pPr lvl="0" algn="just"/>
            <a:r>
              <a:rPr lang="en-GB" sz="4000" b="0" u="none" dirty="0">
                <a:latin typeface="Arial" panose="020B0604020202020204" pitchFamily="34" charset="0"/>
                <a:cs typeface="Arial" panose="020B0604020202020204" pitchFamily="34" charset="0"/>
              </a:rPr>
              <a:t>However, the use of Long-Acting Injectable Antiretroviral Therapy and its effectiveness in reducing transmission of HIV is lacking from existing research and public health sources. </a:t>
            </a:r>
          </a:p>
          <a:p>
            <a:pPr lvl="0" algn="just"/>
            <a:r>
              <a:rPr lang="en-GB" sz="4000" b="0" u="none" dirty="0">
                <a:latin typeface="Arial" panose="020B0604020202020204" pitchFamily="34" charset="0"/>
                <a:cs typeface="Arial" panose="020B0604020202020204" pitchFamily="34" charset="0"/>
              </a:rPr>
              <a:t>The </a:t>
            </a:r>
            <a:r>
              <a:rPr lang="en-GB" sz="4000" b="0" u="none" dirty="0" err="1">
                <a:latin typeface="Arial" panose="020B0604020202020204" pitchFamily="34" charset="0"/>
                <a:cs typeface="Arial" panose="020B0604020202020204" pitchFamily="34" charset="0"/>
              </a:rPr>
              <a:t>PrEP</a:t>
            </a:r>
            <a:r>
              <a:rPr lang="en-GB" sz="4000" b="0" u="none" dirty="0">
                <a:latin typeface="Arial" panose="020B0604020202020204" pitchFamily="34" charset="0"/>
                <a:cs typeface="Arial" panose="020B0604020202020204" pitchFamily="34" charset="0"/>
              </a:rPr>
              <a:t> has been key in improving the HIV treatment and management tax rates; however, it is not the same throughout all communities and young people (BHIVA, 2025).</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11280621" y="23070857"/>
            <a:ext cx="10047018" cy="800211"/>
          </a:xfrm>
        </p:spPr>
        <p:txBody>
          <a:bodyPr/>
          <a:lstStyle/>
          <a:p>
            <a:r>
              <a:rPr lang="en-GB" sz="4000" dirty="0">
                <a:latin typeface="Arial" panose="020B0604020202020204" pitchFamily="34" charset="0"/>
                <a:cs typeface="Arial" panose="020B0604020202020204" pitchFamily="34" charset="0"/>
              </a:rPr>
              <a:t>Research question, aims and objectives</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11462775" y="24708664"/>
            <a:ext cx="10047018" cy="6223220"/>
          </a:xfrm>
          <a:solidFill>
            <a:schemeClr val="accent3">
              <a:lumMod val="40000"/>
              <a:lumOff val="60000"/>
            </a:schemeClr>
          </a:solidFill>
        </p:spPr>
        <p:txBody>
          <a:bodyPr/>
          <a:lstStyle/>
          <a:p>
            <a:pPr marL="571500" lvl="0" indent="-571500" algn="just">
              <a:buFont typeface="Arial" panose="020B0604020202020204" pitchFamily="34" charset="0"/>
              <a:buChar char="•"/>
            </a:pPr>
            <a:r>
              <a:rPr lang="en-GB" sz="3600" dirty="0">
                <a:latin typeface="Arial" panose="020B0604020202020204" pitchFamily="34" charset="0"/>
                <a:cs typeface="Arial" panose="020B0604020202020204" pitchFamily="34" charset="0"/>
              </a:rPr>
              <a:t>To identify and evaluate relevant literature on LAI-ART effectiveness in managing HIV among UK adults </a:t>
            </a:r>
          </a:p>
          <a:p>
            <a:pPr marL="571500" lvl="0" indent="-571500" algn="just">
              <a:buFont typeface="Arial" panose="020B0604020202020204" pitchFamily="34" charset="0"/>
              <a:buChar char="•"/>
            </a:pPr>
            <a:r>
              <a:rPr lang="en-GB" sz="3600" dirty="0">
                <a:latin typeface="Arial" panose="020B0604020202020204" pitchFamily="34" charset="0"/>
                <a:cs typeface="Arial" panose="020B0604020202020204" pitchFamily="34" charset="0"/>
              </a:rPr>
              <a:t>To analyse and compare treatment adherence of LAI-ART as compared to oral antiretroviral therapies being utilised. </a:t>
            </a:r>
          </a:p>
          <a:p>
            <a:pPr marL="571500" lvl="0" indent="-571500" algn="just">
              <a:buFont typeface="Arial" panose="020B0604020202020204" pitchFamily="34" charset="0"/>
              <a:buChar char="•"/>
            </a:pPr>
            <a:r>
              <a:rPr lang="en-GB" sz="3600" dirty="0">
                <a:latin typeface="Arial" panose="020B0604020202020204" pitchFamily="34" charset="0"/>
                <a:cs typeface="Arial" panose="020B0604020202020204" pitchFamily="34" charset="0"/>
              </a:rPr>
              <a:t>To examine limitations of implementing LAI-ART and provide strategic recommendations for improving LAI-ART integration in reducing HIV transmission. </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22344104" y="26221854"/>
            <a:ext cx="10047018" cy="861766"/>
          </a:xfrm>
        </p:spPr>
        <p:txBody>
          <a:bodyPr/>
          <a:lstStyle/>
          <a:p>
            <a:r>
              <a:rPr lang="en-US" sz="4400" dirty="0">
                <a:latin typeface="Arial" panose="020B0604020202020204" pitchFamily="34" charset="0"/>
                <a:cs typeface="Arial" panose="020B0604020202020204" pitchFamily="34" charset="0"/>
              </a:rPr>
              <a:t>Impact</a:t>
            </a:r>
            <a:endParaRPr lang="en-GB" sz="4400" dirty="0">
              <a:latin typeface="Arial" panose="020B0604020202020204" pitchFamily="34" charset="0"/>
              <a:cs typeface="Arial" panose="020B0604020202020204" pitchFamily="34" charset="0"/>
            </a:endParaRP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22597353" y="27123489"/>
            <a:ext cx="9793769" cy="3847185"/>
          </a:xfrm>
          <a:solidFill>
            <a:schemeClr val="tx2">
              <a:lumMod val="20000"/>
              <a:lumOff val="80000"/>
            </a:schemeClr>
          </a:solidFill>
        </p:spPr>
        <p:txBody>
          <a:bodyPr/>
          <a:lstStyle/>
          <a:p>
            <a:pPr lvl="0" algn="just"/>
            <a:r>
              <a:rPr lang="en-GB" sz="4400" dirty="0">
                <a:latin typeface="Arial" panose="020B0604020202020204" pitchFamily="34" charset="0"/>
                <a:cs typeface="Arial" panose="020B0604020202020204" pitchFamily="34" charset="0"/>
              </a:rPr>
              <a:t>The study will significantly contribute to expanding the HIV treatment and prevention approaches among young adults through the implications of LAI-ART. </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45287" y="4691424"/>
            <a:ext cx="10047018" cy="923322"/>
          </a:xfrm>
        </p:spPr>
        <p:txBody>
          <a:bodyPr/>
          <a:lstStyle/>
          <a:p>
            <a:r>
              <a:rPr lang="en-GB" sz="4800" dirty="0"/>
              <a:t>Conclusion </a:t>
            </a:r>
            <a:endParaRPr lang="en-GB" sz="4800" dirty="0">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44059" y="20388882"/>
            <a:ext cx="10038659" cy="6124731"/>
          </a:xfrm>
          <a:solidFill>
            <a:schemeClr val="accent2">
              <a:lumMod val="40000"/>
              <a:lumOff val="60000"/>
            </a:schemeClr>
          </a:solidFill>
        </p:spPr>
        <p:txBody>
          <a:bodyPr/>
          <a:lstStyle/>
          <a:p>
            <a:pPr algn="just"/>
            <a:r>
              <a:rPr lang="en-GB" sz="4000" dirty="0">
                <a:latin typeface="Arial" panose="020B0604020202020204" pitchFamily="34" charset="0"/>
                <a:cs typeface="Arial" panose="020B0604020202020204" pitchFamily="34" charset="0"/>
              </a:rPr>
              <a:t>The prevalence of HIV among adults in the UK is moderate to low at 2.47% per 1000, with prevalence of HIV among people experiencing mental health issues (</a:t>
            </a:r>
            <a:r>
              <a:rPr lang="en-GB" sz="4000" dirty="0" err="1">
                <a:latin typeface="Arial" panose="020B0604020202020204" pitchFamily="34" charset="0"/>
                <a:cs typeface="Arial" panose="020B0604020202020204" pitchFamily="34" charset="0"/>
              </a:rPr>
              <a:t>Heslin</a:t>
            </a:r>
            <a:r>
              <a:rPr lang="en-GB" sz="4000" dirty="0">
                <a:latin typeface="Arial" panose="020B0604020202020204" pitchFamily="34" charset="0"/>
                <a:cs typeface="Arial" panose="020B0604020202020204" pitchFamily="34" charset="0"/>
              </a:rPr>
              <a:t> et al. 2023).</a:t>
            </a:r>
          </a:p>
          <a:p>
            <a:pPr algn="just"/>
            <a:r>
              <a:rPr lang="en-GB" sz="4000" dirty="0">
                <a:latin typeface="Arial" panose="020B0604020202020204" pitchFamily="34" charset="0"/>
                <a:cs typeface="Arial" panose="020B0604020202020204" pitchFamily="34" charset="0"/>
              </a:rPr>
              <a:t>However, the prevalence of HIV in England has risen to 15% in 2024, mostly among gay, bisexual men and heterosexual men (EATG, 2024).</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477827" y="346892"/>
            <a:ext cx="42869298" cy="3416320"/>
          </a:xfrm>
        </p:spPr>
        <p:txBody>
          <a:bodyPr/>
          <a:lstStyle/>
          <a:p>
            <a:r>
              <a:rPr lang="en-GB" sz="7200" dirty="0">
                <a:solidFill>
                  <a:schemeClr val="tx1"/>
                </a:solidFill>
                <a:latin typeface="Arial" panose="020B0604020202020204" pitchFamily="34" charset="0"/>
                <a:cs typeface="Arial" panose="020B0604020202020204" pitchFamily="34" charset="0"/>
              </a:rPr>
              <a:t>A SYSTEMATIC REVIEW OF THE EFFECTIVENESS OF LONG-ACTING INJECTABLE ANTIRETROVIRAL THERAPY IN IMPROVING TREATMENT ADHERENCE AND VIRAL SUPPRESSION AMONG ADULTS LIVING WITH HIV</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17" name="image4.png"/>
          <p:cNvPicPr/>
          <p:nvPr/>
        </p:nvPicPr>
        <p:blipFill>
          <a:blip r:embed="rId3"/>
          <a:srcRect/>
          <a:stretch>
            <a:fillRect/>
          </a:stretch>
        </p:blipFill>
        <p:spPr>
          <a:xfrm>
            <a:off x="477826" y="11746180"/>
            <a:ext cx="9982971" cy="6238096"/>
          </a:xfrm>
          <a:prstGeom prst="rect">
            <a:avLst/>
          </a:prstGeom>
          <a:ln w="12700">
            <a:solidFill>
              <a:srgbClr val="000000"/>
            </a:solidFill>
            <a:prstDash val="solid"/>
          </a:ln>
        </p:spPr>
      </p:pic>
      <p:sp>
        <p:nvSpPr>
          <p:cNvPr id="7" name="TextBox 6"/>
          <p:cNvSpPr txBox="1"/>
          <p:nvPr/>
        </p:nvSpPr>
        <p:spPr>
          <a:xfrm>
            <a:off x="1356984" y="18215695"/>
            <a:ext cx="8290560" cy="1015663"/>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Figure 1: Prevalence of HIV in UK adults </a:t>
            </a:r>
          </a:p>
          <a:p>
            <a:pPr algn="ctr"/>
            <a:r>
              <a:rPr lang="en-GB" sz="3000" b="1" dirty="0">
                <a:latin typeface="Arial" panose="020B0604020202020204" pitchFamily="34" charset="0"/>
                <a:cs typeface="Arial" panose="020B0604020202020204" pitchFamily="34" charset="0"/>
              </a:rPr>
              <a:t>(Source: </a:t>
            </a:r>
            <a:r>
              <a:rPr lang="en-GB" sz="3000" b="1" dirty="0" err="1">
                <a:latin typeface="Arial" panose="020B0604020202020204" pitchFamily="34" charset="0"/>
                <a:cs typeface="Arial" panose="020B0604020202020204" pitchFamily="34" charset="0"/>
              </a:rPr>
              <a:t>Delpech</a:t>
            </a:r>
            <a:r>
              <a:rPr lang="en-GB" sz="3000" b="1" dirty="0">
                <a:latin typeface="Arial" panose="020B0604020202020204" pitchFamily="34" charset="0"/>
                <a:cs typeface="Arial" panose="020B0604020202020204" pitchFamily="34" charset="0"/>
              </a:rPr>
              <a:t>, 2022)</a:t>
            </a:r>
          </a:p>
        </p:txBody>
      </p:sp>
      <p:pic>
        <p:nvPicPr>
          <p:cNvPr id="20" name="image2.png"/>
          <p:cNvPicPr/>
          <p:nvPr/>
        </p:nvPicPr>
        <p:blipFill>
          <a:blip r:embed="rId4"/>
          <a:srcRect/>
          <a:stretch>
            <a:fillRect/>
          </a:stretch>
        </p:blipFill>
        <p:spPr>
          <a:xfrm>
            <a:off x="11566385" y="14964605"/>
            <a:ext cx="9761254" cy="6066595"/>
          </a:xfrm>
          <a:prstGeom prst="rect">
            <a:avLst/>
          </a:prstGeom>
          <a:ln w="12700">
            <a:solidFill>
              <a:srgbClr val="000000"/>
            </a:solidFill>
            <a:prstDash val="solid"/>
          </a:ln>
        </p:spPr>
      </p:pic>
      <p:sp>
        <p:nvSpPr>
          <p:cNvPr id="16" name="TextBox 15"/>
          <p:cNvSpPr txBox="1"/>
          <p:nvPr/>
        </p:nvSpPr>
        <p:spPr>
          <a:xfrm>
            <a:off x="11462775" y="21126745"/>
            <a:ext cx="9764358" cy="1015663"/>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Figure 2: Transmission of HIV among adults </a:t>
            </a:r>
            <a:endParaRPr lang="en-GB" sz="3000" dirty="0">
              <a:latin typeface="Arial" panose="020B0604020202020204" pitchFamily="34" charset="0"/>
              <a:cs typeface="Arial" panose="020B0604020202020204" pitchFamily="34" charset="0"/>
            </a:endParaRPr>
          </a:p>
          <a:p>
            <a:pPr algn="ctr"/>
            <a:r>
              <a:rPr lang="en-GB" sz="3000" b="1" dirty="0">
                <a:latin typeface="Arial" panose="020B0604020202020204" pitchFamily="34" charset="0"/>
                <a:cs typeface="Arial" panose="020B0604020202020204" pitchFamily="34" charset="0"/>
              </a:rPr>
              <a:t>(Source: Alcorn and </a:t>
            </a:r>
            <a:r>
              <a:rPr lang="en-GB" sz="3000" b="1" dirty="0" err="1">
                <a:latin typeface="Arial" panose="020B0604020202020204" pitchFamily="34" charset="0"/>
                <a:cs typeface="Arial" panose="020B0604020202020204" pitchFamily="34" charset="0"/>
              </a:rPr>
              <a:t>Pebody</a:t>
            </a:r>
            <a:r>
              <a:rPr lang="en-GB" sz="3000" b="1" dirty="0">
                <a:latin typeface="Arial" panose="020B0604020202020204" pitchFamily="34" charset="0"/>
                <a:cs typeface="Arial" panose="020B0604020202020204" pitchFamily="34" charset="0"/>
              </a:rPr>
              <a:t>, 2023)</a:t>
            </a:r>
          </a:p>
        </p:txBody>
      </p:sp>
      <p:pic>
        <p:nvPicPr>
          <p:cNvPr id="21" name="image3.png"/>
          <p:cNvPicPr/>
          <p:nvPr/>
        </p:nvPicPr>
        <p:blipFill>
          <a:blip r:embed="rId5"/>
          <a:srcRect/>
          <a:stretch>
            <a:fillRect/>
          </a:stretch>
        </p:blipFill>
        <p:spPr>
          <a:xfrm>
            <a:off x="22856776" y="5135760"/>
            <a:ext cx="9635756" cy="7604880"/>
          </a:xfrm>
          <a:prstGeom prst="rect">
            <a:avLst/>
          </a:prstGeom>
          <a:ln w="12700">
            <a:solidFill>
              <a:srgbClr val="000000"/>
            </a:solidFill>
            <a:prstDash val="solid"/>
          </a:ln>
        </p:spPr>
      </p:pic>
      <p:sp>
        <p:nvSpPr>
          <p:cNvPr id="22" name="Rectangle 21"/>
          <p:cNvSpPr/>
          <p:nvPr/>
        </p:nvSpPr>
        <p:spPr>
          <a:xfrm>
            <a:off x="22495944" y="13119402"/>
            <a:ext cx="9996588" cy="1477328"/>
          </a:xfrm>
          <a:prstGeom prst="rect">
            <a:avLst/>
          </a:prstGeom>
        </p:spPr>
        <p:txBody>
          <a:bodyPr wrap="square">
            <a:spAutoFit/>
          </a:bodyPr>
          <a:lstStyle/>
          <a:p>
            <a:pPr algn="ctr">
              <a:lnSpc>
                <a:spcPct val="150000"/>
              </a:lnSpc>
            </a:pPr>
            <a:r>
              <a:rPr lang="en-GB" sz="3000" b="1" dirty="0">
                <a:latin typeface="Arial" panose="020B0604020202020204" pitchFamily="34" charset="0"/>
                <a:ea typeface="Arial" panose="020B0604020202020204" pitchFamily="34" charset="0"/>
              </a:rPr>
              <a:t>Figure 3: Long-Acting Injectable Antiretroviral</a:t>
            </a:r>
          </a:p>
          <a:p>
            <a:pPr algn="ctr">
              <a:lnSpc>
                <a:spcPct val="150000"/>
              </a:lnSpc>
            </a:pPr>
            <a:r>
              <a:rPr lang="en-GB" sz="3000" b="1" dirty="0">
                <a:latin typeface="Arial" panose="020B0604020202020204" pitchFamily="34" charset="0"/>
                <a:ea typeface="Arial" panose="020B0604020202020204" pitchFamily="34" charset="0"/>
              </a:rPr>
              <a:t>(Source: Cairns, 2024) </a:t>
            </a:r>
            <a:endParaRPr lang="en-GB" sz="3000" b="1" dirty="0">
              <a:effectLst/>
              <a:latin typeface="Arial" panose="020B0604020202020204" pitchFamily="34" charset="0"/>
              <a:ea typeface="Arial" panose="020B0604020202020204" pitchFamily="34" charset="0"/>
            </a:endParaRPr>
          </a:p>
        </p:txBody>
      </p:sp>
      <p:sp>
        <p:nvSpPr>
          <p:cNvPr id="24" name="Rectangle 23"/>
          <p:cNvSpPr/>
          <p:nvPr/>
        </p:nvSpPr>
        <p:spPr>
          <a:xfrm>
            <a:off x="33826532" y="5718596"/>
            <a:ext cx="9492296" cy="3170099"/>
          </a:xfrm>
          <a:prstGeom prst="rect">
            <a:avLst/>
          </a:prstGeom>
          <a:solidFill>
            <a:schemeClr val="accent5">
              <a:lumMod val="40000"/>
              <a:lumOff val="60000"/>
            </a:schemeClr>
          </a:solidFill>
        </p:spPr>
        <p:txBody>
          <a:bodyPr wrap="square">
            <a:spAutoFit/>
          </a:bodyPr>
          <a:lstStyle/>
          <a:p>
            <a:pPr algn="just"/>
            <a:r>
              <a:rPr lang="en-GB" sz="4000" dirty="0">
                <a:latin typeface="Arial" panose="020B0604020202020204" pitchFamily="34" charset="0"/>
                <a:ea typeface="Arial" panose="020B0604020202020204" pitchFamily="34" charset="0"/>
              </a:rPr>
              <a:t>It can be concluded that the effectiveness of LAI-ART for reducing transmission of HIV has limited assessment and required evaluation of LAI-ART implications. </a:t>
            </a:r>
            <a:endParaRPr lang="en-GB" sz="4000" dirty="0"/>
          </a:p>
        </p:txBody>
      </p:sp>
      <p:sp>
        <p:nvSpPr>
          <p:cNvPr id="14" name="Rectangle 13"/>
          <p:cNvSpPr/>
          <p:nvPr/>
        </p:nvSpPr>
        <p:spPr>
          <a:xfrm>
            <a:off x="658001" y="26688305"/>
            <a:ext cx="9802796" cy="4401205"/>
          </a:xfrm>
          <a:prstGeom prst="rect">
            <a:avLst/>
          </a:prstGeom>
          <a:solidFill>
            <a:schemeClr val="accent6">
              <a:lumMod val="40000"/>
              <a:lumOff val="60000"/>
            </a:schemeClr>
          </a:solidFill>
        </p:spPr>
        <p:txBody>
          <a:bodyPr wrap="square">
            <a:spAutoFit/>
          </a:bodyPr>
          <a:lstStyle/>
          <a:p>
            <a:pPr algn="ctr"/>
            <a:r>
              <a:rPr lang="en-GB" sz="4000" b="1" dirty="0">
                <a:latin typeface="Arial" panose="020B0604020202020204" pitchFamily="34" charset="0"/>
                <a:cs typeface="Arial" panose="020B0604020202020204" pitchFamily="34" charset="0"/>
              </a:rPr>
              <a:t>Aim</a:t>
            </a:r>
          </a:p>
          <a:p>
            <a:pPr algn="just"/>
            <a:r>
              <a:rPr lang="en-GB" sz="4000" dirty="0">
                <a:latin typeface="Arial" panose="020B0604020202020204" pitchFamily="34" charset="0"/>
                <a:cs typeface="Arial" panose="020B0604020202020204" pitchFamily="34" charset="0"/>
              </a:rPr>
              <a:t>The study will aim to systematically review the existing evidence on the effectiveness of Long-Acting Injectable Antiretroviral Therapy for enhancing treatment adherence and viral suppression among UK adults with HIV. </a:t>
            </a:r>
          </a:p>
        </p:txBody>
      </p:sp>
      <p:sp>
        <p:nvSpPr>
          <p:cNvPr id="25" name="Rectangle 24"/>
          <p:cNvSpPr/>
          <p:nvPr/>
        </p:nvSpPr>
        <p:spPr>
          <a:xfrm>
            <a:off x="33598120" y="9230237"/>
            <a:ext cx="9720707" cy="22252245"/>
          </a:xfrm>
          <a:prstGeom prst="rect">
            <a:avLst/>
          </a:prstGeom>
          <a:solidFill>
            <a:schemeClr val="accent6">
              <a:lumMod val="20000"/>
              <a:lumOff val="80000"/>
            </a:schemeClr>
          </a:solidFill>
        </p:spPr>
        <p:txBody>
          <a:bodyPr wrap="square">
            <a:spAutoFit/>
          </a:bodyPr>
          <a:lstStyle/>
          <a:p>
            <a:pPr algn="ctr"/>
            <a:r>
              <a:rPr lang="en-GB" sz="2400" b="1" dirty="0">
                <a:latin typeface="Arial" panose="020B0604020202020204" pitchFamily="34" charset="0"/>
                <a:cs typeface="Arial" panose="020B0604020202020204" pitchFamily="34" charset="0"/>
              </a:rPr>
              <a:t>References</a:t>
            </a:r>
          </a:p>
          <a:p>
            <a:pPr algn="just"/>
            <a:r>
              <a:rPr lang="en-GB" sz="2400" dirty="0">
                <a:latin typeface="Arial" panose="020B0604020202020204" pitchFamily="34" charset="0"/>
                <a:cs typeface="Arial" panose="020B0604020202020204" pitchFamily="34" charset="0"/>
              </a:rPr>
              <a:t>Alcorn, K and </a:t>
            </a:r>
            <a:r>
              <a:rPr lang="en-GB" sz="2400" dirty="0" err="1">
                <a:latin typeface="Arial" panose="020B0604020202020204" pitchFamily="34" charset="0"/>
                <a:cs typeface="Arial" panose="020B0604020202020204" pitchFamily="34" charset="0"/>
              </a:rPr>
              <a:t>Pebody</a:t>
            </a:r>
            <a:r>
              <a:rPr lang="en-GB" sz="2400" dirty="0">
                <a:latin typeface="Arial" panose="020B0604020202020204" pitchFamily="34" charset="0"/>
                <a:cs typeface="Arial" panose="020B0604020202020204" pitchFamily="34" charset="0"/>
              </a:rPr>
              <a:t>, R. (2023), </a:t>
            </a:r>
            <a:r>
              <a:rPr lang="en-GB" sz="2400" i="1" dirty="0">
                <a:latin typeface="Arial" panose="020B0604020202020204" pitchFamily="34" charset="0"/>
                <a:cs typeface="Arial" panose="020B0604020202020204" pitchFamily="34" charset="0"/>
              </a:rPr>
              <a:t>HIV in the UK – then and now. </a:t>
            </a:r>
            <a:r>
              <a:rPr lang="en-GB" sz="2400" dirty="0">
                <a:latin typeface="Arial" panose="020B0604020202020204" pitchFamily="34" charset="0"/>
                <a:cs typeface="Arial" panose="020B0604020202020204" pitchFamily="34" charset="0"/>
              </a:rPr>
              <a:t>Available at: </a:t>
            </a:r>
            <a:r>
              <a:rPr lang="en-GB" sz="2400" u="sng" dirty="0">
                <a:latin typeface="Arial" panose="020B0604020202020204" pitchFamily="34" charset="0"/>
                <a:cs typeface="Arial" panose="020B0604020202020204" pitchFamily="34" charset="0"/>
                <a:hlinkClick r:id="rId6"/>
              </a:rPr>
              <a:t>https://www.aidsmap.com/about-hiv/hiv-uk-then-and-now</a:t>
            </a:r>
            <a:r>
              <a:rPr lang="en-GB" sz="2400" dirty="0">
                <a:latin typeface="Arial" panose="020B0604020202020204" pitchFamily="34" charset="0"/>
                <a:cs typeface="Arial" panose="020B0604020202020204" pitchFamily="34" charset="0"/>
              </a:rPr>
              <a:t> (Accessed: 1 July 2026).</a:t>
            </a:r>
          </a:p>
          <a:p>
            <a:pPr algn="just"/>
            <a:r>
              <a:rPr lang="en-GB" sz="2400" dirty="0" err="1">
                <a:latin typeface="Arial" panose="020B0604020202020204" pitchFamily="34" charset="0"/>
                <a:cs typeface="Arial" panose="020B0604020202020204" pitchFamily="34" charset="0"/>
              </a:rPr>
              <a:t>Ariyo</a:t>
            </a:r>
            <a:r>
              <a:rPr lang="en-GB" sz="2400" dirty="0">
                <a:latin typeface="Arial" panose="020B0604020202020204" pitchFamily="34" charset="0"/>
                <a:cs typeface="Arial" panose="020B0604020202020204" pitchFamily="34" charset="0"/>
              </a:rPr>
              <a:t>, O.E. and Jones, C.E., (2022). Use of long-acting injectable antiretroviral agents for human immunodeficiency virus: a review. </a:t>
            </a:r>
            <a:r>
              <a:rPr lang="en-GB" sz="2400" i="1" dirty="0">
                <a:latin typeface="Arial" panose="020B0604020202020204" pitchFamily="34" charset="0"/>
                <a:cs typeface="Arial" panose="020B0604020202020204" pitchFamily="34" charset="0"/>
              </a:rPr>
              <a:t>Journal of Clinical Virology</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146</a:t>
            </a:r>
            <a:r>
              <a:rPr lang="en-GB" sz="2400" dirty="0">
                <a:latin typeface="Arial" panose="020B0604020202020204" pitchFamily="34" charset="0"/>
                <a:cs typeface="Arial" panose="020B0604020202020204" pitchFamily="34" charset="0"/>
              </a:rPr>
              <a:t>, p.105032. </a:t>
            </a:r>
            <a:r>
              <a:rPr lang="en-GB" sz="2400" u="sng" dirty="0">
                <a:latin typeface="Arial" panose="020B0604020202020204" pitchFamily="34" charset="0"/>
                <a:cs typeface="Arial" panose="020B0604020202020204" pitchFamily="34" charset="0"/>
                <a:hlinkClick r:id="rId7"/>
              </a:rPr>
              <a:t>https://chesterrep.openrepository.com/bitstream/handle/10034/627431/JCV-D-21-00521_R1_CEJ_(1).pdf?sequence=4</a:t>
            </a:r>
            <a:r>
              <a:rPr lang="en-GB" sz="2400" dirty="0">
                <a:latin typeface="Arial" panose="020B0604020202020204" pitchFamily="34" charset="0"/>
                <a:cs typeface="Arial" panose="020B0604020202020204" pitchFamily="34" charset="0"/>
              </a:rPr>
              <a:t> </a:t>
            </a:r>
          </a:p>
          <a:p>
            <a:pPr algn="just"/>
            <a:r>
              <a:rPr lang="en-GB" sz="2400" dirty="0">
                <a:latin typeface="Arial" panose="020B0604020202020204" pitchFamily="34" charset="0"/>
                <a:cs typeface="Arial" panose="020B0604020202020204" pitchFamily="34" charset="0"/>
              </a:rPr>
              <a:t>BHIVA, (2025), </a:t>
            </a:r>
            <a:r>
              <a:rPr lang="en-GB" sz="2400" i="1" dirty="0">
                <a:latin typeface="Arial" panose="020B0604020202020204" pitchFamily="34" charset="0"/>
                <a:cs typeface="Arial" panose="020B0604020202020204" pitchFamily="34" charset="0"/>
              </a:rPr>
              <a:t>BASHH/BHIVA guidelines on the use of HIV pre-exposure prophylaxis (</a:t>
            </a:r>
            <a:r>
              <a:rPr lang="en-GB" sz="2400" i="1" dirty="0" err="1">
                <a:latin typeface="Arial" panose="020B0604020202020204" pitchFamily="34" charset="0"/>
                <a:cs typeface="Arial" panose="020B0604020202020204" pitchFamily="34" charset="0"/>
              </a:rPr>
              <a:t>PrEP</a:t>
            </a:r>
            <a:r>
              <a:rPr lang="en-GB" sz="2400" i="1" dirty="0">
                <a:latin typeface="Arial" panose="020B0604020202020204" pitchFamily="34" charset="0"/>
                <a:cs typeface="Arial" panose="020B0604020202020204" pitchFamily="34" charset="0"/>
              </a:rPr>
              <a:t>) 2025</a:t>
            </a:r>
            <a:r>
              <a:rPr lang="en-GB" sz="2400" dirty="0">
                <a:latin typeface="Arial" panose="020B0604020202020204" pitchFamily="34" charset="0"/>
                <a:cs typeface="Arial" panose="020B0604020202020204" pitchFamily="34" charset="0"/>
              </a:rPr>
              <a:t>. Available at: </a:t>
            </a:r>
            <a:r>
              <a:rPr lang="en-GB" sz="2400" u="sng" dirty="0">
                <a:latin typeface="Arial" panose="020B0604020202020204" pitchFamily="34" charset="0"/>
                <a:cs typeface="Arial" panose="020B0604020202020204" pitchFamily="34" charset="0"/>
                <a:hlinkClick r:id="rId8"/>
              </a:rPr>
              <a:t>https://bhiva.org/clinical-guideline/PrEP-guidelines/</a:t>
            </a:r>
            <a:r>
              <a:rPr lang="en-GB" sz="2400" dirty="0">
                <a:latin typeface="Arial" panose="020B0604020202020204" pitchFamily="34" charset="0"/>
                <a:cs typeface="Arial" panose="020B0604020202020204" pitchFamily="34" charset="0"/>
              </a:rPr>
              <a:t> (Accessed: 1 July 2026).</a:t>
            </a:r>
          </a:p>
          <a:p>
            <a:pPr algn="just"/>
            <a:r>
              <a:rPr lang="en-GB" sz="2400" dirty="0" err="1">
                <a:latin typeface="Arial" panose="020B0604020202020204" pitchFamily="34" charset="0"/>
                <a:cs typeface="Arial" panose="020B0604020202020204" pitchFamily="34" charset="0"/>
              </a:rPr>
              <a:t>Brizzi</a:t>
            </a:r>
            <a:r>
              <a:rPr lang="en-GB" sz="2400" dirty="0">
                <a:latin typeface="Arial" panose="020B0604020202020204" pitchFamily="34" charset="0"/>
                <a:cs typeface="Arial" panose="020B0604020202020204" pitchFamily="34" charset="0"/>
              </a:rPr>
              <a:t>, M., Pérez, S.E., </a:t>
            </a:r>
            <a:r>
              <a:rPr lang="en-GB" sz="2400" dirty="0" err="1">
                <a:latin typeface="Arial" panose="020B0604020202020204" pitchFamily="34" charset="0"/>
                <a:cs typeface="Arial" panose="020B0604020202020204" pitchFamily="34" charset="0"/>
              </a:rPr>
              <a:t>Michienzi</a:t>
            </a:r>
            <a:r>
              <a:rPr lang="en-GB" sz="2400" dirty="0">
                <a:latin typeface="Arial" panose="020B0604020202020204" pitchFamily="34" charset="0"/>
                <a:cs typeface="Arial" panose="020B0604020202020204" pitchFamily="34" charset="0"/>
              </a:rPr>
              <a:t>, S.M. and </a:t>
            </a:r>
            <a:r>
              <a:rPr lang="en-GB" sz="2400" dirty="0" err="1">
                <a:latin typeface="Arial" panose="020B0604020202020204" pitchFamily="34" charset="0"/>
                <a:cs typeface="Arial" panose="020B0604020202020204" pitchFamily="34" charset="0"/>
              </a:rPr>
              <a:t>Badowski</a:t>
            </a:r>
            <a:r>
              <a:rPr lang="en-GB" sz="2400" dirty="0">
                <a:latin typeface="Arial" panose="020B0604020202020204" pitchFamily="34" charset="0"/>
                <a:cs typeface="Arial" panose="020B0604020202020204" pitchFamily="34" charset="0"/>
              </a:rPr>
              <a:t>, M.E., (2023). Long-acting injectable antiretroviral therapy: will it change the future of HIV treatment?. </a:t>
            </a:r>
            <a:r>
              <a:rPr lang="en-GB" sz="2400" i="1" dirty="0">
                <a:latin typeface="Arial" panose="020B0604020202020204" pitchFamily="34" charset="0"/>
                <a:cs typeface="Arial" panose="020B0604020202020204" pitchFamily="34" charset="0"/>
              </a:rPr>
              <a:t>Therapeutic Advances in Infectious Disease</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10</a:t>
            </a:r>
            <a:r>
              <a:rPr lang="en-GB" sz="2400" dirty="0">
                <a:latin typeface="Arial" panose="020B0604020202020204" pitchFamily="34" charset="0"/>
                <a:cs typeface="Arial" panose="020B0604020202020204" pitchFamily="34" charset="0"/>
              </a:rPr>
              <a:t>, p.20499361221149773. </a:t>
            </a:r>
            <a:r>
              <a:rPr lang="en-GB" sz="2400" u="sng" dirty="0">
                <a:latin typeface="Arial" panose="020B0604020202020204" pitchFamily="34" charset="0"/>
                <a:cs typeface="Arial" panose="020B0604020202020204" pitchFamily="34" charset="0"/>
                <a:hlinkClick r:id="rId9"/>
              </a:rPr>
              <a:t>https://doi.org/10.1177/20499361221149773</a:t>
            </a:r>
            <a:r>
              <a:rPr lang="en-GB" sz="2400" dirty="0">
                <a:latin typeface="Arial" panose="020B0604020202020204" pitchFamily="34" charset="0"/>
                <a:cs typeface="Arial" panose="020B0604020202020204" pitchFamily="34" charset="0"/>
              </a:rPr>
              <a:t> </a:t>
            </a:r>
          </a:p>
          <a:p>
            <a:pPr algn="just"/>
            <a:r>
              <a:rPr lang="en-GB" sz="2400" dirty="0">
                <a:latin typeface="Arial" panose="020B0604020202020204" pitchFamily="34" charset="0"/>
                <a:cs typeface="Arial" panose="020B0604020202020204" pitchFamily="34" charset="0"/>
              </a:rPr>
              <a:t>Brown, D.A., O’Brien, K.K., Harding, R., Sedgwick, P.M., Nelson, M., </a:t>
            </a:r>
            <a:r>
              <a:rPr lang="en-GB" sz="2400" dirty="0" err="1">
                <a:latin typeface="Arial" panose="020B0604020202020204" pitchFamily="34" charset="0"/>
                <a:cs typeface="Arial" panose="020B0604020202020204" pitchFamily="34" charset="0"/>
              </a:rPr>
              <a:t>Boffito</a:t>
            </a:r>
            <a:r>
              <a:rPr lang="en-GB" sz="2400" dirty="0">
                <a:latin typeface="Arial" panose="020B0604020202020204" pitchFamily="34" charset="0"/>
                <a:cs typeface="Arial" panose="020B0604020202020204" pitchFamily="34" charset="0"/>
              </a:rPr>
              <a:t>, M. and </a:t>
            </a:r>
            <a:r>
              <a:rPr lang="en-GB" sz="2400" dirty="0" err="1">
                <a:latin typeface="Arial" panose="020B0604020202020204" pitchFamily="34" charset="0"/>
                <a:cs typeface="Arial" panose="020B0604020202020204" pitchFamily="34" charset="0"/>
              </a:rPr>
              <a:t>Lewko</a:t>
            </a:r>
            <a:r>
              <a:rPr lang="en-GB" sz="2400" dirty="0">
                <a:latin typeface="Arial" panose="020B0604020202020204" pitchFamily="34" charset="0"/>
                <a:cs typeface="Arial" panose="020B0604020202020204" pitchFamily="34" charset="0"/>
              </a:rPr>
              <a:t>, A., (2022). Prevalence, severity, and risk factors of disability among adults living with HIV accessing routine outpatient HIV care in London, United Kingdom (UK): a cross-sectional self-report study. </a:t>
            </a:r>
            <a:r>
              <a:rPr lang="en-GB" sz="2400" i="1" dirty="0" err="1">
                <a:latin typeface="Arial" panose="020B0604020202020204" pitchFamily="34" charset="0"/>
                <a:cs typeface="Arial" panose="020B0604020202020204" pitchFamily="34" charset="0"/>
              </a:rPr>
              <a:t>PLoS</a:t>
            </a:r>
            <a:r>
              <a:rPr lang="en-GB" sz="2400" i="1" dirty="0">
                <a:latin typeface="Arial" panose="020B0604020202020204" pitchFamily="34" charset="0"/>
                <a:cs typeface="Arial" panose="020B0604020202020204" pitchFamily="34" charset="0"/>
              </a:rPr>
              <a:t> One</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17</a:t>
            </a:r>
            <a:r>
              <a:rPr lang="en-GB" sz="2400" dirty="0">
                <a:latin typeface="Arial" panose="020B0604020202020204" pitchFamily="34" charset="0"/>
                <a:cs typeface="Arial" panose="020B0604020202020204" pitchFamily="34" charset="0"/>
              </a:rPr>
              <a:t>(5), p.e0267271. </a:t>
            </a:r>
            <a:r>
              <a:rPr lang="en-GB" sz="2400" u="sng" dirty="0">
                <a:latin typeface="Arial" panose="020B0604020202020204" pitchFamily="34" charset="0"/>
                <a:cs typeface="Arial" panose="020B0604020202020204" pitchFamily="34" charset="0"/>
                <a:hlinkClick r:id="rId10"/>
              </a:rPr>
              <a:t>https://doi.org/10.1371/journal.pone.0267271</a:t>
            </a:r>
            <a:r>
              <a:rPr lang="en-GB" sz="2400" dirty="0">
                <a:latin typeface="Arial" panose="020B0604020202020204" pitchFamily="34" charset="0"/>
                <a:cs typeface="Arial" panose="020B0604020202020204" pitchFamily="34" charset="0"/>
              </a:rPr>
              <a:t> </a:t>
            </a:r>
          </a:p>
          <a:p>
            <a:pPr algn="just"/>
            <a:r>
              <a:rPr lang="en-GB" sz="2400" dirty="0">
                <a:latin typeface="Arial" panose="020B0604020202020204" pitchFamily="34" charset="0"/>
                <a:cs typeface="Arial" panose="020B0604020202020204" pitchFamily="34" charset="0"/>
              </a:rPr>
              <a:t>Cairns, C. (2024), </a:t>
            </a:r>
            <a:r>
              <a:rPr lang="en-GB" sz="2400" i="1" dirty="0">
                <a:latin typeface="Arial" panose="020B0604020202020204" pitchFamily="34" charset="0"/>
                <a:cs typeface="Arial" panose="020B0604020202020204" pitchFamily="34" charset="0"/>
              </a:rPr>
              <a:t>Injectable HIV treatment underway in England and largely effective, but a couple of breakthrough cases raise concern.</a:t>
            </a:r>
            <a:r>
              <a:rPr lang="en-GB" sz="2400" dirty="0">
                <a:latin typeface="Arial" panose="020B0604020202020204" pitchFamily="34" charset="0"/>
                <a:cs typeface="Arial" panose="020B0604020202020204" pitchFamily="34" charset="0"/>
              </a:rPr>
              <a:t> Available at: </a:t>
            </a:r>
            <a:r>
              <a:rPr lang="en-GB" sz="2400" u="sng" dirty="0">
                <a:latin typeface="Arial" panose="020B0604020202020204" pitchFamily="34" charset="0"/>
                <a:cs typeface="Arial" panose="020B0604020202020204" pitchFamily="34" charset="0"/>
                <a:hlinkClick r:id="rId11"/>
              </a:rPr>
              <a:t>https://www.aidsmap.com/news/may-2024/injectable-hiv-treatment-underway-england-and-largely-effective-couple-breakthrough</a:t>
            </a:r>
            <a:r>
              <a:rPr lang="en-GB" sz="2400" dirty="0">
                <a:latin typeface="Arial" panose="020B0604020202020204" pitchFamily="34" charset="0"/>
                <a:cs typeface="Arial" panose="020B0604020202020204" pitchFamily="34" charset="0"/>
              </a:rPr>
              <a:t> (Accessed: 1 July 2026).</a:t>
            </a:r>
          </a:p>
          <a:p>
            <a:pPr algn="just"/>
            <a:r>
              <a:rPr lang="en-GB" sz="2400" dirty="0" err="1">
                <a:latin typeface="Arial" panose="020B0604020202020204" pitchFamily="34" charset="0"/>
                <a:cs typeface="Arial" panose="020B0604020202020204" pitchFamily="34" charset="0"/>
              </a:rPr>
              <a:t>Delpech</a:t>
            </a:r>
            <a:r>
              <a:rPr lang="en-GB" sz="2400" dirty="0">
                <a:latin typeface="Arial" panose="020B0604020202020204" pitchFamily="34" charset="0"/>
                <a:cs typeface="Arial" panose="020B0604020202020204" pitchFamily="34" charset="0"/>
              </a:rPr>
              <a:t>, V., (2022). The HIV epidemic: global and United Kingdom trends. </a:t>
            </a:r>
            <a:r>
              <a:rPr lang="en-GB" sz="2400" i="1" dirty="0">
                <a:latin typeface="Arial" panose="020B0604020202020204" pitchFamily="34" charset="0"/>
                <a:cs typeface="Arial" panose="020B0604020202020204" pitchFamily="34" charset="0"/>
              </a:rPr>
              <a:t>Medicine</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50</a:t>
            </a:r>
            <a:r>
              <a:rPr lang="en-GB" sz="2400" dirty="0">
                <a:latin typeface="Arial" panose="020B0604020202020204" pitchFamily="34" charset="0"/>
                <a:cs typeface="Arial" panose="020B0604020202020204" pitchFamily="34" charset="0"/>
              </a:rPr>
              <a:t>(4), pp.202-204. </a:t>
            </a:r>
            <a:r>
              <a:rPr lang="en-GB" sz="2400" u="sng" dirty="0">
                <a:latin typeface="Arial" panose="020B0604020202020204" pitchFamily="34" charset="0"/>
                <a:cs typeface="Arial" panose="020B0604020202020204" pitchFamily="34" charset="0"/>
                <a:hlinkClick r:id="rId12"/>
              </a:rPr>
              <a:t>https://pmc.ncbi.nlm.nih.gov/articles/PMC8864516/pdf/main.pdf</a:t>
            </a:r>
            <a:r>
              <a:rPr lang="en-GB" sz="2400" dirty="0">
                <a:latin typeface="Arial" panose="020B0604020202020204" pitchFamily="34" charset="0"/>
                <a:cs typeface="Arial" panose="020B0604020202020204" pitchFamily="34" charset="0"/>
              </a:rPr>
              <a:t> </a:t>
            </a:r>
          </a:p>
          <a:p>
            <a:pPr algn="just"/>
            <a:r>
              <a:rPr lang="en-GB" sz="2400" dirty="0">
                <a:latin typeface="Arial" panose="020B0604020202020204" pitchFamily="34" charset="0"/>
                <a:cs typeface="Arial" panose="020B0604020202020204" pitchFamily="34" charset="0"/>
              </a:rPr>
              <a:t>EATG, (2024), </a:t>
            </a:r>
            <a:r>
              <a:rPr lang="en-GB" sz="2400" i="1" dirty="0">
                <a:latin typeface="Arial" panose="020B0604020202020204" pitchFamily="34" charset="0"/>
                <a:cs typeface="Arial" panose="020B0604020202020204" pitchFamily="34" charset="0"/>
              </a:rPr>
              <a:t>New HIV data shows goal of ending new cases in the UK by 2030 in jeopardy.</a:t>
            </a:r>
            <a:r>
              <a:rPr lang="en-GB" sz="2400" dirty="0">
                <a:latin typeface="Arial" panose="020B0604020202020204" pitchFamily="34" charset="0"/>
                <a:cs typeface="Arial" panose="020B0604020202020204" pitchFamily="34" charset="0"/>
              </a:rPr>
              <a:t> Available at: </a:t>
            </a:r>
            <a:r>
              <a:rPr lang="en-GB" sz="2400" u="sng" dirty="0">
                <a:latin typeface="Arial" panose="020B0604020202020204" pitchFamily="34" charset="0"/>
                <a:cs typeface="Arial" panose="020B0604020202020204" pitchFamily="34" charset="0"/>
                <a:hlinkClick r:id="rId13"/>
              </a:rPr>
              <a:t>https://www.eatg.org/hiv-news/new-hiv-data-shows-goal-of-ending-new-cases-in-the-uk-by-2030-in-jeopardy/</a:t>
            </a:r>
            <a:r>
              <a:rPr lang="en-GB" sz="2400" dirty="0">
                <a:latin typeface="Arial" panose="020B0604020202020204" pitchFamily="34" charset="0"/>
                <a:cs typeface="Arial" panose="020B0604020202020204" pitchFamily="34" charset="0"/>
              </a:rPr>
              <a:t> (Accessed: 1 July 2026).</a:t>
            </a:r>
          </a:p>
          <a:p>
            <a:pPr algn="just"/>
            <a:r>
              <a:rPr lang="en-GB" sz="2400" dirty="0" err="1">
                <a:latin typeface="Arial" panose="020B0604020202020204" pitchFamily="34" charset="0"/>
                <a:cs typeface="Arial" panose="020B0604020202020204" pitchFamily="34" charset="0"/>
              </a:rPr>
              <a:t>Endara</a:t>
            </a:r>
            <a:r>
              <a:rPr lang="en-GB" sz="2400" dirty="0">
                <a:latin typeface="Arial" panose="020B0604020202020204" pitchFamily="34" charset="0"/>
                <a:cs typeface="Arial" panose="020B0604020202020204" pitchFamily="34" charset="0"/>
              </a:rPr>
              <a:t>-Mina, J., </a:t>
            </a:r>
            <a:r>
              <a:rPr lang="en-GB" sz="2400" dirty="0" err="1">
                <a:latin typeface="Arial" panose="020B0604020202020204" pitchFamily="34" charset="0"/>
                <a:cs typeface="Arial" panose="020B0604020202020204" pitchFamily="34" charset="0"/>
              </a:rPr>
              <a:t>Quishpe</a:t>
            </a:r>
            <a:r>
              <a:rPr lang="en-GB" sz="2400" dirty="0">
                <a:latin typeface="Arial" panose="020B0604020202020204" pitchFamily="34" charset="0"/>
                <a:cs typeface="Arial" panose="020B0604020202020204" pitchFamily="34" charset="0"/>
              </a:rPr>
              <a:t>, M., Vera, E., </a:t>
            </a:r>
            <a:r>
              <a:rPr lang="en-GB" sz="2400" dirty="0" err="1">
                <a:latin typeface="Arial" panose="020B0604020202020204" pitchFamily="34" charset="0"/>
                <a:cs typeface="Arial" panose="020B0604020202020204" pitchFamily="34" charset="0"/>
              </a:rPr>
              <a:t>Haro</a:t>
            </a:r>
            <a:r>
              <a:rPr lang="en-GB" sz="2400" dirty="0">
                <a:latin typeface="Arial" panose="020B0604020202020204" pitchFamily="34" charset="0"/>
                <a:cs typeface="Arial" panose="020B0604020202020204" pitchFamily="34" charset="0"/>
              </a:rPr>
              <a:t>, N., </a:t>
            </a:r>
            <a:r>
              <a:rPr lang="en-GB" sz="2400" dirty="0" err="1">
                <a:latin typeface="Arial" panose="020B0604020202020204" pitchFamily="34" charset="0"/>
                <a:cs typeface="Arial" panose="020B0604020202020204" pitchFamily="34" charset="0"/>
              </a:rPr>
              <a:t>Guzmán</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Guillin</a:t>
            </a:r>
            <a:r>
              <a:rPr lang="en-GB" sz="2400" dirty="0">
                <a:latin typeface="Arial" panose="020B0604020202020204" pitchFamily="34" charset="0"/>
                <a:cs typeface="Arial" panose="020B0604020202020204" pitchFamily="34" charset="0"/>
              </a:rPr>
              <a:t>, J., </a:t>
            </a:r>
            <a:r>
              <a:rPr lang="en-GB" sz="2400" dirty="0" err="1">
                <a:latin typeface="Arial" panose="020B0604020202020204" pitchFamily="34" charset="0"/>
                <a:cs typeface="Arial" panose="020B0604020202020204" pitchFamily="34" charset="0"/>
              </a:rPr>
              <a:t>Quisnancela</a:t>
            </a:r>
            <a:r>
              <a:rPr lang="en-GB" sz="2400" dirty="0">
                <a:latin typeface="Arial" panose="020B0604020202020204" pitchFamily="34" charset="0"/>
                <a:cs typeface="Arial" panose="020B0604020202020204" pitchFamily="34" charset="0"/>
              </a:rPr>
              <a:t>, K., Sarmiento-Vallejo, H., Mantilla-</a:t>
            </a:r>
            <a:r>
              <a:rPr lang="en-GB" sz="2400" dirty="0" err="1">
                <a:latin typeface="Arial" panose="020B0604020202020204" pitchFamily="34" charset="0"/>
                <a:cs typeface="Arial" panose="020B0604020202020204" pitchFamily="34" charset="0"/>
              </a:rPr>
              <a:t>Alcivar</a:t>
            </a:r>
            <a:r>
              <a:rPr lang="en-GB" sz="2400" dirty="0">
                <a:latin typeface="Arial" panose="020B0604020202020204" pitchFamily="34" charset="0"/>
                <a:cs typeface="Arial" panose="020B0604020202020204" pitchFamily="34" charset="0"/>
              </a:rPr>
              <a:t>, I., Cabrera, C. and </a:t>
            </a:r>
            <a:r>
              <a:rPr lang="en-GB" sz="2400" dirty="0" err="1">
                <a:latin typeface="Arial" panose="020B0604020202020204" pitchFamily="34" charset="0"/>
                <a:cs typeface="Arial" panose="020B0604020202020204" pitchFamily="34" charset="0"/>
              </a:rPr>
              <a:t>Cueva</a:t>
            </a:r>
            <a:r>
              <a:rPr lang="en-GB" sz="2400" dirty="0">
                <a:latin typeface="Arial" panose="020B0604020202020204" pitchFamily="34" charset="0"/>
                <a:cs typeface="Arial" panose="020B0604020202020204" pitchFamily="34" charset="0"/>
              </a:rPr>
              <a:t>, J., (2026). Efficacy of Long-Acting Injectable </a:t>
            </a:r>
            <a:r>
              <a:rPr lang="en-GB" sz="2400" dirty="0" err="1">
                <a:latin typeface="Arial" panose="020B0604020202020204" pitchFamily="34" charset="0"/>
                <a:cs typeface="Arial" panose="020B0604020202020204" pitchFamily="34" charset="0"/>
              </a:rPr>
              <a:t>Cabotegravir</a:t>
            </a:r>
            <a:r>
              <a:rPr lang="en-GB" sz="2400" dirty="0">
                <a:latin typeface="Arial" panose="020B0604020202020204" pitchFamily="34" charset="0"/>
                <a:cs typeface="Arial" panose="020B0604020202020204" pitchFamily="34" charset="0"/>
              </a:rPr>
              <a:t> and </a:t>
            </a:r>
            <a:r>
              <a:rPr lang="en-GB" sz="2400" dirty="0" err="1">
                <a:latin typeface="Arial" panose="020B0604020202020204" pitchFamily="34" charset="0"/>
                <a:cs typeface="Arial" panose="020B0604020202020204" pitchFamily="34" charset="0"/>
              </a:rPr>
              <a:t>Rilpivirine</a:t>
            </a:r>
            <a:r>
              <a:rPr lang="en-GB" sz="2400" dirty="0">
                <a:latin typeface="Arial" panose="020B0604020202020204" pitchFamily="34" charset="0"/>
                <a:cs typeface="Arial" panose="020B0604020202020204" pitchFamily="34" charset="0"/>
              </a:rPr>
              <a:t> Compared With Daily Oral Antiretroviral Therapy in Patients With HIV: A Systematic Review. </a:t>
            </a:r>
            <a:r>
              <a:rPr lang="en-GB" sz="2400" i="1" dirty="0" err="1">
                <a:latin typeface="Arial" panose="020B0604020202020204" pitchFamily="34" charset="0"/>
                <a:cs typeface="Arial" panose="020B0604020202020204" pitchFamily="34" charset="0"/>
              </a:rPr>
              <a:t>Cureus</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18</a:t>
            </a:r>
            <a:r>
              <a:rPr lang="en-GB" sz="2400" dirty="0">
                <a:latin typeface="Arial" panose="020B0604020202020204" pitchFamily="34" charset="0"/>
                <a:cs typeface="Arial" panose="020B0604020202020204" pitchFamily="34" charset="0"/>
              </a:rPr>
              <a:t>(2), pp.e103429-e103429.</a:t>
            </a:r>
            <a:r>
              <a:rPr lang="en-GB" sz="2400" u="sng" dirty="0">
                <a:latin typeface="Arial" panose="020B0604020202020204" pitchFamily="34" charset="0"/>
                <a:cs typeface="Arial" panose="020B0604020202020204" pitchFamily="34" charset="0"/>
                <a:hlinkClick r:id="rId14"/>
              </a:rPr>
              <a:t>https://www.cureus.com/articles/458280#!/</a:t>
            </a:r>
            <a:r>
              <a:rPr lang="en-GB" sz="2400" dirty="0">
                <a:latin typeface="Arial" panose="020B0604020202020204" pitchFamily="34" charset="0"/>
                <a:cs typeface="Arial" panose="020B0604020202020204" pitchFamily="34" charset="0"/>
              </a:rPr>
              <a:t> </a:t>
            </a:r>
          </a:p>
          <a:p>
            <a:pPr algn="just"/>
            <a:r>
              <a:rPr lang="en-GB" sz="2400" dirty="0">
                <a:latin typeface="Arial" panose="020B0604020202020204" pitchFamily="34" charset="0"/>
                <a:cs typeface="Arial" panose="020B0604020202020204" pitchFamily="34" charset="0"/>
              </a:rPr>
              <a:t>Gandhi, R.T., </a:t>
            </a:r>
            <a:r>
              <a:rPr lang="en-GB" sz="2400" dirty="0" err="1">
                <a:latin typeface="Arial" panose="020B0604020202020204" pitchFamily="34" charset="0"/>
                <a:cs typeface="Arial" panose="020B0604020202020204" pitchFamily="34" charset="0"/>
              </a:rPr>
              <a:t>Bedimo</a:t>
            </a:r>
            <a:r>
              <a:rPr lang="en-GB" sz="2400" dirty="0">
                <a:latin typeface="Arial" panose="020B0604020202020204" pitchFamily="34" charset="0"/>
                <a:cs typeface="Arial" panose="020B0604020202020204" pitchFamily="34" charset="0"/>
              </a:rPr>
              <a:t>, R., Hoy, J.F., </a:t>
            </a:r>
            <a:r>
              <a:rPr lang="en-GB" sz="2400" dirty="0" err="1">
                <a:latin typeface="Arial" panose="020B0604020202020204" pitchFamily="34" charset="0"/>
                <a:cs typeface="Arial" panose="020B0604020202020204" pitchFamily="34" charset="0"/>
              </a:rPr>
              <a:t>Landovitz</a:t>
            </a:r>
            <a:r>
              <a:rPr lang="en-GB" sz="2400" dirty="0">
                <a:latin typeface="Arial" panose="020B0604020202020204" pitchFamily="34" charset="0"/>
                <a:cs typeface="Arial" panose="020B0604020202020204" pitchFamily="34" charset="0"/>
              </a:rPr>
              <a:t>, R.J., Smith, D.M., Eaton, E.F., Lehmann, C., Springer, S.A., Sax, P.E., Thompson, M.A. and Benson, C.A., (2023). Antiretroviral drugs for treatment and prevention of HIV infection in adults: 2022 recommendations of the International Antiviral Society–USA panel. </a:t>
            </a:r>
            <a:r>
              <a:rPr lang="en-GB" sz="2400" i="1" dirty="0" err="1">
                <a:latin typeface="Arial" panose="020B0604020202020204" pitchFamily="34" charset="0"/>
                <a:cs typeface="Arial" panose="020B0604020202020204" pitchFamily="34" charset="0"/>
              </a:rPr>
              <a:t>Jama</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329</a:t>
            </a:r>
            <a:r>
              <a:rPr lang="en-GB" sz="2400" dirty="0">
                <a:latin typeface="Arial" panose="020B0604020202020204" pitchFamily="34" charset="0"/>
                <a:cs typeface="Arial" panose="020B0604020202020204" pitchFamily="34" charset="0"/>
              </a:rPr>
              <a:t>(1), pp.63-84. DOI- 10.1001/jama.2022.22246</a:t>
            </a:r>
          </a:p>
          <a:p>
            <a:pPr algn="just"/>
            <a:r>
              <a:rPr lang="en-GB" sz="2400" dirty="0" err="1">
                <a:latin typeface="Arial" panose="020B0604020202020204" pitchFamily="34" charset="0"/>
                <a:cs typeface="Arial" panose="020B0604020202020204" pitchFamily="34" charset="0"/>
              </a:rPr>
              <a:t>Heslin</a:t>
            </a:r>
            <a:r>
              <a:rPr lang="en-GB" sz="2400" dirty="0">
                <a:latin typeface="Arial" panose="020B0604020202020204" pitchFamily="34" charset="0"/>
                <a:cs typeface="Arial" panose="020B0604020202020204" pitchFamily="34" charset="0"/>
              </a:rPr>
              <a:t>, M., Jewell, A., </a:t>
            </a:r>
            <a:r>
              <a:rPr lang="en-GB" sz="2400" dirty="0" err="1">
                <a:latin typeface="Arial" panose="020B0604020202020204" pitchFamily="34" charset="0"/>
                <a:cs typeface="Arial" panose="020B0604020202020204" pitchFamily="34" charset="0"/>
              </a:rPr>
              <a:t>Croxford</a:t>
            </a:r>
            <a:r>
              <a:rPr lang="en-GB" sz="2400" dirty="0">
                <a:latin typeface="Arial" panose="020B0604020202020204" pitchFamily="34" charset="0"/>
                <a:cs typeface="Arial" panose="020B0604020202020204" pitchFamily="34" charset="0"/>
              </a:rPr>
              <a:t>, S., </a:t>
            </a:r>
            <a:r>
              <a:rPr lang="en-GB" sz="2400" dirty="0" err="1">
                <a:latin typeface="Arial" panose="020B0604020202020204" pitchFamily="34" charset="0"/>
                <a:cs typeface="Arial" panose="020B0604020202020204" pitchFamily="34" charset="0"/>
              </a:rPr>
              <a:t>Chau</a:t>
            </a:r>
            <a:r>
              <a:rPr lang="en-GB" sz="2400" dirty="0">
                <a:latin typeface="Arial" panose="020B0604020202020204" pitchFamily="34" charset="0"/>
                <a:cs typeface="Arial" panose="020B0604020202020204" pitchFamily="34" charset="0"/>
              </a:rPr>
              <a:t>, C., Smith, S., </a:t>
            </a:r>
            <a:r>
              <a:rPr lang="en-GB" sz="2400" dirty="0" err="1">
                <a:latin typeface="Arial" panose="020B0604020202020204" pitchFamily="34" charset="0"/>
                <a:cs typeface="Arial" panose="020B0604020202020204" pitchFamily="34" charset="0"/>
              </a:rPr>
              <a:t>Pittrof</a:t>
            </a:r>
            <a:r>
              <a:rPr lang="en-GB" sz="2400" dirty="0">
                <a:latin typeface="Arial" panose="020B0604020202020204" pitchFamily="34" charset="0"/>
                <a:cs typeface="Arial" panose="020B0604020202020204" pitchFamily="34" charset="0"/>
              </a:rPr>
              <a:t>, R., </a:t>
            </a:r>
            <a:r>
              <a:rPr lang="en-GB" sz="2400" dirty="0" err="1">
                <a:latin typeface="Arial" panose="020B0604020202020204" pitchFamily="34" charset="0"/>
                <a:cs typeface="Arial" panose="020B0604020202020204" pitchFamily="34" charset="0"/>
              </a:rPr>
              <a:t>Covshoff</a:t>
            </a:r>
            <a:r>
              <a:rPr lang="en-GB" sz="2400" dirty="0">
                <a:latin typeface="Arial" panose="020B0604020202020204" pitchFamily="34" charset="0"/>
                <a:cs typeface="Arial" panose="020B0604020202020204" pitchFamily="34" charset="0"/>
              </a:rPr>
              <a:t>, E., Sullivan, A., </a:t>
            </a:r>
            <a:r>
              <a:rPr lang="en-GB" sz="2400" dirty="0" err="1">
                <a:latin typeface="Arial" panose="020B0604020202020204" pitchFamily="34" charset="0"/>
                <a:cs typeface="Arial" panose="020B0604020202020204" pitchFamily="34" charset="0"/>
              </a:rPr>
              <a:t>Delpech</a:t>
            </a:r>
            <a:r>
              <a:rPr lang="en-GB" sz="2400" dirty="0">
                <a:latin typeface="Arial" panose="020B0604020202020204" pitchFamily="34" charset="0"/>
                <a:cs typeface="Arial" panose="020B0604020202020204" pitchFamily="34" charset="0"/>
              </a:rPr>
              <a:t>, V., Brown, A. and King, H.P., (2023). Prevalence of HIV in mental health service users: a retrospective cohort study. </a:t>
            </a:r>
            <a:r>
              <a:rPr lang="en-GB" sz="2400" i="1" dirty="0">
                <a:latin typeface="Arial" panose="020B0604020202020204" pitchFamily="34" charset="0"/>
                <a:cs typeface="Arial" panose="020B0604020202020204" pitchFamily="34" charset="0"/>
              </a:rPr>
              <a:t>BMJ open</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13</a:t>
            </a:r>
            <a:r>
              <a:rPr lang="en-GB" sz="2400" dirty="0">
                <a:latin typeface="Arial" panose="020B0604020202020204" pitchFamily="34" charset="0"/>
                <a:cs typeface="Arial" panose="020B0604020202020204" pitchFamily="34" charset="0"/>
              </a:rPr>
              <a:t>(4), p.e067337. </a:t>
            </a:r>
            <a:r>
              <a:rPr lang="en-GB" sz="2400" u="sng" dirty="0">
                <a:latin typeface="Arial" panose="020B0604020202020204" pitchFamily="34" charset="0"/>
                <a:cs typeface="Arial" panose="020B0604020202020204" pitchFamily="34" charset="0"/>
                <a:hlinkClick r:id="rId15"/>
              </a:rPr>
              <a:t>http://dx.doi.org/10.1136/bmjopen-2022-067337</a:t>
            </a:r>
            <a:r>
              <a:rPr lang="en-GB" sz="2400" dirty="0">
                <a:latin typeface="Arial" panose="020B0604020202020204" pitchFamily="34" charset="0"/>
                <a:cs typeface="Arial" panose="020B0604020202020204" pitchFamily="34" charset="0"/>
              </a:rPr>
              <a:t> </a:t>
            </a:r>
          </a:p>
          <a:p>
            <a:pPr algn="just"/>
            <a:r>
              <a:rPr lang="en-GB" sz="2400" dirty="0">
                <a:latin typeface="Arial" panose="020B0604020202020204" pitchFamily="34" charset="0"/>
                <a:cs typeface="Arial" panose="020B0604020202020204" pitchFamily="34" charset="0"/>
              </a:rPr>
              <a:t>NHS, (2025), </a:t>
            </a:r>
            <a:r>
              <a:rPr lang="en-GB" sz="2400" i="1" dirty="0">
                <a:latin typeface="Arial" panose="020B0604020202020204" pitchFamily="34" charset="0"/>
                <a:cs typeface="Arial" panose="020B0604020202020204" pitchFamily="34" charset="0"/>
              </a:rPr>
              <a:t>NHS to roll out first long-acting injection to prevent HIV. </a:t>
            </a:r>
            <a:r>
              <a:rPr lang="en-GB" sz="2400" dirty="0">
                <a:latin typeface="Arial" panose="020B0604020202020204" pitchFamily="34" charset="0"/>
                <a:cs typeface="Arial" panose="020B0604020202020204" pitchFamily="34" charset="0"/>
              </a:rPr>
              <a:t>Available at: </a:t>
            </a:r>
            <a:r>
              <a:rPr lang="en-GB" sz="2400" u="sng" dirty="0">
                <a:latin typeface="Arial" panose="020B0604020202020204" pitchFamily="34" charset="0"/>
                <a:cs typeface="Arial" panose="020B0604020202020204" pitchFamily="34" charset="0"/>
                <a:hlinkClick r:id="rId16"/>
              </a:rPr>
              <a:t>https://www.england.nhs.uk/2025/10/nhs-to-roll-out-first-long-acting-injection-to-prevent-hiv/</a:t>
            </a:r>
            <a:r>
              <a:rPr lang="en-GB" sz="2400" dirty="0">
                <a:latin typeface="Arial" panose="020B0604020202020204" pitchFamily="34" charset="0"/>
                <a:cs typeface="Arial" panose="020B0604020202020204" pitchFamily="34" charset="0"/>
              </a:rPr>
              <a:t> (Accessed: 1 July 2026).</a:t>
            </a:r>
          </a:p>
          <a:p>
            <a:pPr algn="just"/>
            <a:r>
              <a:rPr lang="en-GB" sz="2400" dirty="0">
                <a:latin typeface="Arial" panose="020B0604020202020204" pitchFamily="34" charset="0"/>
                <a:cs typeface="Arial" panose="020B0604020202020204" pitchFamily="34" charset="0"/>
              </a:rPr>
              <a:t>Wang, W., Zhao, S., Wu, Y., </a:t>
            </a:r>
            <a:r>
              <a:rPr lang="en-GB" sz="2400" dirty="0" err="1">
                <a:latin typeface="Arial" panose="020B0604020202020204" pitchFamily="34" charset="0"/>
                <a:cs typeface="Arial" panose="020B0604020202020204" pitchFamily="34" charset="0"/>
              </a:rPr>
              <a:t>Duan</a:t>
            </a:r>
            <a:r>
              <a:rPr lang="en-GB" sz="2400" dirty="0">
                <a:latin typeface="Arial" panose="020B0604020202020204" pitchFamily="34" charset="0"/>
                <a:cs typeface="Arial" panose="020B0604020202020204" pitchFamily="34" charset="0"/>
              </a:rPr>
              <a:t>, W., Li, S., Li, Z., </a:t>
            </a:r>
            <a:r>
              <a:rPr lang="en-GB" sz="2400" dirty="0" err="1">
                <a:latin typeface="Arial" panose="020B0604020202020204" pitchFamily="34" charset="0"/>
                <a:cs typeface="Arial" panose="020B0604020202020204" pitchFamily="34" charset="0"/>
              </a:rPr>
              <a:t>Guo</a:t>
            </a:r>
            <a:r>
              <a:rPr lang="en-GB" sz="2400" dirty="0">
                <a:latin typeface="Arial" panose="020B0604020202020204" pitchFamily="34" charset="0"/>
                <a:cs typeface="Arial" panose="020B0604020202020204" pitchFamily="34" charset="0"/>
              </a:rPr>
              <a:t>, C., Wang, W., Zhang, T., Wu, H. and Huang, X., (2023). Safety and efficacy of long-acting injectable agents for HIV-1: systematic review and meta-analysis. </a:t>
            </a:r>
            <a:r>
              <a:rPr lang="en-GB" sz="2400" i="1" dirty="0">
                <a:latin typeface="Arial" panose="020B0604020202020204" pitchFamily="34" charset="0"/>
                <a:cs typeface="Arial" panose="020B0604020202020204" pitchFamily="34" charset="0"/>
              </a:rPr>
              <a:t>JMIR public health and surveillance</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9</a:t>
            </a:r>
            <a:r>
              <a:rPr lang="en-GB" sz="2400" dirty="0">
                <a:latin typeface="Arial" panose="020B0604020202020204" pitchFamily="34" charset="0"/>
                <a:cs typeface="Arial" panose="020B0604020202020204" pitchFamily="34" charset="0"/>
              </a:rPr>
              <a:t>, p.e46767. </a:t>
            </a:r>
            <a:r>
              <a:rPr lang="en-GB" sz="2400" u="sng" dirty="0">
                <a:latin typeface="Arial" panose="020B0604020202020204" pitchFamily="34" charset="0"/>
                <a:cs typeface="Arial" panose="020B0604020202020204" pitchFamily="34" charset="0"/>
                <a:hlinkClick r:id="rId17"/>
              </a:rPr>
              <a:t>https://doi.org/10.2196/46767</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4013</TotalTime>
  <Words>2011</Words>
  <Application>Microsoft Office PowerPoint</Application>
  <PresentationFormat>Custom</PresentationFormat>
  <Paragraphs>82</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 Hirani Jenishkumar Kamleshbhai Student number : 2518576</dc:title>
  <cp:lastModifiedBy>Dr. jenish hirani</cp:lastModifiedBy>
  <cp:revision>2</cp:revision>
  <cp:lastPrinted>2015-06-29T17:31:11Z</cp:lastPrinted>
  <dcterms:created xsi:type="dcterms:W3CDTF">2012-02-03T19:11:35Z</dcterms:created>
  <dcterms:modified xsi:type="dcterms:W3CDTF">2026-07-05T03:15:30Z</dcterms:modified>
</cp:coreProperties>
</file>