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6" d="100"/>
          <a:sy n="86" d="100"/>
        </p:scale>
        <p:origin x="132"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3AB7-D069-621C-390F-426BBC8DC0B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0C274E-140B-A4B4-E3B2-C48418FB0E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A714A52-0490-C458-D4F4-DE35CED1EEAB}"/>
              </a:ext>
            </a:extLst>
          </p:cNvPr>
          <p:cNvSpPr>
            <a:spLocks noGrp="1"/>
          </p:cNvSpPr>
          <p:nvPr>
            <p:ph type="dt" sz="half" idx="10"/>
          </p:nvPr>
        </p:nvSpPr>
        <p:spPr/>
        <p:txBody>
          <a:bodyPr/>
          <a:lstStyle/>
          <a:p>
            <a:fld id="{E1E642BD-6396-4AAB-B17C-7AAF7E1C46D4}" type="datetimeFigureOut">
              <a:rPr lang="en-GB" smtClean="0"/>
              <a:t>03/10/2025</a:t>
            </a:fld>
            <a:endParaRPr lang="en-GB"/>
          </a:p>
        </p:txBody>
      </p:sp>
      <p:sp>
        <p:nvSpPr>
          <p:cNvPr id="5" name="Footer Placeholder 4">
            <a:extLst>
              <a:ext uri="{FF2B5EF4-FFF2-40B4-BE49-F238E27FC236}">
                <a16:creationId xmlns:a16="http://schemas.microsoft.com/office/drawing/2014/main" id="{56042B66-99E7-00D4-3404-33818331E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D52536-5EB5-9284-F25E-F2E879DF4627}"/>
              </a:ext>
            </a:extLst>
          </p:cNvPr>
          <p:cNvSpPr>
            <a:spLocks noGrp="1"/>
          </p:cNvSpPr>
          <p:nvPr>
            <p:ph type="sldNum" sz="quarter" idx="12"/>
          </p:nvPr>
        </p:nvSpPr>
        <p:spPr/>
        <p:txBody>
          <a:bodyPr/>
          <a:lstStyle/>
          <a:p>
            <a:fld id="{C839E6FA-844E-447C-ADA5-CC900DD8542A}" type="slidenum">
              <a:rPr lang="en-GB" smtClean="0"/>
              <a:t>‹#›</a:t>
            </a:fld>
            <a:endParaRPr lang="en-GB"/>
          </a:p>
        </p:txBody>
      </p:sp>
    </p:spTree>
    <p:extLst>
      <p:ext uri="{BB962C8B-B14F-4D97-AF65-F5344CB8AC3E}">
        <p14:creationId xmlns:p14="http://schemas.microsoft.com/office/powerpoint/2010/main" val="1297429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D6C56-77FB-6C1A-587D-3BA71EAA3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070D1A-AE64-34B2-1652-F4CAF0E1BF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EF66F8-E834-AA37-1A37-1903BD5E3309}"/>
              </a:ext>
            </a:extLst>
          </p:cNvPr>
          <p:cNvSpPr>
            <a:spLocks noGrp="1"/>
          </p:cNvSpPr>
          <p:nvPr>
            <p:ph type="dt" sz="half" idx="10"/>
          </p:nvPr>
        </p:nvSpPr>
        <p:spPr/>
        <p:txBody>
          <a:bodyPr/>
          <a:lstStyle/>
          <a:p>
            <a:fld id="{E1E642BD-6396-4AAB-B17C-7AAF7E1C46D4}" type="datetimeFigureOut">
              <a:rPr lang="en-GB" smtClean="0"/>
              <a:t>03/10/2025</a:t>
            </a:fld>
            <a:endParaRPr lang="en-GB"/>
          </a:p>
        </p:txBody>
      </p:sp>
      <p:sp>
        <p:nvSpPr>
          <p:cNvPr id="5" name="Footer Placeholder 4">
            <a:extLst>
              <a:ext uri="{FF2B5EF4-FFF2-40B4-BE49-F238E27FC236}">
                <a16:creationId xmlns:a16="http://schemas.microsoft.com/office/drawing/2014/main" id="{41180654-EDF4-EC1C-90A9-4FAF86687E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73FD26-9430-C7A0-81D1-7EA30B17E0EE}"/>
              </a:ext>
            </a:extLst>
          </p:cNvPr>
          <p:cNvSpPr>
            <a:spLocks noGrp="1"/>
          </p:cNvSpPr>
          <p:nvPr>
            <p:ph type="sldNum" sz="quarter" idx="12"/>
          </p:nvPr>
        </p:nvSpPr>
        <p:spPr/>
        <p:txBody>
          <a:bodyPr/>
          <a:lstStyle/>
          <a:p>
            <a:fld id="{C839E6FA-844E-447C-ADA5-CC900DD8542A}" type="slidenum">
              <a:rPr lang="en-GB" smtClean="0"/>
              <a:t>‹#›</a:t>
            </a:fld>
            <a:endParaRPr lang="en-GB"/>
          </a:p>
        </p:txBody>
      </p:sp>
    </p:spTree>
    <p:extLst>
      <p:ext uri="{BB962C8B-B14F-4D97-AF65-F5344CB8AC3E}">
        <p14:creationId xmlns:p14="http://schemas.microsoft.com/office/powerpoint/2010/main" val="4072726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49CB-7FBF-13E8-DCFF-995B69481C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D41A68-0A5B-5F47-0F2B-5E5D65D38B8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CAAA83-2C7D-9545-AE25-34A5F25F36D3}"/>
              </a:ext>
            </a:extLst>
          </p:cNvPr>
          <p:cNvSpPr>
            <a:spLocks noGrp="1"/>
          </p:cNvSpPr>
          <p:nvPr>
            <p:ph type="dt" sz="half" idx="10"/>
          </p:nvPr>
        </p:nvSpPr>
        <p:spPr/>
        <p:txBody>
          <a:bodyPr/>
          <a:lstStyle/>
          <a:p>
            <a:fld id="{E1E642BD-6396-4AAB-B17C-7AAF7E1C46D4}" type="datetimeFigureOut">
              <a:rPr lang="en-GB" smtClean="0"/>
              <a:t>03/10/2025</a:t>
            </a:fld>
            <a:endParaRPr lang="en-GB"/>
          </a:p>
        </p:txBody>
      </p:sp>
      <p:sp>
        <p:nvSpPr>
          <p:cNvPr id="5" name="Footer Placeholder 4">
            <a:extLst>
              <a:ext uri="{FF2B5EF4-FFF2-40B4-BE49-F238E27FC236}">
                <a16:creationId xmlns:a16="http://schemas.microsoft.com/office/drawing/2014/main" id="{FEE50F88-F873-EEC4-9698-EEFE696D00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7D26AF-B967-A7E2-D4C9-F81AEBD95F62}"/>
              </a:ext>
            </a:extLst>
          </p:cNvPr>
          <p:cNvSpPr>
            <a:spLocks noGrp="1"/>
          </p:cNvSpPr>
          <p:nvPr>
            <p:ph type="sldNum" sz="quarter" idx="12"/>
          </p:nvPr>
        </p:nvSpPr>
        <p:spPr/>
        <p:txBody>
          <a:bodyPr/>
          <a:lstStyle/>
          <a:p>
            <a:fld id="{C839E6FA-844E-447C-ADA5-CC900DD8542A}" type="slidenum">
              <a:rPr lang="en-GB" smtClean="0"/>
              <a:t>‹#›</a:t>
            </a:fld>
            <a:endParaRPr lang="en-GB"/>
          </a:p>
        </p:txBody>
      </p:sp>
    </p:spTree>
    <p:extLst>
      <p:ext uri="{BB962C8B-B14F-4D97-AF65-F5344CB8AC3E}">
        <p14:creationId xmlns:p14="http://schemas.microsoft.com/office/powerpoint/2010/main" val="18645823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15D5F-DE63-E0F9-EC4E-F41C6DA2A1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7758C4-F3A1-BE14-8668-A72827619D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2576F3-7C3A-2BF6-96A2-BBB96BD11B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8978F6-C1FC-7F46-3056-373854557A6C}"/>
              </a:ext>
            </a:extLst>
          </p:cNvPr>
          <p:cNvSpPr>
            <a:spLocks noGrp="1"/>
          </p:cNvSpPr>
          <p:nvPr>
            <p:ph type="dt" sz="half" idx="10"/>
          </p:nvPr>
        </p:nvSpPr>
        <p:spPr/>
        <p:txBody>
          <a:bodyPr/>
          <a:lstStyle/>
          <a:p>
            <a:fld id="{E1E642BD-6396-4AAB-B17C-7AAF7E1C46D4}" type="datetimeFigureOut">
              <a:rPr lang="en-GB" smtClean="0"/>
              <a:t>03/10/2025</a:t>
            </a:fld>
            <a:endParaRPr lang="en-GB"/>
          </a:p>
        </p:txBody>
      </p:sp>
      <p:sp>
        <p:nvSpPr>
          <p:cNvPr id="6" name="Footer Placeholder 5">
            <a:extLst>
              <a:ext uri="{FF2B5EF4-FFF2-40B4-BE49-F238E27FC236}">
                <a16:creationId xmlns:a16="http://schemas.microsoft.com/office/drawing/2014/main" id="{89E6579B-2BC0-EB94-DF58-87415DB8F5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CD65A3-708F-8EBB-3E01-0708DB8BB22F}"/>
              </a:ext>
            </a:extLst>
          </p:cNvPr>
          <p:cNvSpPr>
            <a:spLocks noGrp="1"/>
          </p:cNvSpPr>
          <p:nvPr>
            <p:ph type="sldNum" sz="quarter" idx="12"/>
          </p:nvPr>
        </p:nvSpPr>
        <p:spPr/>
        <p:txBody>
          <a:bodyPr/>
          <a:lstStyle/>
          <a:p>
            <a:fld id="{C839E6FA-844E-447C-ADA5-CC900DD8542A}" type="slidenum">
              <a:rPr lang="en-GB" smtClean="0"/>
              <a:t>‹#›</a:t>
            </a:fld>
            <a:endParaRPr lang="en-GB"/>
          </a:p>
        </p:txBody>
      </p:sp>
    </p:spTree>
    <p:extLst>
      <p:ext uri="{BB962C8B-B14F-4D97-AF65-F5344CB8AC3E}">
        <p14:creationId xmlns:p14="http://schemas.microsoft.com/office/powerpoint/2010/main" val="1317347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1492C-74B5-3EBC-1C90-4150B7944A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CA9A03-608B-7AEF-30DE-3798A214CA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35E827-5B92-4278-CD7C-C29F08CBCC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5DCEFF-2E5E-F4E4-EC3D-7CD7A73810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DF40BD-341F-665F-6F55-0F11670560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CB62AD-2BCF-0726-88DF-B5B6C2695FC8}"/>
              </a:ext>
            </a:extLst>
          </p:cNvPr>
          <p:cNvSpPr>
            <a:spLocks noGrp="1"/>
          </p:cNvSpPr>
          <p:nvPr>
            <p:ph type="dt" sz="half" idx="10"/>
          </p:nvPr>
        </p:nvSpPr>
        <p:spPr/>
        <p:txBody>
          <a:bodyPr/>
          <a:lstStyle/>
          <a:p>
            <a:fld id="{E1E642BD-6396-4AAB-B17C-7AAF7E1C46D4}" type="datetimeFigureOut">
              <a:rPr lang="en-GB" smtClean="0"/>
              <a:t>03/10/2025</a:t>
            </a:fld>
            <a:endParaRPr lang="en-GB"/>
          </a:p>
        </p:txBody>
      </p:sp>
      <p:sp>
        <p:nvSpPr>
          <p:cNvPr id="8" name="Footer Placeholder 7">
            <a:extLst>
              <a:ext uri="{FF2B5EF4-FFF2-40B4-BE49-F238E27FC236}">
                <a16:creationId xmlns:a16="http://schemas.microsoft.com/office/drawing/2014/main" id="{C4294AD1-39C8-4551-AA0E-E07E5A4C31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91E573-B9B3-BCD8-C644-BBEF429F05A8}"/>
              </a:ext>
            </a:extLst>
          </p:cNvPr>
          <p:cNvSpPr>
            <a:spLocks noGrp="1"/>
          </p:cNvSpPr>
          <p:nvPr>
            <p:ph type="sldNum" sz="quarter" idx="12"/>
          </p:nvPr>
        </p:nvSpPr>
        <p:spPr/>
        <p:txBody>
          <a:bodyPr/>
          <a:lstStyle/>
          <a:p>
            <a:fld id="{C839E6FA-844E-447C-ADA5-CC900DD8542A}" type="slidenum">
              <a:rPr lang="en-GB" smtClean="0"/>
              <a:t>‹#›</a:t>
            </a:fld>
            <a:endParaRPr lang="en-GB"/>
          </a:p>
        </p:txBody>
      </p:sp>
    </p:spTree>
    <p:extLst>
      <p:ext uri="{BB962C8B-B14F-4D97-AF65-F5344CB8AC3E}">
        <p14:creationId xmlns:p14="http://schemas.microsoft.com/office/powerpoint/2010/main" val="3475202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BD25D-BCDC-B29C-B3CF-BD09523326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1D93B2-BED7-2429-FB5B-90BC15BD3997}"/>
              </a:ext>
            </a:extLst>
          </p:cNvPr>
          <p:cNvSpPr>
            <a:spLocks noGrp="1"/>
          </p:cNvSpPr>
          <p:nvPr>
            <p:ph type="dt" sz="half" idx="10"/>
          </p:nvPr>
        </p:nvSpPr>
        <p:spPr/>
        <p:txBody>
          <a:bodyPr/>
          <a:lstStyle/>
          <a:p>
            <a:fld id="{E1E642BD-6396-4AAB-B17C-7AAF7E1C46D4}" type="datetimeFigureOut">
              <a:rPr lang="en-GB" smtClean="0"/>
              <a:t>03/10/2025</a:t>
            </a:fld>
            <a:endParaRPr lang="en-GB"/>
          </a:p>
        </p:txBody>
      </p:sp>
      <p:sp>
        <p:nvSpPr>
          <p:cNvPr id="4" name="Footer Placeholder 3">
            <a:extLst>
              <a:ext uri="{FF2B5EF4-FFF2-40B4-BE49-F238E27FC236}">
                <a16:creationId xmlns:a16="http://schemas.microsoft.com/office/drawing/2014/main" id="{50B3FA3D-2360-17FE-B465-664A2317FB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467C6B-4B98-5E1D-75B9-D053D495C8F3}"/>
              </a:ext>
            </a:extLst>
          </p:cNvPr>
          <p:cNvSpPr>
            <a:spLocks noGrp="1"/>
          </p:cNvSpPr>
          <p:nvPr>
            <p:ph type="sldNum" sz="quarter" idx="12"/>
          </p:nvPr>
        </p:nvSpPr>
        <p:spPr/>
        <p:txBody>
          <a:bodyPr/>
          <a:lstStyle/>
          <a:p>
            <a:fld id="{C839E6FA-844E-447C-ADA5-CC900DD8542A}" type="slidenum">
              <a:rPr lang="en-GB" smtClean="0"/>
              <a:t>‹#›</a:t>
            </a:fld>
            <a:endParaRPr lang="en-GB"/>
          </a:p>
        </p:txBody>
      </p:sp>
    </p:spTree>
    <p:extLst>
      <p:ext uri="{BB962C8B-B14F-4D97-AF65-F5344CB8AC3E}">
        <p14:creationId xmlns:p14="http://schemas.microsoft.com/office/powerpoint/2010/main" val="3953028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3744AD-BF80-2E74-2424-9ED37E55641E}"/>
              </a:ext>
            </a:extLst>
          </p:cNvPr>
          <p:cNvSpPr>
            <a:spLocks noGrp="1"/>
          </p:cNvSpPr>
          <p:nvPr>
            <p:ph type="dt" sz="half" idx="10"/>
          </p:nvPr>
        </p:nvSpPr>
        <p:spPr/>
        <p:txBody>
          <a:bodyPr/>
          <a:lstStyle/>
          <a:p>
            <a:fld id="{E1E642BD-6396-4AAB-B17C-7AAF7E1C46D4}" type="datetimeFigureOut">
              <a:rPr lang="en-GB" smtClean="0"/>
              <a:t>03/10/2025</a:t>
            </a:fld>
            <a:endParaRPr lang="en-GB"/>
          </a:p>
        </p:txBody>
      </p:sp>
      <p:sp>
        <p:nvSpPr>
          <p:cNvPr id="3" name="Footer Placeholder 2">
            <a:extLst>
              <a:ext uri="{FF2B5EF4-FFF2-40B4-BE49-F238E27FC236}">
                <a16:creationId xmlns:a16="http://schemas.microsoft.com/office/drawing/2014/main" id="{A2072E0C-9025-87BD-285C-9A45E8CB90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4890FC-B013-E6A3-D726-7A67242832A5}"/>
              </a:ext>
            </a:extLst>
          </p:cNvPr>
          <p:cNvSpPr>
            <a:spLocks noGrp="1"/>
          </p:cNvSpPr>
          <p:nvPr>
            <p:ph type="sldNum" sz="quarter" idx="12"/>
          </p:nvPr>
        </p:nvSpPr>
        <p:spPr/>
        <p:txBody>
          <a:bodyPr/>
          <a:lstStyle/>
          <a:p>
            <a:fld id="{C839E6FA-844E-447C-ADA5-CC900DD8542A}" type="slidenum">
              <a:rPr lang="en-GB" smtClean="0"/>
              <a:t>‹#›</a:t>
            </a:fld>
            <a:endParaRPr lang="en-GB"/>
          </a:p>
        </p:txBody>
      </p:sp>
    </p:spTree>
    <p:extLst>
      <p:ext uri="{BB962C8B-B14F-4D97-AF65-F5344CB8AC3E}">
        <p14:creationId xmlns:p14="http://schemas.microsoft.com/office/powerpoint/2010/main" val="570316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8EF2F-3B8B-DD88-F0A0-F07AB920D3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4A4E79-3A1E-6CDD-96BD-9F5C74ED03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784A7CE-0306-D44A-7886-289732507B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A8574E-26B6-1ED1-1CF3-2D964EDC3A24}"/>
              </a:ext>
            </a:extLst>
          </p:cNvPr>
          <p:cNvSpPr>
            <a:spLocks noGrp="1"/>
          </p:cNvSpPr>
          <p:nvPr>
            <p:ph type="dt" sz="half" idx="10"/>
          </p:nvPr>
        </p:nvSpPr>
        <p:spPr/>
        <p:txBody>
          <a:bodyPr/>
          <a:lstStyle/>
          <a:p>
            <a:fld id="{E1E642BD-6396-4AAB-B17C-7AAF7E1C46D4}" type="datetimeFigureOut">
              <a:rPr lang="en-GB" smtClean="0"/>
              <a:t>03/10/2025</a:t>
            </a:fld>
            <a:endParaRPr lang="en-GB"/>
          </a:p>
        </p:txBody>
      </p:sp>
      <p:sp>
        <p:nvSpPr>
          <p:cNvPr id="6" name="Footer Placeholder 5">
            <a:extLst>
              <a:ext uri="{FF2B5EF4-FFF2-40B4-BE49-F238E27FC236}">
                <a16:creationId xmlns:a16="http://schemas.microsoft.com/office/drawing/2014/main" id="{5E2D87E4-C30D-83F7-074C-9AA5D008A2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F0567B-0BAA-D04C-F4B2-0FC2BB7F0E64}"/>
              </a:ext>
            </a:extLst>
          </p:cNvPr>
          <p:cNvSpPr>
            <a:spLocks noGrp="1"/>
          </p:cNvSpPr>
          <p:nvPr>
            <p:ph type="sldNum" sz="quarter" idx="12"/>
          </p:nvPr>
        </p:nvSpPr>
        <p:spPr/>
        <p:txBody>
          <a:bodyPr/>
          <a:lstStyle/>
          <a:p>
            <a:fld id="{C839E6FA-844E-447C-ADA5-CC900DD8542A}" type="slidenum">
              <a:rPr lang="en-GB" smtClean="0"/>
              <a:t>‹#›</a:t>
            </a:fld>
            <a:endParaRPr lang="en-GB"/>
          </a:p>
        </p:txBody>
      </p:sp>
    </p:spTree>
    <p:extLst>
      <p:ext uri="{BB962C8B-B14F-4D97-AF65-F5344CB8AC3E}">
        <p14:creationId xmlns:p14="http://schemas.microsoft.com/office/powerpoint/2010/main" val="3058427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A7CBD-DF0C-37CE-6D89-D551A890CD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9694564-77DA-1AA1-EC99-9F2119CA13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886D771-62CD-84FE-61C5-048C08CD10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A881F2-152D-B5C8-831C-D20F590AE8EF}"/>
              </a:ext>
            </a:extLst>
          </p:cNvPr>
          <p:cNvSpPr>
            <a:spLocks noGrp="1"/>
          </p:cNvSpPr>
          <p:nvPr>
            <p:ph type="dt" sz="half" idx="10"/>
          </p:nvPr>
        </p:nvSpPr>
        <p:spPr/>
        <p:txBody>
          <a:bodyPr/>
          <a:lstStyle/>
          <a:p>
            <a:fld id="{E1E642BD-6396-4AAB-B17C-7AAF7E1C46D4}" type="datetimeFigureOut">
              <a:rPr lang="en-GB" smtClean="0"/>
              <a:t>03/10/2025</a:t>
            </a:fld>
            <a:endParaRPr lang="en-GB"/>
          </a:p>
        </p:txBody>
      </p:sp>
      <p:sp>
        <p:nvSpPr>
          <p:cNvPr id="6" name="Footer Placeholder 5">
            <a:extLst>
              <a:ext uri="{FF2B5EF4-FFF2-40B4-BE49-F238E27FC236}">
                <a16:creationId xmlns:a16="http://schemas.microsoft.com/office/drawing/2014/main" id="{F8E5B599-3A21-ADC4-2DA0-F03A6DD94B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56CC4F-C101-BFAB-74DF-A76A3A1E917C}"/>
              </a:ext>
            </a:extLst>
          </p:cNvPr>
          <p:cNvSpPr>
            <a:spLocks noGrp="1"/>
          </p:cNvSpPr>
          <p:nvPr>
            <p:ph type="sldNum" sz="quarter" idx="12"/>
          </p:nvPr>
        </p:nvSpPr>
        <p:spPr/>
        <p:txBody>
          <a:bodyPr/>
          <a:lstStyle/>
          <a:p>
            <a:fld id="{C839E6FA-844E-447C-ADA5-CC900DD8542A}" type="slidenum">
              <a:rPr lang="en-GB" smtClean="0"/>
              <a:t>‹#›</a:t>
            </a:fld>
            <a:endParaRPr lang="en-GB"/>
          </a:p>
        </p:txBody>
      </p:sp>
    </p:spTree>
    <p:extLst>
      <p:ext uri="{BB962C8B-B14F-4D97-AF65-F5344CB8AC3E}">
        <p14:creationId xmlns:p14="http://schemas.microsoft.com/office/powerpoint/2010/main" val="4048321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2481-C955-2A4F-145A-D3F032546E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9BCCFF-DBB0-B664-653B-22A0E29C96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4A5D39-D0B1-59B3-A8A5-B954C77E8294}"/>
              </a:ext>
            </a:extLst>
          </p:cNvPr>
          <p:cNvSpPr>
            <a:spLocks noGrp="1"/>
          </p:cNvSpPr>
          <p:nvPr>
            <p:ph type="dt" sz="half" idx="10"/>
          </p:nvPr>
        </p:nvSpPr>
        <p:spPr/>
        <p:txBody>
          <a:bodyPr/>
          <a:lstStyle/>
          <a:p>
            <a:fld id="{E1E642BD-6396-4AAB-B17C-7AAF7E1C46D4}" type="datetimeFigureOut">
              <a:rPr lang="en-GB" smtClean="0"/>
              <a:t>03/10/2025</a:t>
            </a:fld>
            <a:endParaRPr lang="en-GB"/>
          </a:p>
        </p:txBody>
      </p:sp>
      <p:sp>
        <p:nvSpPr>
          <p:cNvPr id="5" name="Footer Placeholder 4">
            <a:extLst>
              <a:ext uri="{FF2B5EF4-FFF2-40B4-BE49-F238E27FC236}">
                <a16:creationId xmlns:a16="http://schemas.microsoft.com/office/drawing/2014/main" id="{37564929-A01C-B308-E3EB-3741AC890F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48B6C6-7061-9F7B-1180-FA95BB58B1DA}"/>
              </a:ext>
            </a:extLst>
          </p:cNvPr>
          <p:cNvSpPr>
            <a:spLocks noGrp="1"/>
          </p:cNvSpPr>
          <p:nvPr>
            <p:ph type="sldNum" sz="quarter" idx="12"/>
          </p:nvPr>
        </p:nvSpPr>
        <p:spPr/>
        <p:txBody>
          <a:bodyPr/>
          <a:lstStyle/>
          <a:p>
            <a:fld id="{C839E6FA-844E-447C-ADA5-CC900DD8542A}" type="slidenum">
              <a:rPr lang="en-GB" smtClean="0"/>
              <a:t>‹#›</a:t>
            </a:fld>
            <a:endParaRPr lang="en-GB"/>
          </a:p>
        </p:txBody>
      </p:sp>
    </p:spTree>
    <p:extLst>
      <p:ext uri="{BB962C8B-B14F-4D97-AF65-F5344CB8AC3E}">
        <p14:creationId xmlns:p14="http://schemas.microsoft.com/office/powerpoint/2010/main" val="108335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56E857-BC8A-8F48-572D-C8596AE243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C9CEA3-CDA4-FA48-8C5E-FE5CF1C286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0558CE-BA31-2E15-83CE-E60797F2AD94}"/>
              </a:ext>
            </a:extLst>
          </p:cNvPr>
          <p:cNvSpPr>
            <a:spLocks noGrp="1"/>
          </p:cNvSpPr>
          <p:nvPr>
            <p:ph type="dt" sz="half" idx="10"/>
          </p:nvPr>
        </p:nvSpPr>
        <p:spPr/>
        <p:txBody>
          <a:bodyPr/>
          <a:lstStyle/>
          <a:p>
            <a:fld id="{E1E642BD-6396-4AAB-B17C-7AAF7E1C46D4}" type="datetimeFigureOut">
              <a:rPr lang="en-GB" smtClean="0"/>
              <a:t>03/10/2025</a:t>
            </a:fld>
            <a:endParaRPr lang="en-GB"/>
          </a:p>
        </p:txBody>
      </p:sp>
      <p:sp>
        <p:nvSpPr>
          <p:cNvPr id="5" name="Footer Placeholder 4">
            <a:extLst>
              <a:ext uri="{FF2B5EF4-FFF2-40B4-BE49-F238E27FC236}">
                <a16:creationId xmlns:a16="http://schemas.microsoft.com/office/drawing/2014/main" id="{6B90C5EB-C53E-6000-9949-B5D44F16BB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D74F71-8358-768A-BC2D-96ED4776DF0C}"/>
              </a:ext>
            </a:extLst>
          </p:cNvPr>
          <p:cNvSpPr>
            <a:spLocks noGrp="1"/>
          </p:cNvSpPr>
          <p:nvPr>
            <p:ph type="sldNum" sz="quarter" idx="12"/>
          </p:nvPr>
        </p:nvSpPr>
        <p:spPr/>
        <p:txBody>
          <a:bodyPr/>
          <a:lstStyle/>
          <a:p>
            <a:fld id="{C839E6FA-844E-447C-ADA5-CC900DD8542A}" type="slidenum">
              <a:rPr lang="en-GB" smtClean="0"/>
              <a:t>‹#›</a:t>
            </a:fld>
            <a:endParaRPr lang="en-GB"/>
          </a:p>
        </p:txBody>
      </p:sp>
    </p:spTree>
    <p:extLst>
      <p:ext uri="{BB962C8B-B14F-4D97-AF65-F5344CB8AC3E}">
        <p14:creationId xmlns:p14="http://schemas.microsoft.com/office/powerpoint/2010/main" val="2623380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1AE770-1D1D-31B0-4B9F-92DA49D46A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AC831E-A9A7-F208-F34C-D1BB0826D8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DB7B9F-262C-11DC-352D-1D9175F060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1E642BD-6396-4AAB-B17C-7AAF7E1C46D4}" type="datetimeFigureOut">
              <a:rPr lang="en-GB" smtClean="0"/>
              <a:t>03/10/2025</a:t>
            </a:fld>
            <a:endParaRPr lang="en-GB"/>
          </a:p>
        </p:txBody>
      </p:sp>
      <p:sp>
        <p:nvSpPr>
          <p:cNvPr id="5" name="Footer Placeholder 4">
            <a:extLst>
              <a:ext uri="{FF2B5EF4-FFF2-40B4-BE49-F238E27FC236}">
                <a16:creationId xmlns:a16="http://schemas.microsoft.com/office/drawing/2014/main" id="{D6C0E247-8AF9-0501-92F6-075BB6E50F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C239296-20C7-2569-0C07-4B8E2EB4B8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39E6FA-844E-447C-ADA5-CC900DD8542A}" type="slidenum">
              <a:rPr lang="en-GB" smtClean="0"/>
              <a:t>‹#›</a:t>
            </a:fld>
            <a:endParaRPr lang="en-GB"/>
          </a:p>
        </p:txBody>
      </p:sp>
    </p:spTree>
    <p:extLst>
      <p:ext uri="{BB962C8B-B14F-4D97-AF65-F5344CB8AC3E}">
        <p14:creationId xmlns:p14="http://schemas.microsoft.com/office/powerpoint/2010/main" val="3687747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microsoft.com/office/2007/relationships/hdphoto" Target="../media/hdphoto2.wdp"/><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7.png"/><Relationship Id="rId7" Type="http://schemas.microsoft.com/office/2007/relationships/hdphoto" Target="../media/hdphoto1.wdp"/><Relationship Id="rId12" Type="http://schemas.microsoft.com/office/2007/relationships/hdphoto" Target="../media/hdphoto4.wdp"/><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21.png"/><Relationship Id="rId5" Type="http://schemas.openxmlformats.org/officeDocument/2006/relationships/image" Target="../media/image2.png"/><Relationship Id="rId10" Type="http://schemas.microsoft.com/office/2007/relationships/hdphoto" Target="../media/hdphoto3.wdp"/><Relationship Id="rId4" Type="http://schemas.openxmlformats.org/officeDocument/2006/relationships/image" Target="../media/image18.png"/><Relationship Id="rId9" Type="http://schemas.openxmlformats.org/officeDocument/2006/relationships/image" Target="../media/image20.png"/></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free vintage scrapbook background, digital scrapbook page, vintage  scrapbooking | Vintage scrapbook, Scrapbook background, Watercolor paper  texture">
            <a:extLst>
              <a:ext uri="{FF2B5EF4-FFF2-40B4-BE49-F238E27FC236}">
                <a16:creationId xmlns:a16="http://schemas.microsoft.com/office/drawing/2014/main" id="{8FAD1F7A-8FBB-A713-902B-69CBB77AF6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sp>
        <p:nvSpPr>
          <p:cNvPr id="26" name="Oval 25">
            <a:extLst>
              <a:ext uri="{FF2B5EF4-FFF2-40B4-BE49-F238E27FC236}">
                <a16:creationId xmlns:a16="http://schemas.microsoft.com/office/drawing/2014/main" id="{41C5FD75-2FE4-01E6-C69A-112B545B7E7D}"/>
              </a:ext>
            </a:extLst>
          </p:cNvPr>
          <p:cNvSpPr/>
          <p:nvPr/>
        </p:nvSpPr>
        <p:spPr>
          <a:xfrm>
            <a:off x="556673" y="707128"/>
            <a:ext cx="10375397" cy="4501758"/>
          </a:xfrm>
          <a:prstGeom prst="ellipse">
            <a:avLst/>
          </a:prstGeom>
          <a:solidFill>
            <a:schemeClr val="accent2">
              <a:lumMod val="40000"/>
              <a:lumOff val="60000"/>
            </a:schemeClr>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F488D229-FD19-2A29-7337-ADF9473FEEBD}"/>
              </a:ext>
            </a:extLst>
          </p:cNvPr>
          <p:cNvSpPr/>
          <p:nvPr/>
        </p:nvSpPr>
        <p:spPr>
          <a:xfrm rot="21400300">
            <a:off x="2697278" y="1363532"/>
            <a:ext cx="614272"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a:t>
            </a:r>
            <a:endPar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6" name="Rectangle 5">
            <a:extLst>
              <a:ext uri="{FF2B5EF4-FFF2-40B4-BE49-F238E27FC236}">
                <a16:creationId xmlns:a16="http://schemas.microsoft.com/office/drawing/2014/main" id="{96C1AB5A-B702-42C0-5612-392BF902E200}"/>
              </a:ext>
            </a:extLst>
          </p:cNvPr>
          <p:cNvSpPr/>
          <p:nvPr/>
        </p:nvSpPr>
        <p:spPr>
          <a:xfrm rot="21400300">
            <a:off x="7223044" y="2404277"/>
            <a:ext cx="534121"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T</a:t>
            </a:r>
          </a:p>
        </p:txBody>
      </p:sp>
      <p:sp>
        <p:nvSpPr>
          <p:cNvPr id="7" name="Rectangle 6">
            <a:extLst>
              <a:ext uri="{FF2B5EF4-FFF2-40B4-BE49-F238E27FC236}">
                <a16:creationId xmlns:a16="http://schemas.microsoft.com/office/drawing/2014/main" id="{7C6A4268-9A9F-34AC-9E2D-CA6C2DC3123F}"/>
              </a:ext>
            </a:extLst>
          </p:cNvPr>
          <p:cNvSpPr/>
          <p:nvPr/>
        </p:nvSpPr>
        <p:spPr>
          <a:xfrm>
            <a:off x="3617931" y="1353157"/>
            <a:ext cx="534121"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T</a:t>
            </a:r>
            <a:endPar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8" name="Rectangle 7">
            <a:extLst>
              <a:ext uri="{FF2B5EF4-FFF2-40B4-BE49-F238E27FC236}">
                <a16:creationId xmlns:a16="http://schemas.microsoft.com/office/drawing/2014/main" id="{E2393D08-AA1B-2F48-1878-C20EC83E3385}"/>
              </a:ext>
            </a:extLst>
          </p:cNvPr>
          <p:cNvSpPr/>
          <p:nvPr/>
        </p:nvSpPr>
        <p:spPr>
          <a:xfrm>
            <a:off x="6606631" y="2480220"/>
            <a:ext cx="684804"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N</a:t>
            </a:r>
          </a:p>
        </p:txBody>
      </p:sp>
      <p:sp>
        <p:nvSpPr>
          <p:cNvPr id="9" name="Rectangle 8">
            <a:extLst>
              <a:ext uri="{FF2B5EF4-FFF2-40B4-BE49-F238E27FC236}">
                <a16:creationId xmlns:a16="http://schemas.microsoft.com/office/drawing/2014/main" id="{DBB0DA33-D92B-C66C-694F-87D46AD8E667}"/>
              </a:ext>
            </a:extLst>
          </p:cNvPr>
          <p:cNvSpPr/>
          <p:nvPr/>
        </p:nvSpPr>
        <p:spPr>
          <a:xfrm rot="21400300">
            <a:off x="6123711" y="2443792"/>
            <a:ext cx="582212"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a:t>
            </a:r>
          </a:p>
        </p:txBody>
      </p:sp>
      <p:sp>
        <p:nvSpPr>
          <p:cNvPr id="10" name="Rectangle 9">
            <a:extLst>
              <a:ext uri="{FF2B5EF4-FFF2-40B4-BE49-F238E27FC236}">
                <a16:creationId xmlns:a16="http://schemas.microsoft.com/office/drawing/2014/main" id="{DC448937-A5B7-5FC0-5794-73B007A419CC}"/>
              </a:ext>
            </a:extLst>
          </p:cNvPr>
          <p:cNvSpPr/>
          <p:nvPr/>
        </p:nvSpPr>
        <p:spPr>
          <a:xfrm rot="268081">
            <a:off x="5451138" y="2501070"/>
            <a:ext cx="753732"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M</a:t>
            </a:r>
          </a:p>
        </p:txBody>
      </p:sp>
      <p:sp>
        <p:nvSpPr>
          <p:cNvPr id="11" name="Rectangle 10">
            <a:extLst>
              <a:ext uri="{FF2B5EF4-FFF2-40B4-BE49-F238E27FC236}">
                <a16:creationId xmlns:a16="http://schemas.microsoft.com/office/drawing/2014/main" id="{8476499C-924F-69BD-7A8A-DFB78A854D0A}"/>
              </a:ext>
            </a:extLst>
          </p:cNvPr>
          <p:cNvSpPr/>
          <p:nvPr/>
        </p:nvSpPr>
        <p:spPr>
          <a:xfrm rot="21400300">
            <a:off x="4985200" y="2496342"/>
            <a:ext cx="582212"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a:t>
            </a:r>
          </a:p>
        </p:txBody>
      </p:sp>
      <p:sp>
        <p:nvSpPr>
          <p:cNvPr id="12" name="Rectangle 11">
            <a:extLst>
              <a:ext uri="{FF2B5EF4-FFF2-40B4-BE49-F238E27FC236}">
                <a16:creationId xmlns:a16="http://schemas.microsoft.com/office/drawing/2014/main" id="{355CCFC2-3941-C388-FE44-DD1462225CD3}"/>
              </a:ext>
            </a:extLst>
          </p:cNvPr>
          <p:cNvSpPr/>
          <p:nvPr/>
        </p:nvSpPr>
        <p:spPr>
          <a:xfrm rot="21171346">
            <a:off x="4389867" y="2467368"/>
            <a:ext cx="673582"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C</a:t>
            </a:r>
          </a:p>
        </p:txBody>
      </p:sp>
      <p:sp>
        <p:nvSpPr>
          <p:cNvPr id="13" name="Rectangle 12">
            <a:extLst>
              <a:ext uri="{FF2B5EF4-FFF2-40B4-BE49-F238E27FC236}">
                <a16:creationId xmlns:a16="http://schemas.microsoft.com/office/drawing/2014/main" id="{B1210E49-E5C9-2F1A-E7EF-72A2B52FC266}"/>
              </a:ext>
            </a:extLst>
          </p:cNvPr>
          <p:cNvSpPr/>
          <p:nvPr/>
        </p:nvSpPr>
        <p:spPr>
          <a:xfrm rot="316895">
            <a:off x="3911802" y="2499427"/>
            <a:ext cx="614272"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a:t>
            </a:r>
          </a:p>
        </p:txBody>
      </p:sp>
      <p:sp>
        <p:nvSpPr>
          <p:cNvPr id="14" name="Rectangle 13">
            <a:extLst>
              <a:ext uri="{FF2B5EF4-FFF2-40B4-BE49-F238E27FC236}">
                <a16:creationId xmlns:a16="http://schemas.microsoft.com/office/drawing/2014/main" id="{5BDD53FF-6FBE-1CC5-1144-EF1A6B4F639B}"/>
              </a:ext>
            </a:extLst>
          </p:cNvPr>
          <p:cNvSpPr/>
          <p:nvPr/>
        </p:nvSpPr>
        <p:spPr>
          <a:xfrm rot="21400300">
            <a:off x="3372429" y="2485523"/>
            <a:ext cx="538930"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L</a:t>
            </a:r>
            <a:endPar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15" name="Rectangle 14">
            <a:extLst>
              <a:ext uri="{FF2B5EF4-FFF2-40B4-BE49-F238E27FC236}">
                <a16:creationId xmlns:a16="http://schemas.microsoft.com/office/drawing/2014/main" id="{CC6BDE5F-CBCF-0041-D9B7-3C2C6B58C9DF}"/>
              </a:ext>
            </a:extLst>
          </p:cNvPr>
          <p:cNvSpPr/>
          <p:nvPr/>
        </p:nvSpPr>
        <p:spPr>
          <a:xfrm rot="21400300">
            <a:off x="2865309" y="2395103"/>
            <a:ext cx="604653"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P</a:t>
            </a:r>
          </a:p>
        </p:txBody>
      </p:sp>
      <p:sp>
        <p:nvSpPr>
          <p:cNvPr id="16" name="Rectangle 15">
            <a:extLst>
              <a:ext uri="{FF2B5EF4-FFF2-40B4-BE49-F238E27FC236}">
                <a16:creationId xmlns:a16="http://schemas.microsoft.com/office/drawing/2014/main" id="{C4653947-AC02-D49C-EE00-CF7B4465B602}"/>
              </a:ext>
            </a:extLst>
          </p:cNvPr>
          <p:cNvSpPr/>
          <p:nvPr/>
        </p:nvSpPr>
        <p:spPr>
          <a:xfrm rot="21400300">
            <a:off x="7368381" y="1369279"/>
            <a:ext cx="582212"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a:t>
            </a:r>
          </a:p>
        </p:txBody>
      </p:sp>
      <p:sp>
        <p:nvSpPr>
          <p:cNvPr id="17" name="Rectangle 16">
            <a:extLst>
              <a:ext uri="{FF2B5EF4-FFF2-40B4-BE49-F238E27FC236}">
                <a16:creationId xmlns:a16="http://schemas.microsoft.com/office/drawing/2014/main" id="{0AD68835-AADF-67BD-4AAC-D4420E88162A}"/>
              </a:ext>
            </a:extLst>
          </p:cNvPr>
          <p:cNvSpPr/>
          <p:nvPr/>
        </p:nvSpPr>
        <p:spPr>
          <a:xfrm rot="21400300">
            <a:off x="6820872" y="1412500"/>
            <a:ext cx="611065"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V</a:t>
            </a:r>
          </a:p>
        </p:txBody>
      </p:sp>
      <p:sp>
        <p:nvSpPr>
          <p:cNvPr id="18" name="Rectangle 17">
            <a:extLst>
              <a:ext uri="{FF2B5EF4-FFF2-40B4-BE49-F238E27FC236}">
                <a16:creationId xmlns:a16="http://schemas.microsoft.com/office/drawing/2014/main" id="{0AB6C1C7-01BC-CB17-B963-BA2F02A65124}"/>
              </a:ext>
            </a:extLst>
          </p:cNvPr>
          <p:cNvSpPr/>
          <p:nvPr/>
        </p:nvSpPr>
        <p:spPr>
          <a:xfrm rot="334263">
            <a:off x="6475569" y="1398695"/>
            <a:ext cx="388248"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I</a:t>
            </a:r>
          </a:p>
        </p:txBody>
      </p:sp>
      <p:sp>
        <p:nvSpPr>
          <p:cNvPr id="19" name="Rectangle 18">
            <a:extLst>
              <a:ext uri="{FF2B5EF4-FFF2-40B4-BE49-F238E27FC236}">
                <a16:creationId xmlns:a16="http://schemas.microsoft.com/office/drawing/2014/main" id="{D9E43473-C3A5-A474-681C-613A8AE7F836}"/>
              </a:ext>
            </a:extLst>
          </p:cNvPr>
          <p:cNvSpPr/>
          <p:nvPr/>
        </p:nvSpPr>
        <p:spPr>
          <a:xfrm rot="21157721">
            <a:off x="6110228" y="1455576"/>
            <a:ext cx="534121" cy="923330"/>
          </a:xfrm>
          <a:prstGeom prst="rect">
            <a:avLst/>
          </a:prstGeom>
          <a:noFill/>
          <a:effectLst>
            <a:outerShdw blurRad="50800" dist="38100" dir="10800000" algn="r" rotWithShape="0">
              <a:prstClr val="black">
                <a:alpha val="40000"/>
              </a:prstClr>
            </a:outerShdw>
          </a:effectLst>
        </p:spPr>
        <p:txBody>
          <a:bodyPr wrap="squar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T</a:t>
            </a:r>
          </a:p>
        </p:txBody>
      </p:sp>
      <p:sp>
        <p:nvSpPr>
          <p:cNvPr id="20" name="Rectangle 19">
            <a:extLst>
              <a:ext uri="{FF2B5EF4-FFF2-40B4-BE49-F238E27FC236}">
                <a16:creationId xmlns:a16="http://schemas.microsoft.com/office/drawing/2014/main" id="{783BEB7C-3C67-55CE-FB7D-55DCD8DF8A8E}"/>
              </a:ext>
            </a:extLst>
          </p:cNvPr>
          <p:cNvSpPr/>
          <p:nvPr/>
        </p:nvSpPr>
        <p:spPr>
          <a:xfrm rot="21289377">
            <a:off x="5598291" y="1440390"/>
            <a:ext cx="614272"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a:t>
            </a:r>
          </a:p>
        </p:txBody>
      </p:sp>
      <p:sp>
        <p:nvSpPr>
          <p:cNvPr id="21" name="Rectangle 20">
            <a:extLst>
              <a:ext uri="{FF2B5EF4-FFF2-40B4-BE49-F238E27FC236}">
                <a16:creationId xmlns:a16="http://schemas.microsoft.com/office/drawing/2014/main" id="{7B459087-D75B-E48F-F84B-6838FF82F594}"/>
              </a:ext>
            </a:extLst>
          </p:cNvPr>
          <p:cNvSpPr/>
          <p:nvPr/>
        </p:nvSpPr>
        <p:spPr>
          <a:xfrm rot="289700">
            <a:off x="5021924" y="1560177"/>
            <a:ext cx="684804"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N</a:t>
            </a:r>
          </a:p>
        </p:txBody>
      </p:sp>
      <p:sp>
        <p:nvSpPr>
          <p:cNvPr id="22" name="Rectangle 21">
            <a:extLst>
              <a:ext uri="{FF2B5EF4-FFF2-40B4-BE49-F238E27FC236}">
                <a16:creationId xmlns:a16="http://schemas.microsoft.com/office/drawing/2014/main" id="{F7A90A4C-A266-E40A-E961-8CD6ED0A7155}"/>
              </a:ext>
            </a:extLst>
          </p:cNvPr>
          <p:cNvSpPr/>
          <p:nvPr/>
        </p:nvSpPr>
        <p:spPr>
          <a:xfrm rot="21400300">
            <a:off x="4526960" y="1382104"/>
            <a:ext cx="623889"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R</a:t>
            </a:r>
          </a:p>
        </p:txBody>
      </p:sp>
      <p:sp>
        <p:nvSpPr>
          <p:cNvPr id="23" name="Rectangle 22">
            <a:extLst>
              <a:ext uri="{FF2B5EF4-FFF2-40B4-BE49-F238E27FC236}">
                <a16:creationId xmlns:a16="http://schemas.microsoft.com/office/drawing/2014/main" id="{6E69814E-D645-3018-C783-E970B6E0A6AC}"/>
              </a:ext>
            </a:extLst>
          </p:cNvPr>
          <p:cNvSpPr/>
          <p:nvPr/>
        </p:nvSpPr>
        <p:spPr>
          <a:xfrm rot="21400300">
            <a:off x="4065826" y="1466921"/>
            <a:ext cx="582212"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a:t>
            </a:r>
          </a:p>
        </p:txBody>
      </p:sp>
      <p:sp>
        <p:nvSpPr>
          <p:cNvPr id="24" name="Rectangle 23">
            <a:extLst>
              <a:ext uri="{FF2B5EF4-FFF2-40B4-BE49-F238E27FC236}">
                <a16:creationId xmlns:a16="http://schemas.microsoft.com/office/drawing/2014/main" id="{A2DF9D66-90F5-33BC-222C-0BAD9C1259D6}"/>
              </a:ext>
            </a:extLst>
          </p:cNvPr>
          <p:cNvSpPr/>
          <p:nvPr/>
        </p:nvSpPr>
        <p:spPr>
          <a:xfrm rot="21400300">
            <a:off x="3244497" y="1444894"/>
            <a:ext cx="538930" cy="923330"/>
          </a:xfrm>
          <a:prstGeom prst="rect">
            <a:avLst/>
          </a:prstGeom>
          <a:noFill/>
          <a:effectLst>
            <a:outerShdw blurRad="50800" dist="38100" dir="10800000" algn="r" rotWithShape="0">
              <a:prstClr val="black">
                <a:alpha val="40000"/>
              </a:prstClr>
            </a:outerShdw>
          </a:effectLst>
        </p:spPr>
        <p:txBody>
          <a:bodyPr wrap="non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L</a:t>
            </a:r>
            <a:endPar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25" name="TextBox 24">
            <a:extLst>
              <a:ext uri="{FF2B5EF4-FFF2-40B4-BE49-F238E27FC236}">
                <a16:creationId xmlns:a16="http://schemas.microsoft.com/office/drawing/2014/main" id="{4BD80BD1-7ABF-4444-4873-95E9D99096FB}"/>
              </a:ext>
            </a:extLst>
          </p:cNvPr>
          <p:cNvSpPr txBox="1"/>
          <p:nvPr/>
        </p:nvSpPr>
        <p:spPr>
          <a:xfrm>
            <a:off x="3091301" y="3496357"/>
            <a:ext cx="5306142" cy="1077218"/>
          </a:xfrm>
          <a:prstGeom prst="rect">
            <a:avLst/>
          </a:prstGeom>
          <a:noFill/>
        </p:spPr>
        <p:txBody>
          <a:bodyPr wrap="square" rtlCol="0">
            <a:spAutoFit/>
          </a:bodyPr>
          <a:lstStyle/>
          <a:p>
            <a:r>
              <a:rPr lang="en-GB" sz="3200" dirty="0">
                <a:latin typeface="Mystical Woods Smooth Script" panose="020F0502020204030204" pitchFamily="2" charset="0"/>
              </a:rPr>
              <a:t>- </a:t>
            </a:r>
            <a:r>
              <a:rPr lang="en-GB" sz="2800" dirty="0">
                <a:latin typeface="Mystical Woods Smooth Script" panose="020F0502020204030204" pitchFamily="2" charset="0"/>
              </a:rPr>
              <a:t>Discovery Centre, Margam Country Park</a:t>
            </a:r>
            <a:r>
              <a:rPr lang="en-GB" sz="3200" b="1" dirty="0">
                <a:latin typeface="Mystical Woods Smooth Script" panose="020F0502020204030204" pitchFamily="2" charset="0"/>
              </a:rPr>
              <a:t>.</a:t>
            </a:r>
            <a:endParaRPr lang="en-GB" sz="3600" b="1" dirty="0">
              <a:latin typeface="Mystical Woods Smooth Script" panose="020F0502020204030204" pitchFamily="2" charset="0"/>
            </a:endParaRPr>
          </a:p>
        </p:txBody>
      </p:sp>
      <p:pic>
        <p:nvPicPr>
          <p:cNvPr id="27" name="Picture 10" descr="Bugs Cartoon Clipart Images | Free Download | PNG Transparent Background -  Pngtree">
            <a:extLst>
              <a:ext uri="{FF2B5EF4-FFF2-40B4-BE49-F238E27FC236}">
                <a16:creationId xmlns:a16="http://schemas.microsoft.com/office/drawing/2014/main" id="{E5A41462-775D-C842-2081-6DDCC1307E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286" y="1260879"/>
            <a:ext cx="1226572" cy="1226572"/>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6" descr="Cute cartoon insects with friendly faces illustration. Cute bugs and insects  cartoon characters. Vector flying and crawling animals set 25756680 Vector  Art at Vecteezy">
            <a:extLst>
              <a:ext uri="{FF2B5EF4-FFF2-40B4-BE49-F238E27FC236}">
                <a16:creationId xmlns:a16="http://schemas.microsoft.com/office/drawing/2014/main" id="{DC3AACC4-F4C9-B95C-C473-DBA4CABDA2CA}"/>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9896" r="90000">
                        <a14:foregroundMark x1="9896" y1="51563" x2="9896" y2="51563"/>
                        <a14:foregroundMark x1="9896" y1="53333" x2="9896" y2="53333"/>
                      </a14:backgroundRemoval>
                    </a14:imgEffect>
                  </a14:imgLayer>
                </a14:imgProps>
              </a:ext>
              <a:ext uri="{28A0092B-C50C-407E-A947-70E740481C1C}">
                <a14:useLocalDpi xmlns:a14="http://schemas.microsoft.com/office/drawing/2010/main" val="0"/>
              </a:ext>
            </a:extLst>
          </a:blip>
          <a:srcRect/>
          <a:stretch>
            <a:fillRect/>
          </a:stretch>
        </p:blipFill>
        <p:spPr bwMode="auto">
          <a:xfrm rot="648103">
            <a:off x="9149032" y="783501"/>
            <a:ext cx="900131" cy="900131"/>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F223EAEA-681E-9E7F-C993-E97DC7E1651E}"/>
              </a:ext>
            </a:extLst>
          </p:cNvPr>
          <p:cNvSpPr txBox="1"/>
          <p:nvPr/>
        </p:nvSpPr>
        <p:spPr>
          <a:xfrm>
            <a:off x="10125536" y="5916014"/>
            <a:ext cx="2062818" cy="707886"/>
          </a:xfrm>
          <a:prstGeom prst="rect">
            <a:avLst/>
          </a:prstGeom>
          <a:noFill/>
        </p:spPr>
        <p:txBody>
          <a:bodyPr wrap="square" rtlCol="0">
            <a:spAutoFit/>
          </a:bodyPr>
          <a:lstStyle/>
          <a:p>
            <a:r>
              <a:rPr lang="en-GB" sz="2000" b="1" dirty="0">
                <a:latin typeface="Comic Sans MS" panose="030F0702030302020204" pitchFamily="66" charset="0"/>
              </a:rPr>
              <a:t>Student Name &amp; Number</a:t>
            </a:r>
          </a:p>
        </p:txBody>
      </p:sp>
      <p:pic>
        <p:nvPicPr>
          <p:cNvPr id="30" name="Picture 4" descr="Bug Hotel Vector Art, Icons, and Graphics for Free Download">
            <a:extLst>
              <a:ext uri="{FF2B5EF4-FFF2-40B4-BE49-F238E27FC236}">
                <a16:creationId xmlns:a16="http://schemas.microsoft.com/office/drawing/2014/main" id="{53F75CC0-A8C1-2422-5150-595F75D0F6D2}"/>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6000" b="92500" l="6522" r="98370">
                        <a14:foregroundMark x1="64402" y1="6000" x2="64402" y2="6000"/>
                        <a14:foregroundMark x1="45380" y1="6500" x2="45380" y2="6500"/>
                        <a14:foregroundMark x1="62500" y1="7000" x2="62500" y2="7000"/>
                        <a14:foregroundMark x1="93750" y1="31000" x2="93750" y2="31000"/>
                        <a14:foregroundMark x1="90217" y1="31000" x2="90217" y2="31000"/>
                        <a14:foregroundMark x1="94022" y1="31000" x2="94022" y2="31000"/>
                        <a14:foregroundMark x1="91033" y1="34500" x2="91033" y2="34500"/>
                        <a14:foregroundMark x1="88315" y1="27000" x2="88315" y2="27000"/>
                        <a14:foregroundMark x1="96467" y1="37500" x2="96467" y2="37500"/>
                        <a14:foregroundMark x1="98370" y1="40000" x2="98370" y2="40000"/>
                        <a14:foregroundMark x1="84511" y1="77000" x2="84511" y2="77000"/>
                        <a14:foregroundMark x1="87228" y1="73000" x2="87228" y2="73000"/>
                        <a14:foregroundMark x1="49728" y1="92500" x2="49728" y2="92500"/>
                        <a14:foregroundMark x1="86413" y1="83500" x2="86413" y2="83500"/>
                        <a14:foregroundMark x1="88043" y1="82000" x2="88043" y2="82000"/>
                        <a14:foregroundMark x1="88859" y1="79000" x2="88859" y2="79000"/>
                        <a14:foregroundMark x1="84511" y1="83000" x2="84511" y2="83000"/>
                        <a14:foregroundMark x1="9783" y1="83500" x2="9783" y2="83500"/>
                        <a14:foregroundMark x1="6522" y1="86500" x2="6522" y2="86500"/>
                      </a14:backgroundRemoval>
                    </a14:imgEffect>
                  </a14:imgLayer>
                </a14:imgProps>
              </a:ext>
              <a:ext uri="{28A0092B-C50C-407E-A947-70E740481C1C}">
                <a14:useLocalDpi xmlns:a14="http://schemas.microsoft.com/office/drawing/2010/main" val="0"/>
              </a:ext>
            </a:extLst>
          </a:blip>
          <a:srcRect/>
          <a:stretch>
            <a:fillRect/>
          </a:stretch>
        </p:blipFill>
        <p:spPr bwMode="auto">
          <a:xfrm>
            <a:off x="395221" y="4334967"/>
            <a:ext cx="3081454" cy="16747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8225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free vintage scrapbook background, digital scrapbook page, vintage  scrapbooking | Vintage scrapbook, Scrapbook background, Watercolor paper  texture">
            <a:extLst>
              <a:ext uri="{FF2B5EF4-FFF2-40B4-BE49-F238E27FC236}">
                <a16:creationId xmlns:a16="http://schemas.microsoft.com/office/drawing/2014/main" id="{F3C8B851-3B3B-B9E8-8179-B338791CA9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A17F7F9-1658-7F0B-25F4-8C9672A9BF47}"/>
              </a:ext>
            </a:extLst>
          </p:cNvPr>
          <p:cNvPicPr>
            <a:picLocks noChangeAspect="1"/>
          </p:cNvPicPr>
          <p:nvPr/>
        </p:nvPicPr>
        <p:blipFill>
          <a:blip r:embed="rId3"/>
          <a:stretch>
            <a:fillRect/>
          </a:stretch>
        </p:blipFill>
        <p:spPr>
          <a:xfrm>
            <a:off x="277084" y="1070517"/>
            <a:ext cx="3912454" cy="5205760"/>
          </a:xfrm>
          <a:prstGeom prst="rect">
            <a:avLst/>
          </a:prstGeom>
          <a:effectLst>
            <a:softEdge rad="63500"/>
          </a:effectLst>
        </p:spPr>
      </p:pic>
      <p:pic>
        <p:nvPicPr>
          <p:cNvPr id="7" name="Picture 6">
            <a:extLst>
              <a:ext uri="{FF2B5EF4-FFF2-40B4-BE49-F238E27FC236}">
                <a16:creationId xmlns:a16="http://schemas.microsoft.com/office/drawing/2014/main" id="{7C0080E2-55F0-D059-3200-B5EF580B2861}"/>
              </a:ext>
            </a:extLst>
          </p:cNvPr>
          <p:cNvPicPr>
            <a:picLocks noChangeAspect="1"/>
          </p:cNvPicPr>
          <p:nvPr/>
        </p:nvPicPr>
        <p:blipFill>
          <a:blip r:embed="rId4"/>
          <a:stretch>
            <a:fillRect/>
          </a:stretch>
        </p:blipFill>
        <p:spPr>
          <a:xfrm>
            <a:off x="4329937" y="1381716"/>
            <a:ext cx="3444683" cy="4583362"/>
          </a:xfrm>
          <a:prstGeom prst="rect">
            <a:avLst/>
          </a:prstGeom>
          <a:effectLst>
            <a:softEdge rad="63500"/>
          </a:effectLst>
        </p:spPr>
      </p:pic>
      <p:pic>
        <p:nvPicPr>
          <p:cNvPr id="8" name="Picture 7">
            <a:extLst>
              <a:ext uri="{FF2B5EF4-FFF2-40B4-BE49-F238E27FC236}">
                <a16:creationId xmlns:a16="http://schemas.microsoft.com/office/drawing/2014/main" id="{1E7D0DE3-0EF3-8E4E-193C-0F57051E94F5}"/>
              </a:ext>
            </a:extLst>
          </p:cNvPr>
          <p:cNvPicPr>
            <a:picLocks noChangeAspect="1"/>
          </p:cNvPicPr>
          <p:nvPr/>
        </p:nvPicPr>
        <p:blipFill>
          <a:blip r:embed="rId5"/>
          <a:stretch>
            <a:fillRect/>
          </a:stretch>
        </p:blipFill>
        <p:spPr>
          <a:xfrm>
            <a:off x="7862064" y="1165353"/>
            <a:ext cx="3841179" cy="5110924"/>
          </a:xfrm>
          <a:prstGeom prst="rect">
            <a:avLst/>
          </a:prstGeom>
          <a:effectLst>
            <a:softEdge rad="63500"/>
          </a:effectLst>
        </p:spPr>
      </p:pic>
      <p:sp>
        <p:nvSpPr>
          <p:cNvPr id="9" name="Rectangle 8">
            <a:extLst>
              <a:ext uri="{FF2B5EF4-FFF2-40B4-BE49-F238E27FC236}">
                <a16:creationId xmlns:a16="http://schemas.microsoft.com/office/drawing/2014/main" id="{C70F5288-D938-043B-E79B-A91910B822ED}"/>
              </a:ext>
            </a:extLst>
          </p:cNvPr>
          <p:cNvSpPr/>
          <p:nvPr/>
        </p:nvSpPr>
        <p:spPr>
          <a:xfrm>
            <a:off x="4105376" y="27129"/>
            <a:ext cx="3535199"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Resources</a:t>
            </a:r>
          </a:p>
        </p:txBody>
      </p:sp>
    </p:spTree>
    <p:extLst>
      <p:ext uri="{BB962C8B-B14F-4D97-AF65-F5344CB8AC3E}">
        <p14:creationId xmlns:p14="http://schemas.microsoft.com/office/powerpoint/2010/main" val="2909991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free vintage scrapbook background, digital scrapbook page, vintage  scrapbooking | Vintage scrapbook, Scrapbook background, Watercolor paper  texture">
            <a:extLst>
              <a:ext uri="{FF2B5EF4-FFF2-40B4-BE49-F238E27FC236}">
                <a16:creationId xmlns:a16="http://schemas.microsoft.com/office/drawing/2014/main" id="{EA0C44AB-0223-4397-02A8-D5449AEB28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8263844-E686-3416-5DD7-2F3C1BA876C8}"/>
              </a:ext>
            </a:extLst>
          </p:cNvPr>
          <p:cNvPicPr>
            <a:picLocks noChangeAspect="1"/>
          </p:cNvPicPr>
          <p:nvPr/>
        </p:nvPicPr>
        <p:blipFill>
          <a:blip r:embed="rId3"/>
          <a:stretch>
            <a:fillRect/>
          </a:stretch>
        </p:blipFill>
        <p:spPr>
          <a:xfrm>
            <a:off x="386576" y="2520174"/>
            <a:ext cx="5233639" cy="3925229"/>
          </a:xfrm>
          <a:prstGeom prst="rect">
            <a:avLst/>
          </a:prstGeom>
          <a:effectLst>
            <a:softEdge rad="63500"/>
          </a:effectLst>
        </p:spPr>
      </p:pic>
      <p:pic>
        <p:nvPicPr>
          <p:cNvPr id="4" name="Picture 3">
            <a:extLst>
              <a:ext uri="{FF2B5EF4-FFF2-40B4-BE49-F238E27FC236}">
                <a16:creationId xmlns:a16="http://schemas.microsoft.com/office/drawing/2014/main" id="{C75CF6E4-1121-3E8B-B8EF-75142AA3C27E}"/>
              </a:ext>
            </a:extLst>
          </p:cNvPr>
          <p:cNvPicPr>
            <a:picLocks noChangeAspect="1"/>
          </p:cNvPicPr>
          <p:nvPr/>
        </p:nvPicPr>
        <p:blipFill>
          <a:blip r:embed="rId4"/>
          <a:stretch>
            <a:fillRect/>
          </a:stretch>
        </p:blipFill>
        <p:spPr>
          <a:xfrm>
            <a:off x="7014582" y="1063702"/>
            <a:ext cx="4103184" cy="5470912"/>
          </a:xfrm>
          <a:prstGeom prst="rect">
            <a:avLst/>
          </a:prstGeom>
          <a:effectLst>
            <a:softEdge rad="63500"/>
          </a:effectLst>
        </p:spPr>
      </p:pic>
      <p:sp>
        <p:nvSpPr>
          <p:cNvPr id="5" name="Rectangle 4">
            <a:extLst>
              <a:ext uri="{FF2B5EF4-FFF2-40B4-BE49-F238E27FC236}">
                <a16:creationId xmlns:a16="http://schemas.microsoft.com/office/drawing/2014/main" id="{CE9567EF-B0EE-78B1-BA3D-1F9416BD3FC8}"/>
              </a:ext>
            </a:extLst>
          </p:cNvPr>
          <p:cNvSpPr/>
          <p:nvPr/>
        </p:nvSpPr>
        <p:spPr>
          <a:xfrm>
            <a:off x="543298" y="602037"/>
            <a:ext cx="4920194" cy="1107996"/>
          </a:xfrm>
          <a:prstGeom prst="rect">
            <a:avLst/>
          </a:prstGeom>
          <a:noFill/>
        </p:spPr>
        <p:txBody>
          <a:bodyPr wrap="none" lIns="91440" tIns="45720" rIns="91440" bIns="45720">
            <a:spAutoFit/>
          </a:bodyPr>
          <a:lstStyle/>
          <a:p>
            <a:pPr algn="ctr"/>
            <a:r>
              <a:rPr lang="en-US" sz="66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Nature Walk</a:t>
            </a:r>
          </a:p>
        </p:txBody>
      </p:sp>
    </p:spTree>
    <p:extLst>
      <p:ext uri="{BB962C8B-B14F-4D97-AF65-F5344CB8AC3E}">
        <p14:creationId xmlns:p14="http://schemas.microsoft.com/office/powerpoint/2010/main" val="1899599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8" descr="free vintage scrapbook background, digital scrapbook page, vintage  scrapbooking | Vintage scrapbook, Scrapbook background, Watercolor paper  texture">
            <a:extLst>
              <a:ext uri="{FF2B5EF4-FFF2-40B4-BE49-F238E27FC236}">
                <a16:creationId xmlns:a16="http://schemas.microsoft.com/office/drawing/2014/main" id="{367A5980-5C6F-CF7A-B997-4B2AA62C80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A60AD04-51E5-1563-3E2A-C9E5C3EDFD19}"/>
              </a:ext>
            </a:extLst>
          </p:cNvPr>
          <p:cNvPicPr>
            <a:picLocks noChangeAspect="1"/>
          </p:cNvPicPr>
          <p:nvPr/>
        </p:nvPicPr>
        <p:blipFill>
          <a:blip r:embed="rId3"/>
          <a:stretch>
            <a:fillRect/>
          </a:stretch>
        </p:blipFill>
        <p:spPr>
          <a:xfrm>
            <a:off x="4279165" y="1564400"/>
            <a:ext cx="3633669" cy="4834820"/>
          </a:xfrm>
          <a:prstGeom prst="rect">
            <a:avLst/>
          </a:prstGeom>
          <a:effectLst>
            <a:softEdge rad="63500"/>
          </a:effectLst>
        </p:spPr>
      </p:pic>
      <p:pic>
        <p:nvPicPr>
          <p:cNvPr id="5" name="Picture 4">
            <a:extLst>
              <a:ext uri="{FF2B5EF4-FFF2-40B4-BE49-F238E27FC236}">
                <a16:creationId xmlns:a16="http://schemas.microsoft.com/office/drawing/2014/main" id="{8AD30007-C1A2-AE27-0F94-CDE352F21685}"/>
              </a:ext>
            </a:extLst>
          </p:cNvPr>
          <p:cNvPicPr>
            <a:picLocks noChangeAspect="1"/>
          </p:cNvPicPr>
          <p:nvPr/>
        </p:nvPicPr>
        <p:blipFill>
          <a:blip r:embed="rId4"/>
          <a:stretch>
            <a:fillRect/>
          </a:stretch>
        </p:blipFill>
        <p:spPr>
          <a:xfrm>
            <a:off x="8276878" y="1564400"/>
            <a:ext cx="3633670" cy="4834820"/>
          </a:xfrm>
          <a:prstGeom prst="rect">
            <a:avLst/>
          </a:prstGeom>
          <a:effectLst>
            <a:softEdge rad="63500"/>
          </a:effectLst>
        </p:spPr>
      </p:pic>
      <p:pic>
        <p:nvPicPr>
          <p:cNvPr id="6" name="Picture 5">
            <a:extLst>
              <a:ext uri="{FF2B5EF4-FFF2-40B4-BE49-F238E27FC236}">
                <a16:creationId xmlns:a16="http://schemas.microsoft.com/office/drawing/2014/main" id="{54463EFB-C6E7-CE5D-A679-61116C7A1CB7}"/>
              </a:ext>
            </a:extLst>
          </p:cNvPr>
          <p:cNvPicPr>
            <a:picLocks noChangeAspect="1"/>
          </p:cNvPicPr>
          <p:nvPr/>
        </p:nvPicPr>
        <p:blipFill>
          <a:blip r:embed="rId5"/>
          <a:stretch>
            <a:fillRect/>
          </a:stretch>
        </p:blipFill>
        <p:spPr>
          <a:xfrm>
            <a:off x="281454" y="1564400"/>
            <a:ext cx="3633669" cy="4834820"/>
          </a:xfrm>
          <a:prstGeom prst="rect">
            <a:avLst/>
          </a:prstGeom>
          <a:effectLst>
            <a:softEdge rad="63500"/>
          </a:effectLst>
        </p:spPr>
      </p:pic>
      <p:sp>
        <p:nvSpPr>
          <p:cNvPr id="7" name="Rectangle 6">
            <a:extLst>
              <a:ext uri="{FF2B5EF4-FFF2-40B4-BE49-F238E27FC236}">
                <a16:creationId xmlns:a16="http://schemas.microsoft.com/office/drawing/2014/main" id="{68A6FCA2-8EB4-3B0A-5B0D-22E35235781E}"/>
              </a:ext>
            </a:extLst>
          </p:cNvPr>
          <p:cNvSpPr/>
          <p:nvPr/>
        </p:nvSpPr>
        <p:spPr>
          <a:xfrm>
            <a:off x="3431430" y="182290"/>
            <a:ext cx="4816190" cy="1015663"/>
          </a:xfrm>
          <a:prstGeom prst="rect">
            <a:avLst/>
          </a:prstGeom>
          <a:noFill/>
        </p:spPr>
        <p:txBody>
          <a:bodyPr wrap="none" lIns="91440" tIns="45720" rIns="91440" bIns="45720">
            <a:spAutoFit/>
          </a:bodyPr>
          <a:lstStyle/>
          <a:p>
            <a:pPr algn="ctr"/>
            <a:r>
              <a:rPr lang="en-US" sz="6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Pond Dipping</a:t>
            </a:r>
          </a:p>
        </p:txBody>
      </p:sp>
    </p:spTree>
    <p:extLst>
      <p:ext uri="{BB962C8B-B14F-4D97-AF65-F5344CB8AC3E}">
        <p14:creationId xmlns:p14="http://schemas.microsoft.com/office/powerpoint/2010/main" val="1204565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C768FC-9C79-F03F-758E-ED82CEDC77F5}"/>
              </a:ext>
            </a:extLst>
          </p:cNvPr>
          <p:cNvPicPr>
            <a:picLocks noChangeAspect="1"/>
          </p:cNvPicPr>
          <p:nvPr/>
        </p:nvPicPr>
        <p:blipFill>
          <a:blip r:embed="rId2"/>
          <a:stretch>
            <a:fillRect/>
          </a:stretch>
        </p:blipFill>
        <p:spPr>
          <a:xfrm>
            <a:off x="0" y="0"/>
            <a:ext cx="12192000" cy="6857999"/>
          </a:xfrm>
          <a:prstGeom prst="rect">
            <a:avLst/>
          </a:prstGeom>
        </p:spPr>
      </p:pic>
      <p:pic>
        <p:nvPicPr>
          <p:cNvPr id="3" name="Picture 2">
            <a:extLst>
              <a:ext uri="{FF2B5EF4-FFF2-40B4-BE49-F238E27FC236}">
                <a16:creationId xmlns:a16="http://schemas.microsoft.com/office/drawing/2014/main" id="{3205CB00-D1CB-F412-B038-98FF6E72FCF0}"/>
              </a:ext>
            </a:extLst>
          </p:cNvPr>
          <p:cNvPicPr>
            <a:picLocks noChangeAspect="1"/>
          </p:cNvPicPr>
          <p:nvPr/>
        </p:nvPicPr>
        <p:blipFill>
          <a:blip r:embed="rId3"/>
          <a:stretch>
            <a:fillRect/>
          </a:stretch>
        </p:blipFill>
        <p:spPr>
          <a:xfrm>
            <a:off x="3918723" y="1130909"/>
            <a:ext cx="4036277" cy="5381703"/>
          </a:xfrm>
          <a:prstGeom prst="rect">
            <a:avLst/>
          </a:prstGeom>
          <a:effectLst>
            <a:softEdge rad="63500"/>
          </a:effectLst>
        </p:spPr>
      </p:pic>
      <p:pic>
        <p:nvPicPr>
          <p:cNvPr id="4" name="Picture 3">
            <a:extLst>
              <a:ext uri="{FF2B5EF4-FFF2-40B4-BE49-F238E27FC236}">
                <a16:creationId xmlns:a16="http://schemas.microsoft.com/office/drawing/2014/main" id="{70565716-1870-1A66-D860-C44B3145F14B}"/>
              </a:ext>
            </a:extLst>
          </p:cNvPr>
          <p:cNvPicPr>
            <a:picLocks noChangeAspect="1"/>
          </p:cNvPicPr>
          <p:nvPr/>
        </p:nvPicPr>
        <p:blipFill>
          <a:blip r:embed="rId4"/>
          <a:stretch>
            <a:fillRect/>
          </a:stretch>
        </p:blipFill>
        <p:spPr>
          <a:xfrm>
            <a:off x="8186623" y="1263395"/>
            <a:ext cx="3845544" cy="5116732"/>
          </a:xfrm>
          <a:prstGeom prst="rect">
            <a:avLst/>
          </a:prstGeom>
          <a:effectLst>
            <a:softEdge rad="63500"/>
          </a:effectLst>
        </p:spPr>
      </p:pic>
      <p:sp>
        <p:nvSpPr>
          <p:cNvPr id="5" name="Rectangle 4">
            <a:extLst>
              <a:ext uri="{FF2B5EF4-FFF2-40B4-BE49-F238E27FC236}">
                <a16:creationId xmlns:a16="http://schemas.microsoft.com/office/drawing/2014/main" id="{F0845FDF-ADE1-EF2C-5D91-4DCE4B1BC235}"/>
              </a:ext>
            </a:extLst>
          </p:cNvPr>
          <p:cNvSpPr/>
          <p:nvPr/>
        </p:nvSpPr>
        <p:spPr>
          <a:xfrm>
            <a:off x="4258104" y="0"/>
            <a:ext cx="3385863" cy="1015663"/>
          </a:xfrm>
          <a:prstGeom prst="rect">
            <a:avLst/>
          </a:prstGeom>
          <a:noFill/>
        </p:spPr>
        <p:txBody>
          <a:bodyPr wrap="none" lIns="91440" tIns="45720" rIns="91440" bIns="45720">
            <a:spAutoFit/>
          </a:bodyPr>
          <a:lstStyle/>
          <a:p>
            <a:pPr algn="ctr"/>
            <a:r>
              <a:rPr lang="en-US" sz="60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Bug Hunt</a:t>
            </a:r>
          </a:p>
        </p:txBody>
      </p:sp>
      <p:pic>
        <p:nvPicPr>
          <p:cNvPr id="6" name="Picture 5">
            <a:extLst>
              <a:ext uri="{FF2B5EF4-FFF2-40B4-BE49-F238E27FC236}">
                <a16:creationId xmlns:a16="http://schemas.microsoft.com/office/drawing/2014/main" id="{E11B7B56-2CA8-0D14-2ACC-5277764DC7EA}"/>
              </a:ext>
            </a:extLst>
          </p:cNvPr>
          <p:cNvPicPr>
            <a:picLocks noChangeAspect="1"/>
          </p:cNvPicPr>
          <p:nvPr/>
        </p:nvPicPr>
        <p:blipFill>
          <a:blip r:embed="rId5"/>
          <a:stretch>
            <a:fillRect/>
          </a:stretch>
        </p:blipFill>
        <p:spPr>
          <a:xfrm>
            <a:off x="148146" y="1575810"/>
            <a:ext cx="3610744" cy="4804317"/>
          </a:xfrm>
          <a:prstGeom prst="rect">
            <a:avLst/>
          </a:prstGeom>
          <a:effectLst>
            <a:softEdge rad="63500"/>
          </a:effectLst>
        </p:spPr>
      </p:pic>
    </p:spTree>
    <p:extLst>
      <p:ext uri="{BB962C8B-B14F-4D97-AF65-F5344CB8AC3E}">
        <p14:creationId xmlns:p14="http://schemas.microsoft.com/office/powerpoint/2010/main" val="1962275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CF925D-0EE6-5214-F93A-1EC86A647A3B}"/>
              </a:ext>
            </a:extLst>
          </p:cNvPr>
          <p:cNvPicPr>
            <a:picLocks noChangeAspect="1"/>
          </p:cNvPicPr>
          <p:nvPr/>
        </p:nvPicPr>
        <p:blipFill>
          <a:blip r:embed="rId2"/>
          <a:stretch>
            <a:fillRect/>
          </a:stretch>
        </p:blipFill>
        <p:spPr>
          <a:xfrm>
            <a:off x="0" y="0"/>
            <a:ext cx="12192000" cy="6857999"/>
          </a:xfrm>
          <a:prstGeom prst="rect">
            <a:avLst/>
          </a:prstGeom>
        </p:spPr>
      </p:pic>
      <p:sp>
        <p:nvSpPr>
          <p:cNvPr id="4" name="Oval 3">
            <a:extLst>
              <a:ext uri="{FF2B5EF4-FFF2-40B4-BE49-F238E27FC236}">
                <a16:creationId xmlns:a16="http://schemas.microsoft.com/office/drawing/2014/main" id="{80D867FC-CD30-C2F7-6DC7-518F52445EBC}"/>
              </a:ext>
            </a:extLst>
          </p:cNvPr>
          <p:cNvSpPr/>
          <p:nvPr/>
        </p:nvSpPr>
        <p:spPr>
          <a:xfrm>
            <a:off x="2874181" y="150540"/>
            <a:ext cx="6158307" cy="6556917"/>
          </a:xfrm>
          <a:prstGeom prst="ellipse">
            <a:avLst/>
          </a:prstGeom>
          <a:solidFill>
            <a:schemeClr val="accent6">
              <a:lumMod val="60000"/>
              <a:lumOff val="40000"/>
            </a:schemeClr>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1B01B517-0193-2C57-E092-A88775462AD7}"/>
              </a:ext>
            </a:extLst>
          </p:cNvPr>
          <p:cNvPicPr>
            <a:picLocks noChangeAspect="1"/>
          </p:cNvPicPr>
          <p:nvPr/>
        </p:nvPicPr>
        <p:blipFill>
          <a:blip r:embed="rId3"/>
          <a:stretch>
            <a:fillRect/>
          </a:stretch>
        </p:blipFill>
        <p:spPr>
          <a:xfrm>
            <a:off x="4072867" y="1049144"/>
            <a:ext cx="3699532" cy="4922454"/>
          </a:xfrm>
          <a:prstGeom prst="rect">
            <a:avLst/>
          </a:prstGeom>
          <a:effectLst>
            <a:softEdge rad="63500"/>
          </a:effectLst>
        </p:spPr>
      </p:pic>
      <p:pic>
        <p:nvPicPr>
          <p:cNvPr id="13" name="Picture 6" descr="Bluebell - A-Z flower collection - bytriska - Drawings &amp; Illustration,  Flowers, Plants, &amp; Trees, Flowers, Flowers A-H, Bluebells - ArtPal, bluyell  floral">
            <a:extLst>
              <a:ext uri="{FF2B5EF4-FFF2-40B4-BE49-F238E27FC236}">
                <a16:creationId xmlns:a16="http://schemas.microsoft.com/office/drawing/2014/main" id="{5148DFAC-7247-60F2-7906-A3CB5E4BAD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61799">
            <a:off x="7342666" y="4606115"/>
            <a:ext cx="1158980" cy="178050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0" descr="Bugs Cartoon Clipart Images | Free Download | PNG Transparent Background -  Pngtree">
            <a:extLst>
              <a:ext uri="{FF2B5EF4-FFF2-40B4-BE49-F238E27FC236}">
                <a16:creationId xmlns:a16="http://schemas.microsoft.com/office/drawing/2014/main" id="{D86A7C13-79A4-BF46-5327-6BA081FE5E5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72471" y="803679"/>
            <a:ext cx="1226572" cy="122657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Cute cartoon insects with friendly faces illustration. Cute bugs and insects  cartoon characters. Vector flying and crawling animals set 25756680 Vector  Art at Vecteezy">
            <a:extLst>
              <a:ext uri="{FF2B5EF4-FFF2-40B4-BE49-F238E27FC236}">
                <a16:creationId xmlns:a16="http://schemas.microsoft.com/office/drawing/2014/main" id="{F9DE9E9A-3332-6896-39FA-E897AFF60998}"/>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9896" r="90000">
                        <a14:foregroundMark x1="9896" y1="51563" x2="9896" y2="51563"/>
                        <a14:foregroundMark x1="9896" y1="53333" x2="9896" y2="53333"/>
                      </a14:backgroundRemoval>
                    </a14:imgEffect>
                  </a14:imgLayer>
                </a14:imgProps>
              </a:ext>
              <a:ext uri="{28A0092B-C50C-407E-A947-70E740481C1C}">
                <a14:useLocalDpi xmlns:a14="http://schemas.microsoft.com/office/drawing/2010/main" val="0"/>
              </a:ext>
            </a:extLst>
          </a:blip>
          <a:srcRect/>
          <a:stretch>
            <a:fillRect/>
          </a:stretch>
        </p:blipFill>
        <p:spPr bwMode="auto">
          <a:xfrm rot="1501931">
            <a:off x="7729530" y="559808"/>
            <a:ext cx="677591" cy="677591"/>
          </a:xfrm>
          <a:prstGeom prst="rect">
            <a:avLst/>
          </a:prstGeom>
          <a:noFill/>
          <a:extLst>
            <a:ext uri="{909E8E84-426E-40DD-AFC4-6F175D3DCCD1}">
              <a14:hiddenFill xmlns:a14="http://schemas.microsoft.com/office/drawing/2010/main">
                <a:solidFill>
                  <a:srgbClr val="FFFFFF"/>
                </a:solidFill>
              </a14:hiddenFill>
            </a:ext>
          </a:extLst>
        </p:spPr>
      </p:pic>
      <p:sp>
        <p:nvSpPr>
          <p:cNvPr id="7" name="Cloud 6">
            <a:extLst>
              <a:ext uri="{FF2B5EF4-FFF2-40B4-BE49-F238E27FC236}">
                <a16:creationId xmlns:a16="http://schemas.microsoft.com/office/drawing/2014/main" id="{71B45140-55A9-3BFC-ABA7-DCED3EF50063}"/>
              </a:ext>
            </a:extLst>
          </p:cNvPr>
          <p:cNvSpPr/>
          <p:nvPr/>
        </p:nvSpPr>
        <p:spPr>
          <a:xfrm rot="984138">
            <a:off x="7805392" y="2400081"/>
            <a:ext cx="609629" cy="548378"/>
          </a:xfrm>
          <a:prstGeom prst="cloud">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7">
            <a:extLst>
              <a:ext uri="{FF2B5EF4-FFF2-40B4-BE49-F238E27FC236}">
                <a16:creationId xmlns:a16="http://schemas.microsoft.com/office/drawing/2014/main" id="{0F575B97-D626-F28D-8AF8-6C2FD7B3C8DA}"/>
              </a:ext>
            </a:extLst>
          </p:cNvPr>
          <p:cNvSpPr/>
          <p:nvPr/>
        </p:nvSpPr>
        <p:spPr>
          <a:xfrm rot="984138">
            <a:off x="8311920" y="1754709"/>
            <a:ext cx="888691" cy="674088"/>
          </a:xfrm>
          <a:prstGeom prst="cloud">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loud 8">
            <a:extLst>
              <a:ext uri="{FF2B5EF4-FFF2-40B4-BE49-F238E27FC236}">
                <a16:creationId xmlns:a16="http://schemas.microsoft.com/office/drawing/2014/main" id="{DE8A256B-54BE-3416-C8FC-0E66AA0B74F8}"/>
              </a:ext>
            </a:extLst>
          </p:cNvPr>
          <p:cNvSpPr/>
          <p:nvPr/>
        </p:nvSpPr>
        <p:spPr>
          <a:xfrm rot="840464">
            <a:off x="8940474" y="189393"/>
            <a:ext cx="2865628" cy="2046860"/>
          </a:xfrm>
          <a:prstGeom prst="cloud">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2" descr="Stella McCartney Kids — Lizzie Lomax">
            <a:extLst>
              <a:ext uri="{FF2B5EF4-FFF2-40B4-BE49-F238E27FC236}">
                <a16:creationId xmlns:a16="http://schemas.microsoft.com/office/drawing/2014/main" id="{CFFA6C29-5040-836C-27C9-AB6C741E3FA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323512">
            <a:off x="9670347" y="509883"/>
            <a:ext cx="1405882" cy="140588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4E46F774-8441-98FD-A3CF-0936B36BBEEA}"/>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5495" b="96304" l="6917" r="92917">
                        <a14:foregroundMark x1="9917" y1="77922" x2="9917" y2="77922"/>
                        <a14:foregroundMark x1="7833" y1="66034" x2="7833" y2="66034"/>
                        <a14:foregroundMark x1="6917" y1="79221" x2="6917" y2="79221"/>
                        <a14:foregroundMark x1="10000" y1="89610" x2="10000" y2="89610"/>
                        <a14:foregroundMark x1="10750" y1="90609" x2="10750" y2="90609"/>
                        <a14:foregroundMark x1="7583" y1="25874" x2="7583" y2="25874"/>
                        <a14:foregroundMark x1="9083" y1="10689" x2="9083" y2="10689"/>
                        <a14:foregroundMark x1="21833" y1="7592" x2="21833" y2="7592"/>
                        <a14:foregroundMark x1="20500" y1="7592" x2="20500" y2="7592"/>
                        <a14:foregroundMark x1="20500" y1="7592" x2="20500" y2="7592"/>
                        <a14:foregroundMark x1="19500" y1="7592" x2="19500" y2="7592"/>
                        <a14:foregroundMark x1="22417" y1="7592" x2="22417" y2="7592"/>
                        <a14:foregroundMark x1="23750" y1="7493" x2="23750" y2="7493"/>
                        <a14:foregroundMark x1="21417" y1="5495" x2="21417" y2="5495"/>
                        <a14:foregroundMark x1="29667" y1="47153" x2="29667" y2="47153"/>
                        <a14:foregroundMark x1="25917" y1="48651" x2="25917" y2="48651"/>
                        <a14:foregroundMark x1="25750" y1="36763" x2="25750" y2="36763"/>
                        <a14:foregroundMark x1="15833" y1="59141" x2="15833" y2="59141"/>
                        <a14:foregroundMark x1="21667" y1="86513" x2="21667" y2="86513"/>
                        <a14:foregroundMark x1="22917" y1="93307" x2="22917" y2="93307"/>
                        <a14:foregroundMark x1="15583" y1="92707" x2="15583" y2="92707"/>
                        <a14:foregroundMark x1="16667" y1="93506" x2="16667" y2="93506"/>
                        <a14:foregroundMark x1="15083" y1="92707" x2="15083" y2="92707"/>
                        <a14:foregroundMark x1="15083" y1="95005" x2="15083" y2="95005"/>
                        <a14:foregroundMark x1="15083" y1="95005" x2="15083" y2="95005"/>
                        <a14:foregroundMark x1="15083" y1="95005" x2="15083" y2="95005"/>
                        <a14:foregroundMark x1="16833" y1="95105" x2="16833" y2="95105"/>
                        <a14:foregroundMark x1="13667" y1="95305" x2="13667" y2="95305"/>
                        <a14:foregroundMark x1="11917" y1="96304" x2="11917" y2="96304"/>
                        <a14:foregroundMark x1="9500" y1="95105" x2="9500" y2="95105"/>
                        <a14:foregroundMark x1="8000" y1="93007" x2="8000" y2="93007"/>
                        <a14:foregroundMark x1="36750" y1="81918" x2="36750" y2="81918"/>
                        <a14:foregroundMark x1="60750" y1="81918" x2="60750" y2="81918"/>
                        <a14:foregroundMark x1="92917" y1="86513" x2="92917" y2="86513"/>
                        <a14:foregroundMark x1="92917" y1="94006" x2="92917" y2="94006"/>
                        <a14:foregroundMark x1="41333" y1="94605" x2="41333" y2="94605"/>
                        <a14:foregroundMark x1="30083" y1="95604" x2="30083" y2="95604"/>
                        <a14:foregroundMark x1="48167" y1="95904" x2="48167" y2="95904"/>
                        <a14:foregroundMark x1="35000" y1="74026" x2="35000" y2="74026"/>
                        <a14:foregroundMark x1="42167" y1="78721" x2="42167" y2="78721"/>
                        <a14:foregroundMark x1="62083" y1="87113" x2="62083" y2="87113"/>
                        <a14:foregroundMark x1="77583" y1="78521" x2="77583" y2="78521"/>
                        <a14:foregroundMark x1="80833" y1="81119" x2="80833" y2="81119"/>
                        <a14:foregroundMark x1="78500" y1="60040" x2="78500" y2="60040"/>
                        <a14:foregroundMark x1="76667" y1="60140" x2="76667" y2="60140"/>
                        <a14:foregroundMark x1="76667" y1="59540" x2="76667" y2="59540"/>
                        <a14:foregroundMark x1="76333" y1="58541" x2="76333" y2="58541"/>
                        <a14:foregroundMark x1="76750" y1="61139" x2="76750" y2="61139"/>
                        <a14:foregroundMark x1="79083" y1="65235" x2="79083" y2="65235"/>
                        <a14:foregroundMark x1="79083" y1="71429" x2="79083" y2="71429"/>
                        <a14:foregroundMark x1="77417" y1="65534" x2="77417" y2="65534"/>
                        <a14:foregroundMark x1="86667" y1="67832" x2="86667" y2="67832"/>
                        <a14:foregroundMark x1="89000" y1="69630" x2="89000" y2="69630"/>
                        <a14:foregroundMark x1="71583" y1="68731" x2="71583" y2="68731"/>
                        <a14:foregroundMark x1="69333" y1="66334" x2="69333" y2="66334"/>
                        <a14:foregroundMark x1="72167" y1="66533" x2="72167" y2="66533"/>
                        <a14:foregroundMark x1="44250" y1="95305" x2="44250" y2="95305"/>
                        <a14:foregroundMark x1="40833" y1="33966" x2="40833" y2="33966"/>
                        <a14:foregroundMark x1="26583" y1="96304" x2="26583" y2="96304"/>
                      </a14:backgroundRemoval>
                    </a14:imgEffect>
                  </a14:imgLayer>
                </a14:imgProps>
              </a:ext>
            </a:extLst>
          </a:blip>
          <a:stretch>
            <a:fillRect/>
          </a:stretch>
        </p:blipFill>
        <p:spPr>
          <a:xfrm rot="21445167">
            <a:off x="1371643" y="4382329"/>
            <a:ext cx="2803367" cy="2338475"/>
          </a:xfrm>
          <a:prstGeom prst="rect">
            <a:avLst/>
          </a:prstGeom>
        </p:spPr>
      </p:pic>
      <p:pic>
        <p:nvPicPr>
          <p:cNvPr id="12" name="Picture 4" descr="17,260 Cartoon Recycling Bin Royalty-Free Photos and Stock Images |  Shutterstock">
            <a:extLst>
              <a:ext uri="{FF2B5EF4-FFF2-40B4-BE49-F238E27FC236}">
                <a16:creationId xmlns:a16="http://schemas.microsoft.com/office/drawing/2014/main" id="{45EB5408-EBDE-1BE9-2554-79447159A974}"/>
              </a:ext>
            </a:extLst>
          </p:cNvPr>
          <p:cNvPicPr>
            <a:picLocks noChangeAspect="1" noChangeArrowheads="1"/>
          </p:cNvPicPr>
          <p:nvPr/>
        </p:nvPicPr>
        <p:blipFill>
          <a:blip r:embed="rId11">
            <a:extLst>
              <a:ext uri="{BEBA8EAE-BF5A-486C-A8C5-ECC9F3942E4B}">
                <a14:imgProps xmlns:a14="http://schemas.microsoft.com/office/drawing/2010/main">
                  <a14:imgLayer r:embed="rId12">
                    <a14:imgEffect>
                      <a14:backgroundRemoval t="10000" b="90000" l="8738" r="89968">
                        <a14:foregroundMark x1="29450" y1="35357" x2="29450" y2="35357"/>
                        <a14:foregroundMark x1="31715" y1="37500" x2="31715" y2="37500"/>
                        <a14:foregroundMark x1="20712" y1="41786" x2="20712" y2="41786"/>
                        <a14:foregroundMark x1="8738" y1="48929" x2="8738" y2="48929"/>
                        <a14:foregroundMark x1="24919" y1="70714" x2="24919" y2="70714"/>
                        <a14:foregroundMark x1="38188" y1="70000" x2="38188" y2="70000"/>
                        <a14:foregroundMark x1="37217" y1="58571" x2="37217" y2="58571"/>
                        <a14:foregroundMark x1="36246" y1="33929" x2="36246" y2="33929"/>
                        <a14:foregroundMark x1="28479" y1="33214" x2="28479" y2="33214"/>
                        <a14:foregroundMark x1="33657" y1="33214" x2="33657" y2="33214"/>
                        <a14:foregroundMark x1="32686" y1="36429" x2="32686" y2="36429"/>
                        <a14:foregroundMark x1="31068" y1="51786" x2="31068" y2="51786"/>
                        <a14:foregroundMark x1="25243" y1="48929" x2="25243" y2="48929"/>
                        <a14:foregroundMark x1="28155" y1="47143" x2="28155" y2="47143"/>
                        <a14:foregroundMark x1="32039" y1="57857" x2="32039" y2="57857"/>
                        <a14:foregroundMark x1="32686" y1="61786" x2="32686" y2="61786"/>
                        <a14:foregroundMark x1="16181" y1="53929" x2="16181" y2="53929"/>
                        <a14:foregroundMark x1="65372" y1="69286" x2="65372" y2="69286"/>
                        <a14:foregroundMark x1="76699" y1="70357" x2="76699" y2="70357"/>
                        <a14:foregroundMark x1="82524" y1="63929" x2="82524" y2="63929"/>
                        <a14:foregroundMark x1="44660" y1="56071" x2="44660" y2="56071"/>
                        <a14:foregroundMark x1="21359" y1="50357" x2="21359" y2="50357"/>
                        <a14:foregroundMark x1="30421" y1="41071" x2="30421" y2="41071"/>
                        <a14:foregroundMark x1="74434" y1="37857" x2="74434" y2="37857"/>
                        <a14:foregroundMark x1="67961" y1="32500" x2="67961" y2="32500"/>
                        <a14:foregroundMark x1="77023" y1="30357" x2="77023" y2="30357"/>
                        <a14:foregroundMark x1="35599" y1="55714" x2="35599" y2="55714"/>
                        <a14:foregroundMark x1="27184" y1="53929" x2="27184" y2="53929"/>
                        <a14:foregroundMark x1="27184" y1="52500" x2="27184" y2="52500"/>
                        <a14:foregroundMark x1="16181" y1="55714" x2="16181" y2="55714"/>
                      </a14:backgroundRemoval>
                    </a14:imgEffect>
                  </a14:imgLayer>
                </a14:imgProps>
              </a:ext>
              <a:ext uri="{28A0092B-C50C-407E-A947-70E740481C1C}">
                <a14:useLocalDpi xmlns:a14="http://schemas.microsoft.com/office/drawing/2010/main" val="0"/>
              </a:ext>
            </a:extLst>
          </a:blip>
          <a:srcRect/>
          <a:stretch>
            <a:fillRect/>
          </a:stretch>
        </p:blipFill>
        <p:spPr bwMode="auto">
          <a:xfrm>
            <a:off x="7856289" y="5247484"/>
            <a:ext cx="1746520" cy="1582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0024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AD7F-747F-F90F-C5DE-C5EC12D17624}"/>
              </a:ext>
            </a:extLst>
          </p:cNvPr>
          <p:cNvPicPr>
            <a:picLocks noChangeAspect="1"/>
          </p:cNvPicPr>
          <p:nvPr/>
        </p:nvPicPr>
        <p:blipFill>
          <a:blip r:embed="rId2"/>
          <a:stretch>
            <a:fillRect/>
          </a:stretch>
        </p:blipFill>
        <p:spPr>
          <a:xfrm>
            <a:off x="0" y="0"/>
            <a:ext cx="12192000" cy="6857999"/>
          </a:xfrm>
          <a:prstGeom prst="rect">
            <a:avLst/>
          </a:prstGeom>
        </p:spPr>
      </p:pic>
      <p:sp>
        <p:nvSpPr>
          <p:cNvPr id="3" name="Rectangle 2">
            <a:extLst>
              <a:ext uri="{FF2B5EF4-FFF2-40B4-BE49-F238E27FC236}">
                <a16:creationId xmlns:a16="http://schemas.microsoft.com/office/drawing/2014/main" id="{735C7486-0CEA-91D6-E4BF-95F4B7D1C8D8}"/>
              </a:ext>
            </a:extLst>
          </p:cNvPr>
          <p:cNvSpPr/>
          <p:nvPr/>
        </p:nvSpPr>
        <p:spPr>
          <a:xfrm>
            <a:off x="3817457" y="0"/>
            <a:ext cx="3441968"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Reflection</a:t>
            </a:r>
          </a:p>
        </p:txBody>
      </p:sp>
      <p:sp>
        <p:nvSpPr>
          <p:cNvPr id="4" name="TextBox 3">
            <a:extLst>
              <a:ext uri="{FF2B5EF4-FFF2-40B4-BE49-F238E27FC236}">
                <a16:creationId xmlns:a16="http://schemas.microsoft.com/office/drawing/2014/main" id="{994A4CF2-6420-B0AE-C696-C27636EC5F90}"/>
              </a:ext>
            </a:extLst>
          </p:cNvPr>
          <p:cNvSpPr txBox="1"/>
          <p:nvPr/>
        </p:nvSpPr>
        <p:spPr>
          <a:xfrm>
            <a:off x="122662" y="764024"/>
            <a:ext cx="11764537" cy="6093976"/>
          </a:xfrm>
          <a:prstGeom prst="rect">
            <a:avLst/>
          </a:prstGeom>
          <a:noFill/>
        </p:spPr>
        <p:txBody>
          <a:bodyPr wrap="square" rtlCol="0">
            <a:spAutoFit/>
          </a:bodyPr>
          <a:lstStyle/>
          <a:p>
            <a:r>
              <a:rPr lang="en-GB" sz="1500" dirty="0">
                <a:latin typeface="Comic Sans MS" panose="030F0702030302020204" pitchFamily="66" charset="0"/>
              </a:rPr>
              <a:t>I had the incredible opportunity to undertake an alternative placement at the Discovery Centre in Margam Country Park. Our focus throughout the placement was on outdoor learning, exploring its benefits and practical implementation in primary education.</a:t>
            </a:r>
          </a:p>
          <a:p>
            <a:r>
              <a:rPr lang="en-GB" sz="1500" dirty="0">
                <a:latin typeface="Comic Sans MS" panose="030F0702030302020204" pitchFamily="66" charset="0"/>
              </a:rPr>
              <a:t>From the moment we arrived, we were warmly welcomed by Amanda, who was not only incredibly knowledgeable but also passionate about making outdoor learning accessible to all teachers. We began by discussing the barriers to outdoor learning-why some educators may feel hesitant to take their lessons outside-and collaboratively worked through strategies to overcome these challenges. It was eye-opening to see just how simple and rewarding it can be to integrate outdoor learning into the curriculum with the right planning, risk assessment, and mindset.</a:t>
            </a:r>
          </a:p>
          <a:p>
            <a:r>
              <a:rPr lang="en-GB" sz="1500" dirty="0">
                <a:latin typeface="Comic Sans MS" panose="030F0702030302020204" pitchFamily="66" charset="0"/>
              </a:rPr>
              <a:t>One of the most engaging activities we took part in was a nature walk around the park, where we used an interactive app called </a:t>
            </a:r>
            <a:r>
              <a:rPr lang="en-GB" sz="1500" b="1" dirty="0">
                <a:latin typeface="Comic Sans MS" panose="030F0702030302020204" pitchFamily="66" charset="0"/>
              </a:rPr>
              <a:t>‘Survey 123’</a:t>
            </a:r>
            <a:r>
              <a:rPr lang="en-GB" sz="1500" dirty="0">
                <a:latin typeface="Comic Sans MS" panose="030F0702030302020204" pitchFamily="66" charset="0"/>
              </a:rPr>
              <a:t>. This tool allowed us to drop location pins, document potential learning opportunities in different areas, add photos, and assess possible risks. As we explored the park, we identified various learning opportunities in nature, from habitats and life cycles to geography and creative writing prompts. A highlight of our walk was coming across some alpacas, which we were lucky enough to feed. We learnt that alpaca wool is both fireproof and waterproof - an unusual but fascinating fact that could spark curiosity in children!</a:t>
            </a:r>
          </a:p>
          <a:p>
            <a:r>
              <a:rPr lang="en-GB" sz="1500" dirty="0">
                <a:latin typeface="Comic Sans MS" panose="030F0702030302020204" pitchFamily="66" charset="0"/>
              </a:rPr>
              <a:t>Back at the centre, we reflected on our findings and discussed how to translate these outdoor experiences into structured lessons for our own classrooms. The next day, we jumped straight into hands-on activities, starting with pond dipping-an absolute highlight. Equipped with nets, magnifying glasses, and identification charts, we explored the rich biodiversity of the pond, discovering various insects and aquatic creatures. This was an engaging and memorable activity, one I know my own pupils would thoroughly enjoy.</a:t>
            </a:r>
          </a:p>
          <a:p>
            <a:r>
              <a:rPr lang="en-GB" sz="1500" dirty="0">
                <a:latin typeface="Comic Sans MS" panose="030F0702030302020204" pitchFamily="66" charset="0"/>
              </a:rPr>
              <a:t>Following this, we embarked on a bug hunt, scouring different habitats for mini-beasts. We uncovered woodlice, spiders, worms, and even spotted a frog! This experience reinforced just how valuable hands-on learning can be in developing children’s curiosity about the natural world.</a:t>
            </a:r>
          </a:p>
          <a:p>
            <a:r>
              <a:rPr lang="en-GB" sz="1500" dirty="0">
                <a:latin typeface="Comic Sans MS" panose="030F0702030302020204" pitchFamily="66" charset="0"/>
              </a:rPr>
              <a:t>To conclude the placement, we worked with Amanda to plan our own outdoor learning lessons, applying everything we had learned over the past two days. This experience has left me feeling inspired and excited to incorporate outdoor learning into my own teaching practice. Whether through local nature walks, bug hunts, or even a future trip to Margam Country Park, I now see learning opportunities everywhere in the natural environment. This placement has truly deepened my understanding of how the outdoors can be used as a powerful and engaging classroom, and I can’t wait to bring this enthusiasm back to my pupils.</a:t>
            </a:r>
          </a:p>
        </p:txBody>
      </p:sp>
    </p:spTree>
    <p:extLst>
      <p:ext uri="{BB962C8B-B14F-4D97-AF65-F5344CB8AC3E}">
        <p14:creationId xmlns:p14="http://schemas.microsoft.com/office/powerpoint/2010/main" val="34446078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540</Words>
  <Application>Microsoft Office PowerPoint</Application>
  <PresentationFormat>Widescreen</PresentationFormat>
  <Paragraphs>33</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Aptos Display</vt:lpstr>
      <vt:lpstr>Arial</vt:lpstr>
      <vt:lpstr>Comic Sans MS</vt:lpstr>
      <vt:lpstr>Mystical Woods Smooth Script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Morgan (2105738)</dc:creator>
  <cp:lastModifiedBy>Daisy Wilson</cp:lastModifiedBy>
  <cp:revision>6</cp:revision>
  <dcterms:created xsi:type="dcterms:W3CDTF">2025-03-08T19:15:37Z</dcterms:created>
  <dcterms:modified xsi:type="dcterms:W3CDTF">2025-10-03T12:13:35Z</dcterms:modified>
</cp:coreProperties>
</file>