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70" r:id="rId15"/>
    <p:sldId id="265" r:id="rId16"/>
    <p:sldId id="271" r:id="rId17"/>
  </p:sldIdLst>
  <p:sldSz cx="18288000" cy="10287000"/>
  <p:notesSz cx="6858000" cy="9144000"/>
  <p:embeddedFontLst>
    <p:embeddedFont>
      <p:font typeface="Cerebri" panose="020B0604020202020204" charset="0"/>
      <p:regular r:id="rId18"/>
    </p:embeddedFont>
    <p:embeddedFont>
      <p:font typeface="Cerebri Bold" panose="020B0604020202020204" charset="0"/>
      <p:regular r:id="rId19"/>
    </p:embeddedFont>
    <p:embeddedFont>
      <p:font typeface="Cerebri Heavy" panose="020B0604020202020204" charset="0"/>
      <p:regular r:id="rId20"/>
    </p:embeddedFont>
    <p:embeddedFont>
      <p:font typeface="Cerebri Heavy Italics" panose="020B0604020202020204" charset="0"/>
      <p:regular r:id="rId21"/>
    </p:embeddedFont>
    <p:embeddedFont>
      <p:font typeface="Cerebri Light" panose="020B0604020202020204" charset="0"/>
      <p:regular r:id="rId2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9" d="100"/>
          <a:sy n="59" d="100"/>
        </p:scale>
        <p:origin x="34" y="-7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5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svg"/><Relationship Id="rId12" Type="http://schemas.openxmlformats.org/officeDocument/2006/relationships/image" Target="../media/image9.pn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3.png"/><Relationship Id="rId11" Type="http://schemas.openxmlformats.org/officeDocument/2006/relationships/image" Target="../media/image8.svg"/><Relationship Id="rId5" Type="http://schemas.openxmlformats.org/officeDocument/2006/relationships/image" Target="../media/image2.svg"/><Relationship Id="rId10" Type="http://schemas.openxmlformats.org/officeDocument/2006/relationships/image" Target="../media/image7.png"/><Relationship Id="rId4" Type="http://schemas.openxmlformats.org/officeDocument/2006/relationships/image" Target="../media/image1.png"/><Relationship Id="rId9" Type="http://schemas.openxmlformats.org/officeDocument/2006/relationships/image" Target="../media/image6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7.png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10.png"/><Relationship Id="rId5" Type="http://schemas.openxmlformats.org/officeDocument/2006/relationships/image" Target="../media/image6.svg"/><Relationship Id="rId4" Type="http://schemas.openxmlformats.org/officeDocument/2006/relationships/image" Target="../media/image5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7.png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11.png"/><Relationship Id="rId5" Type="http://schemas.openxmlformats.org/officeDocument/2006/relationships/image" Target="../media/image6.svg"/><Relationship Id="rId10" Type="http://schemas.openxmlformats.org/officeDocument/2006/relationships/image" Target="../media/image9.png"/><Relationship Id="rId4" Type="http://schemas.openxmlformats.org/officeDocument/2006/relationships/image" Target="../media/image5.png"/><Relationship Id="rId9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4.svg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image" Target="../media/image13.png"/><Relationship Id="rId11" Type="http://schemas.openxmlformats.org/officeDocument/2006/relationships/image" Target="../media/image9.png"/><Relationship Id="rId5" Type="http://schemas.openxmlformats.org/officeDocument/2006/relationships/image" Target="../media/image6.svg"/><Relationship Id="rId10" Type="http://schemas.openxmlformats.org/officeDocument/2006/relationships/image" Target="../media/image8.svg"/><Relationship Id="rId4" Type="http://schemas.openxmlformats.org/officeDocument/2006/relationships/image" Target="../media/image5.png"/><Relationship Id="rId9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7.png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6" Type="http://schemas.openxmlformats.org/officeDocument/2006/relationships/image" Target="../media/image16.png"/><Relationship Id="rId5" Type="http://schemas.openxmlformats.org/officeDocument/2006/relationships/image" Target="../media/image6.svg"/><Relationship Id="rId4" Type="http://schemas.openxmlformats.org/officeDocument/2006/relationships/image" Target="../media/image5.png"/><Relationship Id="rId9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7.png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6" Type="http://schemas.openxmlformats.org/officeDocument/2006/relationships/image" Target="../media/image17.png"/><Relationship Id="rId5" Type="http://schemas.openxmlformats.org/officeDocument/2006/relationships/image" Target="../media/image6.svg"/><Relationship Id="rId4" Type="http://schemas.openxmlformats.org/officeDocument/2006/relationships/image" Target="../media/image5.png"/><Relationship Id="rId9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9.png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6" Type="http://schemas.openxmlformats.org/officeDocument/2006/relationships/image" Target="../media/image18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8.svg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Relationship Id="rId9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9.png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6" Type="http://schemas.openxmlformats.org/officeDocument/2006/relationships/image" Target="../media/image20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5" Type="http://schemas.openxmlformats.org/officeDocument/2006/relationships/image" Target="../media/image9.png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p3"/><Relationship Id="rId1" Type="http://schemas.microsoft.com/office/2007/relationships/media" Target="../media/media11.mp3"/><Relationship Id="rId5" Type="http://schemas.openxmlformats.org/officeDocument/2006/relationships/image" Target="../media/image9.png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p3"/><Relationship Id="rId1" Type="http://schemas.microsoft.com/office/2007/relationships/media" Target="../media/media12.mp3"/><Relationship Id="rId5" Type="http://schemas.openxmlformats.org/officeDocument/2006/relationships/image" Target="../media/image9.png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p3"/><Relationship Id="rId1" Type="http://schemas.microsoft.com/office/2007/relationships/media" Target="../media/media13.mp3"/><Relationship Id="rId5" Type="http://schemas.openxmlformats.org/officeDocument/2006/relationships/image" Target="../media/image9.png"/><Relationship Id="rId4" Type="http://schemas.openxmlformats.org/officeDocument/2006/relationships/image" Target="../media/image2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p3"/><Relationship Id="rId1" Type="http://schemas.microsoft.com/office/2007/relationships/media" Target="../media/media14.mp3"/><Relationship Id="rId5" Type="http://schemas.openxmlformats.org/officeDocument/2006/relationships/image" Target="../media/image9.png"/><Relationship Id="rId4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7.png"/><Relationship Id="rId2" Type="http://schemas.openxmlformats.org/officeDocument/2006/relationships/audio" Target="../media/media15.mp3"/><Relationship Id="rId1" Type="http://schemas.microsoft.com/office/2007/relationships/media" Target="../media/media15.mp3"/><Relationship Id="rId6" Type="http://schemas.openxmlformats.org/officeDocument/2006/relationships/image" Target="../media/image26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type-2-diabetes" TargetMode="External"/><Relationship Id="rId7" Type="http://schemas.openxmlformats.org/officeDocument/2006/relationships/hyperlink" Target="https://www.wiley.com/en-us/Principles+of+Anatomy+and+Physiology%2C+16th+Edition-p-9781119662686" TargetMode="External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who.int/news-room/fact-sheets/detail/diabetes" TargetMode="External"/><Relationship Id="rId5" Type="http://schemas.openxmlformats.org/officeDocument/2006/relationships/hyperlink" Target="https://www.diabetes.org.uk/about-diabetes/type-2-diabetes" TargetMode="External"/><Relationship Id="rId4" Type="http://schemas.openxmlformats.org/officeDocument/2006/relationships/hyperlink" Target="https://www.nice.org.uk/guidance/ng28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51899" y="6447953"/>
            <a:ext cx="6067640" cy="649861"/>
            <a:chOff x="0" y="0"/>
            <a:chExt cx="3794488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794487" cy="406400"/>
            </a:xfrm>
            <a:custGeom>
              <a:avLst/>
              <a:gdLst/>
              <a:ahLst/>
              <a:cxnLst/>
              <a:rect l="l" t="t" r="r" b="b"/>
              <a:pathLst>
                <a:path w="3794487" h="406400">
                  <a:moveTo>
                    <a:pt x="3591287" y="0"/>
                  </a:moveTo>
                  <a:cubicBezTo>
                    <a:pt x="3703512" y="0"/>
                    <a:pt x="3794487" y="90976"/>
                    <a:pt x="3794487" y="203200"/>
                  </a:cubicBezTo>
                  <a:cubicBezTo>
                    <a:pt x="3794487" y="315424"/>
                    <a:pt x="3703512" y="406400"/>
                    <a:pt x="3591287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BFE5F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3794488" cy="454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1282782" y="2006171"/>
            <a:ext cx="4186399" cy="6933994"/>
          </a:xfrm>
          <a:custGeom>
            <a:avLst/>
            <a:gdLst/>
            <a:ahLst/>
            <a:cxnLst/>
            <a:rect l="l" t="t" r="r" b="b"/>
            <a:pathLst>
              <a:path w="4186399" h="6933994">
                <a:moveTo>
                  <a:pt x="0" y="0"/>
                </a:moveTo>
                <a:lnTo>
                  <a:pt x="4186399" y="0"/>
                </a:lnTo>
                <a:lnTo>
                  <a:pt x="4186399" y="6933994"/>
                </a:lnTo>
                <a:lnTo>
                  <a:pt x="0" y="693399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flipH="1" flipV="1">
            <a:off x="13375981" y="5143500"/>
            <a:ext cx="6079017" cy="5448319"/>
          </a:xfrm>
          <a:custGeom>
            <a:avLst/>
            <a:gdLst/>
            <a:ahLst/>
            <a:cxnLst/>
            <a:rect l="l" t="t" r="r" b="b"/>
            <a:pathLst>
              <a:path w="6079017" h="5448319">
                <a:moveTo>
                  <a:pt x="6079017" y="5448319"/>
                </a:moveTo>
                <a:lnTo>
                  <a:pt x="0" y="5448319"/>
                </a:lnTo>
                <a:lnTo>
                  <a:pt x="0" y="0"/>
                </a:lnTo>
                <a:lnTo>
                  <a:pt x="6079017" y="0"/>
                </a:lnTo>
                <a:lnTo>
                  <a:pt x="6079017" y="5448319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5219512" y="-1642323"/>
            <a:ext cx="7355656" cy="5342045"/>
          </a:xfrm>
          <a:custGeom>
            <a:avLst/>
            <a:gdLst/>
            <a:ahLst/>
            <a:cxnLst/>
            <a:rect l="l" t="t" r="r" b="b"/>
            <a:pathLst>
              <a:path w="7355656" h="5342045">
                <a:moveTo>
                  <a:pt x="0" y="0"/>
                </a:moveTo>
                <a:lnTo>
                  <a:pt x="7355656" y="0"/>
                </a:lnTo>
                <a:lnTo>
                  <a:pt x="7355656" y="5342046"/>
                </a:lnTo>
                <a:lnTo>
                  <a:pt x="0" y="534204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1905000" y="1687592"/>
            <a:ext cx="9744701" cy="38582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5824"/>
              </a:lnSpc>
            </a:pPr>
            <a:r>
              <a:rPr lang="en-US" sz="8800" b="1" spc="-1109" dirty="0">
                <a:solidFill>
                  <a:srgbClr val="1B5A74"/>
                </a:solidFill>
                <a:latin typeface="Cerebri Heavy"/>
              </a:rPr>
              <a:t>Care Plan for a Patient with Type 2 Diabetes</a:t>
            </a:r>
            <a:endParaRPr lang="en-US" sz="8800" b="1" spc="-1109" dirty="0">
              <a:solidFill>
                <a:srgbClr val="1B5A74"/>
              </a:solidFill>
              <a:latin typeface="Cerebri Heavy"/>
              <a:sym typeface="Cerebri Heavy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662188" y="5545828"/>
            <a:ext cx="10439401" cy="5095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167"/>
              </a:lnSpc>
            </a:pPr>
            <a:r>
              <a:rPr lang="en-US" sz="2976" b="1" spc="306" dirty="0">
                <a:solidFill>
                  <a:srgbClr val="1B5A74"/>
                </a:solidFill>
                <a:latin typeface="Cerebri Bold"/>
                <a:ea typeface="Cerebri Bold"/>
                <a:cs typeface="Cerebri Bold"/>
                <a:sym typeface="Cerebri Bold"/>
              </a:rPr>
              <a:t>Module: BMHP5023 Introduction to Physiology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38740" y="6638947"/>
            <a:ext cx="4872512" cy="353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10"/>
              </a:lnSpc>
            </a:pPr>
            <a:r>
              <a:rPr lang="en-US" sz="2933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Student Number: 2426399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23133" y="8836458"/>
            <a:ext cx="3772316" cy="3783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  <a:spcBef>
                <a:spcPct val="0"/>
              </a:spcBef>
            </a:pPr>
            <a:r>
              <a:rPr lang="en-US" sz="2800" b="1" dirty="0">
                <a:solidFill>
                  <a:srgbClr val="1B5A74"/>
                </a:solidFill>
                <a:latin typeface="Cerebri Heavy"/>
                <a:ea typeface="Cerebri Heavy"/>
                <a:cs typeface="Cerebri Heavy"/>
                <a:sym typeface="Cerebri Heavy"/>
              </a:rPr>
              <a:t>PRESENTED BY: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02645" y="9479075"/>
            <a:ext cx="3373280" cy="4351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940"/>
              </a:lnSpc>
              <a:spcBef>
                <a:spcPct val="0"/>
              </a:spcBef>
            </a:pPr>
            <a:r>
              <a:rPr lang="en-US" sz="4400" spc="-42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Hira Ahmed</a:t>
            </a:r>
          </a:p>
        </p:txBody>
      </p:sp>
      <p:sp>
        <p:nvSpPr>
          <p:cNvPr id="13" name="Freeform 13"/>
          <p:cNvSpPr/>
          <p:nvPr/>
        </p:nvSpPr>
        <p:spPr>
          <a:xfrm>
            <a:off x="6531439" y="8514779"/>
            <a:ext cx="2365902" cy="425387"/>
          </a:xfrm>
          <a:custGeom>
            <a:avLst/>
            <a:gdLst/>
            <a:ahLst/>
            <a:cxnLst/>
            <a:rect l="l" t="t" r="r" b="b"/>
            <a:pathLst>
              <a:path w="2365902" h="425387">
                <a:moveTo>
                  <a:pt x="0" y="0"/>
                </a:moveTo>
                <a:lnTo>
                  <a:pt x="2365901" y="0"/>
                </a:lnTo>
                <a:lnTo>
                  <a:pt x="2365901" y="425386"/>
                </a:lnTo>
                <a:lnTo>
                  <a:pt x="0" y="42538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t="-1134821" r="-12597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14577375" y="1028700"/>
            <a:ext cx="2365902" cy="425386"/>
          </a:xfrm>
          <a:custGeom>
            <a:avLst/>
            <a:gdLst/>
            <a:ahLst/>
            <a:cxnLst/>
            <a:rect l="l" t="t" r="r" b="b"/>
            <a:pathLst>
              <a:path w="2365902" h="425386">
                <a:moveTo>
                  <a:pt x="0" y="0"/>
                </a:moveTo>
                <a:lnTo>
                  <a:pt x="2365902" y="0"/>
                </a:lnTo>
                <a:lnTo>
                  <a:pt x="2365902" y="425386"/>
                </a:lnTo>
                <a:lnTo>
                  <a:pt x="0" y="42538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t="-1134821" r="-12597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9">
            <a:extLst>
              <a:ext uri="{FF2B5EF4-FFF2-40B4-BE49-F238E27FC236}">
                <a16:creationId xmlns:a16="http://schemas.microsoft.com/office/drawing/2014/main" id="{C400552A-A3B6-11C8-6A8B-ACAB875D3996}"/>
              </a:ext>
            </a:extLst>
          </p:cNvPr>
          <p:cNvSpPr txBox="1"/>
          <p:nvPr/>
        </p:nvSpPr>
        <p:spPr>
          <a:xfrm>
            <a:off x="1151899" y="7472356"/>
            <a:ext cx="10439401" cy="5095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167"/>
              </a:lnSpc>
            </a:pPr>
            <a:r>
              <a:rPr lang="en-US" sz="2976" b="1" spc="306" dirty="0">
                <a:solidFill>
                  <a:srgbClr val="1B5A74"/>
                </a:solidFill>
                <a:latin typeface="Cerebri Bold"/>
                <a:ea typeface="Cerebri Bold"/>
                <a:cs typeface="Cerebri Bold"/>
                <a:sym typeface="Cerebri Bold"/>
              </a:rPr>
              <a:t>Lecturer Name: Gillian Weaver </a:t>
            </a:r>
          </a:p>
        </p:txBody>
      </p:sp>
      <p:pic>
        <p:nvPicPr>
          <p:cNvPr id="17" name="1">
            <a:hlinkClick r:id="" action="ppaction://media"/>
            <a:extLst>
              <a:ext uri="{FF2B5EF4-FFF2-40B4-BE49-F238E27FC236}">
                <a16:creationId xmlns:a16="http://schemas.microsoft.com/office/drawing/2014/main" id="{AA48F954-E91E-E0F0-4F10-F7FE92C3F9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9906000" y="785017"/>
            <a:ext cx="1620463" cy="16204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680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43583" y="890308"/>
            <a:ext cx="3278155" cy="611428"/>
            <a:chOff x="0" y="0"/>
            <a:chExt cx="2178902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78902" cy="406400"/>
            </a:xfrm>
            <a:custGeom>
              <a:avLst/>
              <a:gdLst/>
              <a:ahLst/>
              <a:cxnLst/>
              <a:rect l="l" t="t" r="r" b="b"/>
              <a:pathLst>
                <a:path w="2178902" h="406400">
                  <a:moveTo>
                    <a:pt x="1975702" y="0"/>
                  </a:moveTo>
                  <a:cubicBezTo>
                    <a:pt x="2087926" y="0"/>
                    <a:pt x="2178902" y="90976"/>
                    <a:pt x="2178902" y="203200"/>
                  </a:cubicBezTo>
                  <a:cubicBezTo>
                    <a:pt x="2178902" y="315424"/>
                    <a:pt x="2087926" y="406400"/>
                    <a:pt x="1975702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BFE5F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2178902" cy="454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307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28700" y="4350499"/>
            <a:ext cx="7827003" cy="4422983"/>
            <a:chOff x="0" y="0"/>
            <a:chExt cx="2061433" cy="116490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061433" cy="1164901"/>
            </a:xfrm>
            <a:custGeom>
              <a:avLst/>
              <a:gdLst/>
              <a:ahLst/>
              <a:cxnLst/>
              <a:rect l="l" t="t" r="r" b="b"/>
              <a:pathLst>
                <a:path w="2061433" h="1164901">
                  <a:moveTo>
                    <a:pt x="50446" y="0"/>
                  </a:moveTo>
                  <a:lnTo>
                    <a:pt x="2010987" y="0"/>
                  </a:lnTo>
                  <a:cubicBezTo>
                    <a:pt x="2024366" y="0"/>
                    <a:pt x="2037197" y="5315"/>
                    <a:pt x="2046658" y="14775"/>
                  </a:cubicBezTo>
                  <a:cubicBezTo>
                    <a:pt x="2056118" y="24236"/>
                    <a:pt x="2061433" y="37067"/>
                    <a:pt x="2061433" y="50446"/>
                  </a:cubicBezTo>
                  <a:lnTo>
                    <a:pt x="2061433" y="1114455"/>
                  </a:lnTo>
                  <a:cubicBezTo>
                    <a:pt x="2061433" y="1127834"/>
                    <a:pt x="2056118" y="1140665"/>
                    <a:pt x="2046658" y="1150126"/>
                  </a:cubicBezTo>
                  <a:cubicBezTo>
                    <a:pt x="2037197" y="1159586"/>
                    <a:pt x="2024366" y="1164901"/>
                    <a:pt x="2010987" y="1164901"/>
                  </a:cubicBezTo>
                  <a:lnTo>
                    <a:pt x="50446" y="1164901"/>
                  </a:lnTo>
                  <a:cubicBezTo>
                    <a:pt x="37067" y="1164901"/>
                    <a:pt x="24236" y="1159586"/>
                    <a:pt x="14775" y="1150126"/>
                  </a:cubicBezTo>
                  <a:cubicBezTo>
                    <a:pt x="5315" y="1140665"/>
                    <a:pt x="0" y="1127834"/>
                    <a:pt x="0" y="1114455"/>
                  </a:cubicBezTo>
                  <a:lnTo>
                    <a:pt x="0" y="50446"/>
                  </a:lnTo>
                  <a:cubicBezTo>
                    <a:pt x="0" y="37067"/>
                    <a:pt x="5315" y="24236"/>
                    <a:pt x="14775" y="14775"/>
                  </a:cubicBezTo>
                  <a:cubicBezTo>
                    <a:pt x="24236" y="5315"/>
                    <a:pt x="37067" y="0"/>
                    <a:pt x="50446" y="0"/>
                  </a:cubicBezTo>
                  <a:close/>
                </a:path>
              </a:pathLst>
            </a:custGeom>
            <a:solidFill>
              <a:srgbClr val="BFE5F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2061433" cy="121252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9969230" y="4743088"/>
            <a:ext cx="9979015" cy="7247260"/>
          </a:xfrm>
          <a:custGeom>
            <a:avLst/>
            <a:gdLst/>
            <a:ahLst/>
            <a:cxnLst/>
            <a:rect l="l" t="t" r="r" b="b"/>
            <a:pathLst>
              <a:path w="9979015" h="7247260">
                <a:moveTo>
                  <a:pt x="0" y="0"/>
                </a:moveTo>
                <a:lnTo>
                  <a:pt x="9979015" y="0"/>
                </a:lnTo>
                <a:lnTo>
                  <a:pt x="9979015" y="7247260"/>
                </a:lnTo>
                <a:lnTo>
                  <a:pt x="0" y="72472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9969230" y="2489307"/>
            <a:ext cx="6457138" cy="6555470"/>
          </a:xfrm>
          <a:custGeom>
            <a:avLst/>
            <a:gdLst/>
            <a:ahLst/>
            <a:cxnLst/>
            <a:rect l="l" t="t" r="r" b="b"/>
            <a:pathLst>
              <a:path w="6457138" h="6555470">
                <a:moveTo>
                  <a:pt x="0" y="0"/>
                </a:moveTo>
                <a:lnTo>
                  <a:pt x="6457138" y="0"/>
                </a:lnTo>
                <a:lnTo>
                  <a:pt x="6457138" y="6555470"/>
                </a:lnTo>
                <a:lnTo>
                  <a:pt x="0" y="655547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2272755" y="890308"/>
            <a:ext cx="3553468" cy="638910"/>
          </a:xfrm>
          <a:custGeom>
            <a:avLst/>
            <a:gdLst/>
            <a:ahLst/>
            <a:cxnLst/>
            <a:rect l="l" t="t" r="r" b="b"/>
            <a:pathLst>
              <a:path w="3553468" h="638910">
                <a:moveTo>
                  <a:pt x="0" y="0"/>
                </a:moveTo>
                <a:lnTo>
                  <a:pt x="3553468" y="0"/>
                </a:lnTo>
                <a:lnTo>
                  <a:pt x="3553468" y="638910"/>
                </a:lnTo>
                <a:lnTo>
                  <a:pt x="0" y="63891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t="-1134821" r="-12597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713726" y="9258300"/>
            <a:ext cx="2365902" cy="425387"/>
          </a:xfrm>
          <a:custGeom>
            <a:avLst/>
            <a:gdLst/>
            <a:ahLst/>
            <a:cxnLst/>
            <a:rect l="l" t="t" r="r" b="b"/>
            <a:pathLst>
              <a:path w="2365902" h="425387">
                <a:moveTo>
                  <a:pt x="0" y="0"/>
                </a:moveTo>
                <a:lnTo>
                  <a:pt x="2365902" y="0"/>
                </a:lnTo>
                <a:lnTo>
                  <a:pt x="2365902" y="425386"/>
                </a:lnTo>
                <a:lnTo>
                  <a:pt x="0" y="42538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t="-1134821" r="-12597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1028700" y="981075"/>
            <a:ext cx="3627581" cy="382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79"/>
              </a:lnSpc>
            </a:pPr>
            <a:r>
              <a:rPr lang="en-US" sz="2199" b="1" spc="226">
                <a:solidFill>
                  <a:srgbClr val="1B5A74"/>
                </a:solidFill>
                <a:latin typeface="Cerebri Bold"/>
                <a:ea typeface="Cerebri Bold"/>
                <a:cs typeface="Cerebri Bold"/>
                <a:sym typeface="Cerebri Bold"/>
              </a:rPr>
              <a:t>Studio Shodwe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28700" y="2575032"/>
            <a:ext cx="10113956" cy="11751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072"/>
              </a:lnSpc>
            </a:pPr>
            <a:r>
              <a:rPr lang="en-US" sz="8323" b="1" dirty="0">
                <a:solidFill>
                  <a:srgbClr val="1B5A74"/>
                </a:solidFill>
                <a:latin typeface="Cerebri Heavy"/>
                <a:ea typeface="Cerebri Heavy"/>
                <a:cs typeface="Cerebri Heavy"/>
                <a:sym typeface="Cerebri Heavy"/>
              </a:rPr>
              <a:t>Introduction</a:t>
            </a:r>
          </a:p>
        </p:txBody>
      </p:sp>
      <p:sp>
        <p:nvSpPr>
          <p:cNvPr id="17" name="Rectangle 3">
            <a:extLst>
              <a:ext uri="{FF2B5EF4-FFF2-40B4-BE49-F238E27FC236}">
                <a16:creationId xmlns:a16="http://schemas.microsoft.com/office/drawing/2014/main" id="{587CD4C0-C3AD-8407-5625-8E310F6325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0" y="4616745"/>
            <a:ext cx="6201698" cy="38904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Type 2 diabetes is a chronic disease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Affects blood glucose regulation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Linked to insulin resistance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Common health issue in the UK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Requires long-term management</a:t>
            </a: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(NHS, 2023)</a:t>
            </a:r>
          </a:p>
        </p:txBody>
      </p:sp>
      <p:pic>
        <p:nvPicPr>
          <p:cNvPr id="14" name="2">
            <a:hlinkClick r:id="" action="ppaction://media"/>
            <a:extLst>
              <a:ext uri="{FF2B5EF4-FFF2-40B4-BE49-F238E27FC236}">
                <a16:creationId xmlns:a16="http://schemas.microsoft.com/office/drawing/2014/main" id="{4BEB4AD0-2313-F4C8-4C08-6756785BA2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294240" y="5596845"/>
            <a:ext cx="1749464" cy="1749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36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714163" y="4288939"/>
            <a:ext cx="6618958" cy="4766762"/>
            <a:chOff x="0" y="0"/>
            <a:chExt cx="1743265" cy="125544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743265" cy="1255443"/>
            </a:xfrm>
            <a:custGeom>
              <a:avLst/>
              <a:gdLst/>
              <a:ahLst/>
              <a:cxnLst/>
              <a:rect l="l" t="t" r="r" b="b"/>
              <a:pathLst>
                <a:path w="1743265" h="1255443">
                  <a:moveTo>
                    <a:pt x="59653" y="0"/>
                  </a:moveTo>
                  <a:lnTo>
                    <a:pt x="1683612" y="0"/>
                  </a:lnTo>
                  <a:cubicBezTo>
                    <a:pt x="1699433" y="0"/>
                    <a:pt x="1714606" y="6285"/>
                    <a:pt x="1725793" y="17472"/>
                  </a:cubicBezTo>
                  <a:cubicBezTo>
                    <a:pt x="1736980" y="28659"/>
                    <a:pt x="1743265" y="43832"/>
                    <a:pt x="1743265" y="59653"/>
                  </a:cubicBezTo>
                  <a:lnTo>
                    <a:pt x="1743265" y="1195791"/>
                  </a:lnTo>
                  <a:cubicBezTo>
                    <a:pt x="1743265" y="1211612"/>
                    <a:pt x="1736980" y="1226785"/>
                    <a:pt x="1725793" y="1237972"/>
                  </a:cubicBezTo>
                  <a:cubicBezTo>
                    <a:pt x="1714606" y="1249159"/>
                    <a:pt x="1699433" y="1255443"/>
                    <a:pt x="1683612" y="1255443"/>
                  </a:cubicBezTo>
                  <a:lnTo>
                    <a:pt x="59653" y="1255443"/>
                  </a:lnTo>
                  <a:cubicBezTo>
                    <a:pt x="43832" y="1255443"/>
                    <a:pt x="28659" y="1249159"/>
                    <a:pt x="17472" y="1237972"/>
                  </a:cubicBezTo>
                  <a:cubicBezTo>
                    <a:pt x="6285" y="1226785"/>
                    <a:pt x="0" y="1211612"/>
                    <a:pt x="0" y="1195791"/>
                  </a:cubicBezTo>
                  <a:lnTo>
                    <a:pt x="0" y="59653"/>
                  </a:lnTo>
                  <a:cubicBezTo>
                    <a:pt x="0" y="43832"/>
                    <a:pt x="6285" y="28659"/>
                    <a:pt x="17472" y="17472"/>
                  </a:cubicBezTo>
                  <a:cubicBezTo>
                    <a:pt x="28659" y="6285"/>
                    <a:pt x="43832" y="0"/>
                    <a:pt x="59653" y="0"/>
                  </a:cubicBezTo>
                  <a:close/>
                </a:path>
              </a:pathLst>
            </a:custGeom>
            <a:solidFill>
              <a:srgbClr val="1B5A7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1743265" cy="13030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449206" y="962864"/>
            <a:ext cx="3278155" cy="611428"/>
            <a:chOff x="0" y="0"/>
            <a:chExt cx="2178902" cy="4064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178902" cy="406400"/>
            </a:xfrm>
            <a:custGeom>
              <a:avLst/>
              <a:gdLst/>
              <a:ahLst/>
              <a:cxnLst/>
              <a:rect l="l" t="t" r="r" b="b"/>
              <a:pathLst>
                <a:path w="2178902" h="406400">
                  <a:moveTo>
                    <a:pt x="1975702" y="0"/>
                  </a:moveTo>
                  <a:cubicBezTo>
                    <a:pt x="2087926" y="0"/>
                    <a:pt x="2178902" y="90976"/>
                    <a:pt x="2178902" y="203200"/>
                  </a:cubicBezTo>
                  <a:cubicBezTo>
                    <a:pt x="2178902" y="315424"/>
                    <a:pt x="2087926" y="406400"/>
                    <a:pt x="1975702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1B5A7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2178902" cy="454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307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-6424889" y="4481346"/>
            <a:ext cx="10352362" cy="7518403"/>
          </a:xfrm>
          <a:custGeom>
            <a:avLst/>
            <a:gdLst/>
            <a:ahLst/>
            <a:cxnLst/>
            <a:rect l="l" t="t" r="r" b="b"/>
            <a:pathLst>
              <a:path w="10352362" h="7518403">
                <a:moveTo>
                  <a:pt x="0" y="0"/>
                </a:moveTo>
                <a:lnTo>
                  <a:pt x="10352362" y="0"/>
                </a:lnTo>
                <a:lnTo>
                  <a:pt x="10352362" y="7518403"/>
                </a:lnTo>
                <a:lnTo>
                  <a:pt x="0" y="751840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4520014" y="-605292"/>
            <a:ext cx="9979015" cy="7247260"/>
          </a:xfrm>
          <a:custGeom>
            <a:avLst/>
            <a:gdLst/>
            <a:ahLst/>
            <a:cxnLst/>
            <a:rect l="l" t="t" r="r" b="b"/>
            <a:pathLst>
              <a:path w="9979015" h="7247260">
                <a:moveTo>
                  <a:pt x="0" y="0"/>
                </a:moveTo>
                <a:lnTo>
                  <a:pt x="9979015" y="0"/>
                </a:lnTo>
                <a:lnTo>
                  <a:pt x="9979015" y="7247260"/>
                </a:lnTo>
                <a:lnTo>
                  <a:pt x="0" y="72472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449206" y="2452945"/>
            <a:ext cx="5954686" cy="6805355"/>
          </a:xfrm>
          <a:custGeom>
            <a:avLst/>
            <a:gdLst/>
            <a:ahLst/>
            <a:cxnLst/>
            <a:rect l="l" t="t" r="r" b="b"/>
            <a:pathLst>
              <a:path w="5954686" h="6805355">
                <a:moveTo>
                  <a:pt x="0" y="0"/>
                </a:moveTo>
                <a:lnTo>
                  <a:pt x="5954686" y="0"/>
                </a:lnTo>
                <a:lnTo>
                  <a:pt x="5954686" y="6805355"/>
                </a:lnTo>
                <a:lnTo>
                  <a:pt x="0" y="680535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1634323" y="1053630"/>
            <a:ext cx="3093038" cy="37625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079"/>
              </a:lnSpc>
            </a:pPr>
            <a:r>
              <a:rPr lang="en-US" sz="2199" b="1" spc="226" dirty="0">
                <a:solidFill>
                  <a:srgbClr val="FFFFFF"/>
                </a:solidFill>
                <a:latin typeface="Cerebri Bold"/>
                <a:ea typeface="Cerebri Bold"/>
                <a:cs typeface="Cerebri Bold"/>
                <a:sym typeface="Cerebri Bold"/>
              </a:rPr>
              <a:t>Patient Overview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70970" y="2094431"/>
            <a:ext cx="5628948" cy="18723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28"/>
              </a:lnSpc>
            </a:pPr>
            <a:r>
              <a:rPr lang="en-US" sz="6106" b="1" dirty="0">
                <a:solidFill>
                  <a:srgbClr val="1B5A74"/>
                </a:solidFill>
                <a:latin typeface="Cerebri Heavy"/>
                <a:ea typeface="Cerebri Heavy"/>
                <a:cs typeface="Cerebri Heavy"/>
                <a:sym typeface="Cerebri Heavy"/>
              </a:rPr>
              <a:t>Fictional Patient Profile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93934" y="4845033"/>
            <a:ext cx="5954686" cy="35938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200000"/>
              </a:lnSpc>
            </a:pPr>
            <a:r>
              <a:rPr lang="en-US" sz="2400" dirty="0">
                <a:solidFill>
                  <a:schemeClr val="bg1"/>
                </a:solidFill>
                <a:latin typeface="Cerebri Heavy" panose="020B0604020202020204" charset="0"/>
              </a:rPr>
              <a:t>Name: Mr. Ahmed (fictional patient)</a:t>
            </a:r>
          </a:p>
          <a:p>
            <a:pPr>
              <a:lnSpc>
                <a:spcPct val="200000"/>
              </a:lnSpc>
            </a:pPr>
            <a:r>
              <a:rPr lang="en-US" sz="2400" dirty="0">
                <a:solidFill>
                  <a:schemeClr val="bg1"/>
                </a:solidFill>
                <a:latin typeface="Cerebri Heavy" panose="020B0604020202020204" charset="0"/>
              </a:rPr>
              <a:t>Age: 58 years</a:t>
            </a:r>
          </a:p>
          <a:p>
            <a:pPr>
              <a:lnSpc>
                <a:spcPct val="200000"/>
              </a:lnSpc>
            </a:pPr>
            <a:r>
              <a:rPr lang="en-US" sz="2400" dirty="0">
                <a:solidFill>
                  <a:schemeClr val="bg1"/>
                </a:solidFill>
                <a:latin typeface="Cerebri Heavy" panose="020B0604020202020204" charset="0"/>
              </a:rPr>
              <a:t>Gender: Male</a:t>
            </a:r>
          </a:p>
          <a:p>
            <a:pPr>
              <a:lnSpc>
                <a:spcPct val="200000"/>
              </a:lnSpc>
            </a:pPr>
            <a:r>
              <a:rPr lang="en-US" sz="2400" dirty="0">
                <a:solidFill>
                  <a:schemeClr val="bg1"/>
                </a:solidFill>
                <a:latin typeface="Cerebri Heavy" panose="020B0604020202020204" charset="0"/>
              </a:rPr>
              <a:t>Diagnosed with Type 2 diabetes</a:t>
            </a:r>
          </a:p>
          <a:p>
            <a:pPr>
              <a:lnSpc>
                <a:spcPct val="200000"/>
              </a:lnSpc>
            </a:pPr>
            <a:r>
              <a:rPr lang="en-US" sz="2400" dirty="0">
                <a:solidFill>
                  <a:schemeClr val="bg1"/>
                </a:solidFill>
                <a:latin typeface="Cerebri Heavy" panose="020B0604020202020204" charset="0"/>
              </a:rPr>
              <a:t>Overweight and sedentary lifestyle</a:t>
            </a:r>
          </a:p>
        </p:txBody>
      </p:sp>
      <p:sp>
        <p:nvSpPr>
          <p:cNvPr id="16" name="Freeform 16"/>
          <p:cNvSpPr/>
          <p:nvPr/>
        </p:nvSpPr>
        <p:spPr>
          <a:xfrm>
            <a:off x="6220941" y="1435900"/>
            <a:ext cx="2365902" cy="425386"/>
          </a:xfrm>
          <a:custGeom>
            <a:avLst/>
            <a:gdLst/>
            <a:ahLst/>
            <a:cxnLst/>
            <a:rect l="l" t="t" r="r" b="b"/>
            <a:pathLst>
              <a:path w="2365902" h="425386">
                <a:moveTo>
                  <a:pt x="0" y="0"/>
                </a:moveTo>
                <a:lnTo>
                  <a:pt x="2365901" y="0"/>
                </a:lnTo>
                <a:lnTo>
                  <a:pt x="2365901" y="425387"/>
                </a:lnTo>
                <a:lnTo>
                  <a:pt x="0" y="42538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t="-1134821" r="-12597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DD05C31-F681-5D72-E76D-B15A736DFFBE}"/>
              </a:ext>
            </a:extLst>
          </p:cNvPr>
          <p:cNvSpPr/>
          <p:nvPr/>
        </p:nvSpPr>
        <p:spPr>
          <a:xfrm>
            <a:off x="1219200" y="2094431"/>
            <a:ext cx="6324600" cy="73013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" name="Picture 19" descr="The image depicts a person wearing a blue t-shirt holding a blood glucose monitor, with a blood sugar level reading of 127 mg/dL displayed on the device.&#10;&#10;AI-generated content may be incorrect.">
            <a:extLst>
              <a:ext uri="{FF2B5EF4-FFF2-40B4-BE49-F238E27FC236}">
                <a16:creationId xmlns:a16="http://schemas.microsoft.com/office/drawing/2014/main" id="{B2645C7E-507E-0D11-215F-A70DD903709F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19167" r="11515"/>
          <a:stretch>
            <a:fillRect/>
          </a:stretch>
        </p:blipFill>
        <p:spPr>
          <a:xfrm>
            <a:off x="82951" y="1030770"/>
            <a:ext cx="8472837" cy="8148775"/>
          </a:xfrm>
          <a:prstGeom prst="rect">
            <a:avLst/>
          </a:prstGeom>
        </p:spPr>
      </p:pic>
      <p:pic>
        <p:nvPicPr>
          <p:cNvPr id="14" name="3">
            <a:hlinkClick r:id="" action="ppaction://media"/>
            <a:extLst>
              <a:ext uri="{FF2B5EF4-FFF2-40B4-BE49-F238E27FC236}">
                <a16:creationId xmlns:a16="http://schemas.microsoft.com/office/drawing/2014/main" id="{97089695-633F-C785-48ED-98C280C980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2461371" y="6094544"/>
            <a:ext cx="1258756" cy="12587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28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120922" y="-5504644"/>
            <a:ext cx="9979015" cy="7247260"/>
          </a:xfrm>
          <a:custGeom>
            <a:avLst/>
            <a:gdLst/>
            <a:ahLst/>
            <a:cxnLst/>
            <a:rect l="l" t="t" r="r" b="b"/>
            <a:pathLst>
              <a:path w="9979015" h="7247260">
                <a:moveTo>
                  <a:pt x="0" y="0"/>
                </a:moveTo>
                <a:lnTo>
                  <a:pt x="9979015" y="0"/>
                </a:lnTo>
                <a:lnTo>
                  <a:pt x="9979015" y="7247260"/>
                </a:lnTo>
                <a:lnTo>
                  <a:pt x="0" y="72472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843583" y="890308"/>
            <a:ext cx="3278155" cy="611428"/>
            <a:chOff x="0" y="0"/>
            <a:chExt cx="2178902" cy="4064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178902" cy="406400"/>
            </a:xfrm>
            <a:custGeom>
              <a:avLst/>
              <a:gdLst/>
              <a:ahLst/>
              <a:cxnLst/>
              <a:rect l="l" t="t" r="r" b="b"/>
              <a:pathLst>
                <a:path w="2178902" h="406400">
                  <a:moveTo>
                    <a:pt x="1975702" y="0"/>
                  </a:moveTo>
                  <a:cubicBezTo>
                    <a:pt x="2087926" y="0"/>
                    <a:pt x="2178902" y="90976"/>
                    <a:pt x="2178902" y="203200"/>
                  </a:cubicBezTo>
                  <a:cubicBezTo>
                    <a:pt x="2178902" y="315424"/>
                    <a:pt x="2087926" y="406400"/>
                    <a:pt x="1975702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1B5A7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2178902" cy="454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307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746951" y="4396447"/>
            <a:ext cx="7397049" cy="5382696"/>
            <a:chOff x="0" y="0"/>
            <a:chExt cx="1948194" cy="1417665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948194" cy="1417665"/>
            </a:xfrm>
            <a:custGeom>
              <a:avLst/>
              <a:gdLst/>
              <a:ahLst/>
              <a:cxnLst/>
              <a:rect l="l" t="t" r="r" b="b"/>
              <a:pathLst>
                <a:path w="1948194" h="1417665">
                  <a:moveTo>
                    <a:pt x="53378" y="0"/>
                  </a:moveTo>
                  <a:lnTo>
                    <a:pt x="1894816" y="0"/>
                  </a:lnTo>
                  <a:cubicBezTo>
                    <a:pt x="1924296" y="0"/>
                    <a:pt x="1948194" y="23898"/>
                    <a:pt x="1948194" y="53378"/>
                  </a:cubicBezTo>
                  <a:lnTo>
                    <a:pt x="1948194" y="1364287"/>
                  </a:lnTo>
                  <a:cubicBezTo>
                    <a:pt x="1948194" y="1393767"/>
                    <a:pt x="1924296" y="1417665"/>
                    <a:pt x="1894816" y="1417665"/>
                  </a:cubicBezTo>
                  <a:lnTo>
                    <a:pt x="53378" y="1417665"/>
                  </a:lnTo>
                  <a:cubicBezTo>
                    <a:pt x="23898" y="1417665"/>
                    <a:pt x="0" y="1393767"/>
                    <a:pt x="0" y="1364287"/>
                  </a:cubicBezTo>
                  <a:lnTo>
                    <a:pt x="0" y="53378"/>
                  </a:lnTo>
                  <a:cubicBezTo>
                    <a:pt x="0" y="23898"/>
                    <a:pt x="23898" y="0"/>
                    <a:pt x="53378" y="0"/>
                  </a:cubicBezTo>
                  <a:close/>
                </a:path>
              </a:pathLst>
            </a:custGeom>
            <a:solidFill>
              <a:srgbClr val="BFE5F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47625"/>
              <a:ext cx="1948194" cy="14652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2308991" y="4405607"/>
            <a:ext cx="568145" cy="568145"/>
          </a:xfrm>
          <a:custGeom>
            <a:avLst/>
            <a:gdLst/>
            <a:ahLst/>
            <a:cxnLst/>
            <a:rect l="l" t="t" r="r" b="b"/>
            <a:pathLst>
              <a:path w="568145" h="568145">
                <a:moveTo>
                  <a:pt x="0" y="0"/>
                </a:moveTo>
                <a:lnTo>
                  <a:pt x="568145" y="0"/>
                </a:lnTo>
                <a:lnTo>
                  <a:pt x="568145" y="568145"/>
                </a:lnTo>
                <a:lnTo>
                  <a:pt x="0" y="56814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2327455" y="6310373"/>
            <a:ext cx="568145" cy="568145"/>
          </a:xfrm>
          <a:custGeom>
            <a:avLst/>
            <a:gdLst/>
            <a:ahLst/>
            <a:cxnLst/>
            <a:rect l="l" t="t" r="r" b="b"/>
            <a:pathLst>
              <a:path w="568145" h="568145">
                <a:moveTo>
                  <a:pt x="0" y="0"/>
                </a:moveTo>
                <a:lnTo>
                  <a:pt x="568145" y="0"/>
                </a:lnTo>
                <a:lnTo>
                  <a:pt x="568145" y="568146"/>
                </a:lnTo>
                <a:lnTo>
                  <a:pt x="0" y="56814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2327455" y="8080555"/>
            <a:ext cx="568145" cy="568145"/>
          </a:xfrm>
          <a:custGeom>
            <a:avLst/>
            <a:gdLst/>
            <a:ahLst/>
            <a:cxnLst/>
            <a:rect l="l" t="t" r="r" b="b"/>
            <a:pathLst>
              <a:path w="568145" h="568145">
                <a:moveTo>
                  <a:pt x="0" y="0"/>
                </a:moveTo>
                <a:lnTo>
                  <a:pt x="568145" y="0"/>
                </a:lnTo>
                <a:lnTo>
                  <a:pt x="568145" y="568146"/>
                </a:lnTo>
                <a:lnTo>
                  <a:pt x="0" y="56814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0346436" y="1395339"/>
            <a:ext cx="6912864" cy="8229600"/>
          </a:xfrm>
          <a:custGeom>
            <a:avLst/>
            <a:gdLst/>
            <a:ahLst/>
            <a:cxnLst/>
            <a:rect l="l" t="t" r="r" b="b"/>
            <a:pathLst>
              <a:path w="6912864" h="8229600">
                <a:moveTo>
                  <a:pt x="0" y="0"/>
                </a:moveTo>
                <a:lnTo>
                  <a:pt x="6912864" y="0"/>
                </a:lnTo>
                <a:lnTo>
                  <a:pt x="691286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2411331" y="1792193"/>
            <a:ext cx="7397049" cy="223554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694"/>
              </a:lnSpc>
            </a:pPr>
            <a:r>
              <a:rPr lang="en-US" sz="7976" b="1" dirty="0">
                <a:solidFill>
                  <a:srgbClr val="1B5A74"/>
                </a:solidFill>
                <a:latin typeface="Cerebri Heavy"/>
                <a:ea typeface="Cerebri Heavy"/>
                <a:cs typeface="Cerebri Heavy"/>
                <a:sym typeface="Cerebri Heavy"/>
              </a:rPr>
              <a:t>Risk Factors for Diabetes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28700" y="981075"/>
            <a:ext cx="2837650" cy="3823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79"/>
              </a:lnSpc>
            </a:pPr>
            <a:r>
              <a:rPr lang="en-US" sz="2199" b="1" spc="226" dirty="0">
                <a:solidFill>
                  <a:srgbClr val="FFFFFF"/>
                </a:solidFill>
                <a:latin typeface="Cerebri Bold"/>
                <a:ea typeface="Cerebri Bold"/>
                <a:cs typeface="Cerebri Bold"/>
                <a:sym typeface="Cerebri Bold"/>
              </a:rPr>
              <a:t>Risk Factors</a:t>
            </a:r>
          </a:p>
        </p:txBody>
      </p:sp>
      <p:sp>
        <p:nvSpPr>
          <p:cNvPr id="21" name="Freeform 21"/>
          <p:cNvSpPr/>
          <p:nvPr/>
        </p:nvSpPr>
        <p:spPr>
          <a:xfrm>
            <a:off x="7367266" y="2971341"/>
            <a:ext cx="2079564" cy="615481"/>
          </a:xfrm>
          <a:custGeom>
            <a:avLst/>
            <a:gdLst/>
            <a:ahLst/>
            <a:cxnLst/>
            <a:rect l="l" t="t" r="r" b="b"/>
            <a:pathLst>
              <a:path w="2079564" h="615481">
                <a:moveTo>
                  <a:pt x="0" y="0"/>
                </a:moveTo>
                <a:lnTo>
                  <a:pt x="2079564" y="0"/>
                </a:lnTo>
                <a:lnTo>
                  <a:pt x="2079564" y="615481"/>
                </a:lnTo>
                <a:lnTo>
                  <a:pt x="0" y="61548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t="-1181824" r="-28613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Rectangle 2">
            <a:extLst>
              <a:ext uri="{FF2B5EF4-FFF2-40B4-BE49-F238E27FC236}">
                <a16:creationId xmlns:a16="http://schemas.microsoft.com/office/drawing/2014/main" id="{1587A079-DDB9-8331-04C8-6D3F31321E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87540" y="4119397"/>
            <a:ext cx="5935653" cy="55182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Obesity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Physical inactivity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High sugar diet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Smoking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Family history</a:t>
            </a:r>
            <a:b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(Diabetes UK, 2022)</a:t>
            </a:r>
          </a:p>
        </p:txBody>
      </p:sp>
      <p:sp>
        <p:nvSpPr>
          <p:cNvPr id="24" name="Freeform 9">
            <a:extLst>
              <a:ext uri="{FF2B5EF4-FFF2-40B4-BE49-F238E27FC236}">
                <a16:creationId xmlns:a16="http://schemas.microsoft.com/office/drawing/2014/main" id="{3EB0F07C-C1B0-6C82-1367-9EAE74AA20BA}"/>
              </a:ext>
            </a:extLst>
          </p:cNvPr>
          <p:cNvSpPr/>
          <p:nvPr/>
        </p:nvSpPr>
        <p:spPr>
          <a:xfrm>
            <a:off x="2327455" y="5337355"/>
            <a:ext cx="568145" cy="568145"/>
          </a:xfrm>
          <a:custGeom>
            <a:avLst/>
            <a:gdLst/>
            <a:ahLst/>
            <a:cxnLst/>
            <a:rect l="l" t="t" r="r" b="b"/>
            <a:pathLst>
              <a:path w="568145" h="568145">
                <a:moveTo>
                  <a:pt x="0" y="0"/>
                </a:moveTo>
                <a:lnTo>
                  <a:pt x="568145" y="0"/>
                </a:lnTo>
                <a:lnTo>
                  <a:pt x="568145" y="568145"/>
                </a:lnTo>
                <a:lnTo>
                  <a:pt x="0" y="56814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Freeform 9">
            <a:extLst>
              <a:ext uri="{FF2B5EF4-FFF2-40B4-BE49-F238E27FC236}">
                <a16:creationId xmlns:a16="http://schemas.microsoft.com/office/drawing/2014/main" id="{DF145DC2-CA46-7DDB-DDDD-9B039C094675}"/>
              </a:ext>
            </a:extLst>
          </p:cNvPr>
          <p:cNvSpPr/>
          <p:nvPr/>
        </p:nvSpPr>
        <p:spPr>
          <a:xfrm>
            <a:off x="2327455" y="7166155"/>
            <a:ext cx="568145" cy="568145"/>
          </a:xfrm>
          <a:custGeom>
            <a:avLst/>
            <a:gdLst/>
            <a:ahLst/>
            <a:cxnLst/>
            <a:rect l="l" t="t" r="r" b="b"/>
            <a:pathLst>
              <a:path w="568145" h="568145">
                <a:moveTo>
                  <a:pt x="0" y="0"/>
                </a:moveTo>
                <a:lnTo>
                  <a:pt x="568145" y="0"/>
                </a:lnTo>
                <a:lnTo>
                  <a:pt x="568145" y="568145"/>
                </a:lnTo>
                <a:lnTo>
                  <a:pt x="0" y="56814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15" name="4">
            <a:hlinkClick r:id="" action="ppaction://media"/>
            <a:extLst>
              <a:ext uri="{FF2B5EF4-FFF2-40B4-BE49-F238E27FC236}">
                <a16:creationId xmlns:a16="http://schemas.microsoft.com/office/drawing/2014/main" id="{4B104E64-6248-777B-994D-64D0C2AD81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145720" y="5261239"/>
            <a:ext cx="1617280" cy="16172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656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703670" y="6718490"/>
            <a:ext cx="8044054" cy="3568510"/>
            <a:chOff x="0" y="0"/>
            <a:chExt cx="2118599" cy="64618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18599" cy="646189"/>
            </a:xfrm>
            <a:custGeom>
              <a:avLst/>
              <a:gdLst/>
              <a:ahLst/>
              <a:cxnLst/>
              <a:rect l="l" t="t" r="r" b="b"/>
              <a:pathLst>
                <a:path w="2118599" h="646189">
                  <a:moveTo>
                    <a:pt x="49084" y="0"/>
                  </a:moveTo>
                  <a:lnTo>
                    <a:pt x="2069514" y="0"/>
                  </a:lnTo>
                  <a:cubicBezTo>
                    <a:pt x="2096623" y="0"/>
                    <a:pt x="2118599" y="21976"/>
                    <a:pt x="2118599" y="49084"/>
                  </a:cubicBezTo>
                  <a:lnTo>
                    <a:pt x="2118599" y="597104"/>
                  </a:lnTo>
                  <a:cubicBezTo>
                    <a:pt x="2118599" y="624213"/>
                    <a:pt x="2096623" y="646189"/>
                    <a:pt x="2069514" y="646189"/>
                  </a:cubicBezTo>
                  <a:lnTo>
                    <a:pt x="49084" y="646189"/>
                  </a:lnTo>
                  <a:cubicBezTo>
                    <a:pt x="21976" y="646189"/>
                    <a:pt x="0" y="624213"/>
                    <a:pt x="0" y="597104"/>
                  </a:cubicBezTo>
                  <a:lnTo>
                    <a:pt x="0" y="49084"/>
                  </a:lnTo>
                  <a:cubicBezTo>
                    <a:pt x="0" y="21976"/>
                    <a:pt x="21976" y="0"/>
                    <a:pt x="49084" y="0"/>
                  </a:cubicBezTo>
                  <a:close/>
                </a:path>
              </a:pathLst>
            </a:custGeom>
            <a:solidFill>
              <a:srgbClr val="BFE5F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2118599" cy="69381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003407" y="4780553"/>
            <a:ext cx="3278155" cy="611428"/>
            <a:chOff x="0" y="0"/>
            <a:chExt cx="2178902" cy="4064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178902" cy="406400"/>
            </a:xfrm>
            <a:custGeom>
              <a:avLst/>
              <a:gdLst/>
              <a:ahLst/>
              <a:cxnLst/>
              <a:rect l="l" t="t" r="r" b="b"/>
              <a:pathLst>
                <a:path w="2178902" h="406400">
                  <a:moveTo>
                    <a:pt x="1975702" y="0"/>
                  </a:moveTo>
                  <a:cubicBezTo>
                    <a:pt x="2087926" y="0"/>
                    <a:pt x="2178902" y="90976"/>
                    <a:pt x="2178902" y="203200"/>
                  </a:cubicBezTo>
                  <a:cubicBezTo>
                    <a:pt x="2178902" y="315424"/>
                    <a:pt x="2087926" y="406400"/>
                    <a:pt x="1975702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1B5A7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2178902" cy="454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307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-1689753" y="5142540"/>
            <a:ext cx="9979015" cy="7247260"/>
          </a:xfrm>
          <a:custGeom>
            <a:avLst/>
            <a:gdLst/>
            <a:ahLst/>
            <a:cxnLst/>
            <a:rect l="l" t="t" r="r" b="b"/>
            <a:pathLst>
              <a:path w="9979015" h="7247260">
                <a:moveTo>
                  <a:pt x="0" y="0"/>
                </a:moveTo>
                <a:lnTo>
                  <a:pt x="9979015" y="0"/>
                </a:lnTo>
                <a:lnTo>
                  <a:pt x="9979015" y="7247260"/>
                </a:lnTo>
                <a:lnTo>
                  <a:pt x="0" y="72472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6329346" y="-1115278"/>
            <a:ext cx="9979015" cy="7247260"/>
          </a:xfrm>
          <a:custGeom>
            <a:avLst/>
            <a:gdLst/>
            <a:ahLst/>
            <a:cxnLst/>
            <a:rect l="l" t="t" r="r" b="b"/>
            <a:pathLst>
              <a:path w="9979015" h="7247260">
                <a:moveTo>
                  <a:pt x="0" y="0"/>
                </a:moveTo>
                <a:lnTo>
                  <a:pt x="9979015" y="0"/>
                </a:lnTo>
                <a:lnTo>
                  <a:pt x="9979015" y="7247260"/>
                </a:lnTo>
                <a:lnTo>
                  <a:pt x="0" y="72472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984129" y="2036268"/>
            <a:ext cx="5344304" cy="7222032"/>
          </a:xfrm>
          <a:custGeom>
            <a:avLst/>
            <a:gdLst/>
            <a:ahLst/>
            <a:cxnLst/>
            <a:rect l="l" t="t" r="r" b="b"/>
            <a:pathLst>
              <a:path w="5344304" h="7222032">
                <a:moveTo>
                  <a:pt x="0" y="0"/>
                </a:moveTo>
                <a:lnTo>
                  <a:pt x="5344304" y="0"/>
                </a:lnTo>
                <a:lnTo>
                  <a:pt x="5344304" y="7222032"/>
                </a:lnTo>
                <a:lnTo>
                  <a:pt x="0" y="722203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9188524" y="4871320"/>
            <a:ext cx="3627581" cy="382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79"/>
              </a:lnSpc>
            </a:pPr>
            <a:r>
              <a:rPr lang="en-US" sz="2199" b="1" spc="226" dirty="0">
                <a:solidFill>
                  <a:srgbClr val="FFFFFF"/>
                </a:solidFill>
                <a:latin typeface="Cerebri Bold"/>
                <a:ea typeface="Cerebri Bold"/>
                <a:cs typeface="Cerebri Bold"/>
                <a:sym typeface="Cerebri Bold"/>
              </a:rPr>
              <a:t>Endocrine System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03670" y="2584552"/>
            <a:ext cx="8450210" cy="19780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677"/>
              </a:lnSpc>
            </a:pPr>
            <a:r>
              <a:rPr lang="en-US" sz="7043" b="1" dirty="0">
                <a:solidFill>
                  <a:srgbClr val="1B5A74"/>
                </a:solidFill>
                <a:latin typeface="Cerebri Heavy"/>
                <a:ea typeface="Cerebri Heavy"/>
                <a:cs typeface="Cerebri Heavy"/>
                <a:sym typeface="Cerebri Heavy"/>
              </a:rPr>
              <a:t>Body System Involved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038580" y="6933917"/>
            <a:ext cx="7290766" cy="31366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53759" lvl="1" indent="-276880" algn="l">
              <a:lnSpc>
                <a:spcPts val="5001"/>
              </a:lnSpc>
              <a:buFont typeface="Arial"/>
              <a:buChar char="•"/>
            </a:pPr>
            <a:r>
              <a:rPr lang="en-US" sz="2564" b="1" dirty="0">
                <a:solidFill>
                  <a:srgbClr val="1B5A74"/>
                </a:solidFill>
                <a:latin typeface="Cerebri Bold"/>
                <a:ea typeface="Cerebri Bold"/>
                <a:cs typeface="Cerebri Bold"/>
                <a:sym typeface="Cerebri Bold"/>
              </a:rPr>
              <a:t>Regulates hormones in the body</a:t>
            </a:r>
          </a:p>
          <a:p>
            <a:pPr marL="553759" lvl="1" indent="-276880" algn="l">
              <a:lnSpc>
                <a:spcPts val="5001"/>
              </a:lnSpc>
              <a:buFont typeface="Arial"/>
              <a:buChar char="•"/>
            </a:pPr>
            <a:r>
              <a:rPr lang="en-US" sz="2564" b="1" dirty="0">
                <a:solidFill>
                  <a:srgbClr val="1B5A74"/>
                </a:solidFill>
                <a:latin typeface="Cerebri Bold"/>
                <a:ea typeface="Cerebri Bold"/>
                <a:cs typeface="Cerebri Bold"/>
                <a:sym typeface="Cerebri Bold"/>
              </a:rPr>
              <a:t>Controls Metabolism</a:t>
            </a:r>
          </a:p>
          <a:p>
            <a:pPr marL="553759" lvl="1" indent="-276880" algn="l">
              <a:lnSpc>
                <a:spcPts val="5001"/>
              </a:lnSpc>
              <a:buFont typeface="Arial"/>
              <a:buChar char="•"/>
            </a:pPr>
            <a:r>
              <a:rPr lang="en-US" sz="2564" b="1" dirty="0">
                <a:solidFill>
                  <a:srgbClr val="1B5A74"/>
                </a:solidFill>
                <a:latin typeface="Cerebri Bold"/>
                <a:ea typeface="Cerebri Bold"/>
                <a:cs typeface="Cerebri Bold"/>
                <a:sym typeface="Cerebri Bold"/>
              </a:rPr>
              <a:t>Maintains blood glucose levels</a:t>
            </a:r>
          </a:p>
          <a:p>
            <a:pPr marL="553759" lvl="1" indent="-276880" algn="l">
              <a:lnSpc>
                <a:spcPts val="5001"/>
              </a:lnSpc>
              <a:buFont typeface="Arial"/>
              <a:buChar char="•"/>
            </a:pPr>
            <a:r>
              <a:rPr lang="en-US" sz="2564" b="1" dirty="0">
                <a:solidFill>
                  <a:srgbClr val="1B5A74"/>
                </a:solidFill>
                <a:latin typeface="Cerebri Bold"/>
                <a:ea typeface="Cerebri Bold"/>
                <a:cs typeface="Cerebri Bold"/>
                <a:sym typeface="Cerebri Bold"/>
              </a:rPr>
              <a:t>Includes Pancreas gland</a:t>
            </a:r>
          </a:p>
          <a:p>
            <a:pPr marL="553759" lvl="1" indent="-276880" algn="l">
              <a:lnSpc>
                <a:spcPts val="5001"/>
              </a:lnSpc>
              <a:buFont typeface="Arial"/>
              <a:buChar char="•"/>
            </a:pPr>
            <a:r>
              <a:rPr lang="en-US" sz="2564" b="1" dirty="0">
                <a:solidFill>
                  <a:srgbClr val="1B5A74"/>
                </a:solidFill>
                <a:latin typeface="Cerebri Bold"/>
                <a:ea typeface="Cerebri Bold"/>
                <a:cs typeface="Cerebri Bold"/>
                <a:sym typeface="Cerebri Bold"/>
              </a:rPr>
              <a:t>(Hall &amp; Hall, 2020)</a:t>
            </a:r>
          </a:p>
        </p:txBody>
      </p:sp>
      <p:sp>
        <p:nvSpPr>
          <p:cNvPr id="15" name="Freeform 15"/>
          <p:cNvSpPr/>
          <p:nvPr/>
        </p:nvSpPr>
        <p:spPr>
          <a:xfrm>
            <a:off x="8703670" y="1182282"/>
            <a:ext cx="3553468" cy="638910"/>
          </a:xfrm>
          <a:custGeom>
            <a:avLst/>
            <a:gdLst/>
            <a:ahLst/>
            <a:cxnLst/>
            <a:rect l="l" t="t" r="r" b="b"/>
            <a:pathLst>
              <a:path w="3553468" h="638910">
                <a:moveTo>
                  <a:pt x="0" y="0"/>
                </a:moveTo>
                <a:lnTo>
                  <a:pt x="3553468" y="0"/>
                </a:lnTo>
                <a:lnTo>
                  <a:pt x="3553468" y="638909"/>
                </a:lnTo>
                <a:lnTo>
                  <a:pt x="0" y="63890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t="-1134821" r="-125974"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13" name="5">
            <a:hlinkClick r:id="" action="ppaction://media"/>
            <a:extLst>
              <a:ext uri="{FF2B5EF4-FFF2-40B4-BE49-F238E27FC236}">
                <a16:creationId xmlns:a16="http://schemas.microsoft.com/office/drawing/2014/main" id="{DC8367BD-486A-EA18-E745-CBE6991401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4831972" y="7200930"/>
            <a:ext cx="1706563" cy="17065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768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41409" y="4083949"/>
            <a:ext cx="3278155" cy="611428"/>
            <a:chOff x="0" y="0"/>
            <a:chExt cx="2178902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78902" cy="406400"/>
            </a:xfrm>
            <a:custGeom>
              <a:avLst/>
              <a:gdLst/>
              <a:ahLst/>
              <a:cxnLst/>
              <a:rect l="l" t="t" r="r" b="b"/>
              <a:pathLst>
                <a:path w="2178902" h="406400">
                  <a:moveTo>
                    <a:pt x="1975702" y="0"/>
                  </a:moveTo>
                  <a:cubicBezTo>
                    <a:pt x="2087926" y="0"/>
                    <a:pt x="2178902" y="90976"/>
                    <a:pt x="2178902" y="203200"/>
                  </a:cubicBezTo>
                  <a:cubicBezTo>
                    <a:pt x="2178902" y="315424"/>
                    <a:pt x="2087926" y="406400"/>
                    <a:pt x="1975702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BFE5F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2178902" cy="454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307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261474" y="4878099"/>
            <a:ext cx="7690064" cy="3389601"/>
            <a:chOff x="0" y="0"/>
            <a:chExt cx="2025367" cy="120056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025367" cy="1200566"/>
            </a:xfrm>
            <a:custGeom>
              <a:avLst/>
              <a:gdLst/>
              <a:ahLst/>
              <a:cxnLst/>
              <a:rect l="l" t="t" r="r" b="b"/>
              <a:pathLst>
                <a:path w="2025367" h="1200566">
                  <a:moveTo>
                    <a:pt x="51344" y="0"/>
                  </a:moveTo>
                  <a:lnTo>
                    <a:pt x="1974023" y="0"/>
                  </a:lnTo>
                  <a:cubicBezTo>
                    <a:pt x="2002379" y="0"/>
                    <a:pt x="2025367" y="22987"/>
                    <a:pt x="2025367" y="51344"/>
                  </a:cubicBezTo>
                  <a:lnTo>
                    <a:pt x="2025367" y="1149222"/>
                  </a:lnTo>
                  <a:cubicBezTo>
                    <a:pt x="2025367" y="1177579"/>
                    <a:pt x="2002379" y="1200566"/>
                    <a:pt x="1974023" y="1200566"/>
                  </a:cubicBezTo>
                  <a:lnTo>
                    <a:pt x="51344" y="1200566"/>
                  </a:lnTo>
                  <a:cubicBezTo>
                    <a:pt x="22987" y="1200566"/>
                    <a:pt x="0" y="1177579"/>
                    <a:pt x="0" y="1149222"/>
                  </a:cubicBezTo>
                  <a:lnTo>
                    <a:pt x="0" y="51344"/>
                  </a:lnTo>
                  <a:cubicBezTo>
                    <a:pt x="0" y="22987"/>
                    <a:pt x="22987" y="0"/>
                    <a:pt x="51344" y="0"/>
                  </a:cubicBezTo>
                  <a:close/>
                </a:path>
              </a:pathLst>
            </a:custGeom>
            <a:solidFill>
              <a:srgbClr val="BFE5F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2025367" cy="124819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9969230" y="4743088"/>
            <a:ext cx="9979015" cy="7247260"/>
          </a:xfrm>
          <a:custGeom>
            <a:avLst/>
            <a:gdLst/>
            <a:ahLst/>
            <a:cxnLst/>
            <a:rect l="l" t="t" r="r" b="b"/>
            <a:pathLst>
              <a:path w="9979015" h="7247260">
                <a:moveTo>
                  <a:pt x="0" y="0"/>
                </a:moveTo>
                <a:lnTo>
                  <a:pt x="9979015" y="0"/>
                </a:lnTo>
                <a:lnTo>
                  <a:pt x="9979015" y="7247260"/>
                </a:lnTo>
                <a:lnTo>
                  <a:pt x="0" y="72472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9945243" y="1196023"/>
            <a:ext cx="6815128" cy="7668217"/>
          </a:xfrm>
          <a:custGeom>
            <a:avLst/>
            <a:gdLst/>
            <a:ahLst/>
            <a:cxnLst/>
            <a:rect l="l" t="t" r="r" b="b"/>
            <a:pathLst>
              <a:path w="6815128" h="7668217">
                <a:moveTo>
                  <a:pt x="0" y="0"/>
                </a:moveTo>
                <a:lnTo>
                  <a:pt x="6815128" y="0"/>
                </a:lnTo>
                <a:lnTo>
                  <a:pt x="6815128" y="7668216"/>
                </a:lnTo>
                <a:lnTo>
                  <a:pt x="0" y="766821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1616009" y="1921354"/>
            <a:ext cx="7639583" cy="19267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480"/>
              </a:lnSpc>
            </a:pPr>
            <a:r>
              <a:rPr lang="en-US" sz="6862" b="1" dirty="0">
                <a:solidFill>
                  <a:srgbClr val="1B5A74"/>
                </a:solidFill>
                <a:latin typeface="Cerebri Heavy"/>
                <a:ea typeface="Cerebri Heavy"/>
                <a:cs typeface="Cerebri Heavy"/>
                <a:sym typeface="Cerebri Heavy"/>
              </a:rPr>
              <a:t>Structure of the Pancreas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762516" y="4610100"/>
            <a:ext cx="6687979" cy="35938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ct val="200000"/>
              </a:lnSpc>
            </a:pPr>
            <a:r>
              <a:rPr lang="en-US" sz="24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Located behind stomach</a:t>
            </a:r>
          </a:p>
          <a:p>
            <a:pPr algn="l">
              <a:lnSpc>
                <a:spcPct val="200000"/>
              </a:lnSpc>
            </a:pPr>
            <a:r>
              <a:rPr lang="en-US" sz="24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Produces insulin</a:t>
            </a:r>
          </a:p>
          <a:p>
            <a:pPr algn="l">
              <a:lnSpc>
                <a:spcPct val="200000"/>
              </a:lnSpc>
            </a:pPr>
            <a:r>
              <a:rPr lang="en-US" sz="24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Produces glucagon</a:t>
            </a:r>
          </a:p>
          <a:p>
            <a:pPr algn="l">
              <a:lnSpc>
                <a:spcPct val="200000"/>
              </a:lnSpc>
            </a:pPr>
            <a:r>
              <a:rPr lang="en-US" sz="24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Regulates blood sugar</a:t>
            </a:r>
          </a:p>
          <a:p>
            <a:pPr algn="l">
              <a:lnSpc>
                <a:spcPct val="200000"/>
              </a:lnSpc>
            </a:pPr>
            <a:r>
              <a:rPr lang="en-US" sz="24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(Silverthorn, 2022)</a:t>
            </a:r>
          </a:p>
        </p:txBody>
      </p:sp>
      <p:sp>
        <p:nvSpPr>
          <p:cNvPr id="14" name="Freeform 14"/>
          <p:cNvSpPr/>
          <p:nvPr/>
        </p:nvSpPr>
        <p:spPr>
          <a:xfrm>
            <a:off x="7174804" y="724435"/>
            <a:ext cx="3553468" cy="638910"/>
          </a:xfrm>
          <a:custGeom>
            <a:avLst/>
            <a:gdLst/>
            <a:ahLst/>
            <a:cxnLst/>
            <a:rect l="l" t="t" r="r" b="b"/>
            <a:pathLst>
              <a:path w="3553468" h="638910">
                <a:moveTo>
                  <a:pt x="0" y="0"/>
                </a:moveTo>
                <a:lnTo>
                  <a:pt x="3553468" y="0"/>
                </a:lnTo>
                <a:lnTo>
                  <a:pt x="3553468" y="638910"/>
                </a:lnTo>
                <a:lnTo>
                  <a:pt x="0" y="63891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t="-1134821" r="-12597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1028700" y="9159514"/>
            <a:ext cx="3553468" cy="638910"/>
          </a:xfrm>
          <a:custGeom>
            <a:avLst/>
            <a:gdLst/>
            <a:ahLst/>
            <a:cxnLst/>
            <a:rect l="l" t="t" r="r" b="b"/>
            <a:pathLst>
              <a:path w="3553468" h="638910">
                <a:moveTo>
                  <a:pt x="0" y="0"/>
                </a:moveTo>
                <a:lnTo>
                  <a:pt x="3553468" y="0"/>
                </a:lnTo>
                <a:lnTo>
                  <a:pt x="3553468" y="638910"/>
                </a:lnTo>
                <a:lnTo>
                  <a:pt x="0" y="63891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t="-1134821" r="-12597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0">
            <a:extLst>
              <a:ext uri="{FF2B5EF4-FFF2-40B4-BE49-F238E27FC236}">
                <a16:creationId xmlns:a16="http://schemas.microsoft.com/office/drawing/2014/main" id="{219E7A3A-7B0B-0177-BA4D-2EA82E42493D}"/>
              </a:ext>
            </a:extLst>
          </p:cNvPr>
          <p:cNvSpPr txBox="1"/>
          <p:nvPr/>
        </p:nvSpPr>
        <p:spPr>
          <a:xfrm>
            <a:off x="1787916" y="4195071"/>
            <a:ext cx="3216714" cy="382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79"/>
              </a:lnSpc>
            </a:pPr>
            <a:r>
              <a:rPr lang="en-US" sz="2199" b="1" spc="226" dirty="0">
                <a:solidFill>
                  <a:srgbClr val="1B5A74"/>
                </a:solidFill>
                <a:latin typeface="Cerebri Bold"/>
                <a:ea typeface="Cerebri Bold"/>
                <a:cs typeface="Cerebri Bold"/>
                <a:sym typeface="Cerebri Bold"/>
              </a:rPr>
              <a:t>Pancreas Function</a:t>
            </a:r>
          </a:p>
        </p:txBody>
      </p:sp>
      <p:pic>
        <p:nvPicPr>
          <p:cNvPr id="10" name="6">
            <a:hlinkClick r:id="" action="ppaction://media"/>
            <a:extLst>
              <a:ext uri="{FF2B5EF4-FFF2-40B4-BE49-F238E27FC236}">
                <a16:creationId xmlns:a16="http://schemas.microsoft.com/office/drawing/2014/main" id="{428F811D-1C34-F08A-BAD0-48454D3A54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395400" y="5638742"/>
            <a:ext cx="1868313" cy="186831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63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207102" y="4151072"/>
            <a:ext cx="3812698" cy="611428"/>
            <a:chOff x="0" y="0"/>
            <a:chExt cx="2178902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78902" cy="406400"/>
            </a:xfrm>
            <a:custGeom>
              <a:avLst/>
              <a:gdLst/>
              <a:ahLst/>
              <a:cxnLst/>
              <a:rect l="l" t="t" r="r" b="b"/>
              <a:pathLst>
                <a:path w="2178902" h="406400">
                  <a:moveTo>
                    <a:pt x="1975702" y="0"/>
                  </a:moveTo>
                  <a:cubicBezTo>
                    <a:pt x="2087926" y="0"/>
                    <a:pt x="2178902" y="90976"/>
                    <a:pt x="2178902" y="203200"/>
                  </a:cubicBezTo>
                  <a:cubicBezTo>
                    <a:pt x="2178902" y="315424"/>
                    <a:pt x="2087926" y="406400"/>
                    <a:pt x="1975702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BFE5F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2178902" cy="454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307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874408" y="5001718"/>
            <a:ext cx="7701094" cy="4256582"/>
            <a:chOff x="0" y="0"/>
            <a:chExt cx="2028272" cy="112107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028272" cy="1121075"/>
            </a:xfrm>
            <a:custGeom>
              <a:avLst/>
              <a:gdLst/>
              <a:ahLst/>
              <a:cxnLst/>
              <a:rect l="l" t="t" r="r" b="b"/>
              <a:pathLst>
                <a:path w="2028272" h="1121075">
                  <a:moveTo>
                    <a:pt x="51270" y="0"/>
                  </a:moveTo>
                  <a:lnTo>
                    <a:pt x="1977001" y="0"/>
                  </a:lnTo>
                  <a:cubicBezTo>
                    <a:pt x="1990599" y="0"/>
                    <a:pt x="2003640" y="5402"/>
                    <a:pt x="2013255" y="15017"/>
                  </a:cubicBezTo>
                  <a:cubicBezTo>
                    <a:pt x="2022870" y="24632"/>
                    <a:pt x="2028272" y="37673"/>
                    <a:pt x="2028272" y="51270"/>
                  </a:cubicBezTo>
                  <a:lnTo>
                    <a:pt x="2028272" y="1069805"/>
                  </a:lnTo>
                  <a:cubicBezTo>
                    <a:pt x="2028272" y="1098121"/>
                    <a:pt x="2005317" y="1121075"/>
                    <a:pt x="1977001" y="1121075"/>
                  </a:cubicBezTo>
                  <a:lnTo>
                    <a:pt x="51270" y="1121075"/>
                  </a:lnTo>
                  <a:cubicBezTo>
                    <a:pt x="22955" y="1121075"/>
                    <a:pt x="0" y="1098121"/>
                    <a:pt x="0" y="1069805"/>
                  </a:cubicBezTo>
                  <a:lnTo>
                    <a:pt x="0" y="51270"/>
                  </a:lnTo>
                  <a:cubicBezTo>
                    <a:pt x="0" y="22955"/>
                    <a:pt x="22955" y="0"/>
                    <a:pt x="51270" y="0"/>
                  </a:cubicBezTo>
                  <a:close/>
                </a:path>
              </a:pathLst>
            </a:custGeom>
            <a:solidFill>
              <a:srgbClr val="1B5A7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2028272" cy="1168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9969230" y="4743088"/>
            <a:ext cx="9979015" cy="7247260"/>
          </a:xfrm>
          <a:custGeom>
            <a:avLst/>
            <a:gdLst/>
            <a:ahLst/>
            <a:cxnLst/>
            <a:rect l="l" t="t" r="r" b="b"/>
            <a:pathLst>
              <a:path w="9979015" h="7247260">
                <a:moveTo>
                  <a:pt x="0" y="0"/>
                </a:moveTo>
                <a:lnTo>
                  <a:pt x="9979015" y="0"/>
                </a:lnTo>
                <a:lnTo>
                  <a:pt x="9979015" y="7247260"/>
                </a:lnTo>
                <a:lnTo>
                  <a:pt x="0" y="72472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0926957" y="1501737"/>
            <a:ext cx="5653732" cy="8091208"/>
          </a:xfrm>
          <a:custGeom>
            <a:avLst/>
            <a:gdLst/>
            <a:ahLst/>
            <a:cxnLst/>
            <a:rect l="l" t="t" r="r" b="b"/>
            <a:pathLst>
              <a:path w="5653732" h="8091208">
                <a:moveTo>
                  <a:pt x="0" y="0"/>
                </a:moveTo>
                <a:lnTo>
                  <a:pt x="5653732" y="0"/>
                </a:lnTo>
                <a:lnTo>
                  <a:pt x="5653732" y="8091208"/>
                </a:lnTo>
                <a:lnTo>
                  <a:pt x="0" y="809120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2234689" y="2247900"/>
            <a:ext cx="6980531" cy="1974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733"/>
              </a:lnSpc>
            </a:pPr>
            <a:r>
              <a:rPr lang="en-US" sz="6666" b="1" spc="246" dirty="0">
                <a:solidFill>
                  <a:srgbClr val="1B5A74"/>
                </a:solidFill>
                <a:latin typeface="Cerebri Heavy"/>
                <a:ea typeface="Cerebri Heavy"/>
                <a:cs typeface="Cerebri Heavy"/>
                <a:sym typeface="Cerebri Heavy"/>
              </a:rPr>
              <a:t>Physiology of Blood Glucose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482660" y="5676907"/>
            <a:ext cx="6180291" cy="31445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FFFFFF"/>
                </a:solidFill>
                <a:latin typeface="Cerebri"/>
                <a:ea typeface="Cerebri"/>
                <a:cs typeface="Cerebri"/>
                <a:sym typeface="Cerebri"/>
              </a:rPr>
              <a:t>Insulin lowers blood glucose 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FFFFFF"/>
                </a:solidFill>
                <a:latin typeface="Cerebri"/>
                <a:ea typeface="Cerebri"/>
                <a:cs typeface="Cerebri"/>
                <a:sym typeface="Cerebri"/>
              </a:rPr>
              <a:t>Glucagon increases glucose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FFFFFF"/>
                </a:solidFill>
                <a:latin typeface="Cerebri"/>
                <a:ea typeface="Cerebri"/>
                <a:cs typeface="Cerebri"/>
                <a:sym typeface="Cerebri"/>
              </a:rPr>
              <a:t>Maintains homeostasis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FFFFFF"/>
                </a:solidFill>
                <a:latin typeface="Cerebri"/>
                <a:ea typeface="Cerebri"/>
                <a:cs typeface="Cerebri"/>
                <a:sym typeface="Cerebri"/>
              </a:rPr>
              <a:t>Cells use glucose for energy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FFFFFF"/>
                </a:solidFill>
                <a:latin typeface="Cerebri"/>
                <a:ea typeface="Cerebri"/>
                <a:cs typeface="Cerebri"/>
                <a:sym typeface="Cerebri"/>
              </a:rPr>
              <a:t>(Tortora &amp; Derrickson, 2021)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392219" y="4241839"/>
            <a:ext cx="3627581" cy="382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79"/>
              </a:lnSpc>
            </a:pPr>
            <a:r>
              <a:rPr lang="en-US" sz="2199" b="1" spc="226" dirty="0">
                <a:solidFill>
                  <a:srgbClr val="1B5A74"/>
                </a:solidFill>
                <a:latin typeface="Cerebri Bold"/>
                <a:ea typeface="Cerebri Bold"/>
                <a:cs typeface="Cerebri Bold"/>
                <a:sym typeface="Cerebri Bold"/>
              </a:rPr>
              <a:t>Glucose Regulation</a:t>
            </a:r>
          </a:p>
        </p:txBody>
      </p:sp>
      <p:pic>
        <p:nvPicPr>
          <p:cNvPr id="13" name="7">
            <a:hlinkClick r:id="" action="ppaction://media"/>
            <a:extLst>
              <a:ext uri="{FF2B5EF4-FFF2-40B4-BE49-F238E27FC236}">
                <a16:creationId xmlns:a16="http://schemas.microsoft.com/office/drawing/2014/main" id="{E79DF854-AD0B-9E1A-A725-51BDD84ACC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126617" y="6057900"/>
            <a:ext cx="1761197" cy="176119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70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3466763">
            <a:off x="-4722168" y="5640450"/>
            <a:ext cx="9979015" cy="7247260"/>
          </a:xfrm>
          <a:custGeom>
            <a:avLst/>
            <a:gdLst/>
            <a:ahLst/>
            <a:cxnLst/>
            <a:rect l="l" t="t" r="r" b="b"/>
            <a:pathLst>
              <a:path w="9979015" h="7247260">
                <a:moveTo>
                  <a:pt x="0" y="0"/>
                </a:moveTo>
                <a:lnTo>
                  <a:pt x="9979016" y="0"/>
                </a:lnTo>
                <a:lnTo>
                  <a:pt x="9979016" y="7247260"/>
                </a:lnTo>
                <a:lnTo>
                  <a:pt x="0" y="72472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7743799" y="4235960"/>
            <a:ext cx="3278155" cy="611428"/>
            <a:chOff x="0" y="0"/>
            <a:chExt cx="2178902" cy="4064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178902" cy="406400"/>
            </a:xfrm>
            <a:custGeom>
              <a:avLst/>
              <a:gdLst/>
              <a:ahLst/>
              <a:cxnLst/>
              <a:rect l="l" t="t" r="r" b="b"/>
              <a:pathLst>
                <a:path w="2178902" h="406400">
                  <a:moveTo>
                    <a:pt x="1975702" y="0"/>
                  </a:moveTo>
                  <a:cubicBezTo>
                    <a:pt x="2087926" y="0"/>
                    <a:pt x="2178902" y="90976"/>
                    <a:pt x="2178902" y="203200"/>
                  </a:cubicBezTo>
                  <a:cubicBezTo>
                    <a:pt x="2178902" y="315424"/>
                    <a:pt x="2087926" y="406400"/>
                    <a:pt x="1975702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BFE5F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47625"/>
              <a:ext cx="2178902" cy="454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3079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7928916" y="4326727"/>
            <a:ext cx="3627581" cy="382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79"/>
              </a:lnSpc>
            </a:pPr>
            <a:r>
              <a:rPr lang="en-US" sz="2199" b="1" spc="226" dirty="0">
                <a:solidFill>
                  <a:srgbClr val="1B5A74"/>
                </a:solidFill>
                <a:latin typeface="Cerebri Bold"/>
                <a:ea typeface="Cerebri Bold"/>
                <a:cs typeface="Cerebri Bold"/>
                <a:sym typeface="Cerebri Bold"/>
              </a:rPr>
              <a:t>Disease Impact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91613" y="2007877"/>
            <a:ext cx="9304773" cy="22057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610"/>
              </a:lnSpc>
            </a:pPr>
            <a:r>
              <a:rPr lang="en-US" sz="7175" b="1" dirty="0">
                <a:solidFill>
                  <a:srgbClr val="1B5A74"/>
                </a:solidFill>
                <a:latin typeface="Cerebri Heavy"/>
                <a:ea typeface="Cerebri Heavy"/>
                <a:cs typeface="Cerebri Heavy"/>
                <a:sym typeface="Cerebri Heavy"/>
              </a:rPr>
              <a:t>Effect of Type 2 Diabetes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36675" y="5219700"/>
            <a:ext cx="4971140" cy="35938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3390" lvl="1" indent="-226695" algn="l">
              <a:lnSpc>
                <a:spcPct val="200000"/>
              </a:lnSpc>
              <a:buFont typeface="Arial"/>
              <a:buChar char="•"/>
            </a:pPr>
            <a:r>
              <a:rPr lang="en-US" sz="2400" dirty="0">
                <a:solidFill>
                  <a:srgbClr val="1B5A74"/>
                </a:solidFill>
                <a:latin typeface="Cerebri Light"/>
                <a:ea typeface="Cerebri Light"/>
                <a:cs typeface="Cerebri Light"/>
                <a:sym typeface="Cerebri Light"/>
              </a:rPr>
              <a:t>Insulin resistances develops</a:t>
            </a:r>
          </a:p>
          <a:p>
            <a:pPr marL="453390" lvl="1" indent="-226695" algn="l">
              <a:lnSpc>
                <a:spcPct val="200000"/>
              </a:lnSpc>
              <a:buFont typeface="Arial"/>
              <a:buChar char="•"/>
            </a:pPr>
            <a:r>
              <a:rPr lang="en-US" sz="2400" dirty="0">
                <a:solidFill>
                  <a:srgbClr val="1B5A74"/>
                </a:solidFill>
                <a:latin typeface="Cerebri Light"/>
                <a:ea typeface="Cerebri Light"/>
                <a:cs typeface="Cerebri Light"/>
                <a:sym typeface="Cerebri Light"/>
              </a:rPr>
              <a:t>Blood glucose increases</a:t>
            </a:r>
          </a:p>
          <a:p>
            <a:pPr marL="453390" lvl="1" indent="-226695" algn="l">
              <a:lnSpc>
                <a:spcPct val="200000"/>
              </a:lnSpc>
              <a:buFont typeface="Arial"/>
              <a:buChar char="•"/>
            </a:pPr>
            <a:r>
              <a:rPr lang="en-US" sz="2400" dirty="0">
                <a:solidFill>
                  <a:srgbClr val="1B5A74"/>
                </a:solidFill>
                <a:latin typeface="Cerebri Light"/>
                <a:ea typeface="Cerebri Light"/>
                <a:cs typeface="Cerebri Light"/>
                <a:sym typeface="Cerebri Light"/>
              </a:rPr>
              <a:t>Cells cannot absorb glucose</a:t>
            </a:r>
          </a:p>
          <a:p>
            <a:pPr marL="453390" lvl="1" indent="-226695" algn="l">
              <a:lnSpc>
                <a:spcPct val="200000"/>
              </a:lnSpc>
              <a:buFont typeface="Arial"/>
              <a:buChar char="•"/>
            </a:pPr>
            <a:r>
              <a:rPr lang="en-US" sz="2400" dirty="0">
                <a:solidFill>
                  <a:srgbClr val="1B5A74"/>
                </a:solidFill>
                <a:latin typeface="Cerebri Light"/>
                <a:ea typeface="Cerebri Light"/>
                <a:cs typeface="Cerebri Light"/>
                <a:sym typeface="Cerebri Light"/>
              </a:rPr>
              <a:t>Leads to long-term complications</a:t>
            </a:r>
          </a:p>
          <a:p>
            <a:pPr marL="226695" lvl="1" algn="l">
              <a:lnSpc>
                <a:spcPct val="200000"/>
              </a:lnSpc>
            </a:pPr>
            <a:r>
              <a:rPr lang="en-US" sz="2400" dirty="0">
                <a:solidFill>
                  <a:srgbClr val="1B5A74"/>
                </a:solidFill>
                <a:latin typeface="Cerebri Light"/>
                <a:ea typeface="Cerebri Light"/>
                <a:cs typeface="Cerebri Light"/>
                <a:sym typeface="Cerebri Light"/>
              </a:rPr>
              <a:t>     (WHO, 2023)</a:t>
            </a:r>
          </a:p>
        </p:txBody>
      </p:sp>
      <p:sp>
        <p:nvSpPr>
          <p:cNvPr id="18" name="Freeform 18"/>
          <p:cNvSpPr/>
          <p:nvPr/>
        </p:nvSpPr>
        <p:spPr>
          <a:xfrm rot="-1308234">
            <a:off x="13881354" y="-2030545"/>
            <a:ext cx="9979015" cy="7247260"/>
          </a:xfrm>
          <a:custGeom>
            <a:avLst/>
            <a:gdLst/>
            <a:ahLst/>
            <a:cxnLst/>
            <a:rect l="l" t="t" r="r" b="b"/>
            <a:pathLst>
              <a:path w="9979015" h="7247260">
                <a:moveTo>
                  <a:pt x="0" y="0"/>
                </a:moveTo>
                <a:lnTo>
                  <a:pt x="9979015" y="0"/>
                </a:lnTo>
                <a:lnTo>
                  <a:pt x="9979015" y="7247260"/>
                </a:lnTo>
                <a:lnTo>
                  <a:pt x="0" y="72472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13280926" y="8887551"/>
            <a:ext cx="3553468" cy="638910"/>
          </a:xfrm>
          <a:custGeom>
            <a:avLst/>
            <a:gdLst/>
            <a:ahLst/>
            <a:cxnLst/>
            <a:rect l="l" t="t" r="r" b="b"/>
            <a:pathLst>
              <a:path w="3553468" h="638910">
                <a:moveTo>
                  <a:pt x="0" y="0"/>
                </a:moveTo>
                <a:lnTo>
                  <a:pt x="3553468" y="0"/>
                </a:lnTo>
                <a:lnTo>
                  <a:pt x="3553468" y="638910"/>
                </a:lnTo>
                <a:lnTo>
                  <a:pt x="0" y="63891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t="-1134821" r="-12597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>
            <a:off x="2113133" y="3131751"/>
            <a:ext cx="2378480" cy="565435"/>
          </a:xfrm>
          <a:custGeom>
            <a:avLst/>
            <a:gdLst/>
            <a:ahLst/>
            <a:cxnLst/>
            <a:rect l="l" t="t" r="r" b="b"/>
            <a:pathLst>
              <a:path w="2378480" h="565435">
                <a:moveTo>
                  <a:pt x="0" y="0"/>
                </a:moveTo>
                <a:lnTo>
                  <a:pt x="2378480" y="0"/>
                </a:lnTo>
                <a:lnTo>
                  <a:pt x="2378480" y="565435"/>
                </a:lnTo>
                <a:lnTo>
                  <a:pt x="0" y="56543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49400" t="-1295279" r="-188206"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C21B4D5D-CB61-47A8-B339-BFE1622B7CD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480846" y="3314700"/>
            <a:ext cx="7966955" cy="5311303"/>
          </a:xfrm>
          <a:prstGeom prst="rect">
            <a:avLst/>
          </a:prstGeom>
        </p:spPr>
      </p:pic>
      <p:pic>
        <p:nvPicPr>
          <p:cNvPr id="3" name="8">
            <a:hlinkClick r:id="" action="ppaction://media"/>
            <a:extLst>
              <a:ext uri="{FF2B5EF4-FFF2-40B4-BE49-F238E27FC236}">
                <a16:creationId xmlns:a16="http://schemas.microsoft.com/office/drawing/2014/main" id="{0CF6092F-38EA-D07D-827C-2A2B490AB3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28593" y="5227320"/>
            <a:ext cx="2057400" cy="2057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83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976203" y="3330845"/>
            <a:ext cx="3627581" cy="611428"/>
            <a:chOff x="0" y="0"/>
            <a:chExt cx="2178902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78902" cy="406400"/>
            </a:xfrm>
            <a:custGeom>
              <a:avLst/>
              <a:gdLst/>
              <a:ahLst/>
              <a:cxnLst/>
              <a:rect l="l" t="t" r="r" b="b"/>
              <a:pathLst>
                <a:path w="2178902" h="406400">
                  <a:moveTo>
                    <a:pt x="1975702" y="0"/>
                  </a:moveTo>
                  <a:cubicBezTo>
                    <a:pt x="2087926" y="0"/>
                    <a:pt x="2178902" y="90976"/>
                    <a:pt x="2178902" y="203200"/>
                  </a:cubicBezTo>
                  <a:cubicBezTo>
                    <a:pt x="2178902" y="315424"/>
                    <a:pt x="2087926" y="406400"/>
                    <a:pt x="1975702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BFE5F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2178902" cy="454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307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207420" y="4265336"/>
            <a:ext cx="7151501" cy="4160096"/>
            <a:chOff x="0" y="0"/>
            <a:chExt cx="1883523" cy="109566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883523" cy="1095663"/>
            </a:xfrm>
            <a:custGeom>
              <a:avLst/>
              <a:gdLst/>
              <a:ahLst/>
              <a:cxnLst/>
              <a:rect l="l" t="t" r="r" b="b"/>
              <a:pathLst>
                <a:path w="1883523" h="1095663">
                  <a:moveTo>
                    <a:pt x="55210" y="0"/>
                  </a:moveTo>
                  <a:lnTo>
                    <a:pt x="1828313" y="0"/>
                  </a:lnTo>
                  <a:cubicBezTo>
                    <a:pt x="1842955" y="0"/>
                    <a:pt x="1856998" y="5817"/>
                    <a:pt x="1867352" y="16171"/>
                  </a:cubicBezTo>
                  <a:cubicBezTo>
                    <a:pt x="1877706" y="26525"/>
                    <a:pt x="1883523" y="40568"/>
                    <a:pt x="1883523" y="55210"/>
                  </a:cubicBezTo>
                  <a:lnTo>
                    <a:pt x="1883523" y="1040453"/>
                  </a:lnTo>
                  <a:cubicBezTo>
                    <a:pt x="1883523" y="1055095"/>
                    <a:pt x="1877706" y="1069138"/>
                    <a:pt x="1867352" y="1079492"/>
                  </a:cubicBezTo>
                  <a:cubicBezTo>
                    <a:pt x="1856998" y="1089846"/>
                    <a:pt x="1842955" y="1095663"/>
                    <a:pt x="1828313" y="1095663"/>
                  </a:cubicBezTo>
                  <a:lnTo>
                    <a:pt x="55210" y="1095663"/>
                  </a:lnTo>
                  <a:cubicBezTo>
                    <a:pt x="40568" y="1095663"/>
                    <a:pt x="26525" y="1089846"/>
                    <a:pt x="16171" y="1079492"/>
                  </a:cubicBezTo>
                  <a:cubicBezTo>
                    <a:pt x="5817" y="1069138"/>
                    <a:pt x="0" y="1055095"/>
                    <a:pt x="0" y="1040453"/>
                  </a:cubicBezTo>
                  <a:lnTo>
                    <a:pt x="0" y="55210"/>
                  </a:lnTo>
                  <a:cubicBezTo>
                    <a:pt x="0" y="40568"/>
                    <a:pt x="5817" y="26525"/>
                    <a:pt x="16171" y="16171"/>
                  </a:cubicBezTo>
                  <a:cubicBezTo>
                    <a:pt x="26525" y="5817"/>
                    <a:pt x="40568" y="0"/>
                    <a:pt x="55210" y="0"/>
                  </a:cubicBezTo>
                  <a:close/>
                </a:path>
              </a:pathLst>
            </a:custGeom>
            <a:solidFill>
              <a:srgbClr val="BFE5F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1883523" cy="114328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 rot="-1308234">
            <a:off x="7320002" y="-3494469"/>
            <a:ext cx="9979015" cy="7247260"/>
          </a:xfrm>
          <a:custGeom>
            <a:avLst/>
            <a:gdLst/>
            <a:ahLst/>
            <a:cxnLst/>
            <a:rect l="l" t="t" r="r" b="b"/>
            <a:pathLst>
              <a:path w="9979015" h="7247260">
                <a:moveTo>
                  <a:pt x="0" y="0"/>
                </a:moveTo>
                <a:lnTo>
                  <a:pt x="9979016" y="0"/>
                </a:lnTo>
                <a:lnTo>
                  <a:pt x="9979016" y="7247260"/>
                </a:lnTo>
                <a:lnTo>
                  <a:pt x="0" y="72472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6600384">
            <a:off x="2589579" y="9271549"/>
            <a:ext cx="8710537" cy="6326028"/>
          </a:xfrm>
          <a:custGeom>
            <a:avLst/>
            <a:gdLst/>
            <a:ahLst/>
            <a:cxnLst/>
            <a:rect l="l" t="t" r="r" b="b"/>
            <a:pathLst>
              <a:path w="8710537" h="6326028">
                <a:moveTo>
                  <a:pt x="0" y="0"/>
                </a:moveTo>
                <a:lnTo>
                  <a:pt x="8710537" y="0"/>
                </a:lnTo>
                <a:lnTo>
                  <a:pt x="8710537" y="6326028"/>
                </a:lnTo>
                <a:lnTo>
                  <a:pt x="0" y="632602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8991297" y="2268203"/>
            <a:ext cx="8687448" cy="6157229"/>
          </a:xfrm>
          <a:custGeom>
            <a:avLst/>
            <a:gdLst/>
            <a:ahLst/>
            <a:cxnLst/>
            <a:rect l="l" t="t" r="r" b="b"/>
            <a:pathLst>
              <a:path w="8687448" h="6157229">
                <a:moveTo>
                  <a:pt x="0" y="0"/>
                </a:moveTo>
                <a:lnTo>
                  <a:pt x="8687448" y="0"/>
                </a:lnTo>
                <a:lnTo>
                  <a:pt x="8687448" y="6157229"/>
                </a:lnTo>
                <a:lnTo>
                  <a:pt x="0" y="615722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2161320" y="3421612"/>
            <a:ext cx="3627581" cy="382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79"/>
              </a:lnSpc>
            </a:pPr>
            <a:r>
              <a:rPr lang="en-US" sz="2199" b="1" spc="226" dirty="0">
                <a:solidFill>
                  <a:srgbClr val="1B5A74"/>
                </a:solidFill>
                <a:latin typeface="Cerebri Bold"/>
                <a:ea typeface="Cerebri Bold"/>
                <a:cs typeface="Cerebri Bold"/>
                <a:sym typeface="Cerebri Bold"/>
              </a:rPr>
              <a:t>Common Symptoms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613627" y="1974579"/>
            <a:ext cx="6745294" cy="8636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33"/>
              </a:lnSpc>
            </a:pPr>
            <a:r>
              <a:rPr lang="en-US" sz="6177" b="1" dirty="0">
                <a:solidFill>
                  <a:srgbClr val="1B5A74"/>
                </a:solidFill>
                <a:latin typeface="Cerebri Heavy"/>
                <a:ea typeface="Cerebri Heavy"/>
                <a:cs typeface="Cerebri Heavy"/>
                <a:sym typeface="Cerebri Heavy"/>
              </a:rPr>
              <a:t>Symptoms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963503" y="4533900"/>
            <a:ext cx="5900500" cy="35938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Increased thirst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Frequent urination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Fatigue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Blurred vision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Slow wound healing</a:t>
            </a:r>
          </a:p>
        </p:txBody>
      </p:sp>
      <p:pic>
        <p:nvPicPr>
          <p:cNvPr id="14" name="9">
            <a:hlinkClick r:id="" action="ppaction://media"/>
            <a:extLst>
              <a:ext uri="{FF2B5EF4-FFF2-40B4-BE49-F238E27FC236}">
                <a16:creationId xmlns:a16="http://schemas.microsoft.com/office/drawing/2014/main" id="{5570E914-0A69-471A-F679-4F05B6288A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045539" y="5334117"/>
            <a:ext cx="1524000" cy="1524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744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he image depicts a doctor conducting a medical examination while a patient holds a smartphone, with a medical tool and a blood sample in the background.&#10;&#10;AI-generated content may be incorrect.">
            <a:extLst>
              <a:ext uri="{FF2B5EF4-FFF2-40B4-BE49-F238E27FC236}">
                <a16:creationId xmlns:a16="http://schemas.microsoft.com/office/drawing/2014/main" id="{1579A766-8BAC-EEEE-4190-7A4DF78AF3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059400" cy="10287000"/>
          </a:xfrm>
          <a:prstGeom prst="rect">
            <a:avLst/>
          </a:prstGeom>
        </p:spPr>
      </p:pic>
      <p:grpSp>
        <p:nvGrpSpPr>
          <p:cNvPr id="4" name="Group 5">
            <a:extLst>
              <a:ext uri="{FF2B5EF4-FFF2-40B4-BE49-F238E27FC236}">
                <a16:creationId xmlns:a16="http://schemas.microsoft.com/office/drawing/2014/main" id="{6D95E375-D70D-0531-B37D-0617CB996511}"/>
              </a:ext>
            </a:extLst>
          </p:cNvPr>
          <p:cNvGrpSpPr/>
          <p:nvPr/>
        </p:nvGrpSpPr>
        <p:grpSpPr>
          <a:xfrm>
            <a:off x="609600" y="4298578"/>
            <a:ext cx="7749321" cy="4578722"/>
            <a:chOff x="0" y="0"/>
            <a:chExt cx="1883523" cy="1095663"/>
          </a:xfrm>
        </p:grpSpPr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23D50D3C-5E37-B14A-891A-6DAE214BCB71}"/>
                </a:ext>
              </a:extLst>
            </p:cNvPr>
            <p:cNvSpPr/>
            <p:nvPr/>
          </p:nvSpPr>
          <p:spPr>
            <a:xfrm>
              <a:off x="0" y="0"/>
              <a:ext cx="1883523" cy="1095663"/>
            </a:xfrm>
            <a:custGeom>
              <a:avLst/>
              <a:gdLst/>
              <a:ahLst/>
              <a:cxnLst/>
              <a:rect l="l" t="t" r="r" b="b"/>
              <a:pathLst>
                <a:path w="1883523" h="1095663">
                  <a:moveTo>
                    <a:pt x="55210" y="0"/>
                  </a:moveTo>
                  <a:lnTo>
                    <a:pt x="1828313" y="0"/>
                  </a:lnTo>
                  <a:cubicBezTo>
                    <a:pt x="1842955" y="0"/>
                    <a:pt x="1856998" y="5817"/>
                    <a:pt x="1867352" y="16171"/>
                  </a:cubicBezTo>
                  <a:cubicBezTo>
                    <a:pt x="1877706" y="26525"/>
                    <a:pt x="1883523" y="40568"/>
                    <a:pt x="1883523" y="55210"/>
                  </a:cubicBezTo>
                  <a:lnTo>
                    <a:pt x="1883523" y="1040453"/>
                  </a:lnTo>
                  <a:cubicBezTo>
                    <a:pt x="1883523" y="1055095"/>
                    <a:pt x="1877706" y="1069138"/>
                    <a:pt x="1867352" y="1079492"/>
                  </a:cubicBezTo>
                  <a:cubicBezTo>
                    <a:pt x="1856998" y="1089846"/>
                    <a:pt x="1842955" y="1095663"/>
                    <a:pt x="1828313" y="1095663"/>
                  </a:cubicBezTo>
                  <a:lnTo>
                    <a:pt x="55210" y="1095663"/>
                  </a:lnTo>
                  <a:cubicBezTo>
                    <a:pt x="40568" y="1095663"/>
                    <a:pt x="26525" y="1089846"/>
                    <a:pt x="16171" y="1079492"/>
                  </a:cubicBezTo>
                  <a:cubicBezTo>
                    <a:pt x="5817" y="1069138"/>
                    <a:pt x="0" y="1055095"/>
                    <a:pt x="0" y="1040453"/>
                  </a:cubicBezTo>
                  <a:lnTo>
                    <a:pt x="0" y="55210"/>
                  </a:lnTo>
                  <a:cubicBezTo>
                    <a:pt x="0" y="40568"/>
                    <a:pt x="5817" y="26525"/>
                    <a:pt x="16171" y="16171"/>
                  </a:cubicBezTo>
                  <a:cubicBezTo>
                    <a:pt x="26525" y="5817"/>
                    <a:pt x="40568" y="0"/>
                    <a:pt x="55210" y="0"/>
                  </a:cubicBezTo>
                  <a:close/>
                </a:path>
              </a:pathLst>
            </a:custGeom>
            <a:solidFill>
              <a:srgbClr val="BFE5F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7">
              <a:extLst>
                <a:ext uri="{FF2B5EF4-FFF2-40B4-BE49-F238E27FC236}">
                  <a16:creationId xmlns:a16="http://schemas.microsoft.com/office/drawing/2014/main" id="{B6094C9E-63A0-5F9F-A834-6E2BB252EBD8}"/>
                </a:ext>
              </a:extLst>
            </p:cNvPr>
            <p:cNvSpPr txBox="1"/>
            <p:nvPr/>
          </p:nvSpPr>
          <p:spPr>
            <a:xfrm>
              <a:off x="0" y="-47625"/>
              <a:ext cx="1883523" cy="114328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/>
            </a:p>
          </p:txBody>
        </p:sp>
      </p:grpSp>
      <p:sp>
        <p:nvSpPr>
          <p:cNvPr id="7" name="TextBox 13">
            <a:extLst>
              <a:ext uri="{FF2B5EF4-FFF2-40B4-BE49-F238E27FC236}">
                <a16:creationId xmlns:a16="http://schemas.microsoft.com/office/drawing/2014/main" id="{630ADA73-D1B5-A368-5709-488C4128E8F3}"/>
              </a:ext>
            </a:extLst>
          </p:cNvPr>
          <p:cNvSpPr txBox="1"/>
          <p:nvPr/>
        </p:nvSpPr>
        <p:spPr>
          <a:xfrm>
            <a:off x="1470259" y="4533900"/>
            <a:ext cx="6393744" cy="419281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Heart disease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Kidney damage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Neve damage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Eye problems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Stroke risk</a:t>
            </a:r>
          </a:p>
        </p:txBody>
      </p:sp>
      <p:grpSp>
        <p:nvGrpSpPr>
          <p:cNvPr id="8" name="Group 2">
            <a:extLst>
              <a:ext uri="{FF2B5EF4-FFF2-40B4-BE49-F238E27FC236}">
                <a16:creationId xmlns:a16="http://schemas.microsoft.com/office/drawing/2014/main" id="{11BA1D07-3F99-3EAB-333E-CAAA40B81F1A}"/>
              </a:ext>
            </a:extLst>
          </p:cNvPr>
          <p:cNvGrpSpPr/>
          <p:nvPr/>
        </p:nvGrpSpPr>
        <p:grpSpPr>
          <a:xfrm>
            <a:off x="4501183" y="3543300"/>
            <a:ext cx="5481017" cy="697248"/>
            <a:chOff x="0" y="0"/>
            <a:chExt cx="2178902" cy="406400"/>
          </a:xfrm>
        </p:grpSpPr>
        <p:sp>
          <p:nvSpPr>
            <p:cNvPr id="9" name="Freeform 3">
              <a:extLst>
                <a:ext uri="{FF2B5EF4-FFF2-40B4-BE49-F238E27FC236}">
                  <a16:creationId xmlns:a16="http://schemas.microsoft.com/office/drawing/2014/main" id="{C90164A3-0208-EB62-90B6-CA92C6E2EEDA}"/>
                </a:ext>
              </a:extLst>
            </p:cNvPr>
            <p:cNvSpPr/>
            <p:nvPr/>
          </p:nvSpPr>
          <p:spPr>
            <a:xfrm>
              <a:off x="0" y="0"/>
              <a:ext cx="2178902" cy="406400"/>
            </a:xfrm>
            <a:custGeom>
              <a:avLst/>
              <a:gdLst/>
              <a:ahLst/>
              <a:cxnLst/>
              <a:rect l="l" t="t" r="r" b="b"/>
              <a:pathLst>
                <a:path w="2178902" h="406400">
                  <a:moveTo>
                    <a:pt x="1975702" y="0"/>
                  </a:moveTo>
                  <a:cubicBezTo>
                    <a:pt x="2087926" y="0"/>
                    <a:pt x="2178902" y="90976"/>
                    <a:pt x="2178902" y="203200"/>
                  </a:cubicBezTo>
                  <a:cubicBezTo>
                    <a:pt x="2178902" y="315424"/>
                    <a:pt x="2087926" y="406400"/>
                    <a:pt x="1975702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BFE5F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4">
              <a:extLst>
                <a:ext uri="{FF2B5EF4-FFF2-40B4-BE49-F238E27FC236}">
                  <a16:creationId xmlns:a16="http://schemas.microsoft.com/office/drawing/2014/main" id="{AAFB7F3A-B432-2019-9411-345E700A4018}"/>
                </a:ext>
              </a:extLst>
            </p:cNvPr>
            <p:cNvSpPr txBox="1"/>
            <p:nvPr/>
          </p:nvSpPr>
          <p:spPr>
            <a:xfrm>
              <a:off x="0" y="-47625"/>
              <a:ext cx="2178902" cy="454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3079"/>
                </a:lnSpc>
              </a:pPr>
              <a:endParaRPr/>
            </a:p>
          </p:txBody>
        </p:sp>
      </p:grpSp>
      <p:sp>
        <p:nvSpPr>
          <p:cNvPr id="11" name="TextBox 11">
            <a:extLst>
              <a:ext uri="{FF2B5EF4-FFF2-40B4-BE49-F238E27FC236}">
                <a16:creationId xmlns:a16="http://schemas.microsoft.com/office/drawing/2014/main" id="{9F56A03C-C0B4-51BF-2894-D1C928C3B6C3}"/>
              </a:ext>
            </a:extLst>
          </p:cNvPr>
          <p:cNvSpPr txBox="1"/>
          <p:nvPr/>
        </p:nvSpPr>
        <p:spPr>
          <a:xfrm>
            <a:off x="4838700" y="3755517"/>
            <a:ext cx="4305300" cy="3833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079"/>
              </a:lnSpc>
            </a:pPr>
            <a:r>
              <a:rPr lang="en-US" sz="2400" b="1" spc="226" dirty="0">
                <a:solidFill>
                  <a:srgbClr val="1B5A74"/>
                </a:solidFill>
                <a:latin typeface="Cerebri Bold"/>
                <a:ea typeface="Cerebri Bold"/>
                <a:cs typeface="Cerebri Bold"/>
                <a:sym typeface="Cerebri Bold"/>
              </a:rPr>
              <a:t>Possible Complications</a:t>
            </a:r>
          </a:p>
        </p:txBody>
      </p:sp>
      <p:sp>
        <p:nvSpPr>
          <p:cNvPr id="12" name="TextBox 12">
            <a:extLst>
              <a:ext uri="{FF2B5EF4-FFF2-40B4-BE49-F238E27FC236}">
                <a16:creationId xmlns:a16="http://schemas.microsoft.com/office/drawing/2014/main" id="{0A822017-75E3-6D63-660F-42D0032B4340}"/>
              </a:ext>
            </a:extLst>
          </p:cNvPr>
          <p:cNvSpPr txBox="1"/>
          <p:nvPr/>
        </p:nvSpPr>
        <p:spPr>
          <a:xfrm>
            <a:off x="1613627" y="1974579"/>
            <a:ext cx="6745294" cy="17229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33"/>
              </a:lnSpc>
            </a:pPr>
            <a:r>
              <a:rPr lang="en-US" sz="6177" b="1" dirty="0">
                <a:solidFill>
                  <a:srgbClr val="1B5A74"/>
                </a:solidFill>
                <a:latin typeface="Cerebri Heavy"/>
                <a:ea typeface="Cerebri Heavy"/>
                <a:cs typeface="Cerebri Heavy"/>
                <a:sym typeface="Cerebri Heavy"/>
              </a:rPr>
              <a:t>Health Complications</a:t>
            </a:r>
          </a:p>
        </p:txBody>
      </p:sp>
      <p:pic>
        <p:nvPicPr>
          <p:cNvPr id="2" name="10">
            <a:hlinkClick r:id="" action="ppaction://media"/>
            <a:extLst>
              <a:ext uri="{FF2B5EF4-FFF2-40B4-BE49-F238E27FC236}">
                <a16:creationId xmlns:a16="http://schemas.microsoft.com/office/drawing/2014/main" id="{B260301C-4492-DD64-A6C3-F10D163C20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4958724"/>
            <a:ext cx="16002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8838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24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illustrates a doctor and a patient discussing a diabetes care plan, with a measuring device and medical symbols present.&#10;&#10;AI-generated content may be incorrect.">
            <a:extLst>
              <a:ext uri="{FF2B5EF4-FFF2-40B4-BE49-F238E27FC236}">
                <a16:creationId xmlns:a16="http://schemas.microsoft.com/office/drawing/2014/main" id="{9BD70FFA-6C1B-D3B6-202F-400DC195FB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00" y="266700"/>
            <a:ext cx="18059400" cy="9753600"/>
          </a:xfrm>
          <a:prstGeom prst="rect">
            <a:avLst/>
          </a:prstGeom>
        </p:spPr>
      </p:pic>
      <p:sp>
        <p:nvSpPr>
          <p:cNvPr id="4" name="TextBox 12">
            <a:extLst>
              <a:ext uri="{FF2B5EF4-FFF2-40B4-BE49-F238E27FC236}">
                <a16:creationId xmlns:a16="http://schemas.microsoft.com/office/drawing/2014/main" id="{EE5A58B4-55B0-E6B5-7A45-E47988A697C4}"/>
              </a:ext>
            </a:extLst>
          </p:cNvPr>
          <p:cNvSpPr txBox="1"/>
          <p:nvPr/>
        </p:nvSpPr>
        <p:spPr>
          <a:xfrm>
            <a:off x="1613626" y="1974579"/>
            <a:ext cx="8063774" cy="8636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733"/>
              </a:lnSpc>
            </a:pPr>
            <a:r>
              <a:rPr lang="en-US" sz="6177" b="1" dirty="0">
                <a:solidFill>
                  <a:srgbClr val="1B5A74"/>
                </a:solidFill>
                <a:latin typeface="Cerebri Heavy"/>
                <a:ea typeface="Cerebri Heavy"/>
                <a:cs typeface="Cerebri Heavy"/>
                <a:sym typeface="Cerebri Heavy"/>
              </a:rPr>
              <a:t>Care Plan Overview</a:t>
            </a:r>
          </a:p>
        </p:txBody>
      </p:sp>
      <p:grpSp>
        <p:nvGrpSpPr>
          <p:cNvPr id="9" name="Group 5">
            <a:extLst>
              <a:ext uri="{FF2B5EF4-FFF2-40B4-BE49-F238E27FC236}">
                <a16:creationId xmlns:a16="http://schemas.microsoft.com/office/drawing/2014/main" id="{4938DB56-411F-0BA2-05D9-B99DFC0A7977}"/>
              </a:ext>
            </a:extLst>
          </p:cNvPr>
          <p:cNvGrpSpPr/>
          <p:nvPr/>
        </p:nvGrpSpPr>
        <p:grpSpPr>
          <a:xfrm>
            <a:off x="609600" y="4298578"/>
            <a:ext cx="7749321" cy="4578722"/>
            <a:chOff x="0" y="0"/>
            <a:chExt cx="1883523" cy="1095663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FFDD486F-2E9E-51EA-522B-6AFB7EC43A5C}"/>
                </a:ext>
              </a:extLst>
            </p:cNvPr>
            <p:cNvSpPr/>
            <p:nvPr/>
          </p:nvSpPr>
          <p:spPr>
            <a:xfrm>
              <a:off x="0" y="0"/>
              <a:ext cx="1883523" cy="1095663"/>
            </a:xfrm>
            <a:custGeom>
              <a:avLst/>
              <a:gdLst/>
              <a:ahLst/>
              <a:cxnLst/>
              <a:rect l="l" t="t" r="r" b="b"/>
              <a:pathLst>
                <a:path w="1883523" h="1095663">
                  <a:moveTo>
                    <a:pt x="55210" y="0"/>
                  </a:moveTo>
                  <a:lnTo>
                    <a:pt x="1828313" y="0"/>
                  </a:lnTo>
                  <a:cubicBezTo>
                    <a:pt x="1842955" y="0"/>
                    <a:pt x="1856998" y="5817"/>
                    <a:pt x="1867352" y="16171"/>
                  </a:cubicBezTo>
                  <a:cubicBezTo>
                    <a:pt x="1877706" y="26525"/>
                    <a:pt x="1883523" y="40568"/>
                    <a:pt x="1883523" y="55210"/>
                  </a:cubicBezTo>
                  <a:lnTo>
                    <a:pt x="1883523" y="1040453"/>
                  </a:lnTo>
                  <a:cubicBezTo>
                    <a:pt x="1883523" y="1055095"/>
                    <a:pt x="1877706" y="1069138"/>
                    <a:pt x="1867352" y="1079492"/>
                  </a:cubicBezTo>
                  <a:cubicBezTo>
                    <a:pt x="1856998" y="1089846"/>
                    <a:pt x="1842955" y="1095663"/>
                    <a:pt x="1828313" y="1095663"/>
                  </a:cubicBezTo>
                  <a:lnTo>
                    <a:pt x="55210" y="1095663"/>
                  </a:lnTo>
                  <a:cubicBezTo>
                    <a:pt x="40568" y="1095663"/>
                    <a:pt x="26525" y="1089846"/>
                    <a:pt x="16171" y="1079492"/>
                  </a:cubicBezTo>
                  <a:cubicBezTo>
                    <a:pt x="5817" y="1069138"/>
                    <a:pt x="0" y="1055095"/>
                    <a:pt x="0" y="1040453"/>
                  </a:cubicBezTo>
                  <a:lnTo>
                    <a:pt x="0" y="55210"/>
                  </a:lnTo>
                  <a:cubicBezTo>
                    <a:pt x="0" y="40568"/>
                    <a:pt x="5817" y="26525"/>
                    <a:pt x="16171" y="16171"/>
                  </a:cubicBezTo>
                  <a:cubicBezTo>
                    <a:pt x="26525" y="5817"/>
                    <a:pt x="40568" y="0"/>
                    <a:pt x="55210" y="0"/>
                  </a:cubicBezTo>
                  <a:close/>
                </a:path>
              </a:pathLst>
            </a:custGeom>
            <a:solidFill>
              <a:srgbClr val="BFE5F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7">
              <a:extLst>
                <a:ext uri="{FF2B5EF4-FFF2-40B4-BE49-F238E27FC236}">
                  <a16:creationId xmlns:a16="http://schemas.microsoft.com/office/drawing/2014/main" id="{DED7FB20-8F09-B45D-FD8F-5CBD2F28AA85}"/>
                </a:ext>
              </a:extLst>
            </p:cNvPr>
            <p:cNvSpPr txBox="1"/>
            <p:nvPr/>
          </p:nvSpPr>
          <p:spPr>
            <a:xfrm>
              <a:off x="0" y="-47625"/>
              <a:ext cx="1883523" cy="114328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/>
            </a:p>
          </p:txBody>
        </p:sp>
      </p:grpSp>
      <p:sp>
        <p:nvSpPr>
          <p:cNvPr id="12" name="TextBox 13">
            <a:extLst>
              <a:ext uri="{FF2B5EF4-FFF2-40B4-BE49-F238E27FC236}">
                <a16:creationId xmlns:a16="http://schemas.microsoft.com/office/drawing/2014/main" id="{1FDBDD58-46E0-F428-EBE8-5B9E5A19352B}"/>
              </a:ext>
            </a:extLst>
          </p:cNvPr>
          <p:cNvSpPr txBox="1"/>
          <p:nvPr/>
        </p:nvSpPr>
        <p:spPr>
          <a:xfrm>
            <a:off x="1470259" y="4533900"/>
            <a:ext cx="6393744" cy="38069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Control blood glucose levels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Prevent complications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Improve lifestyle habits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Support patient education</a:t>
            </a:r>
          </a:p>
        </p:txBody>
      </p:sp>
      <p:grpSp>
        <p:nvGrpSpPr>
          <p:cNvPr id="13" name="Group 2">
            <a:extLst>
              <a:ext uri="{FF2B5EF4-FFF2-40B4-BE49-F238E27FC236}">
                <a16:creationId xmlns:a16="http://schemas.microsoft.com/office/drawing/2014/main" id="{947BE64E-09BE-724F-75B5-445889027624}"/>
              </a:ext>
            </a:extLst>
          </p:cNvPr>
          <p:cNvGrpSpPr/>
          <p:nvPr/>
        </p:nvGrpSpPr>
        <p:grpSpPr>
          <a:xfrm>
            <a:off x="1665763" y="3114276"/>
            <a:ext cx="5481017" cy="697248"/>
            <a:chOff x="0" y="0"/>
            <a:chExt cx="2178902" cy="406400"/>
          </a:xfrm>
        </p:grpSpPr>
        <p:sp>
          <p:nvSpPr>
            <p:cNvPr id="14" name="Freeform 3">
              <a:extLst>
                <a:ext uri="{FF2B5EF4-FFF2-40B4-BE49-F238E27FC236}">
                  <a16:creationId xmlns:a16="http://schemas.microsoft.com/office/drawing/2014/main" id="{47C28017-918F-5BAB-ED2A-8CD95E7EF379}"/>
                </a:ext>
              </a:extLst>
            </p:cNvPr>
            <p:cNvSpPr/>
            <p:nvPr/>
          </p:nvSpPr>
          <p:spPr>
            <a:xfrm>
              <a:off x="0" y="0"/>
              <a:ext cx="2178902" cy="406400"/>
            </a:xfrm>
            <a:custGeom>
              <a:avLst/>
              <a:gdLst/>
              <a:ahLst/>
              <a:cxnLst/>
              <a:rect l="l" t="t" r="r" b="b"/>
              <a:pathLst>
                <a:path w="2178902" h="406400">
                  <a:moveTo>
                    <a:pt x="1975702" y="0"/>
                  </a:moveTo>
                  <a:cubicBezTo>
                    <a:pt x="2087926" y="0"/>
                    <a:pt x="2178902" y="90976"/>
                    <a:pt x="2178902" y="203200"/>
                  </a:cubicBezTo>
                  <a:cubicBezTo>
                    <a:pt x="2178902" y="315424"/>
                    <a:pt x="2087926" y="406400"/>
                    <a:pt x="1975702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BFE5F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4">
              <a:extLst>
                <a:ext uri="{FF2B5EF4-FFF2-40B4-BE49-F238E27FC236}">
                  <a16:creationId xmlns:a16="http://schemas.microsoft.com/office/drawing/2014/main" id="{59207EB8-463D-25F9-18F0-7E6F3539C882}"/>
                </a:ext>
              </a:extLst>
            </p:cNvPr>
            <p:cNvSpPr txBox="1"/>
            <p:nvPr/>
          </p:nvSpPr>
          <p:spPr>
            <a:xfrm>
              <a:off x="0" y="-47625"/>
              <a:ext cx="2178902" cy="454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3079"/>
                </a:lnSpc>
              </a:pPr>
              <a:endParaRPr/>
            </a:p>
          </p:txBody>
        </p:sp>
      </p:grpSp>
      <p:sp>
        <p:nvSpPr>
          <p:cNvPr id="16" name="TextBox 11">
            <a:extLst>
              <a:ext uri="{FF2B5EF4-FFF2-40B4-BE49-F238E27FC236}">
                <a16:creationId xmlns:a16="http://schemas.microsoft.com/office/drawing/2014/main" id="{51B6F372-7C82-C81E-8A61-D52C81B594AE}"/>
              </a:ext>
            </a:extLst>
          </p:cNvPr>
          <p:cNvSpPr txBox="1"/>
          <p:nvPr/>
        </p:nvSpPr>
        <p:spPr>
          <a:xfrm>
            <a:off x="2003280" y="3326493"/>
            <a:ext cx="4305300" cy="3975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079"/>
              </a:lnSpc>
            </a:pPr>
            <a:r>
              <a:rPr lang="en-US" sz="2800" b="1" spc="226" dirty="0">
                <a:solidFill>
                  <a:srgbClr val="1B5A74"/>
                </a:solidFill>
                <a:latin typeface="Cerebri Bold"/>
                <a:ea typeface="Cerebri Bold"/>
                <a:cs typeface="Cerebri Bold"/>
                <a:sym typeface="Cerebri Bold"/>
              </a:rPr>
              <a:t>Care Plan Goals</a:t>
            </a:r>
          </a:p>
        </p:txBody>
      </p:sp>
      <p:pic>
        <p:nvPicPr>
          <p:cNvPr id="2" name="11">
            <a:hlinkClick r:id="" action="ppaction://media"/>
            <a:extLst>
              <a:ext uri="{FF2B5EF4-FFF2-40B4-BE49-F238E27FC236}">
                <a16:creationId xmlns:a16="http://schemas.microsoft.com/office/drawing/2014/main" id="{A2A4F1A4-3D8C-9B96-FABD-EEABB3D5DA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300642" y="5642289"/>
            <a:ext cx="1692275" cy="1692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7087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64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he image depicts a person holding a smartphone and a woman holding a glucose meter, with a background of clouds and a table showing blood glucose levels.&#10;&#10;AI-generated content may be incorrect.">
            <a:extLst>
              <a:ext uri="{FF2B5EF4-FFF2-40B4-BE49-F238E27FC236}">
                <a16:creationId xmlns:a16="http://schemas.microsoft.com/office/drawing/2014/main" id="{D8E61C87-4459-9AD0-4565-BBBA30B176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00" y="266700"/>
            <a:ext cx="17907000" cy="9753600"/>
          </a:xfrm>
          <a:prstGeom prst="rect">
            <a:avLst/>
          </a:prstGeom>
        </p:spPr>
      </p:pic>
      <p:grpSp>
        <p:nvGrpSpPr>
          <p:cNvPr id="4" name="Group 5">
            <a:extLst>
              <a:ext uri="{FF2B5EF4-FFF2-40B4-BE49-F238E27FC236}">
                <a16:creationId xmlns:a16="http://schemas.microsoft.com/office/drawing/2014/main" id="{2731266C-DBD7-9497-7DDF-1638338F7FE4}"/>
              </a:ext>
            </a:extLst>
          </p:cNvPr>
          <p:cNvGrpSpPr/>
          <p:nvPr/>
        </p:nvGrpSpPr>
        <p:grpSpPr>
          <a:xfrm>
            <a:off x="609600" y="4146177"/>
            <a:ext cx="8229600" cy="5955831"/>
            <a:chOff x="0" y="0"/>
            <a:chExt cx="1883523" cy="1095663"/>
          </a:xfrm>
        </p:grpSpPr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9F6366DD-BF30-D06A-26E3-6BD86779E73F}"/>
                </a:ext>
              </a:extLst>
            </p:cNvPr>
            <p:cNvSpPr/>
            <p:nvPr/>
          </p:nvSpPr>
          <p:spPr>
            <a:xfrm>
              <a:off x="0" y="0"/>
              <a:ext cx="1883523" cy="1095663"/>
            </a:xfrm>
            <a:custGeom>
              <a:avLst/>
              <a:gdLst/>
              <a:ahLst/>
              <a:cxnLst/>
              <a:rect l="l" t="t" r="r" b="b"/>
              <a:pathLst>
                <a:path w="1883523" h="1095663">
                  <a:moveTo>
                    <a:pt x="55210" y="0"/>
                  </a:moveTo>
                  <a:lnTo>
                    <a:pt x="1828313" y="0"/>
                  </a:lnTo>
                  <a:cubicBezTo>
                    <a:pt x="1842955" y="0"/>
                    <a:pt x="1856998" y="5817"/>
                    <a:pt x="1867352" y="16171"/>
                  </a:cubicBezTo>
                  <a:cubicBezTo>
                    <a:pt x="1877706" y="26525"/>
                    <a:pt x="1883523" y="40568"/>
                    <a:pt x="1883523" y="55210"/>
                  </a:cubicBezTo>
                  <a:lnTo>
                    <a:pt x="1883523" y="1040453"/>
                  </a:lnTo>
                  <a:cubicBezTo>
                    <a:pt x="1883523" y="1055095"/>
                    <a:pt x="1877706" y="1069138"/>
                    <a:pt x="1867352" y="1079492"/>
                  </a:cubicBezTo>
                  <a:cubicBezTo>
                    <a:pt x="1856998" y="1089846"/>
                    <a:pt x="1842955" y="1095663"/>
                    <a:pt x="1828313" y="1095663"/>
                  </a:cubicBezTo>
                  <a:lnTo>
                    <a:pt x="55210" y="1095663"/>
                  </a:lnTo>
                  <a:cubicBezTo>
                    <a:pt x="40568" y="1095663"/>
                    <a:pt x="26525" y="1089846"/>
                    <a:pt x="16171" y="1079492"/>
                  </a:cubicBezTo>
                  <a:cubicBezTo>
                    <a:pt x="5817" y="1069138"/>
                    <a:pt x="0" y="1055095"/>
                    <a:pt x="0" y="1040453"/>
                  </a:cubicBezTo>
                  <a:lnTo>
                    <a:pt x="0" y="55210"/>
                  </a:lnTo>
                  <a:cubicBezTo>
                    <a:pt x="0" y="40568"/>
                    <a:pt x="5817" y="26525"/>
                    <a:pt x="16171" y="16171"/>
                  </a:cubicBezTo>
                  <a:cubicBezTo>
                    <a:pt x="26525" y="5817"/>
                    <a:pt x="40568" y="0"/>
                    <a:pt x="55210" y="0"/>
                  </a:cubicBezTo>
                  <a:close/>
                </a:path>
              </a:pathLst>
            </a:custGeom>
            <a:solidFill>
              <a:srgbClr val="BFE5F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7">
              <a:extLst>
                <a:ext uri="{FF2B5EF4-FFF2-40B4-BE49-F238E27FC236}">
                  <a16:creationId xmlns:a16="http://schemas.microsoft.com/office/drawing/2014/main" id="{C9B4B2A6-A183-D468-1905-28235D015D09}"/>
                </a:ext>
              </a:extLst>
            </p:cNvPr>
            <p:cNvSpPr txBox="1"/>
            <p:nvPr/>
          </p:nvSpPr>
          <p:spPr>
            <a:xfrm>
              <a:off x="0" y="-47625"/>
              <a:ext cx="1883523" cy="114328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/>
            </a:p>
          </p:txBody>
        </p:sp>
      </p:grpSp>
      <p:sp>
        <p:nvSpPr>
          <p:cNvPr id="7" name="TextBox 13">
            <a:extLst>
              <a:ext uri="{FF2B5EF4-FFF2-40B4-BE49-F238E27FC236}">
                <a16:creationId xmlns:a16="http://schemas.microsoft.com/office/drawing/2014/main" id="{BDC017EC-CAA5-E17A-9FEB-C8AB1C50C65B}"/>
              </a:ext>
            </a:extLst>
          </p:cNvPr>
          <p:cNvSpPr txBox="1"/>
          <p:nvPr/>
        </p:nvSpPr>
        <p:spPr>
          <a:xfrm>
            <a:off x="1209399" y="4010547"/>
            <a:ext cx="7378122" cy="67615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Blood glucose checks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Blood pressure monitoring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Weight management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Regular GP reviews</a:t>
            </a:r>
          </a:p>
          <a:p>
            <a:pPr algn="ctr">
              <a:lnSpc>
                <a:spcPct val="150000"/>
              </a:lnSpc>
            </a:pPr>
            <a:r>
              <a:rPr lang="en-US" sz="4000" b="1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Treatment: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Medication (Metaformin)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Regular health assessments</a:t>
            </a:r>
          </a:p>
          <a:p>
            <a:pPr algn="l">
              <a:lnSpc>
                <a:spcPct val="150000"/>
              </a:lnSpc>
            </a:pPr>
            <a:r>
              <a:rPr lang="en-US" sz="32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(NICE, 2023)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1B5A74"/>
              </a:solidFill>
              <a:latin typeface="Cerebri"/>
              <a:ea typeface="Cerebri"/>
              <a:cs typeface="Cerebri"/>
              <a:sym typeface="Cerebri"/>
            </a:endParaRPr>
          </a:p>
        </p:txBody>
      </p:sp>
      <p:grpSp>
        <p:nvGrpSpPr>
          <p:cNvPr id="8" name="Group 2">
            <a:extLst>
              <a:ext uri="{FF2B5EF4-FFF2-40B4-BE49-F238E27FC236}">
                <a16:creationId xmlns:a16="http://schemas.microsoft.com/office/drawing/2014/main" id="{F06AC6C6-7A46-8ABB-70F4-D83D4D6637D7}"/>
              </a:ext>
            </a:extLst>
          </p:cNvPr>
          <p:cNvGrpSpPr/>
          <p:nvPr/>
        </p:nvGrpSpPr>
        <p:grpSpPr>
          <a:xfrm>
            <a:off x="1665763" y="3114276"/>
            <a:ext cx="5481017" cy="697248"/>
            <a:chOff x="0" y="0"/>
            <a:chExt cx="2178902" cy="406400"/>
          </a:xfrm>
        </p:grpSpPr>
        <p:sp>
          <p:nvSpPr>
            <p:cNvPr id="9" name="Freeform 3">
              <a:extLst>
                <a:ext uri="{FF2B5EF4-FFF2-40B4-BE49-F238E27FC236}">
                  <a16:creationId xmlns:a16="http://schemas.microsoft.com/office/drawing/2014/main" id="{89ECE8E4-ECCD-9C5F-BC44-AF6D576D9941}"/>
                </a:ext>
              </a:extLst>
            </p:cNvPr>
            <p:cNvSpPr/>
            <p:nvPr/>
          </p:nvSpPr>
          <p:spPr>
            <a:xfrm>
              <a:off x="0" y="0"/>
              <a:ext cx="2178902" cy="406400"/>
            </a:xfrm>
            <a:custGeom>
              <a:avLst/>
              <a:gdLst/>
              <a:ahLst/>
              <a:cxnLst/>
              <a:rect l="l" t="t" r="r" b="b"/>
              <a:pathLst>
                <a:path w="2178902" h="406400">
                  <a:moveTo>
                    <a:pt x="1975702" y="0"/>
                  </a:moveTo>
                  <a:cubicBezTo>
                    <a:pt x="2087926" y="0"/>
                    <a:pt x="2178902" y="90976"/>
                    <a:pt x="2178902" y="203200"/>
                  </a:cubicBezTo>
                  <a:cubicBezTo>
                    <a:pt x="2178902" y="315424"/>
                    <a:pt x="2087926" y="406400"/>
                    <a:pt x="1975702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BFE5F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4">
              <a:extLst>
                <a:ext uri="{FF2B5EF4-FFF2-40B4-BE49-F238E27FC236}">
                  <a16:creationId xmlns:a16="http://schemas.microsoft.com/office/drawing/2014/main" id="{F52020B2-DC4A-FCC2-464C-65F24B5DD786}"/>
                </a:ext>
              </a:extLst>
            </p:cNvPr>
            <p:cNvSpPr txBox="1"/>
            <p:nvPr/>
          </p:nvSpPr>
          <p:spPr>
            <a:xfrm>
              <a:off x="0" y="-47625"/>
              <a:ext cx="2178902" cy="454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3079"/>
                </a:lnSpc>
              </a:pPr>
              <a:endParaRPr/>
            </a:p>
          </p:txBody>
        </p:sp>
      </p:grpSp>
      <p:sp>
        <p:nvSpPr>
          <p:cNvPr id="11" name="TextBox 11">
            <a:extLst>
              <a:ext uri="{FF2B5EF4-FFF2-40B4-BE49-F238E27FC236}">
                <a16:creationId xmlns:a16="http://schemas.microsoft.com/office/drawing/2014/main" id="{009AFD8C-77ED-4FA0-405F-7F0850C2A1F9}"/>
              </a:ext>
            </a:extLst>
          </p:cNvPr>
          <p:cNvSpPr txBox="1"/>
          <p:nvPr/>
        </p:nvSpPr>
        <p:spPr>
          <a:xfrm>
            <a:off x="2003280" y="3326493"/>
            <a:ext cx="4305300" cy="4117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079"/>
              </a:lnSpc>
            </a:pPr>
            <a:r>
              <a:rPr lang="en-US" sz="3200" spc="226" dirty="0">
                <a:solidFill>
                  <a:srgbClr val="1B5A74"/>
                </a:solidFill>
                <a:latin typeface="Cerebri Bold"/>
                <a:ea typeface="Cerebri Bold"/>
                <a:cs typeface="Cerebri Bold"/>
                <a:sym typeface="Cerebri Bold"/>
              </a:rPr>
              <a:t>Monitoring</a:t>
            </a:r>
          </a:p>
        </p:txBody>
      </p:sp>
      <p:sp>
        <p:nvSpPr>
          <p:cNvPr id="12" name="TextBox 12">
            <a:extLst>
              <a:ext uri="{FF2B5EF4-FFF2-40B4-BE49-F238E27FC236}">
                <a16:creationId xmlns:a16="http://schemas.microsoft.com/office/drawing/2014/main" id="{0682FF45-6305-5687-A15C-1841C56A316A}"/>
              </a:ext>
            </a:extLst>
          </p:cNvPr>
          <p:cNvSpPr txBox="1"/>
          <p:nvPr/>
        </p:nvSpPr>
        <p:spPr>
          <a:xfrm>
            <a:off x="1613626" y="1409700"/>
            <a:ext cx="10654574" cy="8636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733"/>
              </a:lnSpc>
            </a:pPr>
            <a:r>
              <a:rPr lang="en-US" sz="6177" b="1" dirty="0">
                <a:solidFill>
                  <a:srgbClr val="1B5A74"/>
                </a:solidFill>
                <a:latin typeface="Cerebri Heavy"/>
                <a:ea typeface="Cerebri Heavy"/>
                <a:cs typeface="Cerebri Heavy"/>
                <a:sym typeface="Cerebri Heavy"/>
              </a:rPr>
              <a:t>Monitoring and Treatment</a:t>
            </a:r>
          </a:p>
        </p:txBody>
      </p:sp>
      <p:pic>
        <p:nvPicPr>
          <p:cNvPr id="2" name="12">
            <a:hlinkClick r:id="" action="ppaction://media"/>
            <a:extLst>
              <a:ext uri="{FF2B5EF4-FFF2-40B4-BE49-F238E27FC236}">
                <a16:creationId xmlns:a16="http://schemas.microsoft.com/office/drawing/2014/main" id="{E8C51A48-74C0-CD59-5A7B-8E8BBC0D88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553200" y="5622869"/>
            <a:ext cx="1768475" cy="1768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0406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96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wo people jogging on a sunny day with a water bottle, bananas, and a phone.&#10;&#10;AI-generated content may be incorrect.">
            <a:extLst>
              <a:ext uri="{FF2B5EF4-FFF2-40B4-BE49-F238E27FC236}">
                <a16:creationId xmlns:a16="http://schemas.microsoft.com/office/drawing/2014/main" id="{6256FE45-7547-4507-8BD0-398047DE8D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grpSp>
        <p:nvGrpSpPr>
          <p:cNvPr id="4" name="Group 5">
            <a:extLst>
              <a:ext uri="{FF2B5EF4-FFF2-40B4-BE49-F238E27FC236}">
                <a16:creationId xmlns:a16="http://schemas.microsoft.com/office/drawing/2014/main" id="{8F5F519E-78AA-797C-5C47-DA2AC631EBFF}"/>
              </a:ext>
            </a:extLst>
          </p:cNvPr>
          <p:cNvGrpSpPr/>
          <p:nvPr/>
        </p:nvGrpSpPr>
        <p:grpSpPr>
          <a:xfrm>
            <a:off x="609600" y="4152900"/>
            <a:ext cx="8229600" cy="4343400"/>
            <a:chOff x="0" y="0"/>
            <a:chExt cx="1883523" cy="1095663"/>
          </a:xfrm>
        </p:grpSpPr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6E0F5706-CF17-1655-C1C4-4A94103970AE}"/>
                </a:ext>
              </a:extLst>
            </p:cNvPr>
            <p:cNvSpPr/>
            <p:nvPr/>
          </p:nvSpPr>
          <p:spPr>
            <a:xfrm>
              <a:off x="0" y="0"/>
              <a:ext cx="1883523" cy="1095663"/>
            </a:xfrm>
            <a:custGeom>
              <a:avLst/>
              <a:gdLst/>
              <a:ahLst/>
              <a:cxnLst/>
              <a:rect l="l" t="t" r="r" b="b"/>
              <a:pathLst>
                <a:path w="1883523" h="1095663">
                  <a:moveTo>
                    <a:pt x="55210" y="0"/>
                  </a:moveTo>
                  <a:lnTo>
                    <a:pt x="1828313" y="0"/>
                  </a:lnTo>
                  <a:cubicBezTo>
                    <a:pt x="1842955" y="0"/>
                    <a:pt x="1856998" y="5817"/>
                    <a:pt x="1867352" y="16171"/>
                  </a:cubicBezTo>
                  <a:cubicBezTo>
                    <a:pt x="1877706" y="26525"/>
                    <a:pt x="1883523" y="40568"/>
                    <a:pt x="1883523" y="55210"/>
                  </a:cubicBezTo>
                  <a:lnTo>
                    <a:pt x="1883523" y="1040453"/>
                  </a:lnTo>
                  <a:cubicBezTo>
                    <a:pt x="1883523" y="1055095"/>
                    <a:pt x="1877706" y="1069138"/>
                    <a:pt x="1867352" y="1079492"/>
                  </a:cubicBezTo>
                  <a:cubicBezTo>
                    <a:pt x="1856998" y="1089846"/>
                    <a:pt x="1842955" y="1095663"/>
                    <a:pt x="1828313" y="1095663"/>
                  </a:cubicBezTo>
                  <a:lnTo>
                    <a:pt x="55210" y="1095663"/>
                  </a:lnTo>
                  <a:cubicBezTo>
                    <a:pt x="40568" y="1095663"/>
                    <a:pt x="26525" y="1089846"/>
                    <a:pt x="16171" y="1079492"/>
                  </a:cubicBezTo>
                  <a:cubicBezTo>
                    <a:pt x="5817" y="1069138"/>
                    <a:pt x="0" y="1055095"/>
                    <a:pt x="0" y="1040453"/>
                  </a:cubicBezTo>
                  <a:lnTo>
                    <a:pt x="0" y="55210"/>
                  </a:lnTo>
                  <a:cubicBezTo>
                    <a:pt x="0" y="40568"/>
                    <a:pt x="5817" y="26525"/>
                    <a:pt x="16171" y="16171"/>
                  </a:cubicBezTo>
                  <a:cubicBezTo>
                    <a:pt x="26525" y="5817"/>
                    <a:pt x="40568" y="0"/>
                    <a:pt x="55210" y="0"/>
                  </a:cubicBezTo>
                  <a:close/>
                </a:path>
              </a:pathLst>
            </a:custGeom>
            <a:solidFill>
              <a:srgbClr val="BFE5F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7">
              <a:extLst>
                <a:ext uri="{FF2B5EF4-FFF2-40B4-BE49-F238E27FC236}">
                  <a16:creationId xmlns:a16="http://schemas.microsoft.com/office/drawing/2014/main" id="{5C631AE5-9417-B59C-0F9D-2306C5D21DF9}"/>
                </a:ext>
              </a:extLst>
            </p:cNvPr>
            <p:cNvSpPr txBox="1"/>
            <p:nvPr/>
          </p:nvSpPr>
          <p:spPr>
            <a:xfrm>
              <a:off x="0" y="-47625"/>
              <a:ext cx="1883523" cy="114328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/>
            </a:p>
          </p:txBody>
        </p:sp>
      </p:grpSp>
      <p:sp>
        <p:nvSpPr>
          <p:cNvPr id="7" name="TextBox 13">
            <a:extLst>
              <a:ext uri="{FF2B5EF4-FFF2-40B4-BE49-F238E27FC236}">
                <a16:creationId xmlns:a16="http://schemas.microsoft.com/office/drawing/2014/main" id="{93608481-4C9F-FF9F-8A7C-9B76AD6136F8}"/>
              </a:ext>
            </a:extLst>
          </p:cNvPr>
          <p:cNvSpPr txBox="1"/>
          <p:nvPr/>
        </p:nvSpPr>
        <p:spPr>
          <a:xfrm>
            <a:off x="1209399" y="3771900"/>
            <a:ext cx="7378122" cy="47918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Healthy balanced diet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Regular Physical activity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Weight loss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Stop smoking 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Reduce sugar intake</a:t>
            </a:r>
          </a:p>
        </p:txBody>
      </p:sp>
      <p:sp>
        <p:nvSpPr>
          <p:cNvPr id="8" name="TextBox 12">
            <a:extLst>
              <a:ext uri="{FF2B5EF4-FFF2-40B4-BE49-F238E27FC236}">
                <a16:creationId xmlns:a16="http://schemas.microsoft.com/office/drawing/2014/main" id="{A684B1F2-5472-16E6-DF4E-367908454140}"/>
              </a:ext>
            </a:extLst>
          </p:cNvPr>
          <p:cNvSpPr txBox="1"/>
          <p:nvPr/>
        </p:nvSpPr>
        <p:spPr>
          <a:xfrm>
            <a:off x="1613626" y="1409700"/>
            <a:ext cx="9527596" cy="8636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733"/>
              </a:lnSpc>
            </a:pPr>
            <a:r>
              <a:rPr lang="en-US" sz="6177" b="1" dirty="0">
                <a:solidFill>
                  <a:srgbClr val="1B5A74"/>
                </a:solidFill>
                <a:latin typeface="Cerebri Heavy"/>
                <a:ea typeface="Cerebri Heavy"/>
                <a:cs typeface="Cerebri Heavy"/>
                <a:sym typeface="Cerebri Heavy"/>
              </a:rPr>
              <a:t>Lifestyle Management</a:t>
            </a:r>
          </a:p>
        </p:txBody>
      </p:sp>
      <p:grpSp>
        <p:nvGrpSpPr>
          <p:cNvPr id="9" name="Group 2">
            <a:extLst>
              <a:ext uri="{FF2B5EF4-FFF2-40B4-BE49-F238E27FC236}">
                <a16:creationId xmlns:a16="http://schemas.microsoft.com/office/drawing/2014/main" id="{A80F1D78-CB3A-1EE9-4D30-A0B0B4BE8DAE}"/>
              </a:ext>
            </a:extLst>
          </p:cNvPr>
          <p:cNvGrpSpPr/>
          <p:nvPr/>
        </p:nvGrpSpPr>
        <p:grpSpPr>
          <a:xfrm>
            <a:off x="1665763" y="3114276"/>
            <a:ext cx="6640037" cy="657624"/>
            <a:chOff x="0" y="0"/>
            <a:chExt cx="2178902" cy="406400"/>
          </a:xfrm>
        </p:grpSpPr>
        <p:sp>
          <p:nvSpPr>
            <p:cNvPr id="10" name="Freeform 3">
              <a:extLst>
                <a:ext uri="{FF2B5EF4-FFF2-40B4-BE49-F238E27FC236}">
                  <a16:creationId xmlns:a16="http://schemas.microsoft.com/office/drawing/2014/main" id="{84F4A1D3-B176-4521-B7B7-861F01DF8C10}"/>
                </a:ext>
              </a:extLst>
            </p:cNvPr>
            <p:cNvSpPr/>
            <p:nvPr/>
          </p:nvSpPr>
          <p:spPr>
            <a:xfrm>
              <a:off x="0" y="0"/>
              <a:ext cx="2178902" cy="406400"/>
            </a:xfrm>
            <a:custGeom>
              <a:avLst/>
              <a:gdLst/>
              <a:ahLst/>
              <a:cxnLst/>
              <a:rect l="l" t="t" r="r" b="b"/>
              <a:pathLst>
                <a:path w="2178902" h="406400">
                  <a:moveTo>
                    <a:pt x="1975702" y="0"/>
                  </a:moveTo>
                  <a:cubicBezTo>
                    <a:pt x="2087926" y="0"/>
                    <a:pt x="2178902" y="90976"/>
                    <a:pt x="2178902" y="203200"/>
                  </a:cubicBezTo>
                  <a:cubicBezTo>
                    <a:pt x="2178902" y="315424"/>
                    <a:pt x="2087926" y="406400"/>
                    <a:pt x="1975702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BFE5F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4">
              <a:extLst>
                <a:ext uri="{FF2B5EF4-FFF2-40B4-BE49-F238E27FC236}">
                  <a16:creationId xmlns:a16="http://schemas.microsoft.com/office/drawing/2014/main" id="{F9A44857-2033-52D3-ABAD-317BA49131E5}"/>
                </a:ext>
              </a:extLst>
            </p:cNvPr>
            <p:cNvSpPr txBox="1"/>
            <p:nvPr/>
          </p:nvSpPr>
          <p:spPr>
            <a:xfrm>
              <a:off x="0" y="-47625"/>
              <a:ext cx="2178902" cy="454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3079"/>
                </a:lnSpc>
              </a:pPr>
              <a:endParaRPr/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09FC8F34-1728-E1B5-BF69-C4E212C83945}"/>
              </a:ext>
            </a:extLst>
          </p:cNvPr>
          <p:cNvSpPr txBox="1"/>
          <p:nvPr/>
        </p:nvSpPr>
        <p:spPr>
          <a:xfrm>
            <a:off x="2003280" y="3326493"/>
            <a:ext cx="6302520" cy="4117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079"/>
              </a:lnSpc>
            </a:pPr>
            <a:r>
              <a:rPr lang="en-US" sz="3200" spc="226" dirty="0">
                <a:solidFill>
                  <a:srgbClr val="1B5A74"/>
                </a:solidFill>
                <a:latin typeface="Cerebri Bold"/>
                <a:ea typeface="Cerebri Bold"/>
                <a:cs typeface="Cerebri Bold"/>
                <a:sym typeface="Cerebri Bold"/>
              </a:rPr>
              <a:t>Lifestyle Recommendations</a:t>
            </a:r>
          </a:p>
        </p:txBody>
      </p:sp>
      <p:pic>
        <p:nvPicPr>
          <p:cNvPr id="2" name="13">
            <a:hlinkClick r:id="" action="ppaction://media"/>
            <a:extLst>
              <a:ext uri="{FF2B5EF4-FFF2-40B4-BE49-F238E27FC236}">
                <a16:creationId xmlns:a16="http://schemas.microsoft.com/office/drawing/2014/main" id="{C5F5CAF6-695C-5E10-8215-A6D75486F7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352024" y="5236774"/>
            <a:ext cx="1920875" cy="1920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762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32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he image depicts a table setting with three people and various medical and electronic devices, including a computer, a stethoscope, and a medical chart, suggesting a medical consultation or discussion.&#10;&#10;AI-generated content may be incorrect.">
            <a:extLst>
              <a:ext uri="{FF2B5EF4-FFF2-40B4-BE49-F238E27FC236}">
                <a16:creationId xmlns:a16="http://schemas.microsoft.com/office/drawing/2014/main" id="{460EE7D9-56C3-7897-A336-DD9260608B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66700"/>
            <a:ext cx="17907000" cy="9753600"/>
          </a:xfrm>
          <a:prstGeom prst="rect">
            <a:avLst/>
          </a:prstGeom>
        </p:spPr>
      </p:pic>
      <p:grpSp>
        <p:nvGrpSpPr>
          <p:cNvPr id="4" name="Group 5">
            <a:extLst>
              <a:ext uri="{FF2B5EF4-FFF2-40B4-BE49-F238E27FC236}">
                <a16:creationId xmlns:a16="http://schemas.microsoft.com/office/drawing/2014/main" id="{DE14F0A7-AF41-21A1-7C71-6797F68DD777}"/>
              </a:ext>
            </a:extLst>
          </p:cNvPr>
          <p:cNvGrpSpPr/>
          <p:nvPr/>
        </p:nvGrpSpPr>
        <p:grpSpPr>
          <a:xfrm>
            <a:off x="838200" y="3856875"/>
            <a:ext cx="7749321" cy="4791825"/>
            <a:chOff x="0" y="0"/>
            <a:chExt cx="1883523" cy="1095663"/>
          </a:xfrm>
        </p:grpSpPr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E5E4C34A-B673-A58E-DCAE-FEF1AAAFE7E5}"/>
                </a:ext>
              </a:extLst>
            </p:cNvPr>
            <p:cNvSpPr/>
            <p:nvPr/>
          </p:nvSpPr>
          <p:spPr>
            <a:xfrm>
              <a:off x="0" y="0"/>
              <a:ext cx="1883523" cy="1095663"/>
            </a:xfrm>
            <a:custGeom>
              <a:avLst/>
              <a:gdLst/>
              <a:ahLst/>
              <a:cxnLst/>
              <a:rect l="l" t="t" r="r" b="b"/>
              <a:pathLst>
                <a:path w="1883523" h="1095663">
                  <a:moveTo>
                    <a:pt x="55210" y="0"/>
                  </a:moveTo>
                  <a:lnTo>
                    <a:pt x="1828313" y="0"/>
                  </a:lnTo>
                  <a:cubicBezTo>
                    <a:pt x="1842955" y="0"/>
                    <a:pt x="1856998" y="5817"/>
                    <a:pt x="1867352" y="16171"/>
                  </a:cubicBezTo>
                  <a:cubicBezTo>
                    <a:pt x="1877706" y="26525"/>
                    <a:pt x="1883523" y="40568"/>
                    <a:pt x="1883523" y="55210"/>
                  </a:cubicBezTo>
                  <a:lnTo>
                    <a:pt x="1883523" y="1040453"/>
                  </a:lnTo>
                  <a:cubicBezTo>
                    <a:pt x="1883523" y="1055095"/>
                    <a:pt x="1877706" y="1069138"/>
                    <a:pt x="1867352" y="1079492"/>
                  </a:cubicBezTo>
                  <a:cubicBezTo>
                    <a:pt x="1856998" y="1089846"/>
                    <a:pt x="1842955" y="1095663"/>
                    <a:pt x="1828313" y="1095663"/>
                  </a:cubicBezTo>
                  <a:lnTo>
                    <a:pt x="55210" y="1095663"/>
                  </a:lnTo>
                  <a:cubicBezTo>
                    <a:pt x="40568" y="1095663"/>
                    <a:pt x="26525" y="1089846"/>
                    <a:pt x="16171" y="1079492"/>
                  </a:cubicBezTo>
                  <a:cubicBezTo>
                    <a:pt x="5817" y="1069138"/>
                    <a:pt x="0" y="1055095"/>
                    <a:pt x="0" y="1040453"/>
                  </a:cubicBezTo>
                  <a:lnTo>
                    <a:pt x="0" y="55210"/>
                  </a:lnTo>
                  <a:cubicBezTo>
                    <a:pt x="0" y="40568"/>
                    <a:pt x="5817" y="26525"/>
                    <a:pt x="16171" y="16171"/>
                  </a:cubicBezTo>
                  <a:cubicBezTo>
                    <a:pt x="26525" y="5817"/>
                    <a:pt x="40568" y="0"/>
                    <a:pt x="55210" y="0"/>
                  </a:cubicBezTo>
                  <a:close/>
                </a:path>
              </a:pathLst>
            </a:custGeom>
            <a:solidFill>
              <a:srgbClr val="BFE5F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7">
              <a:extLst>
                <a:ext uri="{FF2B5EF4-FFF2-40B4-BE49-F238E27FC236}">
                  <a16:creationId xmlns:a16="http://schemas.microsoft.com/office/drawing/2014/main" id="{12811F39-79AB-9D6A-B850-86DE319186CB}"/>
                </a:ext>
              </a:extLst>
            </p:cNvPr>
            <p:cNvSpPr txBox="1"/>
            <p:nvPr/>
          </p:nvSpPr>
          <p:spPr>
            <a:xfrm>
              <a:off x="0" y="-47625"/>
              <a:ext cx="1883523" cy="114328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/>
            </a:p>
          </p:txBody>
        </p:sp>
      </p:grpSp>
      <p:sp>
        <p:nvSpPr>
          <p:cNvPr id="7" name="TextBox 13">
            <a:extLst>
              <a:ext uri="{FF2B5EF4-FFF2-40B4-BE49-F238E27FC236}">
                <a16:creationId xmlns:a16="http://schemas.microsoft.com/office/drawing/2014/main" id="{2A12C769-75BE-11C3-038A-69650CB8C84E}"/>
              </a:ext>
            </a:extLst>
          </p:cNvPr>
          <p:cNvSpPr txBox="1"/>
          <p:nvPr/>
        </p:nvSpPr>
        <p:spPr>
          <a:xfrm>
            <a:off x="1209399" y="3771900"/>
            <a:ext cx="7378122" cy="47918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Patient EDUCATION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Clear Communication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Respect and dignity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Confidentiality</a:t>
            </a:r>
          </a:p>
          <a:p>
            <a:pPr marL="342900" indent="-34290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Patent-</a:t>
            </a:r>
            <a:r>
              <a:rPr lang="en-US" sz="3200" dirty="0" err="1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centred</a:t>
            </a:r>
            <a:r>
              <a:rPr lang="en-US" sz="3200" dirty="0">
                <a:solidFill>
                  <a:srgbClr val="1B5A74"/>
                </a:solidFill>
                <a:latin typeface="Cerebri"/>
                <a:ea typeface="Cerebri"/>
                <a:cs typeface="Cerebri"/>
                <a:sym typeface="Cerebri"/>
              </a:rPr>
              <a:t> care</a:t>
            </a:r>
          </a:p>
        </p:txBody>
      </p:sp>
      <p:sp>
        <p:nvSpPr>
          <p:cNvPr id="8" name="TextBox 12">
            <a:extLst>
              <a:ext uri="{FF2B5EF4-FFF2-40B4-BE49-F238E27FC236}">
                <a16:creationId xmlns:a16="http://schemas.microsoft.com/office/drawing/2014/main" id="{D7E97781-D757-6C86-DEAF-6BCCE4B0C519}"/>
              </a:ext>
            </a:extLst>
          </p:cNvPr>
          <p:cNvSpPr txBox="1"/>
          <p:nvPr/>
        </p:nvSpPr>
        <p:spPr>
          <a:xfrm>
            <a:off x="1613626" y="1409700"/>
            <a:ext cx="11264174" cy="8636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733"/>
              </a:lnSpc>
            </a:pPr>
            <a:r>
              <a:rPr lang="en-US" sz="6177" b="1" dirty="0">
                <a:solidFill>
                  <a:srgbClr val="1B5A74"/>
                </a:solidFill>
                <a:latin typeface="Cerebri Heavy"/>
                <a:ea typeface="Cerebri Heavy"/>
                <a:cs typeface="Cerebri Heavy"/>
                <a:sym typeface="Cerebri Heavy"/>
              </a:rPr>
              <a:t>Communication and Ethics</a:t>
            </a:r>
          </a:p>
        </p:txBody>
      </p:sp>
      <p:grpSp>
        <p:nvGrpSpPr>
          <p:cNvPr id="9" name="Group 2">
            <a:extLst>
              <a:ext uri="{FF2B5EF4-FFF2-40B4-BE49-F238E27FC236}">
                <a16:creationId xmlns:a16="http://schemas.microsoft.com/office/drawing/2014/main" id="{FB4E7689-C6F6-A9DD-AFD0-D6A10CF61272}"/>
              </a:ext>
            </a:extLst>
          </p:cNvPr>
          <p:cNvGrpSpPr/>
          <p:nvPr/>
        </p:nvGrpSpPr>
        <p:grpSpPr>
          <a:xfrm>
            <a:off x="1665763" y="3114276"/>
            <a:ext cx="6640037" cy="657624"/>
            <a:chOff x="0" y="0"/>
            <a:chExt cx="2178902" cy="406400"/>
          </a:xfrm>
        </p:grpSpPr>
        <p:sp>
          <p:nvSpPr>
            <p:cNvPr id="10" name="Freeform 3">
              <a:extLst>
                <a:ext uri="{FF2B5EF4-FFF2-40B4-BE49-F238E27FC236}">
                  <a16:creationId xmlns:a16="http://schemas.microsoft.com/office/drawing/2014/main" id="{E1F374FC-EF77-781B-6F14-D907018AE426}"/>
                </a:ext>
              </a:extLst>
            </p:cNvPr>
            <p:cNvSpPr/>
            <p:nvPr/>
          </p:nvSpPr>
          <p:spPr>
            <a:xfrm>
              <a:off x="0" y="0"/>
              <a:ext cx="2178902" cy="406400"/>
            </a:xfrm>
            <a:custGeom>
              <a:avLst/>
              <a:gdLst/>
              <a:ahLst/>
              <a:cxnLst/>
              <a:rect l="l" t="t" r="r" b="b"/>
              <a:pathLst>
                <a:path w="2178902" h="406400">
                  <a:moveTo>
                    <a:pt x="1975702" y="0"/>
                  </a:moveTo>
                  <a:cubicBezTo>
                    <a:pt x="2087926" y="0"/>
                    <a:pt x="2178902" y="90976"/>
                    <a:pt x="2178902" y="203200"/>
                  </a:cubicBezTo>
                  <a:cubicBezTo>
                    <a:pt x="2178902" y="315424"/>
                    <a:pt x="2087926" y="406400"/>
                    <a:pt x="1975702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BFE5F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4">
              <a:extLst>
                <a:ext uri="{FF2B5EF4-FFF2-40B4-BE49-F238E27FC236}">
                  <a16:creationId xmlns:a16="http://schemas.microsoft.com/office/drawing/2014/main" id="{97C8CF92-85FC-929A-4E2B-D2E5844B9580}"/>
                </a:ext>
              </a:extLst>
            </p:cNvPr>
            <p:cNvSpPr txBox="1"/>
            <p:nvPr/>
          </p:nvSpPr>
          <p:spPr>
            <a:xfrm>
              <a:off x="0" y="-47625"/>
              <a:ext cx="2178902" cy="454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3079"/>
                </a:lnSpc>
              </a:pPr>
              <a:endParaRPr/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00799913-3078-79A1-1E2F-12E9EEC29092}"/>
              </a:ext>
            </a:extLst>
          </p:cNvPr>
          <p:cNvSpPr txBox="1"/>
          <p:nvPr/>
        </p:nvSpPr>
        <p:spPr>
          <a:xfrm>
            <a:off x="2003280" y="3326493"/>
            <a:ext cx="6302520" cy="4117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079"/>
              </a:lnSpc>
            </a:pPr>
            <a:r>
              <a:rPr lang="en-US" sz="3200" spc="226" dirty="0">
                <a:solidFill>
                  <a:srgbClr val="1B5A74"/>
                </a:solidFill>
                <a:latin typeface="Cerebri Bold"/>
                <a:ea typeface="Cerebri Bold"/>
                <a:cs typeface="Cerebri Bold"/>
                <a:sym typeface="Cerebri Bold"/>
              </a:rPr>
              <a:t>Patient Care Principles</a:t>
            </a:r>
          </a:p>
        </p:txBody>
      </p:sp>
      <p:pic>
        <p:nvPicPr>
          <p:cNvPr id="2" name="14_1">
            <a:hlinkClick r:id="" action="ppaction://media"/>
            <a:extLst>
              <a:ext uri="{FF2B5EF4-FFF2-40B4-BE49-F238E27FC236}">
                <a16:creationId xmlns:a16="http://schemas.microsoft.com/office/drawing/2014/main" id="{C39E6F9E-E255-A8AA-3D88-5856C39676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096000" y="4694850"/>
            <a:ext cx="1920875" cy="1920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0229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92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308234">
            <a:off x="1269056" y="8134559"/>
            <a:ext cx="8566437" cy="6221375"/>
          </a:xfrm>
          <a:custGeom>
            <a:avLst/>
            <a:gdLst/>
            <a:ahLst/>
            <a:cxnLst/>
            <a:rect l="l" t="t" r="r" b="b"/>
            <a:pathLst>
              <a:path w="8566437" h="6221375">
                <a:moveTo>
                  <a:pt x="0" y="0"/>
                </a:moveTo>
                <a:lnTo>
                  <a:pt x="8566436" y="0"/>
                </a:lnTo>
                <a:lnTo>
                  <a:pt x="8566436" y="6221375"/>
                </a:lnTo>
                <a:lnTo>
                  <a:pt x="0" y="622137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3548120" y="5143500"/>
            <a:ext cx="8282197" cy="8229600"/>
          </a:xfrm>
          <a:custGeom>
            <a:avLst/>
            <a:gdLst/>
            <a:ahLst/>
            <a:cxnLst/>
            <a:rect l="l" t="t" r="r" b="b"/>
            <a:pathLst>
              <a:path w="8282197" h="8229600">
                <a:moveTo>
                  <a:pt x="0" y="0"/>
                </a:moveTo>
                <a:lnTo>
                  <a:pt x="8282197" y="0"/>
                </a:lnTo>
                <a:lnTo>
                  <a:pt x="8282197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9875798" y="1028700"/>
            <a:ext cx="6347079" cy="8229600"/>
          </a:xfrm>
          <a:custGeom>
            <a:avLst/>
            <a:gdLst/>
            <a:ahLst/>
            <a:cxnLst/>
            <a:rect l="l" t="t" r="r" b="b"/>
            <a:pathLst>
              <a:path w="6347079" h="8229600">
                <a:moveTo>
                  <a:pt x="0" y="0"/>
                </a:moveTo>
                <a:lnTo>
                  <a:pt x="6347079" y="0"/>
                </a:lnTo>
                <a:lnTo>
                  <a:pt x="6347079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1599126" y="2973539"/>
            <a:ext cx="6629768" cy="34359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3146"/>
              </a:lnSpc>
            </a:pPr>
            <a:r>
              <a:rPr lang="en-US" sz="13552" b="1" i="1" spc="-921">
                <a:solidFill>
                  <a:srgbClr val="1B5A74"/>
                </a:solidFill>
                <a:latin typeface="Cerebri Heavy Italics"/>
                <a:ea typeface="Cerebri Heavy Italics"/>
                <a:cs typeface="Cerebri Heavy Italics"/>
                <a:sym typeface="Cerebri Heavy Italics"/>
              </a:rPr>
              <a:t>THANK YOU!</a:t>
            </a:r>
          </a:p>
        </p:txBody>
      </p:sp>
      <p:sp>
        <p:nvSpPr>
          <p:cNvPr id="12" name="Freeform 12"/>
          <p:cNvSpPr/>
          <p:nvPr/>
        </p:nvSpPr>
        <p:spPr>
          <a:xfrm rot="-1308234">
            <a:off x="4886290" y="-4858984"/>
            <a:ext cx="9979015" cy="7247260"/>
          </a:xfrm>
          <a:custGeom>
            <a:avLst/>
            <a:gdLst/>
            <a:ahLst/>
            <a:cxnLst/>
            <a:rect l="l" t="t" r="r" b="b"/>
            <a:pathLst>
              <a:path w="9979015" h="7247260">
                <a:moveTo>
                  <a:pt x="0" y="0"/>
                </a:moveTo>
                <a:lnTo>
                  <a:pt x="9979016" y="0"/>
                </a:lnTo>
                <a:lnTo>
                  <a:pt x="9979016" y="7247260"/>
                </a:lnTo>
                <a:lnTo>
                  <a:pt x="0" y="72472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3" name="15">
            <a:hlinkClick r:id="" action="ppaction://media"/>
            <a:extLst>
              <a:ext uri="{FF2B5EF4-FFF2-40B4-BE49-F238E27FC236}">
                <a16:creationId xmlns:a16="http://schemas.microsoft.com/office/drawing/2014/main" id="{2F0DA666-09E9-6475-53AF-45C994E735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620000" y="188517"/>
            <a:ext cx="2606675" cy="26066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53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he image depicts a minimalist, abstract representation featuring a few scattered, softly curved blue droplets on a plain white background.&#10;&#10;AI-generated content may be incorrect.">
            <a:extLst>
              <a:ext uri="{FF2B5EF4-FFF2-40B4-BE49-F238E27FC236}">
                <a16:creationId xmlns:a16="http://schemas.microsoft.com/office/drawing/2014/main" id="{8140CA8C-C802-2F8E-CD7C-92AC1B53A8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" y="266700"/>
            <a:ext cx="17526000" cy="9753600"/>
          </a:xfrm>
          <a:prstGeom prst="rect">
            <a:avLst/>
          </a:prstGeom>
        </p:spPr>
      </p:pic>
      <p:sp>
        <p:nvSpPr>
          <p:cNvPr id="4" name="TextBox 12">
            <a:extLst>
              <a:ext uri="{FF2B5EF4-FFF2-40B4-BE49-F238E27FC236}">
                <a16:creationId xmlns:a16="http://schemas.microsoft.com/office/drawing/2014/main" id="{0F379878-2046-45E3-FB0B-3A1D443661F5}"/>
              </a:ext>
            </a:extLst>
          </p:cNvPr>
          <p:cNvSpPr txBox="1"/>
          <p:nvPr/>
        </p:nvSpPr>
        <p:spPr>
          <a:xfrm>
            <a:off x="1613626" y="1409700"/>
            <a:ext cx="11264174" cy="8636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733"/>
              </a:lnSpc>
            </a:pPr>
            <a:r>
              <a:rPr lang="en-US" sz="6177" b="1" dirty="0" err="1">
                <a:solidFill>
                  <a:srgbClr val="1B5A74"/>
                </a:solidFill>
                <a:latin typeface="Cerebri Heavy"/>
                <a:ea typeface="Cerebri Heavy"/>
                <a:cs typeface="Cerebri Heavy"/>
                <a:sym typeface="Cerebri Heavy"/>
              </a:rPr>
              <a:t>Refrences</a:t>
            </a:r>
            <a:endParaRPr lang="en-US" sz="6177" b="1" dirty="0">
              <a:solidFill>
                <a:srgbClr val="1B5A74"/>
              </a:solidFill>
              <a:latin typeface="Cerebri Heavy"/>
              <a:ea typeface="Cerebri Heavy"/>
              <a:cs typeface="Cerebri Heavy"/>
              <a:sym typeface="Cerebri Heavy"/>
            </a:endParaRPr>
          </a:p>
        </p:txBody>
      </p:sp>
      <p:sp>
        <p:nvSpPr>
          <p:cNvPr id="6" name="TextBox 13">
            <a:extLst>
              <a:ext uri="{FF2B5EF4-FFF2-40B4-BE49-F238E27FC236}">
                <a16:creationId xmlns:a16="http://schemas.microsoft.com/office/drawing/2014/main" id="{0405176A-D7F9-E6DC-8BAD-462ECC224C9A}"/>
              </a:ext>
            </a:extLst>
          </p:cNvPr>
          <p:cNvSpPr txBox="1"/>
          <p:nvPr/>
        </p:nvSpPr>
        <p:spPr>
          <a:xfrm>
            <a:off x="1252399" y="2407751"/>
            <a:ext cx="15630801" cy="71334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</a:rPr>
              <a:t>Hall, J.E. (2020) </a:t>
            </a:r>
            <a:r>
              <a:rPr lang="en-US" sz="2400" i="1" dirty="0">
                <a:latin typeface="Arial" panose="020B0604020202020204" pitchFamily="34" charset="0"/>
              </a:rPr>
              <a:t>Guyton and Hall textbook of medical physiology</a:t>
            </a:r>
            <a:r>
              <a:rPr lang="en-US" sz="2400" dirty="0">
                <a:latin typeface="Arial" panose="020B0604020202020204" pitchFamily="34" charset="0"/>
              </a:rPr>
              <a:t>. 14th </a:t>
            </a:r>
            <a:r>
              <a:rPr lang="en-US" sz="2400" dirty="0" err="1">
                <a:latin typeface="Arial" panose="020B0604020202020204" pitchFamily="34" charset="0"/>
              </a:rPr>
              <a:t>edn</a:t>
            </a:r>
            <a:r>
              <a:rPr lang="en-US" sz="2400" dirty="0">
                <a:latin typeface="Arial" panose="020B0604020202020204" pitchFamily="34" charset="0"/>
              </a:rPr>
              <a:t>. Philadelphia: Elsevier.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NHS (2023) </a:t>
            </a:r>
            <a:r>
              <a:rPr lang="en-GB" sz="2400" i="1" dirty="0"/>
              <a:t>Type 2 diabetes</a:t>
            </a:r>
            <a:r>
              <a:rPr lang="en-GB" sz="2400" dirty="0"/>
              <a:t>. Available at: </a:t>
            </a:r>
            <a:r>
              <a:rPr lang="en-GB" sz="2400" dirty="0">
                <a:hlinkClick r:id="rId3"/>
              </a:rPr>
              <a:t>https://www.nhs.uk/conditions/type-2-diabetes</a:t>
            </a:r>
            <a:r>
              <a:rPr lang="en-GB" sz="2400" dirty="0"/>
              <a:t> (Accessed: 26 February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NICE (2023) </a:t>
            </a:r>
            <a:r>
              <a:rPr lang="en-GB" sz="2400" i="1" dirty="0"/>
              <a:t>Type 2 diabetes in adults: management</a:t>
            </a:r>
            <a:r>
              <a:rPr lang="en-GB" sz="2400" dirty="0"/>
              <a:t>. Available at: </a:t>
            </a:r>
            <a:r>
              <a:rPr lang="en-GB" sz="2400" dirty="0">
                <a:hlinkClick r:id="rId4"/>
              </a:rPr>
              <a:t>https://www.nice.org.uk/guidance/ng28</a:t>
            </a:r>
            <a:r>
              <a:rPr lang="en-GB" sz="2400" dirty="0"/>
              <a:t> (Accessed: 06 March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Diabetes UK (2022) </a:t>
            </a:r>
            <a:r>
              <a:rPr lang="en-GB" sz="2400" i="1" dirty="0"/>
              <a:t>Type 2 diabetes</a:t>
            </a:r>
            <a:r>
              <a:rPr lang="en-GB" sz="2400" dirty="0"/>
              <a:t>. Available at: </a:t>
            </a:r>
            <a:r>
              <a:rPr lang="en-GB" sz="2400" dirty="0">
                <a:hlinkClick r:id="rId5"/>
              </a:rPr>
              <a:t>https://www.diabetes.org.uk/about-diabetes/type-2-diabetes</a:t>
            </a:r>
            <a:r>
              <a:rPr lang="en-GB" sz="2400" dirty="0"/>
              <a:t> (Accessed: 05 March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World Health Organization (2023) </a:t>
            </a:r>
            <a:r>
              <a:rPr lang="en-US" sz="2400" i="1" dirty="0"/>
              <a:t>Diabetes</a:t>
            </a:r>
            <a:r>
              <a:rPr lang="en-US" sz="2400" dirty="0"/>
              <a:t>. Available at: </a:t>
            </a:r>
            <a:r>
              <a:rPr lang="en-US" sz="2400" dirty="0">
                <a:hlinkClick r:id="rId6"/>
              </a:rPr>
              <a:t>https://www.who.int/news-room/fact-sheets/detail/diabetes</a:t>
            </a:r>
            <a:r>
              <a:rPr lang="en-US" sz="2400" dirty="0"/>
              <a:t> (Accessed: 8 March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Silverthorn, D.U. (2022) </a:t>
            </a:r>
            <a:r>
              <a:rPr lang="en-US" sz="2400" i="1" dirty="0"/>
              <a:t>Human physiology: an integrated approach</a:t>
            </a:r>
            <a:r>
              <a:rPr lang="en-US" sz="2400" dirty="0"/>
              <a:t>. Harlow: Pearson.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Tortora, G.J. and Derrickson, B.H. (2021) </a:t>
            </a:r>
            <a:r>
              <a:rPr lang="en-US" sz="2400" i="1" dirty="0"/>
              <a:t>Principles of Anatomy and Physiology</a:t>
            </a:r>
            <a:r>
              <a:rPr lang="en-US" sz="2400" dirty="0"/>
              <a:t>. 16th </a:t>
            </a:r>
            <a:r>
              <a:rPr lang="en-US" sz="2400" dirty="0" err="1"/>
              <a:t>edn</a:t>
            </a:r>
            <a:r>
              <a:rPr lang="en-US" sz="2400" dirty="0"/>
              <a:t>. Hoboken: Wiley. Available at: </a:t>
            </a:r>
            <a:r>
              <a:rPr lang="en-US" sz="2400" dirty="0">
                <a:hlinkClick r:id="rId7"/>
              </a:rPr>
              <a:t>https://www.wiley.com/en-us/Principles+of+Anatomy+and+Physiology%2C+16th+Edition-p-9781119662686</a:t>
            </a:r>
            <a:r>
              <a:rPr lang="en-US" sz="2400" dirty="0"/>
              <a:t> (Accessed: 8 March 2026).</a:t>
            </a:r>
            <a:endParaRPr lang="en-US" sz="2400" dirty="0">
              <a:latin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1B5A74"/>
              </a:solidFill>
              <a:latin typeface="Arial" panose="020B0604020202020204" pitchFamily="34" charset="0"/>
              <a:ea typeface="Cerebri"/>
              <a:cs typeface="Cerebri"/>
              <a:sym typeface="Cerebri"/>
            </a:endParaRPr>
          </a:p>
        </p:txBody>
      </p:sp>
    </p:spTree>
    <p:extLst>
      <p:ext uri="{BB962C8B-B14F-4D97-AF65-F5344CB8AC3E}">
        <p14:creationId xmlns:p14="http://schemas.microsoft.com/office/powerpoint/2010/main" val="16955255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568</Words>
  <Application>Microsoft Office PowerPoint</Application>
  <PresentationFormat>Custom</PresentationFormat>
  <Paragraphs>108</Paragraphs>
  <Slides>16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Cerebri Heavy Italics</vt:lpstr>
      <vt:lpstr>Cerebri Light</vt:lpstr>
      <vt:lpstr>Cerebri Heavy</vt:lpstr>
      <vt:lpstr>Calibri</vt:lpstr>
      <vt:lpstr>Arial</vt:lpstr>
      <vt:lpstr>Cerebri</vt:lpstr>
      <vt:lpstr>Cerebri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And White Illustrated Diabetes Presentation</dc:title>
  <cp:lastModifiedBy>Iftekhar Rashid</cp:lastModifiedBy>
  <cp:revision>9</cp:revision>
  <dcterms:created xsi:type="dcterms:W3CDTF">2006-08-16T00:00:00Z</dcterms:created>
  <dcterms:modified xsi:type="dcterms:W3CDTF">2026-03-17T00:44:55Z</dcterms:modified>
  <dc:identifier>DAHDSTyL-RQ</dc:identifier>
</cp:coreProperties>
</file>