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</p:sldMasterIdLst>
  <p:sldIdLst>
    <p:sldId id="257" r:id="rId5"/>
    <p:sldId id="270" r:id="rId6"/>
    <p:sldId id="289" r:id="rId7"/>
    <p:sldId id="298" r:id="rId8"/>
    <p:sldId id="297" r:id="rId9"/>
    <p:sldId id="292" r:id="rId10"/>
    <p:sldId id="294" r:id="rId11"/>
    <p:sldId id="295" r:id="rId12"/>
    <p:sldId id="29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19" autoAdjust="0"/>
  </p:normalViewPr>
  <p:slideViewPr>
    <p:cSldViewPr snapToGrid="0">
      <p:cViewPr varScale="1">
        <p:scale>
          <a:sx n="66" d="100"/>
          <a:sy n="66" d="100"/>
        </p:scale>
        <p:origin x="90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11/7/2020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11/7/2020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11/7/2020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11/7/2020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QBVWY-yGKQ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aDquLlxDsI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61009" y="1975104"/>
            <a:ext cx="5120640" cy="2011261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tx1"/>
                </a:solidFill>
              </a:rPr>
              <a:t>How afternoon tea could save the world…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61011" y="4152936"/>
            <a:ext cx="5120640" cy="402707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    (and other ideas…)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236" y="410818"/>
            <a:ext cx="10458964" cy="1046922"/>
          </a:xfrm>
        </p:spPr>
        <p:txBody>
          <a:bodyPr>
            <a:noAutofit/>
          </a:bodyPr>
          <a:lstStyle/>
          <a:p>
            <a:r>
              <a:rPr lang="en-US" sz="2800" b="1" dirty="0"/>
              <a:t>Afternoon tea – main components:</a:t>
            </a:r>
            <a:endParaRPr lang="en-US" sz="32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8BA938-F783-4E4C-9A6A-41D8B63D5A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817" y="1457739"/>
            <a:ext cx="10714383" cy="4837043"/>
          </a:xfrm>
        </p:spPr>
        <p:txBody>
          <a:bodyPr>
            <a:normAutofit/>
          </a:bodyPr>
          <a:lstStyle/>
          <a:p>
            <a:r>
              <a:rPr lang="en-GB" sz="2800" dirty="0"/>
              <a:t>Selection of finger sandwiches – with the crusts cut off</a:t>
            </a:r>
          </a:p>
          <a:p>
            <a:r>
              <a:rPr lang="en-GB" sz="2800" dirty="0"/>
              <a:t>Scones – jam and cream as well!!</a:t>
            </a:r>
          </a:p>
          <a:p>
            <a:r>
              <a:rPr lang="en-GB" sz="2800" dirty="0"/>
              <a:t>Mini cake selection, all nicely decorated</a:t>
            </a:r>
          </a:p>
          <a:p>
            <a:r>
              <a:rPr lang="en-GB" sz="2800" dirty="0"/>
              <a:t>Macaroons in pretty colours</a:t>
            </a:r>
          </a:p>
          <a:p>
            <a:r>
              <a:rPr lang="en-GB" sz="2800" dirty="0"/>
              <a:t>The tea – it has to be loose tea in a tea pot - not teabags!!</a:t>
            </a:r>
          </a:p>
          <a:p>
            <a:r>
              <a:rPr lang="en-GB" sz="2800" dirty="0"/>
              <a:t>Served on a cake stand with pretty cups and saucers</a:t>
            </a:r>
          </a:p>
          <a:p>
            <a:r>
              <a:rPr lang="en-GB" sz="2800" dirty="0"/>
              <a:t>There are lots of variations on the theme of afternoon tea and you should definitely have one when you </a:t>
            </a:r>
            <a:r>
              <a:rPr lang="en-GB" sz="2800" dirty="0" err="1"/>
              <a:t>visIt</a:t>
            </a:r>
            <a:r>
              <a:rPr lang="en-GB" sz="2800" dirty="0"/>
              <a:t> the UK!!!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344357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676" y="700651"/>
            <a:ext cx="11148650" cy="651226"/>
          </a:xfrm>
        </p:spPr>
        <p:txBody>
          <a:bodyPr anchor="ctr">
            <a:normAutofit/>
          </a:bodyPr>
          <a:lstStyle/>
          <a:p>
            <a:r>
              <a:rPr lang="en-US" b="1" dirty="0"/>
              <a:t>Afternoon tea at Fortnum &amp; Masons…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8BA938-F783-4E4C-9A6A-41D8B63D5A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34514" y="1490099"/>
            <a:ext cx="4035810" cy="4743450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r>
              <a:rPr lang="en-GB" dirty="0"/>
              <a:t>Just for fun, watch this – there are many places to experience afternoon tea al over the UK.</a:t>
            </a:r>
          </a:p>
          <a:p>
            <a:r>
              <a:rPr lang="en-GB" dirty="0"/>
              <a:t>This department store is famous in London but there are others!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F4882CE-4CA1-4BBC-BD83-262233A135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011" y="1490099"/>
            <a:ext cx="6838950" cy="474345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DCC3E2B-14C2-466D-B9E2-AC39F7B853BF}"/>
              </a:ext>
            </a:extLst>
          </p:cNvPr>
          <p:cNvSpPr txBox="1"/>
          <p:nvPr/>
        </p:nvSpPr>
        <p:spPr>
          <a:xfrm>
            <a:off x="7867161" y="4162362"/>
            <a:ext cx="357051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B0F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https://www.youtube.com/watch?v=qQBVWY-yGKQ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8680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674" y="642594"/>
            <a:ext cx="11148650" cy="1371600"/>
          </a:xfrm>
        </p:spPr>
        <p:txBody>
          <a:bodyPr anchor="ctr">
            <a:normAutofit/>
          </a:bodyPr>
          <a:lstStyle/>
          <a:p>
            <a:r>
              <a:rPr lang="en-US" b="1" dirty="0"/>
              <a:t>How afternoon tea could save the world???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234D468-D532-40E2-A908-A7FF74462B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675" y="1799772"/>
            <a:ext cx="6125868" cy="4572000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8BA938-F783-4E4C-9A6A-41D8B63D5A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78171" y="1799771"/>
            <a:ext cx="4892153" cy="4572000"/>
          </a:xfrm>
        </p:spPr>
        <p:txBody>
          <a:bodyPr>
            <a:normAutofit/>
          </a:bodyPr>
          <a:lstStyle/>
          <a:p>
            <a:r>
              <a:rPr lang="en-GB" sz="2000" dirty="0"/>
              <a:t>Watch the following </a:t>
            </a:r>
            <a:r>
              <a:rPr lang="en-GB" sz="2000" dirty="0" err="1"/>
              <a:t>TedTalk</a:t>
            </a:r>
            <a:r>
              <a:rPr lang="en-GB" sz="2000" dirty="0"/>
              <a:t> and make notes to answer the questions which follow…</a:t>
            </a:r>
          </a:p>
          <a:p>
            <a:endParaRPr lang="en-GB" sz="2000" dirty="0"/>
          </a:p>
          <a:p>
            <a:r>
              <a:rPr lang="en-GB" sz="2000" dirty="0">
                <a:hlinkClick r:id="rId3"/>
              </a:rPr>
              <a:t>https://www.youtube.com/watch?v=vaDquLlxDsI</a:t>
            </a:r>
            <a:endParaRPr lang="en-GB" sz="20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497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115" y="410818"/>
            <a:ext cx="10714383" cy="822896"/>
          </a:xfrm>
        </p:spPr>
        <p:txBody>
          <a:bodyPr>
            <a:noAutofit/>
          </a:bodyPr>
          <a:lstStyle/>
          <a:p>
            <a:br>
              <a:rPr lang="en-US" sz="3200" b="1" dirty="0"/>
            </a:br>
            <a:r>
              <a:rPr lang="en-US" sz="3200" b="1" dirty="0"/>
              <a:t>Listen and make notes: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35F35A-4E52-44CF-B4EB-2E2776FE7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115" y="1524000"/>
            <a:ext cx="10714383" cy="4923181"/>
          </a:xfrm>
        </p:spPr>
        <p:txBody>
          <a:bodyPr>
            <a:normAutofit/>
          </a:bodyPr>
          <a:lstStyle/>
          <a:p>
            <a:r>
              <a:rPr lang="en-GB" sz="2000" dirty="0"/>
              <a:t>Where did the speaker have afternoon tea when she was growing up ?</a:t>
            </a:r>
          </a:p>
          <a:p>
            <a:r>
              <a:rPr lang="en-GB" sz="2000" dirty="0"/>
              <a:t>What does afternoon tea provide – other than just food ?</a:t>
            </a:r>
          </a:p>
          <a:p>
            <a:r>
              <a:rPr lang="en-GB" sz="2000" dirty="0"/>
              <a:t>What is wrong with </a:t>
            </a:r>
            <a:r>
              <a:rPr lang="en-GB" sz="2000" dirty="0" err="1"/>
              <a:t>eatIng</a:t>
            </a:r>
            <a:r>
              <a:rPr lang="en-GB" sz="2000" dirty="0"/>
              <a:t> meals in front of the TV ?</a:t>
            </a:r>
          </a:p>
          <a:p>
            <a:r>
              <a:rPr lang="en-GB" sz="2000" dirty="0"/>
              <a:t>The speaker says “Rapport is the currency of……..” what ?</a:t>
            </a:r>
          </a:p>
          <a:p>
            <a:r>
              <a:rPr lang="en-GB" sz="2000" dirty="0"/>
              <a:t>What are “soft skills” ?</a:t>
            </a:r>
          </a:p>
          <a:p>
            <a:r>
              <a:rPr lang="en-GB" sz="2000" dirty="0"/>
              <a:t>If you share food – what benefits are there ?</a:t>
            </a:r>
          </a:p>
          <a:p>
            <a:r>
              <a:rPr lang="en-GB" sz="2000" dirty="0"/>
              <a:t>How does sharing food encourage positive relationships ?</a:t>
            </a:r>
          </a:p>
          <a:p>
            <a:r>
              <a:rPr lang="en-GB" sz="2000" dirty="0"/>
              <a:t>Is she simply sending out food in a box or is there deeper sentiment involved?</a:t>
            </a:r>
          </a:p>
          <a:p>
            <a:r>
              <a:rPr lang="en-GB" sz="2000" dirty="0"/>
              <a:t>Why does she want World Leaders to take part in afternoon tea?</a:t>
            </a:r>
          </a:p>
          <a:p>
            <a:r>
              <a:rPr lang="en-GB" sz="2000" dirty="0"/>
              <a:t>How many countries in the world were not involved in conflict in 2015?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582237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115" y="410818"/>
            <a:ext cx="10714383" cy="822896"/>
          </a:xfrm>
        </p:spPr>
        <p:txBody>
          <a:bodyPr>
            <a:noAutofit/>
          </a:bodyPr>
          <a:lstStyle/>
          <a:p>
            <a:br>
              <a:rPr lang="en-US" sz="3200" b="1" dirty="0"/>
            </a:br>
            <a:r>
              <a:rPr lang="en-US" sz="3200" b="1" dirty="0"/>
              <a:t>Listen and make notes - answers: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35F35A-4E52-44CF-B4EB-2E2776FE7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115" y="1524000"/>
            <a:ext cx="10714383" cy="4923181"/>
          </a:xfrm>
        </p:spPr>
        <p:txBody>
          <a:bodyPr>
            <a:normAutofit/>
          </a:bodyPr>
          <a:lstStyle/>
          <a:p>
            <a:r>
              <a:rPr lang="en-GB" sz="2000" dirty="0"/>
              <a:t>Where did the speaker have afternoon tea when she was growing up ?</a:t>
            </a:r>
          </a:p>
          <a:p>
            <a:pPr marL="0" indent="0">
              <a:buNone/>
            </a:pPr>
            <a:r>
              <a:rPr lang="en-GB" sz="2000" i="1" dirty="0">
                <a:solidFill>
                  <a:srgbClr val="FF0000"/>
                </a:solidFill>
              </a:rPr>
              <a:t>In hotels around London – especially for birthday treats.</a:t>
            </a:r>
          </a:p>
          <a:p>
            <a:pPr marL="0" indent="0">
              <a:buNone/>
            </a:pPr>
            <a:endParaRPr lang="en-GB" sz="2000" i="1" dirty="0">
              <a:solidFill>
                <a:srgbClr val="FF0000"/>
              </a:solidFill>
            </a:endParaRPr>
          </a:p>
          <a:p>
            <a:r>
              <a:rPr lang="en-GB" sz="2000" dirty="0"/>
              <a:t>What does afternoon tea provide – other than just food ?</a:t>
            </a:r>
          </a:p>
          <a:p>
            <a:pPr marL="0" indent="0">
              <a:buNone/>
            </a:pPr>
            <a:r>
              <a:rPr lang="en-GB" sz="2000" i="1" dirty="0">
                <a:solidFill>
                  <a:srgbClr val="FF0000"/>
                </a:solidFill>
              </a:rPr>
              <a:t>Camaraderie / face time / rapport building.</a:t>
            </a:r>
          </a:p>
          <a:p>
            <a:pPr marL="0" indent="0">
              <a:buNone/>
            </a:pPr>
            <a:endParaRPr lang="en-GB" sz="2000" i="1" dirty="0">
              <a:solidFill>
                <a:srgbClr val="FF0000"/>
              </a:solidFill>
            </a:endParaRPr>
          </a:p>
          <a:p>
            <a:r>
              <a:rPr lang="en-GB" sz="2000" dirty="0"/>
              <a:t>What is wrong with </a:t>
            </a:r>
            <a:r>
              <a:rPr lang="en-GB" sz="2000" dirty="0" err="1"/>
              <a:t>eatIng</a:t>
            </a:r>
            <a:r>
              <a:rPr lang="en-GB" sz="2000" dirty="0"/>
              <a:t> meals in front of the TV ?</a:t>
            </a:r>
          </a:p>
          <a:p>
            <a:pPr marL="0" indent="0">
              <a:buNone/>
            </a:pPr>
            <a:r>
              <a:rPr lang="en-GB" sz="2000" i="1" dirty="0">
                <a:solidFill>
                  <a:srgbClr val="FF0000"/>
                </a:solidFill>
              </a:rPr>
              <a:t>There is no conversation – the attention is on the TV not on those sitting around it.</a:t>
            </a:r>
          </a:p>
          <a:p>
            <a:pPr marL="0" indent="0">
              <a:buNone/>
            </a:pPr>
            <a:endParaRPr lang="en-GB" sz="2000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000" dirty="0"/>
              <a:t>The speaker says “Rapport is the currency of……..” what ?</a:t>
            </a:r>
          </a:p>
          <a:p>
            <a:pPr marL="0" indent="0">
              <a:buNone/>
            </a:pPr>
            <a:r>
              <a:rPr lang="en-GB" sz="2000" i="1" dirty="0">
                <a:solidFill>
                  <a:srgbClr val="FF0000"/>
                </a:solidFill>
              </a:rPr>
              <a:t>Relationships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925968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115" y="410818"/>
            <a:ext cx="10714383" cy="822896"/>
          </a:xfrm>
        </p:spPr>
        <p:txBody>
          <a:bodyPr>
            <a:noAutofit/>
          </a:bodyPr>
          <a:lstStyle/>
          <a:p>
            <a:br>
              <a:rPr lang="en-US" sz="3200" b="1" dirty="0"/>
            </a:br>
            <a:r>
              <a:rPr lang="en-US" sz="3200" b="1" dirty="0"/>
              <a:t>Listen and make notes - answers: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35F35A-4E52-44CF-B4EB-2E2776FE7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115" y="1524000"/>
            <a:ext cx="10714383" cy="4923181"/>
          </a:xfrm>
        </p:spPr>
        <p:txBody>
          <a:bodyPr>
            <a:normAutofit/>
          </a:bodyPr>
          <a:lstStyle/>
          <a:p>
            <a:r>
              <a:rPr lang="en-GB" sz="2000" dirty="0"/>
              <a:t>What are “soft skills” ?</a:t>
            </a:r>
          </a:p>
          <a:p>
            <a:pPr marL="0" indent="0">
              <a:buNone/>
            </a:pPr>
            <a:r>
              <a:rPr lang="en-GB" sz="2000" i="1" dirty="0">
                <a:solidFill>
                  <a:srgbClr val="FF0000"/>
                </a:solidFill>
              </a:rPr>
              <a:t>Listening / engagement / conversation / being trustworthy / integrity / honesty / interpersonal skills.</a:t>
            </a:r>
          </a:p>
          <a:p>
            <a:pPr marL="0" indent="0">
              <a:buNone/>
            </a:pPr>
            <a:endParaRPr lang="en-GB" sz="2000" i="1" dirty="0">
              <a:solidFill>
                <a:srgbClr val="FF0000"/>
              </a:solidFill>
            </a:endParaRPr>
          </a:p>
          <a:p>
            <a:r>
              <a:rPr lang="en-GB" sz="2000" dirty="0"/>
              <a:t>When you share food with others – what benefits are there ?</a:t>
            </a:r>
          </a:p>
          <a:p>
            <a:pPr marL="0" indent="0">
              <a:buNone/>
            </a:pPr>
            <a:r>
              <a:rPr lang="en-GB" sz="2000" i="1" dirty="0">
                <a:solidFill>
                  <a:srgbClr val="FF0000"/>
                </a:solidFill>
              </a:rPr>
              <a:t>Race / prejudice / age difference / hate are all buried</a:t>
            </a:r>
          </a:p>
          <a:p>
            <a:pPr marL="0" indent="0">
              <a:buNone/>
            </a:pPr>
            <a:endParaRPr lang="en-GB" sz="2000" i="1" dirty="0">
              <a:solidFill>
                <a:srgbClr val="FF0000"/>
              </a:solidFill>
            </a:endParaRPr>
          </a:p>
          <a:p>
            <a:r>
              <a:rPr lang="en-GB" sz="2000" dirty="0"/>
              <a:t>How does sharing food encourage positive relationships ?</a:t>
            </a:r>
          </a:p>
          <a:p>
            <a:r>
              <a:rPr lang="en-GB" sz="2000" i="1" dirty="0">
                <a:solidFill>
                  <a:srgbClr val="FF0000"/>
                </a:solidFill>
              </a:rPr>
              <a:t>It is a masterclass of restraint / positive to offer others food first / have to think of other people / consideration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60350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115" y="410818"/>
            <a:ext cx="10714383" cy="822896"/>
          </a:xfrm>
        </p:spPr>
        <p:txBody>
          <a:bodyPr>
            <a:noAutofit/>
          </a:bodyPr>
          <a:lstStyle/>
          <a:p>
            <a:br>
              <a:rPr lang="en-US" sz="3200" b="1" dirty="0"/>
            </a:br>
            <a:r>
              <a:rPr lang="en-US" sz="3200" b="1" dirty="0"/>
              <a:t>Listen and make notes - answers: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35F35A-4E52-44CF-B4EB-2E2776FE7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115" y="1524000"/>
            <a:ext cx="10714383" cy="4923181"/>
          </a:xfrm>
        </p:spPr>
        <p:txBody>
          <a:bodyPr>
            <a:normAutofit/>
          </a:bodyPr>
          <a:lstStyle/>
          <a:p>
            <a:r>
              <a:rPr lang="en-GB" sz="2000" dirty="0"/>
              <a:t>Is she simply sending out food in a box or is there deeper sentiment involved?</a:t>
            </a:r>
          </a:p>
          <a:p>
            <a:r>
              <a:rPr lang="en-GB" sz="2000" i="1" dirty="0">
                <a:solidFill>
                  <a:srgbClr val="FF0000"/>
                </a:solidFill>
              </a:rPr>
              <a:t>Yes – but she also says she is sending out hugs!</a:t>
            </a:r>
          </a:p>
          <a:p>
            <a:endParaRPr lang="en-GB" sz="2000" dirty="0"/>
          </a:p>
          <a:p>
            <a:r>
              <a:rPr lang="en-GB" sz="2000" dirty="0"/>
              <a:t>Why does she want World Leaders to take part in afternoon tea?</a:t>
            </a:r>
          </a:p>
          <a:p>
            <a:r>
              <a:rPr lang="en-GB" sz="2000" i="1" dirty="0">
                <a:solidFill>
                  <a:srgbClr val="FF0000"/>
                </a:solidFill>
              </a:rPr>
              <a:t>To get them to sit down and be civil to each other even if it is just for afternoon tea!</a:t>
            </a:r>
          </a:p>
          <a:p>
            <a:endParaRPr lang="en-GB" sz="2000" dirty="0"/>
          </a:p>
          <a:p>
            <a:r>
              <a:rPr lang="en-GB" sz="2000" dirty="0"/>
              <a:t>How many countries in the world were not involved in conflict in 2015 when this was recorded ?</a:t>
            </a:r>
          </a:p>
          <a:p>
            <a:pPr marL="0" indent="0">
              <a:buNone/>
            </a:pPr>
            <a:r>
              <a:rPr lang="en-GB" sz="2000" i="1" dirty="0">
                <a:solidFill>
                  <a:srgbClr val="FF0000"/>
                </a:solidFill>
              </a:rPr>
              <a:t>11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258166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115" y="410818"/>
            <a:ext cx="10714383" cy="822896"/>
          </a:xfrm>
        </p:spPr>
        <p:txBody>
          <a:bodyPr>
            <a:noAutofit/>
          </a:bodyPr>
          <a:lstStyle/>
          <a:p>
            <a:br>
              <a:rPr lang="en-US" sz="3200" b="1" dirty="0"/>
            </a:br>
            <a:r>
              <a:rPr lang="en-US" sz="3200" b="1" dirty="0"/>
              <a:t>What next?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35F35A-4E52-44CF-B4EB-2E2776FE7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115" y="1524000"/>
            <a:ext cx="10714383" cy="4923181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r>
              <a:rPr lang="en-GB" sz="2000" dirty="0"/>
              <a:t>Check Moodle for the scones recipe and try your own afternoon tea ceremony!</a:t>
            </a:r>
          </a:p>
          <a:p>
            <a:endParaRPr lang="en-GB" sz="2000" dirty="0"/>
          </a:p>
          <a:p>
            <a:r>
              <a:rPr lang="en-GB" sz="2000" dirty="0"/>
              <a:t>Check the background reading on afternoon tea history</a:t>
            </a:r>
          </a:p>
          <a:p>
            <a:endParaRPr lang="en-GB" sz="2000" dirty="0"/>
          </a:p>
          <a:p>
            <a:r>
              <a:rPr lang="en-GB" sz="2000" dirty="0"/>
              <a:t>There is also a piece on Remembrance Sunday – celebrated on the nearest Sunday to the 11</a:t>
            </a:r>
            <a:r>
              <a:rPr lang="en-GB" sz="2000" baseline="30000" dirty="0"/>
              <a:t>th</a:t>
            </a:r>
            <a:r>
              <a:rPr lang="en-GB" sz="2000" dirty="0"/>
              <a:t> November each year. It is a celebration of Remembrance for those killed in battle since World War 1</a:t>
            </a:r>
          </a:p>
        </p:txBody>
      </p:sp>
    </p:spTree>
    <p:extLst>
      <p:ext uri="{BB962C8B-B14F-4D97-AF65-F5344CB8AC3E}">
        <p14:creationId xmlns:p14="http://schemas.microsoft.com/office/powerpoint/2010/main" val="33566694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2D276E62-80A3-44DD-9BCC-97ED2B99B5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37651BA-F45C-4845-9AB3-E0A65B39F5E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636</Words>
  <Application>Microsoft Office PowerPoint</Application>
  <PresentationFormat>Widescreen</PresentationFormat>
  <Paragraphs>69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Century Gothic</vt:lpstr>
      <vt:lpstr>Garamond</vt:lpstr>
      <vt:lpstr>SavonVTI</vt:lpstr>
      <vt:lpstr>How afternoon tea could save the world…</vt:lpstr>
      <vt:lpstr>Afternoon tea – main components:</vt:lpstr>
      <vt:lpstr>Afternoon tea at Fortnum &amp; Masons…</vt:lpstr>
      <vt:lpstr>How afternoon tea could save the world???</vt:lpstr>
      <vt:lpstr> Listen and make notes:</vt:lpstr>
      <vt:lpstr> Listen and make notes - answers:</vt:lpstr>
      <vt:lpstr> Listen and make notes - answers:</vt:lpstr>
      <vt:lpstr> Listen and make notes - answers:</vt:lpstr>
      <vt:lpstr> What next?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afternoon tea could save the world…</dc:title>
  <dc:creator>Annieacsc24@gmail.com</dc:creator>
  <cp:lastModifiedBy>Annieacsc24@gmail.com</cp:lastModifiedBy>
  <cp:revision>8</cp:revision>
  <dcterms:created xsi:type="dcterms:W3CDTF">2020-11-07T16:17:33Z</dcterms:created>
  <dcterms:modified xsi:type="dcterms:W3CDTF">2020-11-07T17:22:10Z</dcterms:modified>
</cp:coreProperties>
</file>