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90" r:id="rId7"/>
    <p:sldId id="309" r:id="rId8"/>
    <p:sldId id="310" r:id="rId9"/>
    <p:sldId id="285" r:id="rId10"/>
    <p:sldId id="316" r:id="rId11"/>
    <p:sldId id="283" r:id="rId12"/>
    <p:sldId id="315" r:id="rId13"/>
    <p:sldId id="317" r:id="rId14"/>
    <p:sldId id="276" r:id="rId15"/>
    <p:sldId id="311" r:id="rId16"/>
    <p:sldId id="312" r:id="rId17"/>
    <p:sldId id="313" r:id="rId18"/>
    <p:sldId id="277" r:id="rId19"/>
    <p:sldId id="314" r:id="rId20"/>
    <p:sldId id="318" r:id="rId21"/>
    <p:sldId id="319" r:id="rId22"/>
    <p:sldId id="307" r:id="rId23"/>
    <p:sldId id="30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96"/>
    <p:restoredTop sz="94690"/>
  </p:normalViewPr>
  <p:slideViewPr>
    <p:cSldViewPr>
      <p:cViewPr varScale="1">
        <p:scale>
          <a:sx n="99" d="100"/>
          <a:sy n="99" d="100"/>
        </p:scale>
        <p:origin x="1432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397783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Digital Skills and Research Methods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4005064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2: Topic 1:</a:t>
            </a:r>
          </a:p>
          <a:p>
            <a:r>
              <a:rPr lang="en-GB" sz="2400" b="1" dirty="0"/>
              <a:t> Cloud Storage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400" dirty="0"/>
              <a:t>Definition of Cloud &amp; Cloud Storage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Components of Cloud Storage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Deployment Models of Cloud Storage</a:t>
            </a:r>
          </a:p>
          <a:p>
            <a:pPr algn="just"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Service Models of Cloud Storage</a:t>
            </a:r>
          </a:p>
          <a:p>
            <a:pPr algn="just"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Advantages and Disadvantages of Cloud Storage</a:t>
            </a:r>
          </a:p>
          <a:p>
            <a:pPr algn="just"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Cloud Storage Consumers and Providers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400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Cloud? 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A Cloud refers to a distinct </a:t>
            </a:r>
            <a:r>
              <a:rPr lang="en-GB" sz="2800" b="1" dirty="0"/>
              <a:t>IT environment </a:t>
            </a:r>
            <a:r>
              <a:rPr lang="en-GB" sz="2800" dirty="0"/>
              <a:t>that is designed for the purpose of </a:t>
            </a:r>
            <a:r>
              <a:rPr lang="en-GB" sz="2800" b="1" dirty="0"/>
              <a:t>remotely provisioning scalable and measured </a:t>
            </a:r>
            <a:r>
              <a:rPr lang="en-GB" sz="2800" dirty="0"/>
              <a:t>IT resources.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The term Cloud originated as a </a:t>
            </a:r>
            <a:r>
              <a:rPr lang="en-GB" sz="2800" b="1" dirty="0"/>
              <a:t>metaphor</a:t>
            </a:r>
            <a:r>
              <a:rPr lang="en-GB" sz="2800" dirty="0"/>
              <a:t> for the Internet which is, in essence, a </a:t>
            </a:r>
            <a:r>
              <a:rPr lang="en-GB" sz="2800" b="1" dirty="0"/>
              <a:t>network of networks </a:t>
            </a:r>
            <a:r>
              <a:rPr lang="en-GB" sz="2800" dirty="0"/>
              <a:t>providing </a:t>
            </a:r>
            <a:r>
              <a:rPr lang="en-GB" sz="2800" b="1" dirty="0"/>
              <a:t>remote access</a:t>
            </a:r>
            <a:r>
              <a:rPr lang="en-GB" sz="2800" dirty="0"/>
              <a:t> to a set of </a:t>
            </a:r>
            <a:r>
              <a:rPr lang="en-GB" sz="2800" b="1" dirty="0"/>
              <a:t>decentralised IT resources </a:t>
            </a:r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Cloud Storage? 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b="1" dirty="0"/>
              <a:t>Data (or files) </a:t>
            </a:r>
            <a:r>
              <a:rPr lang="en-GB" sz="2800" dirty="0"/>
              <a:t>are said to be stored in the Cloud when they are </a:t>
            </a:r>
            <a:r>
              <a:rPr lang="en-GB" sz="2800" b="1" dirty="0"/>
              <a:t>saved</a:t>
            </a:r>
            <a:r>
              <a:rPr lang="en-GB" sz="2800" dirty="0"/>
              <a:t> on a </a:t>
            </a:r>
            <a:r>
              <a:rPr lang="en-GB" sz="2800" b="1" dirty="0"/>
              <a:t>remote server</a:t>
            </a:r>
            <a:r>
              <a:rPr lang="en-GB" sz="2800" dirty="0"/>
              <a:t>, which is easily accessible from anywhere, anytime with the support of </a:t>
            </a:r>
            <a:r>
              <a:rPr lang="en-GB" sz="2800" b="1" dirty="0"/>
              <a:t>Internet </a:t>
            </a:r>
            <a:r>
              <a:rPr lang="en-GB" sz="2800" dirty="0"/>
              <a:t>(Williams, 2014). </a:t>
            </a:r>
          </a:p>
          <a:p>
            <a:pPr marL="0" indent="0" algn="just">
              <a:buNone/>
            </a:pPr>
            <a:endParaRPr lang="en-GB" sz="2800" dirty="0"/>
          </a:p>
          <a:p>
            <a:pPr algn="just"/>
            <a:r>
              <a:rPr lang="en-GB" sz="2800" dirty="0"/>
              <a:t>Cloud storage is a </a:t>
            </a:r>
            <a:r>
              <a:rPr lang="en-GB" sz="2800" b="1" dirty="0"/>
              <a:t>model of data storage </a:t>
            </a:r>
            <a:r>
              <a:rPr lang="en-GB" sz="2800" dirty="0"/>
              <a:t>in which the digital data is stored in </a:t>
            </a:r>
            <a:r>
              <a:rPr lang="en-GB" sz="2800" b="1" dirty="0"/>
              <a:t>logical pools</a:t>
            </a:r>
            <a:r>
              <a:rPr lang="en-GB" sz="2800" dirty="0"/>
              <a:t>, the physical storage spans multiple servers (and often locations), and the physical environment is typically owned and managed by a hosting company (Dinesh, 2017). </a:t>
            </a:r>
          </a:p>
          <a:p>
            <a:pPr marL="0" indent="0" algn="just">
              <a:buNone/>
            </a:pPr>
            <a:r>
              <a:rPr lang="en-GB" sz="2800" dirty="0"/>
              <a:t> </a:t>
            </a:r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2412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Cloud Storage? 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Cloud storage is a </a:t>
            </a:r>
            <a:r>
              <a:rPr lang="en-GB" sz="2800" b="1" dirty="0"/>
              <a:t>service model </a:t>
            </a:r>
            <a:r>
              <a:rPr lang="en-GB" sz="2800" dirty="0"/>
              <a:t>in which data is </a:t>
            </a:r>
            <a:r>
              <a:rPr lang="en-GB" sz="2800" b="1" dirty="0"/>
              <a:t>maintained, managed and backed up remotely</a:t>
            </a:r>
            <a:r>
              <a:rPr lang="en-GB" sz="2800" dirty="0"/>
              <a:t> and made available to users over a network (typically the Internet) (Dinesh, 2017). </a:t>
            </a:r>
          </a:p>
          <a:p>
            <a:pPr algn="just"/>
            <a:r>
              <a:rPr lang="en-GB" sz="2800" dirty="0"/>
              <a:t>Cloud storage is </a:t>
            </a:r>
            <a:r>
              <a:rPr lang="en-GB" sz="2800" b="1" dirty="0"/>
              <a:t>global network </a:t>
            </a:r>
            <a:r>
              <a:rPr lang="en-GB" sz="2800" dirty="0"/>
              <a:t>that allows access from anywhere at anytime</a:t>
            </a:r>
          </a:p>
          <a:p>
            <a:pPr algn="just"/>
            <a:r>
              <a:rPr lang="en-GB" sz="2800" dirty="0"/>
              <a:t>Cloud storage is in contrast to local data storage, where data is stored on the hard drive or a local desktop or a laptop (Williams, 2014).  </a:t>
            </a:r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37390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 of Cloud Storage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DB34C79-E432-EB41-A371-FE8F4B0570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36812"/>
            <a:ext cx="369309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94DD594-BBA2-7E4E-A700-6CA8CF0F2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1628800"/>
            <a:ext cx="4581538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Components of Cloud Storage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390897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800" dirty="0"/>
              <a:t>Cloud storage has three component such as: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BC0653-FA42-2C42-BB5D-F194BE432AFD}"/>
              </a:ext>
            </a:extLst>
          </p:cNvPr>
          <p:cNvSpPr txBox="1"/>
          <p:nvPr/>
        </p:nvSpPr>
        <p:spPr>
          <a:xfrm>
            <a:off x="6084168" y="5373216"/>
            <a:ext cx="2756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Wang et al. (2019)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CD8E9C-0369-7A4A-821E-D578638E95BB}"/>
              </a:ext>
            </a:extLst>
          </p:cNvPr>
          <p:cNvSpPr/>
          <p:nvPr/>
        </p:nvSpPr>
        <p:spPr>
          <a:xfrm>
            <a:off x="611560" y="2136339"/>
            <a:ext cx="77048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buAutoNum type="arabicPeriod"/>
            </a:pPr>
            <a:r>
              <a:rPr lang="en-GB" sz="2400" b="1" dirty="0"/>
              <a:t>Client Computers: </a:t>
            </a:r>
            <a:r>
              <a:rPr lang="en-GB" sz="2400" dirty="0"/>
              <a:t>are the devices that the end users interact with Cloud</a:t>
            </a:r>
          </a:p>
          <a:p>
            <a:pPr marL="514350" indent="-514350" algn="just">
              <a:buAutoNum type="arabicPeriod"/>
            </a:pPr>
            <a:endParaRPr lang="en-GB" sz="2400" dirty="0"/>
          </a:p>
          <a:p>
            <a:pPr marL="514350" indent="-514350" algn="just">
              <a:buAutoNum type="arabicPeriod"/>
            </a:pPr>
            <a:r>
              <a:rPr lang="en-GB" sz="2400" b="1" dirty="0"/>
              <a:t>Distributed Servers: </a:t>
            </a:r>
            <a:r>
              <a:rPr lang="en-GB" sz="2400" dirty="0"/>
              <a:t>Often servers are in geographically different places, but server acts as if they are working next to each other </a:t>
            </a:r>
          </a:p>
          <a:p>
            <a:pPr marL="514350" indent="-514350" algn="just">
              <a:buAutoNum type="arabicPeriod"/>
            </a:pPr>
            <a:endParaRPr lang="en-GB" sz="2400" dirty="0"/>
          </a:p>
          <a:p>
            <a:pPr marL="514350" indent="-514350" algn="just">
              <a:buAutoNum type="arabicPeriod"/>
            </a:pPr>
            <a:r>
              <a:rPr lang="en-GB" sz="2400" b="1" dirty="0"/>
              <a:t>Datacentre: </a:t>
            </a:r>
            <a:r>
              <a:rPr lang="en-GB" sz="2400" dirty="0"/>
              <a:t>It is a collection of servers where application is placed and is accessed via Internet </a:t>
            </a:r>
          </a:p>
        </p:txBody>
      </p:sp>
    </p:spTree>
    <p:extLst>
      <p:ext uri="{BB962C8B-B14F-4D97-AF65-F5344CB8AC3E}">
        <p14:creationId xmlns:p14="http://schemas.microsoft.com/office/powerpoint/2010/main" val="2856151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Components of Cloud Storage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390897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800" dirty="0"/>
              <a:t>Functional components of Cloud Storage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4C706F-0E6E-B14C-8CA1-DC5B7D514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39" y="1988841"/>
            <a:ext cx="7585461" cy="33194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BA1767-5795-7848-9497-BE6AAE26A167}"/>
              </a:ext>
            </a:extLst>
          </p:cNvPr>
          <p:cNvSpPr txBox="1"/>
          <p:nvPr/>
        </p:nvSpPr>
        <p:spPr>
          <a:xfrm>
            <a:off x="6084168" y="5373216"/>
            <a:ext cx="2756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Wang et al. (2014)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Deployment Models of Cloud Storage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390897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b="1" dirty="0"/>
              <a:t>Private Cloud: </a:t>
            </a:r>
            <a:r>
              <a:rPr lang="en-GB" sz="2800" dirty="0"/>
              <a:t>The cloud storage provider works on premises at an organization’s data centre. Cloud is dedicated to a single organisation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b="1" dirty="0"/>
              <a:t>Public Cloud: </a:t>
            </a:r>
            <a:r>
              <a:rPr lang="en-GB" sz="2800" dirty="0"/>
              <a:t>A cloud storage provider that fully manages data for an enterprise offsite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b="1" dirty="0"/>
              <a:t>Hybrid Cloud: </a:t>
            </a:r>
            <a:r>
              <a:rPr lang="en-GB" sz="2800" dirty="0"/>
              <a:t>Combination of Private and Public Cloud storage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b="1" dirty="0"/>
              <a:t>Community Cloud: </a:t>
            </a:r>
            <a:r>
              <a:rPr lang="en-GB" sz="2800" dirty="0"/>
              <a:t>Storage is shared by several organisations having same policies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BC0653-FA42-2C42-BB5D-F194BE432AFD}"/>
              </a:ext>
            </a:extLst>
          </p:cNvPr>
          <p:cNvSpPr txBox="1"/>
          <p:nvPr/>
        </p:nvSpPr>
        <p:spPr>
          <a:xfrm>
            <a:off x="4716016" y="5373216"/>
            <a:ext cx="4125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4245267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Service Models of Cloud Storage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b="1" dirty="0"/>
              <a:t>Software-as-a-Service (SaaS): </a:t>
            </a:r>
            <a:r>
              <a:rPr lang="en-GB" sz="2700" dirty="0"/>
              <a:t>Model allows to use software applications as a service to end users. Software that is deployed on a hosted services and is accessible via Internet. </a:t>
            </a:r>
            <a:r>
              <a:rPr lang="en-GB" sz="2700" b="1" dirty="0"/>
              <a:t>Example: </a:t>
            </a:r>
            <a:r>
              <a:rPr lang="en-GB" sz="2700" dirty="0"/>
              <a:t>CRM applications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b="1" dirty="0"/>
              <a:t>Infrastructure-as-a-Service (IaaS): </a:t>
            </a:r>
            <a:r>
              <a:rPr lang="en-GB" sz="2700" dirty="0"/>
              <a:t>IaaS is the delivery of technology infrastructure as an on demand scalable service. IaaS provides access to fundamental resources such as physical machines, virtual machines, virtual storage etc. </a:t>
            </a:r>
            <a:r>
              <a:rPr lang="en-GB" sz="2700" b="1" dirty="0"/>
              <a:t>Example: </a:t>
            </a:r>
            <a:r>
              <a:rPr lang="en-GB" sz="2700" dirty="0" err="1"/>
              <a:t>OpSource</a:t>
            </a:r>
            <a:r>
              <a:rPr lang="en-GB" sz="2700" dirty="0"/>
              <a:t>, Go Grid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b="1" dirty="0"/>
              <a:t>Platform-as-a-Service (PaaS): </a:t>
            </a:r>
            <a:r>
              <a:rPr lang="en-GB" sz="2700" dirty="0"/>
              <a:t>PaaS provides the runtime environment of applications, development &amp; deployment tools, etc. PaaS provides all of he facilities required to support the complete lifecycle of building and delivering web applications and services entirely from the Internet. </a:t>
            </a:r>
            <a:r>
              <a:rPr lang="en-GB" sz="2700" b="1" dirty="0"/>
              <a:t>Example: </a:t>
            </a:r>
            <a:r>
              <a:rPr lang="en-GB" sz="2700" dirty="0"/>
              <a:t>Amazon Web Services (AWS)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BC0653-FA42-2C42-BB5D-F194BE432AFD}"/>
              </a:ext>
            </a:extLst>
          </p:cNvPr>
          <p:cNvSpPr txBox="1"/>
          <p:nvPr/>
        </p:nvSpPr>
        <p:spPr>
          <a:xfrm>
            <a:off x="4839344" y="5435932"/>
            <a:ext cx="4125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4104246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Advantages of Cloud Storage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</a:pPr>
            <a:r>
              <a:rPr lang="en-GB" sz="2400" b="1" dirty="0"/>
              <a:t>Collaboration: 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Cloud storage helps with effective collaboration in an organisation.</a:t>
            </a:r>
          </a:p>
          <a:p>
            <a:pPr lvl="1" algn="just"/>
            <a:r>
              <a:rPr lang="en-GB" sz="2000" dirty="0"/>
              <a:t>Sharing documents leads directly to better collaboration.</a:t>
            </a:r>
          </a:p>
          <a:p>
            <a:pPr lvl="1" algn="just"/>
            <a:r>
              <a:rPr lang="en-GB" sz="2000" dirty="0"/>
              <a:t>Multiple users can collaborate easily on documents and projects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Usability: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Cloud storage  with desktop folders allows users to drag and drop files between the cloud storage and their local storage.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Bandwidth: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You can avoid emailing files to individuals and instead send a web link to recipients through your email.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6FA2A7-78F6-E44A-9005-0887DE150BAC}"/>
              </a:ext>
            </a:extLst>
          </p:cNvPr>
          <p:cNvSpPr txBox="1"/>
          <p:nvPr/>
        </p:nvSpPr>
        <p:spPr>
          <a:xfrm>
            <a:off x="4716016" y="5373216"/>
            <a:ext cx="4125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3687373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Advantages of Cloud Storage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155" y="836712"/>
            <a:ext cx="8229600" cy="3917032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</a:pPr>
            <a:r>
              <a:rPr lang="en-GB" sz="2400" b="1" dirty="0"/>
              <a:t>Accessibility:</a:t>
            </a:r>
            <a:r>
              <a:rPr lang="en-GB" sz="2400" dirty="0"/>
              <a:t> </a:t>
            </a:r>
          </a:p>
          <a:p>
            <a:pPr marL="457200" lvl="1" indent="0" algn="just">
              <a:lnSpc>
                <a:spcPct val="120000"/>
              </a:lnSpc>
              <a:buNone/>
            </a:pPr>
            <a:r>
              <a:rPr lang="en-GB" sz="2000" dirty="0"/>
              <a:t>Stored files can be accessed from anywhere via Internet connection.</a:t>
            </a:r>
          </a:p>
          <a:p>
            <a:pPr lvl="1" algn="just"/>
            <a:r>
              <a:rPr lang="en-GB" sz="2000" dirty="0"/>
              <a:t>Accessibility is not a problem with cloud storage, because you do not have to take documents everywhere.</a:t>
            </a:r>
          </a:p>
          <a:p>
            <a:pPr lvl="1" algn="just"/>
            <a:r>
              <a:rPr lang="en-GB" sz="2000" dirty="0"/>
              <a:t>Instead, they stay in the cloud, and you can access them whenever you have a computer and an internet connection.</a:t>
            </a:r>
          </a:p>
          <a:p>
            <a:pPr lvl="1" algn="just"/>
            <a:r>
              <a:rPr lang="en-GB" sz="2000" dirty="0"/>
              <a:t>Documents are instantly available from wherever you are.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Disaster Recovery: 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Can be used as backup-plan. Data stored on remote location for backup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Cost Savings: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Very low cost (when compared to buying)</a:t>
            </a:r>
          </a:p>
          <a:p>
            <a:pPr marL="457200" lvl="1" indent="0" algn="just">
              <a:lnSpc>
                <a:spcPct val="120000"/>
              </a:lnSpc>
              <a:buNone/>
            </a:pPr>
            <a:endParaRPr lang="en-GB" sz="1800" dirty="0"/>
          </a:p>
          <a:p>
            <a:pPr marL="0" indent="0" algn="just">
              <a:lnSpc>
                <a:spcPct val="120000"/>
              </a:lnSpc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4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4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96F2C3-40FA-CF4D-8FE7-ACD8594C1376}"/>
              </a:ext>
            </a:extLst>
          </p:cNvPr>
          <p:cNvSpPr txBox="1"/>
          <p:nvPr/>
        </p:nvSpPr>
        <p:spPr>
          <a:xfrm>
            <a:off x="6454552" y="4992652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459445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Advantages of Cloud Storage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Autofit/>
          </a:bodyPr>
          <a:lstStyle/>
          <a:p>
            <a:pPr lvl="1"/>
            <a:endParaRPr lang="en-GB" sz="1800" dirty="0"/>
          </a:p>
          <a:p>
            <a:pPr marL="457200" lvl="1" indent="0">
              <a:buNone/>
            </a:pPr>
            <a:r>
              <a:rPr lang="en-GB" sz="2400" b="1" dirty="0"/>
              <a:t>Increased data reliability:</a:t>
            </a:r>
            <a:endParaRPr lang="en-GB" sz="2400" dirty="0"/>
          </a:p>
          <a:p>
            <a:pPr lvl="1" algn="just"/>
            <a:r>
              <a:rPr lang="en-GB" sz="2400" dirty="0"/>
              <a:t>Unlike desktop computing, in which if a hard disk crashes and destroy all your valuable data, a computer crashing in the cloud should not affect the storage of your data.</a:t>
            </a:r>
          </a:p>
          <a:p>
            <a:pPr lvl="1" algn="just"/>
            <a:r>
              <a:rPr lang="en-GB" sz="2400" dirty="0"/>
              <a:t>If your personal computer crashes, all your data is still out there in the cloud, still accessible</a:t>
            </a:r>
          </a:p>
          <a:p>
            <a:pPr lvl="1" algn="just"/>
            <a:r>
              <a:rPr lang="en-GB" sz="2400" dirty="0"/>
              <a:t>In a world where few individual desktop PC users back up their data on a regular basis, cloud computing is a data-safe computing platform!</a:t>
            </a:r>
          </a:p>
          <a:p>
            <a:pPr lvl="2" algn="just">
              <a:lnSpc>
                <a:spcPct val="120000"/>
              </a:lnSpc>
            </a:pPr>
            <a:endParaRPr lang="en-GB" sz="1800" dirty="0"/>
          </a:p>
          <a:p>
            <a:pPr marL="457200" lvl="1" indent="0" algn="just">
              <a:lnSpc>
                <a:spcPct val="120000"/>
              </a:lnSpc>
              <a:buNone/>
            </a:pPr>
            <a:endParaRPr lang="en-GB" sz="1800" dirty="0"/>
          </a:p>
          <a:p>
            <a:pPr marL="0" indent="0" algn="just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08869D-46D6-F749-9AEF-AE0C44F37C77}"/>
              </a:ext>
            </a:extLst>
          </p:cNvPr>
          <p:cNvSpPr txBox="1"/>
          <p:nvPr/>
        </p:nvSpPr>
        <p:spPr>
          <a:xfrm>
            <a:off x="4716016" y="5373216"/>
            <a:ext cx="4125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3744668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Disadvantages of Cloud Storage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</a:pPr>
            <a:r>
              <a:rPr lang="en-GB" sz="2400" b="1" dirty="0"/>
              <a:t>Usability: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Copy &amp; Paste is ideal, as drag &amp; drop may result in removing the file from its original location.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Bandwidth: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Careful about bandwidth allowance. If exceeds, then cost may be significant.</a:t>
            </a:r>
          </a:p>
          <a:p>
            <a:pPr algn="just">
              <a:lnSpc>
                <a:spcPct val="120000"/>
              </a:lnSpc>
            </a:pPr>
            <a:r>
              <a:rPr lang="en-GB" sz="2400" b="1" dirty="0"/>
              <a:t>Accessibility: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If you have no internet connection, you have no access to your data.</a:t>
            </a:r>
          </a:p>
          <a:p>
            <a:pPr lvl="1" algn="just"/>
            <a:r>
              <a:rPr lang="en-GB" sz="2000" dirty="0"/>
              <a:t>Cloud computing is impossible if you cannot connect to the Internet.</a:t>
            </a:r>
          </a:p>
          <a:p>
            <a:pPr lvl="1" algn="just"/>
            <a:r>
              <a:rPr lang="en-GB" sz="2000" dirty="0"/>
              <a:t>Since you use the Internet to connect to both your applications and documents, if you do not have an Internet connection you cannot access anything, even your own documents.</a:t>
            </a:r>
          </a:p>
          <a:p>
            <a:pPr lvl="1"/>
            <a:endParaRPr lang="en-GB" sz="18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800" dirty="0"/>
          </a:p>
          <a:p>
            <a:pPr algn="just">
              <a:lnSpc>
                <a:spcPct val="12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92250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Disadvantages of Cloud Storage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Does not work well with low-speed connections:</a:t>
            </a:r>
          </a:p>
          <a:p>
            <a:pPr lvl="1" algn="just"/>
            <a:r>
              <a:rPr lang="en-GB" sz="2000" dirty="0"/>
              <a:t>Similarly, a low-speed Internet connection, such as that found with dial-up services, makes cloud computing painful at best and often impossible.</a:t>
            </a:r>
          </a:p>
          <a:p>
            <a:pPr lvl="1" algn="just"/>
            <a:r>
              <a:rPr lang="en-GB" sz="2000" dirty="0"/>
              <a:t>Web-based applications require a lot of bandwidth to download, as do large documents.</a:t>
            </a:r>
            <a:endParaRPr lang="en-GB" sz="2000" dirty="0">
              <a:solidFill>
                <a:srgbClr val="FF00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en-GB" sz="2400" b="1" dirty="0"/>
              <a:t>Data Security: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There are concerns with the safety and privacy of important data stored remotely. </a:t>
            </a:r>
          </a:p>
          <a:p>
            <a:pPr lvl="1" algn="just"/>
            <a:r>
              <a:rPr lang="en-GB" sz="2000" dirty="0"/>
              <a:t>With cloud computing, all your data is stored on the cloud.</a:t>
            </a:r>
          </a:p>
          <a:p>
            <a:pPr lvl="1" algn="just"/>
            <a:r>
              <a:rPr lang="en-GB" sz="2000" dirty="0"/>
              <a:t>The questions is How secure is the cloud?</a:t>
            </a:r>
          </a:p>
          <a:p>
            <a:pPr lvl="1" algn="just"/>
            <a:r>
              <a:rPr lang="en-GB" sz="2000" dirty="0"/>
              <a:t>Can unauthorised users gain access to your confidential data?</a:t>
            </a:r>
          </a:p>
          <a:p>
            <a:pPr marL="0" indent="0" algn="ctr">
              <a:lnSpc>
                <a:spcPct val="120000"/>
              </a:lnSpc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100" dirty="0"/>
          </a:p>
          <a:p>
            <a:pPr algn="just">
              <a:lnSpc>
                <a:spcPct val="12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524809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Disadvantages of Cloud Storage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b="1" dirty="0"/>
              <a:t>Stored data can be lost:</a:t>
            </a:r>
          </a:p>
          <a:p>
            <a:pPr lvl="1" algn="just"/>
            <a:r>
              <a:rPr lang="en-GB" sz="2000" dirty="0"/>
              <a:t>Theoretically, data stored in the cloud is safe, replicated across multiple machines.</a:t>
            </a:r>
          </a:p>
          <a:p>
            <a:pPr lvl="1" algn="just"/>
            <a:r>
              <a:rPr lang="en-GB" sz="2000" dirty="0"/>
              <a:t>But on the off chance that your data goes missing, you have no physical or local backup.</a:t>
            </a:r>
            <a:endParaRPr lang="en-GB" sz="2000" dirty="0">
              <a:solidFill>
                <a:srgbClr val="FF00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en-GB" sz="2400" b="1" dirty="0"/>
              <a:t>Software:</a:t>
            </a:r>
            <a:r>
              <a:rPr lang="en-GB" sz="2400" dirty="0"/>
              <a:t> </a:t>
            </a:r>
          </a:p>
          <a:p>
            <a:pPr lvl="1" algn="just">
              <a:lnSpc>
                <a:spcPct val="120000"/>
              </a:lnSpc>
            </a:pPr>
            <a:r>
              <a:rPr lang="en-GB" sz="2000" dirty="0"/>
              <a:t>If you want to be able to manipulate your files locally through multiple devices, you’ll need to download the service on all devices.</a:t>
            </a:r>
          </a:p>
          <a:p>
            <a:pPr marL="457200" lvl="1" indent="0" algn="just">
              <a:lnSpc>
                <a:spcPct val="120000"/>
              </a:lnSpc>
              <a:buNone/>
            </a:pPr>
            <a:endParaRPr lang="en-GB" sz="1800" dirty="0"/>
          </a:p>
          <a:p>
            <a:pPr marL="0" indent="0" algn="ctr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100" dirty="0"/>
          </a:p>
          <a:p>
            <a:pPr algn="just">
              <a:lnSpc>
                <a:spcPct val="12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29193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Cloud Consumer &amp; Provider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>
            <a:noAutofit/>
          </a:bodyPr>
          <a:lstStyle/>
          <a:p>
            <a:pPr algn="just"/>
            <a:r>
              <a:rPr lang="en-GB" sz="2400" b="1" dirty="0"/>
              <a:t>Cloud Consumer: </a:t>
            </a:r>
            <a:r>
              <a:rPr lang="en-GB" sz="2400" dirty="0"/>
              <a:t>The party that uses cloud-based IT resources is the Cloud Consumer 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en-GB" sz="2400" b="1" dirty="0"/>
              <a:t>Cloud Providers:</a:t>
            </a:r>
            <a:r>
              <a:rPr lang="en-GB" sz="2400" dirty="0"/>
              <a:t> The party that provides cloud-based IT resources is the Cloud Provider. Example: Apple iCloud, Dropbox, Google Drive, Microsoft One Drive, Amazon Cloud Drive etc. </a:t>
            </a:r>
          </a:p>
          <a:p>
            <a:pPr marL="457200" lvl="1" indent="0" algn="just">
              <a:lnSpc>
                <a:spcPct val="120000"/>
              </a:lnSpc>
              <a:buNone/>
            </a:pPr>
            <a:endParaRPr lang="en-GB" sz="1800" dirty="0"/>
          </a:p>
          <a:p>
            <a:pPr marL="0" indent="0" algn="ctr">
              <a:lnSpc>
                <a:spcPct val="120000"/>
              </a:lnSpc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 marL="0" indent="0" algn="just">
              <a:lnSpc>
                <a:spcPct val="120000"/>
              </a:lnSpc>
              <a:buNone/>
            </a:pPr>
            <a:endParaRPr lang="en-GB" sz="1100" dirty="0"/>
          </a:p>
          <a:p>
            <a:pPr algn="just">
              <a:lnSpc>
                <a:spcPct val="120000"/>
              </a:lnSpc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4C0736-9504-964A-AF8B-12DF287B1E50}"/>
              </a:ext>
            </a:extLst>
          </p:cNvPr>
          <p:cNvSpPr txBox="1"/>
          <p:nvPr/>
        </p:nvSpPr>
        <p:spPr>
          <a:xfrm>
            <a:off x="6012160" y="489653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Ert</a:t>
            </a:r>
            <a:r>
              <a:rPr lang="en-US" dirty="0"/>
              <a:t> et al. (2013). </a:t>
            </a:r>
          </a:p>
        </p:txBody>
      </p:sp>
    </p:spTree>
    <p:extLst>
      <p:ext uri="{BB962C8B-B14F-4D97-AF65-F5344CB8AC3E}">
        <p14:creationId xmlns:p14="http://schemas.microsoft.com/office/powerpoint/2010/main" val="1495242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Examples of Cloud Storage Provider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4C0736-9504-964A-AF8B-12DF287B1E50}"/>
              </a:ext>
            </a:extLst>
          </p:cNvPr>
          <p:cNvSpPr txBox="1"/>
          <p:nvPr/>
        </p:nvSpPr>
        <p:spPr>
          <a:xfrm>
            <a:off x="6084168" y="5417685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Ert</a:t>
            </a:r>
            <a:r>
              <a:rPr lang="en-US" dirty="0"/>
              <a:t> et al. (2013).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DF09A5-8E03-4B44-9391-3658FBD5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618" y="1220801"/>
            <a:ext cx="6598764" cy="416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79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Why Cloud storage is becoming very popular nowadays in the modern business? Write down your answer by identifying at least 5 different business drivers of Cloud Storage within 150 words. </a:t>
            </a:r>
          </a:p>
          <a:p>
            <a:pPr marL="342900" indent="-342900" algn="just">
              <a:buAutoNum type="arabicPeriod"/>
            </a:pPr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Discuss insights of at least 3 Cloud Storage Providers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 and Answers!!!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38167</TotalTime>
  <Words>1285</Words>
  <Application>Microsoft Macintosh PowerPoint</Application>
  <PresentationFormat>On-screen Show (4:3)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Digital Skills and Research Methods</vt:lpstr>
      <vt:lpstr>Learning Outcomes</vt:lpstr>
      <vt:lpstr>What is Cloud? </vt:lpstr>
      <vt:lpstr>What is Cloud Storage? </vt:lpstr>
      <vt:lpstr>What is Cloud Storage? </vt:lpstr>
      <vt:lpstr>Concepts of Cloud Storage</vt:lpstr>
      <vt:lpstr>Components of Cloud Storage</vt:lpstr>
      <vt:lpstr>Components of Cloud Storage</vt:lpstr>
      <vt:lpstr>Deployment Models of Cloud Storage</vt:lpstr>
      <vt:lpstr>Service Models of Cloud Storage</vt:lpstr>
      <vt:lpstr>Advantages of Cloud Storage (1)</vt:lpstr>
      <vt:lpstr>Advantages of Cloud Storage (2)</vt:lpstr>
      <vt:lpstr>Advantages of Cloud Storage (3)</vt:lpstr>
      <vt:lpstr>Disadvantages of Cloud Storage (1)</vt:lpstr>
      <vt:lpstr>Disadvantages of Cloud Storage (2)</vt:lpstr>
      <vt:lpstr>Disadvantages of Cloud Storage (3)</vt:lpstr>
      <vt:lpstr>Cloud Consumer &amp; Provider </vt:lpstr>
      <vt:lpstr>Examples of Cloud Storage Provider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158</cp:revision>
  <dcterms:created xsi:type="dcterms:W3CDTF">2015-04-14T15:21:28Z</dcterms:created>
  <dcterms:modified xsi:type="dcterms:W3CDTF">2020-11-01T16:02:09Z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