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p:scale>
          <a:sx n="50" d="100"/>
          <a:sy n="50" d="100"/>
        </p:scale>
        <p:origin x="149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s-ES"/>
              <a:t>Haga clic para modificar el estilo de título del patrón</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s-ES"/>
              <a:t>Haga clic para modificar el estilo de título del patrón</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s-ES"/>
              <a:t>Haga clic para modificar el estilo de título del patrón</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‹Nº›</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s-ES"/>
              <a:t>Haga clic para modificar el estilo de título del patrón</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r la tarjeta de nombre">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s-ES"/>
              <a:t>Haga clic para modificar el estilo de título del patrón</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‹Nº›</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dadero o falso">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s-ES"/>
              <a:t>Haga clic para modificar el estilo de título del patrón</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s-ES"/>
              <a:t>Haga clic para modificar los estilos de texto del patrón</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s-ES"/>
              <a:t>Haga clic para modificar los estilos de texto del patrón</a:t>
            </a:r>
          </a:p>
        </p:txBody>
      </p:sp>
      <p:sp>
        <p:nvSpPr>
          <p:cNvPr id="5" name="Date Placeholder 4"/>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‹Nº›</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ncho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8/3/2020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‹Nº›</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8466529-489C-489D-91B9-DE40F111420B}"/>
              </a:ext>
            </a:extLst>
          </p:cNvPr>
          <p:cNvSpPr>
            <a:spLocks noGrp="1"/>
          </p:cNvSpPr>
          <p:nvPr>
            <p:ph type="ctrTitle"/>
          </p:nvPr>
        </p:nvSpPr>
        <p:spPr/>
        <p:txBody>
          <a:bodyPr/>
          <a:lstStyle/>
          <a:p>
            <a:r>
              <a:rPr lang="es-DO" dirty="0"/>
              <a:t>POLITICAL INSTABILITY AND TOURISM INDUSTRY</a:t>
            </a:r>
          </a:p>
        </p:txBody>
      </p:sp>
      <p:sp>
        <p:nvSpPr>
          <p:cNvPr id="3" name="Subtítulo 2">
            <a:extLst>
              <a:ext uri="{FF2B5EF4-FFF2-40B4-BE49-F238E27FC236}">
                <a16:creationId xmlns:a16="http://schemas.microsoft.com/office/drawing/2014/main" id="{8E39A1E1-91D1-4E96-9980-A39E4C3D6314}"/>
              </a:ext>
            </a:extLst>
          </p:cNvPr>
          <p:cNvSpPr>
            <a:spLocks noGrp="1"/>
          </p:cNvSpPr>
          <p:nvPr>
            <p:ph type="subTitle" idx="1"/>
          </p:nvPr>
        </p:nvSpPr>
        <p:spPr/>
        <p:txBody>
          <a:bodyPr>
            <a:normAutofit lnSpcReduction="10000"/>
          </a:bodyPr>
          <a:lstStyle/>
          <a:p>
            <a:r>
              <a:rPr lang="es-DO" dirty="0"/>
              <a:t>KISSAIRY VALDEZ    -    1815098</a:t>
            </a:r>
          </a:p>
          <a:p>
            <a:r>
              <a:rPr lang="es-DO" dirty="0"/>
              <a:t>LECTURER: DALE CLARKE </a:t>
            </a:r>
          </a:p>
          <a:p>
            <a:r>
              <a:rPr lang="es-DO" dirty="0"/>
              <a:t>SUBMISSION DATE: 03/08/2020</a:t>
            </a:r>
          </a:p>
        </p:txBody>
      </p:sp>
    </p:spTree>
    <p:extLst>
      <p:ext uri="{BB962C8B-B14F-4D97-AF65-F5344CB8AC3E}">
        <p14:creationId xmlns:p14="http://schemas.microsoft.com/office/powerpoint/2010/main" val="42713225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6CF5AAE5-181B-457A-A8A8-3F5E160C81CB}"/>
              </a:ext>
            </a:extLst>
          </p:cNvPr>
          <p:cNvSpPr>
            <a:spLocks noGrp="1"/>
          </p:cNvSpPr>
          <p:nvPr>
            <p:ph idx="1"/>
          </p:nvPr>
        </p:nvSpPr>
        <p:spPr>
          <a:xfrm>
            <a:off x="1953747" y="1540189"/>
            <a:ext cx="4706938" cy="3777622"/>
          </a:xfrm>
        </p:spPr>
        <p:txBody>
          <a:bodyPr>
            <a:normAutofit lnSpcReduction="10000"/>
          </a:bodyPr>
          <a:lstStyle/>
          <a:p>
            <a:pPr algn="just"/>
            <a:r>
              <a:rPr lang="en-US" dirty="0"/>
              <a:t>There is some significant gaps when looking for the connection between tourism and its changes and political transition. Politics have to do with tourism when speaking about marketing, policy making and development. According to (Hall, 2010) the transition lived in Politics may have significant impact on the tourism and have a huge relevance to it. This happens because political transitions help to stablish the trajectories and directions of future tourism ways.</a:t>
            </a:r>
            <a:endParaRPr lang="es-DO" dirty="0"/>
          </a:p>
        </p:txBody>
      </p:sp>
      <p:pic>
        <p:nvPicPr>
          <p:cNvPr id="4" name="Imagen 3">
            <a:extLst>
              <a:ext uri="{FF2B5EF4-FFF2-40B4-BE49-F238E27FC236}">
                <a16:creationId xmlns:a16="http://schemas.microsoft.com/office/drawing/2014/main" id="{5FEE6738-7B61-40A1-B83F-563828D99E09}"/>
              </a:ext>
            </a:extLst>
          </p:cNvPr>
          <p:cNvPicPr>
            <a:picLocks noChangeAspect="1"/>
          </p:cNvPicPr>
          <p:nvPr/>
        </p:nvPicPr>
        <p:blipFill>
          <a:blip r:embed="rId2"/>
          <a:stretch>
            <a:fillRect/>
          </a:stretch>
        </p:blipFill>
        <p:spPr>
          <a:xfrm>
            <a:off x="6660685" y="1540189"/>
            <a:ext cx="5091577" cy="37776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04483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0AFE0B3-A3BA-48C5-AF0D-4E5ECCEE34B6}"/>
              </a:ext>
            </a:extLst>
          </p:cNvPr>
          <p:cNvSpPr>
            <a:spLocks noGrp="1"/>
          </p:cNvSpPr>
          <p:nvPr>
            <p:ph type="title"/>
          </p:nvPr>
        </p:nvSpPr>
        <p:spPr/>
        <p:txBody>
          <a:bodyPr/>
          <a:lstStyle/>
          <a:p>
            <a:r>
              <a:rPr lang="es-DO" dirty="0"/>
              <a:t>RELATION BETWEEN TOURISM AND POLITICS</a:t>
            </a:r>
          </a:p>
        </p:txBody>
      </p:sp>
      <p:sp>
        <p:nvSpPr>
          <p:cNvPr id="3" name="Marcador de contenido 2">
            <a:extLst>
              <a:ext uri="{FF2B5EF4-FFF2-40B4-BE49-F238E27FC236}">
                <a16:creationId xmlns:a16="http://schemas.microsoft.com/office/drawing/2014/main" id="{61BD75BF-FA10-4623-A8A1-DE38D973B4D5}"/>
              </a:ext>
            </a:extLst>
          </p:cNvPr>
          <p:cNvSpPr>
            <a:spLocks noGrp="1"/>
          </p:cNvSpPr>
          <p:nvPr>
            <p:ph idx="1"/>
          </p:nvPr>
        </p:nvSpPr>
        <p:spPr>
          <a:xfrm>
            <a:off x="2592925" y="1945962"/>
            <a:ext cx="8915400" cy="3777622"/>
          </a:xfrm>
        </p:spPr>
        <p:txBody>
          <a:bodyPr/>
          <a:lstStyle/>
          <a:p>
            <a:r>
              <a:rPr lang="en-US" dirty="0"/>
              <a:t>It has been recognized that authoritarian governments encourage tourism to be antecedent of international legitimacy, a source of foreign exchange, and gives the opportunity to develop other targets without planning control or community refusal. (Richter, 1989)</a:t>
            </a:r>
            <a:endParaRPr lang="es-DO" dirty="0"/>
          </a:p>
          <a:p>
            <a:endParaRPr lang="es-DO" dirty="0"/>
          </a:p>
          <a:p>
            <a:r>
              <a:rPr lang="en-US" dirty="0"/>
              <a:t>The political process is influenced by the information politics receive from the socioeconomic conditions and dominate the way on how residents see the group of tourists and the tourist´s idea about the destination. </a:t>
            </a:r>
            <a:endParaRPr lang="es-DO" dirty="0"/>
          </a:p>
        </p:txBody>
      </p:sp>
      <p:pic>
        <p:nvPicPr>
          <p:cNvPr id="4" name="Imagen 3">
            <a:extLst>
              <a:ext uri="{FF2B5EF4-FFF2-40B4-BE49-F238E27FC236}">
                <a16:creationId xmlns:a16="http://schemas.microsoft.com/office/drawing/2014/main" id="{863F416B-1D94-44B4-B197-1A0F6FE6A79D}"/>
              </a:ext>
            </a:extLst>
          </p:cNvPr>
          <p:cNvPicPr>
            <a:picLocks noChangeAspect="1"/>
          </p:cNvPicPr>
          <p:nvPr/>
        </p:nvPicPr>
        <p:blipFill>
          <a:blip r:embed="rId2"/>
          <a:stretch>
            <a:fillRect/>
          </a:stretch>
        </p:blipFill>
        <p:spPr>
          <a:xfrm>
            <a:off x="3905250" y="4610100"/>
            <a:ext cx="5543549" cy="20764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71694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E7A9132-1E33-4109-8105-AC97E224F106}"/>
              </a:ext>
            </a:extLst>
          </p:cNvPr>
          <p:cNvSpPr>
            <a:spLocks noGrp="1"/>
          </p:cNvSpPr>
          <p:nvPr>
            <p:ph type="title"/>
          </p:nvPr>
        </p:nvSpPr>
        <p:spPr>
          <a:xfrm>
            <a:off x="1068925" y="0"/>
            <a:ext cx="8911687" cy="1280890"/>
          </a:xfrm>
        </p:spPr>
        <p:txBody>
          <a:bodyPr/>
          <a:lstStyle/>
          <a:p>
            <a:r>
              <a:rPr lang="es-DO" dirty="0"/>
              <a:t>POLITICS AND TRANSITION</a:t>
            </a:r>
          </a:p>
        </p:txBody>
      </p:sp>
      <p:sp>
        <p:nvSpPr>
          <p:cNvPr id="3" name="Marcador de contenido 2">
            <a:extLst>
              <a:ext uri="{FF2B5EF4-FFF2-40B4-BE49-F238E27FC236}">
                <a16:creationId xmlns:a16="http://schemas.microsoft.com/office/drawing/2014/main" id="{5EAEF3E7-4173-4266-9725-89B321E0D633}"/>
              </a:ext>
            </a:extLst>
          </p:cNvPr>
          <p:cNvSpPr>
            <a:spLocks noGrp="1"/>
          </p:cNvSpPr>
          <p:nvPr>
            <p:ph idx="1"/>
          </p:nvPr>
        </p:nvSpPr>
        <p:spPr>
          <a:xfrm>
            <a:off x="1320798" y="1905000"/>
            <a:ext cx="10328545" cy="4953000"/>
          </a:xfrm>
        </p:spPr>
        <p:txBody>
          <a:bodyPr>
            <a:normAutofit/>
          </a:bodyPr>
          <a:lstStyle/>
          <a:p>
            <a:pPr marL="0" indent="0">
              <a:buNone/>
            </a:pPr>
            <a:r>
              <a:rPr lang="en-GB" dirty="0"/>
              <a:t>Political transition has the following characteristics: </a:t>
            </a:r>
            <a:endParaRPr lang="es-DO" dirty="0"/>
          </a:p>
          <a:p>
            <a:pPr lvl="0"/>
            <a:r>
              <a:rPr lang="en-GB" dirty="0"/>
              <a:t>Is the result of the political and institutional transformation.</a:t>
            </a:r>
            <a:endParaRPr lang="es-DO" dirty="0"/>
          </a:p>
          <a:p>
            <a:pPr lvl="0"/>
            <a:r>
              <a:rPr lang="en-GB" dirty="0"/>
              <a:t>Employ political actors in different ways from inside and outside of political systems.</a:t>
            </a:r>
            <a:endParaRPr lang="es-DO" dirty="0"/>
          </a:p>
          <a:p>
            <a:pPr lvl="0"/>
            <a:r>
              <a:rPr lang="en-GB" dirty="0"/>
              <a:t>Normally, it takes about 20-40 years </a:t>
            </a:r>
            <a:endParaRPr lang="es-DO" dirty="0"/>
          </a:p>
          <a:p>
            <a:pPr lvl="0"/>
            <a:r>
              <a:rPr lang="en-GB" dirty="0"/>
              <a:t>It is about the restructure of organizations, institutions and policy systems, the behaviour of the society and its connotations. </a:t>
            </a:r>
          </a:p>
          <a:p>
            <a:pPr lvl="0"/>
            <a:endParaRPr lang="en-GB" dirty="0"/>
          </a:p>
          <a:p>
            <a:pPr lvl="0"/>
            <a:endParaRPr lang="en-GB" dirty="0"/>
          </a:p>
          <a:p>
            <a:pPr lvl="0"/>
            <a:r>
              <a:rPr lang="en-GB" dirty="0"/>
              <a:t>Since the end of World War II, transition is considered a quality of the modern world driven by drastic and essential shifts in the political area. Particularly, transition is a change from authoritarian to democratic government or in another way, the change from communism to capitalism </a:t>
            </a:r>
            <a:endParaRPr lang="es-DO" dirty="0"/>
          </a:p>
          <a:p>
            <a:endParaRPr lang="es-DO" dirty="0"/>
          </a:p>
        </p:txBody>
      </p:sp>
      <p:pic>
        <p:nvPicPr>
          <p:cNvPr id="4" name="Imagen 3">
            <a:extLst>
              <a:ext uri="{FF2B5EF4-FFF2-40B4-BE49-F238E27FC236}">
                <a16:creationId xmlns:a16="http://schemas.microsoft.com/office/drawing/2014/main" id="{623A56B1-CC6D-4728-9123-8061EDF0E518}"/>
              </a:ext>
            </a:extLst>
          </p:cNvPr>
          <p:cNvPicPr>
            <a:picLocks noChangeAspect="1"/>
          </p:cNvPicPr>
          <p:nvPr/>
        </p:nvPicPr>
        <p:blipFill>
          <a:blip r:embed="rId2"/>
          <a:stretch>
            <a:fillRect/>
          </a:stretch>
        </p:blipFill>
        <p:spPr>
          <a:xfrm>
            <a:off x="8217168" y="342937"/>
            <a:ext cx="3526887" cy="2295154"/>
          </a:xfrm>
          <a:prstGeom prst="rect">
            <a:avLst/>
          </a:prstGeom>
        </p:spPr>
      </p:pic>
    </p:spTree>
    <p:extLst>
      <p:ext uri="{BB962C8B-B14F-4D97-AF65-F5344CB8AC3E}">
        <p14:creationId xmlns:p14="http://schemas.microsoft.com/office/powerpoint/2010/main" val="504639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0F2F399-5279-4F28-8609-E08C560A3035}"/>
              </a:ext>
            </a:extLst>
          </p:cNvPr>
          <p:cNvSpPr>
            <a:spLocks noGrp="1"/>
          </p:cNvSpPr>
          <p:nvPr>
            <p:ph type="title"/>
          </p:nvPr>
        </p:nvSpPr>
        <p:spPr/>
        <p:txBody>
          <a:bodyPr/>
          <a:lstStyle/>
          <a:p>
            <a:r>
              <a:rPr lang="es-DO" dirty="0"/>
              <a:t>TRANSITION IN IRANIAN TOURISM INDUSTRY</a:t>
            </a:r>
          </a:p>
        </p:txBody>
      </p:sp>
      <p:sp>
        <p:nvSpPr>
          <p:cNvPr id="3" name="Marcador de contenido 2">
            <a:extLst>
              <a:ext uri="{FF2B5EF4-FFF2-40B4-BE49-F238E27FC236}">
                <a16:creationId xmlns:a16="http://schemas.microsoft.com/office/drawing/2014/main" id="{97A30B88-37B6-43FF-8C93-A4D56B58DCEF}"/>
              </a:ext>
            </a:extLst>
          </p:cNvPr>
          <p:cNvSpPr>
            <a:spLocks noGrp="1"/>
          </p:cNvSpPr>
          <p:nvPr>
            <p:ph idx="1"/>
          </p:nvPr>
        </p:nvSpPr>
        <p:spPr>
          <a:xfrm>
            <a:off x="683675" y="1905000"/>
            <a:ext cx="5412325" cy="4953000"/>
          </a:xfrm>
        </p:spPr>
        <p:txBody>
          <a:bodyPr>
            <a:normAutofit lnSpcReduction="10000"/>
          </a:bodyPr>
          <a:lstStyle/>
          <a:p>
            <a:r>
              <a:rPr lang="en-GB" dirty="0"/>
              <a:t>Even though the positive outcome of tourism, the interest of the government in the profits coming from tourism and its development has always been limited from the beginning of the times. The reason is given to the higher level of dependence of Iran on reserve of oil and gas and not focusing in the opportunities that some other industries can offer.</a:t>
            </a:r>
          </a:p>
          <a:p>
            <a:endParaRPr lang="es-DO" dirty="0"/>
          </a:p>
          <a:p>
            <a:r>
              <a:rPr lang="en-GB" dirty="0"/>
              <a:t>Iran and its tourism is significantly dictated by local and international politics agents and transitional events. As the clerical settlement which is a very important player in the politic zone and are the ones holding formal and informal power. This fact has impacted directly on the tourism in Iran.</a:t>
            </a:r>
            <a:endParaRPr lang="es-DO" dirty="0"/>
          </a:p>
          <a:p>
            <a:endParaRPr lang="es-DO" dirty="0"/>
          </a:p>
        </p:txBody>
      </p:sp>
      <p:pic>
        <p:nvPicPr>
          <p:cNvPr id="4" name="Imagen 3">
            <a:extLst>
              <a:ext uri="{FF2B5EF4-FFF2-40B4-BE49-F238E27FC236}">
                <a16:creationId xmlns:a16="http://schemas.microsoft.com/office/drawing/2014/main" id="{94B02A0B-E0DF-4216-BB29-78B879496F46}"/>
              </a:ext>
            </a:extLst>
          </p:cNvPr>
          <p:cNvPicPr>
            <a:picLocks noChangeAspect="1"/>
          </p:cNvPicPr>
          <p:nvPr/>
        </p:nvPicPr>
        <p:blipFill>
          <a:blip r:embed="rId2"/>
          <a:stretch>
            <a:fillRect/>
          </a:stretch>
        </p:blipFill>
        <p:spPr>
          <a:xfrm>
            <a:off x="6096000" y="2419351"/>
            <a:ext cx="5888368" cy="2944184"/>
          </a:xfrm>
          <a:prstGeom prst="rect">
            <a:avLst/>
          </a:prstGeom>
        </p:spPr>
      </p:pic>
    </p:spTree>
    <p:extLst>
      <p:ext uri="{BB962C8B-B14F-4D97-AF65-F5344CB8AC3E}">
        <p14:creationId xmlns:p14="http://schemas.microsoft.com/office/powerpoint/2010/main" val="746776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25B3C6A-A3D4-42AB-AF17-0418431AE19B}"/>
              </a:ext>
            </a:extLst>
          </p:cNvPr>
          <p:cNvSpPr>
            <a:spLocks noGrp="1"/>
          </p:cNvSpPr>
          <p:nvPr>
            <p:ph type="title"/>
          </p:nvPr>
        </p:nvSpPr>
        <p:spPr/>
        <p:txBody>
          <a:bodyPr/>
          <a:lstStyle/>
          <a:p>
            <a:r>
              <a:rPr lang="es-DO" dirty="0"/>
              <a:t>CONCLUSION</a:t>
            </a:r>
          </a:p>
        </p:txBody>
      </p:sp>
      <p:sp>
        <p:nvSpPr>
          <p:cNvPr id="3" name="Marcador de contenido 2">
            <a:extLst>
              <a:ext uri="{FF2B5EF4-FFF2-40B4-BE49-F238E27FC236}">
                <a16:creationId xmlns:a16="http://schemas.microsoft.com/office/drawing/2014/main" id="{0EC13F9C-CB0A-46C3-A8EF-43EE8F1A58E9}"/>
              </a:ext>
            </a:extLst>
          </p:cNvPr>
          <p:cNvSpPr>
            <a:spLocks noGrp="1"/>
          </p:cNvSpPr>
          <p:nvPr>
            <p:ph idx="1"/>
          </p:nvPr>
        </p:nvSpPr>
        <p:spPr>
          <a:xfrm>
            <a:off x="2589212" y="1540189"/>
            <a:ext cx="8915400" cy="3777622"/>
          </a:xfrm>
        </p:spPr>
        <p:txBody>
          <a:bodyPr/>
          <a:lstStyle/>
          <a:p>
            <a:r>
              <a:rPr lang="en-GB" dirty="0"/>
              <a:t>In conclusion, we can say that as a touristic destination, Iran has accomplished a negative image that has been a result of the political transition and all the antecedents lived in the past years. Overall, the country should work in improving its image as soon as possible, because the current situation impedes a long term investment. </a:t>
            </a:r>
          </a:p>
          <a:p>
            <a:endParaRPr lang="es-DO" dirty="0"/>
          </a:p>
          <a:p>
            <a:r>
              <a:rPr lang="en-GB" dirty="0"/>
              <a:t>The conflicts lived between Afghanistan and Iraq that are neighbours of the country also affect in a particular way on how tourists see the destination and if its attractive or not. </a:t>
            </a:r>
            <a:endParaRPr lang="es-DO" dirty="0"/>
          </a:p>
        </p:txBody>
      </p:sp>
      <p:pic>
        <p:nvPicPr>
          <p:cNvPr id="4" name="Imagen 3">
            <a:extLst>
              <a:ext uri="{FF2B5EF4-FFF2-40B4-BE49-F238E27FC236}">
                <a16:creationId xmlns:a16="http://schemas.microsoft.com/office/drawing/2014/main" id="{3C1BD88B-F0C0-4CBC-B2BA-9F43CDEE86B2}"/>
              </a:ext>
            </a:extLst>
          </p:cNvPr>
          <p:cNvPicPr>
            <a:picLocks noChangeAspect="1"/>
          </p:cNvPicPr>
          <p:nvPr/>
        </p:nvPicPr>
        <p:blipFill rotWithShape="1">
          <a:blip r:embed="rId2"/>
          <a:srcRect t="14356"/>
          <a:stretch/>
        </p:blipFill>
        <p:spPr>
          <a:xfrm>
            <a:off x="3636962" y="4514851"/>
            <a:ext cx="7162800" cy="2124074"/>
          </a:xfrm>
          <a:prstGeom prst="rect">
            <a:avLst/>
          </a:prstGeom>
          <a:ln>
            <a:noFill/>
          </a:ln>
          <a:effectLst>
            <a:softEdge rad="112500"/>
          </a:effectLst>
        </p:spPr>
      </p:pic>
    </p:spTree>
    <p:extLst>
      <p:ext uri="{BB962C8B-B14F-4D97-AF65-F5344CB8AC3E}">
        <p14:creationId xmlns:p14="http://schemas.microsoft.com/office/powerpoint/2010/main" val="72123094"/>
      </p:ext>
    </p:extLst>
  </p:cSld>
  <p:clrMapOvr>
    <a:masterClrMapping/>
  </p:clrMapOvr>
</p:sld>
</file>

<file path=ppt/theme/theme1.xml><?xml version="1.0" encoding="utf-8"?>
<a:theme xmlns:a="http://schemas.openxmlformats.org/drawingml/2006/main" name="Espiral">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33</TotalTime>
  <Words>508</Words>
  <Application>Microsoft Office PowerPoint</Application>
  <PresentationFormat>Panorámica</PresentationFormat>
  <Paragraphs>26</Paragraphs>
  <Slides>6</Slides>
  <Notes>0</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6</vt:i4>
      </vt:variant>
    </vt:vector>
  </HeadingPairs>
  <TitlesOfParts>
    <vt:vector size="10" baseType="lpstr">
      <vt:lpstr>Arial</vt:lpstr>
      <vt:lpstr>Century Gothic</vt:lpstr>
      <vt:lpstr>Wingdings 3</vt:lpstr>
      <vt:lpstr>Espiral</vt:lpstr>
      <vt:lpstr>POLITICAL INSTABILITY AND TOURISM INDUSTRY</vt:lpstr>
      <vt:lpstr>Presentación de PowerPoint</vt:lpstr>
      <vt:lpstr>RELATION BETWEEN TOURISM AND POLITICS</vt:lpstr>
      <vt:lpstr>POLITICS AND TRANSITION</vt:lpstr>
      <vt:lpstr>TRANSITION IN IRANIAN TOURISM INDUSTRY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POLITICAL INSTABILITY AND TOURISM INDUSTRY</dc:title>
  <dc:creator>Kissairy Valdez (1815098)</dc:creator>
  <cp:lastModifiedBy>Kissairy Valdez (1815098)</cp:lastModifiedBy>
  <cp:revision>5</cp:revision>
  <dcterms:created xsi:type="dcterms:W3CDTF">2020-08-03T10:36:16Z</dcterms:created>
  <dcterms:modified xsi:type="dcterms:W3CDTF">2020-08-03T11:17:49Z</dcterms:modified>
</cp:coreProperties>
</file>