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AB2A21-EC39-45A2-863E-02CB86B0F4FA}" v="83" dt="2026-07-17T08:22:00.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6770" autoAdjust="0"/>
  </p:normalViewPr>
  <p:slideViewPr>
    <p:cSldViewPr snapToGrid="0" showGuides="1">
      <p:cViewPr varScale="1">
        <p:scale>
          <a:sx n="71" d="100"/>
          <a:sy n="71" d="100"/>
        </p:scale>
        <p:origin x="67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kki short" userId="3353362941971911" providerId="LiveId" clId="{4D4A67F3-BA8A-4A6D-B21D-46334A678869}"/>
    <pc:docChg chg="modSld">
      <pc:chgData name="vikki short" userId="3353362941971911" providerId="LiveId" clId="{4D4A67F3-BA8A-4A6D-B21D-46334A678869}" dt="2026-07-17T08:22:00.907" v="94" actId="20577"/>
      <pc:docMkLst>
        <pc:docMk/>
      </pc:docMkLst>
      <pc:sldChg chg="modTransition">
        <pc:chgData name="vikki short" userId="3353362941971911" providerId="LiveId" clId="{4D4A67F3-BA8A-4A6D-B21D-46334A678869}" dt="2026-07-03T17:11:48.015" v="3"/>
        <pc:sldMkLst>
          <pc:docMk/>
          <pc:sldMk cId="0" sldId="364"/>
        </pc:sldMkLst>
      </pc:sldChg>
      <pc:sldChg chg="modSp mod modTransition">
        <pc:chgData name="vikki short" userId="3353362941971911" providerId="LiveId" clId="{4D4A67F3-BA8A-4A6D-B21D-46334A678869}" dt="2026-07-17T08:22:00.907" v="94" actId="20577"/>
        <pc:sldMkLst>
          <pc:docMk/>
          <pc:sldMk cId="1287151132" sldId="383"/>
        </pc:sldMkLst>
        <pc:spChg chg="mod">
          <ac:chgData name="vikki short" userId="3353362941971911" providerId="LiveId" clId="{4D4A67F3-BA8A-4A6D-B21D-46334A678869}" dt="2026-07-17T08:22:00.907" v="94" actId="20577"/>
          <ac:spMkLst>
            <pc:docMk/>
            <pc:sldMk cId="1287151132" sldId="383"/>
            <ac:spMk id="3" creationId="{327D09FF-04AE-863D-9637-E0C72C8D8B8E}"/>
          </ac:spMkLst>
        </pc:spChg>
        <pc:picChg chg="mod">
          <ac:chgData name="vikki short" userId="3353362941971911" providerId="LiveId" clId="{4D4A67F3-BA8A-4A6D-B21D-46334A678869}" dt="2026-07-17T08:21:50.343" v="89" actId="1076"/>
          <ac:picMkLst>
            <pc:docMk/>
            <pc:sldMk cId="1287151132" sldId="383"/>
            <ac:picMk id="7" creationId="{03BBFEE0-B875-DE6B-188F-6E15467699DD}"/>
          </ac:picMkLst>
        </pc:picChg>
      </pc:sldChg>
      <pc:sldChg chg="modTransition">
        <pc:chgData name="vikki short" userId="3353362941971911" providerId="LiveId" clId="{4D4A67F3-BA8A-4A6D-B21D-46334A678869}" dt="2026-07-03T17:11:54.037" v="5"/>
        <pc:sldMkLst>
          <pc:docMk/>
          <pc:sldMk cId="0" sldId="387"/>
        </pc:sldMkLst>
      </pc:sldChg>
      <pc:sldChg chg="modTransition modNotesTx">
        <pc:chgData name="vikki short" userId="3353362941971911" providerId="LiveId" clId="{4D4A67F3-BA8A-4A6D-B21D-46334A678869}" dt="2026-07-16T10:21:33.550" v="18" actId="20577"/>
        <pc:sldMkLst>
          <pc:docMk/>
          <pc:sldMk cId="0" sldId="394"/>
        </pc:sldMkLst>
      </pc:sldChg>
      <pc:sldChg chg="modTransition">
        <pc:chgData name="vikki short" userId="3353362941971911" providerId="LiveId" clId="{4D4A67F3-BA8A-4A6D-B21D-46334A678869}" dt="2026-07-03T17:12:00.962" v="7"/>
        <pc:sldMkLst>
          <pc:docMk/>
          <pc:sldMk cId="0" sldId="395"/>
        </pc:sldMkLst>
      </pc:sldChg>
      <pc:sldChg chg="modTransition">
        <pc:chgData name="vikki short" userId="3353362941971911" providerId="LiveId" clId="{4D4A67F3-BA8A-4A6D-B21D-46334A678869}" dt="2026-07-03T17:12:03.720" v="8"/>
        <pc:sldMkLst>
          <pc:docMk/>
          <pc:sldMk cId="1663974967" sldId="396"/>
        </pc:sldMkLst>
      </pc:sldChg>
      <pc:sldChg chg="modTransition modNotesTx">
        <pc:chgData name="vikki short" userId="3353362941971911" providerId="LiveId" clId="{4D4A67F3-BA8A-4A6D-B21D-46334A678869}" dt="2026-07-16T10:22:11.749" v="24" actId="20577"/>
        <pc:sldMkLst>
          <pc:docMk/>
          <pc:sldMk cId="0" sldId="398"/>
        </pc:sldMkLst>
      </pc:sldChg>
      <pc:sldChg chg="modTransition">
        <pc:chgData name="vikki short" userId="3353362941971911" providerId="LiveId" clId="{4D4A67F3-BA8A-4A6D-B21D-46334A678869}" dt="2026-07-03T17:12:13.896" v="11"/>
        <pc:sldMkLst>
          <pc:docMk/>
          <pc:sldMk cId="0" sldId="399"/>
        </pc:sldMkLst>
      </pc:sldChg>
      <pc:sldChg chg="modTransition">
        <pc:chgData name="vikki short" userId="3353362941971911" providerId="LiveId" clId="{4D4A67F3-BA8A-4A6D-B21D-46334A678869}" dt="2026-07-03T17:12:18.680" v="12"/>
        <pc:sldMkLst>
          <pc:docMk/>
          <pc:sldMk cId="0" sldId="400"/>
        </pc:sldMkLst>
      </pc:sldChg>
      <pc:sldChg chg="modTransition">
        <pc:chgData name="vikki short" userId="3353362941971911" providerId="LiveId" clId="{4D4A67F3-BA8A-4A6D-B21D-46334A678869}" dt="2026-07-03T17:12:20.625" v="13"/>
        <pc:sldMkLst>
          <pc:docMk/>
          <pc:sldMk cId="0" sldId="401"/>
        </pc:sldMkLst>
      </pc:sldChg>
      <pc:sldChg chg="modTransition">
        <pc:chgData name="vikki short" userId="3353362941971911" providerId="LiveId" clId="{4D4A67F3-BA8A-4A6D-B21D-46334A678869}" dt="2026-07-03T17:12:05.852" v="9"/>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6E3B49-E742-4C2F-884E-9C31527B1F7F}"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A278C2-839F-40E1-86A0-20F631412CD6}" type="slidenum">
              <a:rPr lang="en-GB" smtClean="0"/>
              <a:t>‹#›</a:t>
            </a:fld>
            <a:endParaRPr lang="en-GB"/>
          </a:p>
        </p:txBody>
      </p:sp>
    </p:spTree>
    <p:extLst>
      <p:ext uri="{BB962C8B-B14F-4D97-AF65-F5344CB8AC3E}">
        <p14:creationId xmlns:p14="http://schemas.microsoft.com/office/powerpoint/2010/main" val="1625097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Vikki Short, and my student ID number is 2508523. Today I’m going to talk about reflection as a professional skill in health and social care. Reflection is a key skill because it helps us understand ourselves, our actions, and the impact we have on the people we support.</a:t>
            </a:r>
          </a:p>
          <a:p>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1</a:t>
            </a:fld>
            <a:endParaRPr lang="en-GB"/>
          </a:p>
        </p:txBody>
      </p:sp>
    </p:spTree>
    <p:extLst>
      <p:ext uri="{BB962C8B-B14F-4D97-AF65-F5344CB8AC3E}">
        <p14:creationId xmlns:p14="http://schemas.microsoft.com/office/powerpoint/2010/main" val="342287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I’ll explain what reflection is, why it is essential for safe and effective practice, and give a practical example of how reflective thinking can improve care. I will also link reflection to employability and personal development, showing how it supports career growth in health and social care.</a:t>
            </a:r>
          </a:p>
          <a:p>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3</a:t>
            </a:fld>
            <a:endParaRPr lang="en-GB"/>
          </a:p>
        </p:txBody>
      </p:sp>
    </p:spTree>
    <p:extLst>
      <p:ext uri="{BB962C8B-B14F-4D97-AF65-F5344CB8AC3E}">
        <p14:creationId xmlns:p14="http://schemas.microsoft.com/office/powerpoint/2010/main" val="4290881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Reflection is more than just thinking back, it is a deliberate and structured process that helps practitioners analyse what went well, what didn’t, and what needs to change.</a:t>
            </a:r>
          </a:p>
          <a:p>
            <a:r>
              <a:rPr lang="en-GB" sz="1200" kern="1200" dirty="0">
                <a:solidFill>
                  <a:schemeClr val="tx1"/>
                </a:solidFill>
                <a:effectLst/>
                <a:latin typeface="+mn-lt"/>
                <a:ea typeface="+mn-ea"/>
                <a:cs typeface="+mn-cs"/>
              </a:rPr>
              <a:t>In health and social care, reflection helps us learn from real experiences, whether positive or challenging. It allows us to step back and view a situation from different perspectives, including the service user’s experience, our own emotions, and the wider context.</a:t>
            </a:r>
          </a:p>
          <a:p>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4</a:t>
            </a:fld>
            <a:endParaRPr lang="en-GB"/>
          </a:p>
        </p:txBody>
      </p:sp>
    </p:spTree>
    <p:extLst>
      <p:ext uri="{BB962C8B-B14F-4D97-AF65-F5344CB8AC3E}">
        <p14:creationId xmlns:p14="http://schemas.microsoft.com/office/powerpoint/2010/main" val="3894887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Reflection is closely linked to accountability and professional standards. The </a:t>
            </a:r>
            <a:r>
              <a:rPr lang="en-GB" sz="1200" b="1" kern="1200" dirty="0">
                <a:solidFill>
                  <a:schemeClr val="tx1"/>
                </a:solidFill>
                <a:effectLst/>
                <a:latin typeface="+mn-lt"/>
                <a:ea typeface="+mn-ea"/>
                <a:cs typeface="+mn-cs"/>
              </a:rPr>
              <a:t>NMC Code</a:t>
            </a:r>
            <a:r>
              <a:rPr lang="en-GB" sz="1200" kern="1200" dirty="0">
                <a:solidFill>
                  <a:schemeClr val="tx1"/>
                </a:solidFill>
                <a:effectLst/>
                <a:latin typeface="+mn-lt"/>
                <a:ea typeface="+mn-ea"/>
                <a:cs typeface="+mn-cs"/>
              </a:rPr>
              <a:t> and other sector guidelines state that staff must reflect regularly to maintain competence and deliver high‑quality care.</a:t>
            </a:r>
          </a:p>
          <a:p>
            <a:r>
              <a:rPr lang="en-GB" sz="1200" kern="1200" dirty="0">
                <a:solidFill>
                  <a:schemeClr val="tx1"/>
                </a:solidFill>
                <a:effectLst/>
                <a:latin typeface="+mn-lt"/>
                <a:ea typeface="+mn-ea"/>
                <a:cs typeface="+mn-cs"/>
              </a:rPr>
              <a:t>Reflecting helps us identify gaps in our knowledge, recognise when we need support, and take responsibility for improving our practice. This is essential for keeping people safe and ensuring care is based on evidence, empathy, and good judgement.</a:t>
            </a:r>
          </a:p>
          <a:p>
            <a:r>
              <a:rPr lang="en-GB" sz="1200" kern="1200" dirty="0">
                <a:solidFill>
                  <a:schemeClr val="tx1"/>
                </a:solidFill>
                <a:effectLst/>
                <a:latin typeface="+mn-lt"/>
                <a:ea typeface="+mn-ea"/>
                <a:cs typeface="+mn-cs"/>
              </a:rPr>
              <a:t>Reflection also supports emotional resilience. Health and social care can be emotionally demanding, and reflective practice helps us process difficult situations, understand our reactions, and prevent stress from building up.</a:t>
            </a:r>
          </a:p>
          <a:p>
            <a:r>
              <a:rPr lang="en-GB" sz="1200" kern="1200" dirty="0">
                <a:solidFill>
                  <a:schemeClr val="tx1"/>
                </a:solidFill>
                <a:effectLst/>
                <a:latin typeface="+mn-lt"/>
                <a:ea typeface="+mn-ea"/>
                <a:cs typeface="+mn-cs"/>
              </a:rPr>
              <a:t>Overall, reflection strengthens professionalism, improves communication, and helps us adapt to the diverse needs of individuals and families.</a:t>
            </a:r>
          </a:p>
          <a:p>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5</a:t>
            </a:fld>
            <a:endParaRPr lang="en-GB"/>
          </a:p>
        </p:txBody>
      </p:sp>
    </p:spTree>
    <p:extLst>
      <p:ext uri="{BB962C8B-B14F-4D97-AF65-F5344CB8AC3E}">
        <p14:creationId xmlns:p14="http://schemas.microsoft.com/office/powerpoint/2010/main" val="3484744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Models such as </a:t>
            </a:r>
            <a:r>
              <a:rPr lang="en-GB" sz="1200" b="1" kern="1200" dirty="0">
                <a:solidFill>
                  <a:schemeClr val="tx1"/>
                </a:solidFill>
                <a:effectLst/>
                <a:latin typeface="+mn-lt"/>
                <a:ea typeface="+mn-ea"/>
                <a:cs typeface="+mn-cs"/>
              </a:rPr>
              <a:t>Gibbs’ Reflective Cycle</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Kolb’s Learning Cycle</a:t>
            </a:r>
            <a:r>
              <a:rPr lang="en-GB" sz="1200" kern="1200" dirty="0">
                <a:solidFill>
                  <a:schemeClr val="tx1"/>
                </a:solidFill>
                <a:effectLst/>
                <a:latin typeface="+mn-lt"/>
                <a:ea typeface="+mn-ea"/>
                <a:cs typeface="+mn-cs"/>
              </a:rPr>
              <a:t> provide a clear framework so reflection becomes meaningful rather than a quick thought. This structure helps us turn everyday experiences into learning opportunities.</a:t>
            </a:r>
          </a:p>
          <a:p>
            <a:r>
              <a:rPr lang="en-GB" sz="1200" kern="1200" dirty="0">
                <a:solidFill>
                  <a:schemeClr val="tx1"/>
                </a:solidFill>
                <a:effectLst/>
                <a:latin typeface="+mn-lt"/>
                <a:ea typeface="+mn-ea"/>
                <a:cs typeface="+mn-cs"/>
              </a:rPr>
              <a:t>Because of this, reflection is a core expectation in all health and social care roles. It supports continuous improvement and helps us deliver person‑centred, compassionate care.</a:t>
            </a:r>
          </a:p>
          <a:p>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6</a:t>
            </a:fld>
            <a:endParaRPr lang="en-GB"/>
          </a:p>
        </p:txBody>
      </p:sp>
    </p:spTree>
    <p:extLst>
      <p:ext uri="{BB962C8B-B14F-4D97-AF65-F5344CB8AC3E}">
        <p14:creationId xmlns:p14="http://schemas.microsoft.com/office/powerpoint/2010/main" val="2623004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is a practical example of how reflection improves care quality.</a:t>
            </a:r>
          </a:p>
          <a:p>
            <a:r>
              <a:rPr lang="en-GB" sz="1200" kern="1200" dirty="0">
                <a:solidFill>
                  <a:schemeClr val="tx1"/>
                </a:solidFill>
                <a:effectLst/>
                <a:latin typeface="+mn-lt"/>
                <a:ea typeface="+mn-ea"/>
                <a:cs typeface="+mn-cs"/>
              </a:rPr>
              <a:t>Imagine supporting an older adult who becomes distressed during personal care. Afterwards, instead of moving on, you reflect using a structured model like </a:t>
            </a:r>
            <a:r>
              <a:rPr lang="en-GB" sz="1200" b="1" kern="1200" dirty="0">
                <a:solidFill>
                  <a:schemeClr val="tx1"/>
                </a:solidFill>
                <a:effectLst/>
                <a:latin typeface="+mn-lt"/>
                <a:ea typeface="+mn-ea"/>
                <a:cs typeface="+mn-cs"/>
              </a:rPr>
              <a:t>Gibbs</a:t>
            </a:r>
            <a:r>
              <a:rPr lang="en-GB" sz="1200" kern="1200" dirty="0">
                <a:solidFill>
                  <a:schemeClr val="tx1"/>
                </a:solidFill>
                <a:effectLst/>
                <a:latin typeface="+mn-lt"/>
                <a:ea typeface="+mn-ea"/>
                <a:cs typeface="+mn-cs"/>
              </a:rPr>
              <a:t>. You think about what happened, how the person felt, and how you responded.</a:t>
            </a:r>
          </a:p>
          <a:p>
            <a:r>
              <a:rPr lang="en-GB" sz="1200" kern="1200" dirty="0">
                <a:solidFill>
                  <a:schemeClr val="tx1"/>
                </a:solidFill>
                <a:effectLst/>
                <a:latin typeface="+mn-lt"/>
                <a:ea typeface="+mn-ea"/>
                <a:cs typeface="+mn-cs"/>
              </a:rPr>
              <a:t>Through reflection, you may realise that the care felt rushed due to time pressure, or that the person needed more reassurance and explanation. You then plan changes — such as slowing down, checking preferences, or using clearer communication.</a:t>
            </a:r>
          </a:p>
          <a:p>
            <a:r>
              <a:rPr lang="en-GB" sz="1200" kern="1200" dirty="0">
                <a:solidFill>
                  <a:schemeClr val="tx1"/>
                </a:solidFill>
                <a:effectLst/>
                <a:latin typeface="+mn-lt"/>
                <a:ea typeface="+mn-ea"/>
                <a:cs typeface="+mn-cs"/>
              </a:rPr>
              <a:t>This reflective process leads to better outcomes: the service user feels more comfortable and respected, and you feel more confident in your approach.</a:t>
            </a:r>
          </a:p>
          <a:p>
            <a:r>
              <a:rPr lang="en-GB" sz="1200" kern="1200" dirty="0">
                <a:solidFill>
                  <a:schemeClr val="tx1"/>
                </a:solidFill>
                <a:effectLst/>
                <a:latin typeface="+mn-lt"/>
                <a:ea typeface="+mn-ea"/>
                <a:cs typeface="+mn-cs"/>
              </a:rPr>
              <a:t>It also shows employability skills, as employers value staff who can self‑evaluate, learn from experience, and adapt their practice.</a:t>
            </a:r>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7</a:t>
            </a:fld>
            <a:endParaRPr lang="en-GB"/>
          </a:p>
        </p:txBody>
      </p:sp>
    </p:spTree>
    <p:extLst>
      <p:ext uri="{BB962C8B-B14F-4D97-AF65-F5344CB8AC3E}">
        <p14:creationId xmlns:p14="http://schemas.microsoft.com/office/powerpoint/2010/main" val="413386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Employers look for reflective practitioners because they are safer, more adaptable, and committed to high standards. Reflection shows that you can take responsibility for your own learning and development, which is essential in a constantly changing sector.</a:t>
            </a:r>
          </a:p>
          <a:p>
            <a:r>
              <a:rPr lang="en-GB" sz="1200" kern="1200" dirty="0">
                <a:solidFill>
                  <a:schemeClr val="tx1"/>
                </a:solidFill>
                <a:effectLst/>
                <a:latin typeface="+mn-lt"/>
                <a:ea typeface="+mn-ea"/>
                <a:cs typeface="+mn-cs"/>
              </a:rPr>
              <a:t>By reflecting regularly, you gain a clear understanding of your strengths and areas for improvement. This helps you set realistic career goals, prepare for supervision and appraisals, and build a strong professional portfolio.</a:t>
            </a:r>
          </a:p>
          <a:p>
            <a:r>
              <a:rPr lang="en-GB" sz="1200" kern="1200" dirty="0">
                <a:solidFill>
                  <a:schemeClr val="tx1"/>
                </a:solidFill>
                <a:effectLst/>
                <a:latin typeface="+mn-lt"/>
                <a:ea typeface="+mn-ea"/>
                <a:cs typeface="+mn-cs"/>
              </a:rPr>
              <a:t>Reflection also supports personal growth, it helps you understand your values, communication style, and how you respond under pressure. These qualities make you more employable and better prepared for future roles in health and social care.</a:t>
            </a:r>
          </a:p>
          <a:p>
            <a:r>
              <a:rPr lang="en-GB" sz="1200" kern="1200" dirty="0">
                <a:solidFill>
                  <a:schemeClr val="tx1"/>
                </a:solidFill>
                <a:effectLst/>
                <a:latin typeface="+mn-lt"/>
                <a:ea typeface="+mn-ea"/>
                <a:cs typeface="+mn-cs"/>
              </a:rPr>
              <a:t>Overall, reflection is not just a classroom skill, it is a lifelong professional habit that improves care, builds confidence, and supports career development.</a:t>
            </a:r>
          </a:p>
          <a:p>
            <a:endParaRPr lang="en-GB" dirty="0"/>
          </a:p>
        </p:txBody>
      </p:sp>
      <p:sp>
        <p:nvSpPr>
          <p:cNvPr id="4" name="Slide Number Placeholder 3"/>
          <p:cNvSpPr>
            <a:spLocks noGrp="1"/>
          </p:cNvSpPr>
          <p:nvPr>
            <p:ph type="sldNum" sz="quarter" idx="5"/>
          </p:nvPr>
        </p:nvSpPr>
        <p:spPr/>
        <p:txBody>
          <a:bodyPr/>
          <a:lstStyle/>
          <a:p>
            <a:fld id="{5FA278C2-839F-40E1-86A0-20F631412CD6}" type="slidenum">
              <a:rPr lang="en-GB" smtClean="0"/>
              <a:t>8</a:t>
            </a:fld>
            <a:endParaRPr lang="en-GB"/>
          </a:p>
        </p:txBody>
      </p:sp>
    </p:spTree>
    <p:extLst>
      <p:ext uri="{BB962C8B-B14F-4D97-AF65-F5344CB8AC3E}">
        <p14:creationId xmlns:p14="http://schemas.microsoft.com/office/powerpoint/2010/main" val="258758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reflection is a vital professional skill in health and social care because it helps us learn from real experiences and continuously improve the way we support others. Using structured models like Gibbs and Kolb allows us to think more deeply about our actions, emotions, and decisions, turning everyday situations into meaningful learning. Reflective practice strengthens professionalism, builds confidence, and supports safer, more person‑centred care. It also enhances employability by showing that we can evaluate our practice, adapt, and grow within a changing sector</a:t>
            </a:r>
          </a:p>
        </p:txBody>
      </p:sp>
      <p:sp>
        <p:nvSpPr>
          <p:cNvPr id="4" name="Slide Number Placeholder 3"/>
          <p:cNvSpPr>
            <a:spLocks noGrp="1"/>
          </p:cNvSpPr>
          <p:nvPr>
            <p:ph type="sldNum" sz="quarter" idx="5"/>
          </p:nvPr>
        </p:nvSpPr>
        <p:spPr/>
        <p:txBody>
          <a:bodyPr/>
          <a:lstStyle/>
          <a:p>
            <a:fld id="{5FA278C2-839F-40E1-86A0-20F631412CD6}" type="slidenum">
              <a:rPr lang="en-GB" smtClean="0"/>
              <a:t>9</a:t>
            </a:fld>
            <a:endParaRPr lang="en-GB"/>
          </a:p>
        </p:txBody>
      </p:sp>
    </p:spTree>
    <p:extLst>
      <p:ext uri="{BB962C8B-B14F-4D97-AF65-F5344CB8AC3E}">
        <p14:creationId xmlns:p14="http://schemas.microsoft.com/office/powerpoint/2010/main" val="14142184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741357" y="183083"/>
            <a:ext cx="8229600" cy="1315933"/>
          </a:xfrm>
        </p:spPr>
        <p:txBody>
          <a:bodyPr/>
          <a:lstStyle/>
          <a:p>
            <a:pPr marL="0" indent="0" algn="ctr">
              <a:buNone/>
            </a:pPr>
            <a:r>
              <a:rPr lang="en-GB" sz="4000" b="1" dirty="0">
                <a:latin typeface="Arial" panose="020B0604020202020204" pitchFamily="34" charset="0"/>
                <a:cs typeface="Arial" panose="020B0604020202020204" pitchFamily="34" charset="0"/>
              </a:rPr>
              <a:t>Reflection as a Professional Skill in Health &amp; Social Care</a:t>
            </a:r>
            <a:endParaRPr lang="en-GB" altLang="en-US" sz="4000" b="1" i="1" dirty="0"/>
          </a:p>
        </p:txBody>
      </p:sp>
      <p:sp>
        <p:nvSpPr>
          <p:cNvPr id="2" name="TextBox 1">
            <a:extLst>
              <a:ext uri="{FF2B5EF4-FFF2-40B4-BE49-F238E27FC236}">
                <a16:creationId xmlns:a16="http://schemas.microsoft.com/office/drawing/2014/main" id="{161952D3-32DD-BA72-E1E6-A14982E59459}"/>
              </a:ext>
            </a:extLst>
          </p:cNvPr>
          <p:cNvSpPr txBox="1"/>
          <p:nvPr/>
        </p:nvSpPr>
        <p:spPr>
          <a:xfrm>
            <a:off x="1726367" y="2143594"/>
            <a:ext cx="8244590" cy="2677656"/>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Module Title: Professional Career Development with Health &amp; Social Care</a:t>
            </a:r>
          </a:p>
          <a:p>
            <a:pPr algn="ctr"/>
            <a:r>
              <a:rPr lang="en-US" sz="2400" dirty="0">
                <a:latin typeface="Arial" panose="020B0604020202020204" pitchFamily="34" charset="0"/>
                <a:cs typeface="Arial" panose="020B0604020202020204" pitchFamily="34" charset="0"/>
              </a:rPr>
              <a:t>Module Number: LCHS 4008</a:t>
            </a:r>
          </a:p>
          <a:p>
            <a:pPr algn="ctr"/>
            <a:r>
              <a:rPr lang="en-US" sz="2400" dirty="0">
                <a:latin typeface="Arial" panose="020B0604020202020204" pitchFamily="34" charset="0"/>
                <a:cs typeface="Arial" panose="020B0604020202020204" pitchFamily="34" charset="0"/>
              </a:rPr>
              <a:t>Assignment One</a:t>
            </a:r>
          </a:p>
          <a:p>
            <a:pPr algn="ctr"/>
            <a:r>
              <a:rPr lang="en-US" sz="2400" dirty="0">
                <a:latin typeface="Arial" panose="020B0604020202020204" pitchFamily="34" charset="0"/>
                <a:cs typeface="Arial" panose="020B0604020202020204" pitchFamily="34" charset="0"/>
              </a:rPr>
              <a:t>Presented by Vikki Short</a:t>
            </a:r>
          </a:p>
          <a:p>
            <a:pPr algn="ctr"/>
            <a:r>
              <a:rPr lang="en-US" sz="2400" dirty="0">
                <a:latin typeface="Arial" panose="020B0604020202020204" pitchFamily="34" charset="0"/>
                <a:cs typeface="Arial" panose="020B0604020202020204" pitchFamily="34" charset="0"/>
              </a:rPr>
              <a:t>Student ID: 2508523</a:t>
            </a:r>
          </a:p>
          <a:p>
            <a:pPr algn="ctr"/>
            <a:r>
              <a:rPr lang="en-US" sz="2400" dirty="0">
                <a:latin typeface="Arial" panose="020B0604020202020204" pitchFamily="34" charset="0"/>
                <a:cs typeface="Arial" panose="020B0604020202020204" pitchFamily="34" charset="0"/>
              </a:rPr>
              <a:t>Lecturer’s Name: </a:t>
            </a:r>
            <a:r>
              <a:rPr lang="en-US" sz="2400" dirty="0" err="1">
                <a:latin typeface="Arial" panose="020B0604020202020204" pitchFamily="34" charset="0"/>
                <a:cs typeface="Arial" panose="020B0604020202020204" pitchFamily="34" charset="0"/>
              </a:rPr>
              <a:t>Dilhara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Mampitya</a:t>
            </a:r>
            <a:endParaRPr lang="en-US" sz="2400"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757241" y="310700"/>
            <a:ext cx="10972800" cy="1143000"/>
          </a:xfrm>
        </p:spPr>
        <p:txBody>
          <a:bodyPr/>
          <a:lstStyle/>
          <a:p>
            <a:r>
              <a:rPr lang="en-GB" sz="4000" b="1" dirty="0">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1453700"/>
            <a:ext cx="10972800" cy="1143000"/>
          </a:xfrm>
        </p:spPr>
        <p:txBody>
          <a:bodyPr/>
          <a:lstStyle/>
          <a:p>
            <a:pPr marL="0" indent="0" algn="ctr">
              <a:buNone/>
            </a:pPr>
            <a:r>
              <a:rPr lang="en-GB" dirty="0">
                <a:latin typeface="Arial" panose="020B0604020202020204" pitchFamily="34" charset="0"/>
                <a:cs typeface="Arial" panose="020B0604020202020204" pitchFamily="34" charset="0"/>
              </a:rPr>
              <a:t>I confirm that I have not used any form of AI in my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pic>
        <p:nvPicPr>
          <p:cNvPr id="7" name="Picture 6" descr="3D face graphic">
            <a:extLst>
              <a:ext uri="{FF2B5EF4-FFF2-40B4-BE49-F238E27FC236}">
                <a16:creationId xmlns:a16="http://schemas.microsoft.com/office/drawing/2014/main" id="{03BBFEE0-B875-DE6B-188F-6E15467699DD}"/>
              </a:ext>
            </a:extLst>
          </p:cNvPr>
          <p:cNvPicPr>
            <a:picLocks noChangeAspect="1"/>
          </p:cNvPicPr>
          <p:nvPr/>
        </p:nvPicPr>
        <p:blipFill>
          <a:blip r:embed="rId2"/>
          <a:stretch>
            <a:fillRect/>
          </a:stretch>
        </p:blipFill>
        <p:spPr>
          <a:xfrm>
            <a:off x="3988931" y="2863848"/>
            <a:ext cx="4214138" cy="2809425"/>
          </a:xfrm>
          <a:prstGeom prst="rect">
            <a:avLst/>
          </a:prstGeom>
        </p:spPr>
      </p:pic>
    </p:spTree>
    <p:extLst>
      <p:ext uri="{BB962C8B-B14F-4D97-AF65-F5344CB8AC3E}">
        <p14:creationId xmlns:p14="http://schemas.microsoft.com/office/powerpoint/2010/main" val="128715113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4000" b="1" dirty="0"/>
              <a:t>Introduction</a:t>
            </a:r>
            <a:endParaRPr lang="en-US" altLang="en-US" sz="40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17/07/2026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5044169" y="1510392"/>
            <a:ext cx="6843032" cy="3837215"/>
          </a:xfrm>
        </p:spPr>
        <p:txBody>
          <a:bodyPr/>
          <a:lstStyle/>
          <a:p>
            <a:r>
              <a:rPr lang="en-GB" sz="2400" dirty="0">
                <a:latin typeface="Arial" panose="020B0604020202020204" pitchFamily="34" charset="0"/>
                <a:cs typeface="Arial" panose="020B0604020202020204" pitchFamily="34" charset="0"/>
              </a:rPr>
              <a:t>What reflection is and why it matters in health &amp; social care</a:t>
            </a:r>
          </a:p>
          <a:p>
            <a:pPr marL="285750" indent="-285750"/>
            <a:r>
              <a:rPr lang="en-GB" sz="2400" dirty="0">
                <a:latin typeface="Arial" panose="020B0604020202020204" pitchFamily="34" charset="0"/>
                <a:cs typeface="Arial" panose="020B0604020202020204" pitchFamily="34" charset="0"/>
              </a:rPr>
              <a:t>How reflection improves safe, effective practice</a:t>
            </a:r>
          </a:p>
          <a:p>
            <a:pPr marL="285750" indent="-285750"/>
            <a:r>
              <a:rPr lang="en-GB" sz="2400" dirty="0">
                <a:latin typeface="Arial" panose="020B0604020202020204" pitchFamily="34" charset="0"/>
                <a:cs typeface="Arial" panose="020B0604020202020204" pitchFamily="34" charset="0"/>
              </a:rPr>
              <a:t>A practical example of reflective thinking in action</a:t>
            </a:r>
          </a:p>
          <a:p>
            <a:pPr marL="285750" indent="-285750"/>
            <a:r>
              <a:rPr lang="en-GB" sz="2400" dirty="0">
                <a:latin typeface="Arial" panose="020B0604020202020204" pitchFamily="34" charset="0"/>
                <a:cs typeface="Arial" panose="020B0604020202020204" pitchFamily="34" charset="0"/>
              </a:rPr>
              <a:t>How reflection supports employability and career development</a:t>
            </a:r>
          </a:p>
          <a:p>
            <a:pPr marL="285750" indent="-285750"/>
            <a:r>
              <a:rPr lang="en-GB" sz="2400" dirty="0">
                <a:latin typeface="Arial" panose="020B0604020202020204" pitchFamily="34" charset="0"/>
                <a:cs typeface="Arial" panose="020B0604020202020204" pitchFamily="34" charset="0"/>
              </a:rPr>
              <a:t>The role of reflection in personal and professional growth</a:t>
            </a:r>
          </a:p>
          <a:p>
            <a:pPr>
              <a:defRPr/>
            </a:pPr>
            <a:endParaRPr lang="en-GB" b="1" dirty="0"/>
          </a:p>
        </p:txBody>
      </p:sp>
      <p:pic>
        <p:nvPicPr>
          <p:cNvPr id="5" name="Picture 4" descr="Shaking hands after meeting in a cafe">
            <a:extLst>
              <a:ext uri="{FF2B5EF4-FFF2-40B4-BE49-F238E27FC236}">
                <a16:creationId xmlns:a16="http://schemas.microsoft.com/office/drawing/2014/main" id="{1AFE1363-3F13-4D24-C17B-77B1CFD9681F}"/>
              </a:ext>
            </a:extLst>
          </p:cNvPr>
          <p:cNvPicPr>
            <a:picLocks noChangeAspect="1"/>
          </p:cNvPicPr>
          <p:nvPr/>
        </p:nvPicPr>
        <p:blipFill>
          <a:blip r:embed="rId3"/>
          <a:stretch>
            <a:fillRect/>
          </a:stretch>
        </p:blipFill>
        <p:spPr>
          <a:xfrm>
            <a:off x="452965" y="1861457"/>
            <a:ext cx="4085018" cy="2726871"/>
          </a:xfrm>
          <a:prstGeom prst="rect">
            <a:avLst/>
          </a:prstGeom>
        </p:spPr>
      </p:pic>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4000" b="1" dirty="0">
                <a:latin typeface="Arial" panose="020B0604020202020204" pitchFamily="34" charset="0"/>
                <a:cs typeface="Arial" panose="020B0604020202020204" pitchFamily="34" charset="0"/>
              </a:rPr>
              <a:t>What Is Reflection?</a:t>
            </a:r>
            <a:endParaRPr lang="en-GB" altLang="en-US" sz="40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514652" y="928316"/>
            <a:ext cx="11067748" cy="2135928"/>
          </a:xfrm>
        </p:spPr>
        <p:txBody>
          <a:bodyPr/>
          <a:lstStyle/>
          <a:p>
            <a:r>
              <a:rPr lang="en-GB" sz="2400" dirty="0">
                <a:latin typeface="Arial" panose="020B0604020202020204" pitchFamily="34" charset="0"/>
                <a:cs typeface="Arial" panose="020B0604020202020204" pitchFamily="34" charset="0"/>
              </a:rPr>
              <a:t>Reflection is the process of thinking critically about your actions, decisions, and experiences.</a:t>
            </a:r>
          </a:p>
          <a:p>
            <a:r>
              <a:rPr lang="en-GB" sz="2400" dirty="0">
                <a:latin typeface="Arial" panose="020B0604020202020204" pitchFamily="34" charset="0"/>
                <a:cs typeface="Arial" panose="020B0604020202020204" pitchFamily="34" charset="0"/>
              </a:rPr>
              <a:t>It helps practitioners learn from practice and improve future performance.</a:t>
            </a:r>
          </a:p>
          <a:p>
            <a:r>
              <a:rPr lang="en-GB" sz="2400" dirty="0">
                <a:latin typeface="Arial" panose="020B0604020202020204" pitchFamily="34" charset="0"/>
                <a:cs typeface="Arial" panose="020B0604020202020204" pitchFamily="34" charset="0"/>
              </a:rPr>
              <a:t>Models such as Gibbs’ Reflective Cycle (1988) and Kolb’s Learning Cycle (1984) support structured reflection.</a:t>
            </a: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461665"/>
          </a:xfrm>
          <a:prstGeom prst="rect">
            <a:avLst/>
          </a:prstGeom>
          <a:noFill/>
        </p:spPr>
        <p:txBody>
          <a:bodyPr wrap="square">
            <a:spAutoFit/>
          </a:bodyPr>
          <a:lstStyle/>
          <a:p>
            <a:endParaRPr lang="en-GB" sz="2400" i="1" dirty="0"/>
          </a:p>
        </p:txBody>
      </p:sp>
      <p:pic>
        <p:nvPicPr>
          <p:cNvPr id="3" name="Picture 2" descr="Four cube prisms in a line">
            <a:extLst>
              <a:ext uri="{FF2B5EF4-FFF2-40B4-BE49-F238E27FC236}">
                <a16:creationId xmlns:a16="http://schemas.microsoft.com/office/drawing/2014/main" id="{204562C7-2EA2-77F0-01D1-474E046B9164}"/>
              </a:ext>
            </a:extLst>
          </p:cNvPr>
          <p:cNvPicPr>
            <a:picLocks noChangeAspect="1"/>
          </p:cNvPicPr>
          <p:nvPr/>
        </p:nvPicPr>
        <p:blipFill>
          <a:blip r:embed="rId3"/>
          <a:srcRect t="20093" b="18332"/>
          <a:stretch>
            <a:fillRect/>
          </a:stretch>
        </p:blipFill>
        <p:spPr>
          <a:xfrm>
            <a:off x="3494315" y="3307015"/>
            <a:ext cx="5203370" cy="2135928"/>
          </a:xfrm>
          <a:prstGeom prst="rect">
            <a:avLst/>
          </a:prstGeom>
        </p:spPr>
      </p:pic>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65314"/>
            <a:ext cx="9206974" cy="1412472"/>
          </a:xfrm>
        </p:spPr>
        <p:txBody>
          <a:bodyPr/>
          <a:lstStyle/>
          <a:p>
            <a:r>
              <a:rPr lang="en-GB" sz="4000" b="1" dirty="0">
                <a:latin typeface="Arial" panose="020B0604020202020204" pitchFamily="34" charset="0"/>
                <a:cs typeface="Arial" panose="020B0604020202020204" pitchFamily="34" charset="0"/>
              </a:rPr>
              <a:t>Importance of reflection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783771" y="1632857"/>
            <a:ext cx="6155872" cy="3785652"/>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Supports safe, person‑centred care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Helps identify strengths and areas for development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Encourages continuous professional improvement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Required by professional bodies such as the NMC (2018) and Skills for Care (2022)</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Reduces risk by helping staff learn from mistakes or near‑misses</a:t>
            </a:r>
          </a:p>
        </p:txBody>
      </p:sp>
      <p:pic>
        <p:nvPicPr>
          <p:cNvPr id="5" name="Picture 4" descr="Doctor talking with patient">
            <a:extLst>
              <a:ext uri="{FF2B5EF4-FFF2-40B4-BE49-F238E27FC236}">
                <a16:creationId xmlns:a16="http://schemas.microsoft.com/office/drawing/2014/main" id="{38B13F34-43DA-0905-05F7-45152CBCB74E}"/>
              </a:ext>
            </a:extLst>
          </p:cNvPr>
          <p:cNvPicPr>
            <a:picLocks noChangeAspect="1"/>
          </p:cNvPicPr>
          <p:nvPr/>
        </p:nvPicPr>
        <p:blipFill>
          <a:blip r:embed="rId3"/>
          <a:stretch>
            <a:fillRect/>
          </a:stretch>
        </p:blipFill>
        <p:spPr>
          <a:xfrm>
            <a:off x="6939643" y="1845128"/>
            <a:ext cx="4751615" cy="3167743"/>
          </a:xfrm>
          <a:prstGeom prst="rect">
            <a:avLst/>
          </a:prstGeom>
        </p:spPr>
      </p:pic>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136524"/>
            <a:ext cx="8229600" cy="1143000"/>
          </a:xfrm>
        </p:spPr>
        <p:txBody>
          <a:bodyPr/>
          <a:lstStyle/>
          <a:p>
            <a:r>
              <a:rPr lang="en-GB" sz="4000" b="1" dirty="0">
                <a:latin typeface="Arial" panose="020B0604020202020204" pitchFamily="34" charset="0"/>
                <a:cs typeface="Arial" panose="020B0604020202020204" pitchFamily="34" charset="0"/>
              </a:rPr>
              <a:t>Gibbs’ Reflective Cycle and Kolb’s Learning Cycle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2461D73D-713E-9351-A293-14C7F8E67055}"/>
              </a:ext>
            </a:extLst>
          </p:cNvPr>
          <p:cNvSpPr txBox="1"/>
          <p:nvPr/>
        </p:nvSpPr>
        <p:spPr>
          <a:xfrm>
            <a:off x="133047" y="1551563"/>
            <a:ext cx="4218214" cy="3754874"/>
          </a:xfrm>
          <a:prstGeom prst="rect">
            <a:avLst/>
          </a:prstGeom>
          <a:noFill/>
          <a:ln w="28575">
            <a:solidFill>
              <a:schemeClr val="accent1"/>
            </a:solidFill>
          </a:ln>
        </p:spPr>
        <p:txBody>
          <a:bodyPr wrap="square" rtlCol="0">
            <a:spAutoFit/>
          </a:bodyPr>
          <a:lstStyle/>
          <a:p>
            <a:r>
              <a:rPr lang="en-GB" sz="2000" b="1" dirty="0">
                <a:latin typeface="Arial" panose="020B0604020202020204" pitchFamily="34" charset="0"/>
                <a:cs typeface="Arial" panose="020B0604020202020204" pitchFamily="34" charset="0"/>
              </a:rPr>
              <a:t>Gibbs’ Reflective Cycle (1988)</a:t>
            </a:r>
          </a:p>
          <a:p>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Description</a:t>
            </a:r>
            <a:r>
              <a:rPr lang="en-GB" dirty="0">
                <a:latin typeface="Arial" panose="020B0604020202020204" pitchFamily="34" charset="0"/>
                <a:cs typeface="Arial" panose="020B0604020202020204" pitchFamily="34" charset="0"/>
              </a:rPr>
              <a:t> – What happened?</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Feelings</a:t>
            </a:r>
            <a:r>
              <a:rPr lang="en-GB" dirty="0">
                <a:latin typeface="Arial" panose="020B0604020202020204" pitchFamily="34" charset="0"/>
                <a:cs typeface="Arial" panose="020B0604020202020204" pitchFamily="34" charset="0"/>
              </a:rPr>
              <a:t> – What were you thinking and feeling?</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Evaluation</a:t>
            </a:r>
            <a:r>
              <a:rPr lang="en-GB" dirty="0">
                <a:latin typeface="Arial" panose="020B0604020202020204" pitchFamily="34" charset="0"/>
                <a:cs typeface="Arial" panose="020B0604020202020204" pitchFamily="34" charset="0"/>
              </a:rPr>
              <a:t> – What was good and bad about the experience?</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Analysis</a:t>
            </a:r>
            <a:r>
              <a:rPr lang="en-GB" dirty="0">
                <a:latin typeface="Arial" panose="020B0604020202020204" pitchFamily="34" charset="0"/>
                <a:cs typeface="Arial" panose="020B0604020202020204" pitchFamily="34" charset="0"/>
              </a:rPr>
              <a:t> – Why did things happen the way they did?</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 What have you learned?</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Action Plan</a:t>
            </a:r>
            <a:r>
              <a:rPr lang="en-GB" dirty="0">
                <a:latin typeface="Arial" panose="020B0604020202020204" pitchFamily="34" charset="0"/>
                <a:cs typeface="Arial" panose="020B0604020202020204" pitchFamily="34" charset="0"/>
              </a:rPr>
              <a:t> – What will you do differently next time?</a:t>
            </a:r>
          </a:p>
        </p:txBody>
      </p:sp>
      <p:sp>
        <p:nvSpPr>
          <p:cNvPr id="7" name="TextBox 6">
            <a:extLst>
              <a:ext uri="{FF2B5EF4-FFF2-40B4-BE49-F238E27FC236}">
                <a16:creationId xmlns:a16="http://schemas.microsoft.com/office/drawing/2014/main" id="{16C5DE2A-2411-29AD-D104-74BF2432595D}"/>
              </a:ext>
            </a:extLst>
          </p:cNvPr>
          <p:cNvSpPr txBox="1"/>
          <p:nvPr/>
        </p:nvSpPr>
        <p:spPr>
          <a:xfrm>
            <a:off x="7538963" y="1828562"/>
            <a:ext cx="4519990" cy="3200876"/>
          </a:xfrm>
          <a:prstGeom prst="rect">
            <a:avLst/>
          </a:prstGeom>
          <a:noFill/>
          <a:ln w="28575">
            <a:solidFill>
              <a:schemeClr val="accent1"/>
            </a:solidFill>
          </a:ln>
        </p:spPr>
        <p:txBody>
          <a:bodyPr wrap="square" rtlCol="0">
            <a:spAutoFit/>
          </a:bodyPr>
          <a:lstStyle/>
          <a:p>
            <a:r>
              <a:rPr lang="en-GB" sz="2000" b="1" dirty="0">
                <a:latin typeface="Arial" panose="020B0604020202020204" pitchFamily="34" charset="0"/>
                <a:cs typeface="Arial" panose="020B0604020202020204" pitchFamily="34" charset="0"/>
              </a:rPr>
              <a:t>Kolb’s Learning Cycle (1984)</a:t>
            </a:r>
          </a:p>
          <a:p>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Concrete Experience</a:t>
            </a:r>
            <a:r>
              <a:rPr lang="en-GB" dirty="0">
                <a:latin typeface="Arial" panose="020B0604020202020204" pitchFamily="34" charset="0"/>
                <a:cs typeface="Arial" panose="020B0604020202020204" pitchFamily="34" charset="0"/>
              </a:rPr>
              <a:t> – Having a real experience.</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Reflective Observation</a:t>
            </a:r>
            <a:r>
              <a:rPr lang="en-GB" dirty="0">
                <a:latin typeface="Arial" panose="020B0604020202020204" pitchFamily="34" charset="0"/>
                <a:cs typeface="Arial" panose="020B0604020202020204" pitchFamily="34" charset="0"/>
              </a:rPr>
              <a:t> – Thinking back and reviewing what happened.</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Abstract Conceptualisation</a:t>
            </a:r>
            <a:r>
              <a:rPr lang="en-GB" dirty="0">
                <a:latin typeface="Arial" panose="020B0604020202020204" pitchFamily="34" charset="0"/>
                <a:cs typeface="Arial" panose="020B0604020202020204" pitchFamily="34" charset="0"/>
              </a:rPr>
              <a:t> – Learning from the experience; forming new ideas.</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Active Experimentation</a:t>
            </a:r>
            <a:r>
              <a:rPr lang="en-GB" dirty="0">
                <a:latin typeface="Arial" panose="020B0604020202020204" pitchFamily="34" charset="0"/>
                <a:cs typeface="Arial" panose="020B0604020202020204" pitchFamily="34" charset="0"/>
              </a:rPr>
              <a:t> – Applying the learning to future practice</a:t>
            </a:r>
          </a:p>
        </p:txBody>
      </p:sp>
      <p:pic>
        <p:nvPicPr>
          <p:cNvPr id="10" name="Graphic 9" descr="Arrow circle with solid fill">
            <a:extLst>
              <a:ext uri="{FF2B5EF4-FFF2-40B4-BE49-F238E27FC236}">
                <a16:creationId xmlns:a16="http://schemas.microsoft.com/office/drawing/2014/main" id="{E42E4AE8-397C-F29C-97A1-B72F7E2A96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09583" y="2193471"/>
            <a:ext cx="2471057" cy="2471057"/>
          </a:xfrm>
          <a:prstGeom prst="rect">
            <a:avLst/>
          </a:prstGeom>
        </p:spPr>
      </p:pic>
    </p:spTree>
    <p:extLst>
      <p:ext uri="{BB962C8B-B14F-4D97-AF65-F5344CB8AC3E}">
        <p14:creationId xmlns:p14="http://schemas.microsoft.com/office/powerpoint/2010/main" val="166397496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4000" b="1" dirty="0">
                <a:latin typeface="Arial" panose="020B0604020202020204" pitchFamily="34" charset="0"/>
                <a:cs typeface="Arial" panose="020B0604020202020204" pitchFamily="34" charset="0"/>
              </a:rPr>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5565986" y="1186154"/>
            <a:ext cx="6626014" cy="4822760"/>
          </a:xfrm>
        </p:spPr>
        <p:txBody>
          <a:bodyPr/>
          <a:lstStyle/>
          <a:p>
            <a:r>
              <a:rPr lang="en-GB" sz="1800" b="1" u="sng" dirty="0">
                <a:latin typeface="Arial" panose="020B0604020202020204" pitchFamily="34" charset="0"/>
                <a:cs typeface="Arial" panose="020B0604020202020204" pitchFamily="34" charset="0"/>
              </a:rPr>
              <a:t>Scenario:</a:t>
            </a:r>
            <a:r>
              <a:rPr lang="en-GB" sz="1800" u="sng"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You support an older adult who becomes distressed during personal care.</a:t>
            </a:r>
          </a:p>
          <a:p>
            <a:r>
              <a:rPr lang="en-GB" sz="1800" b="1" u="sng" dirty="0">
                <a:latin typeface="Arial" panose="020B0604020202020204" pitchFamily="34" charset="0"/>
                <a:cs typeface="Arial" panose="020B0604020202020204" pitchFamily="34" charset="0"/>
              </a:rPr>
              <a:t>Reflective Actions:</a:t>
            </a:r>
            <a:endParaRPr lang="en-GB" sz="1800" u="sng"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After the incident, you use </a:t>
            </a:r>
            <a:r>
              <a:rPr lang="en-GB" sz="1800" b="1" dirty="0">
                <a:latin typeface="Arial" panose="020B0604020202020204" pitchFamily="34" charset="0"/>
                <a:cs typeface="Arial" panose="020B0604020202020204" pitchFamily="34" charset="0"/>
              </a:rPr>
              <a:t>Gibbs’ Cycle</a:t>
            </a:r>
            <a:r>
              <a:rPr lang="en-GB" sz="1800" dirty="0">
                <a:latin typeface="Arial" panose="020B0604020202020204" pitchFamily="34" charset="0"/>
                <a:cs typeface="Arial" panose="020B0604020202020204" pitchFamily="34" charset="0"/>
              </a:rPr>
              <a:t> to reflect on what happened.</a:t>
            </a:r>
          </a:p>
          <a:p>
            <a:r>
              <a:rPr lang="en-GB" sz="1800" dirty="0">
                <a:latin typeface="Arial" panose="020B0604020202020204" pitchFamily="34" charset="0"/>
                <a:cs typeface="Arial" panose="020B0604020202020204" pitchFamily="34" charset="0"/>
              </a:rPr>
              <a:t>You identify that your communication was rushed due to time pressure.</a:t>
            </a:r>
          </a:p>
          <a:p>
            <a:r>
              <a:rPr lang="en-GB" sz="1800" b="1" u="sng" dirty="0">
                <a:latin typeface="Arial" panose="020B0604020202020204" pitchFamily="34" charset="0"/>
                <a:cs typeface="Arial" panose="020B0604020202020204" pitchFamily="34" charset="0"/>
              </a:rPr>
              <a:t>You plan to:</a:t>
            </a:r>
          </a:p>
          <a:p>
            <a:pPr lvl="1"/>
            <a:r>
              <a:rPr lang="en-GB" sz="1800" dirty="0">
                <a:latin typeface="Arial" panose="020B0604020202020204" pitchFamily="34" charset="0"/>
                <a:cs typeface="Arial" panose="020B0604020202020204" pitchFamily="34" charset="0"/>
              </a:rPr>
              <a:t>Slow down and explain each step clearly</a:t>
            </a:r>
          </a:p>
          <a:p>
            <a:pPr lvl="1"/>
            <a:r>
              <a:rPr lang="en-GB" sz="1800" dirty="0">
                <a:latin typeface="Arial" panose="020B0604020202020204" pitchFamily="34" charset="0"/>
                <a:cs typeface="Arial" panose="020B0604020202020204" pitchFamily="34" charset="0"/>
              </a:rPr>
              <a:t>Check for preferences and comfort</a:t>
            </a:r>
          </a:p>
          <a:p>
            <a:pPr lvl="1"/>
            <a:r>
              <a:rPr lang="en-GB" sz="1800" dirty="0">
                <a:latin typeface="Arial" panose="020B0604020202020204" pitchFamily="34" charset="0"/>
                <a:cs typeface="Arial" panose="020B0604020202020204" pitchFamily="34" charset="0"/>
              </a:rPr>
              <a:t>Ask colleagues for advice on supporting anxious service users</a:t>
            </a:r>
          </a:p>
          <a:p>
            <a:r>
              <a:rPr lang="en-GB" sz="1800" b="1" u="sng" dirty="0">
                <a:latin typeface="Arial" panose="020B0604020202020204" pitchFamily="34" charset="0"/>
                <a:cs typeface="Arial" panose="020B0604020202020204" pitchFamily="34" charset="0"/>
              </a:rPr>
              <a:t>Outcome: </a:t>
            </a:r>
            <a:r>
              <a:rPr lang="en-GB" sz="1800" dirty="0">
                <a:latin typeface="Arial" panose="020B0604020202020204" pitchFamily="34" charset="0"/>
                <a:cs typeface="Arial" panose="020B0604020202020204" pitchFamily="34" charset="0"/>
              </a:rPr>
              <a:t>Improved dignity, reduced distress, and stronger rapport with the service user</a:t>
            </a:r>
            <a:endParaRPr lang="en-GB" sz="18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7" name="Picture 6" descr="Masseuse treating patient's shoulder">
            <a:extLst>
              <a:ext uri="{FF2B5EF4-FFF2-40B4-BE49-F238E27FC236}">
                <a16:creationId xmlns:a16="http://schemas.microsoft.com/office/drawing/2014/main" id="{B54F7846-FE2A-85F5-79D6-55B1CC6766A9}"/>
              </a:ext>
            </a:extLst>
          </p:cNvPr>
          <p:cNvPicPr>
            <a:picLocks noChangeAspect="1"/>
          </p:cNvPicPr>
          <p:nvPr/>
        </p:nvPicPr>
        <p:blipFill>
          <a:blip r:embed="rId3"/>
          <a:stretch>
            <a:fillRect/>
          </a:stretch>
        </p:blipFill>
        <p:spPr>
          <a:xfrm>
            <a:off x="546704" y="1560156"/>
            <a:ext cx="4897120" cy="3429000"/>
          </a:xfrm>
          <a:prstGeom prst="rect">
            <a:avLst/>
          </a:prstGeom>
        </p:spPr>
      </p:pic>
    </p:spTree>
    <p:extLst>
      <p:ext uri="{BB962C8B-B14F-4D97-AF65-F5344CB8AC3E}">
        <p14:creationId xmlns:p14="http://schemas.microsoft.com/office/powerpoint/2010/main" val="155728645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3374"/>
            <a:ext cx="8964488" cy="1442494"/>
          </a:xfrm>
        </p:spPr>
        <p:txBody>
          <a:bodyPr/>
          <a:lstStyle/>
          <a:p>
            <a:r>
              <a:rPr lang="en-GB" sz="4000" b="1" dirty="0">
                <a:latin typeface="Arial" panose="020B0604020202020204" pitchFamily="34" charset="0"/>
                <a:cs typeface="Arial" panose="020B0604020202020204" pitchFamily="34" charset="0"/>
              </a:rPr>
              <a:t>How Reflection Supports Your Employability</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0" y="3702122"/>
            <a:ext cx="12192000" cy="1980220"/>
          </a:xfrm>
        </p:spPr>
        <p:txBody>
          <a:bodyPr/>
          <a:lstStyle/>
          <a:p>
            <a:pPr algn="ctr"/>
            <a:r>
              <a:rPr lang="en-GB" sz="2000" dirty="0">
                <a:latin typeface="Arial" panose="020B0604020202020204" pitchFamily="34" charset="0"/>
                <a:cs typeface="Arial" panose="020B0604020202020204" pitchFamily="34" charset="0"/>
              </a:rPr>
              <a:t>Shows </a:t>
            </a:r>
            <a:r>
              <a:rPr lang="en-GB" sz="2000" b="1" dirty="0">
                <a:latin typeface="Arial" panose="020B0604020202020204" pitchFamily="34" charset="0"/>
                <a:cs typeface="Arial" panose="020B0604020202020204" pitchFamily="34" charset="0"/>
              </a:rPr>
              <a:t>self‑awareness</a:t>
            </a:r>
            <a:r>
              <a:rPr lang="en-GB" sz="2000" dirty="0">
                <a:latin typeface="Arial" panose="020B0604020202020204" pitchFamily="34" charset="0"/>
                <a:cs typeface="Arial" panose="020B0604020202020204" pitchFamily="34" charset="0"/>
              </a:rPr>
              <a:t> and willingness to improve</a:t>
            </a:r>
          </a:p>
          <a:p>
            <a:pPr algn="ctr"/>
            <a:r>
              <a:rPr lang="en-GB" sz="2000" dirty="0">
                <a:latin typeface="Arial" panose="020B0604020202020204" pitchFamily="34" charset="0"/>
                <a:cs typeface="Arial" panose="020B0604020202020204" pitchFamily="34" charset="0"/>
              </a:rPr>
              <a:t>Helps you set </a:t>
            </a:r>
            <a:r>
              <a:rPr lang="en-GB" sz="2000" b="1" dirty="0">
                <a:latin typeface="Arial" panose="020B0604020202020204" pitchFamily="34" charset="0"/>
                <a:cs typeface="Arial" panose="020B0604020202020204" pitchFamily="34" charset="0"/>
              </a:rPr>
              <a:t>realistic career goals</a:t>
            </a:r>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Strengthens your </a:t>
            </a:r>
            <a:r>
              <a:rPr lang="en-GB" sz="2000" b="1" dirty="0">
                <a:latin typeface="Arial" panose="020B0604020202020204" pitchFamily="34" charset="0"/>
                <a:cs typeface="Arial" panose="020B0604020202020204" pitchFamily="34" charset="0"/>
              </a:rPr>
              <a:t>professional portfolio</a:t>
            </a:r>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Supports preparation for supervision, appraisals, and interviews</a:t>
            </a:r>
          </a:p>
          <a:p>
            <a:pPr algn="ctr"/>
            <a:r>
              <a:rPr lang="en-GB" sz="2000" dirty="0">
                <a:latin typeface="Arial" panose="020B0604020202020204" pitchFamily="34" charset="0"/>
                <a:cs typeface="Arial" panose="020B0604020202020204" pitchFamily="34" charset="0"/>
              </a:rPr>
              <a:t>Builds confidence in your developing professional identity</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pic>
        <p:nvPicPr>
          <p:cNvPr id="3" name="Picture 2" descr="Two people shaking hands">
            <a:extLst>
              <a:ext uri="{FF2B5EF4-FFF2-40B4-BE49-F238E27FC236}">
                <a16:creationId xmlns:a16="http://schemas.microsoft.com/office/drawing/2014/main" id="{8411257B-732B-1FAD-605C-A5311AA34606}"/>
              </a:ext>
            </a:extLst>
          </p:cNvPr>
          <p:cNvPicPr>
            <a:picLocks noChangeAspect="1"/>
          </p:cNvPicPr>
          <p:nvPr/>
        </p:nvPicPr>
        <p:blipFill>
          <a:blip r:embed="rId3"/>
          <a:stretch>
            <a:fillRect/>
          </a:stretch>
        </p:blipFill>
        <p:spPr>
          <a:xfrm>
            <a:off x="4484145" y="1553162"/>
            <a:ext cx="3223710" cy="2148960"/>
          </a:xfrm>
          <a:prstGeom prst="rect">
            <a:avLst/>
          </a:prstGeom>
        </p:spPr>
      </p:pic>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59229"/>
            <a:ext cx="6172200" cy="857250"/>
          </a:xfrm>
        </p:spPr>
        <p:txBody>
          <a:bodyPr/>
          <a:lstStyle/>
          <a:p>
            <a:r>
              <a:rPr lang="en-GB" altLang="en-US" b="1" dirty="0">
                <a:latin typeface="Arial" panose="020B0604020202020204" pitchFamily="34" charset="0"/>
                <a:cs typeface="Arial" panose="020B0604020202020204" pitchFamily="34" charset="0"/>
              </a:rPr>
              <a:t>Conclusion</a:t>
            </a:r>
            <a:endParaRPr lang="en-GB" altLang="en-US"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145419" y="2061481"/>
            <a:ext cx="4648201" cy="2735036"/>
          </a:xfrm>
        </p:spPr>
        <p:txBody>
          <a:bodyPr/>
          <a:lstStyle/>
          <a:p>
            <a:r>
              <a:rPr lang="en-GB" sz="2400" dirty="0">
                <a:latin typeface="Arial" panose="020B0604020202020204" pitchFamily="34" charset="0"/>
                <a:cs typeface="Arial" panose="020B0604020202020204" pitchFamily="34" charset="0"/>
              </a:rPr>
              <a:t>Reflection improves practice and supports safer care</a:t>
            </a:r>
          </a:p>
          <a:p>
            <a:r>
              <a:rPr lang="en-GB" sz="2400" dirty="0">
                <a:latin typeface="Arial" panose="020B0604020202020204" pitchFamily="34" charset="0"/>
                <a:cs typeface="Arial" panose="020B0604020202020204" pitchFamily="34" charset="0"/>
              </a:rPr>
              <a:t>Models like Gibbs and Kolb guide meaningful learning</a:t>
            </a:r>
          </a:p>
          <a:p>
            <a:r>
              <a:rPr lang="en-GB" sz="2400" dirty="0">
                <a:latin typeface="Arial" panose="020B0604020202020204" pitchFamily="34" charset="0"/>
                <a:cs typeface="Arial" panose="020B0604020202020204" pitchFamily="34" charset="0"/>
              </a:rPr>
              <a:t>Builds professionalism, confidence, and resilience</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pic>
        <p:nvPicPr>
          <p:cNvPr id="3" name="Picture 2" descr="Consulting with senior patient at home">
            <a:extLst>
              <a:ext uri="{FF2B5EF4-FFF2-40B4-BE49-F238E27FC236}">
                <a16:creationId xmlns:a16="http://schemas.microsoft.com/office/drawing/2014/main" id="{083C0E0A-E8B2-890C-7B8F-70FD17E8BCBD}"/>
              </a:ext>
            </a:extLst>
          </p:cNvPr>
          <p:cNvPicPr>
            <a:picLocks noChangeAspect="1"/>
          </p:cNvPicPr>
          <p:nvPr/>
        </p:nvPicPr>
        <p:blipFill>
          <a:blip r:embed="rId3"/>
          <a:stretch>
            <a:fillRect/>
          </a:stretch>
        </p:blipFill>
        <p:spPr>
          <a:xfrm>
            <a:off x="6096000" y="2061481"/>
            <a:ext cx="4256314" cy="2837542"/>
          </a:xfrm>
          <a:prstGeom prst="rect">
            <a:avLst/>
          </a:prstGeom>
        </p:spPr>
      </p:pic>
    </p:spTree>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a:t>
            </a:r>
            <a:r>
              <a:rPr lang="en-GB" altLang="en-US" sz="4000" b="1" dirty="0">
                <a:solidFill>
                  <a:srgbClr val="000000"/>
                </a:solidFill>
                <a:latin typeface="Arial" panose="020B0604020202020204" pitchFamily="34" charset="0"/>
                <a:cs typeface="Arial" panose="020B0604020202020204" pitchFamily="34" charset="0"/>
              </a:rPr>
              <a:t>List</a:t>
            </a:r>
            <a:endParaRPr lang="en-GB" altLang="en-US" sz="4000" dirty="0">
              <a:solidFill>
                <a:srgbClr val="FF0000"/>
              </a:solidFill>
              <a:latin typeface="Arial" panose="020B0604020202020204" pitchFamily="34" charset="0"/>
              <a:cs typeface="Arial" panose="020B060402020202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599" y="1663908"/>
            <a:ext cx="10812905" cy="3717561"/>
          </a:xfrm>
        </p:spPr>
        <p:txBody>
          <a:bodyPr/>
          <a:lstStyle/>
          <a:p>
            <a:r>
              <a:rPr lang="en-GB" sz="2400" dirty="0">
                <a:latin typeface="Arial" panose="020B0604020202020204" pitchFamily="34" charset="0"/>
                <a:cs typeface="Arial" panose="020B0604020202020204" pitchFamily="34" charset="0"/>
              </a:rPr>
              <a:t>Gibbs, G. (1988) </a:t>
            </a:r>
            <a:r>
              <a:rPr lang="en-GB" sz="2400" i="1" dirty="0">
                <a:latin typeface="Arial" panose="020B0604020202020204" pitchFamily="34" charset="0"/>
                <a:cs typeface="Arial" panose="020B0604020202020204" pitchFamily="34" charset="0"/>
              </a:rPr>
              <a:t>Learning by Doing: A Guide to Teaching and Learning Methods</a:t>
            </a:r>
            <a:r>
              <a:rPr lang="en-GB" sz="2400" dirty="0">
                <a:latin typeface="Arial" panose="020B0604020202020204" pitchFamily="34" charset="0"/>
                <a:cs typeface="Arial" panose="020B0604020202020204" pitchFamily="34" charset="0"/>
              </a:rPr>
              <a:t>. Oxford Polytechnic.</a:t>
            </a:r>
          </a:p>
          <a:p>
            <a:r>
              <a:rPr lang="en-GB" sz="2400" dirty="0">
                <a:latin typeface="Arial" panose="020B0604020202020204" pitchFamily="34" charset="0"/>
                <a:cs typeface="Arial" panose="020B0604020202020204" pitchFamily="34" charset="0"/>
              </a:rPr>
              <a:t>Kolb, D. (1984) </a:t>
            </a:r>
            <a:r>
              <a:rPr lang="en-GB" sz="2400" i="1" dirty="0">
                <a:latin typeface="Arial" panose="020B0604020202020204" pitchFamily="34" charset="0"/>
                <a:cs typeface="Arial" panose="020B0604020202020204" pitchFamily="34" charset="0"/>
              </a:rPr>
              <a:t>Experiential Learning: Experience as the Source of Learning and Development</a:t>
            </a:r>
            <a:r>
              <a:rPr lang="en-GB" sz="2400" dirty="0">
                <a:latin typeface="Arial" panose="020B0604020202020204" pitchFamily="34" charset="0"/>
                <a:cs typeface="Arial" panose="020B0604020202020204" pitchFamily="34" charset="0"/>
              </a:rPr>
              <a:t>. Prentice Hall.</a:t>
            </a:r>
          </a:p>
          <a:p>
            <a:r>
              <a:rPr lang="en-GB" sz="2400" dirty="0">
                <a:latin typeface="Arial" panose="020B0604020202020204" pitchFamily="34" charset="0"/>
                <a:cs typeface="Arial" panose="020B0604020202020204" pitchFamily="34" charset="0"/>
              </a:rPr>
              <a:t>Nursing and Midwifery Council (2018) </a:t>
            </a:r>
            <a:r>
              <a:rPr lang="en-GB" sz="24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2400" dirty="0">
                <a:latin typeface="Arial" panose="020B0604020202020204" pitchFamily="34" charset="0"/>
                <a:cs typeface="Arial" panose="020B0604020202020204" pitchFamily="34" charset="0"/>
              </a:rPr>
              <a:t>. NMC.</a:t>
            </a:r>
          </a:p>
          <a:p>
            <a:r>
              <a:rPr lang="en-GB" sz="2400" dirty="0">
                <a:latin typeface="Arial" panose="020B0604020202020204" pitchFamily="34" charset="0"/>
                <a:cs typeface="Arial" panose="020B0604020202020204" pitchFamily="34" charset="0"/>
              </a:rPr>
              <a:t>Skills for Care (2022) </a:t>
            </a:r>
            <a:r>
              <a:rPr lang="en-GB" sz="2400" i="1" dirty="0">
                <a:latin typeface="Arial" panose="020B0604020202020204" pitchFamily="34" charset="0"/>
                <a:cs typeface="Arial" panose="020B0604020202020204" pitchFamily="34" charset="0"/>
              </a:rPr>
              <a:t>Effective Supervision and Reflective Practice</a:t>
            </a:r>
            <a:r>
              <a:rPr lang="en-GB" sz="2400" dirty="0">
                <a:latin typeface="Arial" panose="020B0604020202020204" pitchFamily="34" charset="0"/>
                <a:cs typeface="Arial" panose="020B0604020202020204" pitchFamily="34" charset="0"/>
              </a:rPr>
              <a:t>. Skills for Care</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17/07/2026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transition spd="slow">
    <p:wip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260</TotalTime>
  <Words>1581</Words>
  <Application>Microsoft Office PowerPoint</Application>
  <PresentationFormat>Widescreen</PresentationFormat>
  <Paragraphs>131</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Myriad Pro</vt:lpstr>
      <vt:lpstr>20140311PresentationUWTSDTemplate</vt:lpstr>
      <vt:lpstr>PowerPoint Presentation</vt:lpstr>
      <vt:lpstr>Acknowledge use of AI</vt:lpstr>
      <vt:lpstr>Introduction</vt:lpstr>
      <vt:lpstr>What Is Reflection?</vt:lpstr>
      <vt:lpstr>Importance of reflection in professional practice</vt:lpstr>
      <vt:lpstr>Gibbs’ Reflective Cycle and Kolb’s Learning Cycle </vt:lpstr>
      <vt:lpstr>Applying this skill in practice </vt:lpstr>
      <vt:lpstr>How Reflection Supports Your Employability </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vikki short</cp:lastModifiedBy>
  <cp:revision>27</cp:revision>
  <dcterms:created xsi:type="dcterms:W3CDTF">2025-02-21T18:28:54Z</dcterms:created>
  <dcterms:modified xsi:type="dcterms:W3CDTF">2026-07-17T08:22:11Z</dcterms:modified>
</cp:coreProperties>
</file>