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7" r:id="rId4"/>
    <p:sldMasterId id="2147483692" r:id="rId5"/>
  </p:sldMasterIdLst>
  <p:notesMasterIdLst>
    <p:notesMasterId r:id="rId28"/>
  </p:notesMasterIdLst>
  <p:sldIdLst>
    <p:sldId id="365" r:id="rId6"/>
    <p:sldId id="284" r:id="rId7"/>
    <p:sldId id="279" r:id="rId8"/>
    <p:sldId id="280" r:id="rId9"/>
    <p:sldId id="281" r:id="rId10"/>
    <p:sldId id="285" r:id="rId11"/>
    <p:sldId id="368" r:id="rId12"/>
    <p:sldId id="369" r:id="rId13"/>
    <p:sldId id="370" r:id="rId14"/>
    <p:sldId id="371" r:id="rId15"/>
    <p:sldId id="372" r:id="rId16"/>
    <p:sldId id="373" r:id="rId17"/>
    <p:sldId id="374" r:id="rId18"/>
    <p:sldId id="375" r:id="rId19"/>
    <p:sldId id="376" r:id="rId20"/>
    <p:sldId id="377" r:id="rId21"/>
    <p:sldId id="378" r:id="rId22"/>
    <p:sldId id="379" r:id="rId23"/>
    <p:sldId id="380" r:id="rId24"/>
    <p:sldId id="381" r:id="rId25"/>
    <p:sldId id="382" r:id="rId26"/>
    <p:sldId id="383" r:id="rId2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86" d="100"/>
          <a:sy n="86" d="100"/>
        </p:scale>
        <p:origin x="105" y="45"/>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3.xml"/><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 Type="http://schemas.openxmlformats.org/officeDocument/2006/relationships/customXml" Target="../customXml/item3.xml"/><Relationship Id="rId21" Type="http://schemas.openxmlformats.org/officeDocument/2006/relationships/slide" Target="slides/slide16.xml"/><Relationship Id="rId7" Type="http://schemas.openxmlformats.org/officeDocument/2006/relationships/slide" Target="slides/slide2.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2" Type="http://schemas.openxmlformats.org/officeDocument/2006/relationships/customXml" Target="../customXml/item2.xml"/><Relationship Id="rId16" Type="http://schemas.openxmlformats.org/officeDocument/2006/relationships/slide" Target="slides/slide11.xml"/><Relationship Id="rId20" Type="http://schemas.openxmlformats.org/officeDocument/2006/relationships/slide" Target="slides/slide15.xml"/><Relationship Id="rId29"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tableStyles" Target="tableStyles.xml"/><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notesMaster" Target="notesMasters/notesMaster1.xml"/><Relationship Id="rId10" Type="http://schemas.openxmlformats.org/officeDocument/2006/relationships/slide" Target="slides/slide5.xml"/><Relationship Id="rId19" Type="http://schemas.openxmlformats.org/officeDocument/2006/relationships/slide" Target="slides/slide14.xml"/><Relationship Id="rId31"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CBCDB7D-EF72-46EF-BFA1-CCB14F7D5F85}" type="doc">
      <dgm:prSet loTypeId="urn:microsoft.com/office/officeart/2005/8/layout/cycle1" loCatId="cycle" qsTypeId="urn:microsoft.com/office/officeart/2005/8/quickstyle/simple1" qsCatId="simple" csTypeId="urn:microsoft.com/office/officeart/2005/8/colors/accent1_2" csCatId="accent1"/>
      <dgm:spPr/>
    </dgm:pt>
    <dgm:pt modelId="{7702CB40-FF16-4B34-BF5D-D0366AD5072B}">
      <dgm:prSet/>
      <dgm:spPr/>
      <dgm: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b="0" i="0" u="none" strike="noStrike" cap="none" normalizeH="0" baseline="0">
              <a:ln>
                <a:noFill/>
              </a:ln>
              <a:solidFill>
                <a:schemeClr val="tx1"/>
              </a:solidFill>
              <a:effectLst/>
              <a:latin typeface="Arial" panose="020B0604020202020204" pitchFamily="34" charset="0"/>
            </a:rPr>
            <a:t>Becoming Aware</a:t>
          </a:r>
        </a:p>
      </dgm:t>
    </dgm:pt>
    <dgm:pt modelId="{B0E0996B-59FC-46B6-B730-657F7308DDE5}" type="parTrans" cxnId="{7EB85779-C1BE-42E2-AE48-983DDE40F56E}">
      <dgm:prSet/>
      <dgm:spPr/>
      <dgm:t>
        <a:bodyPr/>
        <a:lstStyle/>
        <a:p>
          <a:endParaRPr lang="en-GB"/>
        </a:p>
      </dgm:t>
    </dgm:pt>
    <dgm:pt modelId="{6A8BE92E-8077-44C0-A4D5-2828CC31607A}" type="sibTrans" cxnId="{7EB85779-C1BE-42E2-AE48-983DDE40F56E}">
      <dgm:prSet/>
      <dgm:spPr/>
      <dgm:t>
        <a:bodyPr/>
        <a:lstStyle/>
        <a:p>
          <a:endParaRPr lang="en-GB"/>
        </a:p>
      </dgm:t>
    </dgm:pt>
    <dgm:pt modelId="{8A6739E8-7DC3-46A2-98B6-843380E4A92D}">
      <dgm:prSet/>
      <dgm:spPr/>
      <dgm: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b="0" i="0" u="none" strike="noStrike" cap="none" normalizeH="0" baseline="0">
              <a:ln>
                <a:noFill/>
              </a:ln>
              <a:solidFill>
                <a:schemeClr val="tx1"/>
              </a:solidFill>
              <a:effectLst/>
              <a:latin typeface="Arial" panose="020B0604020202020204" pitchFamily="34" charset="0"/>
            </a:rPr>
            <a:t>Raising Questions</a:t>
          </a:r>
        </a:p>
      </dgm:t>
    </dgm:pt>
    <dgm:pt modelId="{99C08706-6DF7-40E6-A057-084CEFEC597B}" type="parTrans" cxnId="{08A893BB-EC9D-4F42-88D4-0C762D487FB2}">
      <dgm:prSet/>
      <dgm:spPr/>
      <dgm:t>
        <a:bodyPr/>
        <a:lstStyle/>
        <a:p>
          <a:endParaRPr lang="en-GB"/>
        </a:p>
      </dgm:t>
    </dgm:pt>
    <dgm:pt modelId="{49E02EFF-7B43-421E-B411-BFB095B7E711}" type="sibTrans" cxnId="{08A893BB-EC9D-4F42-88D4-0C762D487FB2}">
      <dgm:prSet/>
      <dgm:spPr/>
      <dgm:t>
        <a:bodyPr/>
        <a:lstStyle/>
        <a:p>
          <a:endParaRPr lang="en-GB"/>
        </a:p>
      </dgm:t>
    </dgm:pt>
    <dgm:pt modelId="{503241F6-2F27-4027-82FE-9D87FAE21959}">
      <dgm:prSet/>
      <dgm:spPr/>
      <dgm: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b="0" i="0" u="none" strike="noStrike" cap="none" normalizeH="0" baseline="0">
              <a:ln>
                <a:noFill/>
              </a:ln>
              <a:solidFill>
                <a:schemeClr val="tx1"/>
              </a:solidFill>
              <a:effectLst/>
              <a:latin typeface="Arial" panose="020B0604020202020204" pitchFamily="34" charset="0"/>
            </a:rPr>
            <a:t>Seeking Solutions</a:t>
          </a:r>
        </a:p>
      </dgm:t>
    </dgm:pt>
    <dgm:pt modelId="{AEBEE42B-33F1-471B-BD31-0477160130F1}" type="parTrans" cxnId="{5D4AD55E-C54A-481E-9DDA-5459031B6450}">
      <dgm:prSet/>
      <dgm:spPr/>
      <dgm:t>
        <a:bodyPr/>
        <a:lstStyle/>
        <a:p>
          <a:endParaRPr lang="en-GB"/>
        </a:p>
      </dgm:t>
    </dgm:pt>
    <dgm:pt modelId="{90513207-A6A6-4F6F-A271-F9EB94C2DB0D}" type="sibTrans" cxnId="{5D4AD55E-C54A-481E-9DDA-5459031B6450}">
      <dgm:prSet/>
      <dgm:spPr/>
      <dgm:t>
        <a:bodyPr/>
        <a:lstStyle/>
        <a:p>
          <a:endParaRPr lang="en-GB"/>
        </a:p>
      </dgm:t>
    </dgm:pt>
    <dgm:pt modelId="{053CAB39-0BA9-49C7-82F9-3266186C3DA6}">
      <dgm:prSet/>
      <dgm:spPr/>
      <dgm: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b="0" i="0" u="none" strike="noStrike" cap="none" normalizeH="0" baseline="0">
              <a:ln>
                <a:noFill/>
              </a:ln>
              <a:solidFill>
                <a:schemeClr val="tx1"/>
              </a:solidFill>
              <a:effectLst/>
              <a:latin typeface="Arial" panose="020B0604020202020204" pitchFamily="34" charset="0"/>
            </a:rPr>
            <a:t>Taking Action</a:t>
          </a:r>
        </a:p>
      </dgm:t>
    </dgm:pt>
    <dgm:pt modelId="{BC5DD462-A01B-445D-8768-1C375DE9BB0D}" type="parTrans" cxnId="{BE36BCC3-FF1B-43F5-94F2-5AE05DC619D2}">
      <dgm:prSet/>
      <dgm:spPr/>
      <dgm:t>
        <a:bodyPr/>
        <a:lstStyle/>
        <a:p>
          <a:endParaRPr lang="en-GB"/>
        </a:p>
      </dgm:t>
    </dgm:pt>
    <dgm:pt modelId="{A61B5897-85B3-4683-B2B1-EF99978A8D41}" type="sibTrans" cxnId="{BE36BCC3-FF1B-43F5-94F2-5AE05DC619D2}">
      <dgm:prSet/>
      <dgm:spPr/>
      <dgm:t>
        <a:bodyPr/>
        <a:lstStyle/>
        <a:p>
          <a:endParaRPr lang="en-GB"/>
        </a:p>
      </dgm:t>
    </dgm:pt>
    <dgm:pt modelId="{78A731DD-20E2-488C-8931-1FD08743B129}" type="pres">
      <dgm:prSet presAssocID="{ACBCDB7D-EF72-46EF-BFA1-CCB14F7D5F85}" presName="cycle" presStyleCnt="0">
        <dgm:presLayoutVars>
          <dgm:dir/>
          <dgm:resizeHandles val="exact"/>
        </dgm:presLayoutVars>
      </dgm:prSet>
      <dgm:spPr/>
    </dgm:pt>
    <dgm:pt modelId="{0E7D6DF6-688E-4987-A414-68E0708C5982}" type="pres">
      <dgm:prSet presAssocID="{7702CB40-FF16-4B34-BF5D-D0366AD5072B}" presName="dummy" presStyleCnt="0"/>
      <dgm:spPr/>
    </dgm:pt>
    <dgm:pt modelId="{396512A3-FB88-405D-9A0D-65CA5DCE335A}" type="pres">
      <dgm:prSet presAssocID="{7702CB40-FF16-4B34-BF5D-D0366AD5072B}" presName="node" presStyleLbl="revTx" presStyleIdx="0" presStyleCnt="4">
        <dgm:presLayoutVars>
          <dgm:bulletEnabled val="1"/>
        </dgm:presLayoutVars>
      </dgm:prSet>
      <dgm:spPr/>
    </dgm:pt>
    <dgm:pt modelId="{A1FF4231-C9E5-43DA-AE1E-2CB57F34B54A}" type="pres">
      <dgm:prSet presAssocID="{6A8BE92E-8077-44C0-A4D5-2828CC31607A}" presName="sibTrans" presStyleLbl="node1" presStyleIdx="0" presStyleCnt="4"/>
      <dgm:spPr/>
    </dgm:pt>
    <dgm:pt modelId="{89357FF3-C461-445F-9E96-CA84FD57908F}" type="pres">
      <dgm:prSet presAssocID="{8A6739E8-7DC3-46A2-98B6-843380E4A92D}" presName="dummy" presStyleCnt="0"/>
      <dgm:spPr/>
    </dgm:pt>
    <dgm:pt modelId="{251C22A8-3B9E-4B3A-B03A-9A316A2CB8DF}" type="pres">
      <dgm:prSet presAssocID="{8A6739E8-7DC3-46A2-98B6-843380E4A92D}" presName="node" presStyleLbl="revTx" presStyleIdx="1" presStyleCnt="4">
        <dgm:presLayoutVars>
          <dgm:bulletEnabled val="1"/>
        </dgm:presLayoutVars>
      </dgm:prSet>
      <dgm:spPr/>
    </dgm:pt>
    <dgm:pt modelId="{9C0449F5-24C7-45CF-9388-CD4717BA56BA}" type="pres">
      <dgm:prSet presAssocID="{49E02EFF-7B43-421E-B411-BFB095B7E711}" presName="sibTrans" presStyleLbl="node1" presStyleIdx="1" presStyleCnt="4"/>
      <dgm:spPr/>
    </dgm:pt>
    <dgm:pt modelId="{84C2232A-C78A-4A88-B8FB-08D279F1E0AF}" type="pres">
      <dgm:prSet presAssocID="{503241F6-2F27-4027-82FE-9D87FAE21959}" presName="dummy" presStyleCnt="0"/>
      <dgm:spPr/>
    </dgm:pt>
    <dgm:pt modelId="{C34E2BFE-A423-47EC-9D02-47A4E0DE87A5}" type="pres">
      <dgm:prSet presAssocID="{503241F6-2F27-4027-82FE-9D87FAE21959}" presName="node" presStyleLbl="revTx" presStyleIdx="2" presStyleCnt="4">
        <dgm:presLayoutVars>
          <dgm:bulletEnabled val="1"/>
        </dgm:presLayoutVars>
      </dgm:prSet>
      <dgm:spPr/>
    </dgm:pt>
    <dgm:pt modelId="{F6E1CD8B-C5AF-4D0C-A46A-26BFFCF94D9D}" type="pres">
      <dgm:prSet presAssocID="{90513207-A6A6-4F6F-A271-F9EB94C2DB0D}" presName="sibTrans" presStyleLbl="node1" presStyleIdx="2" presStyleCnt="4"/>
      <dgm:spPr/>
    </dgm:pt>
    <dgm:pt modelId="{89DE07D7-39B3-4DE3-9F8C-BCDF05301EBF}" type="pres">
      <dgm:prSet presAssocID="{053CAB39-0BA9-49C7-82F9-3266186C3DA6}" presName="dummy" presStyleCnt="0"/>
      <dgm:spPr/>
    </dgm:pt>
    <dgm:pt modelId="{AAA43377-2442-4E85-9227-16BB7ED7292A}" type="pres">
      <dgm:prSet presAssocID="{053CAB39-0BA9-49C7-82F9-3266186C3DA6}" presName="node" presStyleLbl="revTx" presStyleIdx="3" presStyleCnt="4">
        <dgm:presLayoutVars>
          <dgm:bulletEnabled val="1"/>
        </dgm:presLayoutVars>
      </dgm:prSet>
      <dgm:spPr/>
    </dgm:pt>
    <dgm:pt modelId="{E66A4257-8B05-462C-B77A-867374416FF4}" type="pres">
      <dgm:prSet presAssocID="{A61B5897-85B3-4683-B2B1-EF99978A8D41}" presName="sibTrans" presStyleLbl="node1" presStyleIdx="3" presStyleCnt="4"/>
      <dgm:spPr/>
    </dgm:pt>
  </dgm:ptLst>
  <dgm:cxnLst>
    <dgm:cxn modelId="{39DEA204-F350-4DBA-82B2-56AF6D7E2F7F}" type="presOf" srcId="{49E02EFF-7B43-421E-B411-BFB095B7E711}" destId="{9C0449F5-24C7-45CF-9388-CD4717BA56BA}" srcOrd="0" destOrd="0" presId="urn:microsoft.com/office/officeart/2005/8/layout/cycle1"/>
    <dgm:cxn modelId="{A5736C28-2347-47FE-A004-1D381C1C64C9}" type="presOf" srcId="{7702CB40-FF16-4B34-BF5D-D0366AD5072B}" destId="{396512A3-FB88-405D-9A0D-65CA5DCE335A}" srcOrd="0" destOrd="0" presId="urn:microsoft.com/office/officeart/2005/8/layout/cycle1"/>
    <dgm:cxn modelId="{EC14D834-F2D8-4E11-916A-7AC560E419FC}" type="presOf" srcId="{ACBCDB7D-EF72-46EF-BFA1-CCB14F7D5F85}" destId="{78A731DD-20E2-488C-8931-1FD08743B129}" srcOrd="0" destOrd="0" presId="urn:microsoft.com/office/officeart/2005/8/layout/cycle1"/>
    <dgm:cxn modelId="{5D4AD55E-C54A-481E-9DDA-5459031B6450}" srcId="{ACBCDB7D-EF72-46EF-BFA1-CCB14F7D5F85}" destId="{503241F6-2F27-4027-82FE-9D87FAE21959}" srcOrd="2" destOrd="0" parTransId="{AEBEE42B-33F1-471B-BD31-0477160130F1}" sibTransId="{90513207-A6A6-4F6F-A271-F9EB94C2DB0D}"/>
    <dgm:cxn modelId="{7F7F114F-0C5D-49F2-A1B5-EDECE5DD19B0}" type="presOf" srcId="{503241F6-2F27-4027-82FE-9D87FAE21959}" destId="{C34E2BFE-A423-47EC-9D02-47A4E0DE87A5}" srcOrd="0" destOrd="0" presId="urn:microsoft.com/office/officeart/2005/8/layout/cycle1"/>
    <dgm:cxn modelId="{D9724A53-140D-45FF-A696-807CF4B852FA}" type="presOf" srcId="{A61B5897-85B3-4683-B2B1-EF99978A8D41}" destId="{E66A4257-8B05-462C-B77A-867374416FF4}" srcOrd="0" destOrd="0" presId="urn:microsoft.com/office/officeart/2005/8/layout/cycle1"/>
    <dgm:cxn modelId="{7EB85779-C1BE-42E2-AE48-983DDE40F56E}" srcId="{ACBCDB7D-EF72-46EF-BFA1-CCB14F7D5F85}" destId="{7702CB40-FF16-4B34-BF5D-D0366AD5072B}" srcOrd="0" destOrd="0" parTransId="{B0E0996B-59FC-46B6-B730-657F7308DDE5}" sibTransId="{6A8BE92E-8077-44C0-A4D5-2828CC31607A}"/>
    <dgm:cxn modelId="{4204CE82-785F-4013-95D7-2A10F25F6009}" type="presOf" srcId="{6A8BE92E-8077-44C0-A4D5-2828CC31607A}" destId="{A1FF4231-C9E5-43DA-AE1E-2CB57F34B54A}" srcOrd="0" destOrd="0" presId="urn:microsoft.com/office/officeart/2005/8/layout/cycle1"/>
    <dgm:cxn modelId="{95F8DA83-782D-4FFD-8532-8127115E4628}" type="presOf" srcId="{8A6739E8-7DC3-46A2-98B6-843380E4A92D}" destId="{251C22A8-3B9E-4B3A-B03A-9A316A2CB8DF}" srcOrd="0" destOrd="0" presId="urn:microsoft.com/office/officeart/2005/8/layout/cycle1"/>
    <dgm:cxn modelId="{4647209C-BCCF-44AA-9F16-06F71593D021}" type="presOf" srcId="{053CAB39-0BA9-49C7-82F9-3266186C3DA6}" destId="{AAA43377-2442-4E85-9227-16BB7ED7292A}" srcOrd="0" destOrd="0" presId="urn:microsoft.com/office/officeart/2005/8/layout/cycle1"/>
    <dgm:cxn modelId="{08A893BB-EC9D-4F42-88D4-0C762D487FB2}" srcId="{ACBCDB7D-EF72-46EF-BFA1-CCB14F7D5F85}" destId="{8A6739E8-7DC3-46A2-98B6-843380E4A92D}" srcOrd="1" destOrd="0" parTransId="{99C08706-6DF7-40E6-A057-084CEFEC597B}" sibTransId="{49E02EFF-7B43-421E-B411-BFB095B7E711}"/>
    <dgm:cxn modelId="{BE36BCC3-FF1B-43F5-94F2-5AE05DC619D2}" srcId="{ACBCDB7D-EF72-46EF-BFA1-CCB14F7D5F85}" destId="{053CAB39-0BA9-49C7-82F9-3266186C3DA6}" srcOrd="3" destOrd="0" parTransId="{BC5DD462-A01B-445D-8768-1C375DE9BB0D}" sibTransId="{A61B5897-85B3-4683-B2B1-EF99978A8D41}"/>
    <dgm:cxn modelId="{0A82F6FC-CC74-48A1-97CC-D105EA366B4A}" type="presOf" srcId="{90513207-A6A6-4F6F-A271-F9EB94C2DB0D}" destId="{F6E1CD8B-C5AF-4D0C-A46A-26BFFCF94D9D}" srcOrd="0" destOrd="0" presId="urn:microsoft.com/office/officeart/2005/8/layout/cycle1"/>
    <dgm:cxn modelId="{C902748C-C62B-4A80-BB86-BB66D904ACEC}" type="presParOf" srcId="{78A731DD-20E2-488C-8931-1FD08743B129}" destId="{0E7D6DF6-688E-4987-A414-68E0708C5982}" srcOrd="0" destOrd="0" presId="urn:microsoft.com/office/officeart/2005/8/layout/cycle1"/>
    <dgm:cxn modelId="{45527C13-9971-4094-B0BB-D082D0CD10DF}" type="presParOf" srcId="{78A731DD-20E2-488C-8931-1FD08743B129}" destId="{396512A3-FB88-405D-9A0D-65CA5DCE335A}" srcOrd="1" destOrd="0" presId="urn:microsoft.com/office/officeart/2005/8/layout/cycle1"/>
    <dgm:cxn modelId="{38B8C571-BBE1-46BC-A35F-4A717E42B219}" type="presParOf" srcId="{78A731DD-20E2-488C-8931-1FD08743B129}" destId="{A1FF4231-C9E5-43DA-AE1E-2CB57F34B54A}" srcOrd="2" destOrd="0" presId="urn:microsoft.com/office/officeart/2005/8/layout/cycle1"/>
    <dgm:cxn modelId="{552A4909-451E-4892-BBBE-599A88ABDCC5}" type="presParOf" srcId="{78A731DD-20E2-488C-8931-1FD08743B129}" destId="{89357FF3-C461-445F-9E96-CA84FD57908F}" srcOrd="3" destOrd="0" presId="urn:microsoft.com/office/officeart/2005/8/layout/cycle1"/>
    <dgm:cxn modelId="{6D92C386-3158-4146-A702-B44481BA339C}" type="presParOf" srcId="{78A731DD-20E2-488C-8931-1FD08743B129}" destId="{251C22A8-3B9E-4B3A-B03A-9A316A2CB8DF}" srcOrd="4" destOrd="0" presId="urn:microsoft.com/office/officeart/2005/8/layout/cycle1"/>
    <dgm:cxn modelId="{F4B67C47-11DB-4FD8-B027-61A2825C90D7}" type="presParOf" srcId="{78A731DD-20E2-488C-8931-1FD08743B129}" destId="{9C0449F5-24C7-45CF-9388-CD4717BA56BA}" srcOrd="5" destOrd="0" presId="urn:microsoft.com/office/officeart/2005/8/layout/cycle1"/>
    <dgm:cxn modelId="{BBD89CB1-0F87-4C44-84D4-305E3647B318}" type="presParOf" srcId="{78A731DD-20E2-488C-8931-1FD08743B129}" destId="{84C2232A-C78A-4A88-B8FB-08D279F1E0AF}" srcOrd="6" destOrd="0" presId="urn:microsoft.com/office/officeart/2005/8/layout/cycle1"/>
    <dgm:cxn modelId="{F691108D-46E4-4710-982F-77CAFA1B72AC}" type="presParOf" srcId="{78A731DD-20E2-488C-8931-1FD08743B129}" destId="{C34E2BFE-A423-47EC-9D02-47A4E0DE87A5}" srcOrd="7" destOrd="0" presId="urn:microsoft.com/office/officeart/2005/8/layout/cycle1"/>
    <dgm:cxn modelId="{57C8A5AE-871B-45B0-9BAB-56CDD1B0181F}" type="presParOf" srcId="{78A731DD-20E2-488C-8931-1FD08743B129}" destId="{F6E1CD8B-C5AF-4D0C-A46A-26BFFCF94D9D}" srcOrd="8" destOrd="0" presId="urn:microsoft.com/office/officeart/2005/8/layout/cycle1"/>
    <dgm:cxn modelId="{A1E52F44-1D42-4CE8-95EF-88655ED03AFF}" type="presParOf" srcId="{78A731DD-20E2-488C-8931-1FD08743B129}" destId="{89DE07D7-39B3-4DE3-9F8C-BCDF05301EBF}" srcOrd="9" destOrd="0" presId="urn:microsoft.com/office/officeart/2005/8/layout/cycle1"/>
    <dgm:cxn modelId="{F048E9CD-2446-4302-9C1D-922D2FD79626}" type="presParOf" srcId="{78A731DD-20E2-488C-8931-1FD08743B129}" destId="{AAA43377-2442-4E85-9227-16BB7ED7292A}" srcOrd="10" destOrd="0" presId="urn:microsoft.com/office/officeart/2005/8/layout/cycle1"/>
    <dgm:cxn modelId="{A18F0A07-AD93-4E3F-9CCE-E39D53573FE6}" type="presParOf" srcId="{78A731DD-20E2-488C-8931-1FD08743B129}" destId="{E66A4257-8B05-462C-B77A-867374416FF4}" srcOrd="11" destOrd="0" presId="urn:microsoft.com/office/officeart/2005/8/layout/cycle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96512A3-FB88-405D-9A0D-65CA5DCE335A}">
      <dsp:nvSpPr>
        <dsp:cNvPr id="0" name=""/>
        <dsp:cNvSpPr/>
      </dsp:nvSpPr>
      <dsp:spPr>
        <a:xfrm>
          <a:off x="2630015" y="72169"/>
          <a:ext cx="1139999" cy="11399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4130" tIns="24130" rIns="24130" bIns="24130" numCol="1" spcCol="1270" anchor="ctr" anchorCtr="0">
          <a:no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1900" b="0" i="0" u="none" strike="noStrike" kern="1200" cap="none" normalizeH="0" baseline="0">
              <a:ln>
                <a:noFill/>
              </a:ln>
              <a:solidFill>
                <a:schemeClr val="tx1"/>
              </a:solidFill>
              <a:effectLst/>
              <a:latin typeface="Arial" panose="020B0604020202020204" pitchFamily="34" charset="0"/>
            </a:rPr>
            <a:t>Becoming Aware</a:t>
          </a:r>
        </a:p>
      </dsp:txBody>
      <dsp:txXfrm>
        <a:off x="2630015" y="72169"/>
        <a:ext cx="1139999" cy="1139999"/>
      </dsp:txXfrm>
    </dsp:sp>
    <dsp:sp modelId="{A1FF4231-C9E5-43DA-AE1E-2CB57F34B54A}">
      <dsp:nvSpPr>
        <dsp:cNvPr id="0" name=""/>
        <dsp:cNvSpPr/>
      </dsp:nvSpPr>
      <dsp:spPr>
        <a:xfrm>
          <a:off x="622302" y="397"/>
          <a:ext cx="3219484" cy="3219484"/>
        </a:xfrm>
        <a:prstGeom prst="circularArrow">
          <a:avLst>
            <a:gd name="adj1" fmla="val 6905"/>
            <a:gd name="adj2" fmla="val 465572"/>
            <a:gd name="adj3" fmla="val 548491"/>
            <a:gd name="adj4" fmla="val 20585937"/>
            <a:gd name="adj5" fmla="val 8056"/>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51C22A8-3B9E-4B3A-B03A-9A316A2CB8DF}">
      <dsp:nvSpPr>
        <dsp:cNvPr id="0" name=""/>
        <dsp:cNvSpPr/>
      </dsp:nvSpPr>
      <dsp:spPr>
        <a:xfrm>
          <a:off x="2630015" y="2008110"/>
          <a:ext cx="1139999" cy="11399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4130" tIns="24130" rIns="24130" bIns="24130" numCol="1" spcCol="1270" anchor="ctr" anchorCtr="0">
          <a:no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1900" b="0" i="0" u="none" strike="noStrike" kern="1200" cap="none" normalizeH="0" baseline="0">
              <a:ln>
                <a:noFill/>
              </a:ln>
              <a:solidFill>
                <a:schemeClr val="tx1"/>
              </a:solidFill>
              <a:effectLst/>
              <a:latin typeface="Arial" panose="020B0604020202020204" pitchFamily="34" charset="0"/>
            </a:rPr>
            <a:t>Raising Questions</a:t>
          </a:r>
        </a:p>
      </dsp:txBody>
      <dsp:txXfrm>
        <a:off x="2630015" y="2008110"/>
        <a:ext cx="1139999" cy="1139999"/>
      </dsp:txXfrm>
    </dsp:sp>
    <dsp:sp modelId="{9C0449F5-24C7-45CF-9388-CD4717BA56BA}">
      <dsp:nvSpPr>
        <dsp:cNvPr id="0" name=""/>
        <dsp:cNvSpPr/>
      </dsp:nvSpPr>
      <dsp:spPr>
        <a:xfrm>
          <a:off x="622302" y="397"/>
          <a:ext cx="3219484" cy="3219484"/>
        </a:xfrm>
        <a:prstGeom prst="circularArrow">
          <a:avLst>
            <a:gd name="adj1" fmla="val 6905"/>
            <a:gd name="adj2" fmla="val 465572"/>
            <a:gd name="adj3" fmla="val 5948491"/>
            <a:gd name="adj4" fmla="val 4385937"/>
            <a:gd name="adj5" fmla="val 8056"/>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34E2BFE-A423-47EC-9D02-47A4E0DE87A5}">
      <dsp:nvSpPr>
        <dsp:cNvPr id="0" name=""/>
        <dsp:cNvSpPr/>
      </dsp:nvSpPr>
      <dsp:spPr>
        <a:xfrm>
          <a:off x="694074" y="2008110"/>
          <a:ext cx="1139999" cy="11399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4130" tIns="24130" rIns="24130" bIns="24130" numCol="1" spcCol="1270" anchor="ctr" anchorCtr="0">
          <a:no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1900" b="0" i="0" u="none" strike="noStrike" kern="1200" cap="none" normalizeH="0" baseline="0">
              <a:ln>
                <a:noFill/>
              </a:ln>
              <a:solidFill>
                <a:schemeClr val="tx1"/>
              </a:solidFill>
              <a:effectLst/>
              <a:latin typeface="Arial" panose="020B0604020202020204" pitchFamily="34" charset="0"/>
            </a:rPr>
            <a:t>Seeking Solutions</a:t>
          </a:r>
        </a:p>
      </dsp:txBody>
      <dsp:txXfrm>
        <a:off x="694074" y="2008110"/>
        <a:ext cx="1139999" cy="1139999"/>
      </dsp:txXfrm>
    </dsp:sp>
    <dsp:sp modelId="{F6E1CD8B-C5AF-4D0C-A46A-26BFFCF94D9D}">
      <dsp:nvSpPr>
        <dsp:cNvPr id="0" name=""/>
        <dsp:cNvSpPr/>
      </dsp:nvSpPr>
      <dsp:spPr>
        <a:xfrm>
          <a:off x="622302" y="397"/>
          <a:ext cx="3219484" cy="3219484"/>
        </a:xfrm>
        <a:prstGeom prst="circularArrow">
          <a:avLst>
            <a:gd name="adj1" fmla="val 6905"/>
            <a:gd name="adj2" fmla="val 465572"/>
            <a:gd name="adj3" fmla="val 11348491"/>
            <a:gd name="adj4" fmla="val 9785937"/>
            <a:gd name="adj5" fmla="val 8056"/>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AA43377-2442-4E85-9227-16BB7ED7292A}">
      <dsp:nvSpPr>
        <dsp:cNvPr id="0" name=""/>
        <dsp:cNvSpPr/>
      </dsp:nvSpPr>
      <dsp:spPr>
        <a:xfrm>
          <a:off x="694074" y="72169"/>
          <a:ext cx="1139999" cy="11399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4130" tIns="24130" rIns="24130" bIns="24130" numCol="1" spcCol="1270" anchor="ctr" anchorCtr="0">
          <a:no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1900" b="0" i="0" u="none" strike="noStrike" kern="1200" cap="none" normalizeH="0" baseline="0">
              <a:ln>
                <a:noFill/>
              </a:ln>
              <a:solidFill>
                <a:schemeClr val="tx1"/>
              </a:solidFill>
              <a:effectLst/>
              <a:latin typeface="Arial" panose="020B0604020202020204" pitchFamily="34" charset="0"/>
            </a:rPr>
            <a:t>Taking Action</a:t>
          </a:r>
        </a:p>
      </dsp:txBody>
      <dsp:txXfrm>
        <a:off x="694074" y="72169"/>
        <a:ext cx="1139999" cy="1139999"/>
      </dsp:txXfrm>
    </dsp:sp>
    <dsp:sp modelId="{E66A4257-8B05-462C-B77A-867374416FF4}">
      <dsp:nvSpPr>
        <dsp:cNvPr id="0" name=""/>
        <dsp:cNvSpPr/>
      </dsp:nvSpPr>
      <dsp:spPr>
        <a:xfrm>
          <a:off x="622302" y="397"/>
          <a:ext cx="3219484" cy="3219484"/>
        </a:xfrm>
        <a:prstGeom prst="circularArrow">
          <a:avLst>
            <a:gd name="adj1" fmla="val 6905"/>
            <a:gd name="adj2" fmla="val 465572"/>
            <a:gd name="adj3" fmla="val 16748491"/>
            <a:gd name="adj4" fmla="val 15185937"/>
            <a:gd name="adj5" fmla="val 8056"/>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Tree>
</dsp:drawing>
</file>

<file path=ppt/diagrams/layout1.xml><?xml version="1.0" encoding="utf-8"?>
<dgm:layoutDef xmlns:dgm="http://schemas.openxmlformats.org/drawingml/2006/diagram" xmlns:a="http://schemas.openxmlformats.org/drawingml/2006/main" uniqueId="urn:microsoft.com/office/officeart/2005/8/layout/cycle1">
  <dgm:title val=""/>
  <dgm:desc val=""/>
  <dgm:catLst>
    <dgm:cat type="cycle" pri="2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alg type="cycle">
          <dgm:param type="stAng" val="0"/>
          <dgm:param type="spanAng" val="360"/>
        </dgm:alg>
      </dgm:if>
      <dgm:else name="Name2">
        <dgm:alg type="cycle">
          <dgm:param type="stAng" val="0"/>
          <dgm:param type="spanAng" val="-360"/>
        </dgm:alg>
      </dgm:else>
    </dgm:choose>
    <dgm:shape xmlns:r="http://schemas.openxmlformats.org/officeDocument/2006/relationships" r:blip="">
      <dgm:adjLst/>
    </dgm:shape>
    <dgm:presOf/>
    <dgm:choose name="Name3">
      <dgm:if name="Name4" func="var" arg="dir" op="equ" val="norm">
        <dgm:constrLst>
          <dgm:constr type="diam" val="1"/>
          <dgm:constr type="w" for="ch" forName="node" refType="w"/>
          <dgm:constr type="w" for="ch" ptType="sibTrans" refType="w" refFor="ch" refForName="node" fact="0.5"/>
          <dgm:constr type="h" for="ch" ptType="sibTrans" op="equ"/>
          <dgm:constr type="diam" for="ch" ptType="sibTrans" refType="diam" op="equ"/>
          <dgm:constr type="sibSp" refType="w" refFor="ch" refForName="node" fact="0.15"/>
          <dgm:constr type="w" for="ch" forName="dummy" refType="sibSp" fact="2.8"/>
          <dgm:constr type="primFontSz" for="ch" forName="node" op="equ" val="65"/>
        </dgm:constrLst>
      </dgm:if>
      <dgm:else name="Name5">
        <dgm:constrLst>
          <dgm:constr type="diam" val="1"/>
          <dgm:constr type="w" for="ch" forName="node" refType="w"/>
          <dgm:constr type="w" for="ch" ptType="sibTrans" refType="w" refFor="ch" refForName="node" fact="0.5"/>
          <dgm:constr type="h" for="ch" ptType="sibTrans" op="equ"/>
          <dgm:constr type="diam" for="ch" ptType="sibTrans" refType="diam" op="equ" fact="-1"/>
          <dgm:constr type="sibSp" refType="w" refFor="ch" refForName="node" fact="0.15"/>
          <dgm:constr type="w" for="ch" forName="dummy" refType="sibSp" fact="2.8"/>
          <dgm:constr type="primFontSz" for="ch" forName="node" op="equ" val="65"/>
        </dgm:constrLst>
      </dgm:else>
    </dgm:choose>
    <dgm:ruleLst>
      <dgm:rule type="diam" val="INF" fact="NaN" max="NaN"/>
    </dgm:ruleLst>
    <dgm:forEach name="nodesForEach" axis="ch" ptType="node">
      <dgm:choose name="Name6">
        <dgm:if name="Name7" axis="par ch" ptType="doc node" func="cnt" op="gt" val="1">
          <dgm:layoutNode name="dummy">
            <dgm:alg type="sp"/>
            <dgm:shape xmlns:r="http://schemas.openxmlformats.org/officeDocument/2006/relationships" r:blip="">
              <dgm:adjLst/>
            </dgm:shape>
            <dgm:presOf/>
            <dgm:constrLst>
              <dgm:constr type="h" refType="w"/>
            </dgm:constrLst>
            <dgm:ruleLst/>
          </dgm:layoutNode>
        </dgm:if>
        <dgm:else name="Name8"/>
      </dgm:choose>
      <dgm:layoutNode name="node" styleLbl="revTx">
        <dgm:varLst>
          <dgm:bulletEnabled val="1"/>
        </dgm:varLst>
        <dgm:alg type="tx">
          <dgm:param type="txAnchorVertCh" val="mid"/>
        </dgm:alg>
        <dgm:shape xmlns:r="http://schemas.openxmlformats.org/officeDocument/2006/relationships" type="rect"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Name11" axis="followSib" ptType="sibTrans" hideLastTrans="0" cnt="1">
            <dgm:layoutNode name="sibTrans" styleLbl="node1">
              <dgm:alg type="conn">
                <dgm:param type="connRout" val="curve"/>
                <dgm:param type="begPts" val="radial"/>
                <dgm:param type="endPts" val="radial"/>
              </dgm:alg>
              <dgm:shape xmlns:r="http://schemas.openxmlformats.org/officeDocument/2006/relationships" type="conn" r:blip="">
                <dgm:adjLst/>
              </dgm:shape>
              <dgm:presOf axis="self"/>
              <dgm:constrLst>
                <dgm:constr type="h" refType="w" fact="0.65"/>
                <dgm:constr type="begPad"/>
                <dgm:constr type="endPad"/>
              </dgm:constrLst>
              <dgm:ruleLst/>
            </dgm:layoutNode>
          </dgm:forEach>
        </dgm:if>
        <dgm:else name="Name12"/>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0AA7656-64B3-4E88-AA6B-6B13EAD0CB76}" type="datetimeFigureOut">
              <a:rPr lang="en-GB" smtClean="0"/>
              <a:t>11/09/2024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664941D-40EE-4ACB-B0DD-9F90DC2B7B3B}" type="slidenum">
              <a:rPr lang="en-GB" smtClean="0"/>
              <a:t>‹#›</a:t>
            </a:fld>
            <a:endParaRPr lang="en-GB"/>
          </a:p>
        </p:txBody>
      </p:sp>
    </p:spTree>
    <p:extLst>
      <p:ext uri="{BB962C8B-B14F-4D97-AF65-F5344CB8AC3E}">
        <p14:creationId xmlns:p14="http://schemas.microsoft.com/office/powerpoint/2010/main" val="311332099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9623A35-D589-4E52-92F8-2D11B52D3655}" type="slidenum">
              <a:rPr lang="en-GB" smtClean="0"/>
              <a:t>8</a:t>
            </a:fld>
            <a:endParaRPr lang="en-GB"/>
          </a:p>
        </p:txBody>
      </p:sp>
    </p:spTree>
    <p:extLst>
      <p:ext uri="{BB962C8B-B14F-4D97-AF65-F5344CB8AC3E}">
        <p14:creationId xmlns:p14="http://schemas.microsoft.com/office/powerpoint/2010/main" val="326162414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69915905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cSld name="1_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94838E-6E10-1719-EC05-EF30183F7ED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50D2C32-8C89-575C-A536-E8F7C97D008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FBC094B-B791-269B-7C7E-98267CF1E79A}"/>
              </a:ext>
            </a:extLst>
          </p:cNvPr>
          <p:cNvSpPr>
            <a:spLocks noGrp="1"/>
          </p:cNvSpPr>
          <p:nvPr>
            <p:ph type="dt" sz="half" idx="10"/>
          </p:nvPr>
        </p:nvSpPr>
        <p:spPr/>
        <p:txBody>
          <a:bodyPr/>
          <a:lstStyle/>
          <a:p>
            <a:fld id="{B903B507-B5A5-4EB8-9ED0-F32979F097C2}" type="datetimeFigureOut">
              <a:rPr lang="en-GB" smtClean="0"/>
              <a:t>11/09/2024</a:t>
            </a:fld>
            <a:endParaRPr lang="en-GB"/>
          </a:p>
        </p:txBody>
      </p:sp>
      <p:sp>
        <p:nvSpPr>
          <p:cNvPr id="5" name="Footer Placeholder 4">
            <a:extLst>
              <a:ext uri="{FF2B5EF4-FFF2-40B4-BE49-F238E27FC236}">
                <a16:creationId xmlns:a16="http://schemas.microsoft.com/office/drawing/2014/main" id="{CCBE3457-6CF6-2E44-867B-776F37E6FF8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C939E1A-FECC-0A59-4EF0-D76D0B77442D}"/>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190588488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9BA526-4704-11FC-D243-53754FC7335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EADC08A-95D5-1E62-B5B3-ECE6AE44EFC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EB4915D-7391-2A6E-B874-056826CEC7D7}"/>
              </a:ext>
            </a:extLst>
          </p:cNvPr>
          <p:cNvSpPr>
            <a:spLocks noGrp="1"/>
          </p:cNvSpPr>
          <p:nvPr>
            <p:ph type="dt" sz="half" idx="10"/>
          </p:nvPr>
        </p:nvSpPr>
        <p:spPr/>
        <p:txBody>
          <a:bodyPr/>
          <a:lstStyle/>
          <a:p>
            <a:fld id="{B903B507-B5A5-4EB8-9ED0-F32979F097C2}" type="datetimeFigureOut">
              <a:rPr lang="en-GB" smtClean="0"/>
              <a:t>11/09/2024</a:t>
            </a:fld>
            <a:endParaRPr lang="en-GB"/>
          </a:p>
        </p:txBody>
      </p:sp>
      <p:sp>
        <p:nvSpPr>
          <p:cNvPr id="5" name="Footer Placeholder 4">
            <a:extLst>
              <a:ext uri="{FF2B5EF4-FFF2-40B4-BE49-F238E27FC236}">
                <a16:creationId xmlns:a16="http://schemas.microsoft.com/office/drawing/2014/main" id="{3CAE5F9D-27BC-AF43-9829-4357E216298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76149F3-C8F5-5B40-4385-3B873ED6F48F}"/>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104033016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EE3192-90E1-27FC-C25C-C89A87F6B3B6}"/>
              </a:ext>
            </a:extLst>
          </p:cNvPr>
          <p:cNvSpPr>
            <a:spLocks noGrp="1"/>
          </p:cNvSpPr>
          <p:nvPr>
            <p:ph type="title"/>
          </p:nvPr>
        </p:nvSpPr>
        <p:spPr/>
        <p:txBody>
          <a:bodyPr/>
          <a:lstStyle>
            <a:lvl1pPr>
              <a:defRPr>
                <a:solidFill>
                  <a:schemeClr val="tx1"/>
                </a:solidFill>
              </a:defRPr>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4F7E5DBF-A778-577B-1BD2-1AA3DBF0BABE}"/>
              </a:ext>
            </a:extLst>
          </p:cNvPr>
          <p:cNvSpPr>
            <a:spLocks noGrp="1"/>
          </p:cNvSpPr>
          <p:nvPr>
            <p:ph sz="half" idx="1"/>
          </p:nvPr>
        </p:nvSpPr>
        <p:spPr>
          <a:xfrm>
            <a:off x="838200" y="1825625"/>
            <a:ext cx="5181600" cy="4351338"/>
          </a:xfrm>
        </p:spPr>
        <p:txBody>
          <a:bodyPr/>
          <a:lstStyle>
            <a:lvl4pPr>
              <a:defRPr>
                <a:solidFill>
                  <a:srgbClr val="0B148B"/>
                </a:solidFill>
              </a:defRPr>
            </a:lvl4pPr>
            <a:lvl5pPr>
              <a:defRPr>
                <a:solidFill>
                  <a:srgbClr val="0B148B"/>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75641AD-105D-9F34-37D8-9A10CDC21E8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94E0AE3-F4E2-ED81-A463-E606F79BB4E5}"/>
              </a:ext>
            </a:extLst>
          </p:cNvPr>
          <p:cNvSpPr>
            <a:spLocks noGrp="1"/>
          </p:cNvSpPr>
          <p:nvPr>
            <p:ph type="dt" sz="half" idx="10"/>
          </p:nvPr>
        </p:nvSpPr>
        <p:spPr/>
        <p:txBody>
          <a:bodyPr/>
          <a:lstStyle/>
          <a:p>
            <a:fld id="{B903B507-B5A5-4EB8-9ED0-F32979F097C2}" type="datetimeFigureOut">
              <a:rPr lang="en-GB" smtClean="0"/>
              <a:t>11/09/2024</a:t>
            </a:fld>
            <a:endParaRPr lang="en-GB"/>
          </a:p>
        </p:txBody>
      </p:sp>
      <p:sp>
        <p:nvSpPr>
          <p:cNvPr id="6" name="Footer Placeholder 5">
            <a:extLst>
              <a:ext uri="{FF2B5EF4-FFF2-40B4-BE49-F238E27FC236}">
                <a16:creationId xmlns:a16="http://schemas.microsoft.com/office/drawing/2014/main" id="{492B5224-9C61-911F-0A5E-3367004FB9D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06B68F9-14C5-5057-0C53-8D2888D6C65B}"/>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144944128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58730-AE93-FF0E-710A-F58BDEA4B57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55C8CAC4-FE14-692D-39DD-E8D37A7D6F9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130266002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2592FF-730A-3ACC-F2C1-FD23CD86FDA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3D8554D-302E-6091-A417-1F656929E894}"/>
              </a:ext>
            </a:extLst>
          </p:cNvPr>
          <p:cNvSpPr>
            <a:spLocks noGrp="1"/>
          </p:cNvSpPr>
          <p:nvPr>
            <p:ph idx="1"/>
          </p:nvPr>
        </p:nvSpPr>
        <p:spPr>
          <a:xfrm>
            <a:off x="838200" y="1825626"/>
            <a:ext cx="10515600" cy="364089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5082398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FDA8D8-3E08-E825-EEC7-DA6D9D83E5E2}"/>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48770BF-58AF-3C36-FB4C-29139C11C436}"/>
              </a:ext>
            </a:extLst>
          </p:cNvPr>
          <p:cNvSpPr>
            <a:spLocks noGrp="1"/>
          </p:cNvSpPr>
          <p:nvPr>
            <p:ph sz="half" idx="1"/>
          </p:nvPr>
        </p:nvSpPr>
        <p:spPr>
          <a:xfrm>
            <a:off x="838200" y="1825625"/>
            <a:ext cx="5156200" cy="38098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CB631763-20BB-AD5E-505E-1B10D5D9BDBA}"/>
              </a:ext>
            </a:extLst>
          </p:cNvPr>
          <p:cNvSpPr>
            <a:spLocks noGrp="1"/>
          </p:cNvSpPr>
          <p:nvPr>
            <p:ph sz="half" idx="2"/>
          </p:nvPr>
        </p:nvSpPr>
        <p:spPr>
          <a:xfrm>
            <a:off x="6197600" y="1825625"/>
            <a:ext cx="5156200" cy="38098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18151476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ABAB3A-AB48-2E71-E045-5905840D90D8}"/>
              </a:ext>
            </a:extLst>
          </p:cNvPr>
          <p:cNvSpPr>
            <a:spLocks noGrp="1"/>
          </p:cNvSpPr>
          <p:nvPr>
            <p:ph type="title"/>
          </p:nvPr>
        </p:nvSpPr>
        <p:spPr>
          <a:xfrm>
            <a:off x="840317" y="365126"/>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14D3FA62-806F-8FBE-B4E4-05253FC077EE}"/>
              </a:ext>
            </a:extLst>
          </p:cNvPr>
          <p:cNvSpPr>
            <a:spLocks noGrp="1"/>
          </p:cNvSpPr>
          <p:nvPr>
            <p:ph type="body" idx="1"/>
          </p:nvPr>
        </p:nvSpPr>
        <p:spPr>
          <a:xfrm>
            <a:off x="840318" y="1681163"/>
            <a:ext cx="5158316"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B42DAB3-9F42-9E68-2677-7F1BCD9DBCC1}"/>
              </a:ext>
            </a:extLst>
          </p:cNvPr>
          <p:cNvSpPr>
            <a:spLocks noGrp="1"/>
          </p:cNvSpPr>
          <p:nvPr>
            <p:ph sz="half" idx="2"/>
          </p:nvPr>
        </p:nvSpPr>
        <p:spPr>
          <a:xfrm>
            <a:off x="840318" y="2505075"/>
            <a:ext cx="5158316" cy="30807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D676026-1C42-780C-0DA1-36F0677FB4C8}"/>
              </a:ext>
            </a:extLst>
          </p:cNvPr>
          <p:cNvSpPr>
            <a:spLocks noGrp="1"/>
          </p:cNvSpPr>
          <p:nvPr>
            <p:ph type="body" sz="quarter" idx="3"/>
          </p:nvPr>
        </p:nvSpPr>
        <p:spPr>
          <a:xfrm>
            <a:off x="6172200" y="1681163"/>
            <a:ext cx="518371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1FD8196-3603-CBCC-3637-B437E1B8CB5D}"/>
              </a:ext>
            </a:extLst>
          </p:cNvPr>
          <p:cNvSpPr>
            <a:spLocks noGrp="1"/>
          </p:cNvSpPr>
          <p:nvPr>
            <p:ph sz="quarter" idx="4"/>
          </p:nvPr>
        </p:nvSpPr>
        <p:spPr>
          <a:xfrm>
            <a:off x="6172200" y="2505075"/>
            <a:ext cx="5183717" cy="30807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25207738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2A9CC-E3FD-E6D5-35FF-D4EBDDABB6CE}"/>
              </a:ext>
            </a:extLst>
          </p:cNvPr>
          <p:cNvSpPr>
            <a:spLocks noGrp="1"/>
          </p:cNvSpPr>
          <p:nvPr>
            <p:ph type="title"/>
          </p:nvPr>
        </p:nvSpPr>
        <p:spPr>
          <a:xfrm>
            <a:off x="840318" y="457200"/>
            <a:ext cx="393276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09F3A581-13D0-8570-8E69-9821B85D70E3}"/>
              </a:ext>
            </a:extLst>
          </p:cNvPr>
          <p:cNvSpPr>
            <a:spLocks noGrp="1"/>
          </p:cNvSpPr>
          <p:nvPr>
            <p:ph idx="1"/>
          </p:nvPr>
        </p:nvSpPr>
        <p:spPr>
          <a:xfrm>
            <a:off x="5183717" y="457201"/>
            <a:ext cx="6172200" cy="540385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0F2BCBE-6ED5-3286-7E74-9AE28B2A2E71}"/>
              </a:ext>
            </a:extLst>
          </p:cNvPr>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144786980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3CEE0-7BAA-340E-518E-5EC828F3BBEB}"/>
              </a:ext>
            </a:extLst>
          </p:cNvPr>
          <p:cNvSpPr>
            <a:spLocks noGrp="1"/>
          </p:cNvSpPr>
          <p:nvPr>
            <p:ph type="title"/>
          </p:nvPr>
        </p:nvSpPr>
        <p:spPr>
          <a:xfrm>
            <a:off x="840318" y="457200"/>
            <a:ext cx="393276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22AE6492-A546-CC16-D9B7-B3125889A403}"/>
              </a:ext>
            </a:extLst>
          </p:cNvPr>
          <p:cNvSpPr>
            <a:spLocks noGrp="1"/>
          </p:cNvSpPr>
          <p:nvPr>
            <p:ph type="pic" idx="1"/>
          </p:nvPr>
        </p:nvSpPr>
        <p:spPr>
          <a:xfrm>
            <a:off x="5183717" y="457200"/>
            <a:ext cx="6172200" cy="5403851"/>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DA98CA9-D03F-6D93-BD5E-2BAE75F09913}"/>
              </a:ext>
            </a:extLst>
          </p:cNvPr>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3095663745"/>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image" Target="../media/image1.png"/><Relationship Id="rId5" Type="http://schemas.openxmlformats.org/officeDocument/2006/relationships/theme" Target="../theme/theme1.xml"/><Relationship Id="rId4" Type="http://schemas.openxmlformats.org/officeDocument/2006/relationships/slideLayout" Target="../slideLayouts/slideLayout4.xml"/></Relationships>
</file>

<file path=ppt/slideMasters/_rels/slideMaster2.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slideLayout" Target="../slideLayouts/slideLayout7.xml"/><Relationship Id="rId7" Type="http://schemas.openxmlformats.org/officeDocument/2006/relationships/theme" Target="../theme/theme2.xml"/><Relationship Id="rId2" Type="http://schemas.openxmlformats.org/officeDocument/2006/relationships/slideLayout" Target="../slideLayouts/slideLayout6.xml"/><Relationship Id="rId1" Type="http://schemas.openxmlformats.org/officeDocument/2006/relationships/slideLayout" Target="../slideLayouts/slideLayout5.xml"/><Relationship Id="rId6" Type="http://schemas.openxmlformats.org/officeDocument/2006/relationships/slideLayout" Target="../slideLayouts/slideLayout10.xml"/><Relationship Id="rId5" Type="http://schemas.openxmlformats.org/officeDocument/2006/relationships/slideLayout" Target="../slideLayouts/slideLayout9.xml"/><Relationship Id="rId4"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blue background with white text&#10;&#10;Description automatically generated with low confidence">
            <a:extLst>
              <a:ext uri="{FF2B5EF4-FFF2-40B4-BE49-F238E27FC236}">
                <a16:creationId xmlns:a16="http://schemas.microsoft.com/office/drawing/2014/main" id="{54B31FAD-A0B3-FC30-DEA7-D7A295A647D4}"/>
              </a:ext>
            </a:extLst>
          </p:cNvPr>
          <p:cNvPicPr>
            <a:picLocks noChangeAspect="1"/>
          </p:cNvPicPr>
          <p:nvPr/>
        </p:nvPicPr>
        <p:blipFill>
          <a:blip r:embed="rId6"/>
          <a:stretch>
            <a:fillRect/>
          </a:stretch>
        </p:blipFill>
        <p:spPr>
          <a:xfrm>
            <a:off x="0" y="0"/>
            <a:ext cx="12192000" cy="6858000"/>
          </a:xfrm>
          <a:prstGeom prst="rect">
            <a:avLst/>
          </a:prstGeom>
        </p:spPr>
      </p:pic>
    </p:spTree>
    <p:extLst>
      <p:ext uri="{BB962C8B-B14F-4D97-AF65-F5344CB8AC3E}">
        <p14:creationId xmlns:p14="http://schemas.microsoft.com/office/powerpoint/2010/main" val="393372532"/>
      </p:ext>
    </p:extLst>
  </p:cSld>
  <p:clrMap bg1="lt1" tx1="dk1" bg2="lt2" tx2="dk2" accent1="accent1" accent2="accent2" accent3="accent3" accent4="accent4" accent5="accent5" accent6="accent6" hlink="hlink" folHlink="folHlink"/>
  <p:sldLayoutIdLst>
    <p:sldLayoutId id="2147483688" r:id="rId1"/>
    <p:sldLayoutId id="2147483689" r:id="rId2"/>
    <p:sldLayoutId id="2147483690" r:id="rId3"/>
    <p:sldLayoutId id="2147483691"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0D12B95-E5E9-0A88-2236-8231CA4F8808}"/>
              </a:ext>
            </a:extLst>
          </p:cNvPr>
          <p:cNvSpPr>
            <a:spLocks noGrp="1"/>
          </p:cNvSpPr>
          <p:nvPr>
            <p:ph type="title"/>
          </p:nvPr>
        </p:nvSpPr>
        <p:spPr>
          <a:xfrm>
            <a:off x="838200" y="365126"/>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11E218A4-832E-EF8D-0DFA-D359DCE4D90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258DF01-6422-7867-AD66-61635F4058B1}"/>
              </a:ext>
            </a:extLst>
          </p:cNvPr>
          <p:cNvSpPr>
            <a:spLocks noGrp="1"/>
          </p:cNvSpPr>
          <p:nvPr>
            <p:ph type="dt" sz="half" idx="2"/>
          </p:nvPr>
        </p:nvSpPr>
        <p:spPr>
          <a:xfrm>
            <a:off x="838200" y="6356351"/>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755CD24-C473-2E4F-9AE6-964E15D7F65F}" type="datetimeFigureOut">
              <a:rPr lang="en-US" smtClean="0"/>
              <a:t>9/11/2024</a:t>
            </a:fld>
            <a:endParaRPr lang="en-US"/>
          </a:p>
        </p:txBody>
      </p:sp>
      <p:sp>
        <p:nvSpPr>
          <p:cNvPr id="5" name="Footer Placeholder 4">
            <a:extLst>
              <a:ext uri="{FF2B5EF4-FFF2-40B4-BE49-F238E27FC236}">
                <a16:creationId xmlns:a16="http://schemas.microsoft.com/office/drawing/2014/main" id="{327AB7A4-DB46-D777-91C4-92DB57F61457}"/>
              </a:ext>
            </a:extLst>
          </p:cNvPr>
          <p:cNvSpPr>
            <a:spLocks noGrp="1"/>
          </p:cNvSpPr>
          <p:nvPr>
            <p:ph type="ftr" sz="quarter" idx="3"/>
          </p:nvPr>
        </p:nvSpPr>
        <p:spPr>
          <a:xfrm>
            <a:off x="4038600" y="6356351"/>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7AD2823-7223-BDB7-2635-F1184CC9FD31}"/>
              </a:ext>
            </a:extLst>
          </p:cNvPr>
          <p:cNvSpPr>
            <a:spLocks noGrp="1"/>
          </p:cNvSpPr>
          <p:nvPr>
            <p:ph type="sldNum" sz="quarter" idx="4"/>
          </p:nvPr>
        </p:nvSpPr>
        <p:spPr>
          <a:xfrm>
            <a:off x="8610600" y="6356351"/>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7302E44-E074-904B-9870-14DEF89A79BD}" type="slidenum">
              <a:rPr lang="en-US" smtClean="0"/>
              <a:t>‹#›</a:t>
            </a:fld>
            <a:endParaRPr lang="en-US"/>
          </a:p>
        </p:txBody>
      </p:sp>
      <p:pic>
        <p:nvPicPr>
          <p:cNvPr id="8" name="Picture 7" descr="A picture containing text, screenshot, businesscard, design&#10;&#10;Description automatically generated">
            <a:extLst>
              <a:ext uri="{FF2B5EF4-FFF2-40B4-BE49-F238E27FC236}">
                <a16:creationId xmlns:a16="http://schemas.microsoft.com/office/drawing/2014/main" id="{22DAAF22-B42F-17F3-6C35-7E6E3C1B7110}"/>
              </a:ext>
            </a:extLst>
          </p:cNvPr>
          <p:cNvPicPr>
            <a:picLocks noChangeAspect="1"/>
          </p:cNvPicPr>
          <p:nvPr/>
        </p:nvPicPr>
        <p:blipFill>
          <a:blip r:embed="rId8"/>
          <a:stretch>
            <a:fillRect/>
          </a:stretch>
        </p:blipFill>
        <p:spPr>
          <a:xfrm>
            <a:off x="0" y="0"/>
            <a:ext cx="12192000" cy="6858000"/>
          </a:xfrm>
          <a:prstGeom prst="rect">
            <a:avLst/>
          </a:prstGeom>
        </p:spPr>
      </p:pic>
    </p:spTree>
    <p:extLst>
      <p:ext uri="{BB962C8B-B14F-4D97-AF65-F5344CB8AC3E}">
        <p14:creationId xmlns:p14="http://schemas.microsoft.com/office/powerpoint/2010/main" val="2797623980"/>
      </p:ext>
    </p:extLst>
  </p:cSld>
  <p:clrMap bg1="lt1" tx1="dk1" bg2="lt2" tx2="dk2" accent1="accent1" accent2="accent2" accent3="accent3" accent4="accent4" accent5="accent5" accent6="accent6" hlink="hlink" folHlink="folHlink"/>
  <p:sldLayoutIdLst>
    <p:sldLayoutId id="2147483693" r:id="rId1"/>
    <p:sldLayoutId id="2147483694" r:id="rId2"/>
    <p:sldLayoutId id="2147483695" r:id="rId3"/>
    <p:sldLayoutId id="2147483696" r:id="rId4"/>
    <p:sldLayoutId id="2147483697" r:id="rId5"/>
    <p:sldLayoutId id="2147483698" r:id="rId6"/>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7.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GB" dirty="0"/>
              <a:t>ECYW5004</a:t>
            </a:r>
            <a:br>
              <a:rPr lang="en-GB" dirty="0"/>
            </a:br>
            <a:r>
              <a:rPr lang="en-GB" dirty="0"/>
              <a:t>Young People in Society</a:t>
            </a:r>
          </a:p>
        </p:txBody>
      </p:sp>
      <p:sp>
        <p:nvSpPr>
          <p:cNvPr id="3" name="Subtitle 2"/>
          <p:cNvSpPr>
            <a:spLocks noGrp="1"/>
          </p:cNvSpPr>
          <p:nvPr>
            <p:ph type="subTitle" idx="1"/>
          </p:nvPr>
        </p:nvSpPr>
        <p:spPr/>
        <p:txBody>
          <a:bodyPr/>
          <a:lstStyle/>
          <a:p>
            <a:r>
              <a:rPr lang="en-GB" dirty="0"/>
              <a:t>Participatory and Creative Approaches  </a:t>
            </a:r>
          </a:p>
        </p:txBody>
      </p:sp>
    </p:spTree>
    <p:extLst>
      <p:ext uri="{BB962C8B-B14F-4D97-AF65-F5344CB8AC3E}">
        <p14:creationId xmlns:p14="http://schemas.microsoft.com/office/powerpoint/2010/main" val="376723924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D72EF3-0A80-4E5C-AADF-28D569122D87}"/>
              </a:ext>
            </a:extLst>
          </p:cNvPr>
          <p:cNvSpPr>
            <a:spLocks noGrp="1"/>
          </p:cNvSpPr>
          <p:nvPr>
            <p:ph type="ctrTitle"/>
          </p:nvPr>
        </p:nvSpPr>
        <p:spPr/>
        <p:txBody>
          <a:bodyPr/>
          <a:lstStyle/>
          <a:p>
            <a:r>
              <a:rPr lang="en-GB" dirty="0"/>
              <a:t>Lecture 2</a:t>
            </a:r>
          </a:p>
        </p:txBody>
      </p:sp>
      <p:sp>
        <p:nvSpPr>
          <p:cNvPr id="4" name="Subtitle 3">
            <a:extLst>
              <a:ext uri="{FF2B5EF4-FFF2-40B4-BE49-F238E27FC236}">
                <a16:creationId xmlns:a16="http://schemas.microsoft.com/office/drawing/2014/main" id="{17AD3919-A908-4D61-B19F-8285EADF3D45}"/>
              </a:ext>
            </a:extLst>
          </p:cNvPr>
          <p:cNvSpPr>
            <a:spLocks noGrp="1"/>
          </p:cNvSpPr>
          <p:nvPr>
            <p:ph type="subTitle" idx="1"/>
          </p:nvPr>
        </p:nvSpPr>
        <p:spPr/>
        <p:txBody>
          <a:bodyPr/>
          <a:lstStyle/>
          <a:p>
            <a:endParaRPr lang="en-GB" dirty="0"/>
          </a:p>
        </p:txBody>
      </p:sp>
    </p:spTree>
    <p:extLst>
      <p:ext uri="{BB962C8B-B14F-4D97-AF65-F5344CB8AC3E}">
        <p14:creationId xmlns:p14="http://schemas.microsoft.com/office/powerpoint/2010/main" val="94989765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240302-E35D-4EB9-AA30-8FC49FB415EF}"/>
              </a:ext>
            </a:extLst>
          </p:cNvPr>
          <p:cNvSpPr>
            <a:spLocks noGrp="1"/>
          </p:cNvSpPr>
          <p:nvPr>
            <p:ph type="title"/>
          </p:nvPr>
        </p:nvSpPr>
        <p:spPr/>
        <p:txBody>
          <a:bodyPr/>
          <a:lstStyle/>
          <a:p>
            <a:r>
              <a:rPr lang="en-GB" dirty="0"/>
              <a:t>Thursday’s Lecture</a:t>
            </a:r>
          </a:p>
        </p:txBody>
      </p:sp>
      <p:sp>
        <p:nvSpPr>
          <p:cNvPr id="3" name="Content Placeholder 2">
            <a:extLst>
              <a:ext uri="{FF2B5EF4-FFF2-40B4-BE49-F238E27FC236}">
                <a16:creationId xmlns:a16="http://schemas.microsoft.com/office/drawing/2014/main" id="{496C8820-5BFD-4D55-8A4D-74B25A4CFE23}"/>
              </a:ext>
            </a:extLst>
          </p:cNvPr>
          <p:cNvSpPr>
            <a:spLocks noGrp="1"/>
          </p:cNvSpPr>
          <p:nvPr>
            <p:ph idx="1"/>
          </p:nvPr>
        </p:nvSpPr>
        <p:spPr/>
        <p:txBody>
          <a:bodyPr/>
          <a:lstStyle/>
          <a:p>
            <a:r>
              <a:rPr lang="en-GB" dirty="0"/>
              <a:t>Individual Feedback on task introduced at the end of the lecture </a:t>
            </a:r>
          </a:p>
          <a:p>
            <a:endParaRPr lang="en-GB" dirty="0"/>
          </a:p>
          <a:p>
            <a:r>
              <a:rPr lang="en-GB" dirty="0"/>
              <a:t>Any Volunteers to start the discussion?</a:t>
            </a:r>
          </a:p>
          <a:p>
            <a:pPr lvl="1"/>
            <a:r>
              <a:rPr lang="en-GB" dirty="0"/>
              <a:t>What were your observations?</a:t>
            </a:r>
          </a:p>
        </p:txBody>
      </p:sp>
    </p:spTree>
    <p:extLst>
      <p:ext uri="{BB962C8B-B14F-4D97-AF65-F5344CB8AC3E}">
        <p14:creationId xmlns:p14="http://schemas.microsoft.com/office/powerpoint/2010/main" val="185873847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20A610-20DF-4671-A85E-32648A416DD1}"/>
              </a:ext>
            </a:extLst>
          </p:cNvPr>
          <p:cNvSpPr>
            <a:spLocks noGrp="1"/>
          </p:cNvSpPr>
          <p:nvPr>
            <p:ph type="title"/>
          </p:nvPr>
        </p:nvSpPr>
        <p:spPr>
          <a:xfrm>
            <a:off x="838200" y="365125"/>
            <a:ext cx="10515600" cy="713981"/>
          </a:xfrm>
        </p:spPr>
        <p:txBody>
          <a:bodyPr/>
          <a:lstStyle/>
          <a:p>
            <a:r>
              <a:rPr lang="en-GB" dirty="0"/>
              <a:t>Group Task</a:t>
            </a:r>
          </a:p>
        </p:txBody>
      </p:sp>
      <p:sp>
        <p:nvSpPr>
          <p:cNvPr id="3" name="Content Placeholder 2">
            <a:extLst>
              <a:ext uri="{FF2B5EF4-FFF2-40B4-BE49-F238E27FC236}">
                <a16:creationId xmlns:a16="http://schemas.microsoft.com/office/drawing/2014/main" id="{0B097223-B979-4811-B085-5D210DEE5A9E}"/>
              </a:ext>
            </a:extLst>
          </p:cNvPr>
          <p:cNvSpPr>
            <a:spLocks noGrp="1"/>
          </p:cNvSpPr>
          <p:nvPr>
            <p:ph idx="1"/>
          </p:nvPr>
        </p:nvSpPr>
        <p:spPr>
          <a:xfrm>
            <a:off x="838200" y="1198375"/>
            <a:ext cx="10515600" cy="4978588"/>
          </a:xfrm>
        </p:spPr>
        <p:txBody>
          <a:bodyPr/>
          <a:lstStyle/>
          <a:p>
            <a:r>
              <a:rPr lang="en-GB" dirty="0"/>
              <a:t>Discussion Task – in groups consider the following:</a:t>
            </a:r>
          </a:p>
          <a:p>
            <a:endParaRPr lang="en-GB" dirty="0"/>
          </a:p>
          <a:p>
            <a:r>
              <a:rPr lang="en-GB" dirty="0"/>
              <a:t>Can you think of any interventions or youth work approaches such as delivering sessions that would benefit the:</a:t>
            </a:r>
          </a:p>
          <a:p>
            <a:pPr lvl="1"/>
            <a:r>
              <a:rPr lang="en-GB" dirty="0"/>
              <a:t>Young people</a:t>
            </a:r>
          </a:p>
          <a:p>
            <a:pPr lvl="1"/>
            <a:r>
              <a:rPr lang="en-GB" dirty="0"/>
              <a:t>Family</a:t>
            </a:r>
          </a:p>
          <a:p>
            <a:pPr lvl="1"/>
            <a:r>
              <a:rPr lang="en-GB" dirty="0"/>
              <a:t>Community</a:t>
            </a:r>
          </a:p>
          <a:p>
            <a:endParaRPr lang="en-GB" dirty="0"/>
          </a:p>
          <a:p>
            <a:r>
              <a:rPr lang="en-GB" dirty="0"/>
              <a:t>What, if any are the lessons for Youth Work.</a:t>
            </a:r>
          </a:p>
          <a:p>
            <a:endParaRPr lang="en-GB" dirty="0"/>
          </a:p>
        </p:txBody>
      </p:sp>
    </p:spTree>
    <p:extLst>
      <p:ext uri="{BB962C8B-B14F-4D97-AF65-F5344CB8AC3E}">
        <p14:creationId xmlns:p14="http://schemas.microsoft.com/office/powerpoint/2010/main" val="352166302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9EEAFA-3B53-42E5-B052-451550D156D3}"/>
              </a:ext>
            </a:extLst>
          </p:cNvPr>
          <p:cNvSpPr>
            <a:spLocks noGrp="1"/>
          </p:cNvSpPr>
          <p:nvPr>
            <p:ph type="title"/>
          </p:nvPr>
        </p:nvSpPr>
        <p:spPr>
          <a:xfrm>
            <a:off x="312373" y="365125"/>
            <a:ext cx="11041427" cy="645827"/>
          </a:xfrm>
        </p:spPr>
        <p:txBody>
          <a:bodyPr>
            <a:normAutofit fontScale="90000"/>
          </a:bodyPr>
          <a:lstStyle/>
          <a:p>
            <a:r>
              <a:rPr lang="en-GB" dirty="0"/>
              <a:t>Group Work – directed study</a:t>
            </a:r>
          </a:p>
        </p:txBody>
      </p:sp>
      <p:sp>
        <p:nvSpPr>
          <p:cNvPr id="3" name="Content Placeholder 2">
            <a:extLst>
              <a:ext uri="{FF2B5EF4-FFF2-40B4-BE49-F238E27FC236}">
                <a16:creationId xmlns:a16="http://schemas.microsoft.com/office/drawing/2014/main" id="{8C33C7FA-14FA-4B51-A736-4540704443F7}"/>
              </a:ext>
            </a:extLst>
          </p:cNvPr>
          <p:cNvSpPr>
            <a:spLocks noGrp="1"/>
          </p:cNvSpPr>
          <p:nvPr>
            <p:ph idx="1"/>
          </p:nvPr>
        </p:nvSpPr>
        <p:spPr>
          <a:xfrm>
            <a:off x="431169" y="1465312"/>
            <a:ext cx="11308364" cy="4202832"/>
          </a:xfrm>
        </p:spPr>
        <p:txBody>
          <a:bodyPr>
            <a:normAutofit fontScale="77500" lnSpcReduction="20000"/>
          </a:bodyPr>
          <a:lstStyle/>
          <a:p>
            <a:r>
              <a:rPr lang="en-GB" dirty="0"/>
              <a:t>In small groups plan and prepare a session plan that outlines how you would address a health and well-being need for a young person/people that you have identified from watching the documentary.</a:t>
            </a:r>
          </a:p>
          <a:p>
            <a:pPr marL="0" indent="0">
              <a:buNone/>
            </a:pPr>
            <a:r>
              <a:rPr lang="en-GB" dirty="0"/>
              <a:t>The Brief</a:t>
            </a:r>
          </a:p>
          <a:p>
            <a:r>
              <a:rPr lang="en-GB" dirty="0"/>
              <a:t>You have a 30 minutes session to plan for, you do not know the young person/group and therefore you will need to include a way of getting to know the participants – (Ice Breaker).</a:t>
            </a:r>
          </a:p>
          <a:p>
            <a:r>
              <a:rPr lang="en-GB" dirty="0"/>
              <a:t>You will need to provide some background to the issue that you are exploring, such as current information/stats. What did you observe and how could this impact the young person/young people?</a:t>
            </a:r>
          </a:p>
          <a:p>
            <a:r>
              <a:rPr lang="en-GB" dirty="0"/>
              <a:t>You should include a discussion on the participatory approaches you would use to engage the young people in the session and explain your reasons for using these.</a:t>
            </a:r>
          </a:p>
          <a:p>
            <a:r>
              <a:rPr lang="en-GB" dirty="0"/>
              <a:t>Remember to include a discussion around your evaluation, what methods will you use to evaluate the session?</a:t>
            </a:r>
          </a:p>
        </p:txBody>
      </p:sp>
    </p:spTree>
    <p:extLst>
      <p:ext uri="{BB962C8B-B14F-4D97-AF65-F5344CB8AC3E}">
        <p14:creationId xmlns:p14="http://schemas.microsoft.com/office/powerpoint/2010/main" val="420701003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55E6B3-5ECE-4E1E-9D86-6776D70A2F49}"/>
              </a:ext>
            </a:extLst>
          </p:cNvPr>
          <p:cNvSpPr>
            <a:spLocks noGrp="1"/>
          </p:cNvSpPr>
          <p:nvPr>
            <p:ph type="title"/>
          </p:nvPr>
        </p:nvSpPr>
        <p:spPr>
          <a:xfrm>
            <a:off x="838200" y="365126"/>
            <a:ext cx="10515600" cy="606070"/>
          </a:xfrm>
        </p:spPr>
        <p:txBody>
          <a:bodyPr>
            <a:normAutofit fontScale="90000"/>
          </a:bodyPr>
          <a:lstStyle/>
          <a:p>
            <a:r>
              <a:rPr lang="en-GB" dirty="0"/>
              <a:t>Group Task – Directed study</a:t>
            </a:r>
          </a:p>
        </p:txBody>
      </p:sp>
      <p:sp>
        <p:nvSpPr>
          <p:cNvPr id="3" name="Content Placeholder 2">
            <a:extLst>
              <a:ext uri="{FF2B5EF4-FFF2-40B4-BE49-F238E27FC236}">
                <a16:creationId xmlns:a16="http://schemas.microsoft.com/office/drawing/2014/main" id="{7945B032-91EC-46FE-84FD-BA46DE691A11}"/>
              </a:ext>
            </a:extLst>
          </p:cNvPr>
          <p:cNvSpPr>
            <a:spLocks noGrp="1"/>
          </p:cNvSpPr>
          <p:nvPr>
            <p:ph idx="1"/>
          </p:nvPr>
        </p:nvSpPr>
        <p:spPr>
          <a:xfrm>
            <a:off x="838200" y="1556185"/>
            <a:ext cx="10515600" cy="3958614"/>
          </a:xfrm>
        </p:spPr>
        <p:txBody>
          <a:bodyPr>
            <a:normAutofit/>
          </a:bodyPr>
          <a:lstStyle/>
          <a:p>
            <a:pPr marL="0" indent="0">
              <a:buNone/>
            </a:pPr>
            <a:r>
              <a:rPr lang="en-GB" b="1" dirty="0"/>
              <a:t>You will not deliver the session, however you will be required to provide an overview of the session which includes a detailed summary of the approaches included. </a:t>
            </a:r>
          </a:p>
          <a:p>
            <a:pPr marL="0" indent="0">
              <a:buNone/>
            </a:pPr>
            <a:endParaRPr lang="en-GB" b="1" dirty="0"/>
          </a:p>
          <a:p>
            <a:pPr marL="0" indent="0">
              <a:buNone/>
            </a:pPr>
            <a:r>
              <a:rPr lang="en-GB" b="1" dirty="0"/>
              <a:t>There are some examples of session plans and additional reading placed on Moodle for you – or use your own initiative and research this area.</a:t>
            </a:r>
          </a:p>
          <a:p>
            <a:pPr marL="0" indent="0">
              <a:buNone/>
            </a:pPr>
            <a:endParaRPr lang="en-GB" b="1" dirty="0"/>
          </a:p>
          <a:p>
            <a:pPr marL="0" indent="0">
              <a:buNone/>
            </a:pPr>
            <a:endParaRPr lang="en-GB" b="1" dirty="0"/>
          </a:p>
          <a:p>
            <a:pPr marL="0" indent="0">
              <a:buNone/>
            </a:pPr>
            <a:endParaRPr lang="en-GB" b="1" dirty="0"/>
          </a:p>
          <a:p>
            <a:endParaRPr lang="en-GB" dirty="0"/>
          </a:p>
        </p:txBody>
      </p:sp>
    </p:spTree>
    <p:extLst>
      <p:ext uri="{BB962C8B-B14F-4D97-AF65-F5344CB8AC3E}">
        <p14:creationId xmlns:p14="http://schemas.microsoft.com/office/powerpoint/2010/main" val="150107596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GB" dirty="0"/>
              <a:t>ECYW5004</a:t>
            </a:r>
            <a:br>
              <a:rPr lang="en-GB" dirty="0"/>
            </a:br>
            <a:r>
              <a:rPr lang="en-GB" dirty="0"/>
              <a:t>Young People in Society</a:t>
            </a:r>
          </a:p>
        </p:txBody>
      </p:sp>
      <p:sp>
        <p:nvSpPr>
          <p:cNvPr id="3" name="Subtitle 2"/>
          <p:cNvSpPr>
            <a:spLocks noGrp="1"/>
          </p:cNvSpPr>
          <p:nvPr>
            <p:ph type="subTitle" idx="1"/>
          </p:nvPr>
        </p:nvSpPr>
        <p:spPr/>
        <p:txBody>
          <a:bodyPr/>
          <a:lstStyle/>
          <a:p>
            <a:r>
              <a:rPr lang="en-GB" dirty="0"/>
              <a:t>Participatory and Creative Approaches  </a:t>
            </a:r>
          </a:p>
        </p:txBody>
      </p:sp>
    </p:spTree>
    <p:extLst>
      <p:ext uri="{BB962C8B-B14F-4D97-AF65-F5344CB8AC3E}">
        <p14:creationId xmlns:p14="http://schemas.microsoft.com/office/powerpoint/2010/main" val="396474882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7667" y="365125"/>
            <a:ext cx="11206133" cy="600391"/>
          </a:xfrm>
        </p:spPr>
        <p:txBody>
          <a:bodyPr>
            <a:normAutofit fontScale="90000"/>
          </a:bodyPr>
          <a:lstStyle/>
          <a:p>
            <a:r>
              <a:rPr lang="en-GB" dirty="0"/>
              <a:t>Discussion</a:t>
            </a:r>
          </a:p>
        </p:txBody>
      </p:sp>
      <p:sp>
        <p:nvSpPr>
          <p:cNvPr id="3" name="Content Placeholder 2"/>
          <p:cNvSpPr>
            <a:spLocks noGrp="1"/>
          </p:cNvSpPr>
          <p:nvPr>
            <p:ph idx="1"/>
          </p:nvPr>
        </p:nvSpPr>
        <p:spPr>
          <a:xfrm>
            <a:off x="687221" y="1266529"/>
            <a:ext cx="10666580" cy="4316423"/>
          </a:xfrm>
        </p:spPr>
        <p:txBody>
          <a:bodyPr>
            <a:normAutofit lnSpcReduction="10000"/>
          </a:bodyPr>
          <a:lstStyle/>
          <a:p>
            <a:r>
              <a:rPr lang="en-GB" dirty="0"/>
              <a:t>Why do we use participatory and creative approaches when delivering issue-based sessions with young people?</a:t>
            </a:r>
          </a:p>
          <a:p>
            <a:endParaRPr lang="en-GB" dirty="0"/>
          </a:p>
          <a:p>
            <a:pPr marL="0" indent="0">
              <a:buNone/>
            </a:pPr>
            <a:r>
              <a:rPr lang="en-GB" b="1" dirty="0"/>
              <a:t>Prompts</a:t>
            </a:r>
            <a:endParaRPr lang="en-GB" dirty="0"/>
          </a:p>
          <a:p>
            <a:pPr marL="0" indent="0">
              <a:buNone/>
            </a:pPr>
            <a:r>
              <a:rPr lang="en-GB" dirty="0"/>
              <a:t>What about adolescent brain development? What are the important considerations for us as practitioners?</a:t>
            </a:r>
          </a:p>
          <a:p>
            <a:pPr marL="0" indent="0">
              <a:buNone/>
            </a:pPr>
            <a:r>
              <a:rPr lang="en-GB" dirty="0"/>
              <a:t>What about experiential learning or reflective activities?</a:t>
            </a:r>
          </a:p>
          <a:p>
            <a:pPr marL="0" indent="0">
              <a:buNone/>
            </a:pPr>
            <a:r>
              <a:rPr lang="en-GB" dirty="0"/>
              <a:t>What about Learning styles – what do you know about these? How have you informed your practice with young people? Or are you just winging it!!!!!</a:t>
            </a:r>
          </a:p>
        </p:txBody>
      </p:sp>
    </p:spTree>
    <p:extLst>
      <p:ext uri="{BB962C8B-B14F-4D97-AF65-F5344CB8AC3E}">
        <p14:creationId xmlns:p14="http://schemas.microsoft.com/office/powerpoint/2010/main" val="379691251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C03B3A-BCDF-40AB-AEFB-BE19A9278873}"/>
              </a:ext>
            </a:extLst>
          </p:cNvPr>
          <p:cNvSpPr>
            <a:spLocks noGrp="1"/>
          </p:cNvSpPr>
          <p:nvPr>
            <p:ph type="title"/>
          </p:nvPr>
        </p:nvSpPr>
        <p:spPr>
          <a:xfrm>
            <a:off x="838200" y="365125"/>
            <a:ext cx="10515600" cy="571993"/>
          </a:xfrm>
        </p:spPr>
        <p:txBody>
          <a:bodyPr>
            <a:normAutofit fontScale="90000"/>
          </a:bodyPr>
          <a:lstStyle/>
          <a:p>
            <a:r>
              <a:rPr lang="en-GB" dirty="0"/>
              <a:t>The Importance of Participation</a:t>
            </a:r>
          </a:p>
        </p:txBody>
      </p:sp>
      <p:sp>
        <p:nvSpPr>
          <p:cNvPr id="3" name="Content Placeholder 2">
            <a:extLst>
              <a:ext uri="{FF2B5EF4-FFF2-40B4-BE49-F238E27FC236}">
                <a16:creationId xmlns:a16="http://schemas.microsoft.com/office/drawing/2014/main" id="{63AC0A51-0F24-4A93-ADDD-DC957611BE8F}"/>
              </a:ext>
            </a:extLst>
          </p:cNvPr>
          <p:cNvSpPr>
            <a:spLocks noGrp="1"/>
          </p:cNvSpPr>
          <p:nvPr>
            <p:ph idx="1"/>
          </p:nvPr>
        </p:nvSpPr>
        <p:spPr>
          <a:xfrm>
            <a:off x="775253" y="1340767"/>
            <a:ext cx="10515599" cy="4105875"/>
          </a:xfrm>
        </p:spPr>
        <p:txBody>
          <a:bodyPr>
            <a:normAutofit fontScale="92500" lnSpcReduction="10000"/>
          </a:bodyPr>
          <a:lstStyle/>
          <a:p>
            <a:r>
              <a:rPr lang="en-GB" dirty="0"/>
              <a:t>Participatory approaches offers opportunity for individual young people and groups of young people to develop skills through experience. </a:t>
            </a:r>
          </a:p>
          <a:p>
            <a:pPr marL="0" indent="0">
              <a:buNone/>
            </a:pPr>
            <a:endParaRPr lang="en-GB" dirty="0"/>
          </a:p>
          <a:p>
            <a:r>
              <a:rPr lang="en-GB" dirty="0"/>
              <a:t>Young people may lack the experience that comes from practice, but adults can help them develop this by using creative and participative facilitation methods. </a:t>
            </a:r>
          </a:p>
          <a:p>
            <a:endParaRPr lang="en-GB" dirty="0"/>
          </a:p>
          <a:p>
            <a:r>
              <a:rPr lang="en-GB" dirty="0"/>
              <a:t>Youth workers understand the importance of learning from experience from their own practice and can draw on these theories to support their own professional development, but also their practical work with young people. </a:t>
            </a:r>
          </a:p>
        </p:txBody>
      </p:sp>
    </p:spTree>
    <p:extLst>
      <p:ext uri="{BB962C8B-B14F-4D97-AF65-F5344CB8AC3E}">
        <p14:creationId xmlns:p14="http://schemas.microsoft.com/office/powerpoint/2010/main" val="147648346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a:extLst>
              <a:ext uri="{FF2B5EF4-FFF2-40B4-BE49-F238E27FC236}">
                <a16:creationId xmlns:a16="http://schemas.microsoft.com/office/drawing/2014/main" id="{3E2A2899-8434-45D5-AE78-C67B03E6F209}"/>
              </a:ext>
            </a:extLst>
          </p:cNvPr>
          <p:cNvSpPr>
            <a:spLocks noGrp="1"/>
          </p:cNvSpPr>
          <p:nvPr>
            <p:ph type="title"/>
          </p:nvPr>
        </p:nvSpPr>
        <p:spPr>
          <a:xfrm>
            <a:off x="838200" y="365126"/>
            <a:ext cx="10515600" cy="509518"/>
          </a:xfrm>
        </p:spPr>
        <p:txBody>
          <a:bodyPr>
            <a:normAutofit fontScale="90000"/>
          </a:bodyPr>
          <a:lstStyle/>
          <a:p>
            <a:pPr eaLnBrk="1" hangingPunct="1"/>
            <a:r>
              <a:rPr lang="en-GB" altLang="en-US" dirty="0"/>
              <a:t>Experiential Learning Approach</a:t>
            </a:r>
          </a:p>
        </p:txBody>
      </p:sp>
      <p:sp>
        <p:nvSpPr>
          <p:cNvPr id="21507" name="Rectangle 3">
            <a:extLst>
              <a:ext uri="{FF2B5EF4-FFF2-40B4-BE49-F238E27FC236}">
                <a16:creationId xmlns:a16="http://schemas.microsoft.com/office/drawing/2014/main" id="{1D7012BD-7675-4C8E-9AD3-089122D83ACD}"/>
              </a:ext>
            </a:extLst>
          </p:cNvPr>
          <p:cNvSpPr>
            <a:spLocks noGrp="1"/>
          </p:cNvSpPr>
          <p:nvPr>
            <p:ph idx="1"/>
          </p:nvPr>
        </p:nvSpPr>
        <p:spPr>
          <a:xfrm>
            <a:off x="783771" y="1268761"/>
            <a:ext cx="10515600" cy="4416422"/>
          </a:xfrm>
        </p:spPr>
        <p:txBody>
          <a:bodyPr>
            <a:normAutofit lnSpcReduction="10000"/>
          </a:bodyPr>
          <a:lstStyle/>
          <a:p>
            <a:pPr eaLnBrk="1" hangingPunct="1">
              <a:lnSpc>
                <a:spcPct val="90000"/>
              </a:lnSpc>
            </a:pPr>
            <a:r>
              <a:rPr lang="en-GB" altLang="en-US" sz="2400" dirty="0"/>
              <a:t>From the age of 11 to 15 young people are acquiring the ability of abstract thought.  They will still use concrete experiences in order to develop knowledge.  However, some young people remain stuck at the stage where learning needs to be based on concrete evidence.</a:t>
            </a:r>
          </a:p>
          <a:p>
            <a:pPr eaLnBrk="1" hangingPunct="1">
              <a:lnSpc>
                <a:spcPct val="90000"/>
              </a:lnSpc>
              <a:buFontTx/>
              <a:buNone/>
            </a:pPr>
            <a:endParaRPr lang="en-GB" altLang="en-US" sz="2400" dirty="0"/>
          </a:p>
          <a:p>
            <a:pPr eaLnBrk="1" hangingPunct="1">
              <a:lnSpc>
                <a:spcPct val="90000"/>
              </a:lnSpc>
            </a:pPr>
            <a:r>
              <a:rPr lang="en-GB" altLang="en-US" sz="2400" dirty="0"/>
              <a:t>In these circumstances the youth worker should use an </a:t>
            </a:r>
            <a:endParaRPr lang="en-GB" altLang="en-US" sz="2400" b="1" dirty="0"/>
          </a:p>
          <a:p>
            <a:pPr lvl="1" eaLnBrk="1" hangingPunct="1">
              <a:lnSpc>
                <a:spcPct val="90000"/>
              </a:lnSpc>
            </a:pPr>
            <a:r>
              <a:rPr lang="en-GB" altLang="en-US" b="1" dirty="0"/>
              <a:t>Experiential learning approach.  </a:t>
            </a:r>
          </a:p>
          <a:p>
            <a:pPr lvl="1" eaLnBrk="1" hangingPunct="1">
              <a:lnSpc>
                <a:spcPct val="90000"/>
              </a:lnSpc>
              <a:buFontTx/>
              <a:buNone/>
            </a:pPr>
            <a:endParaRPr lang="en-GB" altLang="en-US" dirty="0"/>
          </a:p>
          <a:p>
            <a:pPr eaLnBrk="1" hangingPunct="1">
              <a:lnSpc>
                <a:spcPct val="90000"/>
              </a:lnSpc>
            </a:pPr>
            <a:r>
              <a:rPr lang="en-GB" altLang="en-US" sz="2400" dirty="0"/>
              <a:t>This model encourages development of </a:t>
            </a:r>
            <a:endParaRPr lang="en-GB" altLang="en-US" sz="2400" b="1" dirty="0"/>
          </a:p>
          <a:p>
            <a:pPr lvl="1" eaLnBrk="1" hangingPunct="1">
              <a:lnSpc>
                <a:spcPct val="90000"/>
              </a:lnSpc>
            </a:pPr>
            <a:r>
              <a:rPr lang="en-GB" altLang="en-US" b="1" dirty="0"/>
              <a:t>Motivation and shared understanding, </a:t>
            </a:r>
          </a:p>
          <a:p>
            <a:pPr lvl="1" eaLnBrk="1" hangingPunct="1">
              <a:lnSpc>
                <a:spcPct val="90000"/>
              </a:lnSpc>
            </a:pPr>
            <a:r>
              <a:rPr lang="en-GB" altLang="en-US" b="1" dirty="0"/>
              <a:t>Practical abilities and </a:t>
            </a:r>
          </a:p>
          <a:p>
            <a:pPr lvl="1" eaLnBrk="1" hangingPunct="1">
              <a:lnSpc>
                <a:spcPct val="90000"/>
              </a:lnSpc>
            </a:pPr>
            <a:r>
              <a:rPr lang="en-GB" altLang="en-US" b="1" dirty="0"/>
              <a:t>Sound reasoning</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36" name="Rectangle 4">
            <a:extLst>
              <a:ext uri="{FF2B5EF4-FFF2-40B4-BE49-F238E27FC236}">
                <a16:creationId xmlns:a16="http://schemas.microsoft.com/office/drawing/2014/main" id="{EB0F4C69-D06D-4470-BBD0-59F36A39A684}"/>
              </a:ext>
            </a:extLst>
          </p:cNvPr>
          <p:cNvSpPr>
            <a:spLocks noGrp="1"/>
          </p:cNvSpPr>
          <p:nvPr>
            <p:ph type="title"/>
          </p:nvPr>
        </p:nvSpPr>
        <p:spPr>
          <a:xfrm>
            <a:off x="1992313" y="188913"/>
            <a:ext cx="8229600" cy="1008062"/>
          </a:xfrm>
        </p:spPr>
        <p:txBody>
          <a:bodyPr/>
          <a:lstStyle/>
          <a:p>
            <a:pPr eaLnBrk="1" hangingPunct="1"/>
            <a:r>
              <a:rPr lang="en-GB" altLang="en-US" dirty="0"/>
              <a:t>Experiential Learning</a:t>
            </a:r>
          </a:p>
        </p:txBody>
      </p:sp>
      <p:sp>
        <p:nvSpPr>
          <p:cNvPr id="1037" name="Rectangle 5">
            <a:extLst>
              <a:ext uri="{FF2B5EF4-FFF2-40B4-BE49-F238E27FC236}">
                <a16:creationId xmlns:a16="http://schemas.microsoft.com/office/drawing/2014/main" id="{298775F6-CF75-48E4-921B-DA8B5EEF95B5}"/>
              </a:ext>
            </a:extLst>
          </p:cNvPr>
          <p:cNvSpPr>
            <a:spLocks noGrp="1"/>
          </p:cNvSpPr>
          <p:nvPr>
            <p:ph sz="half" idx="1"/>
          </p:nvPr>
        </p:nvSpPr>
        <p:spPr>
          <a:xfrm>
            <a:off x="494117" y="1341438"/>
            <a:ext cx="4253947" cy="4020013"/>
          </a:xfrm>
        </p:spPr>
        <p:txBody>
          <a:bodyPr>
            <a:normAutofit/>
          </a:bodyPr>
          <a:lstStyle/>
          <a:p>
            <a:pPr eaLnBrk="1" hangingPunct="1">
              <a:lnSpc>
                <a:spcPct val="90000"/>
              </a:lnSpc>
            </a:pPr>
            <a:r>
              <a:rPr lang="en-GB" altLang="en-US" sz="2300" dirty="0"/>
              <a:t>Young people learn well through experience, this learning can take place in four stages, one stage determining the content of the next.  The four step (experiential) model allows young people to hop on and off and revisit previous stages to reinforce learning or re-evaluate.</a:t>
            </a:r>
          </a:p>
        </p:txBody>
      </p:sp>
      <p:graphicFrame>
        <p:nvGraphicFramePr>
          <p:cNvPr id="2" name="Diagram 1">
            <a:extLst>
              <a:ext uri="{FF2B5EF4-FFF2-40B4-BE49-F238E27FC236}">
                <a16:creationId xmlns:a16="http://schemas.microsoft.com/office/drawing/2014/main" id="{21F2971C-C839-4AA0-8C3F-F43DA9E62619}"/>
              </a:ext>
            </a:extLst>
          </p:cNvPr>
          <p:cNvGraphicFramePr/>
          <p:nvPr/>
        </p:nvGraphicFramePr>
        <p:xfrm>
          <a:off x="6576864" y="1664093"/>
          <a:ext cx="4464089" cy="322027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98E9A6-E3AA-4557-854E-B0EA10F44E93}"/>
              </a:ext>
            </a:extLst>
          </p:cNvPr>
          <p:cNvSpPr>
            <a:spLocks noGrp="1"/>
          </p:cNvSpPr>
          <p:nvPr>
            <p:ph type="title"/>
          </p:nvPr>
        </p:nvSpPr>
        <p:spPr>
          <a:xfrm>
            <a:off x="838200" y="365126"/>
            <a:ext cx="10515600" cy="537916"/>
          </a:xfrm>
        </p:spPr>
        <p:txBody>
          <a:bodyPr>
            <a:normAutofit fontScale="90000"/>
          </a:bodyPr>
          <a:lstStyle/>
          <a:p>
            <a:r>
              <a:rPr lang="en-GB" dirty="0"/>
              <a:t>Participatory Methods</a:t>
            </a:r>
          </a:p>
        </p:txBody>
      </p:sp>
      <p:sp>
        <p:nvSpPr>
          <p:cNvPr id="3" name="Content Placeholder 2">
            <a:extLst>
              <a:ext uri="{FF2B5EF4-FFF2-40B4-BE49-F238E27FC236}">
                <a16:creationId xmlns:a16="http://schemas.microsoft.com/office/drawing/2014/main" id="{82DAD8AD-23D2-4832-A065-F9BD6B3A36AA}"/>
              </a:ext>
            </a:extLst>
          </p:cNvPr>
          <p:cNvSpPr>
            <a:spLocks noGrp="1"/>
          </p:cNvSpPr>
          <p:nvPr>
            <p:ph idx="1"/>
          </p:nvPr>
        </p:nvSpPr>
        <p:spPr>
          <a:xfrm>
            <a:off x="1981200" y="1484784"/>
            <a:ext cx="8229600" cy="4672176"/>
          </a:xfrm>
        </p:spPr>
        <p:txBody>
          <a:bodyPr/>
          <a:lstStyle/>
          <a:p>
            <a:r>
              <a:rPr lang="en-GB" dirty="0"/>
              <a:t>Youth Workers favour such methods because they view young people as active participants in their own learning rather than as passive recipients of information. </a:t>
            </a:r>
          </a:p>
          <a:p>
            <a:r>
              <a:rPr lang="en-GB" dirty="0"/>
              <a:t>They tend to be interactive and experiential, often facilitated by involving people in an activity and discussing the lessons learned. </a:t>
            </a:r>
          </a:p>
          <a:p>
            <a:r>
              <a:rPr lang="en-GB" dirty="0"/>
              <a:t>They make learning come alive for the participants, and can include the following activities</a:t>
            </a:r>
          </a:p>
        </p:txBody>
      </p:sp>
    </p:spTree>
    <p:extLst>
      <p:ext uri="{BB962C8B-B14F-4D97-AF65-F5344CB8AC3E}">
        <p14:creationId xmlns:p14="http://schemas.microsoft.com/office/powerpoint/2010/main" val="216789308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577673"/>
          </a:xfrm>
        </p:spPr>
        <p:txBody>
          <a:bodyPr>
            <a:normAutofit fontScale="90000"/>
          </a:bodyPr>
          <a:lstStyle/>
          <a:p>
            <a:r>
              <a:rPr lang="en-GB" dirty="0"/>
              <a:t>Activities and Methods</a:t>
            </a:r>
          </a:p>
        </p:txBody>
      </p:sp>
      <p:sp>
        <p:nvSpPr>
          <p:cNvPr id="3" name="Content Placeholder 2"/>
          <p:cNvSpPr>
            <a:spLocks noGrp="1"/>
          </p:cNvSpPr>
          <p:nvPr>
            <p:ph idx="1"/>
          </p:nvPr>
        </p:nvSpPr>
        <p:spPr>
          <a:xfrm>
            <a:off x="1039349" y="1219200"/>
            <a:ext cx="10410529" cy="4204725"/>
          </a:xfrm>
        </p:spPr>
        <p:txBody>
          <a:bodyPr>
            <a:normAutofit fontScale="92500" lnSpcReduction="20000"/>
          </a:bodyPr>
          <a:lstStyle/>
          <a:p>
            <a:r>
              <a:rPr lang="en-GB" dirty="0"/>
              <a:t>Pre-work, in which people prepare for a session by completing an advance assignment. </a:t>
            </a:r>
          </a:p>
          <a:p>
            <a:r>
              <a:rPr lang="en-GB" dirty="0"/>
              <a:t>Seating, using flexible chairs in changing arrangements which facilitate participation and energize the group.</a:t>
            </a:r>
          </a:p>
          <a:p>
            <a:r>
              <a:rPr lang="en-GB" dirty="0"/>
              <a:t>Moving around, requiring participants to rearrange themselves in numerous ways that energize them throughout a session or program. </a:t>
            </a:r>
          </a:p>
          <a:p>
            <a:r>
              <a:rPr lang="en-GB" dirty="0"/>
              <a:t>Owning the room, such as when people write on large pieces of newsprint paper and post them on the walls for everyone to see.</a:t>
            </a:r>
          </a:p>
          <a:p>
            <a:r>
              <a:rPr lang="en-GB" dirty="0"/>
              <a:t>Brick Wall</a:t>
            </a:r>
          </a:p>
          <a:p>
            <a:r>
              <a:rPr lang="en-GB" dirty="0"/>
              <a:t>Contracts</a:t>
            </a:r>
          </a:p>
          <a:p>
            <a:r>
              <a:rPr lang="en-GB" dirty="0"/>
              <a:t>Safe Space</a:t>
            </a:r>
          </a:p>
        </p:txBody>
      </p:sp>
    </p:spTree>
    <p:extLst>
      <p:ext uri="{BB962C8B-B14F-4D97-AF65-F5344CB8AC3E}">
        <p14:creationId xmlns:p14="http://schemas.microsoft.com/office/powerpoint/2010/main" val="70083847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03245" y="365125"/>
            <a:ext cx="10950555" cy="571993"/>
          </a:xfrm>
        </p:spPr>
        <p:txBody>
          <a:bodyPr>
            <a:normAutofit fontScale="90000"/>
          </a:bodyPr>
          <a:lstStyle/>
          <a:p>
            <a:r>
              <a:rPr lang="en-GB" dirty="0"/>
              <a:t>Methods</a:t>
            </a:r>
          </a:p>
        </p:txBody>
      </p:sp>
      <p:sp>
        <p:nvSpPr>
          <p:cNvPr id="3" name="Content Placeholder 2"/>
          <p:cNvSpPr>
            <a:spLocks noGrp="1"/>
          </p:cNvSpPr>
          <p:nvPr>
            <p:ph idx="1"/>
          </p:nvPr>
        </p:nvSpPr>
        <p:spPr>
          <a:xfrm>
            <a:off x="1090465" y="1219200"/>
            <a:ext cx="9746027" cy="4454624"/>
          </a:xfrm>
        </p:spPr>
        <p:txBody>
          <a:bodyPr>
            <a:normAutofit fontScale="85000" lnSpcReduction="10000"/>
          </a:bodyPr>
          <a:lstStyle/>
          <a:p>
            <a:r>
              <a:rPr lang="en-GB" dirty="0"/>
              <a:t>Flip charting, which enable facilitators to write ideas on newsprint paper for posting on walls and creating a public record of what was said.  </a:t>
            </a:r>
          </a:p>
          <a:p>
            <a:r>
              <a:rPr lang="en-GB" dirty="0"/>
              <a:t>Ice-breakers, which ease participants into the program, help them get acquainted, and link with a subsequent topic or session. </a:t>
            </a:r>
          </a:p>
          <a:p>
            <a:r>
              <a:rPr lang="en-GB" dirty="0"/>
              <a:t>Small-groups, subdivisions of a larger group which promote participation in a low-risk way, and may require a leader and recorder.  </a:t>
            </a:r>
          </a:p>
          <a:p>
            <a:r>
              <a:rPr lang="en-GB" dirty="0"/>
              <a:t>Dyads and triads, sure-fire participative techniques in which a person turns to one or two others for quick discussion. </a:t>
            </a:r>
          </a:p>
          <a:p>
            <a:r>
              <a:rPr lang="en-GB" dirty="0"/>
              <a:t>Fishbowl, a technique which has an inner ring of people for discussion, and an outer ring for listening and observation. </a:t>
            </a:r>
          </a:p>
          <a:p>
            <a:r>
              <a:rPr lang="en-GB" dirty="0"/>
              <a:t>Role-playing, allowing the acting-out of real-life situations and providing participants with feedback on what they think or feel.</a:t>
            </a:r>
          </a:p>
        </p:txBody>
      </p:sp>
    </p:spTree>
    <p:extLst>
      <p:ext uri="{BB962C8B-B14F-4D97-AF65-F5344CB8AC3E}">
        <p14:creationId xmlns:p14="http://schemas.microsoft.com/office/powerpoint/2010/main" val="361956179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611750"/>
          </a:xfrm>
        </p:spPr>
        <p:txBody>
          <a:bodyPr>
            <a:normAutofit fontScale="90000"/>
          </a:bodyPr>
          <a:lstStyle/>
          <a:p>
            <a:r>
              <a:rPr lang="en-GB" dirty="0"/>
              <a:t>Methods</a:t>
            </a:r>
          </a:p>
        </p:txBody>
      </p:sp>
      <p:sp>
        <p:nvSpPr>
          <p:cNvPr id="3" name="Content Placeholder 2"/>
          <p:cNvSpPr>
            <a:spLocks noGrp="1"/>
          </p:cNvSpPr>
          <p:nvPr>
            <p:ph idx="1"/>
          </p:nvPr>
        </p:nvSpPr>
        <p:spPr>
          <a:xfrm>
            <a:off x="838200" y="1204055"/>
            <a:ext cx="10515600" cy="4972908"/>
          </a:xfrm>
        </p:spPr>
        <p:txBody>
          <a:bodyPr>
            <a:normAutofit/>
          </a:bodyPr>
          <a:lstStyle/>
          <a:p>
            <a:r>
              <a:rPr lang="en-GB" dirty="0"/>
              <a:t>Games and simulations, which involve people in structured experiences for later discussion. </a:t>
            </a:r>
          </a:p>
          <a:p>
            <a:r>
              <a:rPr lang="en-GB" dirty="0"/>
              <a:t>Exercises, activities with guidelines which produce information for debriefing by participants. </a:t>
            </a:r>
          </a:p>
          <a:p>
            <a:r>
              <a:rPr lang="en-GB" dirty="0"/>
              <a:t>Problem-solving, enabling people to define the problem, gather information, set priorities, and formulate solutions.</a:t>
            </a:r>
          </a:p>
          <a:p>
            <a:r>
              <a:rPr lang="en-GB" dirty="0"/>
              <a:t>Generating solutions, tools for producing alternatives, such as buzz groups, brainstorming, and round robin. </a:t>
            </a:r>
          </a:p>
          <a:p>
            <a:r>
              <a:rPr lang="en-GB" dirty="0"/>
              <a:t>Lecturette, enabling young people to frame a session or present ideas as a basis for subsequent discussion</a:t>
            </a:r>
          </a:p>
        </p:txBody>
      </p:sp>
    </p:spTree>
    <p:extLst>
      <p:ext uri="{BB962C8B-B14F-4D97-AF65-F5344CB8AC3E}">
        <p14:creationId xmlns:p14="http://schemas.microsoft.com/office/powerpoint/2010/main" val="256516179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FF9D39-6952-4A42-8718-E98AB524F726}"/>
              </a:ext>
            </a:extLst>
          </p:cNvPr>
          <p:cNvSpPr>
            <a:spLocks noGrp="1"/>
          </p:cNvSpPr>
          <p:nvPr>
            <p:ph type="title"/>
          </p:nvPr>
        </p:nvSpPr>
        <p:spPr>
          <a:xfrm>
            <a:off x="482758" y="365126"/>
            <a:ext cx="10871042" cy="606070"/>
          </a:xfrm>
        </p:spPr>
        <p:txBody>
          <a:bodyPr>
            <a:normAutofit fontScale="90000"/>
          </a:bodyPr>
          <a:lstStyle/>
          <a:p>
            <a:r>
              <a:rPr lang="en-GB" dirty="0"/>
              <a:t>Methods Continued</a:t>
            </a:r>
          </a:p>
        </p:txBody>
      </p:sp>
      <p:sp>
        <p:nvSpPr>
          <p:cNvPr id="3" name="Content Placeholder 2">
            <a:extLst>
              <a:ext uri="{FF2B5EF4-FFF2-40B4-BE49-F238E27FC236}">
                <a16:creationId xmlns:a16="http://schemas.microsoft.com/office/drawing/2014/main" id="{6F140B18-5EB9-4E49-A983-AAC1B2ED6847}"/>
              </a:ext>
            </a:extLst>
          </p:cNvPr>
          <p:cNvSpPr>
            <a:spLocks noGrp="1"/>
          </p:cNvSpPr>
          <p:nvPr>
            <p:ph sz="half" idx="1"/>
          </p:nvPr>
        </p:nvSpPr>
        <p:spPr>
          <a:xfrm>
            <a:off x="789452" y="1219200"/>
            <a:ext cx="4299384" cy="4431906"/>
          </a:xfrm>
        </p:spPr>
        <p:txBody>
          <a:bodyPr>
            <a:normAutofit fontScale="85000" lnSpcReduction="20000"/>
          </a:bodyPr>
          <a:lstStyle/>
          <a:p>
            <a:r>
              <a:rPr lang="en-GB" dirty="0"/>
              <a:t>Theatre Forum</a:t>
            </a:r>
          </a:p>
          <a:p>
            <a:r>
              <a:rPr lang="en-GB" dirty="0"/>
              <a:t>Quizzes</a:t>
            </a:r>
          </a:p>
          <a:p>
            <a:r>
              <a:rPr lang="en-GB" dirty="0"/>
              <a:t>Photo mapping</a:t>
            </a:r>
          </a:p>
          <a:p>
            <a:r>
              <a:rPr lang="en-GB" dirty="0"/>
              <a:t>Emoji’s– feelings</a:t>
            </a:r>
          </a:p>
          <a:p>
            <a:r>
              <a:rPr lang="en-GB" dirty="0"/>
              <a:t>Peer education</a:t>
            </a:r>
          </a:p>
          <a:p>
            <a:r>
              <a:rPr lang="en-GB" dirty="0"/>
              <a:t>Ppts</a:t>
            </a:r>
          </a:p>
          <a:p>
            <a:r>
              <a:rPr lang="en-GB" dirty="0"/>
              <a:t>Case studies</a:t>
            </a:r>
          </a:p>
          <a:p>
            <a:r>
              <a:rPr lang="en-GB" dirty="0"/>
              <a:t>Problem page letters</a:t>
            </a:r>
          </a:p>
          <a:p>
            <a:r>
              <a:rPr lang="en-GB" dirty="0"/>
              <a:t>Healthy eating</a:t>
            </a:r>
          </a:p>
          <a:p>
            <a:r>
              <a:rPr lang="en-GB" dirty="0"/>
              <a:t>Sport</a:t>
            </a:r>
          </a:p>
          <a:p>
            <a:r>
              <a:rPr lang="en-GB" dirty="0"/>
              <a:t>Jigsaws</a:t>
            </a:r>
          </a:p>
          <a:p>
            <a:endParaRPr lang="en-GB" dirty="0"/>
          </a:p>
        </p:txBody>
      </p:sp>
      <p:sp>
        <p:nvSpPr>
          <p:cNvPr id="4" name="Content Placeholder 3">
            <a:extLst>
              <a:ext uri="{FF2B5EF4-FFF2-40B4-BE49-F238E27FC236}">
                <a16:creationId xmlns:a16="http://schemas.microsoft.com/office/drawing/2014/main" id="{A7B27C4E-9FC0-4DED-ABFE-94DA956F8391}"/>
              </a:ext>
            </a:extLst>
          </p:cNvPr>
          <p:cNvSpPr>
            <a:spLocks noGrp="1"/>
          </p:cNvSpPr>
          <p:nvPr>
            <p:ph sz="half" idx="2"/>
          </p:nvPr>
        </p:nvSpPr>
        <p:spPr>
          <a:xfrm>
            <a:off x="7349277" y="1135902"/>
            <a:ext cx="3725753" cy="4431906"/>
          </a:xfrm>
        </p:spPr>
        <p:txBody>
          <a:bodyPr>
            <a:normAutofit fontScale="85000" lnSpcReduction="20000"/>
          </a:bodyPr>
          <a:lstStyle/>
          <a:p>
            <a:r>
              <a:rPr lang="en-GB" dirty="0"/>
              <a:t>Creating Activities – such as interactive posters, games.</a:t>
            </a:r>
          </a:p>
          <a:p>
            <a:r>
              <a:rPr lang="en-GB" dirty="0"/>
              <a:t>Display boards</a:t>
            </a:r>
          </a:p>
          <a:p>
            <a:r>
              <a:rPr lang="en-GB" dirty="0"/>
              <a:t>Using the outdoors</a:t>
            </a:r>
          </a:p>
          <a:p>
            <a:r>
              <a:rPr lang="en-GB" dirty="0"/>
              <a:t>Unlucky dip box</a:t>
            </a:r>
          </a:p>
          <a:p>
            <a:r>
              <a:rPr lang="en-GB" dirty="0"/>
              <a:t>Pants, vests and socks</a:t>
            </a:r>
          </a:p>
          <a:p>
            <a:r>
              <a:rPr lang="en-GB" dirty="0"/>
              <a:t>Learn meter</a:t>
            </a:r>
          </a:p>
          <a:p>
            <a:r>
              <a:rPr lang="en-GB" dirty="0"/>
              <a:t>Wellbeing jar’s</a:t>
            </a:r>
          </a:p>
          <a:p>
            <a:r>
              <a:rPr lang="en-GB" dirty="0"/>
              <a:t>Reality Baby</a:t>
            </a:r>
          </a:p>
          <a:p>
            <a:r>
              <a:rPr lang="en-GB" dirty="0"/>
              <a:t>Drug box</a:t>
            </a:r>
          </a:p>
          <a:p>
            <a:endParaRPr lang="en-GB" dirty="0"/>
          </a:p>
          <a:p>
            <a:endParaRPr lang="en-GB" dirty="0"/>
          </a:p>
        </p:txBody>
      </p:sp>
    </p:spTree>
    <p:extLst>
      <p:ext uri="{BB962C8B-B14F-4D97-AF65-F5344CB8AC3E}">
        <p14:creationId xmlns:p14="http://schemas.microsoft.com/office/powerpoint/2010/main" val="373292182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CF6F0942-19B3-4269-883B-1A915E4B8112}"/>
              </a:ext>
            </a:extLst>
          </p:cNvPr>
          <p:cNvSpPr>
            <a:spLocks noGrp="1"/>
          </p:cNvSpPr>
          <p:nvPr>
            <p:ph type="title"/>
          </p:nvPr>
        </p:nvSpPr>
        <p:spPr>
          <a:xfrm>
            <a:off x="323732" y="365125"/>
            <a:ext cx="11030068" cy="571993"/>
          </a:xfrm>
        </p:spPr>
        <p:txBody>
          <a:bodyPr>
            <a:normAutofit fontScale="90000"/>
          </a:bodyPr>
          <a:lstStyle/>
          <a:p>
            <a:r>
              <a:rPr lang="en-GB" b="1" dirty="0"/>
              <a:t>Why</a:t>
            </a:r>
            <a:r>
              <a:rPr lang="en-GB" dirty="0"/>
              <a:t> is this work important to Youth Workers</a:t>
            </a:r>
          </a:p>
        </p:txBody>
      </p:sp>
      <p:sp>
        <p:nvSpPr>
          <p:cNvPr id="6" name="Content Placeholder 5">
            <a:extLst>
              <a:ext uri="{FF2B5EF4-FFF2-40B4-BE49-F238E27FC236}">
                <a16:creationId xmlns:a16="http://schemas.microsoft.com/office/drawing/2014/main" id="{14084670-7143-4203-9FD8-3D4CA4975591}"/>
              </a:ext>
            </a:extLst>
          </p:cNvPr>
          <p:cNvSpPr>
            <a:spLocks noGrp="1"/>
          </p:cNvSpPr>
          <p:nvPr>
            <p:ph idx="1"/>
          </p:nvPr>
        </p:nvSpPr>
        <p:spPr>
          <a:xfrm>
            <a:off x="738335" y="1412775"/>
            <a:ext cx="10785377" cy="4471189"/>
          </a:xfrm>
        </p:spPr>
        <p:txBody>
          <a:bodyPr>
            <a:normAutofit/>
          </a:bodyPr>
          <a:lstStyle/>
          <a:p>
            <a:r>
              <a:rPr lang="en-GB" dirty="0"/>
              <a:t>Young people are living, learning and negotiating transitions to adulthood and independence in an increasingly complex and challenging world, in which they face greater levels of choice and opportunity, but also unprecedented uncertainty and risk. </a:t>
            </a:r>
          </a:p>
          <a:p>
            <a:r>
              <a:rPr lang="en-GB" dirty="0"/>
              <a:t>This calls for empowered, resilient young people, who play an active role in navigating these paths. </a:t>
            </a:r>
          </a:p>
          <a:p>
            <a:r>
              <a:rPr lang="en-GB" dirty="0"/>
              <a:t>There is substantial and growing evidence that developing social and emotional capabilities supports the achievement of positive life outcomes, including educational attainment, employment and health. </a:t>
            </a:r>
          </a:p>
        </p:txBody>
      </p:sp>
    </p:spTree>
    <p:extLst>
      <p:ext uri="{BB962C8B-B14F-4D97-AF65-F5344CB8AC3E}">
        <p14:creationId xmlns:p14="http://schemas.microsoft.com/office/powerpoint/2010/main" val="61833004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3BBBD1-C93E-4DB1-B403-870A214E2A81}"/>
              </a:ext>
            </a:extLst>
          </p:cNvPr>
          <p:cNvSpPr>
            <a:spLocks noGrp="1"/>
          </p:cNvSpPr>
          <p:nvPr>
            <p:ph type="title"/>
          </p:nvPr>
        </p:nvSpPr>
        <p:spPr>
          <a:xfrm>
            <a:off x="420283" y="365126"/>
            <a:ext cx="10933517" cy="765096"/>
          </a:xfrm>
        </p:spPr>
        <p:txBody>
          <a:bodyPr>
            <a:normAutofit/>
          </a:bodyPr>
          <a:lstStyle/>
          <a:p>
            <a:r>
              <a:rPr lang="en-GB" b="1" dirty="0"/>
              <a:t>Why</a:t>
            </a:r>
            <a:r>
              <a:rPr lang="en-GB" dirty="0"/>
              <a:t> is this work important to Youth Workers</a:t>
            </a:r>
          </a:p>
        </p:txBody>
      </p:sp>
      <p:sp>
        <p:nvSpPr>
          <p:cNvPr id="3" name="Content Placeholder 2">
            <a:extLst>
              <a:ext uri="{FF2B5EF4-FFF2-40B4-BE49-F238E27FC236}">
                <a16:creationId xmlns:a16="http://schemas.microsoft.com/office/drawing/2014/main" id="{2DC027EB-1239-4D79-9F0E-8E8DB956251F}"/>
              </a:ext>
            </a:extLst>
          </p:cNvPr>
          <p:cNvSpPr>
            <a:spLocks noGrp="1"/>
          </p:cNvSpPr>
          <p:nvPr>
            <p:ph idx="1"/>
          </p:nvPr>
        </p:nvSpPr>
        <p:spPr>
          <a:xfrm>
            <a:off x="778091" y="1772816"/>
            <a:ext cx="10501401" cy="3594314"/>
          </a:xfrm>
        </p:spPr>
        <p:txBody>
          <a:bodyPr>
            <a:normAutofit/>
          </a:bodyPr>
          <a:lstStyle/>
          <a:p>
            <a:r>
              <a:rPr lang="en-GB" dirty="0"/>
              <a:t>Capabilities such as resilience, communication, and negotiation are also increasingly cited as being the foundations of employability. </a:t>
            </a:r>
          </a:p>
          <a:p>
            <a:r>
              <a:rPr lang="en-GB" dirty="0"/>
              <a:t>Evidence shows that approaches that focus on building social and emotional capabilities such as these can have greater long-term impact than ones that focus on directly seeking to reduce the ‘symptoms’ of poor outcomes for young people. </a:t>
            </a:r>
          </a:p>
        </p:txBody>
      </p:sp>
    </p:spTree>
    <p:extLst>
      <p:ext uri="{BB962C8B-B14F-4D97-AF65-F5344CB8AC3E}">
        <p14:creationId xmlns:p14="http://schemas.microsoft.com/office/powerpoint/2010/main" val="428678965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F23B5E-ABC9-4B14-A5F2-40F520EEF546}"/>
              </a:ext>
            </a:extLst>
          </p:cNvPr>
          <p:cNvSpPr>
            <a:spLocks noGrp="1"/>
          </p:cNvSpPr>
          <p:nvPr>
            <p:ph type="title"/>
          </p:nvPr>
        </p:nvSpPr>
        <p:spPr>
          <a:xfrm>
            <a:off x="838200" y="365126"/>
            <a:ext cx="10515600" cy="486800"/>
          </a:xfrm>
        </p:spPr>
        <p:txBody>
          <a:bodyPr>
            <a:normAutofit fontScale="90000"/>
          </a:bodyPr>
          <a:lstStyle/>
          <a:p>
            <a:r>
              <a:rPr lang="en-GB" dirty="0"/>
              <a:t>ETS 2010</a:t>
            </a:r>
          </a:p>
        </p:txBody>
      </p:sp>
      <p:sp>
        <p:nvSpPr>
          <p:cNvPr id="3" name="Content Placeholder 2">
            <a:extLst>
              <a:ext uri="{FF2B5EF4-FFF2-40B4-BE49-F238E27FC236}">
                <a16:creationId xmlns:a16="http://schemas.microsoft.com/office/drawing/2014/main" id="{9F940C12-878F-4FBF-A8E0-9C5F26665818}"/>
              </a:ext>
            </a:extLst>
          </p:cNvPr>
          <p:cNvSpPr>
            <a:spLocks noGrp="1"/>
          </p:cNvSpPr>
          <p:nvPr>
            <p:ph idx="1"/>
          </p:nvPr>
        </p:nvSpPr>
        <p:spPr>
          <a:xfrm>
            <a:off x="624745" y="1219200"/>
            <a:ext cx="10609312" cy="5162128"/>
          </a:xfrm>
        </p:spPr>
        <p:txBody>
          <a:bodyPr>
            <a:normAutofit/>
          </a:bodyPr>
          <a:lstStyle/>
          <a:p>
            <a:r>
              <a:rPr lang="en-US" dirty="0"/>
              <a:t>The youth worker’s task therefore is to plan and provide appropriate experiences to take advantage of those which arise spontaneously, to foster learning by employing a range of interpersonal skills such as group work, mentoring and advocacy.  Relevant themes and issues such as health, housing and employment are incorporated as appropriate.  This task, and the understanding and skills to deliver it, form the bedrock for all education and training </a:t>
            </a:r>
            <a:r>
              <a:rPr lang="en-US" dirty="0" err="1"/>
              <a:t>programmes</a:t>
            </a:r>
            <a:r>
              <a:rPr lang="en-US" dirty="0"/>
              <a:t> for youth workers.</a:t>
            </a:r>
            <a:endParaRPr lang="en-GB" dirty="0"/>
          </a:p>
          <a:p>
            <a:pPr marL="0" indent="0">
              <a:buNone/>
            </a:pPr>
            <a:r>
              <a:rPr lang="en-US" dirty="0"/>
              <a:t>						(ETS, 2010: p.5) </a:t>
            </a:r>
            <a:endParaRPr lang="en-GB" dirty="0"/>
          </a:p>
          <a:p>
            <a:endParaRPr lang="en-GB" dirty="0"/>
          </a:p>
        </p:txBody>
      </p:sp>
    </p:spTree>
    <p:extLst>
      <p:ext uri="{BB962C8B-B14F-4D97-AF65-F5344CB8AC3E}">
        <p14:creationId xmlns:p14="http://schemas.microsoft.com/office/powerpoint/2010/main" val="161444855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1CA582-D95B-4C8D-89E2-388ECFA1840E}"/>
              </a:ext>
            </a:extLst>
          </p:cNvPr>
          <p:cNvSpPr>
            <a:spLocks noGrp="1"/>
          </p:cNvSpPr>
          <p:nvPr>
            <p:ph type="title"/>
          </p:nvPr>
        </p:nvSpPr>
        <p:spPr/>
        <p:txBody>
          <a:bodyPr/>
          <a:lstStyle/>
          <a:p>
            <a:r>
              <a:rPr lang="en-GB" dirty="0"/>
              <a:t>Assessment Specification Form</a:t>
            </a:r>
          </a:p>
        </p:txBody>
      </p:sp>
      <p:sp>
        <p:nvSpPr>
          <p:cNvPr id="3" name="Content Placeholder 2">
            <a:extLst>
              <a:ext uri="{FF2B5EF4-FFF2-40B4-BE49-F238E27FC236}">
                <a16:creationId xmlns:a16="http://schemas.microsoft.com/office/drawing/2014/main" id="{2E82A993-46A1-4C0D-A77A-ED78CF08C0F4}"/>
              </a:ext>
            </a:extLst>
          </p:cNvPr>
          <p:cNvSpPr>
            <a:spLocks noGrp="1"/>
          </p:cNvSpPr>
          <p:nvPr>
            <p:ph idx="1"/>
          </p:nvPr>
        </p:nvSpPr>
        <p:spPr/>
        <p:txBody>
          <a:bodyPr/>
          <a:lstStyle/>
          <a:p>
            <a:r>
              <a:rPr lang="en-GB" dirty="0"/>
              <a:t>Let’s have a look……..this is one I prepared earlier…</a:t>
            </a:r>
          </a:p>
        </p:txBody>
      </p:sp>
    </p:spTree>
    <p:extLst>
      <p:ext uri="{BB962C8B-B14F-4D97-AF65-F5344CB8AC3E}">
        <p14:creationId xmlns:p14="http://schemas.microsoft.com/office/powerpoint/2010/main" val="26827446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A3D74D-264E-44B0-8C42-516EB608C6B3}"/>
              </a:ext>
            </a:extLst>
          </p:cNvPr>
          <p:cNvSpPr>
            <a:spLocks noGrp="1"/>
          </p:cNvSpPr>
          <p:nvPr>
            <p:ph type="title"/>
          </p:nvPr>
        </p:nvSpPr>
        <p:spPr>
          <a:xfrm>
            <a:off x="295334" y="365125"/>
            <a:ext cx="11058466" cy="543595"/>
          </a:xfrm>
        </p:spPr>
        <p:txBody>
          <a:bodyPr>
            <a:noAutofit/>
          </a:bodyPr>
          <a:lstStyle/>
          <a:p>
            <a:r>
              <a:rPr lang="en-GB" sz="3200" dirty="0"/>
              <a:t>What am I looking for…….</a:t>
            </a:r>
            <a:br>
              <a:rPr lang="en-GB" sz="3200" dirty="0"/>
            </a:br>
            <a:r>
              <a:rPr lang="en-GB" sz="3200" dirty="0"/>
              <a:t>Some examples</a:t>
            </a:r>
          </a:p>
        </p:txBody>
      </p:sp>
      <p:sp>
        <p:nvSpPr>
          <p:cNvPr id="3" name="Content Placeholder 2">
            <a:extLst>
              <a:ext uri="{FF2B5EF4-FFF2-40B4-BE49-F238E27FC236}">
                <a16:creationId xmlns:a16="http://schemas.microsoft.com/office/drawing/2014/main" id="{1D559E41-2B5F-49C6-92E6-BE998FA5D0B3}"/>
              </a:ext>
            </a:extLst>
          </p:cNvPr>
          <p:cNvSpPr>
            <a:spLocks noGrp="1"/>
          </p:cNvSpPr>
          <p:nvPr>
            <p:ph sz="half" idx="1"/>
          </p:nvPr>
        </p:nvSpPr>
        <p:spPr>
          <a:xfrm>
            <a:off x="789451" y="1219200"/>
            <a:ext cx="4816219" cy="4426226"/>
          </a:xfrm>
        </p:spPr>
        <p:txBody>
          <a:bodyPr>
            <a:normAutofit fontScale="77500" lnSpcReduction="20000"/>
          </a:bodyPr>
          <a:lstStyle/>
          <a:p>
            <a:pPr marL="0" indent="0">
              <a:buNone/>
            </a:pPr>
            <a:r>
              <a:rPr lang="en-GB" dirty="0"/>
              <a:t>The session</a:t>
            </a:r>
          </a:p>
          <a:p>
            <a:r>
              <a:rPr lang="en-GB" dirty="0"/>
              <a:t>Creative.</a:t>
            </a:r>
          </a:p>
          <a:p>
            <a:r>
              <a:rPr lang="en-GB" dirty="0"/>
              <a:t>Participatory.</a:t>
            </a:r>
          </a:p>
          <a:p>
            <a:r>
              <a:rPr lang="en-GB" dirty="0"/>
              <a:t>Experiential.</a:t>
            </a:r>
          </a:p>
          <a:p>
            <a:r>
              <a:rPr lang="en-GB" dirty="0"/>
              <a:t>Well planned and Prepared.</a:t>
            </a:r>
          </a:p>
          <a:p>
            <a:r>
              <a:rPr lang="en-GB" dirty="0"/>
              <a:t>On time – 30 minutes.</a:t>
            </a:r>
          </a:p>
          <a:p>
            <a:r>
              <a:rPr lang="en-GB" dirty="0"/>
              <a:t>Design your own activities, such as quizzes, role play or games.</a:t>
            </a:r>
          </a:p>
          <a:p>
            <a:r>
              <a:rPr lang="en-GB" dirty="0"/>
              <a:t>Visual aids.</a:t>
            </a:r>
          </a:p>
          <a:p>
            <a:r>
              <a:rPr lang="en-GB" dirty="0"/>
              <a:t>Effort and Time. </a:t>
            </a:r>
          </a:p>
          <a:p>
            <a:r>
              <a:rPr lang="en-GB" dirty="0"/>
              <a:t>Consideration of how the young people would learn about the topic.</a:t>
            </a:r>
          </a:p>
          <a:p>
            <a:r>
              <a:rPr lang="en-GB" dirty="0"/>
              <a:t>A Safe space….</a:t>
            </a:r>
          </a:p>
          <a:p>
            <a:endParaRPr lang="en-GB" dirty="0"/>
          </a:p>
          <a:p>
            <a:endParaRPr lang="en-GB" dirty="0"/>
          </a:p>
        </p:txBody>
      </p:sp>
      <p:sp>
        <p:nvSpPr>
          <p:cNvPr id="4" name="Content Placeholder 3">
            <a:extLst>
              <a:ext uri="{FF2B5EF4-FFF2-40B4-BE49-F238E27FC236}">
                <a16:creationId xmlns:a16="http://schemas.microsoft.com/office/drawing/2014/main" id="{48C207EA-B8BC-401F-BC61-4FF182A3C0BD}"/>
              </a:ext>
            </a:extLst>
          </p:cNvPr>
          <p:cNvSpPr>
            <a:spLocks noGrp="1"/>
          </p:cNvSpPr>
          <p:nvPr>
            <p:ph sz="half" idx="2"/>
          </p:nvPr>
        </p:nvSpPr>
        <p:spPr>
          <a:xfrm>
            <a:off x="7201610" y="1216152"/>
            <a:ext cx="4498166" cy="5237184"/>
          </a:xfrm>
        </p:spPr>
        <p:txBody>
          <a:bodyPr>
            <a:normAutofit fontScale="77500" lnSpcReduction="20000"/>
          </a:bodyPr>
          <a:lstStyle/>
          <a:p>
            <a:pPr marL="0" indent="0">
              <a:buNone/>
            </a:pPr>
            <a:r>
              <a:rPr lang="en-GB" dirty="0"/>
              <a:t>You</a:t>
            </a:r>
          </a:p>
          <a:p>
            <a:r>
              <a:rPr lang="en-GB" dirty="0"/>
              <a:t>Good introduction, set the scene well.</a:t>
            </a:r>
          </a:p>
          <a:p>
            <a:r>
              <a:rPr lang="en-GB" dirty="0"/>
              <a:t>Good communication skills, confident, good body language and eye contact.</a:t>
            </a:r>
          </a:p>
          <a:p>
            <a:r>
              <a:rPr lang="en-GB" dirty="0"/>
              <a:t>Your facilitation style.</a:t>
            </a:r>
          </a:p>
          <a:p>
            <a:r>
              <a:rPr lang="en-GB" dirty="0"/>
              <a:t>Good pace, pitch and power of voice.</a:t>
            </a:r>
          </a:p>
          <a:p>
            <a:r>
              <a:rPr lang="en-GB" dirty="0"/>
              <a:t>Passion.</a:t>
            </a:r>
          </a:p>
          <a:p>
            <a:r>
              <a:rPr lang="en-GB" dirty="0"/>
              <a:t>Enjoy – the group will follow.</a:t>
            </a:r>
          </a:p>
          <a:p>
            <a:r>
              <a:rPr lang="en-GB" dirty="0"/>
              <a:t>Relax.</a:t>
            </a:r>
          </a:p>
          <a:p>
            <a:r>
              <a:rPr lang="en-GB" dirty="0"/>
              <a:t>Know your subject area well.</a:t>
            </a:r>
          </a:p>
          <a:p>
            <a:pPr marL="0" indent="0">
              <a:buNone/>
            </a:pPr>
            <a:endParaRPr lang="en-GB" dirty="0"/>
          </a:p>
        </p:txBody>
      </p:sp>
    </p:spTree>
    <p:extLst>
      <p:ext uri="{BB962C8B-B14F-4D97-AF65-F5344CB8AC3E}">
        <p14:creationId xmlns:p14="http://schemas.microsoft.com/office/powerpoint/2010/main" val="319640090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19D287-3E47-4EB8-AAFB-1FADCA0EC5EE}"/>
              </a:ext>
            </a:extLst>
          </p:cNvPr>
          <p:cNvSpPr>
            <a:spLocks noGrp="1"/>
          </p:cNvSpPr>
          <p:nvPr>
            <p:ph type="title"/>
          </p:nvPr>
        </p:nvSpPr>
        <p:spPr/>
        <p:txBody>
          <a:bodyPr/>
          <a:lstStyle/>
          <a:p>
            <a:r>
              <a:rPr lang="en-GB" dirty="0"/>
              <a:t>Any further questions.</a:t>
            </a:r>
          </a:p>
        </p:txBody>
      </p:sp>
      <p:sp>
        <p:nvSpPr>
          <p:cNvPr id="3" name="Content Placeholder 2">
            <a:extLst>
              <a:ext uri="{FF2B5EF4-FFF2-40B4-BE49-F238E27FC236}">
                <a16:creationId xmlns:a16="http://schemas.microsoft.com/office/drawing/2014/main" id="{4FA90B96-F163-4F5E-B236-5DE97960FEE2}"/>
              </a:ext>
            </a:extLst>
          </p:cNvPr>
          <p:cNvSpPr>
            <a:spLocks noGrp="1"/>
          </p:cNvSpPr>
          <p:nvPr>
            <p:ph sz="half" idx="1"/>
          </p:nvPr>
        </p:nvSpPr>
        <p:spPr/>
        <p:txBody>
          <a:bodyPr/>
          <a:lstStyle/>
          <a:p>
            <a:endParaRPr lang="en-GB"/>
          </a:p>
        </p:txBody>
      </p:sp>
      <p:sp>
        <p:nvSpPr>
          <p:cNvPr id="4" name="Content Placeholder 3">
            <a:extLst>
              <a:ext uri="{FF2B5EF4-FFF2-40B4-BE49-F238E27FC236}">
                <a16:creationId xmlns:a16="http://schemas.microsoft.com/office/drawing/2014/main" id="{5FBF0273-D6F4-459B-A8A4-808EEA5240B3}"/>
              </a:ext>
            </a:extLst>
          </p:cNvPr>
          <p:cNvSpPr>
            <a:spLocks noGrp="1"/>
          </p:cNvSpPr>
          <p:nvPr>
            <p:ph sz="half" idx="2"/>
          </p:nvPr>
        </p:nvSpPr>
        <p:spPr/>
        <p:txBody>
          <a:bodyPr/>
          <a:lstStyle/>
          <a:p>
            <a:endParaRPr lang="en-GB"/>
          </a:p>
        </p:txBody>
      </p:sp>
    </p:spTree>
    <p:extLst>
      <p:ext uri="{BB962C8B-B14F-4D97-AF65-F5344CB8AC3E}">
        <p14:creationId xmlns:p14="http://schemas.microsoft.com/office/powerpoint/2010/main" val="2003199845"/>
      </p:ext>
    </p:extLst>
  </p:cSld>
  <p:clrMapOvr>
    <a:masterClrMapping/>
  </p:clrMapOvr>
</p:sld>
</file>

<file path=ppt/theme/theme1.xml><?xml version="1.0" encoding="utf-8"?>
<a:theme xmlns:a="http://schemas.openxmlformats.org/drawingml/2006/main" name="Holding PAg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C542EBDA-A4F5-41A3-A105-12E1AEC83494}"/>
    </a:ext>
  </a:extLst>
</a:theme>
</file>

<file path=ppt/theme/theme2.xml><?xml version="1.0" encoding="utf-8"?>
<a:theme xmlns:a="http://schemas.openxmlformats.org/drawingml/2006/main" name="Accessib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86883F0F-287E-4407-A9BD-FB3F2413EBF2}"/>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CD59205A8D1D184496904719E204B53A" ma:contentTypeVersion="16" ma:contentTypeDescription="Create a new document." ma:contentTypeScope="" ma:versionID="6e86df21b4958fa5f230638cfd0289fa">
  <xsd:schema xmlns:xsd="http://www.w3.org/2001/XMLSchema" xmlns:xs="http://www.w3.org/2001/XMLSchema" xmlns:p="http://schemas.microsoft.com/office/2006/metadata/properties" xmlns:ns2="8f3237d2-625f-43bb-8348-f3f22b69b297" xmlns:ns3="c207088d-bfeb-4b85-b1f3-57d2a57f6bae" targetNamespace="http://schemas.microsoft.com/office/2006/metadata/properties" ma:root="true" ma:fieldsID="0d08a048b3789d24c965d294cfb4583a" ns2:_="" ns3:_="">
    <xsd:import namespace="8f3237d2-625f-43bb-8348-f3f22b69b297"/>
    <xsd:import namespace="c207088d-bfeb-4b85-b1f3-57d2a57f6bae"/>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element ref="ns3:SharedWithUsers" minOccurs="0"/>
                <xsd:element ref="ns3:SharedWithDetails" minOccurs="0"/>
                <xsd:element ref="ns2:MediaServiceSearchProperties" minOccurs="0"/>
                <xsd:element ref="ns2:lcf76f155ced4ddcb4097134ff3c332f" minOccurs="0"/>
                <xsd:element ref="ns3:TaxCatchAll" minOccurs="0"/>
                <xsd:element ref="ns2:MediaServiceOCR" minOccurs="0"/>
                <xsd:element ref="ns2:MediaServiceGenerationTime" minOccurs="0"/>
                <xsd:element ref="ns2:MediaServiceEventHashCode" minOccurs="0"/>
                <xsd:element ref="ns2:MediaServiceDateTaken" minOccurs="0"/>
                <xsd:element ref="ns2:MediaLengthInSeconds"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8f3237d2-625f-43bb-8348-f3f22b69b297"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SearchProperties" ma:index="14" nillable="true" ma:displayName="MediaServiceSearchProperties" ma:hidden="true" ma:internalName="MediaServiceSearchProperties" ma:readOnly="true">
      <xsd:simpleType>
        <xsd:restriction base="dms:Note"/>
      </xsd:simpleType>
    </xsd:element>
    <xsd:element name="lcf76f155ced4ddcb4097134ff3c332f" ma:index="16"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OCR" ma:index="18" nillable="true" ma:displayName="Extracted Text" ma:internalName="MediaServiceOCR" ma:readOnly="true">
      <xsd:simpleType>
        <xsd:restriction base="dms:Note">
          <xsd:maxLength value="255"/>
        </xsd:restriction>
      </xsd:simpleType>
    </xsd:element>
    <xsd:element name="MediaServiceGenerationTime" ma:index="19" nillable="true" ma:displayName="MediaServiceGenerationTime" ma:hidden="true" ma:internalName="MediaServiceGenerationTime" ma:readOnly="true">
      <xsd:simpleType>
        <xsd:restriction base="dms:Text"/>
      </xsd:simpleType>
    </xsd:element>
    <xsd:element name="MediaServiceEventHashCode" ma:index="20" nillable="true" ma:displayName="MediaServiceEventHashCode" ma:hidden="true" ma:internalName="MediaServiceEventHashCode" ma:readOnly="true">
      <xsd:simpleType>
        <xsd:restriction base="dms:Text"/>
      </xsd:simpleType>
    </xsd:element>
    <xsd:element name="MediaServiceDateTaken" ma:index="21" nillable="true" ma:displayName="MediaServiceDateTaken" ma:hidden="true" ma:indexed="true" ma:internalName="MediaServiceDateTaken" ma:readOnly="true">
      <xsd:simpleType>
        <xsd:restriction base="dms:Text"/>
      </xsd:simpleType>
    </xsd:element>
    <xsd:element name="MediaLengthInSeconds" ma:index="22" nillable="true" ma:displayName="MediaLengthInSeconds" ma:hidden="true" ma:internalName="MediaLengthInSeconds" ma:readOnly="true">
      <xsd:simpleType>
        <xsd:restriction base="dms:Unknown"/>
      </xsd:simpleType>
    </xsd:element>
    <xsd:element name="MediaServiceObjectDetectorVersions" ma:index="23"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c207088d-bfeb-4b85-b1f3-57d2a57f6bae"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TaxCatchAll" ma:index="17" nillable="true" ma:displayName="Taxonomy Catch All Column" ma:hidden="true" ma:list="{07d1c251-b0f0-4b80-a4ff-dc3701487768}" ma:internalName="TaxCatchAll" ma:showField="CatchAllData" ma:web="c207088d-bfeb-4b85-b1f3-57d2a57f6bae">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lcf76f155ced4ddcb4097134ff3c332f xmlns="8f3237d2-625f-43bb-8348-f3f22b69b297">
      <Terms xmlns="http://schemas.microsoft.com/office/infopath/2007/PartnerControls"/>
    </lcf76f155ced4ddcb4097134ff3c332f>
    <TaxCatchAll xmlns="c207088d-bfeb-4b85-b1f3-57d2a57f6bae"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8DDB7AF1-E1E9-47D5-9D2A-AA2426246E6A}">
  <ds:schemaRefs>
    <ds:schemaRef ds:uri="8f3237d2-625f-43bb-8348-f3f22b69b297"/>
    <ds:schemaRef ds:uri="c207088d-bfeb-4b85-b1f3-57d2a57f6bae"/>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2.xml><?xml version="1.0" encoding="utf-8"?>
<ds:datastoreItem xmlns:ds="http://schemas.openxmlformats.org/officeDocument/2006/customXml" ds:itemID="{66000189-FBB6-4115-8384-F675E184D031}">
  <ds:schemaRefs>
    <ds:schemaRef ds:uri="8f3237d2-625f-43bb-8348-f3f22b69b297"/>
    <ds:schemaRef ds:uri="c207088d-bfeb-4b85-b1f3-57d2a57f6bae"/>
    <ds:schemaRef ds:uri="http://schemas.microsoft.com/office/2006/metadata/properties"/>
    <ds:schemaRef ds:uri="http://schemas.microsoft.com/office/infopath/2007/PartnerControls"/>
  </ds:schemaRefs>
</ds:datastoreItem>
</file>

<file path=customXml/itemProps3.xml><?xml version="1.0" encoding="utf-8"?>
<ds:datastoreItem xmlns:ds="http://schemas.openxmlformats.org/officeDocument/2006/customXml" ds:itemID="{B04D7CDE-545D-42FB-9D8B-91B46711CAE1}">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Template for PP</Template>
  <TotalTime>17</TotalTime>
  <Words>1433</Words>
  <Application>Microsoft Office PowerPoint</Application>
  <PresentationFormat>Widescreen</PresentationFormat>
  <Paragraphs>142</Paragraphs>
  <Slides>22</Slides>
  <Notes>1</Notes>
  <HiddenSlides>0</HiddenSlides>
  <MMClips>0</MMClips>
  <ScaleCrop>false</ScaleCrop>
  <HeadingPairs>
    <vt:vector size="6" baseType="variant">
      <vt:variant>
        <vt:lpstr>Fonts Used</vt:lpstr>
      </vt:variant>
      <vt:variant>
        <vt:i4>3</vt:i4>
      </vt:variant>
      <vt:variant>
        <vt:lpstr>Theme</vt:lpstr>
      </vt:variant>
      <vt:variant>
        <vt:i4>2</vt:i4>
      </vt:variant>
      <vt:variant>
        <vt:lpstr>Slide Titles</vt:lpstr>
      </vt:variant>
      <vt:variant>
        <vt:i4>22</vt:i4>
      </vt:variant>
    </vt:vector>
  </HeadingPairs>
  <TitlesOfParts>
    <vt:vector size="27" baseType="lpstr">
      <vt:lpstr>Arial</vt:lpstr>
      <vt:lpstr>Calibri</vt:lpstr>
      <vt:lpstr>Calibri Light</vt:lpstr>
      <vt:lpstr>Holding PAge</vt:lpstr>
      <vt:lpstr>Accessible 2</vt:lpstr>
      <vt:lpstr>ECYW5004 Young People in Society</vt:lpstr>
      <vt:lpstr>Lecture 2</vt:lpstr>
      <vt:lpstr>Thursday’s Lecture</vt:lpstr>
      <vt:lpstr>Group Task</vt:lpstr>
      <vt:lpstr>Group Work – directed study</vt:lpstr>
      <vt:lpstr>Group Task – Directed study</vt:lpstr>
      <vt:lpstr>ECYW5004 Young People in Society</vt:lpstr>
      <vt:lpstr>Discussion</vt:lpstr>
      <vt:lpstr>The Importance of Participation</vt:lpstr>
      <vt:lpstr>Experiential Learning Approach</vt:lpstr>
      <vt:lpstr>Experiential Learning</vt:lpstr>
      <vt:lpstr>Participatory Methods</vt:lpstr>
      <vt:lpstr>Activities and Methods</vt:lpstr>
      <vt:lpstr>Methods</vt:lpstr>
      <vt:lpstr>Methods</vt:lpstr>
      <vt:lpstr>Methods Continued</vt:lpstr>
      <vt:lpstr>Why is this work important to Youth Workers</vt:lpstr>
      <vt:lpstr>Why is this work important to Youth Workers</vt:lpstr>
      <vt:lpstr>ETS 2010</vt:lpstr>
      <vt:lpstr>Assessment Specification Form</vt:lpstr>
      <vt:lpstr>What am I looking for……. Some examples</vt:lpstr>
      <vt:lpstr>Any further questions.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Natasha Young</dc:creator>
  <cp:lastModifiedBy>Alana Enoch</cp:lastModifiedBy>
  <cp:revision>5</cp:revision>
  <dcterms:created xsi:type="dcterms:W3CDTF">2022-06-22T10:03:12Z</dcterms:created>
  <dcterms:modified xsi:type="dcterms:W3CDTF">2024-09-11T08:46:25Z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0x010100CD59205A8D1D184496904719E204B53A</vt:lpwstr>
  </property>
  <property fmtid="{D5CDD505-2E9C-101B-9397-08002B2CF9AE}" pid="3" name="MediaServiceImageTags">
    <vt:lpwstr/>
  </property>
</Properties>
</file>