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1.xml" ContentType="application/vnd.openxmlformats-officedocument.presentationml.notesSlide+xml"/>
  <Override PartName="/ppt/tags/tag1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2.xml" ContentType="application/vnd.openxmlformats-officedocument.presentationml.tags+xml"/>
  <Override PartName="/ppt/notesSlides/notesSlide4.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64" r:id="rId5"/>
    <p:sldId id="289" r:id="rId6"/>
    <p:sldId id="280" r:id="rId7"/>
    <p:sldId id="290" r:id="rId8"/>
    <p:sldId id="300" r:id="rId9"/>
    <p:sldId id="269" r:id="rId10"/>
    <p:sldId id="288" r:id="rId11"/>
    <p:sldId id="276" r:id="rId12"/>
    <p:sldId id="283" r:id="rId13"/>
    <p:sldId id="287" r:id="rId14"/>
    <p:sldId id="302" r:id="rId15"/>
    <p:sldId id="275" r:id="rId16"/>
    <p:sldId id="267" r:id="rId17"/>
    <p:sldId id="272" r:id="rId18"/>
    <p:sldId id="273" r:id="rId19"/>
    <p:sldId id="268" r:id="rId20"/>
    <p:sldId id="304" r:id="rId21"/>
    <p:sldId id="305" r:id="rId22"/>
    <p:sldId id="281" r:id="rId23"/>
    <p:sldId id="303" r:id="rId24"/>
  </p:sldIdLst>
  <p:sldSz cx="12192000" cy="6858000"/>
  <p:notesSz cx="6858000" cy="9144000"/>
  <p:custDataLst>
    <p:tags r:id="rId2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9568"/>
    <a:srgbClr val="C09265"/>
    <a:srgbClr val="5B3724"/>
    <a:srgbClr val="2D2824"/>
    <a:srgbClr val="7F7F7F"/>
    <a:srgbClr val="FEAE04"/>
    <a:srgbClr val="F3B4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660"/>
  </p:normalViewPr>
  <p:slideViewPr>
    <p:cSldViewPr snapToGrid="0">
      <p:cViewPr varScale="1">
        <p:scale>
          <a:sx n="93" d="100"/>
          <a:sy n="93" d="100"/>
        </p:scale>
        <p:origin x="656" y="200"/>
      </p:cViewPr>
      <p:guideLst>
        <p:guide orient="horz" pos="2160"/>
        <p:guide pos="3840"/>
      </p:guideLst>
    </p:cSldViewPr>
  </p:slideViewPr>
  <p:notesTextViewPr>
    <p:cViewPr>
      <p:scale>
        <a:sx n="1" d="1"/>
        <a:sy n="1" d="1"/>
      </p:scale>
      <p:origin x="0" y="0"/>
    </p:cViewPr>
  </p:notesTextViewPr>
  <p:sorterViewPr>
    <p:cViewPr>
      <p:scale>
        <a:sx n="54" d="100"/>
        <a:sy n="54" d="100"/>
      </p:scale>
      <p:origin x="0" y="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___.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___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___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___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列2</c:v>
                </c:pt>
              </c:strCache>
            </c:strRef>
          </c:tx>
          <c:spPr>
            <a:solidFill>
              <a:schemeClr val="bg1">
                <a:lumMod val="85000"/>
              </a:schemeClr>
            </a:solidFill>
          </c:spPr>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382-7944-B1A5-CE691E0578E6}"/>
              </c:ext>
            </c:extLst>
          </c:dPt>
          <c:dPt>
            <c:idx val="1"/>
            <c:bubble3D val="0"/>
            <c:spPr>
              <a:solidFill>
                <a:schemeClr val="tx1">
                  <a:lumMod val="75000"/>
                  <a:lumOff val="25000"/>
                </a:schemeClr>
              </a:solidFill>
              <a:ln w="19050">
                <a:solidFill>
                  <a:schemeClr val="lt1"/>
                </a:solidFill>
              </a:ln>
              <a:effectLst/>
            </c:spPr>
            <c:extLst>
              <c:ext xmlns:c16="http://schemas.microsoft.com/office/drawing/2014/chart" uri="{C3380CC4-5D6E-409C-BE32-E72D297353CC}">
                <c16:uniqueId val="{00000003-6382-7944-B1A5-CE691E0578E6}"/>
              </c:ext>
            </c:extLst>
          </c:dPt>
          <c:cat>
            <c:strRef>
              <c:f>Sheet1!$A$2:$A$3</c:f>
              <c:strCache>
                <c:ptCount val="2"/>
                <c:pt idx="0">
                  <c:v>A</c:v>
                </c:pt>
                <c:pt idx="1">
                  <c:v>B</c:v>
                </c:pt>
              </c:strCache>
            </c:strRef>
          </c:cat>
          <c:val>
            <c:numRef>
              <c:f>Sheet1!$B$2:$B$3</c:f>
              <c:numCache>
                <c:formatCode>General</c:formatCode>
                <c:ptCount val="2"/>
                <c:pt idx="0">
                  <c:v>25</c:v>
                </c:pt>
                <c:pt idx="1">
                  <c:v>75</c:v>
                </c:pt>
              </c:numCache>
            </c:numRef>
          </c:val>
          <c:extLst>
            <c:ext xmlns:c16="http://schemas.microsoft.com/office/drawing/2014/chart" uri="{C3380CC4-5D6E-409C-BE32-E72D297353CC}">
              <c16:uniqueId val="{00000004-6382-7944-B1A5-CE691E0578E6}"/>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zh-CN"/>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列2</c:v>
                </c:pt>
              </c:strCache>
            </c:strRef>
          </c:tx>
          <c:spPr>
            <a:solidFill>
              <a:schemeClr val="bg1">
                <a:lumMod val="85000"/>
              </a:schemeClr>
            </a:solidFill>
          </c:spPr>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387-C142-BA3A-043AC20F4F72}"/>
              </c:ext>
            </c:extLst>
          </c:dPt>
          <c:dPt>
            <c:idx val="1"/>
            <c:bubble3D val="0"/>
            <c:spPr>
              <a:solidFill>
                <a:schemeClr val="tx1">
                  <a:lumMod val="75000"/>
                  <a:lumOff val="25000"/>
                </a:schemeClr>
              </a:solidFill>
              <a:ln w="19050">
                <a:solidFill>
                  <a:schemeClr val="lt1"/>
                </a:solidFill>
              </a:ln>
              <a:effectLst/>
            </c:spPr>
            <c:extLst>
              <c:ext xmlns:c16="http://schemas.microsoft.com/office/drawing/2014/chart" uri="{C3380CC4-5D6E-409C-BE32-E72D297353CC}">
                <c16:uniqueId val="{00000003-E387-C142-BA3A-043AC20F4F72}"/>
              </c:ext>
            </c:extLst>
          </c:dPt>
          <c:cat>
            <c:strRef>
              <c:f>Sheet1!$A$2:$A$3</c:f>
              <c:strCache>
                <c:ptCount val="2"/>
                <c:pt idx="0">
                  <c:v>A</c:v>
                </c:pt>
                <c:pt idx="1">
                  <c:v>B</c:v>
                </c:pt>
              </c:strCache>
            </c:strRef>
          </c:cat>
          <c:val>
            <c:numRef>
              <c:f>Sheet1!$B$2:$B$3</c:f>
              <c:numCache>
                <c:formatCode>General</c:formatCode>
                <c:ptCount val="2"/>
                <c:pt idx="0">
                  <c:v>50</c:v>
                </c:pt>
                <c:pt idx="1">
                  <c:v>50</c:v>
                </c:pt>
              </c:numCache>
            </c:numRef>
          </c:val>
          <c:extLst>
            <c:ext xmlns:c16="http://schemas.microsoft.com/office/drawing/2014/chart" uri="{C3380CC4-5D6E-409C-BE32-E72D297353CC}">
              <c16:uniqueId val="{00000004-E387-C142-BA3A-043AC20F4F72}"/>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zh-CN"/>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列2</c:v>
                </c:pt>
              </c:strCache>
            </c:strRef>
          </c:tx>
          <c:spPr>
            <a:solidFill>
              <a:schemeClr val="bg1">
                <a:lumMod val="85000"/>
              </a:schemeClr>
            </a:solidFill>
          </c:spPr>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678-7C4E-9E68-41656F19472C}"/>
              </c:ext>
            </c:extLst>
          </c:dPt>
          <c:dPt>
            <c:idx val="1"/>
            <c:bubble3D val="0"/>
            <c:spPr>
              <a:solidFill>
                <a:schemeClr val="tx1">
                  <a:lumMod val="75000"/>
                  <a:lumOff val="25000"/>
                </a:schemeClr>
              </a:solidFill>
              <a:ln w="19050">
                <a:solidFill>
                  <a:schemeClr val="lt1"/>
                </a:solidFill>
              </a:ln>
              <a:effectLst/>
            </c:spPr>
            <c:extLst>
              <c:ext xmlns:c16="http://schemas.microsoft.com/office/drawing/2014/chart" uri="{C3380CC4-5D6E-409C-BE32-E72D297353CC}">
                <c16:uniqueId val="{00000003-1678-7C4E-9E68-41656F19472C}"/>
              </c:ext>
            </c:extLst>
          </c:dPt>
          <c:cat>
            <c:strRef>
              <c:f>Sheet1!$A$2:$A$3</c:f>
              <c:strCache>
                <c:ptCount val="2"/>
                <c:pt idx="0">
                  <c:v>A</c:v>
                </c:pt>
                <c:pt idx="1">
                  <c:v>B</c:v>
                </c:pt>
              </c:strCache>
            </c:strRef>
          </c:cat>
          <c:val>
            <c:numRef>
              <c:f>Sheet1!$B$2:$B$3</c:f>
              <c:numCache>
                <c:formatCode>General</c:formatCode>
                <c:ptCount val="2"/>
                <c:pt idx="0">
                  <c:v>75</c:v>
                </c:pt>
                <c:pt idx="1">
                  <c:v>25</c:v>
                </c:pt>
              </c:numCache>
            </c:numRef>
          </c:val>
          <c:extLst>
            <c:ext xmlns:c16="http://schemas.microsoft.com/office/drawing/2014/chart" uri="{C3380CC4-5D6E-409C-BE32-E72D297353CC}">
              <c16:uniqueId val="{00000004-1678-7C4E-9E68-41656F19472C}"/>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zh-CN"/>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列2</c:v>
                </c:pt>
              </c:strCache>
            </c:strRef>
          </c:tx>
          <c:spPr>
            <a:solidFill>
              <a:srgbClr val="64A0DC"/>
            </a:solidFill>
          </c:spPr>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30-F646-9D6A-BECAB2D07573}"/>
              </c:ext>
            </c:extLst>
          </c:dPt>
          <c:dPt>
            <c:idx val="1"/>
            <c:bubble3D val="0"/>
            <c:spPr>
              <a:solidFill>
                <a:schemeClr val="tx1">
                  <a:lumMod val="75000"/>
                  <a:lumOff val="25000"/>
                </a:schemeClr>
              </a:solidFill>
              <a:ln w="19050">
                <a:solidFill>
                  <a:schemeClr val="lt1"/>
                </a:solidFill>
              </a:ln>
              <a:effectLst/>
            </c:spPr>
            <c:extLst>
              <c:ext xmlns:c16="http://schemas.microsoft.com/office/drawing/2014/chart" uri="{C3380CC4-5D6E-409C-BE32-E72D297353CC}">
                <c16:uniqueId val="{00000003-2430-F646-9D6A-BECAB2D07573}"/>
              </c:ext>
            </c:extLst>
          </c:dPt>
          <c:cat>
            <c:strRef>
              <c:f>Sheet1!$A$2:$A$3</c:f>
              <c:strCache>
                <c:ptCount val="2"/>
                <c:pt idx="0">
                  <c:v>第一季度</c:v>
                </c:pt>
                <c:pt idx="1">
                  <c:v>第二季度</c:v>
                </c:pt>
              </c:strCache>
            </c:strRef>
          </c:cat>
          <c:val>
            <c:numRef>
              <c:f>Sheet1!$B$2:$B$3</c:f>
              <c:numCache>
                <c:formatCode>General</c:formatCode>
                <c:ptCount val="2"/>
                <c:pt idx="0">
                  <c:v>90</c:v>
                </c:pt>
                <c:pt idx="1">
                  <c:v>10</c:v>
                </c:pt>
              </c:numCache>
            </c:numRef>
          </c:val>
          <c:extLst>
            <c:ext xmlns:c16="http://schemas.microsoft.com/office/drawing/2014/chart" uri="{C3380CC4-5D6E-409C-BE32-E72D297353CC}">
              <c16:uniqueId val="{00000004-2430-F646-9D6A-BECAB2D07573}"/>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zh-CN"/>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FE4FE-AA97-4963-A99E-281CB980DBFD}" type="datetimeFigureOut">
              <a:rPr lang="zh-CN" altLang="en-US" smtClean="0"/>
              <a:t>2021/5/21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61187-E7D9-45AE-B856-A65AB81EA055}" type="slidenum">
              <a:rPr lang="zh-CN" altLang="en-US" smtClean="0"/>
              <a:t>‹#›</a:t>
            </a:fld>
            <a:endParaRPr lang="zh-CN" altLang="en-US"/>
          </a:p>
        </p:txBody>
      </p:sp>
    </p:spTree>
    <p:extLst>
      <p:ext uri="{BB962C8B-B14F-4D97-AF65-F5344CB8AC3E}">
        <p14:creationId xmlns:p14="http://schemas.microsoft.com/office/powerpoint/2010/main" val="4287665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92EB20A-403F-44E9-9F40-29DD8395CE08}" type="slidenum">
              <a:rPr lang="zh-CN" altLang="en-US" smtClean="0"/>
              <a:t>4</a:t>
            </a:fld>
            <a:endParaRPr lang="zh-CN" altLang="en-US"/>
          </a:p>
        </p:txBody>
      </p:sp>
    </p:spTree>
    <p:extLst>
      <p:ext uri="{BB962C8B-B14F-4D97-AF65-F5344CB8AC3E}">
        <p14:creationId xmlns:p14="http://schemas.microsoft.com/office/powerpoint/2010/main" val="32442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5432CAF-49F6-421F-9490-E47DD0DF80AB}" type="slidenum">
              <a:rPr lang="zh-CN" altLang="en-US" smtClean="0"/>
              <a:t>5</a:t>
            </a:fld>
            <a:endParaRPr lang="zh-CN" altLang="en-US"/>
          </a:p>
        </p:txBody>
      </p:sp>
    </p:spTree>
    <p:extLst>
      <p:ext uri="{BB962C8B-B14F-4D97-AF65-F5344CB8AC3E}">
        <p14:creationId xmlns:p14="http://schemas.microsoft.com/office/powerpoint/2010/main" val="1794508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F1D5E53-1996-4A18-8378-BCF5C8046DA1}" type="slidenum">
              <a:rPr lang="zh-CN" altLang="en-US" smtClean="0"/>
              <a:t>6</a:t>
            </a:fld>
            <a:endParaRPr lang="zh-CN" altLang="en-US"/>
          </a:p>
        </p:txBody>
      </p:sp>
    </p:spTree>
    <p:extLst>
      <p:ext uri="{BB962C8B-B14F-4D97-AF65-F5344CB8AC3E}">
        <p14:creationId xmlns:p14="http://schemas.microsoft.com/office/powerpoint/2010/main" val="1796038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5432CAF-49F6-421F-9490-E47DD0DF80AB}" type="slidenum">
              <a:rPr lang="zh-CN" altLang="en-US" smtClean="0"/>
              <a:t>7</a:t>
            </a:fld>
            <a:endParaRPr lang="zh-CN" altLang="en-US"/>
          </a:p>
        </p:txBody>
      </p:sp>
    </p:spTree>
    <p:extLst>
      <p:ext uri="{BB962C8B-B14F-4D97-AF65-F5344CB8AC3E}">
        <p14:creationId xmlns:p14="http://schemas.microsoft.com/office/powerpoint/2010/main" val="296148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7CBE41-6C63-4A16-873F-5A51AEDA08C3}" type="slidenum">
              <a:rPr lang="zh-CN" altLang="en-US" smtClean="0"/>
              <a:t>11</a:t>
            </a:fld>
            <a:endParaRPr lang="zh-CN" altLang="en-US"/>
          </a:p>
        </p:txBody>
      </p:sp>
    </p:spTree>
    <p:extLst>
      <p:ext uri="{BB962C8B-B14F-4D97-AF65-F5344CB8AC3E}">
        <p14:creationId xmlns:p14="http://schemas.microsoft.com/office/powerpoint/2010/main" val="3693658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7CBE41-6C63-4A16-873F-5A51AEDA08C3}" type="slidenum">
              <a:rPr lang="zh-CN" altLang="en-US" smtClean="0"/>
              <a:t>12</a:t>
            </a:fld>
            <a:endParaRPr lang="zh-CN" altLang="en-US"/>
          </a:p>
        </p:txBody>
      </p:sp>
    </p:spTree>
    <p:extLst>
      <p:ext uri="{BB962C8B-B14F-4D97-AF65-F5344CB8AC3E}">
        <p14:creationId xmlns:p14="http://schemas.microsoft.com/office/powerpoint/2010/main" val="153576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7CBE41-6C63-4A16-873F-5A51AEDA08C3}" type="slidenum">
              <a:rPr lang="zh-CN" altLang="en-US" smtClean="0"/>
              <a:t>15</a:t>
            </a:fld>
            <a:endParaRPr lang="zh-CN" altLang="en-US"/>
          </a:p>
        </p:txBody>
      </p:sp>
    </p:spTree>
    <p:extLst>
      <p:ext uri="{BB962C8B-B14F-4D97-AF65-F5344CB8AC3E}">
        <p14:creationId xmlns:p14="http://schemas.microsoft.com/office/powerpoint/2010/main" val="722768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F1D5E53-1996-4A18-8378-BCF5C8046DA1}" type="slidenum">
              <a:rPr lang="zh-CN" altLang="en-US" smtClean="0"/>
              <a:t>17</a:t>
            </a:fld>
            <a:endParaRPr lang="zh-CN" altLang="en-US"/>
          </a:p>
        </p:txBody>
      </p:sp>
    </p:spTree>
    <p:extLst>
      <p:ext uri="{BB962C8B-B14F-4D97-AF65-F5344CB8AC3E}">
        <p14:creationId xmlns:p14="http://schemas.microsoft.com/office/powerpoint/2010/main" val="1068856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7CBE41-6C63-4A16-873F-5A51AEDA08C3}" type="slidenum">
              <a:rPr lang="zh-CN" altLang="en-US" smtClean="0"/>
              <a:t>18</a:t>
            </a:fld>
            <a:endParaRPr lang="zh-CN" altLang="en-US"/>
          </a:p>
        </p:txBody>
      </p:sp>
    </p:spTree>
    <p:extLst>
      <p:ext uri="{BB962C8B-B14F-4D97-AF65-F5344CB8AC3E}">
        <p14:creationId xmlns:p14="http://schemas.microsoft.com/office/powerpoint/2010/main" val="3746200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F1D5E53-1996-4A18-8378-BCF5C8046DA1}" type="slidenum">
              <a:rPr lang="zh-CN" altLang="en-US" smtClean="0"/>
              <a:t>19</a:t>
            </a:fld>
            <a:endParaRPr lang="zh-CN" altLang="en-US"/>
          </a:p>
        </p:txBody>
      </p:sp>
    </p:spTree>
    <p:extLst>
      <p:ext uri="{BB962C8B-B14F-4D97-AF65-F5344CB8AC3E}">
        <p14:creationId xmlns:p14="http://schemas.microsoft.com/office/powerpoint/2010/main" val="24359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F1D5E53-1996-4A18-8378-BCF5C8046DA1}" type="slidenum">
              <a:rPr lang="zh-CN" altLang="en-US" smtClean="0"/>
              <a:t>22</a:t>
            </a:fld>
            <a:endParaRPr lang="zh-CN" altLang="en-US"/>
          </a:p>
        </p:txBody>
      </p:sp>
    </p:spTree>
    <p:extLst>
      <p:ext uri="{BB962C8B-B14F-4D97-AF65-F5344CB8AC3E}">
        <p14:creationId xmlns:p14="http://schemas.microsoft.com/office/powerpoint/2010/main" val="2949778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237308" y="208372"/>
            <a:ext cx="10515600" cy="653778"/>
          </a:xfrm>
        </p:spPr>
        <p:txBody>
          <a:bodyPr>
            <a:normAutofit/>
          </a:bodyPr>
          <a:lstStyle>
            <a:lvl1pPr>
              <a:defRPr sz="2800" b="1">
                <a:solidFill>
                  <a:srgbClr val="C39568"/>
                </a:solidFill>
              </a:defRPr>
            </a:lvl1p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2021/5/21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
        <p:nvSpPr>
          <p:cNvPr id="7" name="矩形 6"/>
          <p:cNvSpPr/>
          <p:nvPr userDrawn="1"/>
        </p:nvSpPr>
        <p:spPr>
          <a:xfrm>
            <a:off x="0" y="862148"/>
            <a:ext cx="12192000" cy="599585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76440602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2021/5/21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52300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a:xfrm>
            <a:off x="609601" y="6356351"/>
            <a:ext cx="2844800" cy="365125"/>
          </a:xfrm>
          <a:prstGeom prst="rect">
            <a:avLst/>
          </a:prstGeom>
        </p:spPr>
        <p:txBody>
          <a:bodyPr lIns="121917" tIns="60958" rIns="121917" bIns="60958"/>
          <a:lstStyle/>
          <a:p>
            <a:fld id="{97BD3164-B487-4454-B6AC-F60F823E2336}" type="datetime1">
              <a:rPr lang="zh-CN" altLang="en-US" smtClean="0"/>
              <a:t>2021/5/21</a:t>
            </a:fld>
            <a:endParaRPr lang="zh-CN" altLang="en-US"/>
          </a:p>
        </p:txBody>
      </p:sp>
      <p:sp>
        <p:nvSpPr>
          <p:cNvPr id="5" name="页脚占位符 4"/>
          <p:cNvSpPr>
            <a:spLocks noGrp="1"/>
          </p:cNvSpPr>
          <p:nvPr>
            <p:ph type="ftr" sz="quarter" idx="11"/>
          </p:nvPr>
        </p:nvSpPr>
        <p:spPr>
          <a:xfrm>
            <a:off x="4165602" y="6356351"/>
            <a:ext cx="3860800" cy="365125"/>
          </a:xfrm>
          <a:prstGeom prst="rect">
            <a:avLst/>
          </a:prstGeom>
        </p:spPr>
        <p:txBody>
          <a:bodyPr lIns="121917" tIns="60958" rIns="121917" bIns="60958"/>
          <a:lstStyle/>
          <a:p>
            <a:endParaRPr lang="zh-CN" altLang="en-US"/>
          </a:p>
        </p:txBody>
      </p:sp>
      <p:sp>
        <p:nvSpPr>
          <p:cNvPr id="6" name="灯片编号占位符 5"/>
          <p:cNvSpPr>
            <a:spLocks noGrp="1"/>
          </p:cNvSpPr>
          <p:nvPr>
            <p:ph type="sldNum" sz="quarter" idx="12"/>
          </p:nvPr>
        </p:nvSpPr>
        <p:spPr>
          <a:xfrm>
            <a:off x="11088555" y="420149"/>
            <a:ext cx="587210" cy="365125"/>
          </a:xfrm>
          <a:prstGeom prst="rect">
            <a:avLst/>
          </a:prstGeom>
        </p:spPr>
        <p:txBody>
          <a:bodyPr lIns="121917" tIns="60958" rIns="121917" bIns="60958"/>
          <a:lstStyle/>
          <a:p>
            <a:fld id="{E050F338-EFDA-4F8E-882C-DA95E7E9D7D9}" type="slidenum">
              <a:rPr lang="zh-CN" altLang="en-US" smtClean="0"/>
              <a:t>‹#›</a:t>
            </a:fld>
            <a:endParaRPr lang="zh-CN" altLang="en-US"/>
          </a:p>
        </p:txBody>
      </p:sp>
    </p:spTree>
    <p:extLst>
      <p:ext uri="{BB962C8B-B14F-4D97-AF65-F5344CB8AC3E}">
        <p14:creationId xmlns:p14="http://schemas.microsoft.com/office/powerpoint/2010/main" val="3482978605"/>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1_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59FFEB9-F90E-498F-A6D2-3E5615FA5034}" type="datetimeFigureOut">
              <a:rPr lang="zh-CN" altLang="en-US" smtClean="0"/>
              <a:t>2021/5/21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D8F69E5-BDB3-488A-9288-E817FF00F431}" type="slidenum">
              <a:rPr lang="zh-CN" altLang="en-US" smtClean="0"/>
              <a:t>‹#›</a:t>
            </a:fld>
            <a:endParaRPr lang="zh-CN" altLang="en-US"/>
          </a:p>
        </p:txBody>
      </p:sp>
    </p:spTree>
    <p:extLst>
      <p:ext uri="{BB962C8B-B14F-4D97-AF65-F5344CB8AC3E}">
        <p14:creationId xmlns:p14="http://schemas.microsoft.com/office/powerpoint/2010/main" val="1889444144"/>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xmlns:p15="http://schemas.microsoft.com/office/powerpoint/2012/main">
      <p:transition spd="slow" advTm="3000"/>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2021/5/21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003094035"/>
      </p:ext>
    </p:extLst>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Ls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3" Type="http://schemas.openxmlformats.org/officeDocument/2006/relationships/tags" Target="../tags/tag4.xml"/><Relationship Id="rId7" Type="http://schemas.openxmlformats.org/officeDocument/2006/relationships/tags" Target="../tags/tag8.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5" Type="http://schemas.openxmlformats.org/officeDocument/2006/relationships/tags" Target="../tags/tag6.xml"/><Relationship Id="rId10" Type="http://schemas.openxmlformats.org/officeDocument/2006/relationships/slideLayout" Target="../slideLayouts/slideLayout2.xml"/><Relationship Id="rId4" Type="http://schemas.openxmlformats.org/officeDocument/2006/relationships/tags" Target="../tags/tag5.xml"/><Relationship Id="rId9" Type="http://schemas.openxmlformats.org/officeDocument/2006/relationships/tags" Target="../tags/tag10.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11.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 Id="rId5" Type="http://schemas.openxmlformats.org/officeDocument/2006/relationships/chart" Target="../charts/chart4.xml"/><Relationship Id="rId4" Type="http://schemas.openxmlformats.org/officeDocument/2006/relationships/chart" Target="../charts/char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15"/>
          <p:cNvSpPr txBox="1"/>
          <p:nvPr/>
        </p:nvSpPr>
        <p:spPr>
          <a:xfrm>
            <a:off x="626062" y="1778352"/>
            <a:ext cx="4957321" cy="1415760"/>
          </a:xfrm>
          <a:prstGeom prst="rect">
            <a:avLst/>
          </a:prstGeom>
          <a:noFill/>
        </p:spPr>
        <p:txBody>
          <a:bodyPr wrap="square" lIns="121908" tIns="60954" rIns="121908" bIns="60954" rtlCol="0">
            <a:spAutoFit/>
          </a:bodyPr>
          <a:lstStyle/>
          <a:p>
            <a:r>
              <a:rPr lang="en-US" altLang="zh-CN" sz="2800" b="1" dirty="0">
                <a:ln w="12700">
                  <a:noFill/>
                  <a:prstDash val="solid"/>
                </a:ln>
                <a:solidFill>
                  <a:schemeClr val="bg1"/>
                </a:solidFill>
                <a:latin typeface="+mj-ea"/>
              </a:rPr>
              <a:t>Qualitative Case Study Online education and Academic procrastination</a:t>
            </a:r>
            <a:endParaRPr lang="en" altLang="zh-CN" sz="2800" b="1" dirty="0">
              <a:ln w="12700">
                <a:noFill/>
                <a:prstDash val="solid"/>
              </a:ln>
              <a:solidFill>
                <a:schemeClr val="bg1"/>
              </a:solidFill>
              <a:latin typeface="+mj-ea"/>
            </a:endParaRPr>
          </a:p>
        </p:txBody>
      </p:sp>
      <p:pic>
        <p:nvPicPr>
          <p:cNvPr id="7" name="Gargantuan Music - Fearless">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05600" y="-2110740"/>
            <a:ext cx="609600" cy="609600"/>
          </a:xfrm>
          <a:prstGeom prst="rect">
            <a:avLst/>
          </a:prstGeom>
        </p:spPr>
      </p:pic>
      <p:pic>
        <p:nvPicPr>
          <p:cNvPr id="9" name="图片 8"/>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379645" y="4611310"/>
            <a:ext cx="1855556" cy="1884967"/>
          </a:xfrm>
          <a:prstGeom prst="rect">
            <a:avLst/>
          </a:prstGeom>
        </p:spPr>
      </p:pic>
      <p:sp>
        <p:nvSpPr>
          <p:cNvPr id="2" name="文本框 1">
            <a:extLst>
              <a:ext uri="{FF2B5EF4-FFF2-40B4-BE49-F238E27FC236}">
                <a16:creationId xmlns:a16="http://schemas.microsoft.com/office/drawing/2014/main" id="{9E86D008-A6E9-9040-9EA5-6D141B6A8A14}"/>
              </a:ext>
            </a:extLst>
          </p:cNvPr>
          <p:cNvSpPr txBox="1"/>
          <p:nvPr/>
        </p:nvSpPr>
        <p:spPr>
          <a:xfrm>
            <a:off x="9623337" y="6126945"/>
            <a:ext cx="2189018" cy="369332"/>
          </a:xfrm>
          <a:prstGeom prst="rect">
            <a:avLst/>
          </a:prstGeom>
          <a:noFill/>
        </p:spPr>
        <p:txBody>
          <a:bodyPr wrap="square" rtlCol="0">
            <a:spAutoFit/>
          </a:bodyPr>
          <a:lstStyle/>
          <a:p>
            <a:r>
              <a:rPr lang="en-US" altLang="zh-CN" dirty="0">
                <a:solidFill>
                  <a:schemeClr val="bg1"/>
                </a:solidFill>
              </a:rPr>
              <a:t>Alex</a:t>
            </a:r>
            <a:r>
              <a:rPr lang="zh-CN" altLang="en-US" dirty="0">
                <a:solidFill>
                  <a:schemeClr val="bg1"/>
                </a:solidFill>
              </a:rPr>
              <a:t>  </a:t>
            </a:r>
            <a:r>
              <a:rPr lang="en-US" altLang="zh-CN" dirty="0">
                <a:solidFill>
                  <a:schemeClr val="bg1"/>
                </a:solidFill>
              </a:rPr>
              <a:t>Song</a:t>
            </a:r>
            <a:endParaRPr lang="en-GB" dirty="0">
              <a:solidFill>
                <a:schemeClr val="bg1"/>
              </a:solidFill>
            </a:endParaRPr>
          </a:p>
        </p:txBody>
      </p:sp>
      <p:pic>
        <p:nvPicPr>
          <p:cNvPr id="5" name="图片 4" descr="人拿着笔记本电脑&#10;&#10;低可信度描述已自动生成">
            <a:extLst>
              <a:ext uri="{FF2B5EF4-FFF2-40B4-BE49-F238E27FC236}">
                <a16:creationId xmlns:a16="http://schemas.microsoft.com/office/drawing/2014/main" id="{235AEA8F-D278-FD48-86FE-B190B90A48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8548" y="4496459"/>
            <a:ext cx="3359779" cy="2239852"/>
          </a:xfrm>
          <a:prstGeom prst="rect">
            <a:avLst/>
          </a:prstGeom>
        </p:spPr>
      </p:pic>
    </p:spTree>
    <p:extLst>
      <p:ext uri="{BB962C8B-B14F-4D97-AF65-F5344CB8AC3E}">
        <p14:creationId xmlns:p14="http://schemas.microsoft.com/office/powerpoint/2010/main" val="4020541035"/>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par>
                                <p:cTn id="7" presetID="42"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1000"/>
                                        <p:tgtEl>
                                          <p:spTgt spid="9"/>
                                        </p:tgtEl>
                                      </p:cBhvr>
                                    </p:animEffect>
                                    <p:anim calcmode="lin" valueType="num">
                                      <p:cBhvr>
                                        <p:cTn id="10" dur="1000" fill="hold"/>
                                        <p:tgtEl>
                                          <p:spTgt spid="9"/>
                                        </p:tgtEl>
                                        <p:attrNameLst>
                                          <p:attrName>ppt_x</p:attrName>
                                        </p:attrNameLst>
                                      </p:cBhvr>
                                      <p:tavLst>
                                        <p:tav tm="0">
                                          <p:val>
                                            <p:strVal val="#ppt_x"/>
                                          </p:val>
                                        </p:tav>
                                        <p:tav tm="100000">
                                          <p:val>
                                            <p:strVal val="#ppt_x"/>
                                          </p:val>
                                        </p:tav>
                                      </p:tavLst>
                                    </p:anim>
                                    <p:anim calcmode="lin" valueType="num">
                                      <p:cBhvr>
                                        <p:cTn id="11" dur="1000" fill="hold"/>
                                        <p:tgtEl>
                                          <p:spTgt spid="9"/>
                                        </p:tgtEl>
                                        <p:attrNameLst>
                                          <p:attrName>ppt_y</p:attrName>
                                        </p:attrNameLst>
                                      </p:cBhvr>
                                      <p:tavLst>
                                        <p:tav tm="0">
                                          <p:val>
                                            <p:strVal val="#ppt_y+.1"/>
                                          </p:val>
                                        </p:tav>
                                        <p:tav tm="100000">
                                          <p:val>
                                            <p:strVal val="#ppt_y"/>
                                          </p:val>
                                        </p:tav>
                                      </p:tavLst>
                                    </p:anim>
                                  </p:childTnLst>
                                </p:cTn>
                              </p:par>
                            </p:childTnLst>
                          </p:cTn>
                        </p:par>
                        <p:par>
                          <p:cTn id="12" fill="hold" nodeType="afterGroup">
                            <p:stCondLst>
                              <p:cond delay="1001"/>
                            </p:stCondLst>
                            <p:childTnLst>
                              <p:par>
                                <p:cTn id="13" presetID="2" presetClass="entr" presetSubtype="8"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750" fill="hold"/>
                                        <p:tgtEl>
                                          <p:spTgt spid="4"/>
                                        </p:tgtEl>
                                        <p:attrNameLst>
                                          <p:attrName>ppt_x</p:attrName>
                                        </p:attrNameLst>
                                      </p:cBhvr>
                                      <p:tavLst>
                                        <p:tav tm="0">
                                          <p:val>
                                            <p:strVal val="0-#ppt_w/2"/>
                                          </p:val>
                                        </p:tav>
                                        <p:tav tm="100000">
                                          <p:val>
                                            <p:strVal val="#ppt_x"/>
                                          </p:val>
                                        </p:tav>
                                      </p:tavLst>
                                    </p:anim>
                                    <p:anim calcmode="lin" valueType="num">
                                      <p:cBhvr additive="base">
                                        <p:cTn id="16" dur="7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repeatCount="indefinite" fill="hold" display="0">
                  <p:stCondLst>
                    <p:cond delay="indefinite"/>
                  </p:stCondLst>
                  <p:endCondLst>
                    <p:cond evt="onPrev" delay="0">
                      <p:tgtEl>
                        <p:sldTgt/>
                      </p:tgtEl>
                    </p:cond>
                    <p:cond evt="onStopAudio" delay="0">
                      <p:tgtEl>
                        <p:sldTgt/>
                      </p:tgtEl>
                    </p:cond>
                  </p:endCondLst>
                </p:cTn>
                <p:tgtEl>
                  <p:spTgt spid="7"/>
                </p:tgtEl>
              </p:cMediaNode>
            </p:audio>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1043215" y="0"/>
            <a:ext cx="119743" cy="2438400"/>
            <a:chOff x="3292929" y="0"/>
            <a:chExt cx="119743" cy="2438400"/>
          </a:xfrm>
        </p:grpSpPr>
        <p:cxnSp>
          <p:nvCxnSpPr>
            <p:cNvPr id="13" name="直接连接符 12"/>
            <p:cNvCxnSpPr/>
            <p:nvPr/>
          </p:nvCxnSpPr>
          <p:spPr>
            <a:xfrm flipH="1">
              <a:off x="3352801" y="0"/>
              <a:ext cx="0" cy="2318657"/>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
          <p:nvSpPr>
            <p:cNvPr id="14" name="椭圆 13"/>
            <p:cNvSpPr/>
            <p:nvPr/>
          </p:nvSpPr>
          <p:spPr>
            <a:xfrm>
              <a:off x="3292929" y="2318657"/>
              <a:ext cx="119743" cy="119743"/>
            </a:xfrm>
            <a:prstGeom prst="ellipse">
              <a:avLst/>
            </a:prstGeom>
            <a:solidFill>
              <a:schemeClr val="tx1">
                <a:lumMod val="75000"/>
                <a:lumOff val="25000"/>
              </a:schemeClr>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rgbClr val="C09265"/>
                </a:solidFill>
              </a:endParaRPr>
            </a:p>
          </p:txBody>
        </p:sp>
      </p:grpSp>
      <p:grpSp>
        <p:nvGrpSpPr>
          <p:cNvPr id="15" name="组合 14"/>
          <p:cNvGrpSpPr/>
          <p:nvPr/>
        </p:nvGrpSpPr>
        <p:grpSpPr>
          <a:xfrm rot="10800000">
            <a:off x="1043215" y="4419600"/>
            <a:ext cx="119743" cy="2438400"/>
            <a:chOff x="3292929" y="0"/>
            <a:chExt cx="119743" cy="2438400"/>
          </a:xfrm>
        </p:grpSpPr>
        <p:cxnSp>
          <p:nvCxnSpPr>
            <p:cNvPr id="16" name="直接连接符 15"/>
            <p:cNvCxnSpPr/>
            <p:nvPr/>
          </p:nvCxnSpPr>
          <p:spPr>
            <a:xfrm flipH="1">
              <a:off x="3352801" y="0"/>
              <a:ext cx="0" cy="2318657"/>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
          <p:nvSpPr>
            <p:cNvPr id="17" name="椭圆 16"/>
            <p:cNvSpPr/>
            <p:nvPr/>
          </p:nvSpPr>
          <p:spPr>
            <a:xfrm>
              <a:off x="3292929" y="2318657"/>
              <a:ext cx="119743" cy="119743"/>
            </a:xfrm>
            <a:prstGeom prst="ellipse">
              <a:avLst/>
            </a:prstGeom>
            <a:solidFill>
              <a:schemeClr val="tx1">
                <a:lumMod val="75000"/>
                <a:lumOff val="25000"/>
              </a:schemeClr>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solidFill>
                  <a:srgbClr val="C09265"/>
                </a:solidFill>
              </a:endParaRPr>
            </a:p>
          </p:txBody>
        </p:sp>
      </p:grpSp>
      <p:sp>
        <p:nvSpPr>
          <p:cNvPr id="18" name="文本框 17"/>
          <p:cNvSpPr txBox="1"/>
          <p:nvPr/>
        </p:nvSpPr>
        <p:spPr>
          <a:xfrm>
            <a:off x="822515" y="2529033"/>
            <a:ext cx="615553" cy="1830696"/>
          </a:xfrm>
          <a:prstGeom prst="rect">
            <a:avLst/>
          </a:prstGeom>
          <a:noFill/>
        </p:spPr>
        <p:txBody>
          <a:bodyPr vert="eaVert" wrap="square" rtlCol="0">
            <a:spAutoFit/>
          </a:bodyPr>
          <a:lstStyle/>
          <a:p>
            <a:pPr algn="dist"/>
            <a:r>
              <a:rPr lang="en" altLang="zh-CN" sz="2800" b="1" dirty="0">
                <a:solidFill>
                  <a:srgbClr val="C09265"/>
                </a:solidFill>
                <a:latin typeface="幼圆" panose="02010509060101010101" pitchFamily="49" charset="-122"/>
                <a:ea typeface="幼圆" panose="02010509060101010101" pitchFamily="49" charset="-122"/>
              </a:rPr>
              <a:t>contents</a:t>
            </a:r>
            <a:endParaRPr lang="zh-CN" altLang="en-US" sz="2800" b="1" dirty="0">
              <a:solidFill>
                <a:srgbClr val="C09265"/>
              </a:solidFill>
              <a:latin typeface="幼圆" panose="02010509060101010101" pitchFamily="49" charset="-122"/>
              <a:ea typeface="幼圆" panose="02010509060101010101" pitchFamily="49" charset="-122"/>
            </a:endParaRPr>
          </a:p>
        </p:txBody>
      </p:sp>
      <p:sp>
        <p:nvSpPr>
          <p:cNvPr id="19" name="文本框 18"/>
          <p:cNvSpPr txBox="1"/>
          <p:nvPr>
            <p:custDataLst>
              <p:tags r:id="rId1"/>
            </p:custDataLst>
          </p:nvPr>
        </p:nvSpPr>
        <p:spPr>
          <a:xfrm>
            <a:off x="2717843" y="2166938"/>
            <a:ext cx="6759789" cy="400050"/>
          </a:xfrm>
          <a:prstGeom prst="rect">
            <a:avLst/>
          </a:prstGeom>
          <a:noFill/>
        </p:spPr>
        <p:txBody>
          <a:bodyPr anchor="ctr">
            <a:noAutofit/>
          </a:bodyPr>
          <a:lstStyle>
            <a:defPPr>
              <a:defRPr lang="zh-CN"/>
            </a:defPPr>
            <a:lvl1pPr>
              <a:defRPr sz="2400">
                <a:solidFill>
                  <a:schemeClr val="tx1">
                    <a:lumMod val="75000"/>
                    <a:lumOff val="25000"/>
                  </a:schemeClr>
                </a:solidFill>
                <a:latin typeface="幼圆" panose="02010509060101010101" pitchFamily="49" charset="-122"/>
                <a:ea typeface="幼圆" panose="02010509060101010101" pitchFamily="49" charset="-122"/>
              </a:defRPr>
            </a:lvl1pPr>
          </a:lstStyle>
          <a:p>
            <a:r>
              <a:rPr lang="en" altLang="zh-CN" sz="1800" b="1" dirty="0">
                <a:solidFill>
                  <a:srgbClr val="C09265"/>
                </a:solidFill>
              </a:rPr>
              <a:t>Blog1 Background and qualitative  </a:t>
            </a:r>
            <a:endParaRPr lang="zh-CN" altLang="en-US" sz="1800" b="1" dirty="0">
              <a:solidFill>
                <a:srgbClr val="C09265"/>
              </a:solidFill>
            </a:endParaRPr>
          </a:p>
        </p:txBody>
      </p:sp>
      <p:cxnSp>
        <p:nvCxnSpPr>
          <p:cNvPr id="20" name="直接连接符 19"/>
          <p:cNvCxnSpPr/>
          <p:nvPr>
            <p:custDataLst>
              <p:tags r:id="rId2"/>
            </p:custDataLst>
          </p:nvPr>
        </p:nvCxnSpPr>
        <p:spPr>
          <a:xfrm flipH="1">
            <a:off x="2382863" y="1830389"/>
            <a:ext cx="498475" cy="649287"/>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文本框 20"/>
          <p:cNvSpPr txBox="1"/>
          <p:nvPr>
            <p:custDataLst>
              <p:tags r:id="rId3"/>
            </p:custDataLst>
          </p:nvPr>
        </p:nvSpPr>
        <p:spPr>
          <a:xfrm>
            <a:off x="2184425" y="1541464"/>
            <a:ext cx="385762" cy="708025"/>
          </a:xfrm>
          <a:prstGeom prst="rect">
            <a:avLst/>
          </a:prstGeom>
          <a:noFill/>
        </p:spPr>
        <p:txBody>
          <a:bodyPr>
            <a:spAutoFit/>
          </a:bodyPr>
          <a:lstStyle/>
          <a:p>
            <a:pPr>
              <a:defRPr/>
            </a:pPr>
            <a:r>
              <a:rPr lang="en-US" altLang="zh-CN" sz="4000">
                <a:solidFill>
                  <a:srgbClr val="C09265"/>
                </a:solidFill>
                <a:latin typeface="+mj-lt"/>
                <a:ea typeface="华康俪金黑W8" panose="020B0809000000000000" pitchFamily="49" charset="-122"/>
              </a:rPr>
              <a:t>1</a:t>
            </a:r>
            <a:endParaRPr lang="zh-CN" altLang="en-US" sz="4000">
              <a:solidFill>
                <a:srgbClr val="C09265"/>
              </a:solidFill>
              <a:latin typeface="+mj-lt"/>
              <a:ea typeface="华康俪金黑W8" panose="020B0809000000000000" pitchFamily="49" charset="-122"/>
            </a:endParaRPr>
          </a:p>
        </p:txBody>
      </p:sp>
      <p:sp>
        <p:nvSpPr>
          <p:cNvPr id="22" name="文本框 21"/>
          <p:cNvSpPr txBox="1"/>
          <p:nvPr>
            <p:custDataLst>
              <p:tags r:id="rId4"/>
            </p:custDataLst>
          </p:nvPr>
        </p:nvSpPr>
        <p:spPr>
          <a:xfrm>
            <a:off x="2759101" y="3116263"/>
            <a:ext cx="4567237" cy="400050"/>
          </a:xfrm>
          <a:prstGeom prst="rect">
            <a:avLst/>
          </a:prstGeom>
          <a:noFill/>
        </p:spPr>
        <p:txBody>
          <a:bodyPr anchor="ctr">
            <a:normAutofit/>
          </a:bodyPr>
          <a:lstStyle/>
          <a:p>
            <a:pPr>
              <a:defRPr/>
            </a:pPr>
            <a:r>
              <a:rPr lang="en" altLang="zh-CN" b="1" dirty="0">
                <a:solidFill>
                  <a:srgbClr val="C09265"/>
                </a:solidFill>
                <a:latin typeface="幼圆" panose="02010509060101010101" pitchFamily="49" charset="-122"/>
                <a:ea typeface="幼圆" panose="02010509060101010101" pitchFamily="49" charset="-122"/>
              </a:rPr>
              <a:t>Blog2 Qualitative approaches</a:t>
            </a:r>
            <a:endParaRPr lang="zh-CN" altLang="en-US" b="1" dirty="0">
              <a:solidFill>
                <a:srgbClr val="C09265"/>
              </a:solidFill>
              <a:latin typeface="幼圆" panose="02010509060101010101" pitchFamily="49" charset="-122"/>
              <a:ea typeface="幼圆" panose="02010509060101010101" pitchFamily="49" charset="-122"/>
            </a:endParaRPr>
          </a:p>
        </p:txBody>
      </p:sp>
      <p:cxnSp>
        <p:nvCxnSpPr>
          <p:cNvPr id="23" name="直接连接符 22"/>
          <p:cNvCxnSpPr/>
          <p:nvPr>
            <p:custDataLst>
              <p:tags r:id="rId5"/>
            </p:custDataLst>
          </p:nvPr>
        </p:nvCxnSpPr>
        <p:spPr>
          <a:xfrm flipH="1">
            <a:off x="2382863" y="2927351"/>
            <a:ext cx="498475" cy="65087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4" name="文本框 23"/>
          <p:cNvSpPr txBox="1"/>
          <p:nvPr>
            <p:custDataLst>
              <p:tags r:id="rId6"/>
            </p:custDataLst>
          </p:nvPr>
        </p:nvSpPr>
        <p:spPr>
          <a:xfrm>
            <a:off x="2184425" y="2638426"/>
            <a:ext cx="385762" cy="708025"/>
          </a:xfrm>
          <a:prstGeom prst="rect">
            <a:avLst/>
          </a:prstGeom>
          <a:noFill/>
        </p:spPr>
        <p:txBody>
          <a:bodyPr>
            <a:spAutoFit/>
          </a:bodyPr>
          <a:lstStyle/>
          <a:p>
            <a:pPr>
              <a:defRPr/>
            </a:pPr>
            <a:r>
              <a:rPr lang="en-US" altLang="zh-CN" sz="4000">
                <a:solidFill>
                  <a:srgbClr val="C09265"/>
                </a:solidFill>
                <a:latin typeface="华康俪金黑W8" panose="020B0809000000000000" pitchFamily="49" charset="-122"/>
                <a:ea typeface="华康俪金黑W8" panose="020B0809000000000000" pitchFamily="49" charset="-122"/>
              </a:rPr>
              <a:t>2</a:t>
            </a:r>
            <a:endParaRPr lang="zh-CN" altLang="en-US" sz="4000">
              <a:solidFill>
                <a:srgbClr val="C09265"/>
              </a:solidFill>
              <a:latin typeface="华康俪金黑W8" panose="020B0809000000000000" pitchFamily="49" charset="-122"/>
              <a:ea typeface="华康俪金黑W8" panose="020B0809000000000000" pitchFamily="49" charset="-122"/>
            </a:endParaRPr>
          </a:p>
        </p:txBody>
      </p:sp>
      <p:sp>
        <p:nvSpPr>
          <p:cNvPr id="25" name="文本框 24"/>
          <p:cNvSpPr txBox="1"/>
          <p:nvPr>
            <p:custDataLst>
              <p:tags r:id="rId7"/>
            </p:custDataLst>
          </p:nvPr>
        </p:nvSpPr>
        <p:spPr>
          <a:xfrm>
            <a:off x="2759101" y="4214813"/>
            <a:ext cx="4567237" cy="400050"/>
          </a:xfrm>
          <a:prstGeom prst="rect">
            <a:avLst/>
          </a:prstGeom>
          <a:noFill/>
        </p:spPr>
        <p:txBody>
          <a:bodyPr anchor="ctr">
            <a:normAutofit fontScale="85000" lnSpcReduction="10000"/>
          </a:bodyPr>
          <a:lstStyle/>
          <a:p>
            <a:pPr>
              <a:defRPr/>
            </a:pPr>
            <a:r>
              <a:rPr lang="en-US" altLang="zh-CN" sz="2000" b="1" dirty="0">
                <a:solidFill>
                  <a:srgbClr val="C09265"/>
                </a:solidFill>
                <a:latin typeface="幼圆" panose="02010509060101010101" pitchFamily="49" charset="-122"/>
                <a:ea typeface="幼圆" panose="02010509060101010101" pitchFamily="49" charset="-122"/>
              </a:rPr>
              <a:t>Blog3 Theory</a:t>
            </a:r>
            <a:r>
              <a:rPr lang="zh-CN" altLang="en-US" sz="2000" b="1" dirty="0">
                <a:solidFill>
                  <a:srgbClr val="C09265"/>
                </a:solidFill>
                <a:latin typeface="幼圆" panose="02010509060101010101" pitchFamily="49" charset="-122"/>
                <a:ea typeface="幼圆" panose="02010509060101010101" pitchFamily="49" charset="-122"/>
              </a:rPr>
              <a:t> </a:t>
            </a:r>
            <a:r>
              <a:rPr lang="en-US" altLang="zh-CN" sz="2000" b="1" dirty="0">
                <a:solidFill>
                  <a:srgbClr val="C09265"/>
                </a:solidFill>
                <a:latin typeface="幼圆" panose="02010509060101010101" pitchFamily="49" charset="-122"/>
                <a:ea typeface="幼圆" panose="02010509060101010101" pitchFamily="49" charset="-122"/>
              </a:rPr>
              <a:t>and solve the problem</a:t>
            </a:r>
            <a:endParaRPr lang="zh-CN" altLang="en-US" sz="2000" b="1" dirty="0">
              <a:solidFill>
                <a:srgbClr val="C09265"/>
              </a:solidFill>
              <a:latin typeface="幼圆" panose="02010509060101010101" pitchFamily="49" charset="-122"/>
              <a:ea typeface="幼圆" panose="02010509060101010101" pitchFamily="49" charset="-122"/>
            </a:endParaRPr>
          </a:p>
        </p:txBody>
      </p:sp>
      <p:cxnSp>
        <p:nvCxnSpPr>
          <p:cNvPr id="26" name="直接连接符 25"/>
          <p:cNvCxnSpPr/>
          <p:nvPr>
            <p:custDataLst>
              <p:tags r:id="rId8"/>
            </p:custDataLst>
          </p:nvPr>
        </p:nvCxnSpPr>
        <p:spPr>
          <a:xfrm flipH="1">
            <a:off x="2382863" y="4025901"/>
            <a:ext cx="498475" cy="65087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7" name="文本框 26"/>
          <p:cNvSpPr txBox="1"/>
          <p:nvPr>
            <p:custDataLst>
              <p:tags r:id="rId9"/>
            </p:custDataLst>
          </p:nvPr>
        </p:nvSpPr>
        <p:spPr>
          <a:xfrm>
            <a:off x="2184425" y="3736976"/>
            <a:ext cx="385762" cy="708025"/>
          </a:xfrm>
          <a:prstGeom prst="rect">
            <a:avLst/>
          </a:prstGeom>
          <a:ln>
            <a:noFill/>
          </a:ln>
        </p:spPr>
        <p:style>
          <a:lnRef idx="1">
            <a:schemeClr val="accent1"/>
          </a:lnRef>
          <a:fillRef idx="0">
            <a:schemeClr val="accent1"/>
          </a:fillRef>
          <a:effectRef idx="0">
            <a:schemeClr val="accent1"/>
          </a:effectRef>
          <a:fontRef idx="minor">
            <a:schemeClr val="tx1"/>
          </a:fontRef>
        </p:style>
        <p:txBody>
          <a:bodyPr>
            <a:spAutoFit/>
          </a:bodyPr>
          <a:lstStyle/>
          <a:p>
            <a:pPr>
              <a:defRPr/>
            </a:pPr>
            <a:r>
              <a:rPr lang="en-US" altLang="zh-CN" sz="4000">
                <a:solidFill>
                  <a:srgbClr val="C09265"/>
                </a:solidFill>
                <a:latin typeface="华康俪金黑W8" panose="020B0809000000000000" pitchFamily="49" charset="-122"/>
                <a:ea typeface="华康俪金黑W8" panose="020B0809000000000000" pitchFamily="49" charset="-122"/>
              </a:rPr>
              <a:t>3</a:t>
            </a:r>
            <a:endParaRPr lang="zh-CN" altLang="en-US" sz="4000">
              <a:solidFill>
                <a:srgbClr val="C09265"/>
              </a:solidFill>
              <a:latin typeface="华康俪金黑W8" panose="020B0809000000000000" pitchFamily="49" charset="-122"/>
              <a:ea typeface="华康俪金黑W8" panose="020B0809000000000000" pitchFamily="49" charset="-122"/>
            </a:endParaRPr>
          </a:p>
        </p:txBody>
      </p:sp>
    </p:spTree>
    <p:extLst>
      <p:ext uri="{BB962C8B-B14F-4D97-AF65-F5344CB8AC3E}">
        <p14:creationId xmlns:p14="http://schemas.microsoft.com/office/powerpoint/2010/main" val="3121798277"/>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0-#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1000"/>
                            </p:stCondLst>
                            <p:childTnLst>
                              <p:par>
                                <p:cTn id="14" presetID="16" presetClass="entr" presetSubtype="42" fill="hold" grpId="0" nodeType="after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barn(outHorizontal)">
                                      <p:cBhvr>
                                        <p:cTn id="16" dur="500"/>
                                        <p:tgtEl>
                                          <p:spTgt spid="18"/>
                                        </p:tgtEl>
                                      </p:cBhvr>
                                    </p:animEffect>
                                  </p:childTnLst>
                                </p:cTn>
                              </p:par>
                            </p:childTnLst>
                          </p:cTn>
                        </p:par>
                        <p:par>
                          <p:cTn id="17" fill="hold" nodeType="afterGroup">
                            <p:stCondLst>
                              <p:cond delay="1500"/>
                            </p:stCondLst>
                            <p:childTnLst>
                              <p:par>
                                <p:cTn id="18" presetID="12" presetClass="entr" presetSubtype="1" fill="hold" nodeType="afterEffect">
                                  <p:stCondLst>
                                    <p:cond delay="0"/>
                                  </p:stCondLst>
                                  <p:childTnLst>
                                    <p:set>
                                      <p:cBhvr>
                                        <p:cTn id="19" dur="1" fill="hold">
                                          <p:stCondLst>
                                            <p:cond delay="0"/>
                                          </p:stCondLst>
                                        </p:cTn>
                                        <p:tgtEl>
                                          <p:spTgt spid="20"/>
                                        </p:tgtEl>
                                        <p:attrNameLst>
                                          <p:attrName>style.visibility</p:attrName>
                                        </p:attrNameLst>
                                      </p:cBhvr>
                                      <p:to>
                                        <p:strVal val="visible"/>
                                      </p:to>
                                    </p:set>
                                    <p:anim calcmode="lin" valueType="num">
                                      <p:cBhvr additive="base">
                                        <p:cTn id="20" dur="500"/>
                                        <p:tgtEl>
                                          <p:spTgt spid="20"/>
                                        </p:tgtEl>
                                        <p:attrNameLst>
                                          <p:attrName>ppt_y</p:attrName>
                                        </p:attrNameLst>
                                      </p:cBhvr>
                                      <p:tavLst>
                                        <p:tav tm="0">
                                          <p:val>
                                            <p:strVal val="#ppt_y-#ppt_h*1.125000"/>
                                          </p:val>
                                        </p:tav>
                                        <p:tav tm="100000">
                                          <p:val>
                                            <p:strVal val="#ppt_y"/>
                                          </p:val>
                                        </p:tav>
                                      </p:tavLst>
                                    </p:anim>
                                    <p:animEffect transition="in" filter="wipe(down)">
                                      <p:cBhvr>
                                        <p:cTn id="21" dur="500"/>
                                        <p:tgtEl>
                                          <p:spTgt spid="20"/>
                                        </p:tgtEl>
                                      </p:cBhvr>
                                    </p:animEffect>
                                  </p:childTnLst>
                                </p:cTn>
                              </p:par>
                              <p:par>
                                <p:cTn id="22" presetID="12" presetClass="entr" presetSubtype="4"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500"/>
                                        <p:tgtEl>
                                          <p:spTgt spid="21"/>
                                        </p:tgtEl>
                                        <p:attrNameLst>
                                          <p:attrName>ppt_y</p:attrName>
                                        </p:attrNameLst>
                                      </p:cBhvr>
                                      <p:tavLst>
                                        <p:tav tm="0">
                                          <p:val>
                                            <p:strVal val="#ppt_y+#ppt_h*1.125000"/>
                                          </p:val>
                                        </p:tav>
                                        <p:tav tm="100000">
                                          <p:val>
                                            <p:strVal val="#ppt_y"/>
                                          </p:val>
                                        </p:tav>
                                      </p:tavLst>
                                    </p:anim>
                                    <p:animEffect transition="in" filter="wipe(up)">
                                      <p:cBhvr>
                                        <p:cTn id="25" dur="500"/>
                                        <p:tgtEl>
                                          <p:spTgt spid="21"/>
                                        </p:tgtEl>
                                      </p:cBhvr>
                                    </p:animEffect>
                                  </p:childTnLst>
                                </p:cTn>
                              </p:par>
                              <p:par>
                                <p:cTn id="26" presetID="12" presetClass="entr" presetSubtype="1" fill="hold" nodeType="withEffect">
                                  <p:stCondLst>
                                    <p:cond delay="0"/>
                                  </p:stCondLst>
                                  <p:childTnLst>
                                    <p:set>
                                      <p:cBhvr>
                                        <p:cTn id="27" dur="1" fill="hold">
                                          <p:stCondLst>
                                            <p:cond delay="0"/>
                                          </p:stCondLst>
                                        </p:cTn>
                                        <p:tgtEl>
                                          <p:spTgt spid="23"/>
                                        </p:tgtEl>
                                        <p:attrNameLst>
                                          <p:attrName>style.visibility</p:attrName>
                                        </p:attrNameLst>
                                      </p:cBhvr>
                                      <p:to>
                                        <p:strVal val="visible"/>
                                      </p:to>
                                    </p:set>
                                    <p:anim calcmode="lin" valueType="num">
                                      <p:cBhvr additive="base">
                                        <p:cTn id="28" dur="500"/>
                                        <p:tgtEl>
                                          <p:spTgt spid="23"/>
                                        </p:tgtEl>
                                        <p:attrNameLst>
                                          <p:attrName>ppt_y</p:attrName>
                                        </p:attrNameLst>
                                      </p:cBhvr>
                                      <p:tavLst>
                                        <p:tav tm="0">
                                          <p:val>
                                            <p:strVal val="#ppt_y-#ppt_h*1.125000"/>
                                          </p:val>
                                        </p:tav>
                                        <p:tav tm="100000">
                                          <p:val>
                                            <p:strVal val="#ppt_y"/>
                                          </p:val>
                                        </p:tav>
                                      </p:tavLst>
                                    </p:anim>
                                    <p:animEffect transition="in" filter="wipe(down)">
                                      <p:cBhvr>
                                        <p:cTn id="29" dur="500"/>
                                        <p:tgtEl>
                                          <p:spTgt spid="23"/>
                                        </p:tgtEl>
                                      </p:cBhvr>
                                    </p:animEffect>
                                  </p:childTnLst>
                                </p:cTn>
                              </p:par>
                              <p:par>
                                <p:cTn id="30" presetID="12" presetClass="entr" presetSubtype="4" fill="hold" grpId="0" nodeType="withEffect">
                                  <p:stCondLst>
                                    <p:cond delay="0"/>
                                  </p:stCondLst>
                                  <p:childTnLst>
                                    <p:set>
                                      <p:cBhvr>
                                        <p:cTn id="31" dur="1" fill="hold">
                                          <p:stCondLst>
                                            <p:cond delay="0"/>
                                          </p:stCondLst>
                                        </p:cTn>
                                        <p:tgtEl>
                                          <p:spTgt spid="24"/>
                                        </p:tgtEl>
                                        <p:attrNameLst>
                                          <p:attrName>style.visibility</p:attrName>
                                        </p:attrNameLst>
                                      </p:cBhvr>
                                      <p:to>
                                        <p:strVal val="visible"/>
                                      </p:to>
                                    </p:set>
                                    <p:anim calcmode="lin" valueType="num">
                                      <p:cBhvr additive="base">
                                        <p:cTn id="32" dur="500"/>
                                        <p:tgtEl>
                                          <p:spTgt spid="24"/>
                                        </p:tgtEl>
                                        <p:attrNameLst>
                                          <p:attrName>ppt_y</p:attrName>
                                        </p:attrNameLst>
                                      </p:cBhvr>
                                      <p:tavLst>
                                        <p:tav tm="0">
                                          <p:val>
                                            <p:strVal val="#ppt_y+#ppt_h*1.125000"/>
                                          </p:val>
                                        </p:tav>
                                        <p:tav tm="100000">
                                          <p:val>
                                            <p:strVal val="#ppt_y"/>
                                          </p:val>
                                        </p:tav>
                                      </p:tavLst>
                                    </p:anim>
                                    <p:animEffect transition="in" filter="wipe(up)">
                                      <p:cBhvr>
                                        <p:cTn id="33" dur="500"/>
                                        <p:tgtEl>
                                          <p:spTgt spid="24"/>
                                        </p:tgtEl>
                                      </p:cBhvr>
                                    </p:animEffect>
                                  </p:childTnLst>
                                </p:cTn>
                              </p:par>
                              <p:par>
                                <p:cTn id="34" presetID="12" presetClass="entr" presetSubtype="1" fill="hold" nodeType="withEffect">
                                  <p:stCondLst>
                                    <p:cond delay="0"/>
                                  </p:stCondLst>
                                  <p:childTnLst>
                                    <p:set>
                                      <p:cBhvr>
                                        <p:cTn id="35" dur="1" fill="hold">
                                          <p:stCondLst>
                                            <p:cond delay="0"/>
                                          </p:stCondLst>
                                        </p:cTn>
                                        <p:tgtEl>
                                          <p:spTgt spid="26"/>
                                        </p:tgtEl>
                                        <p:attrNameLst>
                                          <p:attrName>style.visibility</p:attrName>
                                        </p:attrNameLst>
                                      </p:cBhvr>
                                      <p:to>
                                        <p:strVal val="visible"/>
                                      </p:to>
                                    </p:set>
                                    <p:anim calcmode="lin" valueType="num">
                                      <p:cBhvr additive="base">
                                        <p:cTn id="36" dur="500"/>
                                        <p:tgtEl>
                                          <p:spTgt spid="26"/>
                                        </p:tgtEl>
                                        <p:attrNameLst>
                                          <p:attrName>ppt_y</p:attrName>
                                        </p:attrNameLst>
                                      </p:cBhvr>
                                      <p:tavLst>
                                        <p:tav tm="0">
                                          <p:val>
                                            <p:strVal val="#ppt_y-#ppt_h*1.125000"/>
                                          </p:val>
                                        </p:tav>
                                        <p:tav tm="100000">
                                          <p:val>
                                            <p:strVal val="#ppt_y"/>
                                          </p:val>
                                        </p:tav>
                                      </p:tavLst>
                                    </p:anim>
                                    <p:animEffect transition="in" filter="wipe(down)">
                                      <p:cBhvr>
                                        <p:cTn id="37" dur="500"/>
                                        <p:tgtEl>
                                          <p:spTgt spid="26"/>
                                        </p:tgtEl>
                                      </p:cBhvr>
                                    </p:animEffect>
                                  </p:childTnLst>
                                </p:cTn>
                              </p:par>
                              <p:par>
                                <p:cTn id="38" presetID="12" presetClass="entr" presetSubtype="4" fill="hold" grpId="0" nodeType="withEffect">
                                  <p:stCondLst>
                                    <p:cond delay="0"/>
                                  </p:stCondLst>
                                  <p:childTnLst>
                                    <p:set>
                                      <p:cBhvr>
                                        <p:cTn id="39" dur="1" fill="hold">
                                          <p:stCondLst>
                                            <p:cond delay="0"/>
                                          </p:stCondLst>
                                        </p:cTn>
                                        <p:tgtEl>
                                          <p:spTgt spid="27"/>
                                        </p:tgtEl>
                                        <p:attrNameLst>
                                          <p:attrName>style.visibility</p:attrName>
                                        </p:attrNameLst>
                                      </p:cBhvr>
                                      <p:to>
                                        <p:strVal val="visible"/>
                                      </p:to>
                                    </p:set>
                                    <p:anim calcmode="lin" valueType="num">
                                      <p:cBhvr additive="base">
                                        <p:cTn id="40" dur="500"/>
                                        <p:tgtEl>
                                          <p:spTgt spid="27"/>
                                        </p:tgtEl>
                                        <p:attrNameLst>
                                          <p:attrName>ppt_y</p:attrName>
                                        </p:attrNameLst>
                                      </p:cBhvr>
                                      <p:tavLst>
                                        <p:tav tm="0">
                                          <p:val>
                                            <p:strVal val="#ppt_y+#ppt_h*1.125000"/>
                                          </p:val>
                                        </p:tav>
                                        <p:tav tm="100000">
                                          <p:val>
                                            <p:strVal val="#ppt_y"/>
                                          </p:val>
                                        </p:tav>
                                      </p:tavLst>
                                    </p:anim>
                                    <p:animEffect transition="in" filter="wipe(up)">
                                      <p:cBhvr>
                                        <p:cTn id="41" dur="500"/>
                                        <p:tgtEl>
                                          <p:spTgt spid="27"/>
                                        </p:tgtEl>
                                      </p:cBhvr>
                                    </p:animEffect>
                                  </p:childTnLst>
                                </p:cTn>
                              </p:par>
                            </p:childTnLst>
                          </p:cTn>
                        </p:par>
                        <p:par>
                          <p:cTn id="42" fill="hold" nodeType="afterGroup">
                            <p:stCondLst>
                              <p:cond delay="2000"/>
                            </p:stCondLst>
                            <p:childTnLst>
                              <p:par>
                                <p:cTn id="43" presetID="37" presetClass="entr" presetSubtype="0" fill="hold" grpId="0" nodeType="after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anim calcmode="lin" valueType="num">
                                      <p:cBhvr>
                                        <p:cTn id="46" dur="500" fill="hold"/>
                                        <p:tgtEl>
                                          <p:spTgt spid="19"/>
                                        </p:tgtEl>
                                        <p:attrNameLst>
                                          <p:attrName>ppt_x</p:attrName>
                                        </p:attrNameLst>
                                      </p:cBhvr>
                                      <p:tavLst>
                                        <p:tav tm="0">
                                          <p:val>
                                            <p:strVal val="#ppt_x"/>
                                          </p:val>
                                        </p:tav>
                                        <p:tav tm="100000">
                                          <p:val>
                                            <p:strVal val="#ppt_x"/>
                                          </p:val>
                                        </p:tav>
                                      </p:tavLst>
                                    </p:anim>
                                    <p:anim calcmode="lin" valueType="num">
                                      <p:cBhvr>
                                        <p:cTn id="47" dur="450" decel="100000" fill="hold"/>
                                        <p:tgtEl>
                                          <p:spTgt spid="19"/>
                                        </p:tgtEl>
                                        <p:attrNameLst>
                                          <p:attrName>ppt_y</p:attrName>
                                        </p:attrNameLst>
                                      </p:cBhvr>
                                      <p:tavLst>
                                        <p:tav tm="0">
                                          <p:val>
                                            <p:strVal val="#ppt_y+1"/>
                                          </p:val>
                                        </p:tav>
                                        <p:tav tm="100000">
                                          <p:val>
                                            <p:strVal val="#ppt_y-.03"/>
                                          </p:val>
                                        </p:tav>
                                      </p:tavLst>
                                    </p:anim>
                                    <p:anim calcmode="lin" valueType="num">
                                      <p:cBhvr>
                                        <p:cTn id="48" dur="50" accel="100000" fill="hold">
                                          <p:stCondLst>
                                            <p:cond delay="450"/>
                                          </p:stCondLst>
                                        </p:cTn>
                                        <p:tgtEl>
                                          <p:spTgt spid="19"/>
                                        </p:tgtEl>
                                        <p:attrNameLst>
                                          <p:attrName>ppt_y</p:attrName>
                                        </p:attrNameLst>
                                      </p:cBhvr>
                                      <p:tavLst>
                                        <p:tav tm="0">
                                          <p:val>
                                            <p:strVal val="#ppt_y-.03"/>
                                          </p:val>
                                        </p:tav>
                                        <p:tav tm="100000">
                                          <p:val>
                                            <p:strVal val="#ppt_y"/>
                                          </p:val>
                                        </p:tav>
                                      </p:tavLst>
                                    </p:anim>
                                  </p:childTnLst>
                                </p:cTn>
                              </p:par>
                              <p:par>
                                <p:cTn id="49" presetID="37" presetClass="entr" presetSubtype="0" fill="hold" grpId="0" nodeType="with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anim calcmode="lin" valueType="num">
                                      <p:cBhvr>
                                        <p:cTn id="52" dur="500" fill="hold"/>
                                        <p:tgtEl>
                                          <p:spTgt spid="22"/>
                                        </p:tgtEl>
                                        <p:attrNameLst>
                                          <p:attrName>ppt_x</p:attrName>
                                        </p:attrNameLst>
                                      </p:cBhvr>
                                      <p:tavLst>
                                        <p:tav tm="0">
                                          <p:val>
                                            <p:strVal val="#ppt_x"/>
                                          </p:val>
                                        </p:tav>
                                        <p:tav tm="100000">
                                          <p:val>
                                            <p:strVal val="#ppt_x"/>
                                          </p:val>
                                        </p:tav>
                                      </p:tavLst>
                                    </p:anim>
                                    <p:anim calcmode="lin" valueType="num">
                                      <p:cBhvr>
                                        <p:cTn id="53" dur="450" decel="100000" fill="hold"/>
                                        <p:tgtEl>
                                          <p:spTgt spid="22"/>
                                        </p:tgtEl>
                                        <p:attrNameLst>
                                          <p:attrName>ppt_y</p:attrName>
                                        </p:attrNameLst>
                                      </p:cBhvr>
                                      <p:tavLst>
                                        <p:tav tm="0">
                                          <p:val>
                                            <p:strVal val="#ppt_y+1"/>
                                          </p:val>
                                        </p:tav>
                                        <p:tav tm="100000">
                                          <p:val>
                                            <p:strVal val="#ppt_y-.03"/>
                                          </p:val>
                                        </p:tav>
                                      </p:tavLst>
                                    </p:anim>
                                    <p:anim calcmode="lin" valueType="num">
                                      <p:cBhvr>
                                        <p:cTn id="54" dur="50" accel="100000" fill="hold">
                                          <p:stCondLst>
                                            <p:cond delay="450"/>
                                          </p:stCondLst>
                                        </p:cTn>
                                        <p:tgtEl>
                                          <p:spTgt spid="22"/>
                                        </p:tgtEl>
                                        <p:attrNameLst>
                                          <p:attrName>ppt_y</p:attrName>
                                        </p:attrNameLst>
                                      </p:cBhvr>
                                      <p:tavLst>
                                        <p:tav tm="0">
                                          <p:val>
                                            <p:strVal val="#ppt_y-.03"/>
                                          </p:val>
                                        </p:tav>
                                        <p:tav tm="100000">
                                          <p:val>
                                            <p:strVal val="#ppt_y"/>
                                          </p:val>
                                        </p:tav>
                                      </p:tavLst>
                                    </p:anim>
                                  </p:childTnLst>
                                </p:cTn>
                              </p:par>
                              <p:par>
                                <p:cTn id="55" presetID="37" presetClass="entr" presetSubtype="0" fill="hold" grpId="0" nodeType="with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fade">
                                      <p:cBhvr>
                                        <p:cTn id="57" dur="500"/>
                                        <p:tgtEl>
                                          <p:spTgt spid="25"/>
                                        </p:tgtEl>
                                      </p:cBhvr>
                                    </p:animEffect>
                                    <p:anim calcmode="lin" valueType="num">
                                      <p:cBhvr>
                                        <p:cTn id="58" dur="500" fill="hold"/>
                                        <p:tgtEl>
                                          <p:spTgt spid="25"/>
                                        </p:tgtEl>
                                        <p:attrNameLst>
                                          <p:attrName>ppt_x</p:attrName>
                                        </p:attrNameLst>
                                      </p:cBhvr>
                                      <p:tavLst>
                                        <p:tav tm="0">
                                          <p:val>
                                            <p:strVal val="#ppt_x"/>
                                          </p:val>
                                        </p:tav>
                                        <p:tav tm="100000">
                                          <p:val>
                                            <p:strVal val="#ppt_x"/>
                                          </p:val>
                                        </p:tav>
                                      </p:tavLst>
                                    </p:anim>
                                    <p:anim calcmode="lin" valueType="num">
                                      <p:cBhvr>
                                        <p:cTn id="59" dur="450" decel="100000" fill="hold"/>
                                        <p:tgtEl>
                                          <p:spTgt spid="25"/>
                                        </p:tgtEl>
                                        <p:attrNameLst>
                                          <p:attrName>ppt_y</p:attrName>
                                        </p:attrNameLst>
                                      </p:cBhvr>
                                      <p:tavLst>
                                        <p:tav tm="0">
                                          <p:val>
                                            <p:strVal val="#ppt_y+1"/>
                                          </p:val>
                                        </p:tav>
                                        <p:tav tm="100000">
                                          <p:val>
                                            <p:strVal val="#ppt_y-.03"/>
                                          </p:val>
                                        </p:tav>
                                      </p:tavLst>
                                    </p:anim>
                                    <p:anim calcmode="lin" valueType="num">
                                      <p:cBhvr>
                                        <p:cTn id="60" dur="50" accel="100000" fill="hold">
                                          <p:stCondLst>
                                            <p:cond delay="450"/>
                                          </p:stCondLst>
                                        </p:cTn>
                                        <p:tgtEl>
                                          <p:spTgt spid="2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1" grpId="0"/>
      <p:bldP spid="22" grpId="0"/>
      <p:bldP spid="24" grpId="0"/>
      <p:bldP spid="25" grpId="0"/>
      <p:bldP spid="2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p:nvPr/>
        </p:nvSpPr>
        <p:spPr>
          <a:xfrm>
            <a:off x="1669860" y="4628180"/>
            <a:ext cx="6373861" cy="707886"/>
          </a:xfrm>
          <a:prstGeom prst="rect">
            <a:avLst/>
          </a:prstGeom>
          <a:noFill/>
        </p:spPr>
        <p:txBody>
          <a:bodyPr wrap="none" rtlCol="0">
            <a:spAutoFit/>
          </a:bodyPr>
          <a:lstStyle/>
          <a:p>
            <a:r>
              <a:rPr lang="en" altLang="zh-CN" sz="4000" dirty="0">
                <a:solidFill>
                  <a:srgbClr val="C09265"/>
                </a:solidFill>
              </a:rPr>
              <a:t>Background and qualitative</a:t>
            </a:r>
            <a:endParaRPr lang="zh-CN" altLang="en-US" sz="4000" dirty="0">
              <a:solidFill>
                <a:srgbClr val="C09265"/>
              </a:solidFill>
            </a:endParaRPr>
          </a:p>
        </p:txBody>
      </p:sp>
      <p:sp>
        <p:nvSpPr>
          <p:cNvPr id="5" name="TextBox 8"/>
          <p:cNvSpPr txBox="1"/>
          <p:nvPr/>
        </p:nvSpPr>
        <p:spPr>
          <a:xfrm>
            <a:off x="3375947" y="3284950"/>
            <a:ext cx="1834156" cy="707886"/>
          </a:xfrm>
          <a:prstGeom prst="rect">
            <a:avLst/>
          </a:prstGeom>
          <a:noFill/>
        </p:spPr>
        <p:txBody>
          <a:bodyPr wrap="none" rtlCol="0">
            <a:spAutoFit/>
          </a:bodyPr>
          <a:lstStyle/>
          <a:p>
            <a:r>
              <a:rPr lang="en-US" altLang="zh-CN" sz="4000" b="1" dirty="0">
                <a:ln w="12700">
                  <a:noFill/>
                  <a:prstDash val="solid"/>
                </a:ln>
                <a:solidFill>
                  <a:schemeClr val="bg2"/>
                </a:solidFill>
                <a:latin typeface="+mj-ea"/>
                <a:ea typeface="+mj-ea"/>
              </a:rPr>
              <a:t>Blog</a:t>
            </a:r>
            <a:r>
              <a:rPr lang="zh-CN" altLang="en-US" sz="4000" b="1" dirty="0">
                <a:ln w="12700">
                  <a:noFill/>
                  <a:prstDash val="solid"/>
                </a:ln>
                <a:solidFill>
                  <a:schemeClr val="bg2"/>
                </a:solidFill>
                <a:latin typeface="+mj-ea"/>
                <a:ea typeface="+mj-ea"/>
              </a:rPr>
              <a:t> </a:t>
            </a:r>
            <a:r>
              <a:rPr lang="en-US" altLang="zh-CN" sz="4000" b="1" dirty="0">
                <a:ln w="12700">
                  <a:noFill/>
                  <a:prstDash val="solid"/>
                </a:ln>
                <a:solidFill>
                  <a:schemeClr val="bg2"/>
                </a:solidFill>
                <a:latin typeface="+mj-ea"/>
                <a:ea typeface="+mj-ea"/>
              </a:rPr>
              <a:t>1</a:t>
            </a:r>
            <a:endParaRPr lang="zh-CN" altLang="en-US" sz="4000" b="1" dirty="0">
              <a:ln w="12700">
                <a:noFill/>
                <a:prstDash val="solid"/>
              </a:ln>
              <a:solidFill>
                <a:schemeClr val="bg2"/>
              </a:solidFill>
              <a:latin typeface="+mj-ea"/>
              <a:ea typeface="+mj-ea"/>
            </a:endParaRPr>
          </a:p>
        </p:txBody>
      </p:sp>
      <p:pic>
        <p:nvPicPr>
          <p:cNvPr id="6" name="图片 5"/>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452215" y="2342467"/>
            <a:ext cx="1855556" cy="1884967"/>
          </a:xfrm>
          <a:prstGeom prst="rect">
            <a:avLst/>
          </a:prstGeom>
        </p:spPr>
      </p:pic>
    </p:spTree>
    <p:extLst>
      <p:ext uri="{BB962C8B-B14F-4D97-AF65-F5344CB8AC3E}">
        <p14:creationId xmlns:p14="http://schemas.microsoft.com/office/powerpoint/2010/main" val="1088616617"/>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53" presetClass="entr" presetSubtype="0" fill="hold" grpId="0" nodeType="afterEffect">
                                  <p:stCondLst>
                                    <p:cond delay="0"/>
                                  </p:stCondLst>
                                  <p:iterate type="lt">
                                    <p:tmPct val="10000"/>
                                  </p:iterate>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fltVal val="0.5"/>
                                          </p:val>
                                        </p:tav>
                                        <p:tav tm="100000">
                                          <p:val>
                                            <p:strVal val="#ppt_x"/>
                                          </p:val>
                                        </p:tav>
                                      </p:tavLst>
                                    </p:anim>
                                    <p:anim calcmode="lin" valueType="num">
                                      <p:cBhvr>
                                        <p:cTn id="23" dur="1000" fill="hold"/>
                                        <p:tgtEl>
                                          <p:spTgt spid="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标题 16"/>
          <p:cNvSpPr>
            <a:spLocks noGrp="1"/>
          </p:cNvSpPr>
          <p:nvPr>
            <p:ph type="title"/>
          </p:nvPr>
        </p:nvSpPr>
        <p:spPr>
          <a:xfrm>
            <a:off x="209599" y="208372"/>
            <a:ext cx="10515600" cy="653778"/>
          </a:xfrm>
        </p:spPr>
        <p:txBody>
          <a:bodyPr>
            <a:noAutofit/>
          </a:bodyPr>
          <a:lstStyle/>
          <a:p>
            <a:r>
              <a:rPr lang="en" altLang="zh-CN" sz="2000" dirty="0"/>
              <a:t>Changes in educational styles and academic procrastination</a:t>
            </a:r>
            <a:endParaRPr lang="zh-CN" altLang="en-US" sz="2000" dirty="0"/>
          </a:p>
        </p:txBody>
      </p:sp>
      <p:graphicFrame>
        <p:nvGraphicFramePr>
          <p:cNvPr id="18" name="表格 18">
            <a:extLst>
              <a:ext uri="{FF2B5EF4-FFF2-40B4-BE49-F238E27FC236}">
                <a16:creationId xmlns:a16="http://schemas.microsoft.com/office/drawing/2014/main" id="{7A9D27F6-F61D-154B-BD45-0E6D159B3509}"/>
              </a:ext>
            </a:extLst>
          </p:cNvPr>
          <p:cNvGraphicFramePr>
            <a:graphicFrameLocks noGrp="1"/>
          </p:cNvGraphicFramePr>
          <p:nvPr>
            <p:extLst>
              <p:ext uri="{D42A27DB-BD31-4B8C-83A1-F6EECF244321}">
                <p14:modId xmlns:p14="http://schemas.microsoft.com/office/powerpoint/2010/main" val="1417289442"/>
              </p:ext>
            </p:extLst>
          </p:nvPr>
        </p:nvGraphicFramePr>
        <p:xfrm>
          <a:off x="829077" y="1919265"/>
          <a:ext cx="10769600" cy="3589096"/>
        </p:xfrm>
        <a:graphic>
          <a:graphicData uri="http://schemas.openxmlformats.org/drawingml/2006/table">
            <a:tbl>
              <a:tblPr firstRow="1" bandRow="1">
                <a:tableStyleId>{5C22544A-7EE6-4342-B048-85BDC9FD1C3A}</a:tableStyleId>
              </a:tblPr>
              <a:tblGrid>
                <a:gridCol w="2692400">
                  <a:extLst>
                    <a:ext uri="{9D8B030D-6E8A-4147-A177-3AD203B41FA5}">
                      <a16:colId xmlns:a16="http://schemas.microsoft.com/office/drawing/2014/main" val="3038989124"/>
                    </a:ext>
                  </a:extLst>
                </a:gridCol>
                <a:gridCol w="2692400">
                  <a:extLst>
                    <a:ext uri="{9D8B030D-6E8A-4147-A177-3AD203B41FA5}">
                      <a16:colId xmlns:a16="http://schemas.microsoft.com/office/drawing/2014/main" val="2749322881"/>
                    </a:ext>
                  </a:extLst>
                </a:gridCol>
                <a:gridCol w="2692400">
                  <a:extLst>
                    <a:ext uri="{9D8B030D-6E8A-4147-A177-3AD203B41FA5}">
                      <a16:colId xmlns:a16="http://schemas.microsoft.com/office/drawing/2014/main" val="2454048765"/>
                    </a:ext>
                  </a:extLst>
                </a:gridCol>
                <a:gridCol w="2692400">
                  <a:extLst>
                    <a:ext uri="{9D8B030D-6E8A-4147-A177-3AD203B41FA5}">
                      <a16:colId xmlns:a16="http://schemas.microsoft.com/office/drawing/2014/main" val="3665500333"/>
                    </a:ext>
                  </a:extLst>
                </a:gridCol>
              </a:tblGrid>
              <a:tr h="897274">
                <a:tc>
                  <a:txBody>
                    <a:bodyPr/>
                    <a:lstStyle/>
                    <a:p>
                      <a:endParaRPr lang="en-GB" dirty="0"/>
                    </a:p>
                  </a:txBody>
                  <a:tcPr anchor="ctr"/>
                </a:tc>
                <a:tc>
                  <a:txBody>
                    <a:bodyPr/>
                    <a:lstStyle/>
                    <a:p>
                      <a:r>
                        <a:rPr lang="en-US" altLang="zh-CN" sz="1800" b="1" kern="1200" dirty="0">
                          <a:solidFill>
                            <a:schemeClr val="lt1"/>
                          </a:solidFill>
                          <a:effectLst/>
                          <a:latin typeface="+mn-lt"/>
                          <a:ea typeface="+mn-ea"/>
                          <a:cs typeface="+mn-cs"/>
                        </a:rPr>
                        <a:t>Before </a:t>
                      </a:r>
                      <a:endParaRPr lang="en-GB" dirty="0"/>
                    </a:p>
                  </a:txBody>
                  <a:tcPr anchor="ctr"/>
                </a:tc>
                <a:tc>
                  <a:txBody>
                    <a:bodyPr/>
                    <a:lstStyle/>
                    <a:p>
                      <a:r>
                        <a:rPr lang="en-US" altLang="zh-CN" sz="1800" b="1" kern="1200" dirty="0">
                          <a:solidFill>
                            <a:schemeClr val="lt1"/>
                          </a:solidFill>
                          <a:effectLst/>
                          <a:latin typeface="+mn-lt"/>
                          <a:ea typeface="+mn-ea"/>
                          <a:cs typeface="+mn-cs"/>
                        </a:rPr>
                        <a:t> Last </a:t>
                      </a:r>
                      <a:endParaRPr lang="en-GB"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zh-CN" sz="1800" b="1" kern="1200" dirty="0">
                          <a:solidFill>
                            <a:schemeClr val="lt1"/>
                          </a:solidFill>
                          <a:effectLst/>
                          <a:latin typeface="+mn-lt"/>
                          <a:ea typeface="+mn-ea"/>
                          <a:cs typeface="+mn-cs"/>
                        </a:rPr>
                        <a:t> </a:t>
                      </a:r>
                      <a:r>
                        <a:rPr lang="en-US" altLang="zh-CN" sz="1800" b="1" kern="1200" dirty="0">
                          <a:solidFill>
                            <a:schemeClr val="lt1"/>
                          </a:solidFill>
                          <a:effectLst/>
                          <a:latin typeface="+mn-lt"/>
                          <a:ea typeface="+mn-ea"/>
                          <a:cs typeface="+mn-cs"/>
                        </a:rPr>
                        <a:t>After</a:t>
                      </a:r>
                      <a:endParaRPr lang="zh-CN" altLang="zh-CN" sz="1800" b="1" kern="1200" dirty="0">
                        <a:solidFill>
                          <a:schemeClr val="lt1"/>
                        </a:solidFill>
                        <a:effectLst/>
                        <a:latin typeface="+mn-lt"/>
                        <a:ea typeface="+mn-ea"/>
                        <a:cs typeface="+mn-cs"/>
                      </a:endParaRPr>
                    </a:p>
                  </a:txBody>
                  <a:tcPr anchor="ctr"/>
                </a:tc>
                <a:extLst>
                  <a:ext uri="{0D108BD9-81ED-4DB2-BD59-A6C34878D82A}">
                    <a16:rowId xmlns:a16="http://schemas.microsoft.com/office/drawing/2014/main" val="1816954428"/>
                  </a:ext>
                </a:extLst>
              </a:tr>
              <a:tr h="897274">
                <a:tc>
                  <a:txBody>
                    <a:bodyPr/>
                    <a:lstStyle/>
                    <a:p>
                      <a:r>
                        <a:rPr lang="en-US" altLang="zh-CN" sz="1800" kern="1200" dirty="0">
                          <a:solidFill>
                            <a:schemeClr val="dk1"/>
                          </a:solidFill>
                          <a:effectLst/>
                          <a:latin typeface="+mn-lt"/>
                          <a:ea typeface="+mn-ea"/>
                          <a:cs typeface="+mn-cs"/>
                        </a:rPr>
                        <a:t>Classroom teaching</a:t>
                      </a:r>
                      <a:r>
                        <a:rPr lang="zh-CN" altLang="zh-CN" dirty="0">
                          <a:effectLst/>
                        </a:rPr>
                        <a:t> </a:t>
                      </a:r>
                      <a:endParaRPr lang="en-GB" dirty="0"/>
                    </a:p>
                  </a:txBody>
                  <a:tcPr anchor="ctr"/>
                </a:tc>
                <a:tc>
                  <a:txBody>
                    <a:bodyPr/>
                    <a:lstStyle/>
                    <a:p>
                      <a:r>
                        <a:rPr lang="en-US" altLang="zh-CN" sz="1800" kern="1200" dirty="0">
                          <a:solidFill>
                            <a:schemeClr val="dk1"/>
                          </a:solidFill>
                          <a:effectLst/>
                          <a:latin typeface="+mn-lt"/>
                          <a:ea typeface="+mn-ea"/>
                          <a:cs typeface="+mn-cs"/>
                        </a:rPr>
                        <a:t>main methods </a:t>
                      </a:r>
                      <a:endParaRPr lang="en-GB" dirty="0"/>
                    </a:p>
                  </a:txBody>
                  <a:tcPr anchor="ctr"/>
                </a:tc>
                <a:tc>
                  <a:txBody>
                    <a:bodyPr/>
                    <a:lstStyle/>
                    <a:p>
                      <a:r>
                        <a:rPr lang="zh-CN" altLang="zh-CN" sz="1800" kern="1200" dirty="0">
                          <a:solidFill>
                            <a:schemeClr val="dk1"/>
                          </a:solidFill>
                          <a:effectLst/>
                          <a:latin typeface="+mn-lt"/>
                          <a:ea typeface="+mn-ea"/>
                          <a:cs typeface="+mn-cs"/>
                        </a:rPr>
                        <a:t> </a:t>
                      </a:r>
                      <a:r>
                        <a:rPr lang="en-US" altLang="zh-CN" sz="1800" kern="1200" dirty="0">
                          <a:solidFill>
                            <a:schemeClr val="dk1"/>
                          </a:solidFill>
                          <a:effectLst/>
                          <a:latin typeface="+mn-lt"/>
                          <a:ea typeface="+mn-ea"/>
                          <a:cs typeface="+mn-cs"/>
                        </a:rPr>
                        <a:t>Lockdown </a:t>
                      </a:r>
                      <a:r>
                        <a:rPr lang="zh-CN" altLang="zh-CN" dirty="0">
                          <a:effectLst/>
                        </a:rPr>
                        <a:t> </a:t>
                      </a:r>
                      <a:endParaRPr lang="en-GB"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zh-CN" sz="1800" kern="1200" dirty="0">
                          <a:solidFill>
                            <a:schemeClr val="dk1"/>
                          </a:solidFill>
                          <a:effectLst/>
                          <a:latin typeface="+mn-lt"/>
                          <a:ea typeface="+mn-ea"/>
                          <a:cs typeface="+mn-cs"/>
                        </a:rPr>
                        <a:t> </a:t>
                      </a:r>
                      <a:r>
                        <a:rPr lang="en-US" altLang="zh-CN" sz="1800" kern="1200" dirty="0">
                          <a:solidFill>
                            <a:schemeClr val="dk1"/>
                          </a:solidFill>
                          <a:effectLst/>
                          <a:latin typeface="+mn-lt"/>
                          <a:ea typeface="+mn-ea"/>
                          <a:cs typeface="+mn-cs"/>
                        </a:rPr>
                        <a:t>return to before</a:t>
                      </a:r>
                      <a:endParaRPr lang="zh-CN" altLang="zh-CN"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277050762"/>
                  </a:ext>
                </a:extLst>
              </a:tr>
              <a:tr h="897274">
                <a:tc>
                  <a:txBody>
                    <a:bodyPr/>
                    <a:lstStyle/>
                    <a:p>
                      <a:r>
                        <a:rPr lang="en-US" altLang="zh-CN" sz="1800" kern="1200" dirty="0">
                          <a:solidFill>
                            <a:schemeClr val="dk1"/>
                          </a:solidFill>
                          <a:effectLst/>
                          <a:latin typeface="+mn-lt"/>
                          <a:ea typeface="+mn-ea"/>
                          <a:cs typeface="+mn-cs"/>
                        </a:rPr>
                        <a:t>Online teaching </a:t>
                      </a:r>
                      <a:endParaRPr lang="en-GB" dirty="0"/>
                    </a:p>
                  </a:txBody>
                  <a:tcPr anchor="ctr"/>
                </a:tc>
                <a:tc>
                  <a:txBody>
                    <a:bodyPr/>
                    <a:lstStyle/>
                    <a:p>
                      <a:r>
                        <a:rPr lang="en-US" sz="1800" kern="1200" dirty="0">
                          <a:solidFill>
                            <a:schemeClr val="dk1"/>
                          </a:solidFill>
                          <a:effectLst/>
                          <a:latin typeface="+mn-lt"/>
                          <a:ea typeface="+mn-ea"/>
                          <a:cs typeface="+mn-cs"/>
                        </a:rPr>
                        <a:t>training,</a:t>
                      </a:r>
                      <a:r>
                        <a:rPr lang="zh-CN" altLang="en-US" sz="1800" kern="1200" dirty="0">
                          <a:solidFill>
                            <a:schemeClr val="dk1"/>
                          </a:solidFill>
                          <a:effectLst/>
                          <a:latin typeface="+mn-lt"/>
                          <a:ea typeface="+mn-ea"/>
                          <a:cs typeface="+mn-cs"/>
                        </a:rPr>
                        <a:t> </a:t>
                      </a:r>
                      <a:r>
                        <a:rPr lang="en-US" altLang="zh-CN" sz="1800" kern="1200" dirty="0">
                          <a:solidFill>
                            <a:schemeClr val="dk1"/>
                          </a:solidFill>
                          <a:effectLst/>
                          <a:latin typeface="+mn-lt"/>
                          <a:ea typeface="+mn-ea"/>
                          <a:cs typeface="+mn-cs"/>
                        </a:rPr>
                        <a:t>little proportion</a:t>
                      </a:r>
                      <a:endParaRPr lang="en-GB" dirty="0"/>
                    </a:p>
                  </a:txBody>
                  <a:tcPr anchor="ctr"/>
                </a:tc>
                <a:tc>
                  <a:txBody>
                    <a:bodyPr/>
                    <a:lstStyle/>
                    <a:p>
                      <a:r>
                        <a:rPr lang="en-US" altLang="zh-CN" sz="1800" kern="1200" dirty="0">
                          <a:solidFill>
                            <a:schemeClr val="dk1"/>
                          </a:solidFill>
                          <a:effectLst/>
                          <a:latin typeface="+mn-lt"/>
                          <a:ea typeface="+mn-ea"/>
                          <a:cs typeface="+mn-cs"/>
                        </a:rPr>
                        <a:t>replace</a:t>
                      </a:r>
                      <a:r>
                        <a:rPr lang="zh-CN" altLang="zh-CN" dirty="0">
                          <a:effectLst/>
                        </a:rPr>
                        <a:t> </a:t>
                      </a:r>
                      <a:r>
                        <a:rPr lang="en-US" altLang="zh-CN" dirty="0">
                          <a:effectLst/>
                        </a:rPr>
                        <a:t>offline</a:t>
                      </a:r>
                      <a:endParaRPr lang="en-GB" dirty="0"/>
                    </a:p>
                  </a:txBody>
                  <a:tcPr anchor="ctr"/>
                </a:tc>
                <a:tc>
                  <a:txBody>
                    <a:bodyPr/>
                    <a:lstStyle/>
                    <a:p>
                      <a:r>
                        <a:rPr lang="en-US" altLang="zh-CN" sz="1800" kern="1200" dirty="0">
                          <a:solidFill>
                            <a:schemeClr val="dk1"/>
                          </a:solidFill>
                          <a:effectLst/>
                          <a:latin typeface="+mn-lt"/>
                          <a:ea typeface="+mn-ea"/>
                          <a:cs typeface="+mn-cs"/>
                        </a:rPr>
                        <a:t>reduce ,more than before</a:t>
                      </a:r>
                      <a:r>
                        <a:rPr lang="zh-CN" altLang="zh-CN" dirty="0">
                          <a:effectLst/>
                        </a:rPr>
                        <a:t> </a:t>
                      </a:r>
                      <a:endParaRPr lang="en-GB" dirty="0"/>
                    </a:p>
                  </a:txBody>
                  <a:tcPr anchor="ctr"/>
                </a:tc>
                <a:extLst>
                  <a:ext uri="{0D108BD9-81ED-4DB2-BD59-A6C34878D82A}">
                    <a16:rowId xmlns:a16="http://schemas.microsoft.com/office/drawing/2014/main" val="972216763"/>
                  </a:ext>
                </a:extLst>
              </a:tr>
              <a:tr h="897274">
                <a:tc>
                  <a:txBody>
                    <a:bodyPr/>
                    <a:lstStyle/>
                    <a:p>
                      <a:r>
                        <a:rPr lang="en-US" altLang="zh-CN" sz="1800" kern="1200" dirty="0">
                          <a:solidFill>
                            <a:schemeClr val="dk1"/>
                          </a:solidFill>
                          <a:effectLst/>
                          <a:latin typeface="+mn-lt"/>
                          <a:ea typeface="+mn-ea"/>
                          <a:cs typeface="+mn-cs"/>
                        </a:rPr>
                        <a:t>Academic procrastination </a:t>
                      </a:r>
                      <a:endParaRPr lang="en-GB" dirty="0"/>
                    </a:p>
                  </a:txBody>
                  <a:tcPr anchor="ctr"/>
                </a:tc>
                <a:tc>
                  <a:txBody>
                    <a:bodyPr/>
                    <a:lstStyle/>
                    <a:p>
                      <a:r>
                        <a:rPr lang="en-US" altLang="zh-CN" sz="1800" kern="1200" dirty="0">
                          <a:solidFill>
                            <a:schemeClr val="dk1"/>
                          </a:solidFill>
                          <a:effectLst/>
                          <a:latin typeface="+mn-lt"/>
                          <a:ea typeface="+mn-ea"/>
                          <a:cs typeface="+mn-cs"/>
                        </a:rPr>
                        <a:t>serious</a:t>
                      </a:r>
                      <a:r>
                        <a:rPr lang="zh-CN" altLang="zh-CN" dirty="0">
                          <a:effectLst/>
                        </a:rPr>
                        <a:t> </a:t>
                      </a:r>
                      <a:r>
                        <a:rPr lang="zh-CN" altLang="en-US" dirty="0">
                          <a:effectLst/>
                        </a:rPr>
                        <a:t>（</a:t>
                      </a:r>
                      <a:r>
                        <a:rPr lang="en-US" altLang="zh-CN" dirty="0">
                          <a:effectLst/>
                        </a:rPr>
                        <a:t>ghost writing</a:t>
                      </a:r>
                      <a:r>
                        <a:rPr lang="zh-CN" altLang="en-US" dirty="0">
                          <a:effectLst/>
                        </a:rPr>
                        <a:t>）</a:t>
                      </a:r>
                      <a:endParaRPr lang="en-GB" dirty="0"/>
                    </a:p>
                  </a:txBody>
                  <a:tcPr anchor="ctr"/>
                </a:tc>
                <a:tc>
                  <a:txBody>
                    <a:bodyPr/>
                    <a:lstStyle/>
                    <a:p>
                      <a:r>
                        <a:rPr lang="en-US" altLang="zh-CN" sz="1800" kern="1200" dirty="0">
                          <a:solidFill>
                            <a:schemeClr val="dk1"/>
                          </a:solidFill>
                          <a:effectLst/>
                          <a:latin typeface="+mn-lt"/>
                          <a:ea typeface="+mn-ea"/>
                          <a:cs typeface="+mn-cs"/>
                        </a:rPr>
                        <a:t>worse </a:t>
                      </a:r>
                      <a:r>
                        <a:rPr lang="zh-CN" altLang="zh-CN" sz="1800" kern="1200" dirty="0">
                          <a:solidFill>
                            <a:schemeClr val="dk1"/>
                          </a:solidFill>
                          <a:effectLst/>
                          <a:latin typeface="+mn-lt"/>
                          <a:ea typeface="+mn-ea"/>
                          <a:cs typeface="+mn-cs"/>
                        </a:rPr>
                        <a:t>（</a:t>
                      </a:r>
                      <a:r>
                        <a:rPr lang="en-US" altLang="zh-CN" sz="1800" kern="1200" dirty="0">
                          <a:solidFill>
                            <a:schemeClr val="dk1"/>
                          </a:solidFill>
                          <a:effectLst/>
                          <a:latin typeface="+mn-lt"/>
                          <a:ea typeface="+mn-ea"/>
                          <a:cs typeface="+mn-cs"/>
                        </a:rPr>
                        <a:t>ghost writing+</a:t>
                      </a:r>
                      <a:r>
                        <a:rPr lang="zh-CN" altLang="zh-CN" sz="1800" kern="1200" dirty="0">
                          <a:solidFill>
                            <a:schemeClr val="dk1"/>
                          </a:solidFill>
                          <a:effectLst/>
                          <a:latin typeface="+mn-lt"/>
                          <a:ea typeface="+mn-ea"/>
                          <a:cs typeface="+mn-cs"/>
                        </a:rPr>
                        <a:t>）</a:t>
                      </a:r>
                      <a:r>
                        <a:rPr lang="zh-CN" altLang="zh-CN" dirty="0">
                          <a:effectLst/>
                        </a:rPr>
                        <a:t> </a:t>
                      </a:r>
                      <a:endParaRPr lang="en-GB"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800" kern="1200" dirty="0">
                          <a:solidFill>
                            <a:schemeClr val="dk1"/>
                          </a:solidFill>
                          <a:effectLst/>
                          <a:latin typeface="+mn-lt"/>
                          <a:ea typeface="+mn-ea"/>
                          <a:cs typeface="+mn-cs"/>
                        </a:rPr>
                        <a:t>some better/some worse</a:t>
                      </a:r>
                      <a:endParaRPr lang="zh-CN" altLang="zh-CN"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123552223"/>
                  </a:ext>
                </a:extLst>
              </a:tr>
            </a:tbl>
          </a:graphicData>
        </a:graphic>
      </p:graphicFrame>
      <p:sp>
        <p:nvSpPr>
          <p:cNvPr id="19" name="文本框 18">
            <a:extLst>
              <a:ext uri="{FF2B5EF4-FFF2-40B4-BE49-F238E27FC236}">
                <a16:creationId xmlns:a16="http://schemas.microsoft.com/office/drawing/2014/main" id="{CAA387CB-E4B2-A846-8DA7-9A0A31DBAF41}"/>
              </a:ext>
            </a:extLst>
          </p:cNvPr>
          <p:cNvSpPr txBox="1"/>
          <p:nvPr/>
        </p:nvSpPr>
        <p:spPr>
          <a:xfrm>
            <a:off x="4886178" y="1156373"/>
            <a:ext cx="2419643" cy="523220"/>
          </a:xfrm>
          <a:prstGeom prst="rect">
            <a:avLst/>
          </a:prstGeom>
          <a:noFill/>
        </p:spPr>
        <p:txBody>
          <a:bodyPr wrap="square" rtlCol="0">
            <a:spAutoFit/>
          </a:bodyPr>
          <a:lstStyle/>
          <a:p>
            <a:r>
              <a:rPr lang="en-GB" sz="2800" b="1" dirty="0">
                <a:solidFill>
                  <a:srgbClr val="C39568"/>
                </a:solidFill>
              </a:rPr>
              <a:t>Coronavirus</a:t>
            </a:r>
          </a:p>
        </p:txBody>
      </p:sp>
    </p:spTree>
    <p:extLst>
      <p:ext uri="{BB962C8B-B14F-4D97-AF65-F5344CB8AC3E}">
        <p14:creationId xmlns:p14="http://schemas.microsoft.com/office/powerpoint/2010/main" val="2893581222"/>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任意多边形 21"/>
          <p:cNvSpPr/>
          <p:nvPr/>
        </p:nvSpPr>
        <p:spPr>
          <a:xfrm>
            <a:off x="4229752" y="1516196"/>
            <a:ext cx="3825110" cy="3825608"/>
          </a:xfrm>
          <a:custGeom>
            <a:avLst/>
            <a:gdLst>
              <a:gd name="connsiteX0" fmla="*/ 1912804 w 3825608"/>
              <a:gd name="connsiteY0" fmla="*/ 0 h 3825608"/>
              <a:gd name="connsiteX1" fmla="*/ 3825608 w 3825608"/>
              <a:gd name="connsiteY1" fmla="*/ 1912805 h 3825608"/>
              <a:gd name="connsiteX2" fmla="*/ 1912805 w 3825608"/>
              <a:gd name="connsiteY2" fmla="*/ 3825608 h 3825608"/>
              <a:gd name="connsiteX3" fmla="*/ 0 w 3825608"/>
              <a:gd name="connsiteY3" fmla="*/ 1912803 h 3825608"/>
            </a:gdLst>
            <a:ahLst/>
            <a:cxnLst>
              <a:cxn ang="0">
                <a:pos x="connsiteX0" y="connsiteY0"/>
              </a:cxn>
              <a:cxn ang="0">
                <a:pos x="connsiteX1" y="connsiteY1"/>
              </a:cxn>
              <a:cxn ang="0">
                <a:pos x="connsiteX2" y="connsiteY2"/>
              </a:cxn>
              <a:cxn ang="0">
                <a:pos x="connsiteX3" y="connsiteY3"/>
              </a:cxn>
            </a:cxnLst>
            <a:rect l="l" t="t" r="r" b="b"/>
            <a:pathLst>
              <a:path w="3825607" h="3825607">
                <a:moveTo>
                  <a:pt x="1912804" y="0"/>
                </a:moveTo>
                <a:lnTo>
                  <a:pt x="3825608" y="1912805"/>
                </a:lnTo>
                <a:lnTo>
                  <a:pt x="1912805" y="3825608"/>
                </a:lnTo>
                <a:lnTo>
                  <a:pt x="0" y="1912803"/>
                </a:lnTo>
                <a:close/>
              </a:path>
            </a:pathLst>
          </a:custGeom>
          <a:blipFill dpi="0" rotWithShape="1">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61" name="矩形 60"/>
          <p:cNvSpPr/>
          <p:nvPr/>
        </p:nvSpPr>
        <p:spPr>
          <a:xfrm>
            <a:off x="1112915" y="3214173"/>
            <a:ext cx="2802102" cy="923330"/>
          </a:xfrm>
          <a:prstGeom prst="rect">
            <a:avLst/>
          </a:prstGeom>
        </p:spPr>
        <p:txBody>
          <a:bodyPr wrap="square">
            <a:spAutoFit/>
          </a:bodyPr>
          <a:lstStyle/>
          <a:p>
            <a:r>
              <a:rPr lang="en-US" altLang="zh-CN" dirty="0"/>
              <a:t>Cause serious psychological problems and academic failure</a:t>
            </a:r>
            <a:endParaRPr lang="zh-CN" altLang="zh-CN" dirty="0"/>
          </a:p>
        </p:txBody>
      </p:sp>
      <p:sp>
        <p:nvSpPr>
          <p:cNvPr id="66" name="矩形 65"/>
          <p:cNvSpPr/>
          <p:nvPr/>
        </p:nvSpPr>
        <p:spPr>
          <a:xfrm>
            <a:off x="4864052" y="5811184"/>
            <a:ext cx="2556508" cy="369332"/>
          </a:xfrm>
          <a:prstGeom prst="rect">
            <a:avLst/>
          </a:prstGeom>
        </p:spPr>
        <p:txBody>
          <a:bodyPr wrap="square">
            <a:spAutoFit/>
          </a:bodyPr>
          <a:lstStyle/>
          <a:p>
            <a:r>
              <a:rPr lang="en-US" altLang="zh-CN" dirty="0"/>
              <a:t> Great business value</a:t>
            </a:r>
            <a:endParaRPr lang="zh-CN" altLang="zh-CN" dirty="0"/>
          </a:p>
        </p:txBody>
      </p:sp>
      <p:sp>
        <p:nvSpPr>
          <p:cNvPr id="38" name="矩形 37"/>
          <p:cNvSpPr/>
          <p:nvPr/>
        </p:nvSpPr>
        <p:spPr>
          <a:xfrm>
            <a:off x="8712520" y="2990378"/>
            <a:ext cx="2556508" cy="923330"/>
          </a:xfrm>
          <a:prstGeom prst="rect">
            <a:avLst/>
          </a:prstGeom>
        </p:spPr>
        <p:txBody>
          <a:bodyPr wrap="square">
            <a:spAutoFit/>
          </a:bodyPr>
          <a:lstStyle/>
          <a:p>
            <a:r>
              <a:rPr lang="en-US" altLang="zh-CN" dirty="0"/>
              <a:t>Personal Buddhist belief and working experiences</a:t>
            </a:r>
            <a:endParaRPr lang="zh-CN" altLang="zh-CN" dirty="0"/>
          </a:p>
        </p:txBody>
      </p:sp>
      <p:sp>
        <p:nvSpPr>
          <p:cNvPr id="40" name="椭圆 39"/>
          <p:cNvSpPr/>
          <p:nvPr/>
        </p:nvSpPr>
        <p:spPr>
          <a:xfrm>
            <a:off x="7420560" y="2878382"/>
            <a:ext cx="1147173" cy="1147322"/>
          </a:xfrm>
          <a:prstGeom prst="ellipse">
            <a:avLst/>
          </a:prstGeom>
          <a:solidFill>
            <a:schemeClr val="accent5"/>
          </a:solidFill>
          <a:ln w="762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chemeClr val="tx1">
                  <a:lumMod val="50000"/>
                  <a:lumOff val="50000"/>
                </a:schemeClr>
              </a:solidFill>
            </a:endParaRPr>
          </a:p>
        </p:txBody>
      </p:sp>
      <p:sp>
        <p:nvSpPr>
          <p:cNvPr id="68" name="椭圆 67"/>
          <p:cNvSpPr/>
          <p:nvPr/>
        </p:nvSpPr>
        <p:spPr>
          <a:xfrm>
            <a:off x="5247249" y="4262511"/>
            <a:ext cx="1913205" cy="1368719"/>
          </a:xfrm>
          <a:prstGeom prst="ellipse">
            <a:avLst/>
          </a:prstGeom>
          <a:solidFill>
            <a:schemeClr val="accent3"/>
          </a:solidFill>
          <a:ln w="762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lumMod val="50000"/>
                  <a:lumOff val="50000"/>
                </a:schemeClr>
              </a:solidFill>
            </a:endParaRPr>
          </a:p>
        </p:txBody>
      </p:sp>
      <p:sp>
        <p:nvSpPr>
          <p:cNvPr id="58" name="椭圆 57"/>
          <p:cNvSpPr/>
          <p:nvPr/>
        </p:nvSpPr>
        <p:spPr>
          <a:xfrm>
            <a:off x="3693828" y="2878382"/>
            <a:ext cx="1147173" cy="1147322"/>
          </a:xfrm>
          <a:prstGeom prst="ellipse">
            <a:avLst/>
          </a:prstGeom>
          <a:solidFill>
            <a:schemeClr val="accent4"/>
          </a:solidFill>
          <a:ln w="762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lumMod val="50000"/>
                  <a:lumOff val="50000"/>
                </a:schemeClr>
              </a:solidFill>
            </a:endParaRPr>
          </a:p>
        </p:txBody>
      </p:sp>
      <p:sp>
        <p:nvSpPr>
          <p:cNvPr id="3" name="标题 2"/>
          <p:cNvSpPr>
            <a:spLocks noGrp="1"/>
          </p:cNvSpPr>
          <p:nvPr>
            <p:ph type="title"/>
          </p:nvPr>
        </p:nvSpPr>
        <p:spPr/>
        <p:txBody>
          <a:bodyPr>
            <a:normAutofit/>
          </a:bodyPr>
          <a:lstStyle/>
          <a:p>
            <a:r>
              <a:rPr lang="en" altLang="zh-CN" dirty="0">
                <a:cs typeface="+mn-ea"/>
              </a:rPr>
              <a:t>Reasons for choosing this topic</a:t>
            </a:r>
            <a:endParaRPr lang="zh-CN" altLang="en-US" dirty="0"/>
          </a:p>
        </p:txBody>
      </p:sp>
      <p:sp>
        <p:nvSpPr>
          <p:cNvPr id="2" name="文本框 1">
            <a:extLst>
              <a:ext uri="{FF2B5EF4-FFF2-40B4-BE49-F238E27FC236}">
                <a16:creationId xmlns:a16="http://schemas.microsoft.com/office/drawing/2014/main" id="{0C5EF6CC-C949-4A47-BEF6-47C4DD7D2B0C}"/>
              </a:ext>
            </a:extLst>
          </p:cNvPr>
          <p:cNvSpPr txBox="1"/>
          <p:nvPr/>
        </p:nvSpPr>
        <p:spPr>
          <a:xfrm>
            <a:off x="3803745" y="3124542"/>
            <a:ext cx="1037256" cy="646331"/>
          </a:xfrm>
          <a:prstGeom prst="rect">
            <a:avLst/>
          </a:prstGeom>
          <a:noFill/>
        </p:spPr>
        <p:txBody>
          <a:bodyPr wrap="square" rtlCol="0">
            <a:spAutoFit/>
          </a:bodyPr>
          <a:lstStyle/>
          <a:p>
            <a:r>
              <a:rPr lang="en-GB" b="1" dirty="0">
                <a:solidFill>
                  <a:schemeClr val="bg1"/>
                </a:solidFill>
              </a:rPr>
              <a:t>Social</a:t>
            </a:r>
            <a:r>
              <a:rPr lang="zh-CN" altLang="en-US" b="1" dirty="0">
                <a:solidFill>
                  <a:schemeClr val="bg1"/>
                </a:solidFill>
              </a:rPr>
              <a:t> </a:t>
            </a:r>
            <a:r>
              <a:rPr lang="en-US" altLang="zh-CN" b="1" dirty="0">
                <a:solidFill>
                  <a:schemeClr val="bg1"/>
                </a:solidFill>
              </a:rPr>
              <a:t>value</a:t>
            </a:r>
            <a:endParaRPr lang="en-GB" b="1" dirty="0">
              <a:solidFill>
                <a:schemeClr val="bg1"/>
              </a:solidFill>
            </a:endParaRPr>
          </a:p>
        </p:txBody>
      </p:sp>
      <p:sp>
        <p:nvSpPr>
          <p:cNvPr id="21" name="文本框 20">
            <a:extLst>
              <a:ext uri="{FF2B5EF4-FFF2-40B4-BE49-F238E27FC236}">
                <a16:creationId xmlns:a16="http://schemas.microsoft.com/office/drawing/2014/main" id="{F5E33966-B60E-5846-87A9-A0353C8E1726}"/>
              </a:ext>
            </a:extLst>
          </p:cNvPr>
          <p:cNvSpPr txBox="1"/>
          <p:nvPr/>
        </p:nvSpPr>
        <p:spPr>
          <a:xfrm>
            <a:off x="5401994" y="4633918"/>
            <a:ext cx="1758460" cy="707886"/>
          </a:xfrm>
          <a:prstGeom prst="rect">
            <a:avLst/>
          </a:prstGeom>
          <a:noFill/>
        </p:spPr>
        <p:txBody>
          <a:bodyPr wrap="square" rtlCol="0">
            <a:spAutoFit/>
          </a:bodyPr>
          <a:lstStyle/>
          <a:p>
            <a:pPr algn="ctr"/>
            <a:r>
              <a:rPr lang="en-GB" sz="2000" b="1" dirty="0">
                <a:solidFill>
                  <a:schemeClr val="bg1"/>
                </a:solidFill>
              </a:rPr>
              <a:t>Commercial</a:t>
            </a:r>
            <a:r>
              <a:rPr lang="zh-CN" altLang="en-US" sz="2000" b="1" dirty="0">
                <a:solidFill>
                  <a:schemeClr val="bg1"/>
                </a:solidFill>
              </a:rPr>
              <a:t> </a:t>
            </a:r>
            <a:r>
              <a:rPr lang="en-US" altLang="zh-CN" sz="2000" b="1" dirty="0">
                <a:solidFill>
                  <a:schemeClr val="bg1"/>
                </a:solidFill>
              </a:rPr>
              <a:t>value</a:t>
            </a:r>
            <a:endParaRPr lang="en-GB" sz="2000" b="1" dirty="0">
              <a:solidFill>
                <a:schemeClr val="bg1"/>
              </a:solidFill>
            </a:endParaRPr>
          </a:p>
        </p:txBody>
      </p:sp>
      <p:sp>
        <p:nvSpPr>
          <p:cNvPr id="4" name="矩形 3">
            <a:extLst>
              <a:ext uri="{FF2B5EF4-FFF2-40B4-BE49-F238E27FC236}">
                <a16:creationId xmlns:a16="http://schemas.microsoft.com/office/drawing/2014/main" id="{5B60E797-B0DE-6F47-84EA-5BC9C62655DF}"/>
              </a:ext>
            </a:extLst>
          </p:cNvPr>
          <p:cNvSpPr/>
          <p:nvPr/>
        </p:nvSpPr>
        <p:spPr>
          <a:xfrm>
            <a:off x="7416715" y="3189702"/>
            <a:ext cx="1223412" cy="646331"/>
          </a:xfrm>
          <a:prstGeom prst="rect">
            <a:avLst/>
          </a:prstGeom>
        </p:spPr>
        <p:txBody>
          <a:bodyPr wrap="none">
            <a:spAutoFit/>
          </a:bodyPr>
          <a:lstStyle/>
          <a:p>
            <a:pPr algn="ctr"/>
            <a:r>
              <a:rPr lang="en" altLang="zh-CN" b="1" dirty="0">
                <a:solidFill>
                  <a:schemeClr val="bg1"/>
                </a:solidFill>
              </a:rPr>
              <a:t>Personal </a:t>
            </a:r>
          </a:p>
          <a:p>
            <a:pPr algn="ctr"/>
            <a:r>
              <a:rPr lang="en" altLang="zh-CN" b="1" dirty="0">
                <a:solidFill>
                  <a:schemeClr val="bg1"/>
                </a:solidFill>
              </a:rPr>
              <a:t>value</a:t>
            </a:r>
            <a:endParaRPr lang="zh-CN" altLang="en-US" b="1" dirty="0">
              <a:solidFill>
                <a:schemeClr val="bg1"/>
              </a:solidFill>
            </a:endParaRPr>
          </a:p>
        </p:txBody>
      </p:sp>
    </p:spTree>
    <p:custDataLst>
      <p:tags r:id="rId1"/>
    </p:custDataLst>
    <p:extLst>
      <p:ext uri="{BB962C8B-B14F-4D97-AF65-F5344CB8AC3E}">
        <p14:creationId xmlns:p14="http://schemas.microsoft.com/office/powerpoint/2010/main" val="241812399"/>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 calcmode="lin" valueType="num">
                                      <p:cBhvr>
                                        <p:cTn id="9" dur="500" fill="hold"/>
                                        <p:tgtEl>
                                          <p:spTgt spid="22"/>
                                        </p:tgtEl>
                                        <p:attrNameLst>
                                          <p:attrName>style.rotation</p:attrName>
                                        </p:attrNameLst>
                                      </p:cBhvr>
                                      <p:tavLst>
                                        <p:tav tm="0">
                                          <p:val>
                                            <p:fltVal val="360"/>
                                          </p:val>
                                        </p:tav>
                                        <p:tav tm="100000">
                                          <p:val>
                                            <p:fltVal val="0"/>
                                          </p:val>
                                        </p:tav>
                                      </p:tavLst>
                                    </p:anim>
                                    <p:animEffect transition="in" filter="fade">
                                      <p:cBhvr>
                                        <p:cTn id="10" dur="500"/>
                                        <p:tgtEl>
                                          <p:spTgt spid="22"/>
                                        </p:tgtEl>
                                      </p:cBhvr>
                                    </p:animEffect>
                                  </p:childTnLst>
                                </p:cTn>
                              </p:par>
                              <p:par>
                                <p:cTn id="11" presetID="2" presetClass="entr" presetSubtype="2" fill="hold" grpId="0" nodeType="withEffect">
                                  <p:stCondLst>
                                    <p:cond delay="250"/>
                                  </p:stCondLst>
                                  <p:childTnLst>
                                    <p:set>
                                      <p:cBhvr>
                                        <p:cTn id="12" dur="1" fill="hold">
                                          <p:stCondLst>
                                            <p:cond delay="0"/>
                                          </p:stCondLst>
                                        </p:cTn>
                                        <p:tgtEl>
                                          <p:spTgt spid="38"/>
                                        </p:tgtEl>
                                        <p:attrNameLst>
                                          <p:attrName>style.visibility</p:attrName>
                                        </p:attrNameLst>
                                      </p:cBhvr>
                                      <p:to>
                                        <p:strVal val="visible"/>
                                      </p:to>
                                    </p:set>
                                    <p:anim calcmode="lin" valueType="num">
                                      <p:cBhvr additive="base">
                                        <p:cTn id="13" dur="500" fill="hold"/>
                                        <p:tgtEl>
                                          <p:spTgt spid="38"/>
                                        </p:tgtEl>
                                        <p:attrNameLst>
                                          <p:attrName>ppt_x</p:attrName>
                                        </p:attrNameLst>
                                      </p:cBhvr>
                                      <p:tavLst>
                                        <p:tav tm="0">
                                          <p:val>
                                            <p:strVal val="1+#ppt_w/2"/>
                                          </p:val>
                                        </p:tav>
                                        <p:tav tm="100000">
                                          <p:val>
                                            <p:strVal val="#ppt_x"/>
                                          </p:val>
                                        </p:tav>
                                      </p:tavLst>
                                    </p:anim>
                                    <p:anim calcmode="lin" valueType="num">
                                      <p:cBhvr additive="base">
                                        <p:cTn id="14" dur="500" fill="hold"/>
                                        <p:tgtEl>
                                          <p:spTgt spid="38"/>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500"/>
                                  </p:stCondLst>
                                  <p:childTnLst>
                                    <p:set>
                                      <p:cBhvr>
                                        <p:cTn id="16" dur="1" fill="hold">
                                          <p:stCondLst>
                                            <p:cond delay="0"/>
                                          </p:stCondLst>
                                        </p:cTn>
                                        <p:tgtEl>
                                          <p:spTgt spid="66"/>
                                        </p:tgtEl>
                                        <p:attrNameLst>
                                          <p:attrName>style.visibility</p:attrName>
                                        </p:attrNameLst>
                                      </p:cBhvr>
                                      <p:to>
                                        <p:strVal val="visible"/>
                                      </p:to>
                                    </p:set>
                                    <p:anim calcmode="lin" valueType="num">
                                      <p:cBhvr additive="base">
                                        <p:cTn id="17" dur="500" fill="hold"/>
                                        <p:tgtEl>
                                          <p:spTgt spid="66"/>
                                        </p:tgtEl>
                                        <p:attrNameLst>
                                          <p:attrName>ppt_x</p:attrName>
                                        </p:attrNameLst>
                                      </p:cBhvr>
                                      <p:tavLst>
                                        <p:tav tm="0">
                                          <p:val>
                                            <p:strVal val="0-#ppt_w/2"/>
                                          </p:val>
                                        </p:tav>
                                        <p:tav tm="100000">
                                          <p:val>
                                            <p:strVal val="#ppt_x"/>
                                          </p:val>
                                        </p:tav>
                                      </p:tavLst>
                                    </p:anim>
                                    <p:anim calcmode="lin" valueType="num">
                                      <p:cBhvr additive="base">
                                        <p:cTn id="18" dur="500" fill="hold"/>
                                        <p:tgtEl>
                                          <p:spTgt spid="66"/>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750"/>
                                  </p:stCondLst>
                                  <p:childTnLst>
                                    <p:set>
                                      <p:cBhvr>
                                        <p:cTn id="20" dur="1" fill="hold">
                                          <p:stCondLst>
                                            <p:cond delay="0"/>
                                          </p:stCondLst>
                                        </p:cTn>
                                        <p:tgtEl>
                                          <p:spTgt spid="61"/>
                                        </p:tgtEl>
                                        <p:attrNameLst>
                                          <p:attrName>style.visibility</p:attrName>
                                        </p:attrNameLst>
                                      </p:cBhvr>
                                      <p:to>
                                        <p:strVal val="visible"/>
                                      </p:to>
                                    </p:set>
                                    <p:anim calcmode="lin" valueType="num">
                                      <p:cBhvr additive="base">
                                        <p:cTn id="21" dur="500" fill="hold"/>
                                        <p:tgtEl>
                                          <p:spTgt spid="61"/>
                                        </p:tgtEl>
                                        <p:attrNameLst>
                                          <p:attrName>ppt_x</p:attrName>
                                        </p:attrNameLst>
                                      </p:cBhvr>
                                      <p:tavLst>
                                        <p:tav tm="0">
                                          <p:val>
                                            <p:strVal val="0-#ppt_w/2"/>
                                          </p:val>
                                        </p:tav>
                                        <p:tav tm="100000">
                                          <p:val>
                                            <p:strVal val="#ppt_x"/>
                                          </p:val>
                                        </p:tav>
                                      </p:tavLst>
                                    </p:anim>
                                    <p:anim calcmode="lin" valueType="num">
                                      <p:cBhvr additive="base">
                                        <p:cTn id="22" dur="500" fill="hold"/>
                                        <p:tgtEl>
                                          <p:spTgt spid="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61" grpId="0"/>
      <p:bldP spid="66" grpId="0"/>
      <p:bldP spid="3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9" name="Straight Connector 88"/>
          <p:cNvCxnSpPr/>
          <p:nvPr/>
        </p:nvCxnSpPr>
        <p:spPr>
          <a:xfrm flipH="1">
            <a:off x="1277959" y="3860753"/>
            <a:ext cx="9636087" cy="0"/>
          </a:xfrm>
          <a:prstGeom prst="line">
            <a:avLst/>
          </a:prstGeom>
          <a:ln w="19050">
            <a:solidFill>
              <a:schemeClr val="tx1">
                <a:lumMod val="65000"/>
                <a:lumOff val="35000"/>
              </a:schemeClr>
            </a:solidFill>
            <a:prstDash val="sysDot"/>
            <a:headEnd type="oval"/>
            <a:tailEnd type="oval"/>
          </a:ln>
        </p:spPr>
        <p:style>
          <a:lnRef idx="1">
            <a:schemeClr val="accent1"/>
          </a:lnRef>
          <a:fillRef idx="0">
            <a:schemeClr val="accent1"/>
          </a:fillRef>
          <a:effectRef idx="0">
            <a:schemeClr val="accent1"/>
          </a:effectRef>
          <a:fontRef idx="minor">
            <a:schemeClr val="tx1"/>
          </a:fontRef>
        </p:style>
      </p:cxnSp>
      <p:sp>
        <p:nvSpPr>
          <p:cNvPr id="53" name="Oval 8"/>
          <p:cNvSpPr>
            <a:spLocks noChangeAspect="1"/>
          </p:cNvSpPr>
          <p:nvPr/>
        </p:nvSpPr>
        <p:spPr>
          <a:xfrm>
            <a:off x="1433137" y="1710016"/>
            <a:ext cx="1619789" cy="1620000"/>
          </a:xfrm>
          <a:prstGeom prst="ellipse">
            <a:avLst/>
          </a:prstGeom>
          <a:blipFill>
            <a:blip r:embed="rId3">
              <a:extLst>
                <a:ext uri="{28A0092B-C50C-407E-A947-70E740481C1C}">
                  <a14:useLocalDpi xmlns:a14="http://schemas.microsoft.com/office/drawing/2010/main"/>
                </a:ext>
              </a:extLst>
            </a:blip>
            <a:stretch>
              <a:fillRect/>
            </a:stretch>
          </a:bli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33">
              <a:solidFill>
                <a:schemeClr val="bg1"/>
              </a:solidFill>
            </a:endParaRPr>
          </a:p>
        </p:txBody>
      </p:sp>
      <p:grpSp>
        <p:nvGrpSpPr>
          <p:cNvPr id="54" name="Group 94"/>
          <p:cNvGrpSpPr/>
          <p:nvPr/>
        </p:nvGrpSpPr>
        <p:grpSpPr>
          <a:xfrm>
            <a:off x="2146682" y="3352519"/>
            <a:ext cx="192698" cy="948263"/>
            <a:chOff x="1690019" y="2064423"/>
            <a:chExt cx="144542" cy="711197"/>
          </a:xfrm>
        </p:grpSpPr>
        <p:cxnSp>
          <p:nvCxnSpPr>
            <p:cNvPr id="55" name="Straight Connector 75"/>
            <p:cNvCxnSpPr/>
            <p:nvPr/>
          </p:nvCxnSpPr>
          <p:spPr>
            <a:xfrm flipH="1">
              <a:off x="1762290" y="2064423"/>
              <a:ext cx="1" cy="613924"/>
            </a:xfrm>
            <a:prstGeom prst="line">
              <a:avLst/>
            </a:prstGeom>
            <a:ln w="19050">
              <a:solidFill>
                <a:schemeClr val="tx1">
                  <a:lumMod val="50000"/>
                  <a:lumOff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60" name="Oval 32"/>
            <p:cNvSpPr/>
            <p:nvPr/>
          </p:nvSpPr>
          <p:spPr>
            <a:xfrm>
              <a:off x="1690019" y="2631078"/>
              <a:ext cx="144542" cy="144542"/>
            </a:xfrm>
            <a:prstGeom prst="ellipse">
              <a:avLst/>
            </a:prstGeom>
            <a:solidFill>
              <a:schemeClr val="bg1"/>
            </a:solidFill>
            <a:ln w="19050">
              <a:solidFill>
                <a:schemeClr val="tx1">
                  <a:lumMod val="50000"/>
                  <a:lumOff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grpSp>
      <p:sp>
        <p:nvSpPr>
          <p:cNvPr id="69" name="Oval 127"/>
          <p:cNvSpPr>
            <a:spLocks noChangeAspect="1"/>
          </p:cNvSpPr>
          <p:nvPr/>
        </p:nvSpPr>
        <p:spPr>
          <a:xfrm>
            <a:off x="5315868" y="1422016"/>
            <a:ext cx="1907752" cy="1908000"/>
          </a:xfrm>
          <a:prstGeom prst="ellipse">
            <a:avLst/>
          </a:prstGeom>
          <a:blipFill>
            <a:blip r:embed="rId4">
              <a:extLst>
                <a:ext uri="{28A0092B-C50C-407E-A947-70E740481C1C}">
                  <a14:useLocalDpi xmlns:a14="http://schemas.microsoft.com/office/drawing/2010/main"/>
                </a:ext>
              </a:extLst>
            </a:blip>
            <a:stretch>
              <a:fillRect/>
            </a:stretch>
          </a:blip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33">
              <a:solidFill>
                <a:schemeClr val="bg1"/>
              </a:solidFill>
            </a:endParaRPr>
          </a:p>
        </p:txBody>
      </p:sp>
      <p:grpSp>
        <p:nvGrpSpPr>
          <p:cNvPr id="74" name="Group 128"/>
          <p:cNvGrpSpPr/>
          <p:nvPr/>
        </p:nvGrpSpPr>
        <p:grpSpPr>
          <a:xfrm>
            <a:off x="6173395" y="3256157"/>
            <a:ext cx="192698" cy="948263"/>
            <a:chOff x="1690019" y="2064423"/>
            <a:chExt cx="144542" cy="711197"/>
          </a:xfrm>
        </p:grpSpPr>
        <p:cxnSp>
          <p:nvCxnSpPr>
            <p:cNvPr id="75" name="Straight Connector 129"/>
            <p:cNvCxnSpPr/>
            <p:nvPr/>
          </p:nvCxnSpPr>
          <p:spPr>
            <a:xfrm flipH="1">
              <a:off x="1762290" y="2064423"/>
              <a:ext cx="1" cy="613924"/>
            </a:xfrm>
            <a:prstGeom prst="line">
              <a:avLst/>
            </a:prstGeom>
            <a:ln w="19050">
              <a:solidFill>
                <a:schemeClr val="tx1">
                  <a:lumMod val="50000"/>
                  <a:lumOff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76" name="Oval 130"/>
            <p:cNvSpPr/>
            <p:nvPr/>
          </p:nvSpPr>
          <p:spPr>
            <a:xfrm>
              <a:off x="1690019" y="2631078"/>
              <a:ext cx="144542" cy="144542"/>
            </a:xfrm>
            <a:prstGeom prst="ellipse">
              <a:avLst/>
            </a:prstGeom>
            <a:solidFill>
              <a:schemeClr val="bg1"/>
            </a:solidFill>
            <a:ln w="19050">
              <a:solidFill>
                <a:schemeClr val="tx1">
                  <a:lumMod val="50000"/>
                  <a:lumOff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grpSp>
      <p:sp>
        <p:nvSpPr>
          <p:cNvPr id="81" name="Oval 145"/>
          <p:cNvSpPr>
            <a:spLocks noChangeAspect="1"/>
          </p:cNvSpPr>
          <p:nvPr/>
        </p:nvSpPr>
        <p:spPr>
          <a:xfrm>
            <a:off x="9142811" y="1710016"/>
            <a:ext cx="1619789" cy="1620000"/>
          </a:xfrm>
          <a:prstGeom prst="ellipse">
            <a:avLst/>
          </a:prstGeom>
          <a:blipFill>
            <a:blip r:embed="rId5">
              <a:extLst>
                <a:ext uri="{28A0092B-C50C-407E-A947-70E740481C1C}">
                  <a14:useLocalDpi xmlns:a14="http://schemas.microsoft.com/office/drawing/2010/main"/>
                </a:ext>
              </a:extLst>
            </a:blip>
            <a:stretch>
              <a:fillRect/>
            </a:stretch>
          </a:blip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33">
              <a:solidFill>
                <a:schemeClr val="bg1"/>
              </a:solidFill>
            </a:endParaRPr>
          </a:p>
        </p:txBody>
      </p:sp>
      <p:grpSp>
        <p:nvGrpSpPr>
          <p:cNvPr id="82" name="Group 146"/>
          <p:cNvGrpSpPr/>
          <p:nvPr/>
        </p:nvGrpSpPr>
        <p:grpSpPr>
          <a:xfrm>
            <a:off x="9856356" y="3352519"/>
            <a:ext cx="192698" cy="948263"/>
            <a:chOff x="1690019" y="2064423"/>
            <a:chExt cx="144542" cy="711197"/>
          </a:xfrm>
        </p:grpSpPr>
        <p:cxnSp>
          <p:nvCxnSpPr>
            <p:cNvPr id="83" name="Straight Connector 147"/>
            <p:cNvCxnSpPr/>
            <p:nvPr/>
          </p:nvCxnSpPr>
          <p:spPr>
            <a:xfrm flipH="1">
              <a:off x="1762290" y="2064423"/>
              <a:ext cx="1" cy="613924"/>
            </a:xfrm>
            <a:prstGeom prst="line">
              <a:avLst/>
            </a:prstGeom>
            <a:ln w="19050">
              <a:solidFill>
                <a:schemeClr val="tx1">
                  <a:lumMod val="50000"/>
                  <a:lumOff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84" name="Oval 148"/>
            <p:cNvSpPr/>
            <p:nvPr/>
          </p:nvSpPr>
          <p:spPr>
            <a:xfrm>
              <a:off x="1690019" y="2631078"/>
              <a:ext cx="144542" cy="144542"/>
            </a:xfrm>
            <a:prstGeom prst="ellipse">
              <a:avLst/>
            </a:prstGeom>
            <a:solidFill>
              <a:schemeClr val="bg1"/>
            </a:solidFill>
            <a:ln w="19050">
              <a:solidFill>
                <a:schemeClr val="tx1">
                  <a:lumMod val="50000"/>
                  <a:lumOff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grpSp>
      <p:sp>
        <p:nvSpPr>
          <p:cNvPr id="85" name="矩形 84"/>
          <p:cNvSpPr/>
          <p:nvPr/>
        </p:nvSpPr>
        <p:spPr>
          <a:xfrm>
            <a:off x="1032804" y="4443211"/>
            <a:ext cx="2227755" cy="1477319"/>
          </a:xfrm>
          <a:prstGeom prst="rect">
            <a:avLst/>
          </a:prstGeom>
        </p:spPr>
        <p:txBody>
          <a:bodyPr wrap="square" lIns="91431" tIns="45716" rIns="91431" bIns="45716">
            <a:spAutoFit/>
          </a:bodyPr>
          <a:lstStyle/>
          <a:p>
            <a:r>
              <a:rPr lang="en" altLang="zh-CN" b="1" dirty="0">
                <a:solidFill>
                  <a:schemeClr val="accent1"/>
                </a:solidFill>
                <a:latin typeface="微软雅黑" pitchFamily="34" charset="-122"/>
                <a:ea typeface="微软雅黑" pitchFamily="34" charset="-122"/>
              </a:rPr>
              <a:t>1. Academic procrastination is a failure of self-regulation in study</a:t>
            </a:r>
            <a:endParaRPr lang="en-US" altLang="zh-CN" b="1" dirty="0">
              <a:solidFill>
                <a:schemeClr val="accent1"/>
              </a:solidFill>
              <a:latin typeface="微软雅黑" pitchFamily="34" charset="-122"/>
              <a:ea typeface="微软雅黑" pitchFamily="34" charset="-122"/>
            </a:endParaRPr>
          </a:p>
        </p:txBody>
      </p:sp>
      <p:sp>
        <p:nvSpPr>
          <p:cNvPr id="89" name="矩形 88"/>
          <p:cNvSpPr/>
          <p:nvPr/>
        </p:nvSpPr>
        <p:spPr>
          <a:xfrm>
            <a:off x="4805088" y="4528389"/>
            <a:ext cx="2929311" cy="646323"/>
          </a:xfrm>
          <a:prstGeom prst="rect">
            <a:avLst/>
          </a:prstGeom>
        </p:spPr>
        <p:txBody>
          <a:bodyPr wrap="square" lIns="91431" tIns="45716" rIns="91431" bIns="45716">
            <a:spAutoFit/>
          </a:bodyPr>
          <a:lstStyle/>
          <a:p>
            <a:pPr algn="ctr"/>
            <a:r>
              <a:rPr lang="en" altLang="zh-CN" b="1" dirty="0">
                <a:solidFill>
                  <a:schemeClr val="accent2"/>
                </a:solidFill>
                <a:latin typeface="微软雅黑" pitchFamily="34" charset="-122"/>
                <a:ea typeface="微软雅黑" pitchFamily="34" charset="-122"/>
              </a:rPr>
              <a:t>2. More comprehensive shaping data</a:t>
            </a:r>
            <a:endParaRPr lang="en-US" altLang="zh-CN" b="1" dirty="0">
              <a:solidFill>
                <a:schemeClr val="accent2"/>
              </a:solidFill>
              <a:latin typeface="微软雅黑" pitchFamily="34" charset="-122"/>
              <a:ea typeface="微软雅黑" pitchFamily="34" charset="-122"/>
            </a:endParaRPr>
          </a:p>
        </p:txBody>
      </p:sp>
      <p:sp>
        <p:nvSpPr>
          <p:cNvPr id="91" name="矩形 90"/>
          <p:cNvSpPr/>
          <p:nvPr/>
        </p:nvSpPr>
        <p:spPr>
          <a:xfrm>
            <a:off x="8003346" y="4548087"/>
            <a:ext cx="3898718" cy="646323"/>
          </a:xfrm>
          <a:prstGeom prst="rect">
            <a:avLst/>
          </a:prstGeom>
        </p:spPr>
        <p:txBody>
          <a:bodyPr wrap="square" lIns="91431" tIns="45716" rIns="91431" bIns="45716">
            <a:spAutoFit/>
          </a:bodyPr>
          <a:lstStyle/>
          <a:p>
            <a:pPr algn="ctr"/>
            <a:r>
              <a:rPr lang="en" altLang="zh-CN" b="1" dirty="0">
                <a:solidFill>
                  <a:schemeClr val="accent1"/>
                </a:solidFill>
                <a:latin typeface="微软雅黑" pitchFamily="34" charset="-122"/>
                <a:ea typeface="微软雅黑" pitchFamily="34" charset="-122"/>
              </a:rPr>
              <a:t>3. It conforms to the author's philosophy and methodology</a:t>
            </a:r>
            <a:endParaRPr lang="en-US" altLang="zh-CN" b="1" dirty="0">
              <a:solidFill>
                <a:schemeClr val="accent1"/>
              </a:solidFill>
              <a:latin typeface="微软雅黑" pitchFamily="34" charset="-122"/>
              <a:ea typeface="微软雅黑" pitchFamily="34" charset="-122"/>
            </a:endParaRPr>
          </a:p>
        </p:txBody>
      </p:sp>
      <p:sp>
        <p:nvSpPr>
          <p:cNvPr id="2" name="标题 1"/>
          <p:cNvSpPr>
            <a:spLocks noGrp="1"/>
          </p:cNvSpPr>
          <p:nvPr>
            <p:ph type="title"/>
          </p:nvPr>
        </p:nvSpPr>
        <p:spPr/>
        <p:txBody>
          <a:bodyPr/>
          <a:lstStyle/>
          <a:p>
            <a:r>
              <a:rPr lang="en" altLang="zh-CN" dirty="0"/>
              <a:t>Reasons for choosing qualitative research</a:t>
            </a:r>
            <a:endParaRPr lang="zh-CN" altLang="en-US" dirty="0"/>
          </a:p>
        </p:txBody>
      </p:sp>
    </p:spTree>
    <p:extLst>
      <p:ext uri="{BB962C8B-B14F-4D97-AF65-F5344CB8AC3E}">
        <p14:creationId xmlns:p14="http://schemas.microsoft.com/office/powerpoint/2010/main" val="2654576502"/>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3"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strips(upRight)">
                                      <p:cBhvr>
                                        <p:cTn id="7" dur="500"/>
                                        <p:tgtEl>
                                          <p:spTgt spid="49"/>
                                        </p:tgtEl>
                                      </p:cBhvr>
                                    </p:animEffect>
                                  </p:childTnLst>
                                </p:cTn>
                              </p:par>
                            </p:childTnLst>
                          </p:cTn>
                        </p:par>
                        <p:par>
                          <p:cTn id="8" fill="hold" nodeType="afterGroup">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53"/>
                                        </p:tgtEl>
                                        <p:attrNameLst>
                                          <p:attrName>style.visibility</p:attrName>
                                        </p:attrNameLst>
                                      </p:cBhvr>
                                      <p:to>
                                        <p:strVal val="visible"/>
                                      </p:to>
                                    </p:set>
                                    <p:anim calcmode="lin" valueType="num">
                                      <p:cBhvr>
                                        <p:cTn id="11" dur="500" fill="hold"/>
                                        <p:tgtEl>
                                          <p:spTgt spid="53"/>
                                        </p:tgtEl>
                                        <p:attrNameLst>
                                          <p:attrName>ppt_w</p:attrName>
                                        </p:attrNameLst>
                                      </p:cBhvr>
                                      <p:tavLst>
                                        <p:tav tm="0">
                                          <p:val>
                                            <p:fltVal val="0"/>
                                          </p:val>
                                        </p:tav>
                                        <p:tav tm="100000">
                                          <p:val>
                                            <p:strVal val="#ppt_w"/>
                                          </p:val>
                                        </p:tav>
                                      </p:tavLst>
                                    </p:anim>
                                    <p:anim calcmode="lin" valueType="num">
                                      <p:cBhvr>
                                        <p:cTn id="12" dur="500" fill="hold"/>
                                        <p:tgtEl>
                                          <p:spTgt spid="53"/>
                                        </p:tgtEl>
                                        <p:attrNameLst>
                                          <p:attrName>ppt_h</p:attrName>
                                        </p:attrNameLst>
                                      </p:cBhvr>
                                      <p:tavLst>
                                        <p:tav tm="0">
                                          <p:val>
                                            <p:fltVal val="0"/>
                                          </p:val>
                                        </p:tav>
                                        <p:tav tm="100000">
                                          <p:val>
                                            <p:strVal val="#ppt_h"/>
                                          </p:val>
                                        </p:tav>
                                      </p:tavLst>
                                    </p:anim>
                                  </p:childTnLst>
                                </p:cTn>
                              </p:par>
                            </p:childTnLst>
                          </p:cTn>
                        </p:par>
                        <p:par>
                          <p:cTn id="13" fill="hold" nodeType="afterGroup">
                            <p:stCondLst>
                              <p:cond delay="1000"/>
                            </p:stCondLst>
                            <p:childTnLst>
                              <p:par>
                                <p:cTn id="14" presetID="22" presetClass="entr" presetSubtype="1" fill="hold" nodeType="afterEffect">
                                  <p:stCondLst>
                                    <p:cond delay="0"/>
                                  </p:stCondLst>
                                  <p:childTnLst>
                                    <p:set>
                                      <p:cBhvr>
                                        <p:cTn id="15" dur="1" fill="hold">
                                          <p:stCondLst>
                                            <p:cond delay="0"/>
                                          </p:stCondLst>
                                        </p:cTn>
                                        <p:tgtEl>
                                          <p:spTgt spid="54"/>
                                        </p:tgtEl>
                                        <p:attrNameLst>
                                          <p:attrName>style.visibility</p:attrName>
                                        </p:attrNameLst>
                                      </p:cBhvr>
                                      <p:to>
                                        <p:strVal val="visible"/>
                                      </p:to>
                                    </p:set>
                                    <p:animEffect transition="in" filter="wipe(up)">
                                      <p:cBhvr>
                                        <p:cTn id="16" dur="500"/>
                                        <p:tgtEl>
                                          <p:spTgt spid="54"/>
                                        </p:tgtEl>
                                      </p:cBhvr>
                                    </p:animEffect>
                                  </p:childTnLst>
                                </p:cTn>
                              </p:par>
                            </p:childTnLst>
                          </p:cTn>
                        </p:par>
                        <p:par>
                          <p:cTn id="17" fill="hold" nodeType="afterGroup">
                            <p:stCondLst>
                              <p:cond delay="1500"/>
                            </p:stCondLst>
                            <p:childTnLst>
                              <p:par>
                                <p:cTn id="18" presetID="2" presetClass="entr" presetSubtype="4" fill="hold" grpId="0" nodeType="afterEffect">
                                  <p:stCondLst>
                                    <p:cond delay="0"/>
                                  </p:stCondLst>
                                  <p:childTnLst>
                                    <p:set>
                                      <p:cBhvr>
                                        <p:cTn id="19" dur="1" fill="hold">
                                          <p:stCondLst>
                                            <p:cond delay="0"/>
                                          </p:stCondLst>
                                        </p:cTn>
                                        <p:tgtEl>
                                          <p:spTgt spid="85"/>
                                        </p:tgtEl>
                                        <p:attrNameLst>
                                          <p:attrName>style.visibility</p:attrName>
                                        </p:attrNameLst>
                                      </p:cBhvr>
                                      <p:to>
                                        <p:strVal val="visible"/>
                                      </p:to>
                                    </p:set>
                                    <p:anim calcmode="lin" valueType="num">
                                      <p:cBhvr additive="base">
                                        <p:cTn id="20" dur="350" fill="hold"/>
                                        <p:tgtEl>
                                          <p:spTgt spid="85"/>
                                        </p:tgtEl>
                                        <p:attrNameLst>
                                          <p:attrName>ppt_x</p:attrName>
                                        </p:attrNameLst>
                                      </p:cBhvr>
                                      <p:tavLst>
                                        <p:tav tm="0">
                                          <p:val>
                                            <p:strVal val="#ppt_x"/>
                                          </p:val>
                                        </p:tav>
                                        <p:tav tm="100000">
                                          <p:val>
                                            <p:strVal val="#ppt_x"/>
                                          </p:val>
                                        </p:tav>
                                      </p:tavLst>
                                    </p:anim>
                                    <p:anim calcmode="lin" valueType="num">
                                      <p:cBhvr additive="base">
                                        <p:cTn id="21" dur="350" fill="hold"/>
                                        <p:tgtEl>
                                          <p:spTgt spid="85"/>
                                        </p:tgtEl>
                                        <p:attrNameLst>
                                          <p:attrName>ppt_y</p:attrName>
                                        </p:attrNameLst>
                                      </p:cBhvr>
                                      <p:tavLst>
                                        <p:tav tm="0">
                                          <p:val>
                                            <p:strVal val="1+#ppt_h/2"/>
                                          </p:val>
                                        </p:tav>
                                        <p:tav tm="100000">
                                          <p:val>
                                            <p:strVal val="#ppt_y"/>
                                          </p:val>
                                        </p:tav>
                                      </p:tavLst>
                                    </p:anim>
                                  </p:childTnLst>
                                </p:cTn>
                              </p:par>
                            </p:childTnLst>
                          </p:cTn>
                        </p:par>
                        <p:par>
                          <p:cTn id="22" fill="hold" nodeType="afterGroup">
                            <p:stCondLst>
                              <p:cond delay="1850"/>
                            </p:stCondLst>
                            <p:childTnLst>
                              <p:par>
                                <p:cTn id="23" presetID="2" presetClass="entr" presetSubtype="4" fill="hold" grpId="0" nodeType="afterEffect">
                                  <p:stCondLst>
                                    <p:cond delay="0"/>
                                  </p:stCondLst>
                                  <p:childTnLst>
                                    <p:set>
                                      <p:cBhvr>
                                        <p:cTn id="24" dur="1" fill="hold">
                                          <p:stCondLst>
                                            <p:cond delay="0"/>
                                          </p:stCondLst>
                                        </p:cTn>
                                        <p:tgtEl>
                                          <p:spTgt spid="89"/>
                                        </p:tgtEl>
                                        <p:attrNameLst>
                                          <p:attrName>style.visibility</p:attrName>
                                        </p:attrNameLst>
                                      </p:cBhvr>
                                      <p:to>
                                        <p:strVal val="visible"/>
                                      </p:to>
                                    </p:set>
                                    <p:anim calcmode="lin" valueType="num">
                                      <p:cBhvr additive="base">
                                        <p:cTn id="25" dur="350" fill="hold"/>
                                        <p:tgtEl>
                                          <p:spTgt spid="89"/>
                                        </p:tgtEl>
                                        <p:attrNameLst>
                                          <p:attrName>ppt_x</p:attrName>
                                        </p:attrNameLst>
                                      </p:cBhvr>
                                      <p:tavLst>
                                        <p:tav tm="0">
                                          <p:val>
                                            <p:strVal val="#ppt_x"/>
                                          </p:val>
                                        </p:tav>
                                        <p:tav tm="100000">
                                          <p:val>
                                            <p:strVal val="#ppt_x"/>
                                          </p:val>
                                        </p:tav>
                                      </p:tavLst>
                                    </p:anim>
                                    <p:anim calcmode="lin" valueType="num">
                                      <p:cBhvr additive="base">
                                        <p:cTn id="26" dur="350" fill="hold"/>
                                        <p:tgtEl>
                                          <p:spTgt spid="89"/>
                                        </p:tgtEl>
                                        <p:attrNameLst>
                                          <p:attrName>ppt_y</p:attrName>
                                        </p:attrNameLst>
                                      </p:cBhvr>
                                      <p:tavLst>
                                        <p:tav tm="0">
                                          <p:val>
                                            <p:strVal val="1+#ppt_h/2"/>
                                          </p:val>
                                        </p:tav>
                                        <p:tav tm="100000">
                                          <p:val>
                                            <p:strVal val="#ppt_y"/>
                                          </p:val>
                                        </p:tav>
                                      </p:tavLst>
                                    </p:anim>
                                  </p:childTnLst>
                                </p:cTn>
                              </p:par>
                            </p:childTnLst>
                          </p:cTn>
                        </p:par>
                        <p:par>
                          <p:cTn id="27" fill="hold" nodeType="afterGroup">
                            <p:stCondLst>
                              <p:cond delay="2200"/>
                            </p:stCondLst>
                            <p:childTnLst>
                              <p:par>
                                <p:cTn id="28" presetID="23" presetClass="entr" presetSubtype="16" fill="hold" grpId="0" nodeType="afterEffect">
                                  <p:stCondLst>
                                    <p:cond delay="0"/>
                                  </p:stCondLst>
                                  <p:childTnLst>
                                    <p:set>
                                      <p:cBhvr>
                                        <p:cTn id="29" dur="1" fill="hold">
                                          <p:stCondLst>
                                            <p:cond delay="0"/>
                                          </p:stCondLst>
                                        </p:cTn>
                                        <p:tgtEl>
                                          <p:spTgt spid="69"/>
                                        </p:tgtEl>
                                        <p:attrNameLst>
                                          <p:attrName>style.visibility</p:attrName>
                                        </p:attrNameLst>
                                      </p:cBhvr>
                                      <p:to>
                                        <p:strVal val="visible"/>
                                      </p:to>
                                    </p:set>
                                    <p:anim calcmode="lin" valueType="num">
                                      <p:cBhvr>
                                        <p:cTn id="30" dur="500" fill="hold"/>
                                        <p:tgtEl>
                                          <p:spTgt spid="69"/>
                                        </p:tgtEl>
                                        <p:attrNameLst>
                                          <p:attrName>ppt_w</p:attrName>
                                        </p:attrNameLst>
                                      </p:cBhvr>
                                      <p:tavLst>
                                        <p:tav tm="0">
                                          <p:val>
                                            <p:fltVal val="0"/>
                                          </p:val>
                                        </p:tav>
                                        <p:tav tm="100000">
                                          <p:val>
                                            <p:strVal val="#ppt_w"/>
                                          </p:val>
                                        </p:tav>
                                      </p:tavLst>
                                    </p:anim>
                                    <p:anim calcmode="lin" valueType="num">
                                      <p:cBhvr>
                                        <p:cTn id="31" dur="500" fill="hold"/>
                                        <p:tgtEl>
                                          <p:spTgt spid="69"/>
                                        </p:tgtEl>
                                        <p:attrNameLst>
                                          <p:attrName>ppt_h</p:attrName>
                                        </p:attrNameLst>
                                      </p:cBhvr>
                                      <p:tavLst>
                                        <p:tav tm="0">
                                          <p:val>
                                            <p:fltVal val="0"/>
                                          </p:val>
                                        </p:tav>
                                        <p:tav tm="100000">
                                          <p:val>
                                            <p:strVal val="#ppt_h"/>
                                          </p:val>
                                        </p:tav>
                                      </p:tavLst>
                                    </p:anim>
                                  </p:childTnLst>
                                </p:cTn>
                              </p:par>
                            </p:childTnLst>
                          </p:cTn>
                        </p:par>
                        <p:par>
                          <p:cTn id="32" fill="hold" nodeType="afterGroup">
                            <p:stCondLst>
                              <p:cond delay="2700"/>
                            </p:stCondLst>
                            <p:childTnLst>
                              <p:par>
                                <p:cTn id="33" presetID="22" presetClass="entr" presetSubtype="1" fill="hold" nodeType="afterEffect">
                                  <p:stCondLst>
                                    <p:cond delay="0"/>
                                  </p:stCondLst>
                                  <p:childTnLst>
                                    <p:set>
                                      <p:cBhvr>
                                        <p:cTn id="34" dur="1" fill="hold">
                                          <p:stCondLst>
                                            <p:cond delay="0"/>
                                          </p:stCondLst>
                                        </p:cTn>
                                        <p:tgtEl>
                                          <p:spTgt spid="74"/>
                                        </p:tgtEl>
                                        <p:attrNameLst>
                                          <p:attrName>style.visibility</p:attrName>
                                        </p:attrNameLst>
                                      </p:cBhvr>
                                      <p:to>
                                        <p:strVal val="visible"/>
                                      </p:to>
                                    </p:set>
                                    <p:animEffect transition="in" filter="wipe(up)">
                                      <p:cBhvr>
                                        <p:cTn id="35" dur="500"/>
                                        <p:tgtEl>
                                          <p:spTgt spid="74"/>
                                        </p:tgtEl>
                                      </p:cBhvr>
                                    </p:animEffect>
                                  </p:childTnLst>
                                </p:cTn>
                              </p:par>
                            </p:childTnLst>
                          </p:cTn>
                        </p:par>
                        <p:par>
                          <p:cTn id="36" fill="hold" nodeType="afterGroup">
                            <p:stCondLst>
                              <p:cond delay="3200"/>
                            </p:stCondLst>
                            <p:childTnLst>
                              <p:par>
                                <p:cTn id="37" presetID="2" presetClass="entr" presetSubtype="4" fill="hold" grpId="0" nodeType="afterEffect">
                                  <p:stCondLst>
                                    <p:cond delay="0"/>
                                  </p:stCondLst>
                                  <p:childTnLst>
                                    <p:set>
                                      <p:cBhvr>
                                        <p:cTn id="38" dur="1" fill="hold">
                                          <p:stCondLst>
                                            <p:cond delay="0"/>
                                          </p:stCondLst>
                                        </p:cTn>
                                        <p:tgtEl>
                                          <p:spTgt spid="91"/>
                                        </p:tgtEl>
                                        <p:attrNameLst>
                                          <p:attrName>style.visibility</p:attrName>
                                        </p:attrNameLst>
                                      </p:cBhvr>
                                      <p:to>
                                        <p:strVal val="visible"/>
                                      </p:to>
                                    </p:set>
                                    <p:anim calcmode="lin" valueType="num">
                                      <p:cBhvr additive="base">
                                        <p:cTn id="39" dur="350" fill="hold"/>
                                        <p:tgtEl>
                                          <p:spTgt spid="91"/>
                                        </p:tgtEl>
                                        <p:attrNameLst>
                                          <p:attrName>ppt_x</p:attrName>
                                        </p:attrNameLst>
                                      </p:cBhvr>
                                      <p:tavLst>
                                        <p:tav tm="0">
                                          <p:val>
                                            <p:strVal val="#ppt_x"/>
                                          </p:val>
                                        </p:tav>
                                        <p:tav tm="100000">
                                          <p:val>
                                            <p:strVal val="#ppt_x"/>
                                          </p:val>
                                        </p:tav>
                                      </p:tavLst>
                                    </p:anim>
                                    <p:anim calcmode="lin" valueType="num">
                                      <p:cBhvr additive="base">
                                        <p:cTn id="40" dur="350" fill="hold"/>
                                        <p:tgtEl>
                                          <p:spTgt spid="91"/>
                                        </p:tgtEl>
                                        <p:attrNameLst>
                                          <p:attrName>ppt_y</p:attrName>
                                        </p:attrNameLst>
                                      </p:cBhvr>
                                      <p:tavLst>
                                        <p:tav tm="0">
                                          <p:val>
                                            <p:strVal val="1+#ppt_h/2"/>
                                          </p:val>
                                        </p:tav>
                                        <p:tav tm="100000">
                                          <p:val>
                                            <p:strVal val="#ppt_y"/>
                                          </p:val>
                                        </p:tav>
                                      </p:tavLst>
                                    </p:anim>
                                  </p:childTnLst>
                                </p:cTn>
                              </p:par>
                            </p:childTnLst>
                          </p:cTn>
                        </p:par>
                        <p:par>
                          <p:cTn id="41" fill="hold" nodeType="afterGroup">
                            <p:stCondLst>
                              <p:cond delay="3550"/>
                            </p:stCondLst>
                            <p:childTnLst>
                              <p:par>
                                <p:cTn id="42" presetID="23" presetClass="entr" presetSubtype="16" fill="hold" grpId="0" nodeType="afterEffect">
                                  <p:stCondLst>
                                    <p:cond delay="0"/>
                                  </p:stCondLst>
                                  <p:childTnLst>
                                    <p:set>
                                      <p:cBhvr>
                                        <p:cTn id="43" dur="1" fill="hold">
                                          <p:stCondLst>
                                            <p:cond delay="0"/>
                                          </p:stCondLst>
                                        </p:cTn>
                                        <p:tgtEl>
                                          <p:spTgt spid="81"/>
                                        </p:tgtEl>
                                        <p:attrNameLst>
                                          <p:attrName>style.visibility</p:attrName>
                                        </p:attrNameLst>
                                      </p:cBhvr>
                                      <p:to>
                                        <p:strVal val="visible"/>
                                      </p:to>
                                    </p:set>
                                    <p:anim calcmode="lin" valueType="num">
                                      <p:cBhvr>
                                        <p:cTn id="44" dur="500" fill="hold"/>
                                        <p:tgtEl>
                                          <p:spTgt spid="81"/>
                                        </p:tgtEl>
                                        <p:attrNameLst>
                                          <p:attrName>ppt_w</p:attrName>
                                        </p:attrNameLst>
                                      </p:cBhvr>
                                      <p:tavLst>
                                        <p:tav tm="0">
                                          <p:val>
                                            <p:fltVal val="0"/>
                                          </p:val>
                                        </p:tav>
                                        <p:tav tm="100000">
                                          <p:val>
                                            <p:strVal val="#ppt_w"/>
                                          </p:val>
                                        </p:tav>
                                      </p:tavLst>
                                    </p:anim>
                                    <p:anim calcmode="lin" valueType="num">
                                      <p:cBhvr>
                                        <p:cTn id="45" dur="500" fill="hold"/>
                                        <p:tgtEl>
                                          <p:spTgt spid="81"/>
                                        </p:tgtEl>
                                        <p:attrNameLst>
                                          <p:attrName>ppt_h</p:attrName>
                                        </p:attrNameLst>
                                      </p:cBhvr>
                                      <p:tavLst>
                                        <p:tav tm="0">
                                          <p:val>
                                            <p:fltVal val="0"/>
                                          </p:val>
                                        </p:tav>
                                        <p:tav tm="100000">
                                          <p:val>
                                            <p:strVal val="#ppt_h"/>
                                          </p:val>
                                        </p:tav>
                                      </p:tavLst>
                                    </p:anim>
                                  </p:childTnLst>
                                </p:cTn>
                              </p:par>
                            </p:childTnLst>
                          </p:cTn>
                        </p:par>
                        <p:par>
                          <p:cTn id="46" fill="hold" nodeType="afterGroup">
                            <p:stCondLst>
                              <p:cond delay="4050"/>
                            </p:stCondLst>
                            <p:childTnLst>
                              <p:par>
                                <p:cTn id="47" presetID="22" presetClass="entr" presetSubtype="1" fill="hold" nodeType="afterEffect">
                                  <p:stCondLst>
                                    <p:cond delay="0"/>
                                  </p:stCondLst>
                                  <p:childTnLst>
                                    <p:set>
                                      <p:cBhvr>
                                        <p:cTn id="48" dur="1" fill="hold">
                                          <p:stCondLst>
                                            <p:cond delay="0"/>
                                          </p:stCondLst>
                                        </p:cTn>
                                        <p:tgtEl>
                                          <p:spTgt spid="82"/>
                                        </p:tgtEl>
                                        <p:attrNameLst>
                                          <p:attrName>style.visibility</p:attrName>
                                        </p:attrNameLst>
                                      </p:cBhvr>
                                      <p:to>
                                        <p:strVal val="visible"/>
                                      </p:to>
                                    </p:set>
                                    <p:animEffect transition="in" filter="wipe(up)">
                                      <p:cBhvr>
                                        <p:cTn id="4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animBg="1"/>
      <p:bldP spid="69" grpId="0" animBg="1"/>
      <p:bldP spid="81" grpId="0" animBg="1"/>
      <p:bldP spid="85" grpId="0"/>
      <p:bldP spid="89" grpId="0"/>
      <p:bldP spid="9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4524845" y="2381779"/>
            <a:ext cx="3142314" cy="3142723"/>
            <a:chOff x="3393479" y="1814908"/>
            <a:chExt cx="2357042" cy="2357042"/>
          </a:xfrm>
        </p:grpSpPr>
        <p:sp>
          <p:nvSpPr>
            <p:cNvPr id="20" name="空心弧 19"/>
            <p:cNvSpPr/>
            <p:nvPr/>
          </p:nvSpPr>
          <p:spPr>
            <a:xfrm>
              <a:off x="3393479" y="1814908"/>
              <a:ext cx="2357042" cy="2357042"/>
            </a:xfrm>
            <a:prstGeom prst="blockArc">
              <a:avLst>
                <a:gd name="adj1" fmla="val 21567505"/>
                <a:gd name="adj2" fmla="val 21563181"/>
                <a:gd name="adj3" fmla="val 12268"/>
              </a:avLst>
            </a:prstGeom>
            <a:solidFill>
              <a:schemeClr val="accent2"/>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solidFill>
              </a:endParaRPr>
            </a:p>
          </p:txBody>
        </p:sp>
        <p:sp>
          <p:nvSpPr>
            <p:cNvPr id="21" name="空心弧 20"/>
            <p:cNvSpPr/>
            <p:nvPr/>
          </p:nvSpPr>
          <p:spPr>
            <a:xfrm>
              <a:off x="3393479" y="1814908"/>
              <a:ext cx="2357042" cy="2357042"/>
            </a:xfrm>
            <a:prstGeom prst="blockArc">
              <a:avLst>
                <a:gd name="adj1" fmla="val 9513627"/>
                <a:gd name="adj2" fmla="val 21563181"/>
                <a:gd name="adj3" fmla="val 12268"/>
              </a:avLst>
            </a:prstGeom>
            <a:solidFill>
              <a:schemeClr val="accent5"/>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solidFill>
              </a:endParaRPr>
            </a:p>
          </p:txBody>
        </p:sp>
        <p:sp>
          <p:nvSpPr>
            <p:cNvPr id="22" name="空心弧 21"/>
            <p:cNvSpPr/>
            <p:nvPr/>
          </p:nvSpPr>
          <p:spPr>
            <a:xfrm>
              <a:off x="3393479" y="1814908"/>
              <a:ext cx="2357042" cy="2357042"/>
            </a:xfrm>
            <a:prstGeom prst="blockArc">
              <a:avLst>
                <a:gd name="adj1" fmla="val 12949051"/>
                <a:gd name="adj2" fmla="val 21563181"/>
                <a:gd name="adj3" fmla="val 12268"/>
              </a:avLst>
            </a:prstGeom>
            <a:solidFill>
              <a:schemeClr val="accent4"/>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solidFill>
              </a:endParaRPr>
            </a:p>
          </p:txBody>
        </p:sp>
        <p:sp>
          <p:nvSpPr>
            <p:cNvPr id="23" name="空心弧 22"/>
            <p:cNvSpPr/>
            <p:nvPr/>
          </p:nvSpPr>
          <p:spPr>
            <a:xfrm>
              <a:off x="3393479" y="1814908"/>
              <a:ext cx="2357042" cy="2357042"/>
            </a:xfrm>
            <a:prstGeom prst="blockArc">
              <a:avLst>
                <a:gd name="adj1" fmla="val 16275536"/>
                <a:gd name="adj2" fmla="val 21563181"/>
                <a:gd name="adj3" fmla="val 12268"/>
              </a:avLst>
            </a:prstGeom>
            <a:solidFill>
              <a:schemeClr val="accent3"/>
            </a:soli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solidFill>
              </a:endParaRPr>
            </a:p>
          </p:txBody>
        </p:sp>
      </p:grpSp>
      <p:grpSp>
        <p:nvGrpSpPr>
          <p:cNvPr id="25" name="组合 24"/>
          <p:cNvGrpSpPr/>
          <p:nvPr/>
        </p:nvGrpSpPr>
        <p:grpSpPr>
          <a:xfrm rot="658944">
            <a:off x="3545587" y="2798551"/>
            <a:ext cx="5053939" cy="1663700"/>
            <a:chOff x="2676526" y="2038350"/>
            <a:chExt cx="3790948" cy="1247775"/>
          </a:xfrm>
        </p:grpSpPr>
        <p:cxnSp>
          <p:nvCxnSpPr>
            <p:cNvPr id="26" name="直接连接符 25"/>
            <p:cNvCxnSpPr/>
            <p:nvPr/>
          </p:nvCxnSpPr>
          <p:spPr>
            <a:xfrm flipH="1">
              <a:off x="2676526" y="2038350"/>
              <a:ext cx="1087931"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H="1">
              <a:off x="2676527" y="3286125"/>
              <a:ext cx="71695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flipH="1">
              <a:off x="5379543" y="2038350"/>
              <a:ext cx="1087931"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H="1">
              <a:off x="5750522" y="3286125"/>
              <a:ext cx="71695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0" name="组合 29"/>
          <p:cNvGrpSpPr/>
          <p:nvPr/>
        </p:nvGrpSpPr>
        <p:grpSpPr>
          <a:xfrm>
            <a:off x="7667159" y="2833528"/>
            <a:ext cx="4197276" cy="3572222"/>
            <a:chOff x="5747984" y="1803964"/>
            <a:chExt cx="3148367" cy="2679167"/>
          </a:xfrm>
        </p:grpSpPr>
        <p:sp>
          <p:nvSpPr>
            <p:cNvPr id="31" name="矩形 30"/>
            <p:cNvSpPr/>
            <p:nvPr/>
          </p:nvSpPr>
          <p:spPr>
            <a:xfrm>
              <a:off x="6498375" y="1803964"/>
              <a:ext cx="2397976" cy="692498"/>
            </a:xfrm>
            <a:prstGeom prst="rect">
              <a:avLst/>
            </a:prstGeom>
          </p:spPr>
          <p:txBody>
            <a:bodyPr wrap="square">
              <a:spAutoFit/>
            </a:bodyPr>
            <a:lstStyle/>
            <a:p>
              <a:r>
                <a:rPr lang="en-US" altLang="zh-CN" b="1" dirty="0"/>
                <a:t>Grounded theory study</a:t>
              </a:r>
              <a:endParaRPr lang="zh-CN" altLang="zh-CN" dirty="0"/>
            </a:p>
            <a:p>
              <a:r>
                <a:rPr lang="en-US" altLang="zh-CN" dirty="0"/>
                <a:t>Suitable for discovering new research methods</a:t>
              </a:r>
              <a:endParaRPr lang="zh-CN" altLang="zh-CN" dirty="0"/>
            </a:p>
          </p:txBody>
        </p:sp>
        <p:sp>
          <p:nvSpPr>
            <p:cNvPr id="48" name="矩形 47"/>
            <p:cNvSpPr/>
            <p:nvPr/>
          </p:nvSpPr>
          <p:spPr>
            <a:xfrm>
              <a:off x="5747984" y="3375135"/>
              <a:ext cx="2397976" cy="1107996"/>
            </a:xfrm>
            <a:prstGeom prst="rect">
              <a:avLst/>
            </a:prstGeom>
          </p:spPr>
          <p:txBody>
            <a:bodyPr wrap="square">
              <a:spAutoFit/>
            </a:bodyPr>
            <a:lstStyle/>
            <a:p>
              <a:r>
                <a:rPr lang="en-US" altLang="zh-CN" dirty="0">
                  <a:solidFill>
                    <a:srgbClr val="00B050"/>
                  </a:solidFill>
                </a:rPr>
                <a:t>Case study </a:t>
              </a:r>
              <a:endParaRPr lang="zh-CN" altLang="zh-CN" dirty="0">
                <a:solidFill>
                  <a:srgbClr val="00B050"/>
                </a:solidFill>
              </a:endParaRPr>
            </a:p>
            <a:p>
              <a:r>
                <a:rPr lang="en-US" altLang="zh-CN" dirty="0">
                  <a:solidFill>
                    <a:srgbClr val="00B050"/>
                  </a:solidFill>
                </a:rPr>
                <a:t>1. Researcher's idea to participate in the research </a:t>
              </a:r>
              <a:endParaRPr lang="zh-CN" altLang="zh-CN" dirty="0">
                <a:solidFill>
                  <a:srgbClr val="00B050"/>
                </a:solidFill>
              </a:endParaRPr>
            </a:p>
            <a:p>
              <a:r>
                <a:rPr lang="en-US" altLang="zh-CN" dirty="0">
                  <a:solidFill>
                    <a:srgbClr val="00B050"/>
                  </a:solidFill>
                </a:rPr>
                <a:t>2. Specific research objects and clear direction.</a:t>
              </a:r>
              <a:endParaRPr lang="zh-CN" altLang="zh-CN" dirty="0">
                <a:solidFill>
                  <a:srgbClr val="00B050"/>
                </a:solidFill>
              </a:endParaRPr>
            </a:p>
          </p:txBody>
        </p:sp>
      </p:grpSp>
      <p:grpSp>
        <p:nvGrpSpPr>
          <p:cNvPr id="49" name="组合 48"/>
          <p:cNvGrpSpPr/>
          <p:nvPr/>
        </p:nvGrpSpPr>
        <p:grpSpPr>
          <a:xfrm>
            <a:off x="709047" y="1593716"/>
            <a:ext cx="3739227" cy="3243663"/>
            <a:chOff x="531257" y="1223860"/>
            <a:chExt cx="2804785" cy="2432747"/>
          </a:xfrm>
        </p:grpSpPr>
        <p:sp>
          <p:nvSpPr>
            <p:cNvPr id="50" name="矩形 49"/>
            <p:cNvSpPr/>
            <p:nvPr/>
          </p:nvSpPr>
          <p:spPr>
            <a:xfrm>
              <a:off x="940605" y="1223860"/>
              <a:ext cx="2395437" cy="1107996"/>
            </a:xfrm>
            <a:prstGeom prst="rect">
              <a:avLst/>
            </a:prstGeom>
          </p:spPr>
          <p:txBody>
            <a:bodyPr wrap="square">
              <a:spAutoFit/>
            </a:bodyPr>
            <a:lstStyle/>
            <a:p>
              <a:r>
                <a:rPr lang="en-US" altLang="zh-CN" b="1" dirty="0"/>
                <a:t>Narrative Study</a:t>
              </a:r>
              <a:endParaRPr lang="zh-CN" altLang="zh-CN" dirty="0"/>
            </a:p>
            <a:p>
              <a:r>
                <a:rPr lang="en-US" altLang="zh-CN" dirty="0"/>
                <a:t>Personal statement stories are not appropriate for studying people with procrastination.</a:t>
              </a:r>
              <a:endParaRPr lang="zh-CN" altLang="zh-CN" dirty="0"/>
            </a:p>
          </p:txBody>
        </p:sp>
        <p:sp>
          <p:nvSpPr>
            <p:cNvPr id="51" name="矩形 50"/>
            <p:cNvSpPr/>
            <p:nvPr/>
          </p:nvSpPr>
          <p:spPr>
            <a:xfrm>
              <a:off x="531257" y="2756360"/>
              <a:ext cx="2395437" cy="900247"/>
            </a:xfrm>
            <a:prstGeom prst="rect">
              <a:avLst/>
            </a:prstGeom>
          </p:spPr>
          <p:txBody>
            <a:bodyPr wrap="square">
              <a:spAutoFit/>
            </a:bodyPr>
            <a:lstStyle/>
            <a:p>
              <a:r>
                <a:rPr lang="en-US" altLang="zh-CN" b="1" dirty="0"/>
                <a:t>Ethnography</a:t>
              </a:r>
              <a:endParaRPr lang="zh-CN" altLang="zh-CN" dirty="0"/>
            </a:p>
            <a:p>
              <a:r>
                <a:rPr lang="en-US" altLang="zh-CN" dirty="0"/>
                <a:t>Ethnographic studies focus on specific cultural groups, such as online communities.</a:t>
              </a:r>
              <a:endParaRPr lang="zh-CN" altLang="zh-CN" dirty="0"/>
            </a:p>
          </p:txBody>
        </p:sp>
      </p:grpSp>
      <p:sp>
        <p:nvSpPr>
          <p:cNvPr id="3" name="标题 2"/>
          <p:cNvSpPr>
            <a:spLocks noGrp="1"/>
          </p:cNvSpPr>
          <p:nvPr>
            <p:ph type="title"/>
          </p:nvPr>
        </p:nvSpPr>
        <p:spPr/>
        <p:txBody>
          <a:bodyPr>
            <a:normAutofit/>
          </a:bodyPr>
          <a:lstStyle/>
          <a:p>
            <a:r>
              <a:rPr lang="en-US" altLang="zh-CN" dirty="0">
                <a:cs typeface="+mn-ea"/>
              </a:rPr>
              <a:t>Method</a:t>
            </a:r>
            <a:r>
              <a:rPr lang="zh-CN" altLang="en-US" dirty="0">
                <a:cs typeface="+mn-ea"/>
              </a:rPr>
              <a:t> </a:t>
            </a:r>
            <a:endParaRPr lang="zh-CN" altLang="en-US" dirty="0"/>
          </a:p>
        </p:txBody>
      </p:sp>
    </p:spTree>
    <p:custDataLst>
      <p:tags r:id="rId1"/>
    </p:custDataLst>
    <p:extLst>
      <p:ext uri="{BB962C8B-B14F-4D97-AF65-F5344CB8AC3E}">
        <p14:creationId xmlns:p14="http://schemas.microsoft.com/office/powerpoint/2010/main" val="327098700"/>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3"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nodeType="afterGroup">
                            <p:stCondLst>
                              <p:cond delay="500"/>
                            </p:stCondLst>
                            <p:childTnLst>
                              <p:par>
                                <p:cTn id="11" presetID="16" presetClass="entr" presetSubtype="37" fill="hold" nodeType="after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barn(outVertical)">
                                      <p:cBhvr>
                                        <p:cTn id="13" dur="500"/>
                                        <p:tgtEl>
                                          <p:spTgt spid="25"/>
                                        </p:tgtEl>
                                      </p:cBhvr>
                                    </p:animEffect>
                                  </p:childTnLst>
                                </p:cTn>
                              </p:par>
                            </p:childTnLst>
                          </p:cTn>
                        </p:par>
                        <p:par>
                          <p:cTn id="14" fill="hold" nodeType="afterGroup">
                            <p:stCondLst>
                              <p:cond delay="1000"/>
                            </p:stCondLst>
                            <p:childTnLst>
                              <p:par>
                                <p:cTn id="15" presetID="2" presetClass="entr" presetSubtype="2" fill="hold" nodeType="afterEffect">
                                  <p:stCondLst>
                                    <p:cond delay="0"/>
                                  </p:stCondLst>
                                  <p:childTnLst>
                                    <p:set>
                                      <p:cBhvr>
                                        <p:cTn id="16" dur="1" fill="hold">
                                          <p:stCondLst>
                                            <p:cond delay="0"/>
                                          </p:stCondLst>
                                        </p:cTn>
                                        <p:tgtEl>
                                          <p:spTgt spid="30"/>
                                        </p:tgtEl>
                                        <p:attrNameLst>
                                          <p:attrName>style.visibility</p:attrName>
                                        </p:attrNameLst>
                                      </p:cBhvr>
                                      <p:to>
                                        <p:strVal val="visible"/>
                                      </p:to>
                                    </p:set>
                                    <p:anim calcmode="lin" valueType="num">
                                      <p:cBhvr additive="base">
                                        <p:cTn id="17" dur="500" fill="hold"/>
                                        <p:tgtEl>
                                          <p:spTgt spid="30"/>
                                        </p:tgtEl>
                                        <p:attrNameLst>
                                          <p:attrName>ppt_x</p:attrName>
                                        </p:attrNameLst>
                                      </p:cBhvr>
                                      <p:tavLst>
                                        <p:tav tm="0">
                                          <p:val>
                                            <p:strVal val="1+#ppt_w/2"/>
                                          </p:val>
                                        </p:tav>
                                        <p:tav tm="100000">
                                          <p:val>
                                            <p:strVal val="#ppt_x"/>
                                          </p:val>
                                        </p:tav>
                                      </p:tavLst>
                                    </p:anim>
                                    <p:anim calcmode="lin" valueType="num">
                                      <p:cBhvr additive="base">
                                        <p:cTn id="18" dur="500" fill="hold"/>
                                        <p:tgtEl>
                                          <p:spTgt spid="30"/>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49"/>
                                        </p:tgtEl>
                                        <p:attrNameLst>
                                          <p:attrName>style.visibility</p:attrName>
                                        </p:attrNameLst>
                                      </p:cBhvr>
                                      <p:to>
                                        <p:strVal val="visible"/>
                                      </p:to>
                                    </p:set>
                                    <p:anim calcmode="lin" valueType="num">
                                      <p:cBhvr additive="base">
                                        <p:cTn id="21" dur="500" fill="hold"/>
                                        <p:tgtEl>
                                          <p:spTgt spid="49"/>
                                        </p:tgtEl>
                                        <p:attrNameLst>
                                          <p:attrName>ppt_x</p:attrName>
                                        </p:attrNameLst>
                                      </p:cBhvr>
                                      <p:tavLst>
                                        <p:tav tm="0">
                                          <p:val>
                                            <p:strVal val="0-#ppt_w/2"/>
                                          </p:val>
                                        </p:tav>
                                        <p:tav tm="100000">
                                          <p:val>
                                            <p:strVal val="#ppt_x"/>
                                          </p:val>
                                        </p:tav>
                                      </p:tavLst>
                                    </p:anim>
                                    <p:anim calcmode="lin" valueType="num">
                                      <p:cBhvr additive="base">
                                        <p:cTn id="22"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p:nvPr/>
        </p:nvSpPr>
        <p:spPr>
          <a:xfrm>
            <a:off x="1379993" y="4227434"/>
            <a:ext cx="7263527" cy="923330"/>
          </a:xfrm>
          <a:prstGeom prst="rect">
            <a:avLst/>
          </a:prstGeom>
          <a:noFill/>
        </p:spPr>
        <p:txBody>
          <a:bodyPr wrap="none" rtlCol="0">
            <a:spAutoFit/>
          </a:bodyPr>
          <a:lstStyle/>
          <a:p>
            <a:r>
              <a:rPr lang="en" altLang="zh-CN" sz="5400" dirty="0">
                <a:solidFill>
                  <a:srgbClr val="C09265"/>
                </a:solidFill>
              </a:rPr>
              <a:t>Qualitative approaches</a:t>
            </a:r>
            <a:endParaRPr lang="zh-CN" altLang="en-US" sz="5400" dirty="0">
              <a:solidFill>
                <a:srgbClr val="C09265"/>
              </a:solidFill>
            </a:endParaRPr>
          </a:p>
        </p:txBody>
      </p:sp>
      <p:sp>
        <p:nvSpPr>
          <p:cNvPr id="5" name="TextBox 8"/>
          <p:cNvSpPr txBox="1"/>
          <p:nvPr/>
        </p:nvSpPr>
        <p:spPr>
          <a:xfrm>
            <a:off x="2849445" y="3284950"/>
            <a:ext cx="1750800" cy="707886"/>
          </a:xfrm>
          <a:prstGeom prst="rect">
            <a:avLst/>
          </a:prstGeom>
          <a:noFill/>
        </p:spPr>
        <p:txBody>
          <a:bodyPr wrap="none" rtlCol="0">
            <a:spAutoFit/>
          </a:bodyPr>
          <a:lstStyle/>
          <a:p>
            <a:r>
              <a:rPr lang="en" altLang="zh-CN" sz="4000" b="1" dirty="0">
                <a:solidFill>
                  <a:srgbClr val="C09265"/>
                </a:solidFill>
              </a:rPr>
              <a:t>Blog</a:t>
            </a:r>
            <a:r>
              <a:rPr lang="zh-CN" altLang="en-US" sz="4000" b="1" dirty="0">
                <a:solidFill>
                  <a:srgbClr val="C09265"/>
                </a:solidFill>
              </a:rPr>
              <a:t> </a:t>
            </a:r>
            <a:r>
              <a:rPr lang="en" altLang="zh-CN" sz="4000" b="1" dirty="0">
                <a:solidFill>
                  <a:srgbClr val="C09265"/>
                </a:solidFill>
              </a:rPr>
              <a:t>2</a:t>
            </a:r>
            <a:endParaRPr lang="zh-CN" altLang="en-US" sz="4000" b="1" dirty="0">
              <a:ln w="12700">
                <a:noFill/>
                <a:prstDash val="solid"/>
              </a:ln>
              <a:solidFill>
                <a:schemeClr val="bg2"/>
              </a:solidFill>
              <a:latin typeface="+mj-ea"/>
              <a:ea typeface="+mj-ea"/>
            </a:endParaRPr>
          </a:p>
        </p:txBody>
      </p:sp>
      <p:pic>
        <p:nvPicPr>
          <p:cNvPr id="6" name="图片 5"/>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452215" y="2342467"/>
            <a:ext cx="1855556" cy="1884967"/>
          </a:xfrm>
          <a:prstGeom prst="rect">
            <a:avLst/>
          </a:prstGeom>
        </p:spPr>
      </p:pic>
    </p:spTree>
    <p:extLst>
      <p:ext uri="{BB962C8B-B14F-4D97-AF65-F5344CB8AC3E}">
        <p14:creationId xmlns:p14="http://schemas.microsoft.com/office/powerpoint/2010/main" val="3312893587"/>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53" presetClass="entr" presetSubtype="0" fill="hold" grpId="0" nodeType="afterEffect">
                                  <p:stCondLst>
                                    <p:cond delay="0"/>
                                  </p:stCondLst>
                                  <p:iterate type="lt">
                                    <p:tmPct val="10000"/>
                                  </p:iterate>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fltVal val="0.5"/>
                                          </p:val>
                                        </p:tav>
                                        <p:tav tm="100000">
                                          <p:val>
                                            <p:strVal val="#ppt_x"/>
                                          </p:val>
                                        </p:tav>
                                      </p:tavLst>
                                    </p:anim>
                                    <p:anim calcmode="lin" valueType="num">
                                      <p:cBhvr>
                                        <p:cTn id="23" dur="1000" fill="hold"/>
                                        <p:tgtEl>
                                          <p:spTgt spid="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6433" y="2618085"/>
            <a:ext cx="12179136" cy="134981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196" b="1">
              <a:solidFill>
                <a:schemeClr val="tx1"/>
              </a:solidFill>
              <a:latin typeface="方正兰亭黑简体" pitchFamily="2" charset="-122"/>
              <a:ea typeface="方正兰亭黑简体" pitchFamily="2" charset="-122"/>
            </a:endParaRPr>
          </a:p>
        </p:txBody>
      </p:sp>
      <p:graphicFrame>
        <p:nvGraphicFramePr>
          <p:cNvPr id="18" name="图表 17"/>
          <p:cNvGraphicFramePr/>
          <p:nvPr/>
        </p:nvGraphicFramePr>
        <p:xfrm>
          <a:off x="464728" y="1958090"/>
          <a:ext cx="2494765" cy="264804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9" name="图表 18"/>
          <p:cNvGraphicFramePr/>
          <p:nvPr/>
        </p:nvGraphicFramePr>
        <p:xfrm>
          <a:off x="3354202" y="1958090"/>
          <a:ext cx="2494765" cy="264804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0" name="图表 19"/>
          <p:cNvGraphicFramePr/>
          <p:nvPr/>
        </p:nvGraphicFramePr>
        <p:xfrm>
          <a:off x="6243675" y="1958090"/>
          <a:ext cx="2494765" cy="2648047"/>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1" name="图表 20"/>
          <p:cNvGraphicFramePr/>
          <p:nvPr/>
        </p:nvGraphicFramePr>
        <p:xfrm>
          <a:off x="9133150" y="1958090"/>
          <a:ext cx="2494765" cy="2648047"/>
        </p:xfrm>
        <a:graphic>
          <a:graphicData uri="http://schemas.openxmlformats.org/drawingml/2006/chart">
            <c:chart xmlns:c="http://schemas.openxmlformats.org/drawingml/2006/chart" xmlns:r="http://schemas.openxmlformats.org/officeDocument/2006/relationships" r:id="rId5"/>
          </a:graphicData>
        </a:graphic>
      </p:graphicFrame>
      <p:sp>
        <p:nvSpPr>
          <p:cNvPr id="23" name="TextBox 15"/>
          <p:cNvSpPr txBox="1"/>
          <p:nvPr/>
        </p:nvSpPr>
        <p:spPr>
          <a:xfrm>
            <a:off x="3801273" y="3096631"/>
            <a:ext cx="1589442" cy="369332"/>
          </a:xfrm>
          <a:prstGeom prst="rect">
            <a:avLst/>
          </a:prstGeom>
          <a:noFill/>
        </p:spPr>
        <p:txBody>
          <a:bodyPr wrap="square" rtlCol="0" anchor="ctr">
            <a:spAutoFit/>
          </a:bodyPr>
          <a:lstStyle/>
          <a:p>
            <a:pPr algn="ctr"/>
            <a:r>
              <a:rPr lang="en-US" altLang="zh-CN" dirty="0"/>
              <a:t>Case study</a:t>
            </a:r>
            <a:endParaRPr lang="zh-CN" altLang="zh-CN" dirty="0"/>
          </a:p>
        </p:txBody>
      </p:sp>
      <p:sp>
        <p:nvSpPr>
          <p:cNvPr id="24" name="TextBox 21"/>
          <p:cNvSpPr txBox="1"/>
          <p:nvPr/>
        </p:nvSpPr>
        <p:spPr>
          <a:xfrm>
            <a:off x="909837" y="2958134"/>
            <a:ext cx="1589442" cy="646331"/>
          </a:xfrm>
          <a:prstGeom prst="rect">
            <a:avLst/>
          </a:prstGeom>
          <a:noFill/>
        </p:spPr>
        <p:txBody>
          <a:bodyPr wrap="square" rtlCol="0" anchor="ctr">
            <a:spAutoFit/>
          </a:bodyPr>
          <a:lstStyle/>
          <a:p>
            <a:pPr algn="ctr"/>
            <a:r>
              <a:rPr lang="en-US" altLang="zh-CN" dirty="0"/>
              <a:t>In-depth</a:t>
            </a:r>
            <a:r>
              <a:rPr lang="zh-CN" altLang="en-US" dirty="0"/>
              <a:t> </a:t>
            </a:r>
            <a:r>
              <a:rPr lang="en-US" altLang="zh-CN" dirty="0"/>
              <a:t>interview</a:t>
            </a:r>
            <a:endParaRPr lang="zh-CN" altLang="zh-CN" dirty="0"/>
          </a:p>
        </p:txBody>
      </p:sp>
      <p:sp>
        <p:nvSpPr>
          <p:cNvPr id="25" name="TextBox 27"/>
          <p:cNvSpPr txBox="1"/>
          <p:nvPr/>
        </p:nvSpPr>
        <p:spPr>
          <a:xfrm>
            <a:off x="6549663" y="3096630"/>
            <a:ext cx="1882788" cy="369332"/>
          </a:xfrm>
          <a:prstGeom prst="rect">
            <a:avLst/>
          </a:prstGeom>
          <a:noFill/>
        </p:spPr>
        <p:txBody>
          <a:bodyPr wrap="square" rtlCol="0" anchor="ctr">
            <a:spAutoFit/>
          </a:bodyPr>
          <a:lstStyle/>
          <a:p>
            <a:pPr algn="ctr"/>
            <a:r>
              <a:rPr lang="en-US" altLang="zh-CN" dirty="0"/>
              <a:t>Focus groups</a:t>
            </a:r>
            <a:endParaRPr lang="zh-CN" altLang="zh-CN" dirty="0"/>
          </a:p>
        </p:txBody>
      </p:sp>
      <p:sp>
        <p:nvSpPr>
          <p:cNvPr id="2" name="标题 1"/>
          <p:cNvSpPr>
            <a:spLocks noGrp="1"/>
          </p:cNvSpPr>
          <p:nvPr>
            <p:ph type="title"/>
          </p:nvPr>
        </p:nvSpPr>
        <p:spPr/>
        <p:txBody>
          <a:bodyPr/>
          <a:lstStyle/>
          <a:p>
            <a:r>
              <a:rPr lang="en-US" altLang="zh-CN" dirty="0"/>
              <a:t>Blog</a:t>
            </a:r>
            <a:r>
              <a:rPr lang="zh-CN" altLang="en-US" dirty="0"/>
              <a:t> </a:t>
            </a:r>
            <a:r>
              <a:rPr lang="en-US" altLang="zh-CN" dirty="0"/>
              <a:t>2 </a:t>
            </a:r>
            <a:endParaRPr lang="zh-CN" altLang="en-US" dirty="0"/>
          </a:p>
        </p:txBody>
      </p:sp>
      <p:sp>
        <p:nvSpPr>
          <p:cNvPr id="3" name="矩形 2">
            <a:extLst>
              <a:ext uri="{FF2B5EF4-FFF2-40B4-BE49-F238E27FC236}">
                <a16:creationId xmlns:a16="http://schemas.microsoft.com/office/drawing/2014/main" id="{1E63F3C0-3E9E-CB47-87B3-09E94889A8AD}"/>
              </a:ext>
            </a:extLst>
          </p:cNvPr>
          <p:cNvSpPr/>
          <p:nvPr/>
        </p:nvSpPr>
        <p:spPr>
          <a:xfrm>
            <a:off x="9646998" y="2863578"/>
            <a:ext cx="1467068" cy="646331"/>
          </a:xfrm>
          <a:prstGeom prst="rect">
            <a:avLst/>
          </a:prstGeom>
        </p:spPr>
        <p:txBody>
          <a:bodyPr wrap="none">
            <a:spAutoFit/>
          </a:bodyPr>
          <a:lstStyle/>
          <a:p>
            <a:pPr algn="ctr"/>
            <a:r>
              <a:rPr lang="en-US" altLang="zh-CN" dirty="0"/>
              <a:t>Pedagogy</a:t>
            </a:r>
          </a:p>
          <a:p>
            <a:pPr algn="ctr"/>
            <a:r>
              <a:rPr lang="en-US" altLang="zh-CN" dirty="0"/>
              <a:t> psychology</a:t>
            </a:r>
            <a:r>
              <a:rPr lang="zh-CN" altLang="zh-CN" dirty="0"/>
              <a:t> </a:t>
            </a:r>
            <a:endParaRPr lang="en-GB" dirty="0"/>
          </a:p>
        </p:txBody>
      </p:sp>
    </p:spTree>
    <p:extLst>
      <p:ext uri="{BB962C8B-B14F-4D97-AF65-F5344CB8AC3E}">
        <p14:creationId xmlns:p14="http://schemas.microsoft.com/office/powerpoint/2010/main" val="2221200886"/>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outVertical)">
                                      <p:cBhvr>
                                        <p:cTn id="7" dur="500"/>
                                        <p:tgtEl>
                                          <p:spTgt spid="17"/>
                                        </p:tgtEl>
                                      </p:cBhvr>
                                    </p:animEffect>
                                  </p:childTnLst>
                                </p:cTn>
                              </p:par>
                            </p:childTnLst>
                          </p:cTn>
                        </p:par>
                        <p:par>
                          <p:cTn id="8" fill="hold" nodeType="afterGroup">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heel(1)">
                                      <p:cBhvr>
                                        <p:cTn id="11" dur="1000"/>
                                        <p:tgtEl>
                                          <p:spTgt spid="18"/>
                                        </p:tgtEl>
                                      </p:cBhvr>
                                    </p:animEffect>
                                  </p:childTnLst>
                                </p:cTn>
                              </p:par>
                              <p:par>
                                <p:cTn id="12" presetID="21" presetClass="entr" presetSubtype="1" fill="hold" grpId="0" nodeType="withEffect">
                                  <p:stCondLst>
                                    <p:cond delay="250"/>
                                  </p:stCondLst>
                                  <p:childTnLst>
                                    <p:set>
                                      <p:cBhvr>
                                        <p:cTn id="13" dur="1" fill="hold">
                                          <p:stCondLst>
                                            <p:cond delay="0"/>
                                          </p:stCondLst>
                                        </p:cTn>
                                        <p:tgtEl>
                                          <p:spTgt spid="19"/>
                                        </p:tgtEl>
                                        <p:attrNameLst>
                                          <p:attrName>style.visibility</p:attrName>
                                        </p:attrNameLst>
                                      </p:cBhvr>
                                      <p:to>
                                        <p:strVal val="visible"/>
                                      </p:to>
                                    </p:set>
                                    <p:animEffect transition="in" filter="wheel(1)">
                                      <p:cBhvr>
                                        <p:cTn id="14" dur="1000"/>
                                        <p:tgtEl>
                                          <p:spTgt spid="19"/>
                                        </p:tgtEl>
                                      </p:cBhvr>
                                    </p:animEffect>
                                  </p:childTnLst>
                                </p:cTn>
                              </p:par>
                              <p:par>
                                <p:cTn id="15" presetID="21" presetClass="entr" presetSubtype="1" fill="hold" grpId="0" nodeType="withEffect">
                                  <p:stCondLst>
                                    <p:cond delay="500"/>
                                  </p:stCondLst>
                                  <p:childTnLst>
                                    <p:set>
                                      <p:cBhvr>
                                        <p:cTn id="16" dur="1" fill="hold">
                                          <p:stCondLst>
                                            <p:cond delay="0"/>
                                          </p:stCondLst>
                                        </p:cTn>
                                        <p:tgtEl>
                                          <p:spTgt spid="20"/>
                                        </p:tgtEl>
                                        <p:attrNameLst>
                                          <p:attrName>style.visibility</p:attrName>
                                        </p:attrNameLst>
                                      </p:cBhvr>
                                      <p:to>
                                        <p:strVal val="visible"/>
                                      </p:to>
                                    </p:set>
                                    <p:animEffect transition="in" filter="wheel(1)">
                                      <p:cBhvr>
                                        <p:cTn id="17" dur="1000"/>
                                        <p:tgtEl>
                                          <p:spTgt spid="20"/>
                                        </p:tgtEl>
                                      </p:cBhvr>
                                    </p:animEffect>
                                  </p:childTnLst>
                                </p:cTn>
                              </p:par>
                              <p:par>
                                <p:cTn id="18" presetID="21" presetClass="entr" presetSubtype="1" fill="hold" grpId="0" nodeType="withEffect">
                                  <p:stCondLst>
                                    <p:cond delay="500"/>
                                  </p:stCondLst>
                                  <p:childTnLst>
                                    <p:set>
                                      <p:cBhvr>
                                        <p:cTn id="19" dur="1" fill="hold">
                                          <p:stCondLst>
                                            <p:cond delay="0"/>
                                          </p:stCondLst>
                                        </p:cTn>
                                        <p:tgtEl>
                                          <p:spTgt spid="21"/>
                                        </p:tgtEl>
                                        <p:attrNameLst>
                                          <p:attrName>style.visibility</p:attrName>
                                        </p:attrNameLst>
                                      </p:cBhvr>
                                      <p:to>
                                        <p:strVal val="visible"/>
                                      </p:to>
                                    </p:set>
                                    <p:animEffect transition="in" filter="wheel(1)">
                                      <p:cBhvr>
                                        <p:cTn id="20" dur="1000"/>
                                        <p:tgtEl>
                                          <p:spTgt spid="21"/>
                                        </p:tgtEl>
                                      </p:cBhvr>
                                    </p:animEffect>
                                  </p:childTnLst>
                                </p:cTn>
                              </p:par>
                            </p:childTnLst>
                          </p:cTn>
                        </p:par>
                        <p:par>
                          <p:cTn id="21" fill="hold" nodeType="afterGroup">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500"/>
                                        <p:tgtEl>
                                          <p:spTgt spid="2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Graphic spid="18" grpId="0">
        <p:bldAsOne/>
      </p:bldGraphic>
      <p:bldGraphic spid="19" grpId="0">
        <p:bldAsOne/>
      </p:bldGraphic>
      <p:bldGraphic spid="20" grpId="0">
        <p:bldAsOne/>
      </p:bldGraphic>
      <p:bldGraphic spid="21" grpId="0">
        <p:bldAsOne/>
      </p:bldGraphic>
      <p:bldP spid="23" grpId="0"/>
      <p:bldP spid="24" grpId="0"/>
      <p:bldP spid="2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组合 34"/>
          <p:cNvGrpSpPr/>
          <p:nvPr/>
        </p:nvGrpSpPr>
        <p:grpSpPr>
          <a:xfrm>
            <a:off x="7384917" y="1796820"/>
            <a:ext cx="3727616" cy="3780675"/>
            <a:chOff x="1331640" y="1707654"/>
            <a:chExt cx="2796076" cy="2835506"/>
          </a:xfrm>
        </p:grpSpPr>
        <p:sp>
          <p:nvSpPr>
            <p:cNvPr id="36" name="等腰三角形 5"/>
            <p:cNvSpPr/>
            <p:nvPr/>
          </p:nvSpPr>
          <p:spPr>
            <a:xfrm>
              <a:off x="1608861" y="1707654"/>
              <a:ext cx="1247249" cy="1186339"/>
            </a:xfrm>
            <a:custGeom>
              <a:avLst/>
              <a:gdLst>
                <a:gd name="connsiteX0" fmla="*/ 0 w 1247249"/>
                <a:gd name="connsiteY0" fmla="*/ 1186339 h 1186339"/>
                <a:gd name="connsiteX1" fmla="*/ 1247249 w 1247249"/>
                <a:gd name="connsiteY1" fmla="*/ 0 h 1186339"/>
                <a:gd name="connsiteX2" fmla="*/ 1231416 w 1247249"/>
                <a:gd name="connsiteY2" fmla="*/ 638411 h 1186339"/>
                <a:gd name="connsiteX3" fmla="*/ 0 w 1247249"/>
                <a:gd name="connsiteY3" fmla="*/ 1186339 h 1186339"/>
              </a:gdLst>
              <a:ahLst/>
              <a:cxnLst>
                <a:cxn ang="0">
                  <a:pos x="connsiteX0" y="connsiteY0"/>
                </a:cxn>
                <a:cxn ang="0">
                  <a:pos x="connsiteX1" y="connsiteY1"/>
                </a:cxn>
                <a:cxn ang="0">
                  <a:pos x="connsiteX2" y="connsiteY2"/>
                </a:cxn>
                <a:cxn ang="0">
                  <a:pos x="connsiteX3" y="connsiteY3"/>
                </a:cxn>
              </a:cxnLst>
              <a:rect l="l" t="t" r="r" b="b"/>
              <a:pathLst>
                <a:path w="1247249" h="1186339">
                  <a:moveTo>
                    <a:pt x="0" y="1186339"/>
                  </a:moveTo>
                  <a:cubicBezTo>
                    <a:pt x="177366" y="310566"/>
                    <a:pt x="852847" y="57437"/>
                    <a:pt x="1247249" y="0"/>
                  </a:cubicBezTo>
                  <a:cubicBezTo>
                    <a:pt x="1055770" y="225850"/>
                    <a:pt x="1081329" y="426793"/>
                    <a:pt x="1231416" y="638411"/>
                  </a:cubicBezTo>
                  <a:cubicBezTo>
                    <a:pt x="597978" y="633668"/>
                    <a:pt x="270525" y="877981"/>
                    <a:pt x="0" y="1186339"/>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37" name="等腰三角形 5"/>
            <p:cNvSpPr/>
            <p:nvPr/>
          </p:nvSpPr>
          <p:spPr>
            <a:xfrm>
              <a:off x="1619672" y="2445005"/>
              <a:ext cx="1234974" cy="634853"/>
            </a:xfrm>
            <a:custGeom>
              <a:avLst/>
              <a:gdLst>
                <a:gd name="connsiteX0" fmla="*/ 0 w 1234974"/>
                <a:gd name="connsiteY0" fmla="*/ 634853 h 634853"/>
                <a:gd name="connsiteX1" fmla="*/ 1233017 w 1234974"/>
                <a:gd name="connsiteY1" fmla="*/ 0 h 634853"/>
                <a:gd name="connsiteX2" fmla="*/ 1234974 w 1234974"/>
                <a:gd name="connsiteY2" fmla="*/ 634853 h 634853"/>
                <a:gd name="connsiteX3" fmla="*/ 0 w 1234974"/>
                <a:gd name="connsiteY3" fmla="*/ 634853 h 634853"/>
              </a:gdLst>
              <a:ahLst/>
              <a:cxnLst>
                <a:cxn ang="0">
                  <a:pos x="connsiteX0" y="connsiteY0"/>
                </a:cxn>
                <a:cxn ang="0">
                  <a:pos x="connsiteX1" y="connsiteY1"/>
                </a:cxn>
                <a:cxn ang="0">
                  <a:pos x="connsiteX2" y="connsiteY2"/>
                </a:cxn>
                <a:cxn ang="0">
                  <a:pos x="connsiteX3" y="connsiteY3"/>
                </a:cxn>
              </a:cxnLst>
              <a:rect l="l" t="t" r="r" b="b"/>
              <a:pathLst>
                <a:path w="1234974" h="634853">
                  <a:moveTo>
                    <a:pt x="0" y="634853"/>
                  </a:moveTo>
                  <a:cubicBezTo>
                    <a:pt x="291221" y="118435"/>
                    <a:pt x="835057" y="509"/>
                    <a:pt x="1233017" y="0"/>
                  </a:cubicBezTo>
                  <a:cubicBezTo>
                    <a:pt x="1041538" y="225850"/>
                    <a:pt x="1084887" y="423235"/>
                    <a:pt x="1234974" y="634853"/>
                  </a:cubicBezTo>
                  <a:lnTo>
                    <a:pt x="0" y="63485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38" name="等腰三角形 5"/>
            <p:cNvSpPr/>
            <p:nvPr/>
          </p:nvSpPr>
          <p:spPr>
            <a:xfrm flipV="1">
              <a:off x="1608861" y="3167482"/>
              <a:ext cx="1234974" cy="634853"/>
            </a:xfrm>
            <a:custGeom>
              <a:avLst/>
              <a:gdLst>
                <a:gd name="connsiteX0" fmla="*/ 0 w 1234974"/>
                <a:gd name="connsiteY0" fmla="*/ 634853 h 634853"/>
                <a:gd name="connsiteX1" fmla="*/ 1233017 w 1234974"/>
                <a:gd name="connsiteY1" fmla="*/ 0 h 634853"/>
                <a:gd name="connsiteX2" fmla="*/ 1234974 w 1234974"/>
                <a:gd name="connsiteY2" fmla="*/ 634853 h 634853"/>
                <a:gd name="connsiteX3" fmla="*/ 0 w 1234974"/>
                <a:gd name="connsiteY3" fmla="*/ 634853 h 634853"/>
              </a:gdLst>
              <a:ahLst/>
              <a:cxnLst>
                <a:cxn ang="0">
                  <a:pos x="connsiteX0" y="connsiteY0"/>
                </a:cxn>
                <a:cxn ang="0">
                  <a:pos x="connsiteX1" y="connsiteY1"/>
                </a:cxn>
                <a:cxn ang="0">
                  <a:pos x="connsiteX2" y="connsiteY2"/>
                </a:cxn>
                <a:cxn ang="0">
                  <a:pos x="connsiteX3" y="connsiteY3"/>
                </a:cxn>
              </a:cxnLst>
              <a:rect l="l" t="t" r="r" b="b"/>
              <a:pathLst>
                <a:path w="1234974" h="634853">
                  <a:moveTo>
                    <a:pt x="0" y="634853"/>
                  </a:moveTo>
                  <a:cubicBezTo>
                    <a:pt x="291221" y="118435"/>
                    <a:pt x="835057" y="509"/>
                    <a:pt x="1233017" y="0"/>
                  </a:cubicBezTo>
                  <a:cubicBezTo>
                    <a:pt x="1041538" y="225850"/>
                    <a:pt x="1084887" y="423235"/>
                    <a:pt x="1234974" y="634853"/>
                  </a:cubicBezTo>
                  <a:lnTo>
                    <a:pt x="0" y="63485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39" name="等腰三角形 5"/>
            <p:cNvSpPr/>
            <p:nvPr/>
          </p:nvSpPr>
          <p:spPr>
            <a:xfrm flipV="1">
              <a:off x="1619672" y="3356821"/>
              <a:ext cx="1247249" cy="1186339"/>
            </a:xfrm>
            <a:custGeom>
              <a:avLst/>
              <a:gdLst>
                <a:gd name="connsiteX0" fmla="*/ 0 w 1247249"/>
                <a:gd name="connsiteY0" fmla="*/ 1186339 h 1186339"/>
                <a:gd name="connsiteX1" fmla="*/ 1247249 w 1247249"/>
                <a:gd name="connsiteY1" fmla="*/ 0 h 1186339"/>
                <a:gd name="connsiteX2" fmla="*/ 1231416 w 1247249"/>
                <a:gd name="connsiteY2" fmla="*/ 638411 h 1186339"/>
                <a:gd name="connsiteX3" fmla="*/ 0 w 1247249"/>
                <a:gd name="connsiteY3" fmla="*/ 1186339 h 1186339"/>
              </a:gdLst>
              <a:ahLst/>
              <a:cxnLst>
                <a:cxn ang="0">
                  <a:pos x="connsiteX0" y="connsiteY0"/>
                </a:cxn>
                <a:cxn ang="0">
                  <a:pos x="connsiteX1" y="connsiteY1"/>
                </a:cxn>
                <a:cxn ang="0">
                  <a:pos x="connsiteX2" y="connsiteY2"/>
                </a:cxn>
                <a:cxn ang="0">
                  <a:pos x="connsiteX3" y="connsiteY3"/>
                </a:cxn>
              </a:cxnLst>
              <a:rect l="l" t="t" r="r" b="b"/>
              <a:pathLst>
                <a:path w="1247249" h="1186339">
                  <a:moveTo>
                    <a:pt x="0" y="1186339"/>
                  </a:moveTo>
                  <a:cubicBezTo>
                    <a:pt x="177366" y="310566"/>
                    <a:pt x="852847" y="57437"/>
                    <a:pt x="1247249" y="0"/>
                  </a:cubicBezTo>
                  <a:cubicBezTo>
                    <a:pt x="1055770" y="225850"/>
                    <a:pt x="1081329" y="426793"/>
                    <a:pt x="1231416" y="638411"/>
                  </a:cubicBezTo>
                  <a:cubicBezTo>
                    <a:pt x="597978" y="633668"/>
                    <a:pt x="270525" y="877981"/>
                    <a:pt x="0" y="1186339"/>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40" name="圆角矩形 11"/>
            <p:cNvSpPr/>
            <p:nvPr/>
          </p:nvSpPr>
          <p:spPr>
            <a:xfrm>
              <a:off x="1331640" y="3079858"/>
              <a:ext cx="198918" cy="87624"/>
            </a:xfrm>
            <a:custGeom>
              <a:avLst/>
              <a:gdLst/>
              <a:ahLst/>
              <a:cxnLst/>
              <a:rect l="l" t="t" r="r" b="b"/>
              <a:pathLst>
                <a:path w="198918" h="87624">
                  <a:moveTo>
                    <a:pt x="43812" y="0"/>
                  </a:moveTo>
                  <a:lnTo>
                    <a:pt x="198918" y="0"/>
                  </a:lnTo>
                  <a:lnTo>
                    <a:pt x="198918" y="87624"/>
                  </a:lnTo>
                  <a:lnTo>
                    <a:pt x="43812" y="87624"/>
                  </a:lnTo>
                  <a:cubicBezTo>
                    <a:pt x="19615" y="87624"/>
                    <a:pt x="0" y="68009"/>
                    <a:pt x="0" y="43812"/>
                  </a:cubicBezTo>
                  <a:cubicBezTo>
                    <a:pt x="0" y="19615"/>
                    <a:pt x="19615" y="0"/>
                    <a:pt x="43812" y="0"/>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sp>
          <p:nvSpPr>
            <p:cNvPr id="41" name="空心弧 15"/>
            <p:cNvSpPr/>
            <p:nvPr/>
          </p:nvSpPr>
          <p:spPr>
            <a:xfrm rot="5400000">
              <a:off x="3312321" y="2346812"/>
              <a:ext cx="509372" cy="1121419"/>
            </a:xfrm>
            <a:custGeom>
              <a:avLst/>
              <a:gdLst/>
              <a:ahLst/>
              <a:cxnLst/>
              <a:rect l="l" t="t" r="r" b="b"/>
              <a:pathLst>
                <a:path w="509372" h="1121419">
                  <a:moveTo>
                    <a:pt x="507512" y="1121419"/>
                  </a:moveTo>
                  <a:lnTo>
                    <a:pt x="509372" y="1119300"/>
                  </a:lnTo>
                  <a:lnTo>
                    <a:pt x="509372" y="1121419"/>
                  </a:lnTo>
                  <a:close/>
                  <a:moveTo>
                    <a:pt x="430106" y="1116802"/>
                  </a:moveTo>
                  <a:lnTo>
                    <a:pt x="434159" y="1121419"/>
                  </a:lnTo>
                  <a:lnTo>
                    <a:pt x="430599" y="1121419"/>
                  </a:lnTo>
                  <a:cubicBezTo>
                    <a:pt x="430325" y="1119896"/>
                    <a:pt x="430214" y="1118353"/>
                    <a:pt x="430106" y="1116802"/>
                  </a:cubicBezTo>
                  <a:close/>
                  <a:moveTo>
                    <a:pt x="0" y="259419"/>
                  </a:moveTo>
                  <a:lnTo>
                    <a:pt x="832" y="257324"/>
                  </a:lnTo>
                  <a:lnTo>
                    <a:pt x="0" y="257324"/>
                  </a:lnTo>
                  <a:cubicBezTo>
                    <a:pt x="0" y="161091"/>
                    <a:pt x="53696" y="72900"/>
                    <a:pt x="139188" y="28721"/>
                  </a:cubicBezTo>
                  <a:cubicBezTo>
                    <a:pt x="224680" y="-15459"/>
                    <a:pt x="327679" y="-8244"/>
                    <a:pt x="406177" y="47423"/>
                  </a:cubicBezTo>
                  <a:cubicBezTo>
                    <a:pt x="466571" y="90252"/>
                    <a:pt x="504696" y="156253"/>
                    <a:pt x="509372" y="227993"/>
                  </a:cubicBezTo>
                  <a:lnTo>
                    <a:pt x="509372" y="1073841"/>
                  </a:lnTo>
                  <a:cubicBezTo>
                    <a:pt x="502538" y="1059565"/>
                    <a:pt x="487753" y="1050433"/>
                    <a:pt x="470835" y="1050433"/>
                  </a:cubicBezTo>
                  <a:cubicBezTo>
                    <a:pt x="451854" y="1050433"/>
                    <a:pt x="435559" y="1061928"/>
                    <a:pt x="428567" y="1078352"/>
                  </a:cubicBezTo>
                  <a:cubicBezTo>
                    <a:pt x="427251" y="1065847"/>
                    <a:pt x="427023" y="1052948"/>
                    <a:pt x="427023" y="1039779"/>
                  </a:cubicBezTo>
                  <a:lnTo>
                    <a:pt x="427023" y="281216"/>
                  </a:lnTo>
                  <a:lnTo>
                    <a:pt x="427023" y="281216"/>
                  </a:lnTo>
                  <a:lnTo>
                    <a:pt x="427023" y="236015"/>
                  </a:lnTo>
                  <a:lnTo>
                    <a:pt x="426558" y="236015"/>
                  </a:lnTo>
                  <a:cubicBezTo>
                    <a:pt x="420904" y="189157"/>
                    <a:pt x="395728" y="146071"/>
                    <a:pt x="356132" y="117992"/>
                  </a:cubicBezTo>
                  <a:cubicBezTo>
                    <a:pt x="304025" y="81040"/>
                    <a:pt x="235655" y="76251"/>
                    <a:pt x="178905" y="105577"/>
                  </a:cubicBezTo>
                  <a:cubicBezTo>
                    <a:pt x="122253" y="134854"/>
                    <a:pt x="86634" y="193244"/>
                    <a:pt x="86558" y="256996"/>
                  </a:cubicBezTo>
                  <a:cubicBezTo>
                    <a:pt x="87499" y="257768"/>
                    <a:pt x="87520" y="258591"/>
                    <a:pt x="87520" y="259419"/>
                  </a:cubicBezTo>
                  <a:cubicBezTo>
                    <a:pt x="87520" y="284619"/>
                    <a:pt x="67928" y="305047"/>
                    <a:pt x="43760" y="305047"/>
                  </a:cubicBezTo>
                  <a:cubicBezTo>
                    <a:pt x="19592" y="305047"/>
                    <a:pt x="0" y="284619"/>
                    <a:pt x="0" y="259419"/>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50000"/>
                    <a:lumOff val="50000"/>
                  </a:schemeClr>
                </a:solidFill>
              </a:endParaRPr>
            </a:p>
          </p:txBody>
        </p:sp>
      </p:grpSp>
      <p:sp>
        <p:nvSpPr>
          <p:cNvPr id="42" name="矩形 1"/>
          <p:cNvSpPr>
            <a:spLocks noChangeArrowheads="1"/>
          </p:cNvSpPr>
          <p:nvPr/>
        </p:nvSpPr>
        <p:spPr bwMode="auto">
          <a:xfrm>
            <a:off x="1048485" y="1875283"/>
            <a:ext cx="5047515" cy="1508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p>
            <a:r>
              <a:rPr lang="en-US" altLang="zh-CN" dirty="0"/>
              <a:t>Advantages: comprehensive information e.g.: facial expression, action, video, voice and text</a:t>
            </a:r>
          </a:p>
          <a:p>
            <a:endParaRPr lang="en-US" altLang="zh-CN" dirty="0"/>
          </a:p>
          <a:p>
            <a:r>
              <a:rPr lang="en-US" altLang="zh-CN" dirty="0"/>
              <a:t>Multiple interviews help build trust and hide information</a:t>
            </a:r>
            <a:endParaRPr lang="zh-CN" altLang="zh-CN" dirty="0"/>
          </a:p>
        </p:txBody>
      </p:sp>
      <p:sp>
        <p:nvSpPr>
          <p:cNvPr id="44" name="矩形 1"/>
          <p:cNvSpPr>
            <a:spLocks noChangeArrowheads="1"/>
          </p:cNvSpPr>
          <p:nvPr/>
        </p:nvSpPr>
        <p:spPr bwMode="auto">
          <a:xfrm>
            <a:off x="1063975" y="4346401"/>
            <a:ext cx="5016534" cy="1231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p>
            <a:pPr algn="just">
              <a:defRPr/>
            </a:pPr>
            <a:r>
              <a:rPr lang="en-US" altLang="zh-CN" dirty="0"/>
              <a:t>Disadvantages: 1. Interviewees are high demanding; 2. difficult to find interviewers, such as Chinese parents; 3 Long time and more resources</a:t>
            </a:r>
            <a:r>
              <a:rPr lang="zh-CN" altLang="zh-CN" sz="1400" dirty="0"/>
              <a:t> </a:t>
            </a:r>
            <a:endParaRPr lang="zh-CN" altLang="en-US" sz="1300" kern="0" dirty="0">
              <a:solidFill>
                <a:schemeClr val="tx1">
                  <a:lumMod val="50000"/>
                  <a:lumOff val="50000"/>
                </a:schemeClr>
              </a:solidFill>
              <a:latin typeface="微软雅黑" pitchFamily="34" charset="-122"/>
              <a:ea typeface="微软雅黑" pitchFamily="34" charset="-122"/>
            </a:endParaRPr>
          </a:p>
        </p:txBody>
      </p:sp>
      <p:cxnSp>
        <p:nvCxnSpPr>
          <p:cNvPr id="46" name="直接连接符 45"/>
          <p:cNvCxnSpPr>
            <a:cxnSpLocks/>
          </p:cNvCxnSpPr>
          <p:nvPr/>
        </p:nvCxnSpPr>
        <p:spPr>
          <a:xfrm flipH="1" flipV="1">
            <a:off x="6453990" y="2616623"/>
            <a:ext cx="871809" cy="294850"/>
          </a:xfrm>
          <a:prstGeom prst="line">
            <a:avLst/>
          </a:prstGeom>
          <a:ln w="6350">
            <a:solidFill>
              <a:schemeClr val="tx2">
                <a:lumMod val="50000"/>
                <a:alpha val="99000"/>
              </a:schemeClr>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48" name="直接连接符 47"/>
          <p:cNvCxnSpPr>
            <a:cxnSpLocks/>
          </p:cNvCxnSpPr>
          <p:nvPr/>
        </p:nvCxnSpPr>
        <p:spPr>
          <a:xfrm flipH="1">
            <a:off x="6390052" y="4217093"/>
            <a:ext cx="882557" cy="372636"/>
          </a:xfrm>
          <a:prstGeom prst="line">
            <a:avLst/>
          </a:prstGeom>
          <a:ln w="6350">
            <a:solidFill>
              <a:schemeClr val="tx2">
                <a:lumMod val="50000"/>
                <a:alpha val="99000"/>
              </a:schemeClr>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p:txBody>
          <a:bodyPr>
            <a:normAutofit fontScale="90000"/>
          </a:bodyPr>
          <a:lstStyle/>
          <a:p>
            <a:r>
              <a:rPr lang="en" altLang="zh-CN" dirty="0">
                <a:cs typeface="+mn-ea"/>
              </a:rPr>
              <a:t>The advantage and disadvantages of In-depth interview</a:t>
            </a:r>
            <a:endParaRPr lang="zh-CN" altLang="en-US" dirty="0"/>
          </a:p>
        </p:txBody>
      </p:sp>
    </p:spTree>
    <p:extLst>
      <p:ext uri="{BB962C8B-B14F-4D97-AF65-F5344CB8AC3E}">
        <p14:creationId xmlns:p14="http://schemas.microsoft.com/office/powerpoint/2010/main" val="4062831305"/>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fill="hold" nodeType="with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2" presetClass="entr" presetSubtype="2" fill="hold" nodeType="after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wipe(right)">
                                      <p:cBhvr>
                                        <p:cTn id="12" dur="500"/>
                                        <p:tgtEl>
                                          <p:spTgt spid="46"/>
                                        </p:tgtEl>
                                      </p:cBhvr>
                                    </p:animEffect>
                                  </p:childTnLst>
                                </p:cTn>
                              </p:par>
                              <p:par>
                                <p:cTn id="13" presetID="2" presetClass="entr" presetSubtype="8" fill="hold" grpId="0" nodeType="withEffect">
                                  <p:stCondLst>
                                    <p:cond delay="300"/>
                                  </p:stCondLst>
                                  <p:childTnLst>
                                    <p:set>
                                      <p:cBhvr>
                                        <p:cTn id="14" dur="1" fill="hold">
                                          <p:stCondLst>
                                            <p:cond delay="0"/>
                                          </p:stCondLst>
                                        </p:cTn>
                                        <p:tgtEl>
                                          <p:spTgt spid="42"/>
                                        </p:tgtEl>
                                        <p:attrNameLst>
                                          <p:attrName>style.visibility</p:attrName>
                                        </p:attrNameLst>
                                      </p:cBhvr>
                                      <p:to>
                                        <p:strVal val="visible"/>
                                      </p:to>
                                    </p:set>
                                    <p:anim calcmode="lin" valueType="num">
                                      <p:cBhvr additive="base">
                                        <p:cTn id="15" dur="300" fill="hold"/>
                                        <p:tgtEl>
                                          <p:spTgt spid="42"/>
                                        </p:tgtEl>
                                        <p:attrNameLst>
                                          <p:attrName>ppt_x</p:attrName>
                                        </p:attrNameLst>
                                      </p:cBhvr>
                                      <p:tavLst>
                                        <p:tav tm="0">
                                          <p:val>
                                            <p:strVal val="0-#ppt_w/2"/>
                                          </p:val>
                                        </p:tav>
                                        <p:tav tm="100000">
                                          <p:val>
                                            <p:strVal val="#ppt_x"/>
                                          </p:val>
                                        </p:tav>
                                      </p:tavLst>
                                    </p:anim>
                                    <p:anim calcmode="lin" valueType="num">
                                      <p:cBhvr additive="base">
                                        <p:cTn id="16" dur="300" fill="hold"/>
                                        <p:tgtEl>
                                          <p:spTgt spid="42"/>
                                        </p:tgtEl>
                                        <p:attrNameLst>
                                          <p:attrName>ppt_y</p:attrName>
                                        </p:attrNameLst>
                                      </p:cBhvr>
                                      <p:tavLst>
                                        <p:tav tm="0">
                                          <p:val>
                                            <p:strVal val="#ppt_y"/>
                                          </p:val>
                                        </p:tav>
                                        <p:tav tm="100000">
                                          <p:val>
                                            <p:strVal val="#ppt_y"/>
                                          </p:val>
                                        </p:tav>
                                      </p:tavLst>
                                    </p:anim>
                                  </p:childTnLst>
                                </p:cTn>
                              </p:par>
                            </p:childTnLst>
                          </p:cTn>
                        </p:par>
                        <p:par>
                          <p:cTn id="17" fill="hold" nodeType="afterGroup">
                            <p:stCondLst>
                              <p:cond delay="1100"/>
                            </p:stCondLst>
                            <p:childTnLst>
                              <p:par>
                                <p:cTn id="18" presetID="22" presetClass="entr" presetSubtype="2" fill="hold" nodeType="afterEffect">
                                  <p:stCondLst>
                                    <p:cond delay="0"/>
                                  </p:stCondLst>
                                  <p:childTnLst>
                                    <p:set>
                                      <p:cBhvr>
                                        <p:cTn id="19" dur="1" fill="hold">
                                          <p:stCondLst>
                                            <p:cond delay="0"/>
                                          </p:stCondLst>
                                        </p:cTn>
                                        <p:tgtEl>
                                          <p:spTgt spid="48"/>
                                        </p:tgtEl>
                                        <p:attrNameLst>
                                          <p:attrName>style.visibility</p:attrName>
                                        </p:attrNameLst>
                                      </p:cBhvr>
                                      <p:to>
                                        <p:strVal val="visible"/>
                                      </p:to>
                                    </p:set>
                                    <p:animEffect transition="in" filter="wipe(right)">
                                      <p:cBhvr>
                                        <p:cTn id="20" dur="500"/>
                                        <p:tgtEl>
                                          <p:spTgt spid="48"/>
                                        </p:tgtEl>
                                      </p:cBhvr>
                                    </p:animEffect>
                                  </p:childTnLst>
                                </p:cTn>
                              </p:par>
                              <p:par>
                                <p:cTn id="21" presetID="2" presetClass="entr" presetSubtype="8" fill="hold" grpId="0" nodeType="withEffect">
                                  <p:stCondLst>
                                    <p:cond delay="300"/>
                                  </p:stCondLst>
                                  <p:childTnLst>
                                    <p:set>
                                      <p:cBhvr>
                                        <p:cTn id="22" dur="1" fill="hold">
                                          <p:stCondLst>
                                            <p:cond delay="0"/>
                                          </p:stCondLst>
                                        </p:cTn>
                                        <p:tgtEl>
                                          <p:spTgt spid="44"/>
                                        </p:tgtEl>
                                        <p:attrNameLst>
                                          <p:attrName>style.visibility</p:attrName>
                                        </p:attrNameLst>
                                      </p:cBhvr>
                                      <p:to>
                                        <p:strVal val="visible"/>
                                      </p:to>
                                    </p:set>
                                    <p:anim calcmode="lin" valueType="num">
                                      <p:cBhvr additive="base">
                                        <p:cTn id="23" dur="300" fill="hold"/>
                                        <p:tgtEl>
                                          <p:spTgt spid="44"/>
                                        </p:tgtEl>
                                        <p:attrNameLst>
                                          <p:attrName>ppt_x</p:attrName>
                                        </p:attrNameLst>
                                      </p:cBhvr>
                                      <p:tavLst>
                                        <p:tav tm="0">
                                          <p:val>
                                            <p:strVal val="0-#ppt_w/2"/>
                                          </p:val>
                                        </p:tav>
                                        <p:tav tm="100000">
                                          <p:val>
                                            <p:strVal val="#ppt_x"/>
                                          </p:val>
                                        </p:tav>
                                      </p:tavLst>
                                    </p:anim>
                                    <p:anim calcmode="lin" valueType="num">
                                      <p:cBhvr additive="base">
                                        <p:cTn id="24" dur="300" fill="hold"/>
                                        <p:tgtEl>
                                          <p:spTgt spid="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12"/>
          <p:cNvSpPr/>
          <p:nvPr/>
        </p:nvSpPr>
        <p:spPr bwMode="gray">
          <a:xfrm>
            <a:off x="4613185" y="3207435"/>
            <a:ext cx="2933318" cy="1854277"/>
          </a:xfrm>
          <a:custGeom>
            <a:avLst/>
            <a:gdLst>
              <a:gd name="T0" fmla="*/ 25233 w 918"/>
              <a:gd name="T1" fmla="*/ 5057 h 613"/>
              <a:gd name="T2" fmla="*/ 25233 w 918"/>
              <a:gd name="T3" fmla="*/ 5057 h 613"/>
              <a:gd name="T4" fmla="*/ 25137 w 918"/>
              <a:gd name="T5" fmla="*/ 5025 h 613"/>
              <a:gd name="T6" fmla="*/ 25137 w 918"/>
              <a:gd name="T7" fmla="*/ 5025 h 613"/>
              <a:gd name="T8" fmla="*/ 24261 w 918"/>
              <a:gd name="T9" fmla="*/ 4268 h 613"/>
              <a:gd name="T10" fmla="*/ 24261 w 918"/>
              <a:gd name="T11" fmla="*/ 4268 h 613"/>
              <a:gd name="T12" fmla="*/ 24228 w 918"/>
              <a:gd name="T13" fmla="*/ 4203 h 613"/>
              <a:gd name="T14" fmla="*/ 24228 w 918"/>
              <a:gd name="T15" fmla="*/ 4203 h 613"/>
              <a:gd name="T16" fmla="*/ 24228 w 918"/>
              <a:gd name="T17" fmla="*/ 4137 h 613"/>
              <a:gd name="T18" fmla="*/ 24194 w 918"/>
              <a:gd name="T19" fmla="*/ 4137 h 613"/>
              <a:gd name="T20" fmla="*/ 24194 w 918"/>
              <a:gd name="T21" fmla="*/ 4072 h 613"/>
              <a:gd name="T22" fmla="*/ 24194 w 918"/>
              <a:gd name="T23" fmla="*/ 4072 h 613"/>
              <a:gd name="T24" fmla="*/ 24162 w 918"/>
              <a:gd name="T25" fmla="*/ 4036 h 613"/>
              <a:gd name="T26" fmla="*/ 24162 w 918"/>
              <a:gd name="T27" fmla="*/ 4004 h 613"/>
              <a:gd name="T28" fmla="*/ 24389 w 918"/>
              <a:gd name="T29" fmla="*/ 3003 h 613"/>
              <a:gd name="T30" fmla="*/ 24637 w 918"/>
              <a:gd name="T31" fmla="*/ 2055 h 613"/>
              <a:gd name="T32" fmla="*/ 22577 w 918"/>
              <a:gd name="T33" fmla="*/ 0 h 613"/>
              <a:gd name="T34" fmla="*/ 20496 w 918"/>
              <a:gd name="T35" fmla="*/ 2088 h 613"/>
              <a:gd name="T36" fmla="*/ 20754 w 918"/>
              <a:gd name="T37" fmla="*/ 3036 h 613"/>
              <a:gd name="T38" fmla="*/ 20982 w 918"/>
              <a:gd name="T39" fmla="*/ 4004 h 613"/>
              <a:gd name="T40" fmla="*/ 19964 w 918"/>
              <a:gd name="T41" fmla="*/ 5057 h 613"/>
              <a:gd name="T42" fmla="*/ 19932 w 918"/>
              <a:gd name="T43" fmla="*/ 5057 h 613"/>
              <a:gd name="T44" fmla="*/ 17298 w 918"/>
              <a:gd name="T45" fmla="*/ 5417 h 613"/>
              <a:gd name="T46" fmla="*/ 14649 w 918"/>
              <a:gd name="T47" fmla="*/ 5089 h 613"/>
              <a:gd name="T48" fmla="*/ 14617 w 918"/>
              <a:gd name="T49" fmla="*/ 5089 h 613"/>
              <a:gd name="T50" fmla="*/ 11996 w 918"/>
              <a:gd name="T51" fmla="*/ 4765 h 613"/>
              <a:gd name="T52" fmla="*/ 9380 w 918"/>
              <a:gd name="T53" fmla="*/ 5089 h 613"/>
              <a:gd name="T54" fmla="*/ 9348 w 918"/>
              <a:gd name="T55" fmla="*/ 5089 h 613"/>
              <a:gd name="T56" fmla="*/ 8325 w 918"/>
              <a:gd name="T57" fmla="*/ 6176 h 613"/>
              <a:gd name="T58" fmla="*/ 8556 w 918"/>
              <a:gd name="T59" fmla="*/ 7144 h 613"/>
              <a:gd name="T60" fmla="*/ 8792 w 918"/>
              <a:gd name="T61" fmla="*/ 8092 h 613"/>
              <a:gd name="T62" fmla="*/ 6735 w 918"/>
              <a:gd name="T63" fmla="*/ 10148 h 613"/>
              <a:gd name="T64" fmla="*/ 4641 w 918"/>
              <a:gd name="T65" fmla="*/ 8092 h 613"/>
              <a:gd name="T66" fmla="*/ 4868 w 918"/>
              <a:gd name="T67" fmla="*/ 7144 h 613"/>
              <a:gd name="T68" fmla="*/ 5100 w 918"/>
              <a:gd name="T69" fmla="*/ 6176 h 613"/>
              <a:gd name="T70" fmla="*/ 4085 w 918"/>
              <a:gd name="T71" fmla="*/ 5121 h 613"/>
              <a:gd name="T72" fmla="*/ 4012 w 918"/>
              <a:gd name="T73" fmla="*/ 5089 h 613"/>
              <a:gd name="T74" fmla="*/ 1428 w 918"/>
              <a:gd name="T75" fmla="*/ 4797 h 613"/>
              <a:gd name="T76" fmla="*/ 0 w 918"/>
              <a:gd name="T77" fmla="*/ 4896 h 613"/>
              <a:gd name="T78" fmla="*/ 0 w 918"/>
              <a:gd name="T79" fmla="*/ 5089 h 613"/>
              <a:gd name="T80" fmla="*/ 15205 w 918"/>
              <a:gd name="T81" fmla="*/ 20261 h 613"/>
              <a:gd name="T82" fmla="*/ 30430 w 918"/>
              <a:gd name="T83" fmla="*/ 5089 h 613"/>
              <a:gd name="T84" fmla="*/ 30430 w 918"/>
              <a:gd name="T85" fmla="*/ 5057 h 613"/>
              <a:gd name="T86" fmla="*/ 27878 w 918"/>
              <a:gd name="T87" fmla="*/ 5385 h 613"/>
              <a:gd name="T88" fmla="*/ 25233 w 918"/>
              <a:gd name="T89" fmla="*/ 5057 h 61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918" h="613">
                <a:moveTo>
                  <a:pt x="761" y="153"/>
                </a:moveTo>
                <a:cubicBezTo>
                  <a:pt x="761" y="153"/>
                  <a:pt x="761" y="153"/>
                  <a:pt x="761" y="153"/>
                </a:cubicBezTo>
                <a:cubicBezTo>
                  <a:pt x="761" y="153"/>
                  <a:pt x="758" y="152"/>
                  <a:pt x="758" y="152"/>
                </a:cubicBezTo>
                <a:cubicBezTo>
                  <a:pt x="758" y="152"/>
                  <a:pt x="758" y="152"/>
                  <a:pt x="758" y="152"/>
                </a:cubicBezTo>
                <a:cubicBezTo>
                  <a:pt x="745" y="147"/>
                  <a:pt x="737" y="137"/>
                  <a:pt x="732" y="129"/>
                </a:cubicBezTo>
                <a:cubicBezTo>
                  <a:pt x="732" y="129"/>
                  <a:pt x="732" y="129"/>
                  <a:pt x="732" y="129"/>
                </a:cubicBezTo>
                <a:cubicBezTo>
                  <a:pt x="732" y="128"/>
                  <a:pt x="732" y="128"/>
                  <a:pt x="731" y="127"/>
                </a:cubicBezTo>
                <a:cubicBezTo>
                  <a:pt x="731" y="127"/>
                  <a:pt x="731" y="127"/>
                  <a:pt x="731" y="127"/>
                </a:cubicBezTo>
                <a:cubicBezTo>
                  <a:pt x="731" y="126"/>
                  <a:pt x="731" y="126"/>
                  <a:pt x="731" y="125"/>
                </a:cubicBezTo>
                <a:cubicBezTo>
                  <a:pt x="731" y="125"/>
                  <a:pt x="730" y="125"/>
                  <a:pt x="730" y="125"/>
                </a:cubicBezTo>
                <a:cubicBezTo>
                  <a:pt x="730" y="124"/>
                  <a:pt x="730" y="124"/>
                  <a:pt x="730" y="123"/>
                </a:cubicBezTo>
                <a:cubicBezTo>
                  <a:pt x="730" y="123"/>
                  <a:pt x="730" y="123"/>
                  <a:pt x="730" y="123"/>
                </a:cubicBezTo>
                <a:cubicBezTo>
                  <a:pt x="730" y="122"/>
                  <a:pt x="730" y="122"/>
                  <a:pt x="729" y="122"/>
                </a:cubicBezTo>
                <a:cubicBezTo>
                  <a:pt x="729" y="121"/>
                  <a:pt x="729" y="121"/>
                  <a:pt x="729" y="121"/>
                </a:cubicBezTo>
                <a:cubicBezTo>
                  <a:pt x="727" y="109"/>
                  <a:pt x="734" y="96"/>
                  <a:pt x="736" y="91"/>
                </a:cubicBezTo>
                <a:cubicBezTo>
                  <a:pt x="741" y="83"/>
                  <a:pt x="743" y="73"/>
                  <a:pt x="743" y="62"/>
                </a:cubicBezTo>
                <a:cubicBezTo>
                  <a:pt x="743" y="28"/>
                  <a:pt x="715" y="0"/>
                  <a:pt x="681" y="0"/>
                </a:cubicBezTo>
                <a:cubicBezTo>
                  <a:pt x="646" y="0"/>
                  <a:pt x="618" y="28"/>
                  <a:pt x="618" y="63"/>
                </a:cubicBezTo>
                <a:cubicBezTo>
                  <a:pt x="618" y="73"/>
                  <a:pt x="621" y="83"/>
                  <a:pt x="626" y="92"/>
                </a:cubicBezTo>
                <a:cubicBezTo>
                  <a:pt x="628" y="96"/>
                  <a:pt x="635" y="109"/>
                  <a:pt x="633" y="121"/>
                </a:cubicBezTo>
                <a:cubicBezTo>
                  <a:pt x="632" y="127"/>
                  <a:pt x="623" y="146"/>
                  <a:pt x="602" y="153"/>
                </a:cubicBezTo>
                <a:cubicBezTo>
                  <a:pt x="602" y="153"/>
                  <a:pt x="602" y="153"/>
                  <a:pt x="601" y="153"/>
                </a:cubicBezTo>
                <a:cubicBezTo>
                  <a:pt x="601" y="153"/>
                  <a:pt x="566" y="164"/>
                  <a:pt x="522" y="164"/>
                </a:cubicBezTo>
                <a:cubicBezTo>
                  <a:pt x="478" y="164"/>
                  <a:pt x="442" y="154"/>
                  <a:pt x="442" y="154"/>
                </a:cubicBezTo>
                <a:cubicBezTo>
                  <a:pt x="442" y="154"/>
                  <a:pt x="442" y="154"/>
                  <a:pt x="441" y="154"/>
                </a:cubicBezTo>
                <a:cubicBezTo>
                  <a:pt x="436" y="152"/>
                  <a:pt x="403" y="143"/>
                  <a:pt x="362" y="144"/>
                </a:cubicBezTo>
                <a:cubicBezTo>
                  <a:pt x="322" y="144"/>
                  <a:pt x="289" y="152"/>
                  <a:pt x="283" y="154"/>
                </a:cubicBezTo>
                <a:cubicBezTo>
                  <a:pt x="283" y="154"/>
                  <a:pt x="282" y="154"/>
                  <a:pt x="282" y="154"/>
                </a:cubicBezTo>
                <a:cubicBezTo>
                  <a:pt x="261" y="161"/>
                  <a:pt x="252" y="180"/>
                  <a:pt x="251" y="187"/>
                </a:cubicBezTo>
                <a:cubicBezTo>
                  <a:pt x="249" y="198"/>
                  <a:pt x="255" y="211"/>
                  <a:pt x="258" y="216"/>
                </a:cubicBezTo>
                <a:cubicBezTo>
                  <a:pt x="262" y="224"/>
                  <a:pt x="265" y="234"/>
                  <a:pt x="265" y="245"/>
                </a:cubicBezTo>
                <a:cubicBezTo>
                  <a:pt x="265" y="279"/>
                  <a:pt x="237" y="307"/>
                  <a:pt x="203" y="307"/>
                </a:cubicBezTo>
                <a:cubicBezTo>
                  <a:pt x="168" y="307"/>
                  <a:pt x="140" y="279"/>
                  <a:pt x="140" y="245"/>
                </a:cubicBezTo>
                <a:cubicBezTo>
                  <a:pt x="140" y="235"/>
                  <a:pt x="143" y="225"/>
                  <a:pt x="147" y="216"/>
                </a:cubicBezTo>
                <a:cubicBezTo>
                  <a:pt x="150" y="211"/>
                  <a:pt x="157" y="198"/>
                  <a:pt x="154" y="187"/>
                </a:cubicBezTo>
                <a:cubicBezTo>
                  <a:pt x="153" y="180"/>
                  <a:pt x="144" y="161"/>
                  <a:pt x="123" y="155"/>
                </a:cubicBezTo>
                <a:cubicBezTo>
                  <a:pt x="123" y="155"/>
                  <a:pt x="122" y="155"/>
                  <a:pt x="121" y="154"/>
                </a:cubicBezTo>
                <a:cubicBezTo>
                  <a:pt x="115" y="153"/>
                  <a:pt x="82" y="144"/>
                  <a:pt x="43" y="145"/>
                </a:cubicBezTo>
                <a:cubicBezTo>
                  <a:pt x="27" y="145"/>
                  <a:pt x="12" y="146"/>
                  <a:pt x="0" y="148"/>
                </a:cubicBezTo>
                <a:cubicBezTo>
                  <a:pt x="0" y="150"/>
                  <a:pt x="0" y="152"/>
                  <a:pt x="0" y="154"/>
                </a:cubicBezTo>
                <a:cubicBezTo>
                  <a:pt x="0" y="407"/>
                  <a:pt x="205" y="613"/>
                  <a:pt x="459" y="613"/>
                </a:cubicBezTo>
                <a:cubicBezTo>
                  <a:pt x="712" y="613"/>
                  <a:pt x="918" y="407"/>
                  <a:pt x="918" y="154"/>
                </a:cubicBezTo>
                <a:cubicBezTo>
                  <a:pt x="918" y="154"/>
                  <a:pt x="918" y="153"/>
                  <a:pt x="918" y="153"/>
                </a:cubicBezTo>
                <a:cubicBezTo>
                  <a:pt x="901" y="158"/>
                  <a:pt x="873" y="163"/>
                  <a:pt x="841" y="163"/>
                </a:cubicBezTo>
                <a:cubicBezTo>
                  <a:pt x="797" y="163"/>
                  <a:pt x="761" y="153"/>
                  <a:pt x="761" y="153"/>
                </a:cubicBezTo>
                <a:close/>
              </a:path>
            </a:pathLst>
          </a:custGeom>
          <a:solidFill>
            <a:schemeClr val="bg1">
              <a:lumMod val="50000"/>
            </a:schemeClr>
          </a:solidFill>
          <a:ln w="25400">
            <a:solidFill>
              <a:srgbClr val="FFFFFF"/>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719928" rIns="0" bIns="0" anchor="ctr"/>
          <a:lstStyle/>
          <a:p>
            <a:pPr algn="ctr">
              <a:lnSpc>
                <a:spcPct val="120000"/>
              </a:lnSpc>
              <a:spcBef>
                <a:spcPts val="588"/>
              </a:spcBef>
              <a:spcAft>
                <a:spcPts val="588"/>
              </a:spcAft>
              <a:defRPr/>
            </a:pPr>
            <a:r>
              <a:rPr lang="en-US" altLang="zh-CN" sz="2400" dirty="0"/>
              <a:t>Disadvantage</a:t>
            </a:r>
            <a:r>
              <a:rPr lang="zh-CN" altLang="en-US" sz="2400" dirty="0"/>
              <a:t> </a:t>
            </a:r>
            <a:r>
              <a:rPr lang="zh-CN" altLang="zh-CN" sz="2800" dirty="0"/>
              <a:t> </a:t>
            </a:r>
            <a:endParaRPr lang="zh-CN" altLang="en-US" sz="2700" dirty="0">
              <a:solidFill>
                <a:srgbClr val="FFFFFF"/>
              </a:solidFill>
              <a:latin typeface="+mn-ea"/>
            </a:endParaRPr>
          </a:p>
        </p:txBody>
      </p:sp>
      <p:sp>
        <p:nvSpPr>
          <p:cNvPr id="19" name="Freeform 13"/>
          <p:cNvSpPr/>
          <p:nvPr/>
        </p:nvSpPr>
        <p:spPr bwMode="gray">
          <a:xfrm>
            <a:off x="4613185" y="2128011"/>
            <a:ext cx="2933318" cy="1955800"/>
          </a:xfrm>
          <a:custGeom>
            <a:avLst/>
            <a:gdLst>
              <a:gd name="T0" fmla="*/ 15205 w 918"/>
              <a:gd name="T1" fmla="*/ 0 h 612"/>
              <a:gd name="T2" fmla="*/ 0 w 918"/>
              <a:gd name="T3" fmla="*/ 14909 h 612"/>
              <a:gd name="T4" fmla="*/ 1428 w 918"/>
              <a:gd name="T5" fmla="*/ 14812 h 612"/>
              <a:gd name="T6" fmla="*/ 4012 w 918"/>
              <a:gd name="T7" fmla="*/ 15112 h 612"/>
              <a:gd name="T8" fmla="*/ 4085 w 918"/>
              <a:gd name="T9" fmla="*/ 15144 h 612"/>
              <a:gd name="T10" fmla="*/ 5100 w 918"/>
              <a:gd name="T11" fmla="*/ 16204 h 612"/>
              <a:gd name="T12" fmla="*/ 4868 w 918"/>
              <a:gd name="T13" fmla="*/ 17154 h 612"/>
              <a:gd name="T14" fmla="*/ 4641 w 918"/>
              <a:gd name="T15" fmla="*/ 18105 h 612"/>
              <a:gd name="T16" fmla="*/ 6735 w 918"/>
              <a:gd name="T17" fmla="*/ 20149 h 612"/>
              <a:gd name="T18" fmla="*/ 8792 w 918"/>
              <a:gd name="T19" fmla="*/ 18105 h 612"/>
              <a:gd name="T20" fmla="*/ 8556 w 918"/>
              <a:gd name="T21" fmla="*/ 17154 h 612"/>
              <a:gd name="T22" fmla="*/ 8325 w 918"/>
              <a:gd name="T23" fmla="*/ 16204 h 612"/>
              <a:gd name="T24" fmla="*/ 9348 w 918"/>
              <a:gd name="T25" fmla="*/ 15112 h 612"/>
              <a:gd name="T26" fmla="*/ 9380 w 918"/>
              <a:gd name="T27" fmla="*/ 15112 h 612"/>
              <a:gd name="T28" fmla="*/ 11996 w 918"/>
              <a:gd name="T29" fmla="*/ 14780 h 612"/>
              <a:gd name="T30" fmla="*/ 14617 w 918"/>
              <a:gd name="T31" fmla="*/ 15112 h 612"/>
              <a:gd name="T32" fmla="*/ 14649 w 918"/>
              <a:gd name="T33" fmla="*/ 15112 h 612"/>
              <a:gd name="T34" fmla="*/ 17298 w 918"/>
              <a:gd name="T35" fmla="*/ 15440 h 612"/>
              <a:gd name="T36" fmla="*/ 19932 w 918"/>
              <a:gd name="T37" fmla="*/ 15080 h 612"/>
              <a:gd name="T38" fmla="*/ 19964 w 918"/>
              <a:gd name="T39" fmla="*/ 15080 h 612"/>
              <a:gd name="T40" fmla="*/ 20982 w 918"/>
              <a:gd name="T41" fmla="*/ 14032 h 612"/>
              <a:gd name="T42" fmla="*/ 20754 w 918"/>
              <a:gd name="T43" fmla="*/ 13076 h 612"/>
              <a:gd name="T44" fmla="*/ 20496 w 918"/>
              <a:gd name="T45" fmla="*/ 12109 h 612"/>
              <a:gd name="T46" fmla="*/ 22577 w 918"/>
              <a:gd name="T47" fmla="*/ 10033 h 612"/>
              <a:gd name="T48" fmla="*/ 24637 w 918"/>
              <a:gd name="T49" fmla="*/ 12077 h 612"/>
              <a:gd name="T50" fmla="*/ 24389 w 918"/>
              <a:gd name="T51" fmla="*/ 13044 h 612"/>
              <a:gd name="T52" fmla="*/ 24162 w 918"/>
              <a:gd name="T53" fmla="*/ 14032 h 612"/>
              <a:gd name="T54" fmla="*/ 24162 w 918"/>
              <a:gd name="T55" fmla="*/ 14064 h 612"/>
              <a:gd name="T56" fmla="*/ 24194 w 918"/>
              <a:gd name="T57" fmla="*/ 14096 h 612"/>
              <a:gd name="T58" fmla="*/ 24194 w 918"/>
              <a:gd name="T59" fmla="*/ 14096 h 612"/>
              <a:gd name="T60" fmla="*/ 24194 w 918"/>
              <a:gd name="T61" fmla="*/ 14161 h 612"/>
              <a:gd name="T62" fmla="*/ 24228 w 918"/>
              <a:gd name="T63" fmla="*/ 14161 h 612"/>
              <a:gd name="T64" fmla="*/ 24228 w 918"/>
              <a:gd name="T65" fmla="*/ 14225 h 612"/>
              <a:gd name="T66" fmla="*/ 24228 w 918"/>
              <a:gd name="T67" fmla="*/ 14225 h 612"/>
              <a:gd name="T68" fmla="*/ 24261 w 918"/>
              <a:gd name="T69" fmla="*/ 14289 h 612"/>
              <a:gd name="T70" fmla="*/ 24261 w 918"/>
              <a:gd name="T71" fmla="*/ 14289 h 612"/>
              <a:gd name="T72" fmla="*/ 25137 w 918"/>
              <a:gd name="T73" fmla="*/ 15048 h 612"/>
              <a:gd name="T74" fmla="*/ 25137 w 918"/>
              <a:gd name="T75" fmla="*/ 15048 h 612"/>
              <a:gd name="T76" fmla="*/ 25233 w 918"/>
              <a:gd name="T77" fmla="*/ 15080 h 612"/>
              <a:gd name="T78" fmla="*/ 25233 w 918"/>
              <a:gd name="T79" fmla="*/ 15080 h 612"/>
              <a:gd name="T80" fmla="*/ 27878 w 918"/>
              <a:gd name="T81" fmla="*/ 15408 h 612"/>
              <a:gd name="T82" fmla="*/ 30430 w 918"/>
              <a:gd name="T83" fmla="*/ 15080 h 612"/>
              <a:gd name="T84" fmla="*/ 15205 w 918"/>
              <a:gd name="T85" fmla="*/ 0 h 61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918" h="612">
                <a:moveTo>
                  <a:pt x="459" y="0"/>
                </a:moveTo>
                <a:cubicBezTo>
                  <a:pt x="207" y="0"/>
                  <a:pt x="3" y="202"/>
                  <a:pt x="0" y="453"/>
                </a:cubicBezTo>
                <a:cubicBezTo>
                  <a:pt x="12" y="451"/>
                  <a:pt x="27" y="450"/>
                  <a:pt x="43" y="450"/>
                </a:cubicBezTo>
                <a:cubicBezTo>
                  <a:pt x="82" y="449"/>
                  <a:pt x="115" y="458"/>
                  <a:pt x="121" y="459"/>
                </a:cubicBezTo>
                <a:cubicBezTo>
                  <a:pt x="122" y="460"/>
                  <a:pt x="123" y="460"/>
                  <a:pt x="123" y="460"/>
                </a:cubicBezTo>
                <a:cubicBezTo>
                  <a:pt x="144" y="466"/>
                  <a:pt x="153" y="485"/>
                  <a:pt x="154" y="492"/>
                </a:cubicBezTo>
                <a:cubicBezTo>
                  <a:pt x="157" y="503"/>
                  <a:pt x="150" y="516"/>
                  <a:pt x="147" y="521"/>
                </a:cubicBezTo>
                <a:cubicBezTo>
                  <a:pt x="143" y="530"/>
                  <a:pt x="140" y="540"/>
                  <a:pt x="140" y="550"/>
                </a:cubicBezTo>
                <a:cubicBezTo>
                  <a:pt x="140" y="584"/>
                  <a:pt x="168" y="612"/>
                  <a:pt x="203" y="612"/>
                </a:cubicBezTo>
                <a:cubicBezTo>
                  <a:pt x="237" y="612"/>
                  <a:pt x="265" y="584"/>
                  <a:pt x="265" y="550"/>
                </a:cubicBezTo>
                <a:cubicBezTo>
                  <a:pt x="265" y="539"/>
                  <a:pt x="262" y="529"/>
                  <a:pt x="258" y="521"/>
                </a:cubicBezTo>
                <a:cubicBezTo>
                  <a:pt x="255" y="516"/>
                  <a:pt x="249" y="503"/>
                  <a:pt x="251" y="492"/>
                </a:cubicBezTo>
                <a:cubicBezTo>
                  <a:pt x="252" y="485"/>
                  <a:pt x="261" y="466"/>
                  <a:pt x="282" y="459"/>
                </a:cubicBezTo>
                <a:cubicBezTo>
                  <a:pt x="282" y="459"/>
                  <a:pt x="283" y="459"/>
                  <a:pt x="283" y="459"/>
                </a:cubicBezTo>
                <a:cubicBezTo>
                  <a:pt x="289" y="457"/>
                  <a:pt x="322" y="449"/>
                  <a:pt x="362" y="449"/>
                </a:cubicBezTo>
                <a:cubicBezTo>
                  <a:pt x="403" y="448"/>
                  <a:pt x="436" y="457"/>
                  <a:pt x="441" y="459"/>
                </a:cubicBezTo>
                <a:cubicBezTo>
                  <a:pt x="442" y="459"/>
                  <a:pt x="442" y="459"/>
                  <a:pt x="442" y="459"/>
                </a:cubicBezTo>
                <a:cubicBezTo>
                  <a:pt x="442" y="459"/>
                  <a:pt x="478" y="469"/>
                  <a:pt x="522" y="469"/>
                </a:cubicBezTo>
                <a:cubicBezTo>
                  <a:pt x="566" y="469"/>
                  <a:pt x="601" y="458"/>
                  <a:pt x="601" y="458"/>
                </a:cubicBezTo>
                <a:cubicBezTo>
                  <a:pt x="602" y="458"/>
                  <a:pt x="602" y="458"/>
                  <a:pt x="602" y="458"/>
                </a:cubicBezTo>
                <a:cubicBezTo>
                  <a:pt x="623" y="451"/>
                  <a:pt x="632" y="432"/>
                  <a:pt x="633" y="426"/>
                </a:cubicBezTo>
                <a:cubicBezTo>
                  <a:pt x="635" y="414"/>
                  <a:pt x="628" y="401"/>
                  <a:pt x="626" y="397"/>
                </a:cubicBezTo>
                <a:cubicBezTo>
                  <a:pt x="621" y="388"/>
                  <a:pt x="618" y="378"/>
                  <a:pt x="618" y="368"/>
                </a:cubicBezTo>
                <a:cubicBezTo>
                  <a:pt x="618" y="333"/>
                  <a:pt x="646" y="305"/>
                  <a:pt x="681" y="305"/>
                </a:cubicBezTo>
                <a:cubicBezTo>
                  <a:pt x="715" y="305"/>
                  <a:pt x="743" y="333"/>
                  <a:pt x="743" y="367"/>
                </a:cubicBezTo>
                <a:cubicBezTo>
                  <a:pt x="743" y="378"/>
                  <a:pt x="741" y="388"/>
                  <a:pt x="736" y="396"/>
                </a:cubicBezTo>
                <a:cubicBezTo>
                  <a:pt x="734" y="401"/>
                  <a:pt x="727" y="414"/>
                  <a:pt x="729" y="426"/>
                </a:cubicBezTo>
                <a:cubicBezTo>
                  <a:pt x="729" y="426"/>
                  <a:pt x="729" y="426"/>
                  <a:pt x="729" y="427"/>
                </a:cubicBezTo>
                <a:cubicBezTo>
                  <a:pt x="730" y="427"/>
                  <a:pt x="730" y="427"/>
                  <a:pt x="730" y="428"/>
                </a:cubicBezTo>
                <a:cubicBezTo>
                  <a:pt x="730" y="428"/>
                  <a:pt x="730" y="428"/>
                  <a:pt x="730" y="428"/>
                </a:cubicBezTo>
                <a:cubicBezTo>
                  <a:pt x="730" y="429"/>
                  <a:pt x="730" y="429"/>
                  <a:pt x="730" y="430"/>
                </a:cubicBezTo>
                <a:cubicBezTo>
                  <a:pt x="730" y="430"/>
                  <a:pt x="731" y="430"/>
                  <a:pt x="731" y="430"/>
                </a:cubicBezTo>
                <a:cubicBezTo>
                  <a:pt x="731" y="431"/>
                  <a:pt x="731" y="431"/>
                  <a:pt x="731" y="432"/>
                </a:cubicBezTo>
                <a:cubicBezTo>
                  <a:pt x="731" y="432"/>
                  <a:pt x="731" y="432"/>
                  <a:pt x="731" y="432"/>
                </a:cubicBezTo>
                <a:cubicBezTo>
                  <a:pt x="732" y="433"/>
                  <a:pt x="732" y="433"/>
                  <a:pt x="732" y="434"/>
                </a:cubicBezTo>
                <a:cubicBezTo>
                  <a:pt x="732" y="434"/>
                  <a:pt x="732" y="434"/>
                  <a:pt x="732" y="434"/>
                </a:cubicBezTo>
                <a:cubicBezTo>
                  <a:pt x="737" y="442"/>
                  <a:pt x="745" y="452"/>
                  <a:pt x="758" y="457"/>
                </a:cubicBezTo>
                <a:cubicBezTo>
                  <a:pt x="758" y="457"/>
                  <a:pt x="758" y="457"/>
                  <a:pt x="758" y="457"/>
                </a:cubicBezTo>
                <a:cubicBezTo>
                  <a:pt x="758" y="457"/>
                  <a:pt x="761" y="458"/>
                  <a:pt x="761" y="458"/>
                </a:cubicBezTo>
                <a:cubicBezTo>
                  <a:pt x="761" y="458"/>
                  <a:pt x="761" y="458"/>
                  <a:pt x="761" y="458"/>
                </a:cubicBezTo>
                <a:cubicBezTo>
                  <a:pt x="761" y="458"/>
                  <a:pt x="797" y="468"/>
                  <a:pt x="841" y="468"/>
                </a:cubicBezTo>
                <a:cubicBezTo>
                  <a:pt x="873" y="468"/>
                  <a:pt x="901" y="463"/>
                  <a:pt x="918" y="458"/>
                </a:cubicBezTo>
                <a:cubicBezTo>
                  <a:pt x="917" y="205"/>
                  <a:pt x="712" y="0"/>
                  <a:pt x="459" y="0"/>
                </a:cubicBezTo>
                <a:close/>
              </a:path>
            </a:pathLst>
          </a:custGeom>
          <a:solidFill>
            <a:schemeClr val="accent1"/>
          </a:solidFill>
          <a:ln w="25400">
            <a:solidFill>
              <a:srgbClr val="FFFFFF"/>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719928" anchor="ctr"/>
          <a:lstStyle/>
          <a:p>
            <a:pPr algn="ctr">
              <a:lnSpc>
                <a:spcPct val="120000"/>
              </a:lnSpc>
              <a:spcBef>
                <a:spcPts val="588"/>
              </a:spcBef>
              <a:spcAft>
                <a:spcPts val="588"/>
              </a:spcAft>
              <a:defRPr/>
            </a:pPr>
            <a:r>
              <a:rPr lang="en" altLang="zh-CN" sz="2700" dirty="0">
                <a:solidFill>
                  <a:srgbClr val="FFFFFF"/>
                </a:solidFill>
                <a:latin typeface="+mn-ea"/>
              </a:rPr>
              <a:t>Advantages</a:t>
            </a:r>
            <a:endParaRPr lang="zh-CN" altLang="en-US" sz="2700" dirty="0">
              <a:solidFill>
                <a:srgbClr val="FFFFFF"/>
              </a:solidFill>
              <a:latin typeface="+mn-ea"/>
            </a:endParaRPr>
          </a:p>
        </p:txBody>
      </p:sp>
      <p:grpSp>
        <p:nvGrpSpPr>
          <p:cNvPr id="3" name="组合 2"/>
          <p:cNvGrpSpPr/>
          <p:nvPr/>
        </p:nvGrpSpPr>
        <p:grpSpPr>
          <a:xfrm>
            <a:off x="6324972" y="1920114"/>
            <a:ext cx="4940380" cy="1495218"/>
            <a:chOff x="4828168" y="1028595"/>
            <a:chExt cx="3705767" cy="1121414"/>
          </a:xfrm>
        </p:grpSpPr>
        <p:cxnSp>
          <p:nvCxnSpPr>
            <p:cNvPr id="20" name="直接连接符 19"/>
            <p:cNvCxnSpPr/>
            <p:nvPr/>
          </p:nvCxnSpPr>
          <p:spPr>
            <a:xfrm>
              <a:off x="4828168" y="1765871"/>
              <a:ext cx="1103313" cy="0"/>
            </a:xfrm>
            <a:prstGeom prst="line">
              <a:avLst/>
            </a:prstGeom>
            <a:ln>
              <a:solidFill>
                <a:srgbClr val="BCBCBC"/>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26" name="矩形 67"/>
            <p:cNvSpPr>
              <a:spLocks noChangeArrowheads="1"/>
            </p:cNvSpPr>
            <p:nvPr/>
          </p:nvSpPr>
          <p:spPr bwMode="auto">
            <a:xfrm>
              <a:off x="5888372" y="1028595"/>
              <a:ext cx="2645563" cy="1121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altLang="zh-CN" dirty="0"/>
                <a:t>1 deal with new phenomena with different characteristics 2. Causal connections between behaviors and events.</a:t>
              </a:r>
              <a:r>
                <a:rPr lang="zh-CN" altLang="zh-CN" sz="1400" dirty="0"/>
                <a:t> </a:t>
              </a:r>
              <a:endParaRPr lang="zh-CN" altLang="en-US" sz="1300" dirty="0">
                <a:solidFill>
                  <a:schemeClr val="tx1">
                    <a:lumMod val="50000"/>
                    <a:lumOff val="50000"/>
                  </a:schemeClr>
                </a:solidFill>
                <a:latin typeface="微软雅黑" pitchFamily="34" charset="-122"/>
                <a:ea typeface="微软雅黑" pitchFamily="34" charset="-122"/>
              </a:endParaRPr>
            </a:p>
          </p:txBody>
        </p:sp>
      </p:grpSp>
      <p:grpSp>
        <p:nvGrpSpPr>
          <p:cNvPr id="4" name="组合 3"/>
          <p:cNvGrpSpPr/>
          <p:nvPr/>
        </p:nvGrpSpPr>
        <p:grpSpPr>
          <a:xfrm>
            <a:off x="1134916" y="4358633"/>
            <a:ext cx="4944928" cy="775020"/>
            <a:chOff x="539552" y="3307159"/>
            <a:chExt cx="3709179" cy="581266"/>
          </a:xfrm>
        </p:grpSpPr>
        <p:cxnSp>
          <p:nvCxnSpPr>
            <p:cNvPr id="22" name="直接连接符 21"/>
            <p:cNvCxnSpPr/>
            <p:nvPr/>
          </p:nvCxnSpPr>
          <p:spPr>
            <a:xfrm>
              <a:off x="3143831" y="3653408"/>
              <a:ext cx="1104900" cy="0"/>
            </a:xfrm>
            <a:prstGeom prst="line">
              <a:avLst/>
            </a:prstGeom>
            <a:ln>
              <a:solidFill>
                <a:srgbClr val="BCBCBC"/>
              </a:solidFill>
              <a:prstDash val="dash"/>
              <a:headEnd type="oval"/>
            </a:ln>
          </p:spPr>
          <p:style>
            <a:lnRef idx="1">
              <a:schemeClr val="accent1"/>
            </a:lnRef>
            <a:fillRef idx="0">
              <a:schemeClr val="accent1"/>
            </a:fillRef>
            <a:effectRef idx="0">
              <a:schemeClr val="accent1"/>
            </a:effectRef>
            <a:fontRef idx="minor">
              <a:schemeClr val="tx1"/>
            </a:fontRef>
          </p:style>
        </p:cxnSp>
        <p:sp>
          <p:nvSpPr>
            <p:cNvPr id="27" name="矩形 67"/>
            <p:cNvSpPr>
              <a:spLocks noChangeArrowheads="1"/>
            </p:cNvSpPr>
            <p:nvPr/>
          </p:nvSpPr>
          <p:spPr bwMode="auto">
            <a:xfrm>
              <a:off x="539552" y="3307159"/>
              <a:ext cx="2604279" cy="581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lnSpc>
                  <a:spcPct val="130000"/>
                </a:lnSpc>
              </a:pPr>
              <a:r>
                <a:rPr lang="en-US" altLang="zh-CN" dirty="0"/>
                <a:t>Researchers to study hunger for additional intervention</a:t>
              </a:r>
              <a:r>
                <a:rPr lang="zh-CN" altLang="zh-CN" sz="1400" dirty="0"/>
                <a:t> </a:t>
              </a:r>
              <a:endParaRPr lang="zh-CN" altLang="en-US" sz="1300" dirty="0">
                <a:solidFill>
                  <a:schemeClr val="tx1">
                    <a:lumMod val="50000"/>
                    <a:lumOff val="50000"/>
                  </a:schemeClr>
                </a:solidFill>
                <a:latin typeface="微软雅黑" pitchFamily="34" charset="-122"/>
                <a:ea typeface="微软雅黑" pitchFamily="34" charset="-122"/>
              </a:endParaRPr>
            </a:p>
          </p:txBody>
        </p:sp>
      </p:grpSp>
      <p:sp>
        <p:nvSpPr>
          <p:cNvPr id="2" name="标题 1"/>
          <p:cNvSpPr>
            <a:spLocks noGrp="1"/>
          </p:cNvSpPr>
          <p:nvPr>
            <p:ph type="title"/>
          </p:nvPr>
        </p:nvSpPr>
        <p:spPr/>
        <p:txBody>
          <a:bodyPr/>
          <a:lstStyle/>
          <a:p>
            <a:r>
              <a:rPr lang="en" altLang="zh-CN" dirty="0"/>
              <a:t>The advantage and disadvantages of Case study</a:t>
            </a:r>
            <a:endParaRPr lang="zh-CN" altLang="en-US" dirty="0"/>
          </a:p>
        </p:txBody>
      </p:sp>
    </p:spTree>
    <p:extLst>
      <p:ext uri="{BB962C8B-B14F-4D97-AF65-F5344CB8AC3E}">
        <p14:creationId xmlns:p14="http://schemas.microsoft.com/office/powerpoint/2010/main" val="581334021"/>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1000"/>
                            </p:stCondLst>
                            <p:childTnLst>
                              <p:par>
                                <p:cTn id="14" presetID="22" presetClass="entr" presetSubtype="2"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right)">
                                      <p:cBhvr>
                                        <p:cTn id="16" dur="500"/>
                                        <p:tgtEl>
                                          <p:spTgt spid="4"/>
                                        </p:tgtEl>
                                      </p:cBhvr>
                                    </p:animEffect>
                                  </p:childTnLst>
                                </p:cTn>
                              </p:par>
                              <p:par>
                                <p:cTn id="17" presetID="2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832064" y="3578861"/>
            <a:ext cx="1727967" cy="3279140"/>
            <a:chOff x="766629" y="3417918"/>
            <a:chExt cx="1296144" cy="2459355"/>
          </a:xfrm>
        </p:grpSpPr>
        <p:sp>
          <p:nvSpPr>
            <p:cNvPr id="4" name="等腰三角形 3"/>
            <p:cNvSpPr/>
            <p:nvPr/>
          </p:nvSpPr>
          <p:spPr>
            <a:xfrm>
              <a:off x="1284695" y="4673019"/>
              <a:ext cx="260012" cy="231030"/>
            </a:xfrm>
            <a:prstGeom prst="triangle">
              <a:avLst/>
            </a:prstGeom>
            <a:solidFill>
              <a:schemeClr val="bg1">
                <a:lumMod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5" name="椭圆 4"/>
            <p:cNvSpPr/>
            <p:nvPr/>
          </p:nvSpPr>
          <p:spPr bwMode="auto">
            <a:xfrm rot="1267204">
              <a:off x="766629" y="3417918"/>
              <a:ext cx="1296144" cy="1296148"/>
            </a:xfrm>
            <a:prstGeom prst="ellipse">
              <a:avLst/>
            </a:prstGeom>
            <a:solidFill>
              <a:schemeClr val="bg1">
                <a:lumMod val="50000"/>
              </a:schemeClr>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a:p>
          </p:txBody>
        </p:sp>
        <p:cxnSp>
          <p:nvCxnSpPr>
            <p:cNvPr id="6" name="直接连接符 5"/>
            <p:cNvCxnSpPr/>
            <p:nvPr/>
          </p:nvCxnSpPr>
          <p:spPr>
            <a:xfrm flipH="1">
              <a:off x="1405457" y="4904050"/>
              <a:ext cx="4940" cy="973223"/>
            </a:xfrm>
            <a:prstGeom prst="line">
              <a:avLst/>
            </a:prstGeom>
            <a:ln w="38100">
              <a:solidFill>
                <a:schemeClr val="bg1">
                  <a:lumMod val="50000"/>
                </a:schemeClr>
              </a:solidFill>
            </a:ln>
            <a:effectLst/>
          </p:spPr>
          <p:style>
            <a:lnRef idx="1">
              <a:schemeClr val="accent1"/>
            </a:lnRef>
            <a:fillRef idx="0">
              <a:schemeClr val="accent1"/>
            </a:fillRef>
            <a:effectRef idx="0">
              <a:schemeClr val="accent1"/>
            </a:effectRef>
            <a:fontRef idx="minor">
              <a:schemeClr val="tx1"/>
            </a:fontRef>
          </p:style>
        </p:cxnSp>
        <p:sp>
          <p:nvSpPr>
            <p:cNvPr id="7" name="矩形 6"/>
            <p:cNvSpPr/>
            <p:nvPr/>
          </p:nvSpPr>
          <p:spPr>
            <a:xfrm>
              <a:off x="927813" y="3717636"/>
              <a:ext cx="1011312" cy="692498"/>
            </a:xfrm>
            <a:prstGeom prst="rect">
              <a:avLst/>
            </a:prstGeom>
          </p:spPr>
          <p:txBody>
            <a:bodyPr wrap="square">
              <a:spAutoFit/>
            </a:bodyPr>
            <a:lstStyle/>
            <a:p>
              <a:pPr lvl="0"/>
              <a:r>
                <a:rPr lang="en" altLang="zh-CN" sz="2700" dirty="0">
                  <a:solidFill>
                    <a:schemeClr val="bg1"/>
                  </a:solidFill>
                </a:rPr>
                <a:t>Internal factors </a:t>
              </a:r>
              <a:endParaRPr lang="zh-CN" altLang="en-US" sz="2700" dirty="0">
                <a:solidFill>
                  <a:schemeClr val="bg1"/>
                </a:solidFill>
              </a:endParaRPr>
            </a:p>
          </p:txBody>
        </p:sp>
      </p:grpSp>
      <p:grpSp>
        <p:nvGrpSpPr>
          <p:cNvPr id="8" name="组合 7"/>
          <p:cNvGrpSpPr/>
          <p:nvPr/>
        </p:nvGrpSpPr>
        <p:grpSpPr>
          <a:xfrm>
            <a:off x="1261376" y="1586312"/>
            <a:ext cx="1739608" cy="5271688"/>
            <a:chOff x="5652120" y="1637647"/>
            <a:chExt cx="1304876" cy="3953766"/>
          </a:xfrm>
        </p:grpSpPr>
        <p:sp>
          <p:nvSpPr>
            <p:cNvPr id="9" name="等腰三角形 8"/>
            <p:cNvSpPr/>
            <p:nvPr/>
          </p:nvSpPr>
          <p:spPr>
            <a:xfrm>
              <a:off x="6196226" y="2892748"/>
              <a:ext cx="260012" cy="231030"/>
            </a:xfrm>
            <a:prstGeom prst="triangle">
              <a:avLst/>
            </a:prstGeom>
            <a:solidFill>
              <a:schemeClr val="accent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10" name="椭圆 9"/>
            <p:cNvSpPr/>
            <p:nvPr/>
          </p:nvSpPr>
          <p:spPr bwMode="auto">
            <a:xfrm rot="1267204">
              <a:off x="5652120" y="1637647"/>
              <a:ext cx="1296144" cy="1296148"/>
            </a:xfrm>
            <a:prstGeom prst="ellipse">
              <a:avLst/>
            </a:prstGeom>
            <a:solidFill>
              <a:schemeClr val="accent1"/>
            </a:solidFill>
            <a:ln w="635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a:p>
          </p:txBody>
        </p:sp>
        <p:cxnSp>
          <p:nvCxnSpPr>
            <p:cNvPr id="11" name="直接连接符 10"/>
            <p:cNvCxnSpPr/>
            <p:nvPr/>
          </p:nvCxnSpPr>
          <p:spPr>
            <a:xfrm flipH="1">
              <a:off x="6321928" y="3123779"/>
              <a:ext cx="0" cy="2467634"/>
            </a:xfrm>
            <a:prstGeom prst="line">
              <a:avLst/>
            </a:prstGeom>
            <a:ln w="38100">
              <a:solidFill>
                <a:schemeClr val="accent1"/>
              </a:solidFill>
            </a:ln>
            <a:effectLst/>
          </p:spPr>
          <p:style>
            <a:lnRef idx="1">
              <a:schemeClr val="accent1"/>
            </a:lnRef>
            <a:fillRef idx="0">
              <a:schemeClr val="accent1"/>
            </a:fillRef>
            <a:effectRef idx="0">
              <a:schemeClr val="accent1"/>
            </a:effectRef>
            <a:fontRef idx="minor">
              <a:schemeClr val="tx1"/>
            </a:fontRef>
          </p:style>
        </p:cxnSp>
        <p:sp>
          <p:nvSpPr>
            <p:cNvPr id="12" name="矩形 11"/>
            <p:cNvSpPr/>
            <p:nvPr/>
          </p:nvSpPr>
          <p:spPr>
            <a:xfrm>
              <a:off x="5796135" y="1920362"/>
              <a:ext cx="1160861" cy="692498"/>
            </a:xfrm>
            <a:prstGeom prst="rect">
              <a:avLst/>
            </a:prstGeom>
          </p:spPr>
          <p:txBody>
            <a:bodyPr wrap="square">
              <a:spAutoFit/>
            </a:bodyPr>
            <a:lstStyle/>
            <a:p>
              <a:pPr lvl="0"/>
              <a:r>
                <a:rPr lang="en" altLang="zh-CN" sz="2700" dirty="0">
                  <a:solidFill>
                    <a:schemeClr val="bg1"/>
                  </a:solidFill>
                </a:rPr>
                <a:t>External factors</a:t>
              </a:r>
              <a:endParaRPr lang="zh-CN" altLang="en-US" sz="2700" dirty="0">
                <a:solidFill>
                  <a:schemeClr val="bg1"/>
                </a:solidFill>
              </a:endParaRPr>
            </a:p>
          </p:txBody>
        </p:sp>
      </p:grpSp>
      <p:cxnSp>
        <p:nvCxnSpPr>
          <p:cNvPr id="17" name="直接连接符 16"/>
          <p:cNvCxnSpPr/>
          <p:nvPr/>
        </p:nvCxnSpPr>
        <p:spPr>
          <a:xfrm>
            <a:off x="3024059" y="2447601"/>
            <a:ext cx="3167940" cy="0"/>
          </a:xfrm>
          <a:prstGeom prst="line">
            <a:avLst/>
          </a:prstGeom>
          <a:ln>
            <a:solidFill>
              <a:schemeClr val="accent1"/>
            </a:solidFill>
            <a:prstDash val="sysDash"/>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4607391" y="4452160"/>
            <a:ext cx="1584608" cy="0"/>
          </a:xfrm>
          <a:prstGeom prst="line">
            <a:avLst/>
          </a:prstGeom>
          <a:ln>
            <a:solidFill>
              <a:schemeClr val="bg1">
                <a:lumMod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23" name="矩形 67"/>
          <p:cNvSpPr>
            <a:spLocks noChangeArrowheads="1"/>
          </p:cNvSpPr>
          <p:nvPr/>
        </p:nvSpPr>
        <p:spPr bwMode="auto">
          <a:xfrm>
            <a:off x="5882530" y="1483495"/>
            <a:ext cx="5610796" cy="1528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p>
            <a:pPr algn="just">
              <a:lnSpc>
                <a:spcPct val="130000"/>
              </a:lnSpc>
            </a:pPr>
            <a:r>
              <a:rPr lang="en-GB" altLang="zh-CN" b="1" dirty="0">
                <a:solidFill>
                  <a:schemeClr val="accent1"/>
                </a:solidFill>
                <a:latin typeface="微软雅黑" pitchFamily="34" charset="-122"/>
                <a:ea typeface="微软雅黑" pitchFamily="34" charset="-122"/>
              </a:rPr>
              <a:t>T</a:t>
            </a:r>
            <a:r>
              <a:rPr lang="en" altLang="zh-CN" b="1" dirty="0" err="1">
                <a:solidFill>
                  <a:schemeClr val="accent1"/>
                </a:solidFill>
                <a:latin typeface="微软雅黑" pitchFamily="34" charset="-122"/>
                <a:ea typeface="微软雅黑" pitchFamily="34" charset="-122"/>
              </a:rPr>
              <a:t>eachers</a:t>
            </a:r>
            <a:r>
              <a:rPr lang="en" altLang="zh-CN" b="1" dirty="0">
                <a:solidFill>
                  <a:schemeClr val="accent1"/>
                </a:solidFill>
                <a:latin typeface="微软雅黑" pitchFamily="34" charset="-122"/>
                <a:ea typeface="微软雅黑" pitchFamily="34" charset="-122"/>
              </a:rPr>
              <a:t> (responsibility teaching methods homework arrangements); </a:t>
            </a:r>
          </a:p>
          <a:p>
            <a:pPr algn="just">
              <a:lnSpc>
                <a:spcPct val="130000"/>
              </a:lnSpc>
            </a:pPr>
            <a:r>
              <a:rPr lang="en" altLang="zh-CN" b="1" dirty="0">
                <a:solidFill>
                  <a:schemeClr val="accent1"/>
                </a:solidFill>
                <a:latin typeface="微软雅黑" pitchFamily="34" charset="-122"/>
                <a:ea typeface="微软雅黑" pitchFamily="34" charset="-122"/>
              </a:rPr>
              <a:t>technical conditions (such as network equipment); environmental</a:t>
            </a:r>
            <a:r>
              <a:rPr lang="zh-CN" altLang="en-US" b="1" dirty="0">
                <a:solidFill>
                  <a:schemeClr val="accent1"/>
                </a:solidFill>
                <a:latin typeface="微软雅黑" pitchFamily="34" charset="-122"/>
                <a:ea typeface="微软雅黑" pitchFamily="34" charset="-122"/>
              </a:rPr>
              <a:t> </a:t>
            </a:r>
            <a:r>
              <a:rPr lang="en-US" altLang="zh-CN" b="1" dirty="0">
                <a:solidFill>
                  <a:schemeClr val="accent1"/>
                </a:solidFill>
                <a:latin typeface="微软雅黑" pitchFamily="34" charset="-122"/>
                <a:ea typeface="微软雅黑" pitchFamily="34" charset="-122"/>
              </a:rPr>
              <a:t>impact</a:t>
            </a:r>
            <a:endParaRPr lang="zh-CN" altLang="en-US" b="1" dirty="0">
              <a:solidFill>
                <a:schemeClr val="accent1"/>
              </a:solidFill>
              <a:latin typeface="微软雅黑" pitchFamily="34" charset="-122"/>
              <a:ea typeface="微软雅黑" pitchFamily="34" charset="-122"/>
            </a:endParaRPr>
          </a:p>
        </p:txBody>
      </p:sp>
      <p:sp>
        <p:nvSpPr>
          <p:cNvPr id="24" name="矩形 67"/>
          <p:cNvSpPr>
            <a:spLocks noChangeArrowheads="1"/>
          </p:cNvSpPr>
          <p:nvPr/>
        </p:nvSpPr>
        <p:spPr bwMode="auto">
          <a:xfrm>
            <a:off x="6191999" y="4014194"/>
            <a:ext cx="4991859" cy="116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p>
            <a:pPr algn="just">
              <a:lnSpc>
                <a:spcPct val="130000"/>
              </a:lnSpc>
            </a:pPr>
            <a:r>
              <a:rPr lang="en" altLang="zh-CN" dirty="0">
                <a:solidFill>
                  <a:schemeClr val="bg1">
                    <a:lumMod val="65000"/>
                  </a:schemeClr>
                </a:solidFill>
                <a:latin typeface="微软雅黑" pitchFamily="34" charset="-122"/>
                <a:ea typeface="微软雅黑" pitchFamily="34" charset="-122"/>
              </a:rPr>
              <a:t>self-control; self-efficacy; learning ability; language ability and emotion</a:t>
            </a:r>
            <a:r>
              <a:rPr lang="zh-CN" altLang="en-US" dirty="0">
                <a:solidFill>
                  <a:schemeClr val="bg1">
                    <a:lumMod val="65000"/>
                  </a:schemeClr>
                </a:solidFill>
                <a:latin typeface="微软雅黑" pitchFamily="34" charset="-122"/>
                <a:ea typeface="微软雅黑" pitchFamily="34" charset="-122"/>
              </a:rPr>
              <a:t> </a:t>
            </a:r>
            <a:r>
              <a:rPr lang="en-US" altLang="zh-CN" dirty="0">
                <a:solidFill>
                  <a:schemeClr val="bg1">
                    <a:lumMod val="65000"/>
                  </a:schemeClr>
                </a:solidFill>
                <a:latin typeface="微软雅黑" pitchFamily="34" charset="-122"/>
                <a:ea typeface="微软雅黑" pitchFamily="34" charset="-122"/>
              </a:rPr>
              <a:t>management</a:t>
            </a:r>
            <a:endParaRPr lang="zh-CN" altLang="en-US" dirty="0">
              <a:solidFill>
                <a:schemeClr val="bg1">
                  <a:lumMod val="65000"/>
                </a:schemeClr>
              </a:solidFill>
              <a:latin typeface="微软雅黑" pitchFamily="34" charset="-122"/>
              <a:ea typeface="微软雅黑" pitchFamily="34" charset="-122"/>
            </a:endParaRPr>
          </a:p>
        </p:txBody>
      </p:sp>
      <p:sp>
        <p:nvSpPr>
          <p:cNvPr id="2" name="标题 1"/>
          <p:cNvSpPr>
            <a:spLocks noGrp="1"/>
          </p:cNvSpPr>
          <p:nvPr>
            <p:ph type="title"/>
          </p:nvPr>
        </p:nvSpPr>
        <p:spPr/>
        <p:txBody>
          <a:bodyPr>
            <a:noAutofit/>
          </a:bodyPr>
          <a:lstStyle/>
          <a:p>
            <a:r>
              <a:rPr lang="en" altLang="zh-CN" sz="2000" dirty="0"/>
              <a:t>Factors related to academic procrastination in online education</a:t>
            </a:r>
            <a:endParaRPr lang="zh-CN" altLang="en-US" sz="2000" dirty="0"/>
          </a:p>
        </p:txBody>
      </p:sp>
    </p:spTree>
    <p:extLst>
      <p:ext uri="{BB962C8B-B14F-4D97-AF65-F5344CB8AC3E}">
        <p14:creationId xmlns:p14="http://schemas.microsoft.com/office/powerpoint/2010/main" val="3751454984"/>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anim calcmode="lin" valueType="num">
                                      <p:cBhvr>
                                        <p:cTn id="8" dur="500" fill="hold"/>
                                        <p:tgtEl>
                                          <p:spTgt spid="8"/>
                                        </p:tgtEl>
                                        <p:attrNameLst>
                                          <p:attrName>ppt_x</p:attrName>
                                        </p:attrNameLst>
                                      </p:cBhvr>
                                      <p:tavLst>
                                        <p:tav tm="0">
                                          <p:val>
                                            <p:strVal val="#ppt_x"/>
                                          </p:val>
                                        </p:tav>
                                        <p:tav tm="100000">
                                          <p:val>
                                            <p:strVal val="#ppt_x"/>
                                          </p:val>
                                        </p:tav>
                                      </p:tavLst>
                                    </p:anim>
                                    <p:anim calcmode="lin" valueType="num">
                                      <p:cBhvr>
                                        <p:cTn id="9" dur="500" fill="hold"/>
                                        <p:tgtEl>
                                          <p:spTgt spid="8"/>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22" presetClass="entr" presetSubtype="8"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wipe(left)">
                                      <p:cBhvr>
                                        <p:cTn id="13" dur="500"/>
                                        <p:tgtEl>
                                          <p:spTgt spid="17"/>
                                        </p:tgtEl>
                                      </p:cBhvr>
                                    </p:animEffect>
                                  </p:childTnLst>
                                </p:cTn>
                              </p:par>
                            </p:childTnLst>
                          </p:cTn>
                        </p:par>
                        <p:par>
                          <p:cTn id="14" fill="hold" nodeType="afterGroup">
                            <p:stCondLst>
                              <p:cond delay="1000"/>
                            </p:stCondLst>
                            <p:childTnLst>
                              <p:par>
                                <p:cTn id="15" presetID="22" presetClass="entr" presetSubtype="8" fill="hold" grpId="0" nodeType="after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wipe(left)">
                                      <p:cBhvr>
                                        <p:cTn id="17" dur="500"/>
                                        <p:tgtEl>
                                          <p:spTgt spid="23"/>
                                        </p:tgtEl>
                                      </p:cBhvr>
                                    </p:animEffect>
                                  </p:childTnLst>
                                </p:cTn>
                              </p:par>
                            </p:childTnLst>
                          </p:cTn>
                        </p:par>
                        <p:par>
                          <p:cTn id="18" fill="hold" nodeType="afterGroup">
                            <p:stCondLst>
                              <p:cond delay="1500"/>
                            </p:stCondLst>
                            <p:childTnLst>
                              <p:par>
                                <p:cTn id="19" presetID="42" presetClass="entr" presetSubtype="0" fill="hold"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anim calcmode="lin" valueType="num">
                                      <p:cBhvr>
                                        <p:cTn id="22" dur="500" fill="hold"/>
                                        <p:tgtEl>
                                          <p:spTgt spid="3"/>
                                        </p:tgtEl>
                                        <p:attrNameLst>
                                          <p:attrName>ppt_x</p:attrName>
                                        </p:attrNameLst>
                                      </p:cBhvr>
                                      <p:tavLst>
                                        <p:tav tm="0">
                                          <p:val>
                                            <p:strVal val="#ppt_x"/>
                                          </p:val>
                                        </p:tav>
                                        <p:tav tm="100000">
                                          <p:val>
                                            <p:strVal val="#ppt_x"/>
                                          </p:val>
                                        </p:tav>
                                      </p:tavLst>
                                    </p:anim>
                                    <p:anim calcmode="lin" valueType="num">
                                      <p:cBhvr>
                                        <p:cTn id="23" dur="500" fill="hold"/>
                                        <p:tgtEl>
                                          <p:spTgt spid="3"/>
                                        </p:tgtEl>
                                        <p:attrNameLst>
                                          <p:attrName>ppt_y</p:attrName>
                                        </p:attrNameLst>
                                      </p:cBhvr>
                                      <p:tavLst>
                                        <p:tav tm="0">
                                          <p:val>
                                            <p:strVal val="#ppt_y+.1"/>
                                          </p:val>
                                        </p:tav>
                                        <p:tav tm="100000">
                                          <p:val>
                                            <p:strVal val="#ppt_y"/>
                                          </p:val>
                                        </p:tav>
                                      </p:tavLst>
                                    </p:anim>
                                  </p:childTnLst>
                                </p:cTn>
                              </p:par>
                            </p:childTnLst>
                          </p:cTn>
                        </p:par>
                        <p:par>
                          <p:cTn id="24" fill="hold" nodeType="afterGroup">
                            <p:stCondLst>
                              <p:cond delay="2000"/>
                            </p:stCondLst>
                            <p:childTnLst>
                              <p:par>
                                <p:cTn id="25" presetID="22" presetClass="entr" presetSubtype="8" fill="hold"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left)">
                                      <p:cBhvr>
                                        <p:cTn id="27" dur="500"/>
                                        <p:tgtEl>
                                          <p:spTgt spid="19"/>
                                        </p:tgtEl>
                                      </p:cBhvr>
                                    </p:animEffect>
                                  </p:childTnLst>
                                </p:cTn>
                              </p:par>
                            </p:childTnLst>
                          </p:cTn>
                        </p:par>
                        <p:par>
                          <p:cTn id="28" fill="hold" nodeType="afterGroup">
                            <p:stCondLst>
                              <p:cond delay="2500"/>
                            </p:stCondLst>
                            <p:childTnLst>
                              <p:par>
                                <p:cTn id="29" presetID="22" presetClass="entr" presetSubtype="8" fill="hold" grpId="0" nodeType="after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left)">
                                      <p:cBhvr>
                                        <p:cTn id="31"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椭圆 153"/>
          <p:cNvSpPr/>
          <p:nvPr/>
        </p:nvSpPr>
        <p:spPr>
          <a:xfrm>
            <a:off x="5670230" y="5369626"/>
            <a:ext cx="905763" cy="220920"/>
          </a:xfrm>
          <a:prstGeom prst="ellipse">
            <a:avLst/>
          </a:prstGeom>
          <a:gradFill flip="none" rotWithShape="1">
            <a:gsLst>
              <a:gs pos="0">
                <a:schemeClr val="tx1">
                  <a:alpha val="69000"/>
                </a:schemeClr>
              </a:gs>
              <a:gs pos="100000">
                <a:srgbClr val="FFFFFF">
                  <a:alpha val="0"/>
                </a:srgb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p>
            <a:pPr algn="ctr"/>
            <a:endParaRPr lang="zh-CN" altLang="en-US">
              <a:solidFill>
                <a:prstClr val="white"/>
              </a:solidFill>
            </a:endParaRPr>
          </a:p>
        </p:txBody>
      </p:sp>
      <p:grpSp>
        <p:nvGrpSpPr>
          <p:cNvPr id="155" name="组合 154"/>
          <p:cNvGrpSpPr/>
          <p:nvPr/>
        </p:nvGrpSpPr>
        <p:grpSpPr>
          <a:xfrm>
            <a:off x="5987062" y="4349940"/>
            <a:ext cx="288860" cy="1155588"/>
            <a:chOff x="1979606" y="3250438"/>
            <a:chExt cx="256691" cy="1026763"/>
          </a:xfrm>
        </p:grpSpPr>
        <p:sp>
          <p:nvSpPr>
            <p:cNvPr id="156" name="Freeform 116"/>
            <p:cNvSpPr/>
            <p:nvPr/>
          </p:nvSpPr>
          <p:spPr bwMode="auto">
            <a:xfrm>
              <a:off x="2043779" y="3250438"/>
              <a:ext cx="107719" cy="95114"/>
            </a:xfrm>
            <a:custGeom>
              <a:avLst/>
              <a:gdLst>
                <a:gd name="T0" fmla="*/ 72 w 78"/>
                <a:gd name="T1" fmla="*/ 21 h 73"/>
                <a:gd name="T2" fmla="*/ 61 w 78"/>
                <a:gd name="T3" fmla="*/ 12 h 73"/>
                <a:gd name="T4" fmla="*/ 40 w 78"/>
                <a:gd name="T5" fmla="*/ 0 h 73"/>
                <a:gd name="T6" fmla="*/ 12 w 78"/>
                <a:gd name="T7" fmla="*/ 20 h 73"/>
                <a:gd name="T8" fmla="*/ 5 w 78"/>
                <a:gd name="T9" fmla="*/ 54 h 73"/>
                <a:gd name="T10" fmla="*/ 6 w 78"/>
                <a:gd name="T11" fmla="*/ 57 h 73"/>
                <a:gd name="T12" fmla="*/ 8 w 78"/>
                <a:gd name="T13" fmla="*/ 62 h 73"/>
                <a:gd name="T14" fmla="*/ 12 w 78"/>
                <a:gd name="T15" fmla="*/ 73 h 73"/>
                <a:gd name="T16" fmla="*/ 12 w 78"/>
                <a:gd name="T17" fmla="*/ 61 h 73"/>
                <a:gd name="T18" fmla="*/ 12 w 78"/>
                <a:gd name="T19" fmla="*/ 50 h 73"/>
                <a:gd name="T20" fmla="*/ 23 w 78"/>
                <a:gd name="T21" fmla="*/ 25 h 73"/>
                <a:gd name="T22" fmla="*/ 56 w 78"/>
                <a:gd name="T23" fmla="*/ 22 h 73"/>
                <a:gd name="T24" fmla="*/ 67 w 78"/>
                <a:gd name="T25" fmla="*/ 35 h 73"/>
                <a:gd name="T26" fmla="*/ 67 w 78"/>
                <a:gd name="T27" fmla="*/ 52 h 73"/>
                <a:gd name="T28" fmla="*/ 69 w 78"/>
                <a:gd name="T29" fmla="*/ 65 h 73"/>
                <a:gd name="T30" fmla="*/ 74 w 78"/>
                <a:gd name="T31" fmla="*/ 51 h 73"/>
                <a:gd name="T32" fmla="*/ 72 w 78"/>
                <a:gd name="T33" fmla="*/ 21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8" h="73">
                  <a:moveTo>
                    <a:pt x="72" y="21"/>
                  </a:moveTo>
                  <a:cubicBezTo>
                    <a:pt x="69" y="17"/>
                    <a:pt x="65" y="14"/>
                    <a:pt x="61" y="12"/>
                  </a:cubicBezTo>
                  <a:cubicBezTo>
                    <a:pt x="54" y="4"/>
                    <a:pt x="48" y="0"/>
                    <a:pt x="40" y="0"/>
                  </a:cubicBezTo>
                  <a:cubicBezTo>
                    <a:pt x="32" y="1"/>
                    <a:pt x="23" y="7"/>
                    <a:pt x="12" y="20"/>
                  </a:cubicBezTo>
                  <a:cubicBezTo>
                    <a:pt x="3" y="28"/>
                    <a:pt x="0" y="40"/>
                    <a:pt x="5" y="54"/>
                  </a:cubicBezTo>
                  <a:cubicBezTo>
                    <a:pt x="6" y="57"/>
                    <a:pt x="6" y="57"/>
                    <a:pt x="6" y="57"/>
                  </a:cubicBezTo>
                  <a:cubicBezTo>
                    <a:pt x="8" y="62"/>
                    <a:pt x="8" y="62"/>
                    <a:pt x="8" y="62"/>
                  </a:cubicBezTo>
                  <a:cubicBezTo>
                    <a:pt x="12" y="73"/>
                    <a:pt x="12" y="73"/>
                    <a:pt x="12" y="73"/>
                  </a:cubicBezTo>
                  <a:cubicBezTo>
                    <a:pt x="12" y="61"/>
                    <a:pt x="12" y="61"/>
                    <a:pt x="12" y="61"/>
                  </a:cubicBezTo>
                  <a:cubicBezTo>
                    <a:pt x="12" y="50"/>
                    <a:pt x="12" y="50"/>
                    <a:pt x="12" y="50"/>
                  </a:cubicBezTo>
                  <a:cubicBezTo>
                    <a:pt x="13" y="41"/>
                    <a:pt x="16" y="33"/>
                    <a:pt x="23" y="25"/>
                  </a:cubicBezTo>
                  <a:cubicBezTo>
                    <a:pt x="33" y="21"/>
                    <a:pt x="44" y="20"/>
                    <a:pt x="56" y="22"/>
                  </a:cubicBezTo>
                  <a:cubicBezTo>
                    <a:pt x="62" y="26"/>
                    <a:pt x="66" y="30"/>
                    <a:pt x="67" y="35"/>
                  </a:cubicBezTo>
                  <a:cubicBezTo>
                    <a:pt x="67" y="52"/>
                    <a:pt x="67" y="52"/>
                    <a:pt x="67" y="52"/>
                  </a:cubicBezTo>
                  <a:cubicBezTo>
                    <a:pt x="69" y="65"/>
                    <a:pt x="69" y="65"/>
                    <a:pt x="69" y="65"/>
                  </a:cubicBezTo>
                  <a:cubicBezTo>
                    <a:pt x="74" y="51"/>
                    <a:pt x="74" y="51"/>
                    <a:pt x="74" y="51"/>
                  </a:cubicBezTo>
                  <a:cubicBezTo>
                    <a:pt x="78" y="40"/>
                    <a:pt x="77" y="30"/>
                    <a:pt x="72" y="21"/>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57" name="Freeform 117"/>
            <p:cNvSpPr/>
            <p:nvPr/>
          </p:nvSpPr>
          <p:spPr bwMode="auto">
            <a:xfrm>
              <a:off x="2070135" y="3332945"/>
              <a:ext cx="76778" cy="73340"/>
            </a:xfrm>
            <a:custGeom>
              <a:avLst/>
              <a:gdLst>
                <a:gd name="T0" fmla="*/ 56 w 56"/>
                <a:gd name="T1" fmla="*/ 0 h 57"/>
                <a:gd name="T2" fmla="*/ 48 w 56"/>
                <a:gd name="T3" fmla="*/ 6 h 57"/>
                <a:gd name="T4" fmla="*/ 37 w 56"/>
                <a:gd name="T5" fmla="*/ 27 h 57"/>
                <a:gd name="T6" fmla="*/ 10 w 56"/>
                <a:gd name="T7" fmla="*/ 36 h 57"/>
                <a:gd name="T8" fmla="*/ 0 w 56"/>
                <a:gd name="T9" fmla="*/ 33 h 57"/>
                <a:gd name="T10" fmla="*/ 2 w 56"/>
                <a:gd name="T11" fmla="*/ 36 h 57"/>
                <a:gd name="T12" fmla="*/ 11 w 56"/>
                <a:gd name="T13" fmla="*/ 44 h 57"/>
                <a:gd name="T14" fmla="*/ 34 w 56"/>
                <a:gd name="T15" fmla="*/ 43 h 57"/>
                <a:gd name="T16" fmla="*/ 35 w 56"/>
                <a:gd name="T17" fmla="*/ 57 h 57"/>
                <a:gd name="T18" fmla="*/ 46 w 56"/>
                <a:gd name="T19" fmla="*/ 43 h 57"/>
                <a:gd name="T20" fmla="*/ 46 w 56"/>
                <a:gd name="T21" fmla="*/ 42 h 57"/>
                <a:gd name="T22" fmla="*/ 45 w 56"/>
                <a:gd name="T23" fmla="*/ 28 h 57"/>
                <a:gd name="T24" fmla="*/ 48 w 56"/>
                <a:gd name="T25" fmla="*/ 10 h 57"/>
                <a:gd name="T26" fmla="*/ 55 w 56"/>
                <a:gd name="T27" fmla="*/ 7 h 57"/>
                <a:gd name="T28" fmla="*/ 56 w 56"/>
                <a:gd name="T29" fmla="*/ 0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6" h="57">
                  <a:moveTo>
                    <a:pt x="56" y="0"/>
                  </a:moveTo>
                  <a:cubicBezTo>
                    <a:pt x="55" y="5"/>
                    <a:pt x="52" y="7"/>
                    <a:pt x="48" y="6"/>
                  </a:cubicBezTo>
                  <a:cubicBezTo>
                    <a:pt x="46" y="15"/>
                    <a:pt x="43" y="22"/>
                    <a:pt x="37" y="27"/>
                  </a:cubicBezTo>
                  <a:cubicBezTo>
                    <a:pt x="31" y="39"/>
                    <a:pt x="22" y="42"/>
                    <a:pt x="10" y="36"/>
                  </a:cubicBezTo>
                  <a:cubicBezTo>
                    <a:pt x="0" y="33"/>
                    <a:pt x="0" y="33"/>
                    <a:pt x="0" y="33"/>
                  </a:cubicBezTo>
                  <a:cubicBezTo>
                    <a:pt x="0" y="34"/>
                    <a:pt x="1" y="35"/>
                    <a:pt x="2" y="36"/>
                  </a:cubicBezTo>
                  <a:cubicBezTo>
                    <a:pt x="11" y="44"/>
                    <a:pt x="11" y="44"/>
                    <a:pt x="11" y="44"/>
                  </a:cubicBezTo>
                  <a:cubicBezTo>
                    <a:pt x="18" y="49"/>
                    <a:pt x="26" y="48"/>
                    <a:pt x="34" y="43"/>
                  </a:cubicBezTo>
                  <a:cubicBezTo>
                    <a:pt x="35" y="57"/>
                    <a:pt x="35" y="57"/>
                    <a:pt x="35" y="57"/>
                  </a:cubicBezTo>
                  <a:cubicBezTo>
                    <a:pt x="39" y="53"/>
                    <a:pt x="43" y="48"/>
                    <a:pt x="46" y="43"/>
                  </a:cubicBezTo>
                  <a:cubicBezTo>
                    <a:pt x="46" y="42"/>
                    <a:pt x="46" y="42"/>
                    <a:pt x="46" y="42"/>
                  </a:cubicBezTo>
                  <a:cubicBezTo>
                    <a:pt x="45" y="28"/>
                    <a:pt x="45" y="28"/>
                    <a:pt x="45" y="28"/>
                  </a:cubicBezTo>
                  <a:cubicBezTo>
                    <a:pt x="47" y="24"/>
                    <a:pt x="48" y="17"/>
                    <a:pt x="48" y="10"/>
                  </a:cubicBezTo>
                  <a:cubicBezTo>
                    <a:pt x="51" y="12"/>
                    <a:pt x="54" y="12"/>
                    <a:pt x="55" y="7"/>
                  </a:cubicBezTo>
                  <a:cubicBezTo>
                    <a:pt x="55" y="5"/>
                    <a:pt x="56" y="2"/>
                    <a:pt x="56" y="0"/>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58" name="Freeform 118"/>
            <p:cNvSpPr/>
            <p:nvPr/>
          </p:nvSpPr>
          <p:spPr bwMode="auto">
            <a:xfrm>
              <a:off x="2135454" y="3316902"/>
              <a:ext cx="11459" cy="25211"/>
            </a:xfrm>
            <a:custGeom>
              <a:avLst/>
              <a:gdLst>
                <a:gd name="T0" fmla="*/ 0 w 8"/>
                <a:gd name="T1" fmla="*/ 18 h 19"/>
                <a:gd name="T2" fmla="*/ 8 w 8"/>
                <a:gd name="T3" fmla="*/ 12 h 19"/>
                <a:gd name="T4" fmla="*/ 7 w 8"/>
                <a:gd name="T5" fmla="*/ 0 h 19"/>
                <a:gd name="T6" fmla="*/ 2 w 8"/>
                <a:gd name="T7" fmla="*/ 14 h 19"/>
                <a:gd name="T8" fmla="*/ 0 w 8"/>
                <a:gd name="T9" fmla="*/ 18 h 19"/>
              </a:gdLst>
              <a:ahLst/>
              <a:cxnLst>
                <a:cxn ang="0">
                  <a:pos x="T0" y="T1"/>
                </a:cxn>
                <a:cxn ang="0">
                  <a:pos x="T2" y="T3"/>
                </a:cxn>
                <a:cxn ang="0">
                  <a:pos x="T4" y="T5"/>
                </a:cxn>
                <a:cxn ang="0">
                  <a:pos x="T6" y="T7"/>
                </a:cxn>
                <a:cxn ang="0">
                  <a:pos x="T8" y="T9"/>
                </a:cxn>
              </a:cxnLst>
              <a:rect l="0" t="0" r="r" b="b"/>
              <a:pathLst>
                <a:path w="8" h="19">
                  <a:moveTo>
                    <a:pt x="0" y="18"/>
                  </a:moveTo>
                  <a:cubicBezTo>
                    <a:pt x="4" y="19"/>
                    <a:pt x="7" y="17"/>
                    <a:pt x="8" y="12"/>
                  </a:cubicBezTo>
                  <a:cubicBezTo>
                    <a:pt x="8" y="7"/>
                    <a:pt x="8" y="4"/>
                    <a:pt x="7" y="0"/>
                  </a:cubicBezTo>
                  <a:cubicBezTo>
                    <a:pt x="2" y="14"/>
                    <a:pt x="2" y="14"/>
                    <a:pt x="2" y="14"/>
                  </a:cubicBezTo>
                  <a:cubicBezTo>
                    <a:pt x="0" y="18"/>
                    <a:pt x="0" y="18"/>
                    <a:pt x="0" y="18"/>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59" name="Freeform 119"/>
            <p:cNvSpPr/>
            <p:nvPr/>
          </p:nvSpPr>
          <p:spPr bwMode="auto">
            <a:xfrm>
              <a:off x="2060968" y="3276795"/>
              <a:ext cx="77924" cy="64173"/>
            </a:xfrm>
            <a:custGeom>
              <a:avLst/>
              <a:gdLst>
                <a:gd name="T0" fmla="*/ 55 w 57"/>
                <a:gd name="T1" fmla="*/ 49 h 49"/>
                <a:gd name="T2" fmla="*/ 57 w 57"/>
                <a:gd name="T3" fmla="*/ 45 h 49"/>
                <a:gd name="T4" fmla="*/ 55 w 57"/>
                <a:gd name="T5" fmla="*/ 32 h 49"/>
                <a:gd name="T6" fmla="*/ 55 w 57"/>
                <a:gd name="T7" fmla="*/ 15 h 49"/>
                <a:gd name="T8" fmla="*/ 44 w 57"/>
                <a:gd name="T9" fmla="*/ 2 h 49"/>
                <a:gd name="T10" fmla="*/ 11 w 57"/>
                <a:gd name="T11" fmla="*/ 5 h 49"/>
                <a:gd name="T12" fmla="*/ 0 w 57"/>
                <a:gd name="T13" fmla="*/ 30 h 49"/>
                <a:gd name="T14" fmla="*/ 0 w 57"/>
                <a:gd name="T15" fmla="*/ 41 h 49"/>
                <a:gd name="T16" fmla="*/ 13 w 57"/>
                <a:gd name="T17" fmla="*/ 10 h 49"/>
                <a:gd name="T18" fmla="*/ 50 w 57"/>
                <a:gd name="T19" fmla="*/ 16 h 49"/>
                <a:gd name="T20" fmla="*/ 55 w 57"/>
                <a:gd name="T21" fmla="*/ 49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 h="49">
                  <a:moveTo>
                    <a:pt x="55" y="49"/>
                  </a:moveTo>
                  <a:cubicBezTo>
                    <a:pt x="57" y="45"/>
                    <a:pt x="57" y="45"/>
                    <a:pt x="57" y="45"/>
                  </a:cubicBezTo>
                  <a:cubicBezTo>
                    <a:pt x="55" y="32"/>
                    <a:pt x="55" y="32"/>
                    <a:pt x="55" y="32"/>
                  </a:cubicBezTo>
                  <a:cubicBezTo>
                    <a:pt x="55" y="15"/>
                    <a:pt x="55" y="15"/>
                    <a:pt x="55" y="15"/>
                  </a:cubicBezTo>
                  <a:cubicBezTo>
                    <a:pt x="54" y="10"/>
                    <a:pt x="50" y="6"/>
                    <a:pt x="44" y="2"/>
                  </a:cubicBezTo>
                  <a:cubicBezTo>
                    <a:pt x="32" y="0"/>
                    <a:pt x="21" y="1"/>
                    <a:pt x="11" y="5"/>
                  </a:cubicBezTo>
                  <a:cubicBezTo>
                    <a:pt x="4" y="13"/>
                    <a:pt x="1" y="21"/>
                    <a:pt x="0" y="30"/>
                  </a:cubicBezTo>
                  <a:cubicBezTo>
                    <a:pt x="0" y="41"/>
                    <a:pt x="0" y="41"/>
                    <a:pt x="0" y="41"/>
                  </a:cubicBezTo>
                  <a:cubicBezTo>
                    <a:pt x="2" y="27"/>
                    <a:pt x="7" y="17"/>
                    <a:pt x="13" y="10"/>
                  </a:cubicBezTo>
                  <a:cubicBezTo>
                    <a:pt x="27" y="6"/>
                    <a:pt x="39" y="8"/>
                    <a:pt x="50" y="16"/>
                  </a:cubicBezTo>
                  <a:cubicBezTo>
                    <a:pt x="55" y="49"/>
                    <a:pt x="55" y="49"/>
                    <a:pt x="55" y="49"/>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0" name="Freeform 120"/>
            <p:cNvSpPr>
              <a:spLocks noEditPoints="1"/>
            </p:cNvSpPr>
            <p:nvPr/>
          </p:nvSpPr>
          <p:spPr bwMode="auto">
            <a:xfrm>
              <a:off x="2060968" y="3284814"/>
              <a:ext cx="74487" cy="101989"/>
            </a:xfrm>
            <a:custGeom>
              <a:avLst/>
              <a:gdLst>
                <a:gd name="T0" fmla="*/ 55 w 55"/>
                <a:gd name="T1" fmla="*/ 43 h 79"/>
                <a:gd name="T2" fmla="*/ 50 w 55"/>
                <a:gd name="T3" fmla="*/ 10 h 79"/>
                <a:gd name="T4" fmla="*/ 13 w 55"/>
                <a:gd name="T5" fmla="*/ 4 h 79"/>
                <a:gd name="T6" fmla="*/ 0 w 55"/>
                <a:gd name="T7" fmla="*/ 35 h 79"/>
                <a:gd name="T8" fmla="*/ 0 w 55"/>
                <a:gd name="T9" fmla="*/ 47 h 79"/>
                <a:gd name="T10" fmla="*/ 0 w 55"/>
                <a:gd name="T11" fmla="*/ 52 h 79"/>
                <a:gd name="T12" fmla="*/ 7 w 55"/>
                <a:gd name="T13" fmla="*/ 70 h 79"/>
                <a:gd name="T14" fmla="*/ 17 w 55"/>
                <a:gd name="T15" fmla="*/ 73 h 79"/>
                <a:gd name="T16" fmla="*/ 44 w 55"/>
                <a:gd name="T17" fmla="*/ 64 h 79"/>
                <a:gd name="T18" fmla="*/ 55 w 55"/>
                <a:gd name="T19" fmla="*/ 43 h 79"/>
                <a:gd name="T20" fmla="*/ 7 w 55"/>
                <a:gd name="T21" fmla="*/ 56 h 79"/>
                <a:gd name="T22" fmla="*/ 7 w 55"/>
                <a:gd name="T23" fmla="*/ 56 h 79"/>
                <a:gd name="T24" fmla="*/ 14 w 55"/>
                <a:gd name="T25" fmla="*/ 72 h 79"/>
                <a:gd name="T26" fmla="*/ 3 w 55"/>
                <a:gd name="T27" fmla="*/ 53 h 79"/>
                <a:gd name="T28" fmla="*/ 3 w 55"/>
                <a:gd name="T29" fmla="*/ 32 h 79"/>
                <a:gd name="T30" fmla="*/ 9 w 55"/>
                <a:gd name="T31" fmla="*/ 14 h 79"/>
                <a:gd name="T32" fmla="*/ 7 w 55"/>
                <a:gd name="T33" fmla="*/ 37 h 79"/>
                <a:gd name="T34" fmla="*/ 7 w 55"/>
                <a:gd name="T35" fmla="*/ 56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5" h="79">
                  <a:moveTo>
                    <a:pt x="55" y="43"/>
                  </a:moveTo>
                  <a:cubicBezTo>
                    <a:pt x="50" y="10"/>
                    <a:pt x="50" y="10"/>
                    <a:pt x="50" y="10"/>
                  </a:cubicBezTo>
                  <a:cubicBezTo>
                    <a:pt x="39" y="2"/>
                    <a:pt x="27" y="0"/>
                    <a:pt x="13" y="4"/>
                  </a:cubicBezTo>
                  <a:cubicBezTo>
                    <a:pt x="7" y="11"/>
                    <a:pt x="2" y="21"/>
                    <a:pt x="0" y="35"/>
                  </a:cubicBezTo>
                  <a:cubicBezTo>
                    <a:pt x="0" y="47"/>
                    <a:pt x="0" y="47"/>
                    <a:pt x="0" y="47"/>
                  </a:cubicBezTo>
                  <a:cubicBezTo>
                    <a:pt x="0" y="52"/>
                    <a:pt x="0" y="52"/>
                    <a:pt x="0" y="52"/>
                  </a:cubicBezTo>
                  <a:cubicBezTo>
                    <a:pt x="0" y="60"/>
                    <a:pt x="2" y="66"/>
                    <a:pt x="7" y="70"/>
                  </a:cubicBezTo>
                  <a:cubicBezTo>
                    <a:pt x="17" y="73"/>
                    <a:pt x="17" y="73"/>
                    <a:pt x="17" y="73"/>
                  </a:cubicBezTo>
                  <a:cubicBezTo>
                    <a:pt x="29" y="79"/>
                    <a:pt x="38" y="76"/>
                    <a:pt x="44" y="64"/>
                  </a:cubicBezTo>
                  <a:cubicBezTo>
                    <a:pt x="50" y="59"/>
                    <a:pt x="53" y="52"/>
                    <a:pt x="55" y="43"/>
                  </a:cubicBezTo>
                  <a:close/>
                  <a:moveTo>
                    <a:pt x="7" y="56"/>
                  </a:moveTo>
                  <a:cubicBezTo>
                    <a:pt x="7" y="56"/>
                    <a:pt x="7" y="56"/>
                    <a:pt x="7" y="56"/>
                  </a:cubicBezTo>
                  <a:cubicBezTo>
                    <a:pt x="7" y="61"/>
                    <a:pt x="10" y="67"/>
                    <a:pt x="14" y="72"/>
                  </a:cubicBezTo>
                  <a:cubicBezTo>
                    <a:pt x="6" y="67"/>
                    <a:pt x="2" y="61"/>
                    <a:pt x="3" y="53"/>
                  </a:cubicBezTo>
                  <a:cubicBezTo>
                    <a:pt x="3" y="32"/>
                    <a:pt x="3" y="32"/>
                    <a:pt x="3" y="32"/>
                  </a:cubicBezTo>
                  <a:cubicBezTo>
                    <a:pt x="9" y="14"/>
                    <a:pt x="9" y="14"/>
                    <a:pt x="9" y="14"/>
                  </a:cubicBezTo>
                  <a:cubicBezTo>
                    <a:pt x="7" y="37"/>
                    <a:pt x="7" y="37"/>
                    <a:pt x="7" y="37"/>
                  </a:cubicBezTo>
                  <a:cubicBezTo>
                    <a:pt x="7" y="56"/>
                    <a:pt x="7" y="56"/>
                    <a:pt x="7" y="56"/>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1" name="Freeform 121"/>
            <p:cNvSpPr/>
            <p:nvPr/>
          </p:nvSpPr>
          <p:spPr bwMode="auto">
            <a:xfrm>
              <a:off x="2063259" y="3303151"/>
              <a:ext cx="16043" cy="74487"/>
            </a:xfrm>
            <a:custGeom>
              <a:avLst/>
              <a:gdLst>
                <a:gd name="T0" fmla="*/ 5 w 12"/>
                <a:gd name="T1" fmla="*/ 42 h 58"/>
                <a:gd name="T2" fmla="*/ 5 w 12"/>
                <a:gd name="T3" fmla="*/ 42 h 58"/>
                <a:gd name="T4" fmla="*/ 5 w 12"/>
                <a:gd name="T5" fmla="*/ 23 h 58"/>
                <a:gd name="T6" fmla="*/ 7 w 12"/>
                <a:gd name="T7" fmla="*/ 0 h 58"/>
                <a:gd name="T8" fmla="*/ 1 w 12"/>
                <a:gd name="T9" fmla="*/ 18 h 58"/>
                <a:gd name="T10" fmla="*/ 1 w 12"/>
                <a:gd name="T11" fmla="*/ 39 h 58"/>
                <a:gd name="T12" fmla="*/ 12 w 12"/>
                <a:gd name="T13" fmla="*/ 58 h 58"/>
                <a:gd name="T14" fmla="*/ 5 w 12"/>
                <a:gd name="T15" fmla="*/ 42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57">
                  <a:moveTo>
                    <a:pt x="5" y="42"/>
                  </a:moveTo>
                  <a:cubicBezTo>
                    <a:pt x="5" y="42"/>
                    <a:pt x="5" y="42"/>
                    <a:pt x="5" y="42"/>
                  </a:cubicBezTo>
                  <a:cubicBezTo>
                    <a:pt x="5" y="23"/>
                    <a:pt x="5" y="23"/>
                    <a:pt x="5" y="23"/>
                  </a:cubicBezTo>
                  <a:cubicBezTo>
                    <a:pt x="7" y="0"/>
                    <a:pt x="7" y="0"/>
                    <a:pt x="7" y="0"/>
                  </a:cubicBezTo>
                  <a:cubicBezTo>
                    <a:pt x="1" y="18"/>
                    <a:pt x="1" y="18"/>
                    <a:pt x="1" y="18"/>
                  </a:cubicBezTo>
                  <a:cubicBezTo>
                    <a:pt x="1" y="39"/>
                    <a:pt x="1" y="39"/>
                    <a:pt x="1" y="39"/>
                  </a:cubicBezTo>
                  <a:cubicBezTo>
                    <a:pt x="0" y="47"/>
                    <a:pt x="4" y="53"/>
                    <a:pt x="12" y="58"/>
                  </a:cubicBezTo>
                  <a:cubicBezTo>
                    <a:pt x="8" y="53"/>
                    <a:pt x="5" y="47"/>
                    <a:pt x="5" y="42"/>
                  </a:cubicBezTo>
                  <a:close/>
                </a:path>
              </a:pathLst>
            </a:custGeom>
            <a:solidFill>
              <a:srgbClr val="F2E6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2" name="Freeform 122"/>
            <p:cNvSpPr/>
            <p:nvPr/>
          </p:nvSpPr>
          <p:spPr bwMode="auto">
            <a:xfrm>
              <a:off x="2126287" y="3418892"/>
              <a:ext cx="84800" cy="110010"/>
            </a:xfrm>
            <a:custGeom>
              <a:avLst/>
              <a:gdLst>
                <a:gd name="T0" fmla="*/ 62 w 62"/>
                <a:gd name="T1" fmla="*/ 9 h 85"/>
                <a:gd name="T2" fmla="*/ 60 w 62"/>
                <a:gd name="T3" fmla="*/ 8 h 85"/>
                <a:gd name="T4" fmla="*/ 34 w 62"/>
                <a:gd name="T5" fmla="*/ 46 h 85"/>
                <a:gd name="T6" fmla="*/ 34 w 62"/>
                <a:gd name="T7" fmla="*/ 60 h 85"/>
                <a:gd name="T8" fmla="*/ 21 w 62"/>
                <a:gd name="T9" fmla="*/ 78 h 85"/>
                <a:gd name="T10" fmla="*/ 9 w 62"/>
                <a:gd name="T11" fmla="*/ 79 h 85"/>
                <a:gd name="T12" fmla="*/ 19 w 62"/>
                <a:gd name="T13" fmla="*/ 50 h 85"/>
                <a:gd name="T14" fmla="*/ 34 w 62"/>
                <a:gd name="T15" fmla="*/ 21 h 85"/>
                <a:gd name="T16" fmla="*/ 31 w 62"/>
                <a:gd name="T17" fmla="*/ 16 h 85"/>
                <a:gd name="T18" fmla="*/ 35 w 62"/>
                <a:gd name="T19" fmla="*/ 16 h 85"/>
                <a:gd name="T20" fmla="*/ 39 w 62"/>
                <a:gd name="T21" fmla="*/ 1 h 85"/>
                <a:gd name="T22" fmla="*/ 35 w 62"/>
                <a:gd name="T23" fmla="*/ 0 h 85"/>
                <a:gd name="T24" fmla="*/ 32 w 62"/>
                <a:gd name="T25" fmla="*/ 12 h 85"/>
                <a:gd name="T26" fmla="*/ 21 w 62"/>
                <a:gd name="T27" fmla="*/ 13 h 85"/>
                <a:gd name="T28" fmla="*/ 29 w 62"/>
                <a:gd name="T29" fmla="*/ 20 h 85"/>
                <a:gd name="T30" fmla="*/ 15 w 62"/>
                <a:gd name="T31" fmla="*/ 45 h 85"/>
                <a:gd name="T32" fmla="*/ 0 w 62"/>
                <a:gd name="T33" fmla="*/ 85 h 85"/>
                <a:gd name="T34" fmla="*/ 28 w 62"/>
                <a:gd name="T35" fmla="*/ 83 h 85"/>
                <a:gd name="T36" fmla="*/ 42 w 62"/>
                <a:gd name="T37" fmla="*/ 60 h 85"/>
                <a:gd name="T38" fmla="*/ 43 w 62"/>
                <a:gd name="T39" fmla="*/ 45 h 85"/>
                <a:gd name="T40" fmla="*/ 62 w 62"/>
                <a:gd name="T41" fmla="*/ 9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2" h="85">
                  <a:moveTo>
                    <a:pt x="62" y="9"/>
                  </a:moveTo>
                  <a:cubicBezTo>
                    <a:pt x="60" y="8"/>
                    <a:pt x="60" y="8"/>
                    <a:pt x="60" y="8"/>
                  </a:cubicBezTo>
                  <a:cubicBezTo>
                    <a:pt x="34" y="46"/>
                    <a:pt x="34" y="46"/>
                    <a:pt x="34" y="46"/>
                  </a:cubicBezTo>
                  <a:cubicBezTo>
                    <a:pt x="34" y="60"/>
                    <a:pt x="34" y="60"/>
                    <a:pt x="34" y="60"/>
                  </a:cubicBezTo>
                  <a:cubicBezTo>
                    <a:pt x="21" y="78"/>
                    <a:pt x="21" y="78"/>
                    <a:pt x="21" y="78"/>
                  </a:cubicBezTo>
                  <a:cubicBezTo>
                    <a:pt x="9" y="79"/>
                    <a:pt x="9" y="79"/>
                    <a:pt x="9" y="79"/>
                  </a:cubicBezTo>
                  <a:cubicBezTo>
                    <a:pt x="11" y="69"/>
                    <a:pt x="15" y="60"/>
                    <a:pt x="19" y="50"/>
                  </a:cubicBezTo>
                  <a:cubicBezTo>
                    <a:pt x="34" y="21"/>
                    <a:pt x="34" y="21"/>
                    <a:pt x="34" y="21"/>
                  </a:cubicBezTo>
                  <a:cubicBezTo>
                    <a:pt x="31" y="16"/>
                    <a:pt x="31" y="16"/>
                    <a:pt x="31" y="16"/>
                  </a:cubicBezTo>
                  <a:cubicBezTo>
                    <a:pt x="35" y="16"/>
                    <a:pt x="35" y="16"/>
                    <a:pt x="35" y="16"/>
                  </a:cubicBezTo>
                  <a:cubicBezTo>
                    <a:pt x="39" y="1"/>
                    <a:pt x="39" y="1"/>
                    <a:pt x="39" y="1"/>
                  </a:cubicBezTo>
                  <a:cubicBezTo>
                    <a:pt x="35" y="0"/>
                    <a:pt x="35" y="0"/>
                    <a:pt x="35" y="0"/>
                  </a:cubicBezTo>
                  <a:cubicBezTo>
                    <a:pt x="34" y="4"/>
                    <a:pt x="33" y="8"/>
                    <a:pt x="32" y="12"/>
                  </a:cubicBezTo>
                  <a:cubicBezTo>
                    <a:pt x="21" y="13"/>
                    <a:pt x="21" y="13"/>
                    <a:pt x="21" y="13"/>
                  </a:cubicBezTo>
                  <a:cubicBezTo>
                    <a:pt x="29" y="20"/>
                    <a:pt x="29" y="20"/>
                    <a:pt x="29" y="20"/>
                  </a:cubicBezTo>
                  <a:cubicBezTo>
                    <a:pt x="26" y="29"/>
                    <a:pt x="21" y="37"/>
                    <a:pt x="15" y="45"/>
                  </a:cubicBezTo>
                  <a:cubicBezTo>
                    <a:pt x="7" y="60"/>
                    <a:pt x="2" y="73"/>
                    <a:pt x="0" y="85"/>
                  </a:cubicBezTo>
                  <a:cubicBezTo>
                    <a:pt x="28" y="83"/>
                    <a:pt x="28" y="83"/>
                    <a:pt x="28" y="83"/>
                  </a:cubicBezTo>
                  <a:cubicBezTo>
                    <a:pt x="31" y="75"/>
                    <a:pt x="35" y="67"/>
                    <a:pt x="42" y="60"/>
                  </a:cubicBezTo>
                  <a:cubicBezTo>
                    <a:pt x="43" y="45"/>
                    <a:pt x="43" y="45"/>
                    <a:pt x="43" y="45"/>
                  </a:cubicBezTo>
                  <a:cubicBezTo>
                    <a:pt x="62" y="9"/>
                    <a:pt x="62" y="9"/>
                    <a:pt x="62" y="9"/>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3" name="Freeform 123"/>
            <p:cNvSpPr/>
            <p:nvPr/>
          </p:nvSpPr>
          <p:spPr bwMode="auto">
            <a:xfrm>
              <a:off x="2138892" y="3420037"/>
              <a:ext cx="69903" cy="100843"/>
            </a:xfrm>
            <a:custGeom>
              <a:avLst/>
              <a:gdLst>
                <a:gd name="T0" fmla="*/ 51 w 51"/>
                <a:gd name="T1" fmla="*/ 7 h 78"/>
                <a:gd name="T2" fmla="*/ 30 w 51"/>
                <a:gd name="T3" fmla="*/ 0 h 78"/>
                <a:gd name="T4" fmla="*/ 26 w 51"/>
                <a:gd name="T5" fmla="*/ 15 h 78"/>
                <a:gd name="T6" fmla="*/ 22 w 51"/>
                <a:gd name="T7" fmla="*/ 15 h 78"/>
                <a:gd name="T8" fmla="*/ 25 w 51"/>
                <a:gd name="T9" fmla="*/ 20 h 78"/>
                <a:gd name="T10" fmla="*/ 10 w 51"/>
                <a:gd name="T11" fmla="*/ 49 h 78"/>
                <a:gd name="T12" fmla="*/ 0 w 51"/>
                <a:gd name="T13" fmla="*/ 78 h 78"/>
                <a:gd name="T14" fmla="*/ 12 w 51"/>
                <a:gd name="T15" fmla="*/ 77 h 78"/>
                <a:gd name="T16" fmla="*/ 25 w 51"/>
                <a:gd name="T17" fmla="*/ 59 h 78"/>
                <a:gd name="T18" fmla="*/ 25 w 51"/>
                <a:gd name="T19" fmla="*/ 45 h 78"/>
                <a:gd name="T20" fmla="*/ 51 w 51"/>
                <a:gd name="T21" fmla="*/ 7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78">
                  <a:moveTo>
                    <a:pt x="51" y="7"/>
                  </a:moveTo>
                  <a:cubicBezTo>
                    <a:pt x="30" y="0"/>
                    <a:pt x="30" y="0"/>
                    <a:pt x="30" y="0"/>
                  </a:cubicBezTo>
                  <a:cubicBezTo>
                    <a:pt x="26" y="15"/>
                    <a:pt x="26" y="15"/>
                    <a:pt x="26" y="15"/>
                  </a:cubicBezTo>
                  <a:cubicBezTo>
                    <a:pt x="22" y="15"/>
                    <a:pt x="22" y="15"/>
                    <a:pt x="22" y="15"/>
                  </a:cubicBezTo>
                  <a:cubicBezTo>
                    <a:pt x="25" y="20"/>
                    <a:pt x="25" y="20"/>
                    <a:pt x="25" y="20"/>
                  </a:cubicBezTo>
                  <a:cubicBezTo>
                    <a:pt x="10" y="49"/>
                    <a:pt x="10" y="49"/>
                    <a:pt x="10" y="49"/>
                  </a:cubicBezTo>
                  <a:cubicBezTo>
                    <a:pt x="6" y="59"/>
                    <a:pt x="2" y="68"/>
                    <a:pt x="0" y="78"/>
                  </a:cubicBezTo>
                  <a:cubicBezTo>
                    <a:pt x="12" y="77"/>
                    <a:pt x="12" y="77"/>
                    <a:pt x="12" y="77"/>
                  </a:cubicBezTo>
                  <a:cubicBezTo>
                    <a:pt x="25" y="59"/>
                    <a:pt x="25" y="59"/>
                    <a:pt x="25" y="59"/>
                  </a:cubicBezTo>
                  <a:cubicBezTo>
                    <a:pt x="25" y="45"/>
                    <a:pt x="25" y="45"/>
                    <a:pt x="25" y="45"/>
                  </a:cubicBezTo>
                  <a:cubicBezTo>
                    <a:pt x="51" y="7"/>
                    <a:pt x="51" y="7"/>
                    <a:pt x="51" y="7"/>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4" name="Freeform 124"/>
            <p:cNvSpPr>
              <a:spLocks noEditPoints="1"/>
            </p:cNvSpPr>
            <p:nvPr/>
          </p:nvSpPr>
          <p:spPr bwMode="auto">
            <a:xfrm>
              <a:off x="2027736" y="3386805"/>
              <a:ext cx="189081" cy="182205"/>
            </a:xfrm>
            <a:custGeom>
              <a:avLst/>
              <a:gdLst>
                <a:gd name="T0" fmla="*/ 77 w 138"/>
                <a:gd name="T1" fmla="*/ 1 h 140"/>
                <a:gd name="T2" fmla="*/ 77 w 138"/>
                <a:gd name="T3" fmla="*/ 14 h 140"/>
                <a:gd name="T4" fmla="*/ 73 w 138"/>
                <a:gd name="T5" fmla="*/ 41 h 140"/>
                <a:gd name="T6" fmla="*/ 71 w 138"/>
                <a:gd name="T7" fmla="*/ 49 h 140"/>
                <a:gd name="T8" fmla="*/ 69 w 138"/>
                <a:gd name="T9" fmla="*/ 57 h 140"/>
                <a:gd name="T10" fmla="*/ 68 w 138"/>
                <a:gd name="T11" fmla="*/ 60 h 140"/>
                <a:gd name="T12" fmla="*/ 62 w 138"/>
                <a:gd name="T13" fmla="*/ 109 h 140"/>
                <a:gd name="T14" fmla="*/ 53 w 138"/>
                <a:gd name="T15" fmla="*/ 110 h 140"/>
                <a:gd name="T16" fmla="*/ 48 w 138"/>
                <a:gd name="T17" fmla="*/ 86 h 140"/>
                <a:gd name="T18" fmla="*/ 44 w 138"/>
                <a:gd name="T19" fmla="*/ 68 h 140"/>
                <a:gd name="T20" fmla="*/ 40 w 138"/>
                <a:gd name="T21" fmla="*/ 50 h 140"/>
                <a:gd name="T22" fmla="*/ 38 w 138"/>
                <a:gd name="T23" fmla="*/ 43 h 140"/>
                <a:gd name="T24" fmla="*/ 33 w 138"/>
                <a:gd name="T25" fmla="*/ 27 h 140"/>
                <a:gd name="T26" fmla="*/ 29 w 138"/>
                <a:gd name="T27" fmla="*/ 2 h 140"/>
                <a:gd name="T28" fmla="*/ 29 w 138"/>
                <a:gd name="T29" fmla="*/ 0 h 140"/>
                <a:gd name="T30" fmla="*/ 0 w 138"/>
                <a:gd name="T31" fmla="*/ 26 h 140"/>
                <a:gd name="T32" fmla="*/ 6 w 138"/>
                <a:gd name="T33" fmla="*/ 38 h 140"/>
                <a:gd name="T34" fmla="*/ 18 w 138"/>
                <a:gd name="T35" fmla="*/ 38 h 140"/>
                <a:gd name="T36" fmla="*/ 10 w 138"/>
                <a:gd name="T37" fmla="*/ 46 h 140"/>
                <a:gd name="T38" fmla="*/ 44 w 138"/>
                <a:gd name="T39" fmla="*/ 110 h 140"/>
                <a:gd name="T40" fmla="*/ 44 w 138"/>
                <a:gd name="T41" fmla="*/ 132 h 140"/>
                <a:gd name="T42" fmla="*/ 44 w 138"/>
                <a:gd name="T43" fmla="*/ 140 h 140"/>
                <a:gd name="T44" fmla="*/ 126 w 138"/>
                <a:gd name="T45" fmla="*/ 139 h 140"/>
                <a:gd name="T46" fmla="*/ 136 w 138"/>
                <a:gd name="T47" fmla="*/ 101 h 140"/>
                <a:gd name="T48" fmla="*/ 116 w 138"/>
                <a:gd name="T49" fmla="*/ 104 h 140"/>
                <a:gd name="T50" fmla="*/ 115 w 138"/>
                <a:gd name="T51" fmla="*/ 104 h 140"/>
                <a:gd name="T52" fmla="*/ 110 w 138"/>
                <a:gd name="T53" fmla="*/ 105 h 140"/>
                <a:gd name="T54" fmla="*/ 100 w 138"/>
                <a:gd name="T55" fmla="*/ 107 h 140"/>
                <a:gd name="T56" fmla="*/ 72 w 138"/>
                <a:gd name="T57" fmla="*/ 109 h 140"/>
                <a:gd name="T58" fmla="*/ 87 w 138"/>
                <a:gd name="T59" fmla="*/ 69 h 140"/>
                <a:gd name="T60" fmla="*/ 101 w 138"/>
                <a:gd name="T61" fmla="*/ 44 h 140"/>
                <a:gd name="T62" fmla="*/ 93 w 138"/>
                <a:gd name="T63" fmla="*/ 37 h 140"/>
                <a:gd name="T64" fmla="*/ 104 w 138"/>
                <a:gd name="T65" fmla="*/ 36 h 140"/>
                <a:gd name="T66" fmla="*/ 107 w 138"/>
                <a:gd name="T67" fmla="*/ 24 h 140"/>
                <a:gd name="T68" fmla="*/ 78 w 138"/>
                <a:gd name="T69" fmla="*/ 1 h 140"/>
                <a:gd name="T70" fmla="*/ 77 w 138"/>
                <a:gd name="T71" fmla="*/ 1 h 140"/>
                <a:gd name="T72" fmla="*/ 103 w 138"/>
                <a:gd name="T73" fmla="*/ 26 h 140"/>
                <a:gd name="T74" fmla="*/ 83 w 138"/>
                <a:gd name="T75" fmla="*/ 19 h 140"/>
                <a:gd name="T76" fmla="*/ 76 w 138"/>
                <a:gd name="T77" fmla="*/ 56 h 140"/>
                <a:gd name="T78" fmla="*/ 68 w 138"/>
                <a:gd name="T79" fmla="*/ 106 h 140"/>
                <a:gd name="T80" fmla="*/ 65 w 138"/>
                <a:gd name="T81" fmla="*/ 106 h 140"/>
                <a:gd name="T82" fmla="*/ 72 w 138"/>
                <a:gd name="T83" fmla="*/ 58 h 140"/>
                <a:gd name="T84" fmla="*/ 81 w 138"/>
                <a:gd name="T85" fmla="*/ 11 h 140"/>
                <a:gd name="T86" fmla="*/ 103 w 138"/>
                <a:gd name="T87" fmla="*/ 26 h 140"/>
                <a:gd name="T88" fmla="*/ 28 w 138"/>
                <a:gd name="T89" fmla="*/ 6 h 140"/>
                <a:gd name="T90" fmla="*/ 28 w 138"/>
                <a:gd name="T91" fmla="*/ 11 h 140"/>
                <a:gd name="T92" fmla="*/ 5 w 138"/>
                <a:gd name="T93" fmla="*/ 31 h 140"/>
                <a:gd name="T94" fmla="*/ 3 w 138"/>
                <a:gd name="T95" fmla="*/ 28 h 140"/>
                <a:gd name="T96" fmla="*/ 28 w 138"/>
                <a:gd name="T97" fmla="*/ 6 h 140"/>
                <a:gd name="T98" fmla="*/ 21 w 138"/>
                <a:gd name="T99" fmla="*/ 38 h 140"/>
                <a:gd name="T100" fmla="*/ 18 w 138"/>
                <a:gd name="T101" fmla="*/ 48 h 140"/>
                <a:gd name="T102" fmla="*/ 48 w 138"/>
                <a:gd name="T103" fmla="*/ 107 h 140"/>
                <a:gd name="T104" fmla="*/ 45 w 138"/>
                <a:gd name="T105" fmla="*/ 107 h 140"/>
                <a:gd name="T106" fmla="*/ 13 w 138"/>
                <a:gd name="T107" fmla="*/ 46 h 140"/>
                <a:gd name="T108" fmla="*/ 21 w 138"/>
                <a:gd name="T109" fmla="*/ 38 h 140"/>
                <a:gd name="T110" fmla="*/ 47 w 138"/>
                <a:gd name="T111" fmla="*/ 117 h 140"/>
                <a:gd name="T112" fmla="*/ 47 w 138"/>
                <a:gd name="T113" fmla="*/ 112 h 140"/>
                <a:gd name="T114" fmla="*/ 133 w 138"/>
                <a:gd name="T115" fmla="*/ 108 h 140"/>
                <a:gd name="T116" fmla="*/ 130 w 138"/>
                <a:gd name="T117" fmla="*/ 112 h 140"/>
                <a:gd name="T118" fmla="*/ 47 w 138"/>
                <a:gd name="T119" fmla="*/ 11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38" h="140">
                  <a:moveTo>
                    <a:pt x="77" y="1"/>
                  </a:moveTo>
                  <a:cubicBezTo>
                    <a:pt x="77" y="14"/>
                    <a:pt x="77" y="14"/>
                    <a:pt x="77" y="14"/>
                  </a:cubicBezTo>
                  <a:cubicBezTo>
                    <a:pt x="76" y="23"/>
                    <a:pt x="75" y="32"/>
                    <a:pt x="73" y="41"/>
                  </a:cubicBezTo>
                  <a:cubicBezTo>
                    <a:pt x="72" y="44"/>
                    <a:pt x="72" y="46"/>
                    <a:pt x="71" y="49"/>
                  </a:cubicBezTo>
                  <a:cubicBezTo>
                    <a:pt x="70" y="52"/>
                    <a:pt x="70" y="54"/>
                    <a:pt x="69" y="57"/>
                  </a:cubicBezTo>
                  <a:cubicBezTo>
                    <a:pt x="69" y="58"/>
                    <a:pt x="68" y="59"/>
                    <a:pt x="68" y="60"/>
                  </a:cubicBezTo>
                  <a:cubicBezTo>
                    <a:pt x="64" y="78"/>
                    <a:pt x="62" y="94"/>
                    <a:pt x="62" y="109"/>
                  </a:cubicBezTo>
                  <a:cubicBezTo>
                    <a:pt x="53" y="110"/>
                    <a:pt x="53" y="110"/>
                    <a:pt x="53" y="110"/>
                  </a:cubicBezTo>
                  <a:cubicBezTo>
                    <a:pt x="51" y="102"/>
                    <a:pt x="50" y="94"/>
                    <a:pt x="48" y="86"/>
                  </a:cubicBezTo>
                  <a:cubicBezTo>
                    <a:pt x="47" y="80"/>
                    <a:pt x="46" y="74"/>
                    <a:pt x="44" y="68"/>
                  </a:cubicBezTo>
                  <a:cubicBezTo>
                    <a:pt x="43" y="62"/>
                    <a:pt x="42" y="56"/>
                    <a:pt x="40" y="50"/>
                  </a:cubicBezTo>
                  <a:cubicBezTo>
                    <a:pt x="39" y="48"/>
                    <a:pt x="39" y="46"/>
                    <a:pt x="38" y="43"/>
                  </a:cubicBezTo>
                  <a:cubicBezTo>
                    <a:pt x="37" y="38"/>
                    <a:pt x="35" y="33"/>
                    <a:pt x="33" y="27"/>
                  </a:cubicBezTo>
                  <a:cubicBezTo>
                    <a:pt x="30" y="19"/>
                    <a:pt x="29" y="11"/>
                    <a:pt x="29" y="2"/>
                  </a:cubicBezTo>
                  <a:cubicBezTo>
                    <a:pt x="29" y="2"/>
                    <a:pt x="29" y="1"/>
                    <a:pt x="29" y="0"/>
                  </a:cubicBezTo>
                  <a:cubicBezTo>
                    <a:pt x="22" y="11"/>
                    <a:pt x="13" y="20"/>
                    <a:pt x="0" y="26"/>
                  </a:cubicBezTo>
                  <a:cubicBezTo>
                    <a:pt x="6" y="38"/>
                    <a:pt x="6" y="38"/>
                    <a:pt x="6" y="38"/>
                  </a:cubicBezTo>
                  <a:cubicBezTo>
                    <a:pt x="18" y="38"/>
                    <a:pt x="18" y="38"/>
                    <a:pt x="18" y="38"/>
                  </a:cubicBezTo>
                  <a:cubicBezTo>
                    <a:pt x="10" y="46"/>
                    <a:pt x="10" y="46"/>
                    <a:pt x="10" y="46"/>
                  </a:cubicBezTo>
                  <a:cubicBezTo>
                    <a:pt x="44" y="110"/>
                    <a:pt x="44" y="110"/>
                    <a:pt x="44" y="110"/>
                  </a:cubicBezTo>
                  <a:cubicBezTo>
                    <a:pt x="44" y="132"/>
                    <a:pt x="44" y="132"/>
                    <a:pt x="44" y="132"/>
                  </a:cubicBezTo>
                  <a:cubicBezTo>
                    <a:pt x="44" y="140"/>
                    <a:pt x="44" y="140"/>
                    <a:pt x="44" y="140"/>
                  </a:cubicBezTo>
                  <a:cubicBezTo>
                    <a:pt x="126" y="139"/>
                    <a:pt x="126" y="139"/>
                    <a:pt x="126" y="139"/>
                  </a:cubicBezTo>
                  <a:cubicBezTo>
                    <a:pt x="135" y="132"/>
                    <a:pt x="138" y="119"/>
                    <a:pt x="136" y="101"/>
                  </a:cubicBezTo>
                  <a:cubicBezTo>
                    <a:pt x="131" y="104"/>
                    <a:pt x="124" y="106"/>
                    <a:pt x="116" y="104"/>
                  </a:cubicBezTo>
                  <a:cubicBezTo>
                    <a:pt x="116" y="104"/>
                    <a:pt x="115" y="104"/>
                    <a:pt x="115" y="104"/>
                  </a:cubicBezTo>
                  <a:cubicBezTo>
                    <a:pt x="110" y="105"/>
                    <a:pt x="110" y="105"/>
                    <a:pt x="110" y="105"/>
                  </a:cubicBezTo>
                  <a:cubicBezTo>
                    <a:pt x="100" y="107"/>
                    <a:pt x="100" y="107"/>
                    <a:pt x="100" y="107"/>
                  </a:cubicBezTo>
                  <a:cubicBezTo>
                    <a:pt x="72" y="109"/>
                    <a:pt x="72" y="109"/>
                    <a:pt x="72" y="109"/>
                  </a:cubicBezTo>
                  <a:cubicBezTo>
                    <a:pt x="74" y="97"/>
                    <a:pt x="79" y="84"/>
                    <a:pt x="87" y="69"/>
                  </a:cubicBezTo>
                  <a:cubicBezTo>
                    <a:pt x="93" y="61"/>
                    <a:pt x="98" y="53"/>
                    <a:pt x="101" y="44"/>
                  </a:cubicBezTo>
                  <a:cubicBezTo>
                    <a:pt x="93" y="37"/>
                    <a:pt x="93" y="37"/>
                    <a:pt x="93" y="37"/>
                  </a:cubicBezTo>
                  <a:cubicBezTo>
                    <a:pt x="104" y="36"/>
                    <a:pt x="104" y="36"/>
                    <a:pt x="104" y="36"/>
                  </a:cubicBezTo>
                  <a:cubicBezTo>
                    <a:pt x="105" y="32"/>
                    <a:pt x="106" y="28"/>
                    <a:pt x="107" y="24"/>
                  </a:cubicBezTo>
                  <a:cubicBezTo>
                    <a:pt x="92" y="19"/>
                    <a:pt x="83" y="11"/>
                    <a:pt x="78" y="1"/>
                  </a:cubicBezTo>
                  <a:cubicBezTo>
                    <a:pt x="77" y="1"/>
                    <a:pt x="77" y="1"/>
                    <a:pt x="77" y="1"/>
                  </a:cubicBezTo>
                  <a:close/>
                  <a:moveTo>
                    <a:pt x="103" y="26"/>
                  </a:moveTo>
                  <a:cubicBezTo>
                    <a:pt x="83" y="19"/>
                    <a:pt x="83" y="19"/>
                    <a:pt x="83" y="19"/>
                  </a:cubicBezTo>
                  <a:cubicBezTo>
                    <a:pt x="76" y="56"/>
                    <a:pt x="76" y="56"/>
                    <a:pt x="76" y="56"/>
                  </a:cubicBezTo>
                  <a:cubicBezTo>
                    <a:pt x="71" y="73"/>
                    <a:pt x="69" y="90"/>
                    <a:pt x="68" y="106"/>
                  </a:cubicBezTo>
                  <a:cubicBezTo>
                    <a:pt x="65" y="106"/>
                    <a:pt x="65" y="106"/>
                    <a:pt x="65" y="106"/>
                  </a:cubicBezTo>
                  <a:cubicBezTo>
                    <a:pt x="65" y="90"/>
                    <a:pt x="67" y="74"/>
                    <a:pt x="72" y="58"/>
                  </a:cubicBezTo>
                  <a:cubicBezTo>
                    <a:pt x="81" y="11"/>
                    <a:pt x="81" y="11"/>
                    <a:pt x="81" y="11"/>
                  </a:cubicBezTo>
                  <a:cubicBezTo>
                    <a:pt x="103" y="26"/>
                    <a:pt x="103" y="26"/>
                    <a:pt x="103" y="26"/>
                  </a:cubicBezTo>
                  <a:close/>
                  <a:moveTo>
                    <a:pt x="28" y="6"/>
                  </a:moveTo>
                  <a:cubicBezTo>
                    <a:pt x="28" y="11"/>
                    <a:pt x="28" y="11"/>
                    <a:pt x="28" y="11"/>
                  </a:cubicBezTo>
                  <a:cubicBezTo>
                    <a:pt x="20" y="18"/>
                    <a:pt x="13" y="25"/>
                    <a:pt x="5" y="31"/>
                  </a:cubicBezTo>
                  <a:cubicBezTo>
                    <a:pt x="3" y="28"/>
                    <a:pt x="3" y="28"/>
                    <a:pt x="3" y="28"/>
                  </a:cubicBezTo>
                  <a:cubicBezTo>
                    <a:pt x="12" y="22"/>
                    <a:pt x="20" y="14"/>
                    <a:pt x="28" y="6"/>
                  </a:cubicBezTo>
                  <a:close/>
                  <a:moveTo>
                    <a:pt x="21" y="38"/>
                  </a:moveTo>
                  <a:cubicBezTo>
                    <a:pt x="18" y="48"/>
                    <a:pt x="18" y="48"/>
                    <a:pt x="18" y="48"/>
                  </a:cubicBezTo>
                  <a:cubicBezTo>
                    <a:pt x="48" y="107"/>
                    <a:pt x="48" y="107"/>
                    <a:pt x="48" y="107"/>
                  </a:cubicBezTo>
                  <a:cubicBezTo>
                    <a:pt x="45" y="107"/>
                    <a:pt x="45" y="107"/>
                    <a:pt x="45" y="107"/>
                  </a:cubicBezTo>
                  <a:cubicBezTo>
                    <a:pt x="13" y="46"/>
                    <a:pt x="13" y="46"/>
                    <a:pt x="13" y="46"/>
                  </a:cubicBezTo>
                  <a:cubicBezTo>
                    <a:pt x="21" y="38"/>
                    <a:pt x="21" y="38"/>
                    <a:pt x="21" y="38"/>
                  </a:cubicBezTo>
                  <a:close/>
                  <a:moveTo>
                    <a:pt x="47" y="117"/>
                  </a:moveTo>
                  <a:cubicBezTo>
                    <a:pt x="47" y="112"/>
                    <a:pt x="47" y="112"/>
                    <a:pt x="47" y="112"/>
                  </a:cubicBezTo>
                  <a:cubicBezTo>
                    <a:pt x="133" y="108"/>
                    <a:pt x="133" y="108"/>
                    <a:pt x="133" y="108"/>
                  </a:cubicBezTo>
                  <a:cubicBezTo>
                    <a:pt x="130" y="112"/>
                    <a:pt x="130" y="112"/>
                    <a:pt x="130" y="112"/>
                  </a:cubicBezTo>
                  <a:cubicBezTo>
                    <a:pt x="47" y="117"/>
                    <a:pt x="47" y="117"/>
                    <a:pt x="47" y="117"/>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5" name="Freeform 125"/>
            <p:cNvSpPr/>
            <p:nvPr/>
          </p:nvSpPr>
          <p:spPr bwMode="auto">
            <a:xfrm>
              <a:off x="2117119" y="3401701"/>
              <a:ext cx="51568" cy="122616"/>
            </a:xfrm>
            <a:custGeom>
              <a:avLst/>
              <a:gdLst>
                <a:gd name="T0" fmla="*/ 18 w 38"/>
                <a:gd name="T1" fmla="*/ 8 h 95"/>
                <a:gd name="T2" fmla="*/ 38 w 38"/>
                <a:gd name="T3" fmla="*/ 15 h 95"/>
                <a:gd name="T4" fmla="*/ 16 w 38"/>
                <a:gd name="T5" fmla="*/ 0 h 95"/>
                <a:gd name="T6" fmla="*/ 7 w 38"/>
                <a:gd name="T7" fmla="*/ 47 h 95"/>
                <a:gd name="T8" fmla="*/ 0 w 38"/>
                <a:gd name="T9" fmla="*/ 95 h 95"/>
                <a:gd name="T10" fmla="*/ 3 w 38"/>
                <a:gd name="T11" fmla="*/ 95 h 95"/>
                <a:gd name="T12" fmla="*/ 11 w 38"/>
                <a:gd name="T13" fmla="*/ 45 h 95"/>
                <a:gd name="T14" fmla="*/ 18 w 38"/>
                <a:gd name="T15" fmla="*/ 8 h 9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 h="95">
                  <a:moveTo>
                    <a:pt x="18" y="8"/>
                  </a:moveTo>
                  <a:cubicBezTo>
                    <a:pt x="38" y="15"/>
                    <a:pt x="38" y="15"/>
                    <a:pt x="38" y="15"/>
                  </a:cubicBezTo>
                  <a:cubicBezTo>
                    <a:pt x="16" y="0"/>
                    <a:pt x="16" y="0"/>
                    <a:pt x="16" y="0"/>
                  </a:cubicBezTo>
                  <a:cubicBezTo>
                    <a:pt x="7" y="47"/>
                    <a:pt x="7" y="47"/>
                    <a:pt x="7" y="47"/>
                  </a:cubicBezTo>
                  <a:cubicBezTo>
                    <a:pt x="2" y="63"/>
                    <a:pt x="0" y="79"/>
                    <a:pt x="0" y="95"/>
                  </a:cubicBezTo>
                  <a:cubicBezTo>
                    <a:pt x="3" y="95"/>
                    <a:pt x="3" y="95"/>
                    <a:pt x="3" y="95"/>
                  </a:cubicBezTo>
                  <a:cubicBezTo>
                    <a:pt x="4" y="79"/>
                    <a:pt x="6" y="62"/>
                    <a:pt x="11" y="45"/>
                  </a:cubicBezTo>
                  <a:cubicBezTo>
                    <a:pt x="18" y="8"/>
                    <a:pt x="18" y="8"/>
                    <a:pt x="18" y="8"/>
                  </a:cubicBez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6" name="Freeform 126"/>
            <p:cNvSpPr/>
            <p:nvPr/>
          </p:nvSpPr>
          <p:spPr bwMode="auto">
            <a:xfrm>
              <a:off x="2031173" y="3394825"/>
              <a:ext cx="34378" cy="32086"/>
            </a:xfrm>
            <a:custGeom>
              <a:avLst/>
              <a:gdLst>
                <a:gd name="T0" fmla="*/ 25 w 25"/>
                <a:gd name="T1" fmla="*/ 5 h 25"/>
                <a:gd name="T2" fmla="*/ 25 w 25"/>
                <a:gd name="T3" fmla="*/ 0 h 25"/>
                <a:gd name="T4" fmla="*/ 0 w 25"/>
                <a:gd name="T5" fmla="*/ 22 h 25"/>
                <a:gd name="T6" fmla="*/ 2 w 25"/>
                <a:gd name="T7" fmla="*/ 25 h 25"/>
                <a:gd name="T8" fmla="*/ 25 w 25"/>
                <a:gd name="T9" fmla="*/ 5 h 25"/>
              </a:gdLst>
              <a:ahLst/>
              <a:cxnLst>
                <a:cxn ang="0">
                  <a:pos x="T0" y="T1"/>
                </a:cxn>
                <a:cxn ang="0">
                  <a:pos x="T2" y="T3"/>
                </a:cxn>
                <a:cxn ang="0">
                  <a:pos x="T4" y="T5"/>
                </a:cxn>
                <a:cxn ang="0">
                  <a:pos x="T6" y="T7"/>
                </a:cxn>
                <a:cxn ang="0">
                  <a:pos x="T8" y="T9"/>
                </a:cxn>
              </a:cxnLst>
              <a:rect l="0" t="0" r="r" b="b"/>
              <a:pathLst>
                <a:path w="25" h="25">
                  <a:moveTo>
                    <a:pt x="25" y="5"/>
                  </a:moveTo>
                  <a:cubicBezTo>
                    <a:pt x="25" y="0"/>
                    <a:pt x="25" y="0"/>
                    <a:pt x="25" y="0"/>
                  </a:cubicBezTo>
                  <a:cubicBezTo>
                    <a:pt x="17" y="8"/>
                    <a:pt x="9" y="16"/>
                    <a:pt x="0" y="22"/>
                  </a:cubicBezTo>
                  <a:cubicBezTo>
                    <a:pt x="2" y="25"/>
                    <a:pt x="2" y="25"/>
                    <a:pt x="2" y="25"/>
                  </a:cubicBezTo>
                  <a:cubicBezTo>
                    <a:pt x="10" y="19"/>
                    <a:pt x="17" y="12"/>
                    <a:pt x="25" y="5"/>
                  </a:cubicBez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7" name="Freeform 127"/>
            <p:cNvSpPr/>
            <p:nvPr/>
          </p:nvSpPr>
          <p:spPr bwMode="auto">
            <a:xfrm>
              <a:off x="2044924" y="3436079"/>
              <a:ext cx="48130" cy="89383"/>
            </a:xfrm>
            <a:custGeom>
              <a:avLst/>
              <a:gdLst>
                <a:gd name="T0" fmla="*/ 6 w 42"/>
                <a:gd name="T1" fmla="*/ 12 h 78"/>
                <a:gd name="T2" fmla="*/ 10 w 42"/>
                <a:gd name="T3" fmla="*/ 0 h 78"/>
                <a:gd name="T4" fmla="*/ 0 w 42"/>
                <a:gd name="T5" fmla="*/ 9 h 78"/>
                <a:gd name="T6" fmla="*/ 39 w 42"/>
                <a:gd name="T7" fmla="*/ 78 h 78"/>
                <a:gd name="T8" fmla="*/ 42 w 42"/>
                <a:gd name="T9" fmla="*/ 78 h 78"/>
                <a:gd name="T10" fmla="*/ 6 w 42"/>
                <a:gd name="T11" fmla="*/ 12 h 78"/>
                <a:gd name="T12" fmla="*/ 6 w 42"/>
                <a:gd name="T13" fmla="*/ 12 h 78"/>
              </a:gdLst>
              <a:ahLst/>
              <a:cxnLst>
                <a:cxn ang="0">
                  <a:pos x="T0" y="T1"/>
                </a:cxn>
                <a:cxn ang="0">
                  <a:pos x="T2" y="T3"/>
                </a:cxn>
                <a:cxn ang="0">
                  <a:pos x="T4" y="T5"/>
                </a:cxn>
                <a:cxn ang="0">
                  <a:pos x="T6" y="T7"/>
                </a:cxn>
                <a:cxn ang="0">
                  <a:pos x="T8" y="T9"/>
                </a:cxn>
                <a:cxn ang="0">
                  <a:pos x="T10" y="T11"/>
                </a:cxn>
                <a:cxn ang="0">
                  <a:pos x="T12" y="T13"/>
                </a:cxn>
              </a:cxnLst>
              <a:rect l="0" t="0" r="r" b="b"/>
              <a:pathLst>
                <a:path w="42" h="78">
                  <a:moveTo>
                    <a:pt x="6" y="12"/>
                  </a:moveTo>
                  <a:lnTo>
                    <a:pt x="10" y="0"/>
                  </a:lnTo>
                  <a:lnTo>
                    <a:pt x="0" y="9"/>
                  </a:lnTo>
                  <a:lnTo>
                    <a:pt x="39" y="78"/>
                  </a:lnTo>
                  <a:lnTo>
                    <a:pt x="42" y="78"/>
                  </a:lnTo>
                  <a:lnTo>
                    <a:pt x="6" y="12"/>
                  </a:lnTo>
                  <a:lnTo>
                    <a:pt x="6" y="12"/>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8" name="Freeform 128"/>
            <p:cNvSpPr/>
            <p:nvPr/>
          </p:nvSpPr>
          <p:spPr bwMode="auto">
            <a:xfrm>
              <a:off x="2091908" y="3527756"/>
              <a:ext cx="118032" cy="11459"/>
            </a:xfrm>
            <a:custGeom>
              <a:avLst/>
              <a:gdLst>
                <a:gd name="T0" fmla="*/ 0 w 103"/>
                <a:gd name="T1" fmla="*/ 4 h 10"/>
                <a:gd name="T2" fmla="*/ 0 w 103"/>
                <a:gd name="T3" fmla="*/ 10 h 10"/>
                <a:gd name="T4" fmla="*/ 99 w 103"/>
                <a:gd name="T5" fmla="*/ 4 h 10"/>
                <a:gd name="T6" fmla="*/ 103 w 103"/>
                <a:gd name="T7" fmla="*/ 0 h 10"/>
                <a:gd name="T8" fmla="*/ 0 w 103"/>
                <a:gd name="T9" fmla="*/ 4 h 10"/>
                <a:gd name="T10" fmla="*/ 0 w 103"/>
                <a:gd name="T11" fmla="*/ 4 h 10"/>
              </a:gdLst>
              <a:ahLst/>
              <a:cxnLst>
                <a:cxn ang="0">
                  <a:pos x="T0" y="T1"/>
                </a:cxn>
                <a:cxn ang="0">
                  <a:pos x="T2" y="T3"/>
                </a:cxn>
                <a:cxn ang="0">
                  <a:pos x="T4" y="T5"/>
                </a:cxn>
                <a:cxn ang="0">
                  <a:pos x="T6" y="T7"/>
                </a:cxn>
                <a:cxn ang="0">
                  <a:pos x="T8" y="T9"/>
                </a:cxn>
                <a:cxn ang="0">
                  <a:pos x="T10" y="T11"/>
                </a:cxn>
              </a:cxnLst>
              <a:rect l="0" t="0" r="r" b="b"/>
              <a:pathLst>
                <a:path w="103" h="10">
                  <a:moveTo>
                    <a:pt x="0" y="4"/>
                  </a:moveTo>
                  <a:lnTo>
                    <a:pt x="0" y="10"/>
                  </a:lnTo>
                  <a:lnTo>
                    <a:pt x="99" y="4"/>
                  </a:lnTo>
                  <a:lnTo>
                    <a:pt x="103" y="0"/>
                  </a:lnTo>
                  <a:lnTo>
                    <a:pt x="0" y="4"/>
                  </a:lnTo>
                  <a:lnTo>
                    <a:pt x="0" y="4"/>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69" name="Freeform 129"/>
            <p:cNvSpPr/>
            <p:nvPr/>
          </p:nvSpPr>
          <p:spPr bwMode="auto">
            <a:xfrm>
              <a:off x="2105660" y="3387950"/>
              <a:ext cx="27503" cy="52713"/>
            </a:xfrm>
            <a:custGeom>
              <a:avLst/>
              <a:gdLst>
                <a:gd name="T0" fmla="*/ 20 w 20"/>
                <a:gd name="T1" fmla="*/ 13 h 40"/>
                <a:gd name="T2" fmla="*/ 20 w 20"/>
                <a:gd name="T3" fmla="*/ 0 h 40"/>
                <a:gd name="T4" fmla="*/ 9 w 20"/>
                <a:gd name="T5" fmla="*/ 14 h 40"/>
                <a:gd name="T6" fmla="*/ 0 w 20"/>
                <a:gd name="T7" fmla="*/ 23 h 40"/>
                <a:gd name="T8" fmla="*/ 8 w 20"/>
                <a:gd name="T9" fmla="*/ 32 h 40"/>
                <a:gd name="T10" fmla="*/ 16 w 20"/>
                <a:gd name="T11" fmla="*/ 40 h 40"/>
                <a:gd name="T12" fmla="*/ 20 w 20"/>
                <a:gd name="T13" fmla="*/ 13 h 40"/>
              </a:gdLst>
              <a:ahLst/>
              <a:cxnLst>
                <a:cxn ang="0">
                  <a:pos x="T0" y="T1"/>
                </a:cxn>
                <a:cxn ang="0">
                  <a:pos x="T2" y="T3"/>
                </a:cxn>
                <a:cxn ang="0">
                  <a:pos x="T4" y="T5"/>
                </a:cxn>
                <a:cxn ang="0">
                  <a:pos x="T6" y="T7"/>
                </a:cxn>
                <a:cxn ang="0">
                  <a:pos x="T8" y="T9"/>
                </a:cxn>
                <a:cxn ang="0">
                  <a:pos x="T10" y="T11"/>
                </a:cxn>
                <a:cxn ang="0">
                  <a:pos x="T12" y="T13"/>
                </a:cxn>
              </a:cxnLst>
              <a:rect l="0" t="0" r="r" b="b"/>
              <a:pathLst>
                <a:path w="20" h="40">
                  <a:moveTo>
                    <a:pt x="20" y="13"/>
                  </a:moveTo>
                  <a:cubicBezTo>
                    <a:pt x="20" y="0"/>
                    <a:pt x="20" y="0"/>
                    <a:pt x="20" y="0"/>
                  </a:cubicBezTo>
                  <a:cubicBezTo>
                    <a:pt x="17" y="5"/>
                    <a:pt x="13" y="10"/>
                    <a:pt x="9" y="14"/>
                  </a:cubicBezTo>
                  <a:cubicBezTo>
                    <a:pt x="6" y="17"/>
                    <a:pt x="3" y="20"/>
                    <a:pt x="0" y="23"/>
                  </a:cubicBezTo>
                  <a:cubicBezTo>
                    <a:pt x="8" y="32"/>
                    <a:pt x="8" y="32"/>
                    <a:pt x="8" y="32"/>
                  </a:cubicBezTo>
                  <a:cubicBezTo>
                    <a:pt x="16" y="40"/>
                    <a:pt x="16" y="40"/>
                    <a:pt x="16" y="40"/>
                  </a:cubicBezTo>
                  <a:cubicBezTo>
                    <a:pt x="18" y="31"/>
                    <a:pt x="19" y="22"/>
                    <a:pt x="20" y="13"/>
                  </a:cubicBez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0" name="Freeform 130"/>
            <p:cNvSpPr/>
            <p:nvPr/>
          </p:nvSpPr>
          <p:spPr bwMode="auto">
            <a:xfrm>
              <a:off x="2113681" y="3430351"/>
              <a:ext cx="13751" cy="20627"/>
            </a:xfrm>
            <a:custGeom>
              <a:avLst/>
              <a:gdLst>
                <a:gd name="T0" fmla="*/ 8 w 10"/>
                <a:gd name="T1" fmla="*/ 16 h 16"/>
                <a:gd name="T2" fmla="*/ 10 w 10"/>
                <a:gd name="T3" fmla="*/ 8 h 16"/>
                <a:gd name="T4" fmla="*/ 2 w 10"/>
                <a:gd name="T5" fmla="*/ 0 h 16"/>
                <a:gd name="T6" fmla="*/ 0 w 10"/>
                <a:gd name="T7" fmla="*/ 3 h 16"/>
                <a:gd name="T8" fmla="*/ 8 w 10"/>
                <a:gd name="T9" fmla="*/ 16 h 16"/>
              </a:gdLst>
              <a:ahLst/>
              <a:cxnLst>
                <a:cxn ang="0">
                  <a:pos x="T0" y="T1"/>
                </a:cxn>
                <a:cxn ang="0">
                  <a:pos x="T2" y="T3"/>
                </a:cxn>
                <a:cxn ang="0">
                  <a:pos x="T4" y="T5"/>
                </a:cxn>
                <a:cxn ang="0">
                  <a:pos x="T6" y="T7"/>
                </a:cxn>
                <a:cxn ang="0">
                  <a:pos x="T8" y="T9"/>
                </a:cxn>
              </a:cxnLst>
              <a:rect l="0" t="0" r="r" b="b"/>
              <a:pathLst>
                <a:path w="10" h="16">
                  <a:moveTo>
                    <a:pt x="8" y="16"/>
                  </a:moveTo>
                  <a:cubicBezTo>
                    <a:pt x="9" y="13"/>
                    <a:pt x="9" y="11"/>
                    <a:pt x="10" y="8"/>
                  </a:cubicBezTo>
                  <a:cubicBezTo>
                    <a:pt x="2" y="0"/>
                    <a:pt x="2" y="0"/>
                    <a:pt x="2" y="0"/>
                  </a:cubicBezTo>
                  <a:cubicBezTo>
                    <a:pt x="0" y="3"/>
                    <a:pt x="0" y="3"/>
                    <a:pt x="0" y="3"/>
                  </a:cubicBezTo>
                  <a:cubicBezTo>
                    <a:pt x="8" y="16"/>
                    <a:pt x="8" y="16"/>
                    <a:pt x="8" y="16"/>
                  </a:cubicBezTo>
                  <a:close/>
                </a:path>
              </a:pathLst>
            </a:custGeom>
            <a:solidFill>
              <a:srgbClr val="C8C8C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1" name="Freeform 131"/>
            <p:cNvSpPr/>
            <p:nvPr/>
          </p:nvSpPr>
          <p:spPr bwMode="auto">
            <a:xfrm>
              <a:off x="2087325" y="3430351"/>
              <a:ext cx="148972" cy="846850"/>
            </a:xfrm>
            <a:custGeom>
              <a:avLst/>
              <a:gdLst>
                <a:gd name="T0" fmla="*/ 95 w 108"/>
                <a:gd name="T1" fmla="*/ 51 h 653"/>
                <a:gd name="T2" fmla="*/ 90 w 108"/>
                <a:gd name="T3" fmla="*/ 55 h 653"/>
                <a:gd name="T4" fmla="*/ 98 w 108"/>
                <a:gd name="T5" fmla="*/ 55 h 653"/>
                <a:gd name="T6" fmla="*/ 99 w 108"/>
                <a:gd name="T7" fmla="*/ 58 h 653"/>
                <a:gd name="T8" fmla="*/ 97 w 108"/>
                <a:gd name="T9" fmla="*/ 61 h 653"/>
                <a:gd name="T10" fmla="*/ 101 w 108"/>
                <a:gd name="T11" fmla="*/ 60 h 653"/>
                <a:gd name="T12" fmla="*/ 100 w 108"/>
                <a:gd name="T13" fmla="*/ 63 h 653"/>
                <a:gd name="T14" fmla="*/ 94 w 108"/>
                <a:gd name="T15" fmla="*/ 66 h 653"/>
                <a:gd name="T16" fmla="*/ 93 w 108"/>
                <a:gd name="T17" fmla="*/ 67 h 653"/>
                <a:gd name="T18" fmla="*/ 92 w 108"/>
                <a:gd name="T19" fmla="*/ 68 h 653"/>
                <a:gd name="T20" fmla="*/ 82 w 108"/>
                <a:gd name="T21" fmla="*/ 106 h 653"/>
                <a:gd name="T22" fmla="*/ 0 w 108"/>
                <a:gd name="T23" fmla="*/ 107 h 653"/>
                <a:gd name="T24" fmla="*/ 0 w 108"/>
                <a:gd name="T25" fmla="*/ 117 h 653"/>
                <a:gd name="T26" fmla="*/ 0 w 108"/>
                <a:gd name="T27" fmla="*/ 121 h 653"/>
                <a:gd name="T28" fmla="*/ 42 w 108"/>
                <a:gd name="T29" fmla="*/ 123 h 653"/>
                <a:gd name="T30" fmla="*/ 47 w 108"/>
                <a:gd name="T31" fmla="*/ 123 h 653"/>
                <a:gd name="T32" fmla="*/ 47 w 108"/>
                <a:gd name="T33" fmla="*/ 132 h 653"/>
                <a:gd name="T34" fmla="*/ 64 w 108"/>
                <a:gd name="T35" fmla="*/ 201 h 653"/>
                <a:gd name="T36" fmla="*/ 74 w 108"/>
                <a:gd name="T37" fmla="*/ 252 h 653"/>
                <a:gd name="T38" fmla="*/ 25 w 108"/>
                <a:gd name="T39" fmla="*/ 226 h 653"/>
                <a:gd name="T40" fmla="*/ 29 w 108"/>
                <a:gd name="T41" fmla="*/ 248 h 653"/>
                <a:gd name="T42" fmla="*/ 68 w 108"/>
                <a:gd name="T43" fmla="*/ 290 h 653"/>
                <a:gd name="T44" fmla="*/ 75 w 108"/>
                <a:gd name="T45" fmla="*/ 288 h 653"/>
                <a:gd name="T46" fmla="*/ 66 w 108"/>
                <a:gd name="T47" fmla="*/ 370 h 653"/>
                <a:gd name="T48" fmla="*/ 66 w 108"/>
                <a:gd name="T49" fmla="*/ 463 h 653"/>
                <a:gd name="T50" fmla="*/ 79 w 108"/>
                <a:gd name="T51" fmla="*/ 564 h 653"/>
                <a:gd name="T52" fmla="*/ 79 w 108"/>
                <a:gd name="T53" fmla="*/ 595 h 653"/>
                <a:gd name="T54" fmla="*/ 56 w 108"/>
                <a:gd name="T55" fmla="*/ 614 h 653"/>
                <a:gd name="T56" fmla="*/ 55 w 108"/>
                <a:gd name="T57" fmla="*/ 614 h 653"/>
                <a:gd name="T58" fmla="*/ 52 w 108"/>
                <a:gd name="T59" fmla="*/ 631 h 653"/>
                <a:gd name="T60" fmla="*/ 65 w 108"/>
                <a:gd name="T61" fmla="*/ 637 h 653"/>
                <a:gd name="T62" fmla="*/ 65 w 108"/>
                <a:gd name="T63" fmla="*/ 648 h 653"/>
                <a:gd name="T64" fmla="*/ 98 w 108"/>
                <a:gd name="T65" fmla="*/ 652 h 653"/>
                <a:gd name="T66" fmla="*/ 106 w 108"/>
                <a:gd name="T67" fmla="*/ 645 h 653"/>
                <a:gd name="T68" fmla="*/ 102 w 108"/>
                <a:gd name="T69" fmla="*/ 630 h 653"/>
                <a:gd name="T70" fmla="*/ 93 w 108"/>
                <a:gd name="T71" fmla="*/ 604 h 653"/>
                <a:gd name="T72" fmla="*/ 93 w 108"/>
                <a:gd name="T73" fmla="*/ 544 h 653"/>
                <a:gd name="T74" fmla="*/ 84 w 108"/>
                <a:gd name="T75" fmla="*/ 450 h 653"/>
                <a:gd name="T76" fmla="*/ 84 w 108"/>
                <a:gd name="T77" fmla="*/ 351 h 653"/>
                <a:gd name="T78" fmla="*/ 88 w 108"/>
                <a:gd name="T79" fmla="*/ 283 h 653"/>
                <a:gd name="T80" fmla="*/ 108 w 108"/>
                <a:gd name="T81" fmla="*/ 276 h 653"/>
                <a:gd name="T82" fmla="*/ 93 w 108"/>
                <a:gd name="T83" fmla="*/ 211 h 653"/>
                <a:gd name="T84" fmla="*/ 78 w 108"/>
                <a:gd name="T85" fmla="*/ 121 h 653"/>
                <a:gd name="T86" fmla="*/ 101 w 108"/>
                <a:gd name="T87" fmla="*/ 112 h 653"/>
                <a:gd name="T88" fmla="*/ 101 w 108"/>
                <a:gd name="T89" fmla="*/ 101 h 653"/>
                <a:gd name="T90" fmla="*/ 104 w 108"/>
                <a:gd name="T91" fmla="*/ 94 h 653"/>
                <a:gd name="T92" fmla="*/ 104 w 108"/>
                <a:gd name="T93" fmla="*/ 57 h 653"/>
                <a:gd name="T94" fmla="*/ 97 w 108"/>
                <a:gd name="T95" fmla="*/ 21 h 653"/>
                <a:gd name="T96" fmla="*/ 90 w 108"/>
                <a:gd name="T97" fmla="*/ 0 h 653"/>
                <a:gd name="T98" fmla="*/ 95 w 108"/>
                <a:gd name="T99" fmla="*/ 48 h 653"/>
                <a:gd name="T100" fmla="*/ 95 w 108"/>
                <a:gd name="T101" fmla="*/ 51 h 6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08" h="653">
                  <a:moveTo>
                    <a:pt x="95" y="51"/>
                  </a:moveTo>
                  <a:cubicBezTo>
                    <a:pt x="94" y="52"/>
                    <a:pt x="93" y="54"/>
                    <a:pt x="90" y="55"/>
                  </a:cubicBezTo>
                  <a:cubicBezTo>
                    <a:pt x="98" y="55"/>
                    <a:pt x="98" y="55"/>
                    <a:pt x="98" y="55"/>
                  </a:cubicBezTo>
                  <a:cubicBezTo>
                    <a:pt x="99" y="56"/>
                    <a:pt x="99" y="57"/>
                    <a:pt x="99" y="58"/>
                  </a:cubicBezTo>
                  <a:cubicBezTo>
                    <a:pt x="98" y="59"/>
                    <a:pt x="98" y="60"/>
                    <a:pt x="97" y="61"/>
                  </a:cubicBezTo>
                  <a:cubicBezTo>
                    <a:pt x="101" y="60"/>
                    <a:pt x="101" y="60"/>
                    <a:pt x="101" y="60"/>
                  </a:cubicBezTo>
                  <a:cubicBezTo>
                    <a:pt x="101" y="61"/>
                    <a:pt x="100" y="62"/>
                    <a:pt x="100" y="63"/>
                  </a:cubicBezTo>
                  <a:cubicBezTo>
                    <a:pt x="99" y="65"/>
                    <a:pt x="97" y="66"/>
                    <a:pt x="94" y="66"/>
                  </a:cubicBezTo>
                  <a:cubicBezTo>
                    <a:pt x="94" y="67"/>
                    <a:pt x="93" y="67"/>
                    <a:pt x="93" y="67"/>
                  </a:cubicBezTo>
                  <a:cubicBezTo>
                    <a:pt x="92" y="68"/>
                    <a:pt x="92" y="68"/>
                    <a:pt x="92" y="68"/>
                  </a:cubicBezTo>
                  <a:cubicBezTo>
                    <a:pt x="94" y="86"/>
                    <a:pt x="91" y="99"/>
                    <a:pt x="82" y="106"/>
                  </a:cubicBezTo>
                  <a:cubicBezTo>
                    <a:pt x="0" y="107"/>
                    <a:pt x="0" y="107"/>
                    <a:pt x="0" y="107"/>
                  </a:cubicBezTo>
                  <a:cubicBezTo>
                    <a:pt x="0" y="117"/>
                    <a:pt x="0" y="117"/>
                    <a:pt x="0" y="117"/>
                  </a:cubicBezTo>
                  <a:cubicBezTo>
                    <a:pt x="0" y="121"/>
                    <a:pt x="0" y="121"/>
                    <a:pt x="0" y="121"/>
                  </a:cubicBezTo>
                  <a:cubicBezTo>
                    <a:pt x="14" y="122"/>
                    <a:pt x="29" y="123"/>
                    <a:pt x="42" y="123"/>
                  </a:cubicBezTo>
                  <a:cubicBezTo>
                    <a:pt x="44" y="123"/>
                    <a:pt x="46" y="123"/>
                    <a:pt x="47" y="123"/>
                  </a:cubicBezTo>
                  <a:cubicBezTo>
                    <a:pt x="47" y="132"/>
                    <a:pt x="47" y="132"/>
                    <a:pt x="47" y="132"/>
                  </a:cubicBezTo>
                  <a:cubicBezTo>
                    <a:pt x="64" y="201"/>
                    <a:pt x="64" y="201"/>
                    <a:pt x="64" y="201"/>
                  </a:cubicBezTo>
                  <a:cubicBezTo>
                    <a:pt x="71" y="219"/>
                    <a:pt x="74" y="236"/>
                    <a:pt x="74" y="252"/>
                  </a:cubicBezTo>
                  <a:cubicBezTo>
                    <a:pt x="55" y="270"/>
                    <a:pt x="39" y="262"/>
                    <a:pt x="25" y="226"/>
                  </a:cubicBezTo>
                  <a:cubicBezTo>
                    <a:pt x="29" y="248"/>
                    <a:pt x="29" y="248"/>
                    <a:pt x="29" y="248"/>
                  </a:cubicBezTo>
                  <a:cubicBezTo>
                    <a:pt x="35" y="282"/>
                    <a:pt x="49" y="296"/>
                    <a:pt x="68" y="290"/>
                  </a:cubicBezTo>
                  <a:cubicBezTo>
                    <a:pt x="75" y="288"/>
                    <a:pt x="75" y="288"/>
                    <a:pt x="75" y="288"/>
                  </a:cubicBezTo>
                  <a:cubicBezTo>
                    <a:pt x="66" y="370"/>
                    <a:pt x="66" y="370"/>
                    <a:pt x="66" y="370"/>
                  </a:cubicBezTo>
                  <a:cubicBezTo>
                    <a:pt x="66" y="463"/>
                    <a:pt x="66" y="463"/>
                    <a:pt x="66" y="463"/>
                  </a:cubicBezTo>
                  <a:cubicBezTo>
                    <a:pt x="79" y="564"/>
                    <a:pt x="79" y="564"/>
                    <a:pt x="79" y="564"/>
                  </a:cubicBezTo>
                  <a:cubicBezTo>
                    <a:pt x="79" y="595"/>
                    <a:pt x="79" y="595"/>
                    <a:pt x="79" y="595"/>
                  </a:cubicBezTo>
                  <a:cubicBezTo>
                    <a:pt x="56" y="614"/>
                    <a:pt x="56" y="614"/>
                    <a:pt x="56" y="614"/>
                  </a:cubicBezTo>
                  <a:cubicBezTo>
                    <a:pt x="56" y="614"/>
                    <a:pt x="56" y="614"/>
                    <a:pt x="55" y="614"/>
                  </a:cubicBezTo>
                  <a:cubicBezTo>
                    <a:pt x="52" y="631"/>
                    <a:pt x="52" y="631"/>
                    <a:pt x="52" y="631"/>
                  </a:cubicBezTo>
                  <a:cubicBezTo>
                    <a:pt x="65" y="637"/>
                    <a:pt x="65" y="637"/>
                    <a:pt x="65" y="637"/>
                  </a:cubicBezTo>
                  <a:cubicBezTo>
                    <a:pt x="65" y="648"/>
                    <a:pt x="65" y="648"/>
                    <a:pt x="65" y="648"/>
                  </a:cubicBezTo>
                  <a:cubicBezTo>
                    <a:pt x="98" y="652"/>
                    <a:pt x="98" y="652"/>
                    <a:pt x="98" y="652"/>
                  </a:cubicBezTo>
                  <a:cubicBezTo>
                    <a:pt x="103" y="653"/>
                    <a:pt x="106" y="650"/>
                    <a:pt x="106" y="645"/>
                  </a:cubicBezTo>
                  <a:cubicBezTo>
                    <a:pt x="106" y="641"/>
                    <a:pt x="105" y="636"/>
                    <a:pt x="102" y="630"/>
                  </a:cubicBezTo>
                  <a:cubicBezTo>
                    <a:pt x="93" y="604"/>
                    <a:pt x="93" y="604"/>
                    <a:pt x="93" y="604"/>
                  </a:cubicBezTo>
                  <a:cubicBezTo>
                    <a:pt x="95" y="586"/>
                    <a:pt x="95" y="566"/>
                    <a:pt x="93" y="544"/>
                  </a:cubicBezTo>
                  <a:cubicBezTo>
                    <a:pt x="84" y="450"/>
                    <a:pt x="84" y="450"/>
                    <a:pt x="84" y="450"/>
                  </a:cubicBezTo>
                  <a:cubicBezTo>
                    <a:pt x="84" y="351"/>
                    <a:pt x="84" y="351"/>
                    <a:pt x="84" y="351"/>
                  </a:cubicBezTo>
                  <a:cubicBezTo>
                    <a:pt x="88" y="283"/>
                    <a:pt x="88" y="283"/>
                    <a:pt x="88" y="283"/>
                  </a:cubicBezTo>
                  <a:cubicBezTo>
                    <a:pt x="108" y="276"/>
                    <a:pt x="108" y="276"/>
                    <a:pt x="108" y="276"/>
                  </a:cubicBezTo>
                  <a:cubicBezTo>
                    <a:pt x="93" y="211"/>
                    <a:pt x="93" y="211"/>
                    <a:pt x="93" y="211"/>
                  </a:cubicBezTo>
                  <a:cubicBezTo>
                    <a:pt x="78" y="121"/>
                    <a:pt x="78" y="121"/>
                    <a:pt x="78" y="121"/>
                  </a:cubicBezTo>
                  <a:cubicBezTo>
                    <a:pt x="90" y="123"/>
                    <a:pt x="98" y="120"/>
                    <a:pt x="101" y="112"/>
                  </a:cubicBezTo>
                  <a:cubicBezTo>
                    <a:pt x="101" y="101"/>
                    <a:pt x="101" y="101"/>
                    <a:pt x="101" y="101"/>
                  </a:cubicBezTo>
                  <a:cubicBezTo>
                    <a:pt x="104" y="94"/>
                    <a:pt x="104" y="94"/>
                    <a:pt x="104" y="94"/>
                  </a:cubicBezTo>
                  <a:cubicBezTo>
                    <a:pt x="104" y="57"/>
                    <a:pt x="104" y="57"/>
                    <a:pt x="104" y="57"/>
                  </a:cubicBezTo>
                  <a:cubicBezTo>
                    <a:pt x="97" y="21"/>
                    <a:pt x="97" y="21"/>
                    <a:pt x="97" y="21"/>
                  </a:cubicBezTo>
                  <a:cubicBezTo>
                    <a:pt x="96" y="11"/>
                    <a:pt x="93" y="3"/>
                    <a:pt x="90" y="0"/>
                  </a:cubicBezTo>
                  <a:cubicBezTo>
                    <a:pt x="93" y="16"/>
                    <a:pt x="94" y="32"/>
                    <a:pt x="95" y="48"/>
                  </a:cubicBezTo>
                  <a:cubicBezTo>
                    <a:pt x="95" y="49"/>
                    <a:pt x="95" y="50"/>
                    <a:pt x="95" y="51"/>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2" name="Freeform 132"/>
            <p:cNvSpPr/>
            <p:nvPr/>
          </p:nvSpPr>
          <p:spPr bwMode="auto">
            <a:xfrm>
              <a:off x="2175562" y="3495668"/>
              <a:ext cx="42400" cy="22919"/>
            </a:xfrm>
            <a:custGeom>
              <a:avLst/>
              <a:gdLst>
                <a:gd name="T0" fmla="*/ 26 w 31"/>
                <a:gd name="T1" fmla="*/ 4 h 17"/>
                <a:gd name="T2" fmla="*/ 31 w 31"/>
                <a:gd name="T3" fmla="*/ 0 h 17"/>
                <a:gd name="T4" fmla="*/ 9 w 31"/>
                <a:gd name="T5" fmla="*/ 3 h 17"/>
                <a:gd name="T6" fmla="*/ 0 w 31"/>
                <a:gd name="T7" fmla="*/ 17 h 17"/>
                <a:gd name="T8" fmla="*/ 12 w 31"/>
                <a:gd name="T9" fmla="*/ 5 h 17"/>
                <a:gd name="T10" fmla="*/ 26 w 31"/>
                <a:gd name="T11" fmla="*/ 4 h 17"/>
              </a:gdLst>
              <a:ahLst/>
              <a:cxnLst>
                <a:cxn ang="0">
                  <a:pos x="T0" y="T1"/>
                </a:cxn>
                <a:cxn ang="0">
                  <a:pos x="T2" y="T3"/>
                </a:cxn>
                <a:cxn ang="0">
                  <a:pos x="T4" y="T5"/>
                </a:cxn>
                <a:cxn ang="0">
                  <a:pos x="T6" y="T7"/>
                </a:cxn>
                <a:cxn ang="0">
                  <a:pos x="T8" y="T9"/>
                </a:cxn>
                <a:cxn ang="0">
                  <a:pos x="T10" y="T11"/>
                </a:cxn>
              </a:cxnLst>
              <a:rect l="0" t="0" r="r" b="b"/>
              <a:pathLst>
                <a:path w="31" h="17">
                  <a:moveTo>
                    <a:pt x="26" y="4"/>
                  </a:moveTo>
                  <a:cubicBezTo>
                    <a:pt x="29" y="3"/>
                    <a:pt x="30" y="1"/>
                    <a:pt x="31" y="0"/>
                  </a:cubicBezTo>
                  <a:cubicBezTo>
                    <a:pt x="9" y="3"/>
                    <a:pt x="9" y="3"/>
                    <a:pt x="9" y="3"/>
                  </a:cubicBezTo>
                  <a:cubicBezTo>
                    <a:pt x="0" y="17"/>
                    <a:pt x="0" y="17"/>
                    <a:pt x="0" y="17"/>
                  </a:cubicBezTo>
                  <a:cubicBezTo>
                    <a:pt x="12" y="5"/>
                    <a:pt x="12" y="5"/>
                    <a:pt x="12" y="5"/>
                  </a:cubicBezTo>
                  <a:cubicBezTo>
                    <a:pt x="26" y="4"/>
                    <a:pt x="26" y="4"/>
                    <a:pt x="26" y="4"/>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3" name="Freeform 133"/>
            <p:cNvSpPr/>
            <p:nvPr/>
          </p:nvSpPr>
          <p:spPr bwMode="auto">
            <a:xfrm>
              <a:off x="2165249" y="3492232"/>
              <a:ext cx="58443" cy="33233"/>
            </a:xfrm>
            <a:custGeom>
              <a:avLst/>
              <a:gdLst>
                <a:gd name="T0" fmla="*/ 42 w 43"/>
                <a:gd name="T1" fmla="*/ 7 h 26"/>
                <a:gd name="T2" fmla="*/ 34 w 43"/>
                <a:gd name="T3" fmla="*/ 7 h 26"/>
                <a:gd name="T4" fmla="*/ 20 w 43"/>
                <a:gd name="T5" fmla="*/ 8 h 26"/>
                <a:gd name="T6" fmla="*/ 8 w 43"/>
                <a:gd name="T7" fmla="*/ 20 h 26"/>
                <a:gd name="T8" fmla="*/ 17 w 43"/>
                <a:gd name="T9" fmla="*/ 6 h 26"/>
                <a:gd name="T10" fmla="*/ 39 w 43"/>
                <a:gd name="T11" fmla="*/ 3 h 26"/>
                <a:gd name="T12" fmla="*/ 39 w 43"/>
                <a:gd name="T13" fmla="*/ 0 h 26"/>
                <a:gd name="T14" fmla="*/ 17 w 43"/>
                <a:gd name="T15" fmla="*/ 1 h 26"/>
                <a:gd name="T16" fmla="*/ 14 w 43"/>
                <a:gd name="T17" fmla="*/ 3 h 26"/>
                <a:gd name="T18" fmla="*/ 0 w 43"/>
                <a:gd name="T19" fmla="*/ 26 h 26"/>
                <a:gd name="T20" fmla="*/ 10 w 43"/>
                <a:gd name="T21" fmla="*/ 24 h 26"/>
                <a:gd name="T22" fmla="*/ 22 w 43"/>
                <a:gd name="T23" fmla="*/ 10 h 26"/>
                <a:gd name="T24" fmla="*/ 43 w 43"/>
                <a:gd name="T25" fmla="*/ 10 h 26"/>
                <a:gd name="T26" fmla="*/ 42 w 43"/>
                <a:gd name="T27" fmla="*/ 7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3" h="26">
                  <a:moveTo>
                    <a:pt x="42" y="7"/>
                  </a:moveTo>
                  <a:cubicBezTo>
                    <a:pt x="34" y="7"/>
                    <a:pt x="34" y="7"/>
                    <a:pt x="34" y="7"/>
                  </a:cubicBezTo>
                  <a:cubicBezTo>
                    <a:pt x="20" y="8"/>
                    <a:pt x="20" y="8"/>
                    <a:pt x="20" y="8"/>
                  </a:cubicBezTo>
                  <a:cubicBezTo>
                    <a:pt x="8" y="20"/>
                    <a:pt x="8" y="20"/>
                    <a:pt x="8" y="20"/>
                  </a:cubicBezTo>
                  <a:cubicBezTo>
                    <a:pt x="17" y="6"/>
                    <a:pt x="17" y="6"/>
                    <a:pt x="17" y="6"/>
                  </a:cubicBezTo>
                  <a:cubicBezTo>
                    <a:pt x="39" y="3"/>
                    <a:pt x="39" y="3"/>
                    <a:pt x="39" y="3"/>
                  </a:cubicBezTo>
                  <a:cubicBezTo>
                    <a:pt x="39" y="2"/>
                    <a:pt x="39" y="1"/>
                    <a:pt x="39" y="0"/>
                  </a:cubicBezTo>
                  <a:cubicBezTo>
                    <a:pt x="17" y="1"/>
                    <a:pt x="17" y="1"/>
                    <a:pt x="17" y="1"/>
                  </a:cubicBezTo>
                  <a:cubicBezTo>
                    <a:pt x="16" y="2"/>
                    <a:pt x="15" y="3"/>
                    <a:pt x="14" y="3"/>
                  </a:cubicBezTo>
                  <a:cubicBezTo>
                    <a:pt x="7" y="10"/>
                    <a:pt x="3" y="18"/>
                    <a:pt x="0" y="26"/>
                  </a:cubicBezTo>
                  <a:cubicBezTo>
                    <a:pt x="10" y="24"/>
                    <a:pt x="10" y="24"/>
                    <a:pt x="10" y="24"/>
                  </a:cubicBezTo>
                  <a:cubicBezTo>
                    <a:pt x="22" y="10"/>
                    <a:pt x="22" y="10"/>
                    <a:pt x="22" y="10"/>
                  </a:cubicBezTo>
                  <a:cubicBezTo>
                    <a:pt x="43" y="10"/>
                    <a:pt x="43" y="10"/>
                    <a:pt x="43" y="10"/>
                  </a:cubicBezTo>
                  <a:cubicBezTo>
                    <a:pt x="43" y="9"/>
                    <a:pt x="43" y="8"/>
                    <a:pt x="42" y="7"/>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4" name="Freeform 134"/>
            <p:cNvSpPr/>
            <p:nvPr/>
          </p:nvSpPr>
          <p:spPr bwMode="auto">
            <a:xfrm>
              <a:off x="2183584" y="3430351"/>
              <a:ext cx="34378" cy="65319"/>
            </a:xfrm>
            <a:custGeom>
              <a:avLst/>
              <a:gdLst>
                <a:gd name="T0" fmla="*/ 3 w 25"/>
                <a:gd name="T1" fmla="*/ 49 h 51"/>
                <a:gd name="T2" fmla="*/ 25 w 25"/>
                <a:gd name="T3" fmla="*/ 48 h 51"/>
                <a:gd name="T4" fmla="*/ 20 w 25"/>
                <a:gd name="T5" fmla="*/ 0 h 51"/>
                <a:gd name="T6" fmla="*/ 1 w 25"/>
                <a:gd name="T7" fmla="*/ 36 h 51"/>
                <a:gd name="T8" fmla="*/ 0 w 25"/>
                <a:gd name="T9" fmla="*/ 51 h 51"/>
                <a:gd name="T10" fmla="*/ 3 w 25"/>
                <a:gd name="T11" fmla="*/ 49 h 51"/>
              </a:gdLst>
              <a:ahLst/>
              <a:cxnLst>
                <a:cxn ang="0">
                  <a:pos x="T0" y="T1"/>
                </a:cxn>
                <a:cxn ang="0">
                  <a:pos x="T2" y="T3"/>
                </a:cxn>
                <a:cxn ang="0">
                  <a:pos x="T4" y="T5"/>
                </a:cxn>
                <a:cxn ang="0">
                  <a:pos x="T6" y="T7"/>
                </a:cxn>
                <a:cxn ang="0">
                  <a:pos x="T8" y="T9"/>
                </a:cxn>
                <a:cxn ang="0">
                  <a:pos x="T10" y="T11"/>
                </a:cxn>
              </a:cxnLst>
              <a:rect l="0" t="0" r="r" b="b"/>
              <a:pathLst>
                <a:path w="25" h="51">
                  <a:moveTo>
                    <a:pt x="3" y="49"/>
                  </a:moveTo>
                  <a:cubicBezTo>
                    <a:pt x="25" y="48"/>
                    <a:pt x="25" y="48"/>
                    <a:pt x="25" y="48"/>
                  </a:cubicBezTo>
                  <a:cubicBezTo>
                    <a:pt x="24" y="32"/>
                    <a:pt x="23" y="16"/>
                    <a:pt x="20" y="0"/>
                  </a:cubicBezTo>
                  <a:cubicBezTo>
                    <a:pt x="1" y="36"/>
                    <a:pt x="1" y="36"/>
                    <a:pt x="1" y="36"/>
                  </a:cubicBezTo>
                  <a:cubicBezTo>
                    <a:pt x="0" y="51"/>
                    <a:pt x="0" y="51"/>
                    <a:pt x="0" y="51"/>
                  </a:cubicBezTo>
                  <a:cubicBezTo>
                    <a:pt x="1" y="51"/>
                    <a:pt x="2" y="50"/>
                    <a:pt x="3" y="49"/>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5" name="Freeform 135"/>
            <p:cNvSpPr/>
            <p:nvPr/>
          </p:nvSpPr>
          <p:spPr bwMode="auto">
            <a:xfrm>
              <a:off x="2051800" y="3324924"/>
              <a:ext cx="5730" cy="25211"/>
            </a:xfrm>
            <a:custGeom>
              <a:avLst/>
              <a:gdLst>
                <a:gd name="T0" fmla="*/ 0 w 4"/>
                <a:gd name="T1" fmla="*/ 0 h 19"/>
                <a:gd name="T2" fmla="*/ 0 w 4"/>
                <a:gd name="T3" fmla="*/ 5 h 19"/>
                <a:gd name="T4" fmla="*/ 2 w 4"/>
                <a:gd name="T5" fmla="*/ 19 h 19"/>
                <a:gd name="T6" fmla="*/ 2 w 4"/>
                <a:gd name="T7" fmla="*/ 5 h 19"/>
                <a:gd name="T8" fmla="*/ 0 w 4"/>
                <a:gd name="T9" fmla="*/ 0 h 19"/>
              </a:gdLst>
              <a:ahLst/>
              <a:cxnLst>
                <a:cxn ang="0">
                  <a:pos x="T0" y="T1"/>
                </a:cxn>
                <a:cxn ang="0">
                  <a:pos x="T2" y="T3"/>
                </a:cxn>
                <a:cxn ang="0">
                  <a:pos x="T4" y="T5"/>
                </a:cxn>
                <a:cxn ang="0">
                  <a:pos x="T6" y="T7"/>
                </a:cxn>
                <a:cxn ang="0">
                  <a:pos x="T8" y="T9"/>
                </a:cxn>
              </a:cxnLst>
              <a:rect l="0" t="0" r="r" b="b"/>
              <a:pathLst>
                <a:path w="4" h="19">
                  <a:moveTo>
                    <a:pt x="0" y="0"/>
                  </a:moveTo>
                  <a:cubicBezTo>
                    <a:pt x="0" y="5"/>
                    <a:pt x="0" y="5"/>
                    <a:pt x="0" y="5"/>
                  </a:cubicBezTo>
                  <a:cubicBezTo>
                    <a:pt x="0" y="12"/>
                    <a:pt x="1" y="17"/>
                    <a:pt x="2" y="19"/>
                  </a:cubicBezTo>
                  <a:cubicBezTo>
                    <a:pt x="4" y="17"/>
                    <a:pt x="4" y="12"/>
                    <a:pt x="2" y="5"/>
                  </a:cubicBezTo>
                  <a:cubicBezTo>
                    <a:pt x="0" y="0"/>
                    <a:pt x="0" y="0"/>
                    <a:pt x="0" y="0"/>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6" name="Freeform 136"/>
            <p:cNvSpPr/>
            <p:nvPr/>
          </p:nvSpPr>
          <p:spPr bwMode="auto">
            <a:xfrm>
              <a:off x="2055238" y="3331800"/>
              <a:ext cx="5730" cy="20627"/>
            </a:xfrm>
            <a:custGeom>
              <a:avLst/>
              <a:gdLst>
                <a:gd name="T0" fmla="*/ 4 w 4"/>
                <a:gd name="T1" fmla="*/ 16 h 16"/>
                <a:gd name="T2" fmla="*/ 4 w 4"/>
                <a:gd name="T3" fmla="*/ 11 h 16"/>
                <a:gd name="T4" fmla="*/ 0 w 4"/>
                <a:gd name="T5" fmla="*/ 0 h 16"/>
                <a:gd name="T6" fmla="*/ 0 w 4"/>
                <a:gd name="T7" fmla="*/ 14 h 16"/>
                <a:gd name="T8" fmla="*/ 4 w 4"/>
                <a:gd name="T9" fmla="*/ 16 h 16"/>
              </a:gdLst>
              <a:ahLst/>
              <a:cxnLst>
                <a:cxn ang="0">
                  <a:pos x="T0" y="T1"/>
                </a:cxn>
                <a:cxn ang="0">
                  <a:pos x="T2" y="T3"/>
                </a:cxn>
                <a:cxn ang="0">
                  <a:pos x="T4" y="T5"/>
                </a:cxn>
                <a:cxn ang="0">
                  <a:pos x="T6" y="T7"/>
                </a:cxn>
                <a:cxn ang="0">
                  <a:pos x="T8" y="T9"/>
                </a:cxn>
              </a:cxnLst>
              <a:rect l="0" t="0" r="r" b="b"/>
              <a:pathLst>
                <a:path w="4" h="16">
                  <a:moveTo>
                    <a:pt x="4" y="16"/>
                  </a:moveTo>
                  <a:cubicBezTo>
                    <a:pt x="4" y="11"/>
                    <a:pt x="4" y="11"/>
                    <a:pt x="4" y="11"/>
                  </a:cubicBezTo>
                  <a:cubicBezTo>
                    <a:pt x="0" y="0"/>
                    <a:pt x="0" y="0"/>
                    <a:pt x="0" y="0"/>
                  </a:cubicBezTo>
                  <a:cubicBezTo>
                    <a:pt x="2" y="7"/>
                    <a:pt x="2" y="12"/>
                    <a:pt x="0" y="14"/>
                  </a:cubicBezTo>
                  <a:cubicBezTo>
                    <a:pt x="1" y="16"/>
                    <a:pt x="3" y="16"/>
                    <a:pt x="4" y="16"/>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7" name="Freeform 137"/>
            <p:cNvSpPr/>
            <p:nvPr/>
          </p:nvSpPr>
          <p:spPr bwMode="auto">
            <a:xfrm>
              <a:off x="1992211" y="3439518"/>
              <a:ext cx="41254" cy="81362"/>
            </a:xfrm>
            <a:custGeom>
              <a:avLst/>
              <a:gdLst>
                <a:gd name="T0" fmla="*/ 3 w 30"/>
                <a:gd name="T1" fmla="*/ 0 h 63"/>
                <a:gd name="T2" fmla="*/ 0 w 30"/>
                <a:gd name="T3" fmla="*/ 3 h 63"/>
                <a:gd name="T4" fmla="*/ 15 w 30"/>
                <a:gd name="T5" fmla="*/ 60 h 63"/>
                <a:gd name="T6" fmla="*/ 30 w 30"/>
                <a:gd name="T7" fmla="*/ 63 h 63"/>
                <a:gd name="T8" fmla="*/ 3 w 30"/>
                <a:gd name="T9" fmla="*/ 0 h 63"/>
              </a:gdLst>
              <a:ahLst/>
              <a:cxnLst>
                <a:cxn ang="0">
                  <a:pos x="T0" y="T1"/>
                </a:cxn>
                <a:cxn ang="0">
                  <a:pos x="T2" y="T3"/>
                </a:cxn>
                <a:cxn ang="0">
                  <a:pos x="T4" y="T5"/>
                </a:cxn>
                <a:cxn ang="0">
                  <a:pos x="T6" y="T7"/>
                </a:cxn>
                <a:cxn ang="0">
                  <a:pos x="T8" y="T9"/>
                </a:cxn>
              </a:cxnLst>
              <a:rect l="0" t="0" r="r" b="b"/>
              <a:pathLst>
                <a:path w="30" h="62">
                  <a:moveTo>
                    <a:pt x="3" y="0"/>
                  </a:moveTo>
                  <a:cubicBezTo>
                    <a:pt x="2" y="1"/>
                    <a:pt x="1" y="2"/>
                    <a:pt x="0" y="3"/>
                  </a:cubicBezTo>
                  <a:cubicBezTo>
                    <a:pt x="10" y="17"/>
                    <a:pt x="15" y="36"/>
                    <a:pt x="15" y="60"/>
                  </a:cubicBezTo>
                  <a:cubicBezTo>
                    <a:pt x="20" y="61"/>
                    <a:pt x="25" y="62"/>
                    <a:pt x="30" y="63"/>
                  </a:cubicBezTo>
                  <a:cubicBezTo>
                    <a:pt x="24" y="40"/>
                    <a:pt x="15" y="19"/>
                    <a:pt x="3" y="0"/>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8" name="Freeform 138"/>
            <p:cNvSpPr>
              <a:spLocks noEditPoints="1"/>
            </p:cNvSpPr>
            <p:nvPr/>
          </p:nvSpPr>
          <p:spPr bwMode="auto">
            <a:xfrm>
              <a:off x="1985335" y="3442956"/>
              <a:ext cx="27503" cy="91675"/>
            </a:xfrm>
            <a:custGeom>
              <a:avLst/>
              <a:gdLst>
                <a:gd name="T0" fmla="*/ 5 w 20"/>
                <a:gd name="T1" fmla="*/ 0 h 71"/>
                <a:gd name="T2" fmla="*/ 1 w 20"/>
                <a:gd name="T3" fmla="*/ 24 h 71"/>
                <a:gd name="T4" fmla="*/ 3 w 20"/>
                <a:gd name="T5" fmla="*/ 71 h 71"/>
                <a:gd name="T6" fmla="*/ 14 w 20"/>
                <a:gd name="T7" fmla="*/ 66 h 71"/>
                <a:gd name="T8" fmla="*/ 20 w 20"/>
                <a:gd name="T9" fmla="*/ 66 h 71"/>
                <a:gd name="T10" fmla="*/ 14 w 20"/>
                <a:gd name="T11" fmla="*/ 57 h 71"/>
                <a:gd name="T12" fmla="*/ 15 w 20"/>
                <a:gd name="T13" fmla="*/ 55 h 71"/>
                <a:gd name="T14" fmla="*/ 20 w 20"/>
                <a:gd name="T15" fmla="*/ 57 h 71"/>
                <a:gd name="T16" fmla="*/ 5 w 20"/>
                <a:gd name="T17" fmla="*/ 0 h 71"/>
                <a:gd name="T18" fmla="*/ 6 w 20"/>
                <a:gd name="T19" fmla="*/ 6 h 71"/>
                <a:gd name="T20" fmla="*/ 9 w 20"/>
                <a:gd name="T21" fmla="*/ 13 h 71"/>
                <a:gd name="T22" fmla="*/ 9 w 20"/>
                <a:gd name="T23" fmla="*/ 64 h 71"/>
                <a:gd name="T24" fmla="*/ 6 w 20"/>
                <a:gd name="T25" fmla="*/ 66 h 71"/>
                <a:gd name="T26" fmla="*/ 6 w 20"/>
                <a:gd name="T27" fmla="*/ 6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 h="71">
                  <a:moveTo>
                    <a:pt x="5" y="0"/>
                  </a:moveTo>
                  <a:cubicBezTo>
                    <a:pt x="1" y="6"/>
                    <a:pt x="0" y="13"/>
                    <a:pt x="1" y="24"/>
                  </a:cubicBezTo>
                  <a:cubicBezTo>
                    <a:pt x="3" y="71"/>
                    <a:pt x="3" y="71"/>
                    <a:pt x="3" y="71"/>
                  </a:cubicBezTo>
                  <a:cubicBezTo>
                    <a:pt x="5" y="69"/>
                    <a:pt x="9" y="67"/>
                    <a:pt x="14" y="66"/>
                  </a:cubicBezTo>
                  <a:cubicBezTo>
                    <a:pt x="20" y="66"/>
                    <a:pt x="20" y="66"/>
                    <a:pt x="20" y="66"/>
                  </a:cubicBezTo>
                  <a:cubicBezTo>
                    <a:pt x="15" y="63"/>
                    <a:pt x="13" y="60"/>
                    <a:pt x="14" y="57"/>
                  </a:cubicBezTo>
                  <a:cubicBezTo>
                    <a:pt x="14" y="56"/>
                    <a:pt x="15" y="55"/>
                    <a:pt x="15" y="55"/>
                  </a:cubicBezTo>
                  <a:cubicBezTo>
                    <a:pt x="17" y="55"/>
                    <a:pt x="18" y="56"/>
                    <a:pt x="20" y="57"/>
                  </a:cubicBezTo>
                  <a:cubicBezTo>
                    <a:pt x="20" y="33"/>
                    <a:pt x="15" y="14"/>
                    <a:pt x="5" y="0"/>
                  </a:cubicBezTo>
                  <a:close/>
                  <a:moveTo>
                    <a:pt x="6" y="6"/>
                  </a:moveTo>
                  <a:cubicBezTo>
                    <a:pt x="9" y="13"/>
                    <a:pt x="9" y="13"/>
                    <a:pt x="9" y="13"/>
                  </a:cubicBezTo>
                  <a:cubicBezTo>
                    <a:pt x="7" y="26"/>
                    <a:pt x="7" y="43"/>
                    <a:pt x="9" y="64"/>
                  </a:cubicBezTo>
                  <a:cubicBezTo>
                    <a:pt x="6" y="66"/>
                    <a:pt x="6" y="66"/>
                    <a:pt x="6" y="66"/>
                  </a:cubicBezTo>
                  <a:cubicBezTo>
                    <a:pt x="3" y="40"/>
                    <a:pt x="3" y="20"/>
                    <a:pt x="6" y="6"/>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79" name="Freeform 139"/>
            <p:cNvSpPr/>
            <p:nvPr/>
          </p:nvSpPr>
          <p:spPr bwMode="auto">
            <a:xfrm>
              <a:off x="1988774" y="3450978"/>
              <a:ext cx="8022" cy="77924"/>
            </a:xfrm>
            <a:custGeom>
              <a:avLst/>
              <a:gdLst>
                <a:gd name="T0" fmla="*/ 6 w 6"/>
                <a:gd name="T1" fmla="*/ 7 h 60"/>
                <a:gd name="T2" fmla="*/ 3 w 6"/>
                <a:gd name="T3" fmla="*/ 0 h 60"/>
                <a:gd name="T4" fmla="*/ 3 w 6"/>
                <a:gd name="T5" fmla="*/ 60 h 60"/>
                <a:gd name="T6" fmla="*/ 6 w 6"/>
                <a:gd name="T7" fmla="*/ 58 h 60"/>
                <a:gd name="T8" fmla="*/ 6 w 6"/>
                <a:gd name="T9" fmla="*/ 7 h 60"/>
              </a:gdLst>
              <a:ahLst/>
              <a:cxnLst>
                <a:cxn ang="0">
                  <a:pos x="T0" y="T1"/>
                </a:cxn>
                <a:cxn ang="0">
                  <a:pos x="T2" y="T3"/>
                </a:cxn>
                <a:cxn ang="0">
                  <a:pos x="T4" y="T5"/>
                </a:cxn>
                <a:cxn ang="0">
                  <a:pos x="T6" y="T7"/>
                </a:cxn>
                <a:cxn ang="0">
                  <a:pos x="T8" y="T9"/>
                </a:cxn>
              </a:cxnLst>
              <a:rect l="0" t="0" r="r" b="b"/>
              <a:pathLst>
                <a:path w="6" h="60">
                  <a:moveTo>
                    <a:pt x="6" y="7"/>
                  </a:moveTo>
                  <a:cubicBezTo>
                    <a:pt x="3" y="0"/>
                    <a:pt x="3" y="0"/>
                    <a:pt x="3" y="0"/>
                  </a:cubicBezTo>
                  <a:cubicBezTo>
                    <a:pt x="0" y="14"/>
                    <a:pt x="0" y="34"/>
                    <a:pt x="3" y="60"/>
                  </a:cubicBezTo>
                  <a:cubicBezTo>
                    <a:pt x="6" y="58"/>
                    <a:pt x="6" y="58"/>
                    <a:pt x="6" y="58"/>
                  </a:cubicBezTo>
                  <a:cubicBezTo>
                    <a:pt x="4" y="37"/>
                    <a:pt x="4" y="20"/>
                    <a:pt x="6" y="7"/>
                  </a:cubicBez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0" name="Freeform 140"/>
            <p:cNvSpPr>
              <a:spLocks noEditPoints="1"/>
            </p:cNvSpPr>
            <p:nvPr/>
          </p:nvSpPr>
          <p:spPr bwMode="auto">
            <a:xfrm>
              <a:off x="2067843" y="3375346"/>
              <a:ext cx="50421" cy="43546"/>
            </a:xfrm>
            <a:custGeom>
              <a:avLst/>
              <a:gdLst>
                <a:gd name="T0" fmla="*/ 13 w 37"/>
                <a:gd name="T1" fmla="*/ 11 h 33"/>
                <a:gd name="T2" fmla="*/ 4 w 37"/>
                <a:gd name="T3" fmla="*/ 3 h 33"/>
                <a:gd name="T4" fmla="*/ 2 w 37"/>
                <a:gd name="T5" fmla="*/ 0 h 33"/>
                <a:gd name="T6" fmla="*/ 0 w 37"/>
                <a:gd name="T7" fmla="*/ 11 h 33"/>
                <a:gd name="T8" fmla="*/ 28 w 37"/>
                <a:gd name="T9" fmla="*/ 33 h 33"/>
                <a:gd name="T10" fmla="*/ 37 w 37"/>
                <a:gd name="T11" fmla="*/ 24 h 33"/>
                <a:gd name="T12" fmla="*/ 36 w 37"/>
                <a:gd name="T13" fmla="*/ 10 h 33"/>
                <a:gd name="T14" fmla="*/ 13 w 37"/>
                <a:gd name="T15" fmla="*/ 11 h 33"/>
                <a:gd name="T16" fmla="*/ 6 w 37"/>
                <a:gd name="T17" fmla="*/ 7 h 33"/>
                <a:gd name="T18" fmla="*/ 8 w 37"/>
                <a:gd name="T19" fmla="*/ 17 h 33"/>
                <a:gd name="T20" fmla="*/ 3 w 37"/>
                <a:gd name="T21" fmla="*/ 11 h 33"/>
                <a:gd name="T22" fmla="*/ 3 w 37"/>
                <a:gd name="T23" fmla="*/ 4 h 33"/>
                <a:gd name="T24" fmla="*/ 6 w 37"/>
                <a:gd name="T25" fmla="*/ 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 h="33">
                  <a:moveTo>
                    <a:pt x="13" y="11"/>
                  </a:moveTo>
                  <a:cubicBezTo>
                    <a:pt x="4" y="3"/>
                    <a:pt x="4" y="3"/>
                    <a:pt x="4" y="3"/>
                  </a:cubicBezTo>
                  <a:cubicBezTo>
                    <a:pt x="3" y="2"/>
                    <a:pt x="2" y="1"/>
                    <a:pt x="2" y="0"/>
                  </a:cubicBezTo>
                  <a:cubicBezTo>
                    <a:pt x="0" y="11"/>
                    <a:pt x="0" y="11"/>
                    <a:pt x="0" y="11"/>
                  </a:cubicBezTo>
                  <a:cubicBezTo>
                    <a:pt x="8" y="20"/>
                    <a:pt x="17" y="27"/>
                    <a:pt x="28" y="33"/>
                  </a:cubicBezTo>
                  <a:cubicBezTo>
                    <a:pt x="31" y="30"/>
                    <a:pt x="34" y="27"/>
                    <a:pt x="37" y="24"/>
                  </a:cubicBezTo>
                  <a:cubicBezTo>
                    <a:pt x="36" y="10"/>
                    <a:pt x="36" y="10"/>
                    <a:pt x="36" y="10"/>
                  </a:cubicBezTo>
                  <a:cubicBezTo>
                    <a:pt x="28" y="15"/>
                    <a:pt x="20" y="16"/>
                    <a:pt x="13" y="11"/>
                  </a:cubicBezTo>
                  <a:close/>
                  <a:moveTo>
                    <a:pt x="6" y="7"/>
                  </a:moveTo>
                  <a:cubicBezTo>
                    <a:pt x="8" y="17"/>
                    <a:pt x="8" y="17"/>
                    <a:pt x="8" y="17"/>
                  </a:cubicBezTo>
                  <a:cubicBezTo>
                    <a:pt x="3" y="11"/>
                    <a:pt x="3" y="11"/>
                    <a:pt x="3" y="11"/>
                  </a:cubicBezTo>
                  <a:cubicBezTo>
                    <a:pt x="3" y="4"/>
                    <a:pt x="3" y="4"/>
                    <a:pt x="3" y="4"/>
                  </a:cubicBezTo>
                  <a:cubicBezTo>
                    <a:pt x="6" y="7"/>
                    <a:pt x="6" y="7"/>
                    <a:pt x="6" y="7"/>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1" name="Freeform 141"/>
            <p:cNvSpPr/>
            <p:nvPr/>
          </p:nvSpPr>
          <p:spPr bwMode="auto">
            <a:xfrm>
              <a:off x="2071281" y="3381074"/>
              <a:ext cx="6876" cy="16043"/>
            </a:xfrm>
            <a:custGeom>
              <a:avLst/>
              <a:gdLst>
                <a:gd name="T0" fmla="*/ 6 w 6"/>
                <a:gd name="T1" fmla="*/ 14 h 14"/>
                <a:gd name="T2" fmla="*/ 4 w 6"/>
                <a:gd name="T3" fmla="*/ 3 h 14"/>
                <a:gd name="T4" fmla="*/ 0 w 6"/>
                <a:gd name="T5" fmla="*/ 0 h 14"/>
                <a:gd name="T6" fmla="*/ 0 w 6"/>
                <a:gd name="T7" fmla="*/ 8 h 14"/>
                <a:gd name="T8" fmla="*/ 6 w 6"/>
                <a:gd name="T9" fmla="*/ 14 h 14"/>
                <a:gd name="T10" fmla="*/ 6 w 6"/>
                <a:gd name="T11" fmla="*/ 14 h 14"/>
              </a:gdLst>
              <a:ahLst/>
              <a:cxnLst>
                <a:cxn ang="0">
                  <a:pos x="T0" y="T1"/>
                </a:cxn>
                <a:cxn ang="0">
                  <a:pos x="T2" y="T3"/>
                </a:cxn>
                <a:cxn ang="0">
                  <a:pos x="T4" y="T5"/>
                </a:cxn>
                <a:cxn ang="0">
                  <a:pos x="T6" y="T7"/>
                </a:cxn>
                <a:cxn ang="0">
                  <a:pos x="T8" y="T9"/>
                </a:cxn>
                <a:cxn ang="0">
                  <a:pos x="T10" y="T11"/>
                </a:cxn>
              </a:cxnLst>
              <a:rect l="0" t="0" r="r" b="b"/>
              <a:pathLst>
                <a:path w="6" h="14">
                  <a:moveTo>
                    <a:pt x="6" y="14"/>
                  </a:moveTo>
                  <a:lnTo>
                    <a:pt x="4" y="3"/>
                  </a:lnTo>
                  <a:lnTo>
                    <a:pt x="0" y="0"/>
                  </a:lnTo>
                  <a:lnTo>
                    <a:pt x="0" y="8"/>
                  </a:lnTo>
                  <a:lnTo>
                    <a:pt x="6" y="14"/>
                  </a:lnTo>
                  <a:lnTo>
                    <a:pt x="6" y="14"/>
                  </a:lnTo>
                  <a:close/>
                </a:path>
              </a:pathLst>
            </a:custGeom>
            <a:solidFill>
              <a:srgbClr val="F2E6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2" name="Freeform 142"/>
            <p:cNvSpPr/>
            <p:nvPr/>
          </p:nvSpPr>
          <p:spPr bwMode="auto">
            <a:xfrm>
              <a:off x="2079303" y="3431496"/>
              <a:ext cx="17189" cy="20627"/>
            </a:xfrm>
            <a:custGeom>
              <a:avLst/>
              <a:gdLst>
                <a:gd name="T0" fmla="*/ 12 w 12"/>
                <a:gd name="T1" fmla="*/ 3 h 16"/>
                <a:gd name="T2" fmla="*/ 9 w 12"/>
                <a:gd name="T3" fmla="*/ 0 h 16"/>
                <a:gd name="T4" fmla="*/ 0 w 12"/>
                <a:gd name="T5" fmla="*/ 9 h 16"/>
                <a:gd name="T6" fmla="*/ 2 w 12"/>
                <a:gd name="T7" fmla="*/ 16 h 16"/>
                <a:gd name="T8" fmla="*/ 12 w 12"/>
                <a:gd name="T9" fmla="*/ 3 h 16"/>
              </a:gdLst>
              <a:ahLst/>
              <a:cxnLst>
                <a:cxn ang="0">
                  <a:pos x="T0" y="T1"/>
                </a:cxn>
                <a:cxn ang="0">
                  <a:pos x="T2" y="T3"/>
                </a:cxn>
                <a:cxn ang="0">
                  <a:pos x="T4" y="T5"/>
                </a:cxn>
                <a:cxn ang="0">
                  <a:pos x="T6" y="T7"/>
                </a:cxn>
                <a:cxn ang="0">
                  <a:pos x="T8" y="T9"/>
                </a:cxn>
              </a:cxnLst>
              <a:rect l="0" t="0" r="r" b="b"/>
              <a:pathLst>
                <a:path w="12" h="16">
                  <a:moveTo>
                    <a:pt x="12" y="3"/>
                  </a:moveTo>
                  <a:cubicBezTo>
                    <a:pt x="9" y="0"/>
                    <a:pt x="9" y="0"/>
                    <a:pt x="9" y="0"/>
                  </a:cubicBezTo>
                  <a:cubicBezTo>
                    <a:pt x="0" y="9"/>
                    <a:pt x="0" y="9"/>
                    <a:pt x="0" y="9"/>
                  </a:cubicBezTo>
                  <a:cubicBezTo>
                    <a:pt x="1" y="12"/>
                    <a:pt x="1" y="14"/>
                    <a:pt x="2" y="16"/>
                  </a:cubicBezTo>
                  <a:cubicBezTo>
                    <a:pt x="12" y="3"/>
                    <a:pt x="12" y="3"/>
                    <a:pt x="12" y="3"/>
                  </a:cubicBezTo>
                  <a:close/>
                </a:path>
              </a:pathLst>
            </a:custGeom>
            <a:solidFill>
              <a:srgbClr val="C8C8C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3" name="Freeform 143"/>
            <p:cNvSpPr/>
            <p:nvPr/>
          </p:nvSpPr>
          <p:spPr bwMode="auto">
            <a:xfrm>
              <a:off x="2091908" y="3421182"/>
              <a:ext cx="14898" cy="19481"/>
            </a:xfrm>
            <a:custGeom>
              <a:avLst/>
              <a:gdLst>
                <a:gd name="T0" fmla="*/ 0 w 13"/>
                <a:gd name="T1" fmla="*/ 9 h 17"/>
                <a:gd name="T2" fmla="*/ 4 w 13"/>
                <a:gd name="T3" fmla="*/ 12 h 17"/>
                <a:gd name="T4" fmla="*/ 7 w 13"/>
                <a:gd name="T5" fmla="*/ 17 h 17"/>
                <a:gd name="T6" fmla="*/ 13 w 13"/>
                <a:gd name="T7" fmla="*/ 7 h 17"/>
                <a:gd name="T8" fmla="*/ 8 w 13"/>
                <a:gd name="T9" fmla="*/ 0 h 17"/>
                <a:gd name="T10" fmla="*/ 0 w 13"/>
                <a:gd name="T11" fmla="*/ 9 h 17"/>
                <a:gd name="T12" fmla="*/ 0 w 13"/>
                <a:gd name="T13" fmla="*/ 9 h 17"/>
              </a:gdLst>
              <a:ahLst/>
              <a:cxnLst>
                <a:cxn ang="0">
                  <a:pos x="T0" y="T1"/>
                </a:cxn>
                <a:cxn ang="0">
                  <a:pos x="T2" y="T3"/>
                </a:cxn>
                <a:cxn ang="0">
                  <a:pos x="T4" y="T5"/>
                </a:cxn>
                <a:cxn ang="0">
                  <a:pos x="T6" y="T7"/>
                </a:cxn>
                <a:cxn ang="0">
                  <a:pos x="T8" y="T9"/>
                </a:cxn>
                <a:cxn ang="0">
                  <a:pos x="T10" y="T11"/>
                </a:cxn>
                <a:cxn ang="0">
                  <a:pos x="T12" y="T13"/>
                </a:cxn>
              </a:cxnLst>
              <a:rect l="0" t="0" r="r" b="b"/>
              <a:pathLst>
                <a:path w="13" h="17">
                  <a:moveTo>
                    <a:pt x="0" y="9"/>
                  </a:moveTo>
                  <a:lnTo>
                    <a:pt x="4" y="12"/>
                  </a:lnTo>
                  <a:lnTo>
                    <a:pt x="7" y="17"/>
                  </a:lnTo>
                  <a:lnTo>
                    <a:pt x="13" y="7"/>
                  </a:lnTo>
                  <a:lnTo>
                    <a:pt x="8" y="0"/>
                  </a:lnTo>
                  <a:lnTo>
                    <a:pt x="0" y="9"/>
                  </a:lnTo>
                  <a:lnTo>
                    <a:pt x="0" y="9"/>
                  </a:lnTo>
                  <a:close/>
                </a:path>
              </a:pathLst>
            </a:custGeom>
            <a:solidFill>
              <a:srgbClr val="9C955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4" name="Freeform 144"/>
            <p:cNvSpPr/>
            <p:nvPr/>
          </p:nvSpPr>
          <p:spPr bwMode="auto">
            <a:xfrm>
              <a:off x="2093054" y="3418892"/>
              <a:ext cx="27503" cy="111157"/>
            </a:xfrm>
            <a:custGeom>
              <a:avLst/>
              <a:gdLst>
                <a:gd name="T0" fmla="*/ 15 w 20"/>
                <a:gd name="T1" fmla="*/ 12 h 86"/>
                <a:gd name="T2" fmla="*/ 17 w 20"/>
                <a:gd name="T3" fmla="*/ 9 h 86"/>
                <a:gd name="T4" fmla="*/ 9 w 20"/>
                <a:gd name="T5" fmla="*/ 0 h 86"/>
                <a:gd name="T6" fmla="*/ 6 w 20"/>
                <a:gd name="T7" fmla="*/ 2 h 86"/>
                <a:gd name="T8" fmla="*/ 10 w 20"/>
                <a:gd name="T9" fmla="*/ 8 h 86"/>
                <a:gd name="T10" fmla="*/ 5 w 20"/>
                <a:gd name="T11" fmla="*/ 17 h 86"/>
                <a:gd name="T12" fmla="*/ 15 w 20"/>
                <a:gd name="T13" fmla="*/ 37 h 86"/>
                <a:gd name="T14" fmla="*/ 0 w 20"/>
                <a:gd name="T15" fmla="*/ 62 h 86"/>
                <a:gd name="T16" fmla="*/ 5 w 20"/>
                <a:gd name="T17" fmla="*/ 86 h 86"/>
                <a:gd name="T18" fmla="*/ 14 w 20"/>
                <a:gd name="T19" fmla="*/ 85 h 86"/>
                <a:gd name="T20" fmla="*/ 20 w 20"/>
                <a:gd name="T21" fmla="*/ 36 h 86"/>
                <a:gd name="T22" fmla="*/ 12 w 20"/>
                <a:gd name="T23" fmla="*/ 16 h 86"/>
                <a:gd name="T24" fmla="*/ 15 w 20"/>
                <a:gd name="T25" fmla="*/ 12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 h="86">
                  <a:moveTo>
                    <a:pt x="15" y="12"/>
                  </a:moveTo>
                  <a:cubicBezTo>
                    <a:pt x="17" y="9"/>
                    <a:pt x="17" y="9"/>
                    <a:pt x="17" y="9"/>
                  </a:cubicBezTo>
                  <a:cubicBezTo>
                    <a:pt x="9" y="0"/>
                    <a:pt x="9" y="0"/>
                    <a:pt x="9" y="0"/>
                  </a:cubicBezTo>
                  <a:cubicBezTo>
                    <a:pt x="6" y="2"/>
                    <a:pt x="6" y="2"/>
                    <a:pt x="6" y="2"/>
                  </a:cubicBezTo>
                  <a:cubicBezTo>
                    <a:pt x="10" y="8"/>
                    <a:pt x="10" y="8"/>
                    <a:pt x="10" y="8"/>
                  </a:cubicBezTo>
                  <a:cubicBezTo>
                    <a:pt x="5" y="17"/>
                    <a:pt x="5" y="17"/>
                    <a:pt x="5" y="17"/>
                  </a:cubicBezTo>
                  <a:cubicBezTo>
                    <a:pt x="15" y="37"/>
                    <a:pt x="15" y="37"/>
                    <a:pt x="15" y="37"/>
                  </a:cubicBezTo>
                  <a:cubicBezTo>
                    <a:pt x="8" y="44"/>
                    <a:pt x="3" y="52"/>
                    <a:pt x="0" y="62"/>
                  </a:cubicBezTo>
                  <a:cubicBezTo>
                    <a:pt x="2" y="70"/>
                    <a:pt x="3" y="78"/>
                    <a:pt x="5" y="86"/>
                  </a:cubicBezTo>
                  <a:cubicBezTo>
                    <a:pt x="14" y="85"/>
                    <a:pt x="14" y="85"/>
                    <a:pt x="14" y="85"/>
                  </a:cubicBezTo>
                  <a:cubicBezTo>
                    <a:pt x="14" y="70"/>
                    <a:pt x="16" y="54"/>
                    <a:pt x="20" y="36"/>
                  </a:cubicBezTo>
                  <a:cubicBezTo>
                    <a:pt x="12" y="16"/>
                    <a:pt x="12" y="16"/>
                    <a:pt x="12" y="16"/>
                  </a:cubicBezTo>
                  <a:cubicBezTo>
                    <a:pt x="15" y="12"/>
                    <a:pt x="15" y="12"/>
                    <a:pt x="15" y="12"/>
                  </a:cubicBezTo>
                  <a:close/>
                </a:path>
              </a:pathLst>
            </a:custGeom>
            <a:solidFill>
              <a:srgbClr val="6F6F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5" name="Freeform 145"/>
            <p:cNvSpPr/>
            <p:nvPr/>
          </p:nvSpPr>
          <p:spPr bwMode="auto">
            <a:xfrm>
              <a:off x="2067843" y="3390244"/>
              <a:ext cx="37816" cy="52713"/>
            </a:xfrm>
            <a:custGeom>
              <a:avLst/>
              <a:gdLst>
                <a:gd name="T0" fmla="*/ 25 w 28"/>
                <a:gd name="T1" fmla="*/ 24 h 41"/>
                <a:gd name="T2" fmla="*/ 28 w 28"/>
                <a:gd name="T3" fmla="*/ 22 h 41"/>
                <a:gd name="T4" fmla="*/ 0 w 28"/>
                <a:gd name="T5" fmla="*/ 0 h 41"/>
                <a:gd name="T6" fmla="*/ 4 w 28"/>
                <a:gd name="T7" fmla="*/ 25 h 41"/>
                <a:gd name="T8" fmla="*/ 9 w 28"/>
                <a:gd name="T9" fmla="*/ 41 h 41"/>
                <a:gd name="T10" fmla="*/ 18 w 28"/>
                <a:gd name="T11" fmla="*/ 32 h 41"/>
                <a:gd name="T12" fmla="*/ 25 w 28"/>
                <a:gd name="T13" fmla="*/ 24 h 41"/>
              </a:gdLst>
              <a:ahLst/>
              <a:cxnLst>
                <a:cxn ang="0">
                  <a:pos x="T0" y="T1"/>
                </a:cxn>
                <a:cxn ang="0">
                  <a:pos x="T2" y="T3"/>
                </a:cxn>
                <a:cxn ang="0">
                  <a:pos x="T4" y="T5"/>
                </a:cxn>
                <a:cxn ang="0">
                  <a:pos x="T6" y="T7"/>
                </a:cxn>
                <a:cxn ang="0">
                  <a:pos x="T8" y="T9"/>
                </a:cxn>
                <a:cxn ang="0">
                  <a:pos x="T10" y="T11"/>
                </a:cxn>
                <a:cxn ang="0">
                  <a:pos x="T12" y="T13"/>
                </a:cxn>
              </a:cxnLst>
              <a:rect l="0" t="0" r="r" b="b"/>
              <a:pathLst>
                <a:path w="28" h="41">
                  <a:moveTo>
                    <a:pt x="25" y="24"/>
                  </a:moveTo>
                  <a:cubicBezTo>
                    <a:pt x="28" y="22"/>
                    <a:pt x="28" y="22"/>
                    <a:pt x="28" y="22"/>
                  </a:cubicBezTo>
                  <a:cubicBezTo>
                    <a:pt x="17" y="16"/>
                    <a:pt x="8" y="9"/>
                    <a:pt x="0" y="0"/>
                  </a:cubicBezTo>
                  <a:cubicBezTo>
                    <a:pt x="0" y="9"/>
                    <a:pt x="1" y="17"/>
                    <a:pt x="4" y="25"/>
                  </a:cubicBezTo>
                  <a:cubicBezTo>
                    <a:pt x="6" y="31"/>
                    <a:pt x="8" y="36"/>
                    <a:pt x="9" y="41"/>
                  </a:cubicBezTo>
                  <a:cubicBezTo>
                    <a:pt x="18" y="32"/>
                    <a:pt x="18" y="32"/>
                    <a:pt x="18" y="32"/>
                  </a:cubicBezTo>
                  <a:cubicBezTo>
                    <a:pt x="25" y="24"/>
                    <a:pt x="25" y="24"/>
                    <a:pt x="25" y="24"/>
                  </a:cubicBez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6" name="Freeform 146"/>
            <p:cNvSpPr/>
            <p:nvPr/>
          </p:nvSpPr>
          <p:spPr bwMode="auto">
            <a:xfrm>
              <a:off x="2020860" y="3421182"/>
              <a:ext cx="66465" cy="110010"/>
            </a:xfrm>
            <a:custGeom>
              <a:avLst/>
              <a:gdLst>
                <a:gd name="T0" fmla="*/ 6 w 58"/>
                <a:gd name="T1" fmla="*/ 0 h 96"/>
                <a:gd name="T2" fmla="*/ 0 w 58"/>
                <a:gd name="T3" fmla="*/ 3 h 96"/>
                <a:gd name="T4" fmla="*/ 8 w 58"/>
                <a:gd name="T5" fmla="*/ 19 h 96"/>
                <a:gd name="T6" fmla="*/ 15 w 58"/>
                <a:gd name="T7" fmla="*/ 19 h 96"/>
                <a:gd name="T8" fmla="*/ 12 w 58"/>
                <a:gd name="T9" fmla="*/ 27 h 96"/>
                <a:gd name="T10" fmla="*/ 27 w 58"/>
                <a:gd name="T11" fmla="*/ 54 h 96"/>
                <a:gd name="T12" fmla="*/ 49 w 58"/>
                <a:gd name="T13" fmla="*/ 96 h 96"/>
                <a:gd name="T14" fmla="*/ 58 w 58"/>
                <a:gd name="T15" fmla="*/ 95 h 96"/>
                <a:gd name="T16" fmla="*/ 18 w 58"/>
                <a:gd name="T17" fmla="*/ 22 h 96"/>
                <a:gd name="T18" fmla="*/ 27 w 58"/>
                <a:gd name="T19" fmla="*/ 13 h 96"/>
                <a:gd name="T20" fmla="*/ 13 w 58"/>
                <a:gd name="T21" fmla="*/ 13 h 96"/>
                <a:gd name="T22" fmla="*/ 6 w 58"/>
                <a:gd name="T23" fmla="*/ 0 h 96"/>
                <a:gd name="T24" fmla="*/ 6 w 58"/>
                <a:gd name="T2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96">
                  <a:moveTo>
                    <a:pt x="6" y="0"/>
                  </a:moveTo>
                  <a:lnTo>
                    <a:pt x="0" y="3"/>
                  </a:lnTo>
                  <a:lnTo>
                    <a:pt x="8" y="19"/>
                  </a:lnTo>
                  <a:lnTo>
                    <a:pt x="15" y="19"/>
                  </a:lnTo>
                  <a:lnTo>
                    <a:pt x="12" y="27"/>
                  </a:lnTo>
                  <a:lnTo>
                    <a:pt x="27" y="54"/>
                  </a:lnTo>
                  <a:lnTo>
                    <a:pt x="49" y="96"/>
                  </a:lnTo>
                  <a:lnTo>
                    <a:pt x="58" y="95"/>
                  </a:lnTo>
                  <a:lnTo>
                    <a:pt x="18" y="22"/>
                  </a:lnTo>
                  <a:lnTo>
                    <a:pt x="27" y="13"/>
                  </a:lnTo>
                  <a:lnTo>
                    <a:pt x="13" y="13"/>
                  </a:lnTo>
                  <a:lnTo>
                    <a:pt x="6" y="0"/>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7" name="Freeform 147"/>
            <p:cNvSpPr>
              <a:spLocks noEditPoints="1"/>
            </p:cNvSpPr>
            <p:nvPr/>
          </p:nvSpPr>
          <p:spPr bwMode="auto">
            <a:xfrm>
              <a:off x="1995649" y="3424621"/>
              <a:ext cx="81362" cy="106573"/>
            </a:xfrm>
            <a:custGeom>
              <a:avLst/>
              <a:gdLst>
                <a:gd name="T0" fmla="*/ 31 w 59"/>
                <a:gd name="T1" fmla="*/ 14 h 82"/>
                <a:gd name="T2" fmla="*/ 25 w 59"/>
                <a:gd name="T3" fmla="*/ 14 h 82"/>
                <a:gd name="T4" fmla="*/ 18 w 59"/>
                <a:gd name="T5" fmla="*/ 0 h 82"/>
                <a:gd name="T6" fmla="*/ 0 w 59"/>
                <a:gd name="T7" fmla="*/ 11 h 82"/>
                <a:gd name="T8" fmla="*/ 27 w 59"/>
                <a:gd name="T9" fmla="*/ 74 h 82"/>
                <a:gd name="T10" fmla="*/ 32 w 59"/>
                <a:gd name="T11" fmla="*/ 74 h 82"/>
                <a:gd name="T12" fmla="*/ 44 w 59"/>
                <a:gd name="T13" fmla="*/ 82 h 82"/>
                <a:gd name="T14" fmla="*/ 59 w 59"/>
                <a:gd name="T15" fmla="*/ 82 h 82"/>
                <a:gd name="T16" fmla="*/ 41 w 59"/>
                <a:gd name="T17" fmla="*/ 45 h 82"/>
                <a:gd name="T18" fmla="*/ 28 w 59"/>
                <a:gd name="T19" fmla="*/ 21 h 82"/>
                <a:gd name="T20" fmla="*/ 31 w 59"/>
                <a:gd name="T21" fmla="*/ 14 h 82"/>
                <a:gd name="T22" fmla="*/ 5 w 59"/>
                <a:gd name="T23" fmla="*/ 14 h 82"/>
                <a:gd name="T24" fmla="*/ 3 w 59"/>
                <a:gd name="T25" fmla="*/ 11 h 82"/>
                <a:gd name="T26" fmla="*/ 18 w 59"/>
                <a:gd name="T27" fmla="*/ 3 h 82"/>
                <a:gd name="T28" fmla="*/ 19 w 59"/>
                <a:gd name="T29" fmla="*/ 5 h 82"/>
                <a:gd name="T30" fmla="*/ 5 w 59"/>
                <a:gd name="T31" fmla="*/ 14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9" h="82">
                  <a:moveTo>
                    <a:pt x="31" y="14"/>
                  </a:moveTo>
                  <a:cubicBezTo>
                    <a:pt x="25" y="14"/>
                    <a:pt x="25" y="14"/>
                    <a:pt x="25" y="14"/>
                  </a:cubicBezTo>
                  <a:cubicBezTo>
                    <a:pt x="18" y="0"/>
                    <a:pt x="18" y="0"/>
                    <a:pt x="18" y="0"/>
                  </a:cubicBezTo>
                  <a:cubicBezTo>
                    <a:pt x="0" y="11"/>
                    <a:pt x="0" y="11"/>
                    <a:pt x="0" y="11"/>
                  </a:cubicBezTo>
                  <a:cubicBezTo>
                    <a:pt x="12" y="30"/>
                    <a:pt x="21" y="51"/>
                    <a:pt x="27" y="74"/>
                  </a:cubicBezTo>
                  <a:cubicBezTo>
                    <a:pt x="28" y="74"/>
                    <a:pt x="30" y="74"/>
                    <a:pt x="32" y="74"/>
                  </a:cubicBezTo>
                  <a:cubicBezTo>
                    <a:pt x="44" y="82"/>
                    <a:pt x="44" y="82"/>
                    <a:pt x="44" y="82"/>
                  </a:cubicBezTo>
                  <a:cubicBezTo>
                    <a:pt x="59" y="82"/>
                    <a:pt x="59" y="82"/>
                    <a:pt x="59" y="82"/>
                  </a:cubicBezTo>
                  <a:cubicBezTo>
                    <a:pt x="41" y="45"/>
                    <a:pt x="41" y="45"/>
                    <a:pt x="41" y="45"/>
                  </a:cubicBezTo>
                  <a:cubicBezTo>
                    <a:pt x="28" y="21"/>
                    <a:pt x="28" y="21"/>
                    <a:pt x="28" y="21"/>
                  </a:cubicBezTo>
                  <a:cubicBezTo>
                    <a:pt x="31" y="14"/>
                    <a:pt x="31" y="14"/>
                    <a:pt x="31" y="14"/>
                  </a:cubicBezTo>
                  <a:close/>
                  <a:moveTo>
                    <a:pt x="5" y="14"/>
                  </a:moveTo>
                  <a:cubicBezTo>
                    <a:pt x="3" y="11"/>
                    <a:pt x="3" y="11"/>
                    <a:pt x="3" y="11"/>
                  </a:cubicBezTo>
                  <a:cubicBezTo>
                    <a:pt x="18" y="3"/>
                    <a:pt x="18" y="3"/>
                    <a:pt x="18" y="3"/>
                  </a:cubicBezTo>
                  <a:cubicBezTo>
                    <a:pt x="19" y="5"/>
                    <a:pt x="19" y="5"/>
                    <a:pt x="19" y="5"/>
                  </a:cubicBezTo>
                  <a:cubicBezTo>
                    <a:pt x="5" y="14"/>
                    <a:pt x="5" y="14"/>
                    <a:pt x="5" y="14"/>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8" name="Freeform 148"/>
            <p:cNvSpPr/>
            <p:nvPr/>
          </p:nvSpPr>
          <p:spPr bwMode="auto">
            <a:xfrm>
              <a:off x="2000233" y="3429204"/>
              <a:ext cx="21773" cy="13751"/>
            </a:xfrm>
            <a:custGeom>
              <a:avLst/>
              <a:gdLst>
                <a:gd name="T0" fmla="*/ 0 w 19"/>
                <a:gd name="T1" fmla="*/ 9 h 12"/>
                <a:gd name="T2" fmla="*/ 2 w 19"/>
                <a:gd name="T3" fmla="*/ 12 h 12"/>
                <a:gd name="T4" fmla="*/ 19 w 19"/>
                <a:gd name="T5" fmla="*/ 2 h 12"/>
                <a:gd name="T6" fmla="*/ 18 w 19"/>
                <a:gd name="T7" fmla="*/ 0 h 12"/>
                <a:gd name="T8" fmla="*/ 0 w 19"/>
                <a:gd name="T9" fmla="*/ 9 h 12"/>
                <a:gd name="T10" fmla="*/ 0 w 19"/>
                <a:gd name="T11" fmla="*/ 9 h 12"/>
              </a:gdLst>
              <a:ahLst/>
              <a:cxnLst>
                <a:cxn ang="0">
                  <a:pos x="T0" y="T1"/>
                </a:cxn>
                <a:cxn ang="0">
                  <a:pos x="T2" y="T3"/>
                </a:cxn>
                <a:cxn ang="0">
                  <a:pos x="T4" y="T5"/>
                </a:cxn>
                <a:cxn ang="0">
                  <a:pos x="T6" y="T7"/>
                </a:cxn>
                <a:cxn ang="0">
                  <a:pos x="T8" y="T9"/>
                </a:cxn>
                <a:cxn ang="0">
                  <a:pos x="T10" y="T11"/>
                </a:cxn>
              </a:cxnLst>
              <a:rect l="0" t="0" r="r" b="b"/>
              <a:pathLst>
                <a:path w="19" h="12">
                  <a:moveTo>
                    <a:pt x="0" y="9"/>
                  </a:moveTo>
                  <a:lnTo>
                    <a:pt x="2" y="12"/>
                  </a:lnTo>
                  <a:lnTo>
                    <a:pt x="19" y="2"/>
                  </a:lnTo>
                  <a:lnTo>
                    <a:pt x="18" y="0"/>
                  </a:lnTo>
                  <a:lnTo>
                    <a:pt x="0" y="9"/>
                  </a:lnTo>
                  <a:lnTo>
                    <a:pt x="0" y="9"/>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89" name="Freeform 149"/>
            <p:cNvSpPr/>
            <p:nvPr/>
          </p:nvSpPr>
          <p:spPr bwMode="auto">
            <a:xfrm>
              <a:off x="2110243" y="3433788"/>
              <a:ext cx="14898" cy="30941"/>
            </a:xfrm>
            <a:custGeom>
              <a:avLst/>
              <a:gdLst>
                <a:gd name="T0" fmla="*/ 8 w 11"/>
                <a:gd name="T1" fmla="*/ 24 h 24"/>
                <a:gd name="T2" fmla="*/ 9 w 11"/>
                <a:gd name="T3" fmla="*/ 21 h 24"/>
                <a:gd name="T4" fmla="*/ 11 w 11"/>
                <a:gd name="T5" fmla="*/ 13 h 24"/>
                <a:gd name="T6" fmla="*/ 3 w 11"/>
                <a:gd name="T7" fmla="*/ 0 h 24"/>
                <a:gd name="T8" fmla="*/ 0 w 11"/>
                <a:gd name="T9" fmla="*/ 4 h 24"/>
                <a:gd name="T10" fmla="*/ 8 w 11"/>
                <a:gd name="T11" fmla="*/ 24 h 24"/>
              </a:gdLst>
              <a:ahLst/>
              <a:cxnLst>
                <a:cxn ang="0">
                  <a:pos x="T0" y="T1"/>
                </a:cxn>
                <a:cxn ang="0">
                  <a:pos x="T2" y="T3"/>
                </a:cxn>
                <a:cxn ang="0">
                  <a:pos x="T4" y="T5"/>
                </a:cxn>
                <a:cxn ang="0">
                  <a:pos x="T6" y="T7"/>
                </a:cxn>
                <a:cxn ang="0">
                  <a:pos x="T8" y="T9"/>
                </a:cxn>
                <a:cxn ang="0">
                  <a:pos x="T10" y="T11"/>
                </a:cxn>
              </a:cxnLst>
              <a:rect l="0" t="0" r="r" b="b"/>
              <a:pathLst>
                <a:path w="11" h="24">
                  <a:moveTo>
                    <a:pt x="8" y="24"/>
                  </a:moveTo>
                  <a:cubicBezTo>
                    <a:pt x="8" y="23"/>
                    <a:pt x="9" y="22"/>
                    <a:pt x="9" y="21"/>
                  </a:cubicBezTo>
                  <a:cubicBezTo>
                    <a:pt x="10" y="18"/>
                    <a:pt x="10" y="16"/>
                    <a:pt x="11" y="13"/>
                  </a:cubicBezTo>
                  <a:cubicBezTo>
                    <a:pt x="3" y="0"/>
                    <a:pt x="3" y="0"/>
                    <a:pt x="3" y="0"/>
                  </a:cubicBezTo>
                  <a:cubicBezTo>
                    <a:pt x="0" y="4"/>
                    <a:pt x="0" y="4"/>
                    <a:pt x="0" y="4"/>
                  </a:cubicBezTo>
                  <a:cubicBezTo>
                    <a:pt x="8" y="24"/>
                    <a:pt x="8" y="24"/>
                    <a:pt x="8" y="24"/>
                  </a:cubicBez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0" name="Freeform 150"/>
            <p:cNvSpPr/>
            <p:nvPr/>
          </p:nvSpPr>
          <p:spPr bwMode="auto">
            <a:xfrm>
              <a:off x="2087325" y="3440664"/>
              <a:ext cx="26357" cy="58443"/>
            </a:xfrm>
            <a:custGeom>
              <a:avLst/>
              <a:gdLst>
                <a:gd name="T0" fmla="*/ 19 w 19"/>
                <a:gd name="T1" fmla="*/ 20 h 45"/>
                <a:gd name="T2" fmla="*/ 9 w 19"/>
                <a:gd name="T3" fmla="*/ 0 h 45"/>
                <a:gd name="T4" fmla="*/ 3 w 19"/>
                <a:gd name="T5" fmla="*/ 11 h 45"/>
                <a:gd name="T6" fmla="*/ 0 w 19"/>
                <a:gd name="T7" fmla="*/ 27 h 45"/>
                <a:gd name="T8" fmla="*/ 4 w 19"/>
                <a:gd name="T9" fmla="*/ 45 h 45"/>
                <a:gd name="T10" fmla="*/ 19 w 19"/>
                <a:gd name="T11" fmla="*/ 20 h 45"/>
              </a:gdLst>
              <a:ahLst/>
              <a:cxnLst>
                <a:cxn ang="0">
                  <a:pos x="T0" y="T1"/>
                </a:cxn>
                <a:cxn ang="0">
                  <a:pos x="T2" y="T3"/>
                </a:cxn>
                <a:cxn ang="0">
                  <a:pos x="T4" y="T5"/>
                </a:cxn>
                <a:cxn ang="0">
                  <a:pos x="T6" y="T7"/>
                </a:cxn>
                <a:cxn ang="0">
                  <a:pos x="T8" y="T9"/>
                </a:cxn>
                <a:cxn ang="0">
                  <a:pos x="T10" y="T11"/>
                </a:cxn>
              </a:cxnLst>
              <a:rect l="0" t="0" r="r" b="b"/>
              <a:pathLst>
                <a:path w="19" h="45">
                  <a:moveTo>
                    <a:pt x="19" y="20"/>
                  </a:moveTo>
                  <a:cubicBezTo>
                    <a:pt x="9" y="0"/>
                    <a:pt x="9" y="0"/>
                    <a:pt x="9" y="0"/>
                  </a:cubicBezTo>
                  <a:cubicBezTo>
                    <a:pt x="3" y="11"/>
                    <a:pt x="3" y="11"/>
                    <a:pt x="3" y="11"/>
                  </a:cubicBezTo>
                  <a:cubicBezTo>
                    <a:pt x="0" y="27"/>
                    <a:pt x="0" y="27"/>
                    <a:pt x="0" y="27"/>
                  </a:cubicBezTo>
                  <a:cubicBezTo>
                    <a:pt x="2" y="33"/>
                    <a:pt x="3" y="39"/>
                    <a:pt x="4" y="45"/>
                  </a:cubicBezTo>
                  <a:cubicBezTo>
                    <a:pt x="7" y="35"/>
                    <a:pt x="12" y="27"/>
                    <a:pt x="19" y="20"/>
                  </a:cubicBezTo>
                  <a:close/>
                </a:path>
              </a:pathLst>
            </a:custGeom>
            <a:solidFill>
              <a:srgbClr val="9C955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1" name="Freeform 151"/>
            <p:cNvSpPr/>
            <p:nvPr/>
          </p:nvSpPr>
          <p:spPr bwMode="auto">
            <a:xfrm>
              <a:off x="2082741" y="3434936"/>
              <a:ext cx="17189" cy="40108"/>
            </a:xfrm>
            <a:custGeom>
              <a:avLst/>
              <a:gdLst>
                <a:gd name="T0" fmla="*/ 0 w 13"/>
                <a:gd name="T1" fmla="*/ 13 h 31"/>
                <a:gd name="T2" fmla="*/ 4 w 13"/>
                <a:gd name="T3" fmla="*/ 31 h 31"/>
                <a:gd name="T4" fmla="*/ 7 w 13"/>
                <a:gd name="T5" fmla="*/ 15 h 31"/>
                <a:gd name="T6" fmla="*/ 13 w 13"/>
                <a:gd name="T7" fmla="*/ 4 h 31"/>
                <a:gd name="T8" fmla="*/ 10 w 13"/>
                <a:gd name="T9" fmla="*/ 0 h 31"/>
                <a:gd name="T10" fmla="*/ 0 w 13"/>
                <a:gd name="T11" fmla="*/ 13 h 31"/>
              </a:gdLst>
              <a:ahLst/>
              <a:cxnLst>
                <a:cxn ang="0">
                  <a:pos x="T0" y="T1"/>
                </a:cxn>
                <a:cxn ang="0">
                  <a:pos x="T2" y="T3"/>
                </a:cxn>
                <a:cxn ang="0">
                  <a:pos x="T4" y="T5"/>
                </a:cxn>
                <a:cxn ang="0">
                  <a:pos x="T6" y="T7"/>
                </a:cxn>
                <a:cxn ang="0">
                  <a:pos x="T8" y="T9"/>
                </a:cxn>
                <a:cxn ang="0">
                  <a:pos x="T10" y="T11"/>
                </a:cxn>
              </a:cxnLst>
              <a:rect l="0" t="0" r="r" b="b"/>
              <a:pathLst>
                <a:path w="13" h="31">
                  <a:moveTo>
                    <a:pt x="0" y="13"/>
                  </a:moveTo>
                  <a:cubicBezTo>
                    <a:pt x="2" y="19"/>
                    <a:pt x="3" y="25"/>
                    <a:pt x="4" y="31"/>
                  </a:cubicBezTo>
                  <a:cubicBezTo>
                    <a:pt x="7" y="15"/>
                    <a:pt x="7" y="15"/>
                    <a:pt x="7" y="15"/>
                  </a:cubicBezTo>
                  <a:cubicBezTo>
                    <a:pt x="13" y="4"/>
                    <a:pt x="13" y="4"/>
                    <a:pt x="13" y="4"/>
                  </a:cubicBezTo>
                  <a:cubicBezTo>
                    <a:pt x="10" y="0"/>
                    <a:pt x="10" y="0"/>
                    <a:pt x="10" y="0"/>
                  </a:cubicBezTo>
                  <a:cubicBezTo>
                    <a:pt x="0" y="13"/>
                    <a:pt x="0" y="13"/>
                    <a:pt x="0" y="13"/>
                  </a:cubicBez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2" name="Freeform 152"/>
            <p:cNvSpPr/>
            <p:nvPr/>
          </p:nvSpPr>
          <p:spPr bwMode="auto">
            <a:xfrm>
              <a:off x="2077011" y="3530049"/>
              <a:ext cx="10314" cy="28649"/>
            </a:xfrm>
            <a:custGeom>
              <a:avLst/>
              <a:gdLst>
                <a:gd name="T0" fmla="*/ 9 w 9"/>
                <a:gd name="T1" fmla="*/ 0 h 25"/>
                <a:gd name="T2" fmla="*/ 0 w 9"/>
                <a:gd name="T3" fmla="*/ 1 h 25"/>
                <a:gd name="T4" fmla="*/ 0 w 9"/>
                <a:gd name="T5" fmla="*/ 25 h 25"/>
                <a:gd name="T6" fmla="*/ 9 w 9"/>
                <a:gd name="T7" fmla="*/ 25 h 25"/>
                <a:gd name="T8" fmla="*/ 9 w 9"/>
                <a:gd name="T9" fmla="*/ 0 h 25"/>
                <a:gd name="T10" fmla="*/ 9 w 9"/>
                <a:gd name="T11" fmla="*/ 0 h 25"/>
              </a:gdLst>
              <a:ahLst/>
              <a:cxnLst>
                <a:cxn ang="0">
                  <a:pos x="T0" y="T1"/>
                </a:cxn>
                <a:cxn ang="0">
                  <a:pos x="T2" y="T3"/>
                </a:cxn>
                <a:cxn ang="0">
                  <a:pos x="T4" y="T5"/>
                </a:cxn>
                <a:cxn ang="0">
                  <a:pos x="T6" y="T7"/>
                </a:cxn>
                <a:cxn ang="0">
                  <a:pos x="T8" y="T9"/>
                </a:cxn>
                <a:cxn ang="0">
                  <a:pos x="T10" y="T11"/>
                </a:cxn>
              </a:cxnLst>
              <a:rect l="0" t="0" r="r" b="b"/>
              <a:pathLst>
                <a:path w="9" h="25">
                  <a:moveTo>
                    <a:pt x="9" y="0"/>
                  </a:moveTo>
                  <a:lnTo>
                    <a:pt x="0" y="1"/>
                  </a:lnTo>
                  <a:lnTo>
                    <a:pt x="0" y="25"/>
                  </a:lnTo>
                  <a:lnTo>
                    <a:pt x="9" y="25"/>
                  </a:lnTo>
                  <a:lnTo>
                    <a:pt x="9" y="0"/>
                  </a:lnTo>
                  <a:lnTo>
                    <a:pt x="9"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3" name="Freeform 153"/>
            <p:cNvSpPr/>
            <p:nvPr/>
          </p:nvSpPr>
          <p:spPr bwMode="auto">
            <a:xfrm>
              <a:off x="2077011" y="3558697"/>
              <a:ext cx="10314" cy="22919"/>
            </a:xfrm>
            <a:custGeom>
              <a:avLst/>
              <a:gdLst>
                <a:gd name="T0" fmla="*/ 9 w 9"/>
                <a:gd name="T1" fmla="*/ 9 h 20"/>
                <a:gd name="T2" fmla="*/ 9 w 9"/>
                <a:gd name="T3" fmla="*/ 0 h 20"/>
                <a:gd name="T4" fmla="*/ 0 w 9"/>
                <a:gd name="T5" fmla="*/ 0 h 20"/>
                <a:gd name="T6" fmla="*/ 0 w 9"/>
                <a:gd name="T7" fmla="*/ 7 h 20"/>
                <a:gd name="T8" fmla="*/ 0 w 9"/>
                <a:gd name="T9" fmla="*/ 20 h 20"/>
                <a:gd name="T10" fmla="*/ 9 w 9"/>
                <a:gd name="T11" fmla="*/ 20 h 20"/>
                <a:gd name="T12" fmla="*/ 9 w 9"/>
                <a:gd name="T13" fmla="*/ 9 h 20"/>
                <a:gd name="T14" fmla="*/ 9 w 9"/>
                <a:gd name="T15" fmla="*/ 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0">
                  <a:moveTo>
                    <a:pt x="9" y="9"/>
                  </a:moveTo>
                  <a:lnTo>
                    <a:pt x="9" y="0"/>
                  </a:lnTo>
                  <a:lnTo>
                    <a:pt x="0" y="0"/>
                  </a:lnTo>
                  <a:lnTo>
                    <a:pt x="0" y="7"/>
                  </a:lnTo>
                  <a:lnTo>
                    <a:pt x="0" y="20"/>
                  </a:lnTo>
                  <a:lnTo>
                    <a:pt x="9" y="20"/>
                  </a:lnTo>
                  <a:lnTo>
                    <a:pt x="9" y="9"/>
                  </a:lnTo>
                  <a:lnTo>
                    <a:pt x="9" y="9"/>
                  </a:lnTo>
                  <a:close/>
                </a:path>
              </a:pathLst>
            </a:custGeom>
            <a:solidFill>
              <a:srgbClr val="C8C8C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4" name="Freeform 154"/>
            <p:cNvSpPr/>
            <p:nvPr/>
          </p:nvSpPr>
          <p:spPr bwMode="auto">
            <a:xfrm>
              <a:off x="1986482" y="3531195"/>
              <a:ext cx="90530" cy="51568"/>
            </a:xfrm>
            <a:custGeom>
              <a:avLst/>
              <a:gdLst>
                <a:gd name="T0" fmla="*/ 66 w 66"/>
                <a:gd name="T1" fmla="*/ 27 h 40"/>
                <a:gd name="T2" fmla="*/ 66 w 66"/>
                <a:gd name="T3" fmla="*/ 21 h 40"/>
                <a:gd name="T4" fmla="*/ 66 w 66"/>
                <a:gd name="T5" fmla="*/ 0 h 40"/>
                <a:gd name="T6" fmla="*/ 55 w 66"/>
                <a:gd name="T7" fmla="*/ 22 h 40"/>
                <a:gd name="T8" fmla="*/ 19 w 66"/>
                <a:gd name="T9" fmla="*/ 28 h 40"/>
                <a:gd name="T10" fmla="*/ 0 w 66"/>
                <a:gd name="T11" fmla="*/ 36 h 40"/>
                <a:gd name="T12" fmla="*/ 4 w 66"/>
                <a:gd name="T13" fmla="*/ 40 h 40"/>
                <a:gd name="T14" fmla="*/ 11 w 66"/>
                <a:gd name="T15" fmla="*/ 36 h 40"/>
                <a:gd name="T16" fmla="*/ 19 w 66"/>
                <a:gd name="T17" fmla="*/ 35 h 40"/>
                <a:gd name="T18" fmla="*/ 52 w 66"/>
                <a:gd name="T19" fmla="*/ 28 h 40"/>
                <a:gd name="T20" fmla="*/ 66 w 66"/>
                <a:gd name="T21" fmla="*/ 27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6" h="40">
                  <a:moveTo>
                    <a:pt x="66" y="27"/>
                  </a:moveTo>
                  <a:cubicBezTo>
                    <a:pt x="66" y="21"/>
                    <a:pt x="66" y="21"/>
                    <a:pt x="66" y="21"/>
                  </a:cubicBezTo>
                  <a:cubicBezTo>
                    <a:pt x="66" y="0"/>
                    <a:pt x="66" y="0"/>
                    <a:pt x="66" y="0"/>
                  </a:cubicBezTo>
                  <a:cubicBezTo>
                    <a:pt x="55" y="22"/>
                    <a:pt x="55" y="22"/>
                    <a:pt x="55" y="22"/>
                  </a:cubicBezTo>
                  <a:cubicBezTo>
                    <a:pt x="19" y="28"/>
                    <a:pt x="19" y="28"/>
                    <a:pt x="19" y="28"/>
                  </a:cubicBezTo>
                  <a:cubicBezTo>
                    <a:pt x="0" y="36"/>
                    <a:pt x="0" y="36"/>
                    <a:pt x="0" y="36"/>
                  </a:cubicBezTo>
                  <a:cubicBezTo>
                    <a:pt x="0" y="39"/>
                    <a:pt x="1" y="40"/>
                    <a:pt x="4" y="40"/>
                  </a:cubicBezTo>
                  <a:cubicBezTo>
                    <a:pt x="5" y="39"/>
                    <a:pt x="8" y="38"/>
                    <a:pt x="11" y="36"/>
                  </a:cubicBezTo>
                  <a:cubicBezTo>
                    <a:pt x="19" y="35"/>
                    <a:pt x="19" y="35"/>
                    <a:pt x="19" y="35"/>
                  </a:cubicBezTo>
                  <a:cubicBezTo>
                    <a:pt x="32" y="35"/>
                    <a:pt x="43" y="33"/>
                    <a:pt x="52" y="28"/>
                  </a:cubicBezTo>
                  <a:cubicBezTo>
                    <a:pt x="66" y="27"/>
                    <a:pt x="66" y="27"/>
                    <a:pt x="66" y="27"/>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5" name="Freeform 155"/>
            <p:cNvSpPr>
              <a:spLocks noEditPoints="1"/>
            </p:cNvSpPr>
            <p:nvPr/>
          </p:nvSpPr>
          <p:spPr bwMode="auto">
            <a:xfrm>
              <a:off x="1980752" y="3514005"/>
              <a:ext cx="96259" cy="64173"/>
            </a:xfrm>
            <a:custGeom>
              <a:avLst/>
              <a:gdLst>
                <a:gd name="T0" fmla="*/ 55 w 70"/>
                <a:gd name="T1" fmla="*/ 13 h 49"/>
                <a:gd name="T2" fmla="*/ 43 w 70"/>
                <a:gd name="T3" fmla="*/ 5 h 49"/>
                <a:gd name="T4" fmla="*/ 38 w 70"/>
                <a:gd name="T5" fmla="*/ 5 h 49"/>
                <a:gd name="T6" fmla="*/ 23 w 70"/>
                <a:gd name="T7" fmla="*/ 2 h 49"/>
                <a:gd name="T8" fmla="*/ 18 w 70"/>
                <a:gd name="T9" fmla="*/ 0 h 49"/>
                <a:gd name="T10" fmla="*/ 17 w 70"/>
                <a:gd name="T11" fmla="*/ 2 h 49"/>
                <a:gd name="T12" fmla="*/ 34 w 70"/>
                <a:gd name="T13" fmla="*/ 10 h 49"/>
                <a:gd name="T14" fmla="*/ 23 w 70"/>
                <a:gd name="T15" fmla="*/ 11 h 49"/>
                <a:gd name="T16" fmla="*/ 17 w 70"/>
                <a:gd name="T17" fmla="*/ 11 h 49"/>
                <a:gd name="T18" fmla="*/ 6 w 70"/>
                <a:gd name="T19" fmla="*/ 16 h 49"/>
                <a:gd name="T20" fmla="*/ 0 w 70"/>
                <a:gd name="T21" fmla="*/ 24 h 49"/>
                <a:gd name="T22" fmla="*/ 15 w 70"/>
                <a:gd name="T23" fmla="*/ 18 h 49"/>
                <a:gd name="T24" fmla="*/ 20 w 70"/>
                <a:gd name="T25" fmla="*/ 21 h 49"/>
                <a:gd name="T26" fmla="*/ 0 w 70"/>
                <a:gd name="T27" fmla="*/ 31 h 49"/>
                <a:gd name="T28" fmla="*/ 0 w 70"/>
                <a:gd name="T29" fmla="*/ 35 h 49"/>
                <a:gd name="T30" fmla="*/ 16 w 70"/>
                <a:gd name="T31" fmla="*/ 26 h 49"/>
                <a:gd name="T32" fmla="*/ 20 w 70"/>
                <a:gd name="T33" fmla="*/ 28 h 49"/>
                <a:gd name="T34" fmla="*/ 3 w 70"/>
                <a:gd name="T35" fmla="*/ 39 h 49"/>
                <a:gd name="T36" fmla="*/ 2 w 70"/>
                <a:gd name="T37" fmla="*/ 42 h 49"/>
                <a:gd name="T38" fmla="*/ 1 w 70"/>
                <a:gd name="T39" fmla="*/ 47 h 49"/>
                <a:gd name="T40" fmla="*/ 19 w 70"/>
                <a:gd name="T41" fmla="*/ 33 h 49"/>
                <a:gd name="T42" fmla="*/ 23 w 70"/>
                <a:gd name="T43" fmla="*/ 36 h 49"/>
                <a:gd name="T44" fmla="*/ 4 w 70"/>
                <a:gd name="T45" fmla="*/ 49 h 49"/>
                <a:gd name="T46" fmla="*/ 23 w 70"/>
                <a:gd name="T47" fmla="*/ 41 h 49"/>
                <a:gd name="T48" fmla="*/ 59 w 70"/>
                <a:gd name="T49" fmla="*/ 35 h 49"/>
                <a:gd name="T50" fmla="*/ 70 w 70"/>
                <a:gd name="T51" fmla="*/ 13 h 49"/>
                <a:gd name="T52" fmla="*/ 55 w 70"/>
                <a:gd name="T53" fmla="*/ 13 h 49"/>
                <a:gd name="T54" fmla="*/ 38 w 70"/>
                <a:gd name="T55" fmla="*/ 11 h 49"/>
                <a:gd name="T56" fmla="*/ 35 w 70"/>
                <a:gd name="T57" fmla="*/ 7 h 49"/>
                <a:gd name="T58" fmla="*/ 42 w 70"/>
                <a:gd name="T59" fmla="*/ 8 h 49"/>
                <a:gd name="T60" fmla="*/ 53 w 70"/>
                <a:gd name="T61" fmla="*/ 16 h 49"/>
                <a:gd name="T62" fmla="*/ 66 w 70"/>
                <a:gd name="T63" fmla="*/ 16 h 49"/>
                <a:gd name="T64" fmla="*/ 52 w 70"/>
                <a:gd name="T65" fmla="*/ 19 h 49"/>
                <a:gd name="T66" fmla="*/ 40 w 70"/>
                <a:gd name="T67" fmla="*/ 13 h 49"/>
                <a:gd name="T68" fmla="*/ 19 w 70"/>
                <a:gd name="T69" fmla="*/ 16 h 49"/>
                <a:gd name="T70" fmla="*/ 21 w 70"/>
                <a:gd name="T71" fmla="*/ 13 h 49"/>
                <a:gd name="T72" fmla="*/ 38 w 70"/>
                <a:gd name="T73"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0" h="49">
                  <a:moveTo>
                    <a:pt x="55" y="13"/>
                  </a:moveTo>
                  <a:cubicBezTo>
                    <a:pt x="43" y="5"/>
                    <a:pt x="43" y="5"/>
                    <a:pt x="43" y="5"/>
                  </a:cubicBezTo>
                  <a:cubicBezTo>
                    <a:pt x="41" y="5"/>
                    <a:pt x="39" y="5"/>
                    <a:pt x="38" y="5"/>
                  </a:cubicBezTo>
                  <a:cubicBezTo>
                    <a:pt x="33" y="4"/>
                    <a:pt x="28" y="3"/>
                    <a:pt x="23" y="2"/>
                  </a:cubicBezTo>
                  <a:cubicBezTo>
                    <a:pt x="21" y="1"/>
                    <a:pt x="20" y="0"/>
                    <a:pt x="18" y="0"/>
                  </a:cubicBezTo>
                  <a:cubicBezTo>
                    <a:pt x="18" y="0"/>
                    <a:pt x="17" y="1"/>
                    <a:pt x="17" y="2"/>
                  </a:cubicBezTo>
                  <a:cubicBezTo>
                    <a:pt x="21" y="6"/>
                    <a:pt x="27" y="9"/>
                    <a:pt x="34" y="10"/>
                  </a:cubicBezTo>
                  <a:cubicBezTo>
                    <a:pt x="23" y="11"/>
                    <a:pt x="23" y="11"/>
                    <a:pt x="23" y="11"/>
                  </a:cubicBezTo>
                  <a:cubicBezTo>
                    <a:pt x="17" y="11"/>
                    <a:pt x="17" y="11"/>
                    <a:pt x="17" y="11"/>
                  </a:cubicBezTo>
                  <a:cubicBezTo>
                    <a:pt x="12" y="12"/>
                    <a:pt x="8" y="14"/>
                    <a:pt x="6" y="16"/>
                  </a:cubicBezTo>
                  <a:cubicBezTo>
                    <a:pt x="2" y="18"/>
                    <a:pt x="1" y="21"/>
                    <a:pt x="0" y="24"/>
                  </a:cubicBezTo>
                  <a:cubicBezTo>
                    <a:pt x="4" y="21"/>
                    <a:pt x="9" y="19"/>
                    <a:pt x="15" y="18"/>
                  </a:cubicBezTo>
                  <a:cubicBezTo>
                    <a:pt x="20" y="21"/>
                    <a:pt x="20" y="21"/>
                    <a:pt x="20" y="21"/>
                  </a:cubicBezTo>
                  <a:cubicBezTo>
                    <a:pt x="11" y="21"/>
                    <a:pt x="5" y="24"/>
                    <a:pt x="0" y="31"/>
                  </a:cubicBezTo>
                  <a:cubicBezTo>
                    <a:pt x="0" y="32"/>
                    <a:pt x="0" y="34"/>
                    <a:pt x="0" y="35"/>
                  </a:cubicBezTo>
                  <a:cubicBezTo>
                    <a:pt x="4" y="29"/>
                    <a:pt x="10" y="26"/>
                    <a:pt x="16" y="26"/>
                  </a:cubicBezTo>
                  <a:cubicBezTo>
                    <a:pt x="20" y="28"/>
                    <a:pt x="20" y="28"/>
                    <a:pt x="20" y="28"/>
                  </a:cubicBezTo>
                  <a:cubicBezTo>
                    <a:pt x="11" y="29"/>
                    <a:pt x="5" y="33"/>
                    <a:pt x="3" y="39"/>
                  </a:cubicBezTo>
                  <a:cubicBezTo>
                    <a:pt x="2" y="40"/>
                    <a:pt x="2" y="41"/>
                    <a:pt x="2" y="42"/>
                  </a:cubicBezTo>
                  <a:cubicBezTo>
                    <a:pt x="1" y="44"/>
                    <a:pt x="1" y="45"/>
                    <a:pt x="1" y="47"/>
                  </a:cubicBezTo>
                  <a:cubicBezTo>
                    <a:pt x="7" y="38"/>
                    <a:pt x="13" y="34"/>
                    <a:pt x="19" y="33"/>
                  </a:cubicBezTo>
                  <a:cubicBezTo>
                    <a:pt x="23" y="36"/>
                    <a:pt x="23" y="36"/>
                    <a:pt x="23" y="36"/>
                  </a:cubicBezTo>
                  <a:cubicBezTo>
                    <a:pt x="11" y="38"/>
                    <a:pt x="5" y="42"/>
                    <a:pt x="4" y="49"/>
                  </a:cubicBezTo>
                  <a:cubicBezTo>
                    <a:pt x="23" y="41"/>
                    <a:pt x="23" y="41"/>
                    <a:pt x="23" y="41"/>
                  </a:cubicBezTo>
                  <a:cubicBezTo>
                    <a:pt x="59" y="35"/>
                    <a:pt x="59" y="35"/>
                    <a:pt x="59" y="35"/>
                  </a:cubicBezTo>
                  <a:cubicBezTo>
                    <a:pt x="70" y="13"/>
                    <a:pt x="70" y="13"/>
                    <a:pt x="70" y="13"/>
                  </a:cubicBezTo>
                  <a:cubicBezTo>
                    <a:pt x="55" y="13"/>
                    <a:pt x="55" y="13"/>
                    <a:pt x="55" y="13"/>
                  </a:cubicBezTo>
                  <a:close/>
                  <a:moveTo>
                    <a:pt x="38" y="11"/>
                  </a:moveTo>
                  <a:cubicBezTo>
                    <a:pt x="35" y="7"/>
                    <a:pt x="35" y="7"/>
                    <a:pt x="35" y="7"/>
                  </a:cubicBezTo>
                  <a:cubicBezTo>
                    <a:pt x="42" y="8"/>
                    <a:pt x="42" y="8"/>
                    <a:pt x="42" y="8"/>
                  </a:cubicBezTo>
                  <a:cubicBezTo>
                    <a:pt x="53" y="16"/>
                    <a:pt x="53" y="16"/>
                    <a:pt x="53" y="16"/>
                  </a:cubicBezTo>
                  <a:cubicBezTo>
                    <a:pt x="66" y="16"/>
                    <a:pt x="66" y="16"/>
                    <a:pt x="66" y="16"/>
                  </a:cubicBezTo>
                  <a:cubicBezTo>
                    <a:pt x="52" y="19"/>
                    <a:pt x="52" y="19"/>
                    <a:pt x="52" y="19"/>
                  </a:cubicBezTo>
                  <a:cubicBezTo>
                    <a:pt x="40" y="13"/>
                    <a:pt x="40" y="13"/>
                    <a:pt x="40" y="13"/>
                  </a:cubicBezTo>
                  <a:cubicBezTo>
                    <a:pt x="19" y="16"/>
                    <a:pt x="19" y="16"/>
                    <a:pt x="19" y="16"/>
                  </a:cubicBezTo>
                  <a:cubicBezTo>
                    <a:pt x="21" y="13"/>
                    <a:pt x="21" y="13"/>
                    <a:pt x="21" y="13"/>
                  </a:cubicBezTo>
                  <a:cubicBezTo>
                    <a:pt x="38" y="11"/>
                    <a:pt x="38" y="11"/>
                    <a:pt x="38" y="11"/>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6" name="Freeform 156"/>
            <p:cNvSpPr/>
            <p:nvPr/>
          </p:nvSpPr>
          <p:spPr bwMode="auto">
            <a:xfrm>
              <a:off x="2007109" y="3523173"/>
              <a:ext cx="64173" cy="16043"/>
            </a:xfrm>
            <a:custGeom>
              <a:avLst/>
              <a:gdLst>
                <a:gd name="T0" fmla="*/ 19 w 56"/>
                <a:gd name="T1" fmla="*/ 0 h 14"/>
                <a:gd name="T2" fmla="*/ 23 w 56"/>
                <a:gd name="T3" fmla="*/ 5 h 14"/>
                <a:gd name="T4" fmla="*/ 2 w 56"/>
                <a:gd name="T5" fmla="*/ 7 h 14"/>
                <a:gd name="T6" fmla="*/ 0 w 56"/>
                <a:gd name="T7" fmla="*/ 10 h 14"/>
                <a:gd name="T8" fmla="*/ 25 w 56"/>
                <a:gd name="T9" fmla="*/ 7 h 14"/>
                <a:gd name="T10" fmla="*/ 39 w 56"/>
                <a:gd name="T11" fmla="*/ 14 h 14"/>
                <a:gd name="T12" fmla="*/ 56 w 56"/>
                <a:gd name="T13" fmla="*/ 10 h 14"/>
                <a:gd name="T14" fmla="*/ 41 w 56"/>
                <a:gd name="T15" fmla="*/ 10 h 14"/>
                <a:gd name="T16" fmla="*/ 27 w 56"/>
                <a:gd name="T17" fmla="*/ 1 h 14"/>
                <a:gd name="T18" fmla="*/ 19 w 56"/>
                <a:gd name="T19" fmla="*/ 0 h 14"/>
                <a:gd name="T20" fmla="*/ 19 w 56"/>
                <a:gd name="T21"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6" h="14">
                  <a:moveTo>
                    <a:pt x="19" y="0"/>
                  </a:moveTo>
                  <a:lnTo>
                    <a:pt x="23" y="5"/>
                  </a:lnTo>
                  <a:lnTo>
                    <a:pt x="2" y="7"/>
                  </a:lnTo>
                  <a:lnTo>
                    <a:pt x="0" y="10"/>
                  </a:lnTo>
                  <a:lnTo>
                    <a:pt x="25" y="7"/>
                  </a:lnTo>
                  <a:lnTo>
                    <a:pt x="39" y="14"/>
                  </a:lnTo>
                  <a:lnTo>
                    <a:pt x="56" y="10"/>
                  </a:lnTo>
                  <a:lnTo>
                    <a:pt x="41" y="10"/>
                  </a:lnTo>
                  <a:lnTo>
                    <a:pt x="27" y="1"/>
                  </a:lnTo>
                  <a:lnTo>
                    <a:pt x="19" y="0"/>
                  </a:lnTo>
                  <a:lnTo>
                    <a:pt x="19" y="0"/>
                  </a:lnTo>
                  <a:close/>
                </a:path>
              </a:pathLst>
            </a:custGeom>
            <a:solidFill>
              <a:srgbClr val="F2E6D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7" name="Freeform 157"/>
            <p:cNvSpPr/>
            <p:nvPr/>
          </p:nvSpPr>
          <p:spPr bwMode="auto">
            <a:xfrm>
              <a:off x="2107952" y="3601097"/>
              <a:ext cx="81362" cy="178767"/>
            </a:xfrm>
            <a:custGeom>
              <a:avLst/>
              <a:gdLst>
                <a:gd name="T0" fmla="*/ 0 w 59"/>
                <a:gd name="T1" fmla="*/ 12 h 138"/>
                <a:gd name="T2" fmla="*/ 0 w 59"/>
                <a:gd name="T3" fmla="*/ 17 h 138"/>
                <a:gd name="T4" fmla="*/ 8 w 59"/>
                <a:gd name="T5" fmla="*/ 16 h 138"/>
                <a:gd name="T6" fmla="*/ 42 w 59"/>
                <a:gd name="T7" fmla="*/ 122 h 138"/>
                <a:gd name="T8" fmla="*/ 16 w 59"/>
                <a:gd name="T9" fmla="*/ 90 h 138"/>
                <a:gd name="T10" fmla="*/ 0 w 59"/>
                <a:gd name="T11" fmla="*/ 17 h 138"/>
                <a:gd name="T12" fmla="*/ 0 w 59"/>
                <a:gd name="T13" fmla="*/ 29 h 138"/>
                <a:gd name="T14" fmla="*/ 6 w 59"/>
                <a:gd name="T15" fmla="*/ 75 h 138"/>
                <a:gd name="T16" fmla="*/ 10 w 59"/>
                <a:gd name="T17" fmla="*/ 94 h 138"/>
                <a:gd name="T18" fmla="*/ 59 w 59"/>
                <a:gd name="T19" fmla="*/ 120 h 138"/>
                <a:gd name="T20" fmla="*/ 49 w 59"/>
                <a:gd name="T21" fmla="*/ 69 h 138"/>
                <a:gd name="T22" fmla="*/ 32 w 59"/>
                <a:gd name="T23" fmla="*/ 0 h 138"/>
                <a:gd name="T24" fmla="*/ 27 w 59"/>
                <a:gd name="T25" fmla="*/ 0 h 138"/>
                <a:gd name="T26" fmla="*/ 27 w 59"/>
                <a:gd name="T27" fmla="*/ 10 h 138"/>
                <a:gd name="T28" fmla="*/ 0 w 59"/>
                <a:gd name="T29" fmla="*/ 12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 h="138">
                  <a:moveTo>
                    <a:pt x="0" y="12"/>
                  </a:moveTo>
                  <a:cubicBezTo>
                    <a:pt x="0" y="17"/>
                    <a:pt x="0" y="17"/>
                    <a:pt x="0" y="17"/>
                  </a:cubicBezTo>
                  <a:cubicBezTo>
                    <a:pt x="8" y="16"/>
                    <a:pt x="8" y="16"/>
                    <a:pt x="8" y="16"/>
                  </a:cubicBezTo>
                  <a:cubicBezTo>
                    <a:pt x="14" y="66"/>
                    <a:pt x="25" y="101"/>
                    <a:pt x="42" y="122"/>
                  </a:cubicBezTo>
                  <a:cubicBezTo>
                    <a:pt x="32" y="121"/>
                    <a:pt x="23" y="110"/>
                    <a:pt x="16" y="90"/>
                  </a:cubicBezTo>
                  <a:cubicBezTo>
                    <a:pt x="0" y="17"/>
                    <a:pt x="0" y="17"/>
                    <a:pt x="0" y="17"/>
                  </a:cubicBezTo>
                  <a:cubicBezTo>
                    <a:pt x="0" y="29"/>
                    <a:pt x="0" y="29"/>
                    <a:pt x="0" y="29"/>
                  </a:cubicBezTo>
                  <a:cubicBezTo>
                    <a:pt x="6" y="75"/>
                    <a:pt x="6" y="75"/>
                    <a:pt x="6" y="75"/>
                  </a:cubicBezTo>
                  <a:cubicBezTo>
                    <a:pt x="10" y="94"/>
                    <a:pt x="10" y="94"/>
                    <a:pt x="10" y="94"/>
                  </a:cubicBezTo>
                  <a:cubicBezTo>
                    <a:pt x="24" y="130"/>
                    <a:pt x="40" y="138"/>
                    <a:pt x="59" y="120"/>
                  </a:cubicBezTo>
                  <a:cubicBezTo>
                    <a:pt x="59" y="104"/>
                    <a:pt x="56" y="87"/>
                    <a:pt x="49" y="69"/>
                  </a:cubicBezTo>
                  <a:cubicBezTo>
                    <a:pt x="32" y="0"/>
                    <a:pt x="32" y="0"/>
                    <a:pt x="32" y="0"/>
                  </a:cubicBezTo>
                  <a:cubicBezTo>
                    <a:pt x="27" y="0"/>
                    <a:pt x="27" y="0"/>
                    <a:pt x="27" y="0"/>
                  </a:cubicBezTo>
                  <a:cubicBezTo>
                    <a:pt x="27" y="10"/>
                    <a:pt x="27" y="10"/>
                    <a:pt x="27" y="10"/>
                  </a:cubicBezTo>
                  <a:cubicBezTo>
                    <a:pt x="18" y="11"/>
                    <a:pt x="9" y="11"/>
                    <a:pt x="0" y="12"/>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8" name="Freeform 158"/>
            <p:cNvSpPr/>
            <p:nvPr/>
          </p:nvSpPr>
          <p:spPr bwMode="auto">
            <a:xfrm>
              <a:off x="1979606" y="3577032"/>
              <a:ext cx="166162" cy="237210"/>
            </a:xfrm>
            <a:custGeom>
              <a:avLst/>
              <a:gdLst>
                <a:gd name="T0" fmla="*/ 94 w 121"/>
                <a:gd name="T1" fmla="*/ 36 h 183"/>
                <a:gd name="T2" fmla="*/ 94 w 121"/>
                <a:gd name="T3" fmla="*/ 31 h 183"/>
                <a:gd name="T4" fmla="*/ 121 w 121"/>
                <a:gd name="T5" fmla="*/ 29 h 183"/>
                <a:gd name="T6" fmla="*/ 121 w 121"/>
                <a:gd name="T7" fmla="*/ 19 h 183"/>
                <a:gd name="T8" fmla="*/ 69 w 121"/>
                <a:gd name="T9" fmla="*/ 19 h 183"/>
                <a:gd name="T10" fmla="*/ 24 w 121"/>
                <a:gd name="T11" fmla="*/ 0 h 183"/>
                <a:gd name="T12" fmla="*/ 16 w 121"/>
                <a:gd name="T13" fmla="*/ 1 h 183"/>
                <a:gd name="T14" fmla="*/ 9 w 121"/>
                <a:gd name="T15" fmla="*/ 5 h 183"/>
                <a:gd name="T16" fmla="*/ 25 w 121"/>
                <a:gd name="T17" fmla="*/ 29 h 183"/>
                <a:gd name="T18" fmla="*/ 40 w 121"/>
                <a:gd name="T19" fmla="*/ 30 h 183"/>
                <a:gd name="T20" fmla="*/ 88 w 121"/>
                <a:gd name="T21" fmla="*/ 31 h 183"/>
                <a:gd name="T22" fmla="*/ 69 w 121"/>
                <a:gd name="T23" fmla="*/ 128 h 183"/>
                <a:gd name="T24" fmla="*/ 5 w 121"/>
                <a:gd name="T25" fmla="*/ 148 h 183"/>
                <a:gd name="T26" fmla="*/ 0 w 121"/>
                <a:gd name="T27" fmla="*/ 168 h 183"/>
                <a:gd name="T28" fmla="*/ 22 w 121"/>
                <a:gd name="T29" fmla="*/ 173 h 183"/>
                <a:gd name="T30" fmla="*/ 44 w 121"/>
                <a:gd name="T31" fmla="*/ 177 h 183"/>
                <a:gd name="T32" fmla="*/ 87 w 121"/>
                <a:gd name="T33" fmla="*/ 119 h 183"/>
                <a:gd name="T34" fmla="*/ 88 w 121"/>
                <a:gd name="T35" fmla="*/ 113 h 183"/>
                <a:gd name="T36" fmla="*/ 104 w 121"/>
                <a:gd name="T37" fmla="*/ 113 h 183"/>
                <a:gd name="T38" fmla="*/ 100 w 121"/>
                <a:gd name="T39" fmla="*/ 94 h 183"/>
                <a:gd name="T40" fmla="*/ 90 w 121"/>
                <a:gd name="T41" fmla="*/ 94 h 183"/>
                <a:gd name="T42" fmla="*/ 94 w 121"/>
                <a:gd name="T43" fmla="*/ 48 h 183"/>
                <a:gd name="T44" fmla="*/ 94 w 121"/>
                <a:gd name="T45" fmla="*/ 36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0" h="183">
                  <a:moveTo>
                    <a:pt x="94" y="36"/>
                  </a:moveTo>
                  <a:cubicBezTo>
                    <a:pt x="94" y="31"/>
                    <a:pt x="94" y="31"/>
                    <a:pt x="94" y="31"/>
                  </a:cubicBezTo>
                  <a:cubicBezTo>
                    <a:pt x="103" y="30"/>
                    <a:pt x="112" y="30"/>
                    <a:pt x="121" y="29"/>
                  </a:cubicBezTo>
                  <a:cubicBezTo>
                    <a:pt x="121" y="19"/>
                    <a:pt x="121" y="19"/>
                    <a:pt x="121" y="19"/>
                  </a:cubicBezTo>
                  <a:cubicBezTo>
                    <a:pt x="69" y="19"/>
                    <a:pt x="69" y="19"/>
                    <a:pt x="69" y="19"/>
                  </a:cubicBezTo>
                  <a:cubicBezTo>
                    <a:pt x="42" y="20"/>
                    <a:pt x="27" y="14"/>
                    <a:pt x="24" y="0"/>
                  </a:cubicBezTo>
                  <a:cubicBezTo>
                    <a:pt x="16" y="1"/>
                    <a:pt x="16" y="1"/>
                    <a:pt x="16" y="1"/>
                  </a:cubicBezTo>
                  <a:cubicBezTo>
                    <a:pt x="13" y="3"/>
                    <a:pt x="10" y="4"/>
                    <a:pt x="9" y="5"/>
                  </a:cubicBezTo>
                  <a:cubicBezTo>
                    <a:pt x="7" y="18"/>
                    <a:pt x="13" y="26"/>
                    <a:pt x="25" y="29"/>
                  </a:cubicBezTo>
                  <a:cubicBezTo>
                    <a:pt x="29" y="30"/>
                    <a:pt x="34" y="30"/>
                    <a:pt x="40" y="30"/>
                  </a:cubicBezTo>
                  <a:cubicBezTo>
                    <a:pt x="56" y="31"/>
                    <a:pt x="72" y="31"/>
                    <a:pt x="88" y="31"/>
                  </a:cubicBezTo>
                  <a:cubicBezTo>
                    <a:pt x="69" y="128"/>
                    <a:pt x="69" y="128"/>
                    <a:pt x="69" y="128"/>
                  </a:cubicBezTo>
                  <a:cubicBezTo>
                    <a:pt x="55" y="152"/>
                    <a:pt x="34" y="158"/>
                    <a:pt x="5" y="148"/>
                  </a:cubicBezTo>
                  <a:cubicBezTo>
                    <a:pt x="0" y="168"/>
                    <a:pt x="0" y="168"/>
                    <a:pt x="0" y="168"/>
                  </a:cubicBezTo>
                  <a:cubicBezTo>
                    <a:pt x="22" y="173"/>
                    <a:pt x="22" y="173"/>
                    <a:pt x="22" y="173"/>
                  </a:cubicBezTo>
                  <a:cubicBezTo>
                    <a:pt x="44" y="177"/>
                    <a:pt x="44" y="177"/>
                    <a:pt x="44" y="177"/>
                  </a:cubicBezTo>
                  <a:cubicBezTo>
                    <a:pt x="69" y="183"/>
                    <a:pt x="84" y="164"/>
                    <a:pt x="87" y="119"/>
                  </a:cubicBezTo>
                  <a:cubicBezTo>
                    <a:pt x="88" y="113"/>
                    <a:pt x="88" y="113"/>
                    <a:pt x="88" y="113"/>
                  </a:cubicBezTo>
                  <a:cubicBezTo>
                    <a:pt x="104" y="113"/>
                    <a:pt x="104" y="113"/>
                    <a:pt x="104" y="113"/>
                  </a:cubicBezTo>
                  <a:cubicBezTo>
                    <a:pt x="100" y="94"/>
                    <a:pt x="100" y="94"/>
                    <a:pt x="100" y="94"/>
                  </a:cubicBezTo>
                  <a:cubicBezTo>
                    <a:pt x="90" y="94"/>
                    <a:pt x="90" y="94"/>
                    <a:pt x="90" y="94"/>
                  </a:cubicBezTo>
                  <a:cubicBezTo>
                    <a:pt x="94" y="48"/>
                    <a:pt x="94" y="48"/>
                    <a:pt x="94" y="48"/>
                  </a:cubicBezTo>
                  <a:cubicBezTo>
                    <a:pt x="94" y="36"/>
                    <a:pt x="94" y="36"/>
                    <a:pt x="94" y="36"/>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199" name="Freeform 159"/>
            <p:cNvSpPr/>
            <p:nvPr/>
          </p:nvSpPr>
          <p:spPr bwMode="auto">
            <a:xfrm>
              <a:off x="2107952" y="3621724"/>
              <a:ext cx="58443" cy="137513"/>
            </a:xfrm>
            <a:custGeom>
              <a:avLst/>
              <a:gdLst>
                <a:gd name="T0" fmla="*/ 8 w 42"/>
                <a:gd name="T1" fmla="*/ 0 h 106"/>
                <a:gd name="T2" fmla="*/ 0 w 42"/>
                <a:gd name="T3" fmla="*/ 1 h 106"/>
                <a:gd name="T4" fmla="*/ 16 w 42"/>
                <a:gd name="T5" fmla="*/ 74 h 106"/>
                <a:gd name="T6" fmla="*/ 42 w 42"/>
                <a:gd name="T7" fmla="*/ 106 h 106"/>
                <a:gd name="T8" fmla="*/ 8 w 42"/>
                <a:gd name="T9" fmla="*/ 0 h 106"/>
              </a:gdLst>
              <a:ahLst/>
              <a:cxnLst>
                <a:cxn ang="0">
                  <a:pos x="T0" y="T1"/>
                </a:cxn>
                <a:cxn ang="0">
                  <a:pos x="T2" y="T3"/>
                </a:cxn>
                <a:cxn ang="0">
                  <a:pos x="T4" y="T5"/>
                </a:cxn>
                <a:cxn ang="0">
                  <a:pos x="T6" y="T7"/>
                </a:cxn>
                <a:cxn ang="0">
                  <a:pos x="T8" y="T9"/>
                </a:cxn>
              </a:cxnLst>
              <a:rect l="0" t="0" r="r" b="b"/>
              <a:pathLst>
                <a:path w="42" h="105">
                  <a:moveTo>
                    <a:pt x="8" y="0"/>
                  </a:moveTo>
                  <a:cubicBezTo>
                    <a:pt x="0" y="1"/>
                    <a:pt x="0" y="1"/>
                    <a:pt x="0" y="1"/>
                  </a:cubicBezTo>
                  <a:cubicBezTo>
                    <a:pt x="16" y="74"/>
                    <a:pt x="16" y="74"/>
                    <a:pt x="16" y="74"/>
                  </a:cubicBezTo>
                  <a:cubicBezTo>
                    <a:pt x="23" y="94"/>
                    <a:pt x="32" y="105"/>
                    <a:pt x="42" y="106"/>
                  </a:cubicBezTo>
                  <a:cubicBezTo>
                    <a:pt x="25" y="85"/>
                    <a:pt x="14" y="50"/>
                    <a:pt x="8" y="0"/>
                  </a:cubicBez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0" name="Freeform 160"/>
            <p:cNvSpPr/>
            <p:nvPr/>
          </p:nvSpPr>
          <p:spPr bwMode="auto">
            <a:xfrm>
              <a:off x="2012838" y="3566719"/>
              <a:ext cx="132929" cy="35525"/>
            </a:xfrm>
            <a:custGeom>
              <a:avLst/>
              <a:gdLst>
                <a:gd name="T0" fmla="*/ 55 w 97"/>
                <a:gd name="T1" fmla="*/ 12 h 28"/>
                <a:gd name="T2" fmla="*/ 47 w 97"/>
                <a:gd name="T3" fmla="*/ 12 h 28"/>
                <a:gd name="T4" fmla="*/ 47 w 97"/>
                <a:gd name="T5" fmla="*/ 0 h 28"/>
                <a:gd name="T6" fmla="*/ 33 w 97"/>
                <a:gd name="T7" fmla="*/ 1 h 28"/>
                <a:gd name="T8" fmla="*/ 0 w 97"/>
                <a:gd name="T9" fmla="*/ 8 h 28"/>
                <a:gd name="T10" fmla="*/ 45 w 97"/>
                <a:gd name="T11" fmla="*/ 27 h 28"/>
                <a:gd name="T12" fmla="*/ 97 w 97"/>
                <a:gd name="T13" fmla="*/ 27 h 28"/>
                <a:gd name="T14" fmla="*/ 97 w 97"/>
                <a:gd name="T15" fmla="*/ 18 h 28"/>
                <a:gd name="T16" fmla="*/ 55 w 97"/>
                <a:gd name="T17" fmla="*/ 16 h 28"/>
                <a:gd name="T18" fmla="*/ 55 w 97"/>
                <a:gd name="T19" fmla="*/ 12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7" h="28">
                  <a:moveTo>
                    <a:pt x="55" y="12"/>
                  </a:moveTo>
                  <a:cubicBezTo>
                    <a:pt x="47" y="12"/>
                    <a:pt x="47" y="12"/>
                    <a:pt x="47" y="12"/>
                  </a:cubicBezTo>
                  <a:cubicBezTo>
                    <a:pt x="47" y="0"/>
                    <a:pt x="47" y="0"/>
                    <a:pt x="47" y="0"/>
                  </a:cubicBezTo>
                  <a:cubicBezTo>
                    <a:pt x="33" y="1"/>
                    <a:pt x="33" y="1"/>
                    <a:pt x="33" y="1"/>
                  </a:cubicBezTo>
                  <a:cubicBezTo>
                    <a:pt x="24" y="6"/>
                    <a:pt x="13" y="8"/>
                    <a:pt x="0" y="8"/>
                  </a:cubicBezTo>
                  <a:cubicBezTo>
                    <a:pt x="3" y="22"/>
                    <a:pt x="18" y="28"/>
                    <a:pt x="45" y="27"/>
                  </a:cubicBezTo>
                  <a:cubicBezTo>
                    <a:pt x="97" y="27"/>
                    <a:pt x="97" y="27"/>
                    <a:pt x="97" y="27"/>
                  </a:cubicBezTo>
                  <a:cubicBezTo>
                    <a:pt x="97" y="18"/>
                    <a:pt x="97" y="18"/>
                    <a:pt x="97" y="18"/>
                  </a:cubicBezTo>
                  <a:cubicBezTo>
                    <a:pt x="84" y="18"/>
                    <a:pt x="69" y="17"/>
                    <a:pt x="55" y="16"/>
                  </a:cubicBezTo>
                  <a:cubicBezTo>
                    <a:pt x="55" y="12"/>
                    <a:pt x="55" y="12"/>
                    <a:pt x="55" y="12"/>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1" name="Freeform 161"/>
            <p:cNvSpPr>
              <a:spLocks noEditPoints="1"/>
            </p:cNvSpPr>
            <p:nvPr/>
          </p:nvSpPr>
          <p:spPr bwMode="auto">
            <a:xfrm>
              <a:off x="1986482" y="3613703"/>
              <a:ext cx="113449" cy="167307"/>
            </a:xfrm>
            <a:custGeom>
              <a:avLst/>
              <a:gdLst>
                <a:gd name="T0" fmla="*/ 83 w 83"/>
                <a:gd name="T1" fmla="*/ 2 h 129"/>
                <a:gd name="T2" fmla="*/ 35 w 83"/>
                <a:gd name="T3" fmla="*/ 1 h 129"/>
                <a:gd name="T4" fmla="*/ 20 w 83"/>
                <a:gd name="T5" fmla="*/ 0 h 129"/>
                <a:gd name="T6" fmla="*/ 12 w 83"/>
                <a:gd name="T7" fmla="*/ 60 h 129"/>
                <a:gd name="T8" fmla="*/ 0 w 83"/>
                <a:gd name="T9" fmla="*/ 119 h 129"/>
                <a:gd name="T10" fmla="*/ 64 w 83"/>
                <a:gd name="T11" fmla="*/ 99 h 129"/>
                <a:gd name="T12" fmla="*/ 83 w 83"/>
                <a:gd name="T13" fmla="*/ 2 h 129"/>
                <a:gd name="T14" fmla="*/ 13 w 83"/>
                <a:gd name="T15" fmla="*/ 116 h 129"/>
                <a:gd name="T16" fmla="*/ 6 w 83"/>
                <a:gd name="T17" fmla="*/ 116 h 129"/>
                <a:gd name="T18" fmla="*/ 16 w 83"/>
                <a:gd name="T19" fmla="*/ 64 h 129"/>
                <a:gd name="T20" fmla="*/ 24 w 83"/>
                <a:gd name="T21" fmla="*/ 6 h 129"/>
                <a:gd name="T22" fmla="*/ 30 w 83"/>
                <a:gd name="T23" fmla="*/ 5 h 129"/>
                <a:gd name="T24" fmla="*/ 24 w 83"/>
                <a:gd name="T25" fmla="*/ 64 h 129"/>
                <a:gd name="T26" fmla="*/ 13 w 83"/>
                <a:gd name="T27" fmla="*/ 116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3" h="129">
                  <a:moveTo>
                    <a:pt x="83" y="2"/>
                  </a:moveTo>
                  <a:cubicBezTo>
                    <a:pt x="67" y="2"/>
                    <a:pt x="51" y="2"/>
                    <a:pt x="35" y="1"/>
                  </a:cubicBezTo>
                  <a:cubicBezTo>
                    <a:pt x="29" y="1"/>
                    <a:pt x="24" y="1"/>
                    <a:pt x="20" y="0"/>
                  </a:cubicBezTo>
                  <a:cubicBezTo>
                    <a:pt x="12" y="60"/>
                    <a:pt x="12" y="60"/>
                    <a:pt x="12" y="60"/>
                  </a:cubicBezTo>
                  <a:cubicBezTo>
                    <a:pt x="0" y="119"/>
                    <a:pt x="0" y="119"/>
                    <a:pt x="0" y="119"/>
                  </a:cubicBezTo>
                  <a:cubicBezTo>
                    <a:pt x="29" y="129"/>
                    <a:pt x="50" y="123"/>
                    <a:pt x="64" y="99"/>
                  </a:cubicBezTo>
                  <a:cubicBezTo>
                    <a:pt x="83" y="2"/>
                    <a:pt x="83" y="2"/>
                    <a:pt x="83" y="2"/>
                  </a:cubicBezTo>
                  <a:close/>
                  <a:moveTo>
                    <a:pt x="13" y="116"/>
                  </a:moveTo>
                  <a:cubicBezTo>
                    <a:pt x="6" y="116"/>
                    <a:pt x="6" y="116"/>
                    <a:pt x="6" y="116"/>
                  </a:cubicBezTo>
                  <a:cubicBezTo>
                    <a:pt x="16" y="64"/>
                    <a:pt x="16" y="64"/>
                    <a:pt x="16" y="64"/>
                  </a:cubicBezTo>
                  <a:cubicBezTo>
                    <a:pt x="24" y="6"/>
                    <a:pt x="24" y="6"/>
                    <a:pt x="24" y="6"/>
                  </a:cubicBezTo>
                  <a:cubicBezTo>
                    <a:pt x="30" y="5"/>
                    <a:pt x="30" y="5"/>
                    <a:pt x="30" y="5"/>
                  </a:cubicBezTo>
                  <a:cubicBezTo>
                    <a:pt x="24" y="64"/>
                    <a:pt x="24" y="64"/>
                    <a:pt x="24" y="64"/>
                  </a:cubicBezTo>
                  <a:cubicBezTo>
                    <a:pt x="13" y="116"/>
                    <a:pt x="13" y="116"/>
                    <a:pt x="13" y="116"/>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2" name="Freeform 162"/>
            <p:cNvSpPr/>
            <p:nvPr/>
          </p:nvSpPr>
          <p:spPr bwMode="auto">
            <a:xfrm>
              <a:off x="1994503" y="3620578"/>
              <a:ext cx="33233" cy="144389"/>
            </a:xfrm>
            <a:custGeom>
              <a:avLst/>
              <a:gdLst>
                <a:gd name="T0" fmla="*/ 0 w 29"/>
                <a:gd name="T1" fmla="*/ 126 h 126"/>
                <a:gd name="T2" fmla="*/ 8 w 29"/>
                <a:gd name="T3" fmla="*/ 126 h 126"/>
                <a:gd name="T4" fmla="*/ 22 w 29"/>
                <a:gd name="T5" fmla="*/ 67 h 126"/>
                <a:gd name="T6" fmla="*/ 29 w 29"/>
                <a:gd name="T7" fmla="*/ 0 h 126"/>
                <a:gd name="T8" fmla="*/ 22 w 29"/>
                <a:gd name="T9" fmla="*/ 1 h 126"/>
                <a:gd name="T10" fmla="*/ 12 w 29"/>
                <a:gd name="T11" fmla="*/ 67 h 126"/>
                <a:gd name="T12" fmla="*/ 0 w 29"/>
                <a:gd name="T13" fmla="*/ 126 h 126"/>
                <a:gd name="T14" fmla="*/ 0 w 29"/>
                <a:gd name="T15" fmla="*/ 126 h 1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5">
                  <a:moveTo>
                    <a:pt x="0" y="126"/>
                  </a:moveTo>
                  <a:lnTo>
                    <a:pt x="8" y="126"/>
                  </a:lnTo>
                  <a:lnTo>
                    <a:pt x="22" y="67"/>
                  </a:lnTo>
                  <a:lnTo>
                    <a:pt x="29" y="0"/>
                  </a:lnTo>
                  <a:lnTo>
                    <a:pt x="22" y="1"/>
                  </a:lnTo>
                  <a:lnTo>
                    <a:pt x="12" y="67"/>
                  </a:lnTo>
                  <a:lnTo>
                    <a:pt x="0" y="126"/>
                  </a:lnTo>
                  <a:lnTo>
                    <a:pt x="0" y="126"/>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3" name="Freeform 163"/>
            <p:cNvSpPr/>
            <p:nvPr/>
          </p:nvSpPr>
          <p:spPr bwMode="auto">
            <a:xfrm>
              <a:off x="2002525" y="3517444"/>
              <a:ext cx="25211" cy="11459"/>
            </a:xfrm>
            <a:custGeom>
              <a:avLst/>
              <a:gdLst>
                <a:gd name="T0" fmla="*/ 1 w 18"/>
                <a:gd name="T1" fmla="*/ 0 h 9"/>
                <a:gd name="T2" fmla="*/ 7 w 18"/>
                <a:gd name="T3" fmla="*/ 9 h 9"/>
                <a:gd name="T4" fmla="*/ 18 w 18"/>
                <a:gd name="T5" fmla="*/ 8 h 9"/>
                <a:gd name="T6" fmla="*/ 1 w 18"/>
                <a:gd name="T7" fmla="*/ 0 h 9"/>
              </a:gdLst>
              <a:ahLst/>
              <a:cxnLst>
                <a:cxn ang="0">
                  <a:pos x="T0" y="T1"/>
                </a:cxn>
                <a:cxn ang="0">
                  <a:pos x="T2" y="T3"/>
                </a:cxn>
                <a:cxn ang="0">
                  <a:pos x="T4" y="T5"/>
                </a:cxn>
                <a:cxn ang="0">
                  <a:pos x="T6" y="T7"/>
                </a:cxn>
              </a:cxnLst>
              <a:rect l="0" t="0" r="r" b="b"/>
              <a:pathLst>
                <a:path w="18" h="9">
                  <a:moveTo>
                    <a:pt x="1" y="0"/>
                  </a:moveTo>
                  <a:cubicBezTo>
                    <a:pt x="0" y="3"/>
                    <a:pt x="2" y="6"/>
                    <a:pt x="7" y="9"/>
                  </a:cubicBezTo>
                  <a:cubicBezTo>
                    <a:pt x="18" y="8"/>
                    <a:pt x="18" y="8"/>
                    <a:pt x="18" y="8"/>
                  </a:cubicBezTo>
                  <a:cubicBezTo>
                    <a:pt x="11" y="7"/>
                    <a:pt x="5" y="4"/>
                    <a:pt x="1" y="0"/>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4" name="Freeform 164"/>
            <p:cNvSpPr/>
            <p:nvPr/>
          </p:nvSpPr>
          <p:spPr bwMode="auto">
            <a:xfrm>
              <a:off x="1980752" y="3548384"/>
              <a:ext cx="27503" cy="16043"/>
            </a:xfrm>
            <a:custGeom>
              <a:avLst/>
              <a:gdLst>
                <a:gd name="T0" fmla="*/ 0 w 20"/>
                <a:gd name="T1" fmla="*/ 9 h 13"/>
                <a:gd name="T2" fmla="*/ 3 w 20"/>
                <a:gd name="T3" fmla="*/ 13 h 13"/>
                <a:gd name="T4" fmla="*/ 20 w 20"/>
                <a:gd name="T5" fmla="*/ 2 h 13"/>
                <a:gd name="T6" fmla="*/ 16 w 20"/>
                <a:gd name="T7" fmla="*/ 0 h 13"/>
                <a:gd name="T8" fmla="*/ 0 w 20"/>
                <a:gd name="T9" fmla="*/ 9 h 13"/>
              </a:gdLst>
              <a:ahLst/>
              <a:cxnLst>
                <a:cxn ang="0">
                  <a:pos x="T0" y="T1"/>
                </a:cxn>
                <a:cxn ang="0">
                  <a:pos x="T2" y="T3"/>
                </a:cxn>
                <a:cxn ang="0">
                  <a:pos x="T4" y="T5"/>
                </a:cxn>
                <a:cxn ang="0">
                  <a:pos x="T6" y="T7"/>
                </a:cxn>
                <a:cxn ang="0">
                  <a:pos x="T8" y="T9"/>
                </a:cxn>
              </a:cxnLst>
              <a:rect l="0" t="0" r="r" b="b"/>
              <a:pathLst>
                <a:path w="20" h="13">
                  <a:moveTo>
                    <a:pt x="0" y="9"/>
                  </a:moveTo>
                  <a:cubicBezTo>
                    <a:pt x="0" y="12"/>
                    <a:pt x="1" y="13"/>
                    <a:pt x="3" y="13"/>
                  </a:cubicBezTo>
                  <a:cubicBezTo>
                    <a:pt x="5" y="7"/>
                    <a:pt x="11" y="3"/>
                    <a:pt x="20" y="2"/>
                  </a:cubicBezTo>
                  <a:cubicBezTo>
                    <a:pt x="16" y="0"/>
                    <a:pt x="16" y="0"/>
                    <a:pt x="16" y="0"/>
                  </a:cubicBezTo>
                  <a:cubicBezTo>
                    <a:pt x="10" y="0"/>
                    <a:pt x="4" y="3"/>
                    <a:pt x="0" y="9"/>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5" name="Freeform 165"/>
            <p:cNvSpPr/>
            <p:nvPr/>
          </p:nvSpPr>
          <p:spPr bwMode="auto">
            <a:xfrm>
              <a:off x="1980752" y="3538070"/>
              <a:ext cx="27503" cy="16043"/>
            </a:xfrm>
            <a:custGeom>
              <a:avLst/>
              <a:gdLst>
                <a:gd name="T0" fmla="*/ 0 w 20"/>
                <a:gd name="T1" fmla="*/ 9 h 13"/>
                <a:gd name="T2" fmla="*/ 0 w 20"/>
                <a:gd name="T3" fmla="*/ 13 h 13"/>
                <a:gd name="T4" fmla="*/ 20 w 20"/>
                <a:gd name="T5" fmla="*/ 3 h 13"/>
                <a:gd name="T6" fmla="*/ 15 w 20"/>
                <a:gd name="T7" fmla="*/ 0 h 13"/>
                <a:gd name="T8" fmla="*/ 0 w 20"/>
                <a:gd name="T9" fmla="*/ 6 h 13"/>
                <a:gd name="T10" fmla="*/ 0 w 20"/>
                <a:gd name="T11" fmla="*/ 9 h 13"/>
              </a:gdLst>
              <a:ahLst/>
              <a:cxnLst>
                <a:cxn ang="0">
                  <a:pos x="T0" y="T1"/>
                </a:cxn>
                <a:cxn ang="0">
                  <a:pos x="T2" y="T3"/>
                </a:cxn>
                <a:cxn ang="0">
                  <a:pos x="T4" y="T5"/>
                </a:cxn>
                <a:cxn ang="0">
                  <a:pos x="T6" y="T7"/>
                </a:cxn>
                <a:cxn ang="0">
                  <a:pos x="T8" y="T9"/>
                </a:cxn>
                <a:cxn ang="0">
                  <a:pos x="T10" y="T11"/>
                </a:cxn>
              </a:cxnLst>
              <a:rect l="0" t="0" r="r" b="b"/>
              <a:pathLst>
                <a:path w="20" h="13">
                  <a:moveTo>
                    <a:pt x="0" y="9"/>
                  </a:moveTo>
                  <a:cubicBezTo>
                    <a:pt x="0" y="10"/>
                    <a:pt x="0" y="11"/>
                    <a:pt x="0" y="13"/>
                  </a:cubicBezTo>
                  <a:cubicBezTo>
                    <a:pt x="5" y="6"/>
                    <a:pt x="11" y="3"/>
                    <a:pt x="20" y="3"/>
                  </a:cubicBezTo>
                  <a:cubicBezTo>
                    <a:pt x="15" y="0"/>
                    <a:pt x="15" y="0"/>
                    <a:pt x="15" y="0"/>
                  </a:cubicBezTo>
                  <a:cubicBezTo>
                    <a:pt x="9" y="1"/>
                    <a:pt x="4" y="3"/>
                    <a:pt x="0" y="6"/>
                  </a:cubicBezTo>
                  <a:cubicBezTo>
                    <a:pt x="0" y="7"/>
                    <a:pt x="0" y="8"/>
                    <a:pt x="0" y="9"/>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6" name="Freeform 166"/>
            <p:cNvSpPr/>
            <p:nvPr/>
          </p:nvSpPr>
          <p:spPr bwMode="auto">
            <a:xfrm>
              <a:off x="1981898" y="3557551"/>
              <a:ext cx="30941" cy="20627"/>
            </a:xfrm>
            <a:custGeom>
              <a:avLst/>
              <a:gdLst>
                <a:gd name="T0" fmla="*/ 22 w 22"/>
                <a:gd name="T1" fmla="*/ 3 h 16"/>
                <a:gd name="T2" fmla="*/ 18 w 22"/>
                <a:gd name="T3" fmla="*/ 0 h 16"/>
                <a:gd name="T4" fmla="*/ 0 w 22"/>
                <a:gd name="T5" fmla="*/ 14 h 16"/>
                <a:gd name="T6" fmla="*/ 3 w 22"/>
                <a:gd name="T7" fmla="*/ 16 h 16"/>
                <a:gd name="T8" fmla="*/ 22 w 22"/>
                <a:gd name="T9" fmla="*/ 3 h 16"/>
              </a:gdLst>
              <a:ahLst/>
              <a:cxnLst>
                <a:cxn ang="0">
                  <a:pos x="T0" y="T1"/>
                </a:cxn>
                <a:cxn ang="0">
                  <a:pos x="T2" y="T3"/>
                </a:cxn>
                <a:cxn ang="0">
                  <a:pos x="T4" y="T5"/>
                </a:cxn>
                <a:cxn ang="0">
                  <a:pos x="T6" y="T7"/>
                </a:cxn>
                <a:cxn ang="0">
                  <a:pos x="T8" y="T9"/>
                </a:cxn>
              </a:cxnLst>
              <a:rect l="0" t="0" r="r" b="b"/>
              <a:pathLst>
                <a:path w="22" h="16">
                  <a:moveTo>
                    <a:pt x="22" y="3"/>
                  </a:moveTo>
                  <a:cubicBezTo>
                    <a:pt x="18" y="0"/>
                    <a:pt x="18" y="0"/>
                    <a:pt x="18" y="0"/>
                  </a:cubicBezTo>
                  <a:cubicBezTo>
                    <a:pt x="12" y="1"/>
                    <a:pt x="6" y="5"/>
                    <a:pt x="0" y="14"/>
                  </a:cubicBezTo>
                  <a:cubicBezTo>
                    <a:pt x="0" y="15"/>
                    <a:pt x="1" y="16"/>
                    <a:pt x="3" y="16"/>
                  </a:cubicBezTo>
                  <a:cubicBezTo>
                    <a:pt x="4" y="9"/>
                    <a:pt x="10" y="5"/>
                    <a:pt x="22" y="3"/>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7" name="Freeform 167"/>
            <p:cNvSpPr/>
            <p:nvPr/>
          </p:nvSpPr>
          <p:spPr bwMode="auto">
            <a:xfrm>
              <a:off x="2103368" y="3638913"/>
              <a:ext cx="13751" cy="59589"/>
            </a:xfrm>
            <a:custGeom>
              <a:avLst/>
              <a:gdLst>
                <a:gd name="T0" fmla="*/ 0 w 12"/>
                <a:gd name="T1" fmla="*/ 52 h 52"/>
                <a:gd name="T2" fmla="*/ 12 w 12"/>
                <a:gd name="T3" fmla="*/ 52 h 52"/>
                <a:gd name="T4" fmla="*/ 4 w 12"/>
                <a:gd name="T5" fmla="*/ 0 h 52"/>
                <a:gd name="T6" fmla="*/ 0 w 12"/>
                <a:gd name="T7" fmla="*/ 52 h 52"/>
                <a:gd name="T8" fmla="*/ 0 w 12"/>
                <a:gd name="T9" fmla="*/ 52 h 52"/>
              </a:gdLst>
              <a:ahLst/>
              <a:cxnLst>
                <a:cxn ang="0">
                  <a:pos x="T0" y="T1"/>
                </a:cxn>
                <a:cxn ang="0">
                  <a:pos x="T2" y="T3"/>
                </a:cxn>
                <a:cxn ang="0">
                  <a:pos x="T4" y="T5"/>
                </a:cxn>
                <a:cxn ang="0">
                  <a:pos x="T6" y="T7"/>
                </a:cxn>
                <a:cxn ang="0">
                  <a:pos x="T8" y="T9"/>
                </a:cxn>
              </a:cxnLst>
              <a:rect l="0" t="0" r="r" b="b"/>
              <a:pathLst>
                <a:path w="12" h="52">
                  <a:moveTo>
                    <a:pt x="0" y="52"/>
                  </a:moveTo>
                  <a:lnTo>
                    <a:pt x="12" y="52"/>
                  </a:lnTo>
                  <a:lnTo>
                    <a:pt x="4" y="0"/>
                  </a:lnTo>
                  <a:lnTo>
                    <a:pt x="0" y="52"/>
                  </a:lnTo>
                  <a:lnTo>
                    <a:pt x="0" y="52"/>
                  </a:lnTo>
                  <a:close/>
                </a:path>
              </a:pathLst>
            </a:custGeom>
            <a:solidFill>
              <a:srgbClr val="9C955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8" name="Freeform 168"/>
            <p:cNvSpPr>
              <a:spLocks noEditPoints="1"/>
            </p:cNvSpPr>
            <p:nvPr/>
          </p:nvSpPr>
          <p:spPr bwMode="auto">
            <a:xfrm>
              <a:off x="2009401" y="3723713"/>
              <a:ext cx="186789" cy="503069"/>
            </a:xfrm>
            <a:custGeom>
              <a:avLst/>
              <a:gdLst>
                <a:gd name="T0" fmla="*/ 66 w 136"/>
                <a:gd name="T1" fmla="*/ 0 h 388"/>
                <a:gd name="T2" fmla="*/ 65 w 136"/>
                <a:gd name="T3" fmla="*/ 6 h 388"/>
                <a:gd name="T4" fmla="*/ 22 w 136"/>
                <a:gd name="T5" fmla="*/ 64 h 388"/>
                <a:gd name="T6" fmla="*/ 0 w 136"/>
                <a:gd name="T7" fmla="*/ 60 h 388"/>
                <a:gd name="T8" fmla="*/ 7 w 136"/>
                <a:gd name="T9" fmla="*/ 122 h 388"/>
                <a:gd name="T10" fmla="*/ 13 w 136"/>
                <a:gd name="T11" fmla="*/ 213 h 388"/>
                <a:gd name="T12" fmla="*/ 9 w 136"/>
                <a:gd name="T13" fmla="*/ 293 h 388"/>
                <a:gd name="T14" fmla="*/ 9 w 136"/>
                <a:gd name="T15" fmla="*/ 348 h 388"/>
                <a:gd name="T16" fmla="*/ 2 w 136"/>
                <a:gd name="T17" fmla="*/ 356 h 388"/>
                <a:gd name="T18" fmla="*/ 7 w 136"/>
                <a:gd name="T19" fmla="*/ 380 h 388"/>
                <a:gd name="T20" fmla="*/ 28 w 136"/>
                <a:gd name="T21" fmla="*/ 355 h 388"/>
                <a:gd name="T22" fmla="*/ 46 w 136"/>
                <a:gd name="T23" fmla="*/ 170 h 388"/>
                <a:gd name="T24" fmla="*/ 55 w 136"/>
                <a:gd name="T25" fmla="*/ 95 h 388"/>
                <a:gd name="T26" fmla="*/ 77 w 136"/>
                <a:gd name="T27" fmla="*/ 8 h 388"/>
                <a:gd name="T28" fmla="*/ 77 w 136"/>
                <a:gd name="T29" fmla="*/ 80 h 388"/>
                <a:gd name="T30" fmla="*/ 82 w 136"/>
                <a:gd name="T31" fmla="*/ 105 h 388"/>
                <a:gd name="T32" fmla="*/ 91 w 136"/>
                <a:gd name="T33" fmla="*/ 207 h 388"/>
                <a:gd name="T34" fmla="*/ 101 w 136"/>
                <a:gd name="T35" fmla="*/ 296 h 388"/>
                <a:gd name="T36" fmla="*/ 106 w 136"/>
                <a:gd name="T37" fmla="*/ 329 h 388"/>
                <a:gd name="T38" fmla="*/ 112 w 136"/>
                <a:gd name="T39" fmla="*/ 340 h 388"/>
                <a:gd name="T40" fmla="*/ 102 w 136"/>
                <a:gd name="T41" fmla="*/ 358 h 388"/>
                <a:gd name="T42" fmla="*/ 112 w 136"/>
                <a:gd name="T43" fmla="*/ 388 h 388"/>
                <a:gd name="T44" fmla="*/ 113 w 136"/>
                <a:gd name="T45" fmla="*/ 388 h 388"/>
                <a:gd name="T46" fmla="*/ 136 w 136"/>
                <a:gd name="T47" fmla="*/ 369 h 388"/>
                <a:gd name="T48" fmla="*/ 136 w 136"/>
                <a:gd name="T49" fmla="*/ 338 h 388"/>
                <a:gd name="T50" fmla="*/ 123 w 136"/>
                <a:gd name="T51" fmla="*/ 237 h 388"/>
                <a:gd name="T52" fmla="*/ 123 w 136"/>
                <a:gd name="T53" fmla="*/ 144 h 388"/>
                <a:gd name="T54" fmla="*/ 132 w 136"/>
                <a:gd name="T55" fmla="*/ 62 h 388"/>
                <a:gd name="T56" fmla="*/ 125 w 136"/>
                <a:gd name="T57" fmla="*/ 64 h 388"/>
                <a:gd name="T58" fmla="*/ 86 w 136"/>
                <a:gd name="T59" fmla="*/ 22 h 388"/>
                <a:gd name="T60" fmla="*/ 82 w 136"/>
                <a:gd name="T61" fmla="*/ 0 h 388"/>
                <a:gd name="T62" fmla="*/ 66 w 136"/>
                <a:gd name="T63" fmla="*/ 0 h 388"/>
                <a:gd name="T64" fmla="*/ 91 w 136"/>
                <a:gd name="T65" fmla="*/ 101 h 388"/>
                <a:gd name="T66" fmla="*/ 91 w 136"/>
                <a:gd name="T67" fmla="*/ 121 h 388"/>
                <a:gd name="T68" fmla="*/ 102 w 136"/>
                <a:gd name="T69" fmla="*/ 226 h 388"/>
                <a:gd name="T70" fmla="*/ 117 w 136"/>
                <a:gd name="T71" fmla="*/ 320 h 388"/>
                <a:gd name="T72" fmla="*/ 123 w 136"/>
                <a:gd name="T73" fmla="*/ 333 h 388"/>
                <a:gd name="T74" fmla="*/ 118 w 136"/>
                <a:gd name="T75" fmla="*/ 380 h 388"/>
                <a:gd name="T76" fmla="*/ 115 w 136"/>
                <a:gd name="T77" fmla="*/ 380 h 388"/>
                <a:gd name="T78" fmla="*/ 109 w 136"/>
                <a:gd name="T79" fmla="*/ 360 h 388"/>
                <a:gd name="T80" fmla="*/ 119 w 136"/>
                <a:gd name="T81" fmla="*/ 336 h 388"/>
                <a:gd name="T82" fmla="*/ 111 w 136"/>
                <a:gd name="T83" fmla="*/ 323 h 388"/>
                <a:gd name="T84" fmla="*/ 98 w 136"/>
                <a:gd name="T85" fmla="*/ 228 h 388"/>
                <a:gd name="T86" fmla="*/ 86 w 136"/>
                <a:gd name="T87" fmla="*/ 122 h 388"/>
                <a:gd name="T88" fmla="*/ 86 w 136"/>
                <a:gd name="T89" fmla="*/ 105 h 388"/>
                <a:gd name="T90" fmla="*/ 79 w 136"/>
                <a:gd name="T91" fmla="*/ 77 h 388"/>
                <a:gd name="T92" fmla="*/ 79 w 136"/>
                <a:gd name="T93" fmla="*/ 52 h 388"/>
                <a:gd name="T94" fmla="*/ 84 w 136"/>
                <a:gd name="T95" fmla="*/ 80 h 388"/>
                <a:gd name="T96" fmla="*/ 91 w 136"/>
                <a:gd name="T97" fmla="*/ 101 h 388"/>
                <a:gd name="T98" fmla="*/ 8 w 136"/>
                <a:gd name="T99" fmla="*/ 65 h 388"/>
                <a:gd name="T100" fmla="*/ 13 w 136"/>
                <a:gd name="T101" fmla="*/ 99 h 388"/>
                <a:gd name="T102" fmla="*/ 24 w 136"/>
                <a:gd name="T103" fmla="*/ 214 h 388"/>
                <a:gd name="T104" fmla="*/ 19 w 136"/>
                <a:gd name="T105" fmla="*/ 346 h 388"/>
                <a:gd name="T106" fmla="*/ 9 w 136"/>
                <a:gd name="T107" fmla="*/ 368 h 388"/>
                <a:gd name="T108" fmla="*/ 9 w 136"/>
                <a:gd name="T109" fmla="*/ 358 h 388"/>
                <a:gd name="T110" fmla="*/ 13 w 136"/>
                <a:gd name="T111" fmla="*/ 346 h 388"/>
                <a:gd name="T112" fmla="*/ 19 w 136"/>
                <a:gd name="T113" fmla="*/ 215 h 388"/>
                <a:gd name="T114" fmla="*/ 8 w 136"/>
                <a:gd name="T115" fmla="*/ 100 h 388"/>
                <a:gd name="T116" fmla="*/ 4 w 136"/>
                <a:gd name="T117" fmla="*/ 65 h 388"/>
                <a:gd name="T118" fmla="*/ 8 w 136"/>
                <a:gd name="T119" fmla="*/ 65 h 3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36" h="388">
                  <a:moveTo>
                    <a:pt x="66" y="0"/>
                  </a:moveTo>
                  <a:cubicBezTo>
                    <a:pt x="65" y="6"/>
                    <a:pt x="65" y="6"/>
                    <a:pt x="65" y="6"/>
                  </a:cubicBezTo>
                  <a:cubicBezTo>
                    <a:pt x="62" y="51"/>
                    <a:pt x="47" y="70"/>
                    <a:pt x="22" y="64"/>
                  </a:cubicBezTo>
                  <a:cubicBezTo>
                    <a:pt x="0" y="60"/>
                    <a:pt x="0" y="60"/>
                    <a:pt x="0" y="60"/>
                  </a:cubicBezTo>
                  <a:cubicBezTo>
                    <a:pt x="7" y="122"/>
                    <a:pt x="7" y="122"/>
                    <a:pt x="7" y="122"/>
                  </a:cubicBezTo>
                  <a:cubicBezTo>
                    <a:pt x="13" y="213"/>
                    <a:pt x="13" y="213"/>
                    <a:pt x="13" y="213"/>
                  </a:cubicBezTo>
                  <a:cubicBezTo>
                    <a:pt x="9" y="293"/>
                    <a:pt x="9" y="293"/>
                    <a:pt x="9" y="293"/>
                  </a:cubicBezTo>
                  <a:cubicBezTo>
                    <a:pt x="9" y="348"/>
                    <a:pt x="9" y="348"/>
                    <a:pt x="9" y="348"/>
                  </a:cubicBezTo>
                  <a:cubicBezTo>
                    <a:pt x="2" y="356"/>
                    <a:pt x="2" y="356"/>
                    <a:pt x="2" y="356"/>
                  </a:cubicBezTo>
                  <a:cubicBezTo>
                    <a:pt x="7" y="380"/>
                    <a:pt x="7" y="380"/>
                    <a:pt x="7" y="380"/>
                  </a:cubicBezTo>
                  <a:cubicBezTo>
                    <a:pt x="28" y="355"/>
                    <a:pt x="28" y="355"/>
                    <a:pt x="28" y="355"/>
                  </a:cubicBezTo>
                  <a:cubicBezTo>
                    <a:pt x="40" y="303"/>
                    <a:pt x="46" y="241"/>
                    <a:pt x="46" y="170"/>
                  </a:cubicBezTo>
                  <a:cubicBezTo>
                    <a:pt x="55" y="95"/>
                    <a:pt x="55" y="95"/>
                    <a:pt x="55" y="95"/>
                  </a:cubicBezTo>
                  <a:cubicBezTo>
                    <a:pt x="77" y="8"/>
                    <a:pt x="77" y="8"/>
                    <a:pt x="77" y="8"/>
                  </a:cubicBezTo>
                  <a:cubicBezTo>
                    <a:pt x="77" y="80"/>
                    <a:pt x="77" y="80"/>
                    <a:pt x="77" y="80"/>
                  </a:cubicBezTo>
                  <a:cubicBezTo>
                    <a:pt x="82" y="105"/>
                    <a:pt x="82" y="105"/>
                    <a:pt x="82" y="105"/>
                  </a:cubicBezTo>
                  <a:cubicBezTo>
                    <a:pt x="91" y="207"/>
                    <a:pt x="91" y="207"/>
                    <a:pt x="91" y="207"/>
                  </a:cubicBezTo>
                  <a:cubicBezTo>
                    <a:pt x="101" y="296"/>
                    <a:pt x="101" y="296"/>
                    <a:pt x="101" y="296"/>
                  </a:cubicBezTo>
                  <a:cubicBezTo>
                    <a:pt x="106" y="329"/>
                    <a:pt x="106" y="329"/>
                    <a:pt x="106" y="329"/>
                  </a:cubicBezTo>
                  <a:cubicBezTo>
                    <a:pt x="112" y="340"/>
                    <a:pt x="112" y="340"/>
                    <a:pt x="112" y="340"/>
                  </a:cubicBezTo>
                  <a:cubicBezTo>
                    <a:pt x="102" y="358"/>
                    <a:pt x="102" y="358"/>
                    <a:pt x="102" y="358"/>
                  </a:cubicBezTo>
                  <a:cubicBezTo>
                    <a:pt x="102" y="370"/>
                    <a:pt x="105" y="380"/>
                    <a:pt x="112" y="388"/>
                  </a:cubicBezTo>
                  <a:cubicBezTo>
                    <a:pt x="113" y="388"/>
                    <a:pt x="113" y="388"/>
                    <a:pt x="113" y="388"/>
                  </a:cubicBezTo>
                  <a:cubicBezTo>
                    <a:pt x="136" y="369"/>
                    <a:pt x="136" y="369"/>
                    <a:pt x="136" y="369"/>
                  </a:cubicBezTo>
                  <a:cubicBezTo>
                    <a:pt x="136" y="338"/>
                    <a:pt x="136" y="338"/>
                    <a:pt x="136" y="338"/>
                  </a:cubicBezTo>
                  <a:cubicBezTo>
                    <a:pt x="123" y="237"/>
                    <a:pt x="123" y="237"/>
                    <a:pt x="123" y="237"/>
                  </a:cubicBezTo>
                  <a:cubicBezTo>
                    <a:pt x="123" y="144"/>
                    <a:pt x="123" y="144"/>
                    <a:pt x="123" y="144"/>
                  </a:cubicBezTo>
                  <a:cubicBezTo>
                    <a:pt x="132" y="62"/>
                    <a:pt x="132" y="62"/>
                    <a:pt x="132" y="62"/>
                  </a:cubicBezTo>
                  <a:cubicBezTo>
                    <a:pt x="125" y="64"/>
                    <a:pt x="125" y="64"/>
                    <a:pt x="125" y="64"/>
                  </a:cubicBezTo>
                  <a:cubicBezTo>
                    <a:pt x="106" y="70"/>
                    <a:pt x="92" y="56"/>
                    <a:pt x="86" y="22"/>
                  </a:cubicBezTo>
                  <a:cubicBezTo>
                    <a:pt x="82" y="0"/>
                    <a:pt x="82" y="0"/>
                    <a:pt x="82" y="0"/>
                  </a:cubicBezTo>
                  <a:cubicBezTo>
                    <a:pt x="66" y="0"/>
                    <a:pt x="66" y="0"/>
                    <a:pt x="66" y="0"/>
                  </a:cubicBezTo>
                  <a:close/>
                  <a:moveTo>
                    <a:pt x="91" y="101"/>
                  </a:moveTo>
                  <a:cubicBezTo>
                    <a:pt x="91" y="121"/>
                    <a:pt x="91" y="121"/>
                    <a:pt x="91" y="121"/>
                  </a:cubicBezTo>
                  <a:cubicBezTo>
                    <a:pt x="102" y="226"/>
                    <a:pt x="102" y="226"/>
                    <a:pt x="102" y="226"/>
                  </a:cubicBezTo>
                  <a:cubicBezTo>
                    <a:pt x="117" y="320"/>
                    <a:pt x="117" y="320"/>
                    <a:pt x="117" y="320"/>
                  </a:cubicBezTo>
                  <a:cubicBezTo>
                    <a:pt x="123" y="333"/>
                    <a:pt x="123" y="333"/>
                    <a:pt x="123" y="333"/>
                  </a:cubicBezTo>
                  <a:cubicBezTo>
                    <a:pt x="117" y="350"/>
                    <a:pt x="116" y="366"/>
                    <a:pt x="118" y="380"/>
                  </a:cubicBezTo>
                  <a:cubicBezTo>
                    <a:pt x="115" y="380"/>
                    <a:pt x="115" y="380"/>
                    <a:pt x="115" y="380"/>
                  </a:cubicBezTo>
                  <a:cubicBezTo>
                    <a:pt x="109" y="360"/>
                    <a:pt x="109" y="360"/>
                    <a:pt x="109" y="360"/>
                  </a:cubicBezTo>
                  <a:cubicBezTo>
                    <a:pt x="119" y="336"/>
                    <a:pt x="119" y="336"/>
                    <a:pt x="119" y="336"/>
                  </a:cubicBezTo>
                  <a:cubicBezTo>
                    <a:pt x="111" y="323"/>
                    <a:pt x="111" y="323"/>
                    <a:pt x="111" y="323"/>
                  </a:cubicBezTo>
                  <a:cubicBezTo>
                    <a:pt x="98" y="228"/>
                    <a:pt x="98" y="228"/>
                    <a:pt x="98" y="228"/>
                  </a:cubicBezTo>
                  <a:cubicBezTo>
                    <a:pt x="86" y="122"/>
                    <a:pt x="86" y="122"/>
                    <a:pt x="86" y="122"/>
                  </a:cubicBezTo>
                  <a:cubicBezTo>
                    <a:pt x="86" y="105"/>
                    <a:pt x="86" y="105"/>
                    <a:pt x="86" y="105"/>
                  </a:cubicBezTo>
                  <a:cubicBezTo>
                    <a:pt x="79" y="77"/>
                    <a:pt x="79" y="77"/>
                    <a:pt x="79" y="77"/>
                  </a:cubicBezTo>
                  <a:cubicBezTo>
                    <a:pt x="79" y="52"/>
                    <a:pt x="79" y="52"/>
                    <a:pt x="79" y="52"/>
                  </a:cubicBezTo>
                  <a:cubicBezTo>
                    <a:pt x="84" y="80"/>
                    <a:pt x="84" y="80"/>
                    <a:pt x="84" y="80"/>
                  </a:cubicBezTo>
                  <a:cubicBezTo>
                    <a:pt x="91" y="101"/>
                    <a:pt x="91" y="101"/>
                    <a:pt x="91" y="101"/>
                  </a:cubicBezTo>
                  <a:close/>
                  <a:moveTo>
                    <a:pt x="8" y="65"/>
                  </a:moveTo>
                  <a:cubicBezTo>
                    <a:pt x="13" y="99"/>
                    <a:pt x="13" y="99"/>
                    <a:pt x="13" y="99"/>
                  </a:cubicBezTo>
                  <a:cubicBezTo>
                    <a:pt x="24" y="214"/>
                    <a:pt x="24" y="214"/>
                    <a:pt x="24" y="214"/>
                  </a:cubicBezTo>
                  <a:cubicBezTo>
                    <a:pt x="19" y="346"/>
                    <a:pt x="19" y="346"/>
                    <a:pt x="19" y="346"/>
                  </a:cubicBezTo>
                  <a:cubicBezTo>
                    <a:pt x="9" y="368"/>
                    <a:pt x="9" y="368"/>
                    <a:pt x="9" y="368"/>
                  </a:cubicBezTo>
                  <a:cubicBezTo>
                    <a:pt x="9" y="358"/>
                    <a:pt x="9" y="358"/>
                    <a:pt x="9" y="358"/>
                  </a:cubicBezTo>
                  <a:cubicBezTo>
                    <a:pt x="13" y="346"/>
                    <a:pt x="13" y="346"/>
                    <a:pt x="13" y="346"/>
                  </a:cubicBezTo>
                  <a:cubicBezTo>
                    <a:pt x="19" y="215"/>
                    <a:pt x="19" y="215"/>
                    <a:pt x="19" y="215"/>
                  </a:cubicBezTo>
                  <a:cubicBezTo>
                    <a:pt x="8" y="100"/>
                    <a:pt x="8" y="100"/>
                    <a:pt x="8" y="100"/>
                  </a:cubicBezTo>
                  <a:cubicBezTo>
                    <a:pt x="4" y="65"/>
                    <a:pt x="4" y="65"/>
                    <a:pt x="4" y="65"/>
                  </a:cubicBezTo>
                  <a:cubicBezTo>
                    <a:pt x="8" y="65"/>
                    <a:pt x="8" y="65"/>
                    <a:pt x="8" y="65"/>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09" name="Freeform 169"/>
            <p:cNvSpPr/>
            <p:nvPr/>
          </p:nvSpPr>
          <p:spPr bwMode="auto">
            <a:xfrm>
              <a:off x="2118265" y="3790178"/>
              <a:ext cx="60735" cy="426290"/>
            </a:xfrm>
            <a:custGeom>
              <a:avLst/>
              <a:gdLst>
                <a:gd name="T0" fmla="*/ 12 w 44"/>
                <a:gd name="T1" fmla="*/ 69 h 328"/>
                <a:gd name="T2" fmla="*/ 12 w 44"/>
                <a:gd name="T3" fmla="*/ 49 h 328"/>
                <a:gd name="T4" fmla="*/ 5 w 44"/>
                <a:gd name="T5" fmla="*/ 28 h 328"/>
                <a:gd name="T6" fmla="*/ 0 w 44"/>
                <a:gd name="T7" fmla="*/ 0 h 328"/>
                <a:gd name="T8" fmla="*/ 0 w 44"/>
                <a:gd name="T9" fmla="*/ 25 h 328"/>
                <a:gd name="T10" fmla="*/ 7 w 44"/>
                <a:gd name="T11" fmla="*/ 53 h 328"/>
                <a:gd name="T12" fmla="*/ 7 w 44"/>
                <a:gd name="T13" fmla="*/ 70 h 328"/>
                <a:gd name="T14" fmla="*/ 19 w 44"/>
                <a:gd name="T15" fmla="*/ 176 h 328"/>
                <a:gd name="T16" fmla="*/ 32 w 44"/>
                <a:gd name="T17" fmla="*/ 271 h 328"/>
                <a:gd name="T18" fmla="*/ 40 w 44"/>
                <a:gd name="T19" fmla="*/ 284 h 328"/>
                <a:gd name="T20" fmla="*/ 30 w 44"/>
                <a:gd name="T21" fmla="*/ 308 h 328"/>
                <a:gd name="T22" fmla="*/ 36 w 44"/>
                <a:gd name="T23" fmla="*/ 328 h 328"/>
                <a:gd name="T24" fmla="*/ 39 w 44"/>
                <a:gd name="T25" fmla="*/ 328 h 328"/>
                <a:gd name="T26" fmla="*/ 44 w 44"/>
                <a:gd name="T27" fmla="*/ 281 h 328"/>
                <a:gd name="T28" fmla="*/ 38 w 44"/>
                <a:gd name="T29" fmla="*/ 268 h 328"/>
                <a:gd name="T30" fmla="*/ 23 w 44"/>
                <a:gd name="T31" fmla="*/ 174 h 328"/>
                <a:gd name="T32" fmla="*/ 12 w 44"/>
                <a:gd name="T33" fmla="*/ 69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4" h="328">
                  <a:moveTo>
                    <a:pt x="12" y="69"/>
                  </a:moveTo>
                  <a:cubicBezTo>
                    <a:pt x="12" y="49"/>
                    <a:pt x="12" y="49"/>
                    <a:pt x="12" y="49"/>
                  </a:cubicBezTo>
                  <a:cubicBezTo>
                    <a:pt x="5" y="28"/>
                    <a:pt x="5" y="28"/>
                    <a:pt x="5" y="28"/>
                  </a:cubicBezTo>
                  <a:cubicBezTo>
                    <a:pt x="0" y="0"/>
                    <a:pt x="0" y="0"/>
                    <a:pt x="0" y="0"/>
                  </a:cubicBezTo>
                  <a:cubicBezTo>
                    <a:pt x="0" y="25"/>
                    <a:pt x="0" y="25"/>
                    <a:pt x="0" y="25"/>
                  </a:cubicBezTo>
                  <a:cubicBezTo>
                    <a:pt x="7" y="53"/>
                    <a:pt x="7" y="53"/>
                    <a:pt x="7" y="53"/>
                  </a:cubicBezTo>
                  <a:cubicBezTo>
                    <a:pt x="7" y="70"/>
                    <a:pt x="7" y="70"/>
                    <a:pt x="7" y="70"/>
                  </a:cubicBezTo>
                  <a:cubicBezTo>
                    <a:pt x="19" y="176"/>
                    <a:pt x="19" y="176"/>
                    <a:pt x="19" y="176"/>
                  </a:cubicBezTo>
                  <a:cubicBezTo>
                    <a:pt x="32" y="271"/>
                    <a:pt x="32" y="271"/>
                    <a:pt x="32" y="271"/>
                  </a:cubicBezTo>
                  <a:cubicBezTo>
                    <a:pt x="40" y="284"/>
                    <a:pt x="40" y="284"/>
                    <a:pt x="40" y="284"/>
                  </a:cubicBezTo>
                  <a:cubicBezTo>
                    <a:pt x="30" y="308"/>
                    <a:pt x="30" y="308"/>
                    <a:pt x="30" y="308"/>
                  </a:cubicBezTo>
                  <a:cubicBezTo>
                    <a:pt x="36" y="328"/>
                    <a:pt x="36" y="328"/>
                    <a:pt x="36" y="328"/>
                  </a:cubicBezTo>
                  <a:cubicBezTo>
                    <a:pt x="39" y="328"/>
                    <a:pt x="39" y="328"/>
                    <a:pt x="39" y="328"/>
                  </a:cubicBezTo>
                  <a:cubicBezTo>
                    <a:pt x="37" y="314"/>
                    <a:pt x="38" y="298"/>
                    <a:pt x="44" y="281"/>
                  </a:cubicBezTo>
                  <a:cubicBezTo>
                    <a:pt x="38" y="268"/>
                    <a:pt x="38" y="268"/>
                    <a:pt x="38" y="268"/>
                  </a:cubicBezTo>
                  <a:cubicBezTo>
                    <a:pt x="23" y="174"/>
                    <a:pt x="23" y="174"/>
                    <a:pt x="23" y="174"/>
                  </a:cubicBezTo>
                  <a:cubicBezTo>
                    <a:pt x="12" y="69"/>
                    <a:pt x="12" y="69"/>
                    <a:pt x="12" y="69"/>
                  </a:cubicBez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0" name="Freeform 170"/>
            <p:cNvSpPr/>
            <p:nvPr/>
          </p:nvSpPr>
          <p:spPr bwMode="auto">
            <a:xfrm>
              <a:off x="2015130" y="3807366"/>
              <a:ext cx="27503" cy="393058"/>
            </a:xfrm>
            <a:custGeom>
              <a:avLst/>
              <a:gdLst>
                <a:gd name="T0" fmla="*/ 11 w 24"/>
                <a:gd name="T1" fmla="*/ 39 h 343"/>
                <a:gd name="T2" fmla="*/ 5 w 24"/>
                <a:gd name="T3" fmla="*/ 0 h 343"/>
                <a:gd name="T4" fmla="*/ 0 w 24"/>
                <a:gd name="T5" fmla="*/ 0 h 343"/>
                <a:gd name="T6" fmla="*/ 5 w 24"/>
                <a:gd name="T7" fmla="*/ 40 h 343"/>
                <a:gd name="T8" fmla="*/ 18 w 24"/>
                <a:gd name="T9" fmla="*/ 170 h 343"/>
                <a:gd name="T10" fmla="*/ 11 w 24"/>
                <a:gd name="T11" fmla="*/ 318 h 343"/>
                <a:gd name="T12" fmla="*/ 6 w 24"/>
                <a:gd name="T13" fmla="*/ 332 h 343"/>
                <a:gd name="T14" fmla="*/ 6 w 24"/>
                <a:gd name="T15" fmla="*/ 343 h 343"/>
                <a:gd name="T16" fmla="*/ 18 w 24"/>
                <a:gd name="T17" fmla="*/ 318 h 343"/>
                <a:gd name="T18" fmla="*/ 24 w 24"/>
                <a:gd name="T19" fmla="*/ 169 h 343"/>
                <a:gd name="T20" fmla="*/ 11 w 24"/>
                <a:gd name="T21" fmla="*/ 39 h 343"/>
                <a:gd name="T22" fmla="*/ 11 w 24"/>
                <a:gd name="T23" fmla="*/ 39 h 3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 h="343">
                  <a:moveTo>
                    <a:pt x="11" y="39"/>
                  </a:moveTo>
                  <a:lnTo>
                    <a:pt x="5" y="0"/>
                  </a:lnTo>
                  <a:lnTo>
                    <a:pt x="0" y="0"/>
                  </a:lnTo>
                  <a:lnTo>
                    <a:pt x="5" y="40"/>
                  </a:lnTo>
                  <a:lnTo>
                    <a:pt x="18" y="170"/>
                  </a:lnTo>
                  <a:lnTo>
                    <a:pt x="11" y="318"/>
                  </a:lnTo>
                  <a:lnTo>
                    <a:pt x="6" y="332"/>
                  </a:lnTo>
                  <a:lnTo>
                    <a:pt x="6" y="343"/>
                  </a:lnTo>
                  <a:lnTo>
                    <a:pt x="18" y="318"/>
                  </a:lnTo>
                  <a:lnTo>
                    <a:pt x="24" y="169"/>
                  </a:lnTo>
                  <a:lnTo>
                    <a:pt x="11" y="39"/>
                  </a:lnTo>
                  <a:lnTo>
                    <a:pt x="11" y="39"/>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1" name="Freeform 171"/>
            <p:cNvSpPr/>
            <p:nvPr/>
          </p:nvSpPr>
          <p:spPr bwMode="auto">
            <a:xfrm>
              <a:off x="2179000" y="3504837"/>
              <a:ext cx="44692" cy="18335"/>
            </a:xfrm>
            <a:custGeom>
              <a:avLst/>
              <a:gdLst>
                <a:gd name="T0" fmla="*/ 31 w 33"/>
                <a:gd name="T1" fmla="*/ 3 h 14"/>
                <a:gd name="T2" fmla="*/ 33 w 33"/>
                <a:gd name="T3" fmla="*/ 0 h 14"/>
                <a:gd name="T4" fmla="*/ 12 w 33"/>
                <a:gd name="T5" fmla="*/ 0 h 14"/>
                <a:gd name="T6" fmla="*/ 0 w 33"/>
                <a:gd name="T7" fmla="*/ 14 h 14"/>
                <a:gd name="T8" fmla="*/ 12 w 33"/>
                <a:gd name="T9" fmla="*/ 4 h 14"/>
                <a:gd name="T10" fmla="*/ 31 w 33"/>
                <a:gd name="T11" fmla="*/ 3 h 14"/>
              </a:gdLst>
              <a:ahLst/>
              <a:cxnLst>
                <a:cxn ang="0">
                  <a:pos x="T0" y="T1"/>
                </a:cxn>
                <a:cxn ang="0">
                  <a:pos x="T2" y="T3"/>
                </a:cxn>
                <a:cxn ang="0">
                  <a:pos x="T4" y="T5"/>
                </a:cxn>
                <a:cxn ang="0">
                  <a:pos x="T6" y="T7"/>
                </a:cxn>
                <a:cxn ang="0">
                  <a:pos x="T8" y="T9"/>
                </a:cxn>
                <a:cxn ang="0">
                  <a:pos x="T10" y="T11"/>
                </a:cxn>
              </a:cxnLst>
              <a:rect l="0" t="0" r="r" b="b"/>
              <a:pathLst>
                <a:path w="33" h="14">
                  <a:moveTo>
                    <a:pt x="31" y="3"/>
                  </a:moveTo>
                  <a:cubicBezTo>
                    <a:pt x="32" y="2"/>
                    <a:pt x="32" y="1"/>
                    <a:pt x="33" y="0"/>
                  </a:cubicBezTo>
                  <a:cubicBezTo>
                    <a:pt x="12" y="0"/>
                    <a:pt x="12" y="0"/>
                    <a:pt x="12" y="0"/>
                  </a:cubicBezTo>
                  <a:cubicBezTo>
                    <a:pt x="0" y="14"/>
                    <a:pt x="0" y="14"/>
                    <a:pt x="0" y="14"/>
                  </a:cubicBezTo>
                  <a:cubicBezTo>
                    <a:pt x="12" y="4"/>
                    <a:pt x="12" y="4"/>
                    <a:pt x="12" y="4"/>
                  </a:cubicBezTo>
                  <a:cubicBezTo>
                    <a:pt x="31" y="3"/>
                    <a:pt x="31" y="3"/>
                    <a:pt x="31" y="3"/>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2" name="Freeform 172"/>
            <p:cNvSpPr/>
            <p:nvPr/>
          </p:nvSpPr>
          <p:spPr bwMode="auto">
            <a:xfrm>
              <a:off x="2179000" y="3508275"/>
              <a:ext cx="46984" cy="14898"/>
            </a:xfrm>
            <a:custGeom>
              <a:avLst/>
              <a:gdLst>
                <a:gd name="T0" fmla="*/ 35 w 35"/>
                <a:gd name="T1" fmla="*/ 0 h 12"/>
                <a:gd name="T2" fmla="*/ 31 w 35"/>
                <a:gd name="T3" fmla="*/ 1 h 12"/>
                <a:gd name="T4" fmla="*/ 12 w 35"/>
                <a:gd name="T5" fmla="*/ 2 h 12"/>
                <a:gd name="T6" fmla="*/ 0 w 35"/>
                <a:gd name="T7" fmla="*/ 12 h 12"/>
                <a:gd name="T8" fmla="*/ 5 w 35"/>
                <a:gd name="T9" fmla="*/ 11 h 12"/>
                <a:gd name="T10" fmla="*/ 9 w 35"/>
                <a:gd name="T11" fmla="*/ 6 h 12"/>
                <a:gd name="T12" fmla="*/ 12 w 35"/>
                <a:gd name="T13" fmla="*/ 4 h 12"/>
                <a:gd name="T14" fmla="*/ 34 w 35"/>
                <a:gd name="T15" fmla="*/ 3 h 12"/>
                <a:gd name="T16" fmla="*/ 35 w 35"/>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 h="12">
                  <a:moveTo>
                    <a:pt x="35" y="0"/>
                  </a:moveTo>
                  <a:cubicBezTo>
                    <a:pt x="31" y="1"/>
                    <a:pt x="31" y="1"/>
                    <a:pt x="31" y="1"/>
                  </a:cubicBezTo>
                  <a:cubicBezTo>
                    <a:pt x="12" y="2"/>
                    <a:pt x="12" y="2"/>
                    <a:pt x="12" y="2"/>
                  </a:cubicBezTo>
                  <a:cubicBezTo>
                    <a:pt x="0" y="12"/>
                    <a:pt x="0" y="12"/>
                    <a:pt x="0" y="12"/>
                  </a:cubicBezTo>
                  <a:cubicBezTo>
                    <a:pt x="5" y="11"/>
                    <a:pt x="5" y="11"/>
                    <a:pt x="5" y="11"/>
                  </a:cubicBezTo>
                  <a:cubicBezTo>
                    <a:pt x="9" y="6"/>
                    <a:pt x="9" y="6"/>
                    <a:pt x="9" y="6"/>
                  </a:cubicBezTo>
                  <a:cubicBezTo>
                    <a:pt x="12" y="4"/>
                    <a:pt x="12" y="4"/>
                    <a:pt x="12" y="4"/>
                  </a:cubicBezTo>
                  <a:cubicBezTo>
                    <a:pt x="34" y="3"/>
                    <a:pt x="34" y="3"/>
                    <a:pt x="34" y="3"/>
                  </a:cubicBezTo>
                  <a:cubicBezTo>
                    <a:pt x="34" y="2"/>
                    <a:pt x="35" y="1"/>
                    <a:pt x="35" y="0"/>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3" name="Freeform 173"/>
            <p:cNvSpPr/>
            <p:nvPr/>
          </p:nvSpPr>
          <p:spPr bwMode="auto">
            <a:xfrm>
              <a:off x="2185875" y="3511711"/>
              <a:ext cx="38962" cy="10314"/>
            </a:xfrm>
            <a:custGeom>
              <a:avLst/>
              <a:gdLst>
                <a:gd name="T0" fmla="*/ 23 w 29"/>
                <a:gd name="T1" fmla="*/ 3 h 8"/>
                <a:gd name="T2" fmla="*/ 29 w 29"/>
                <a:gd name="T3" fmla="*/ 0 h 8"/>
                <a:gd name="T4" fmla="*/ 7 w 29"/>
                <a:gd name="T5" fmla="*/ 1 h 8"/>
                <a:gd name="T6" fmla="*/ 4 w 29"/>
                <a:gd name="T7" fmla="*/ 3 h 8"/>
                <a:gd name="T8" fmla="*/ 0 w 29"/>
                <a:gd name="T9" fmla="*/ 8 h 8"/>
                <a:gd name="T10" fmla="*/ 4 w 29"/>
                <a:gd name="T11" fmla="*/ 4 h 8"/>
                <a:gd name="T12" fmla="*/ 23 w 29"/>
                <a:gd name="T13" fmla="*/ 3 h 8"/>
              </a:gdLst>
              <a:ahLst/>
              <a:cxnLst>
                <a:cxn ang="0">
                  <a:pos x="T0" y="T1"/>
                </a:cxn>
                <a:cxn ang="0">
                  <a:pos x="T2" y="T3"/>
                </a:cxn>
                <a:cxn ang="0">
                  <a:pos x="T4" y="T5"/>
                </a:cxn>
                <a:cxn ang="0">
                  <a:pos x="T6" y="T7"/>
                </a:cxn>
                <a:cxn ang="0">
                  <a:pos x="T8" y="T9"/>
                </a:cxn>
                <a:cxn ang="0">
                  <a:pos x="T10" y="T11"/>
                </a:cxn>
                <a:cxn ang="0">
                  <a:pos x="T12" y="T13"/>
                </a:cxn>
              </a:cxnLst>
              <a:rect l="0" t="0" r="r" b="b"/>
              <a:pathLst>
                <a:path w="28" h="8">
                  <a:moveTo>
                    <a:pt x="23" y="3"/>
                  </a:moveTo>
                  <a:cubicBezTo>
                    <a:pt x="26" y="3"/>
                    <a:pt x="28" y="2"/>
                    <a:pt x="29" y="0"/>
                  </a:cubicBezTo>
                  <a:cubicBezTo>
                    <a:pt x="7" y="1"/>
                    <a:pt x="7" y="1"/>
                    <a:pt x="7" y="1"/>
                  </a:cubicBezTo>
                  <a:cubicBezTo>
                    <a:pt x="4" y="3"/>
                    <a:pt x="4" y="3"/>
                    <a:pt x="4" y="3"/>
                  </a:cubicBezTo>
                  <a:cubicBezTo>
                    <a:pt x="0" y="8"/>
                    <a:pt x="0" y="8"/>
                    <a:pt x="0" y="8"/>
                  </a:cubicBezTo>
                  <a:cubicBezTo>
                    <a:pt x="4" y="4"/>
                    <a:pt x="4" y="4"/>
                    <a:pt x="4" y="4"/>
                  </a:cubicBezTo>
                  <a:cubicBezTo>
                    <a:pt x="11" y="2"/>
                    <a:pt x="17" y="1"/>
                    <a:pt x="23" y="3"/>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4" name="Freeform 174"/>
            <p:cNvSpPr/>
            <p:nvPr/>
          </p:nvSpPr>
          <p:spPr bwMode="auto">
            <a:xfrm>
              <a:off x="2185875" y="3512858"/>
              <a:ext cx="30941" cy="9168"/>
            </a:xfrm>
            <a:custGeom>
              <a:avLst/>
              <a:gdLst>
                <a:gd name="T0" fmla="*/ 22 w 23"/>
                <a:gd name="T1" fmla="*/ 3 h 7"/>
                <a:gd name="T2" fmla="*/ 23 w 23"/>
                <a:gd name="T3" fmla="*/ 2 h 7"/>
                <a:gd name="T4" fmla="*/ 4 w 23"/>
                <a:gd name="T5" fmla="*/ 3 h 7"/>
                <a:gd name="T6" fmla="*/ 0 w 23"/>
                <a:gd name="T7" fmla="*/ 7 h 7"/>
                <a:gd name="T8" fmla="*/ 1 w 23"/>
                <a:gd name="T9" fmla="*/ 7 h 7"/>
                <a:gd name="T10" fmla="*/ 22 w 23"/>
                <a:gd name="T11" fmla="*/ 3 h 7"/>
              </a:gdLst>
              <a:ahLst/>
              <a:cxnLst>
                <a:cxn ang="0">
                  <a:pos x="T0" y="T1"/>
                </a:cxn>
                <a:cxn ang="0">
                  <a:pos x="T2" y="T3"/>
                </a:cxn>
                <a:cxn ang="0">
                  <a:pos x="T4" y="T5"/>
                </a:cxn>
                <a:cxn ang="0">
                  <a:pos x="T6" y="T7"/>
                </a:cxn>
                <a:cxn ang="0">
                  <a:pos x="T8" y="T9"/>
                </a:cxn>
                <a:cxn ang="0">
                  <a:pos x="T10" y="T11"/>
                </a:cxn>
              </a:cxnLst>
              <a:rect l="0" t="0" r="r" b="b"/>
              <a:pathLst>
                <a:path w="23" h="7">
                  <a:moveTo>
                    <a:pt x="22" y="3"/>
                  </a:moveTo>
                  <a:cubicBezTo>
                    <a:pt x="22" y="3"/>
                    <a:pt x="23" y="3"/>
                    <a:pt x="23" y="2"/>
                  </a:cubicBezTo>
                  <a:cubicBezTo>
                    <a:pt x="17" y="0"/>
                    <a:pt x="11" y="1"/>
                    <a:pt x="4" y="3"/>
                  </a:cubicBezTo>
                  <a:cubicBezTo>
                    <a:pt x="0" y="7"/>
                    <a:pt x="0" y="7"/>
                    <a:pt x="0" y="7"/>
                  </a:cubicBezTo>
                  <a:cubicBezTo>
                    <a:pt x="0" y="7"/>
                    <a:pt x="1" y="7"/>
                    <a:pt x="1" y="7"/>
                  </a:cubicBezTo>
                  <a:cubicBezTo>
                    <a:pt x="22" y="3"/>
                    <a:pt x="22" y="3"/>
                    <a:pt x="22" y="3"/>
                  </a:cubicBezTo>
                  <a:close/>
                </a:path>
              </a:pathLst>
            </a:custGeom>
            <a:solidFill>
              <a:srgbClr val="E2B98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5" name="Freeform 175"/>
            <p:cNvSpPr/>
            <p:nvPr/>
          </p:nvSpPr>
          <p:spPr bwMode="auto">
            <a:xfrm>
              <a:off x="2187020" y="3517441"/>
              <a:ext cx="28649" cy="6876"/>
            </a:xfrm>
            <a:custGeom>
              <a:avLst/>
              <a:gdLst>
                <a:gd name="T0" fmla="*/ 20 w 21"/>
                <a:gd name="T1" fmla="*/ 1 h 6"/>
                <a:gd name="T2" fmla="*/ 21 w 21"/>
                <a:gd name="T3" fmla="*/ 0 h 6"/>
                <a:gd name="T4" fmla="*/ 0 w 21"/>
                <a:gd name="T5" fmla="*/ 4 h 6"/>
                <a:gd name="T6" fmla="*/ 20 w 21"/>
                <a:gd name="T7" fmla="*/ 1 h 6"/>
              </a:gdLst>
              <a:ahLst/>
              <a:cxnLst>
                <a:cxn ang="0">
                  <a:pos x="T0" y="T1"/>
                </a:cxn>
                <a:cxn ang="0">
                  <a:pos x="T2" y="T3"/>
                </a:cxn>
                <a:cxn ang="0">
                  <a:pos x="T4" y="T5"/>
                </a:cxn>
                <a:cxn ang="0">
                  <a:pos x="T6" y="T7"/>
                </a:cxn>
              </a:cxnLst>
              <a:rect l="0" t="0" r="r" b="b"/>
              <a:pathLst>
                <a:path w="21" h="6">
                  <a:moveTo>
                    <a:pt x="20" y="1"/>
                  </a:moveTo>
                  <a:cubicBezTo>
                    <a:pt x="20" y="1"/>
                    <a:pt x="20" y="1"/>
                    <a:pt x="21" y="0"/>
                  </a:cubicBezTo>
                  <a:cubicBezTo>
                    <a:pt x="0" y="4"/>
                    <a:pt x="0" y="4"/>
                    <a:pt x="0" y="4"/>
                  </a:cubicBezTo>
                  <a:cubicBezTo>
                    <a:pt x="8" y="6"/>
                    <a:pt x="15" y="4"/>
                    <a:pt x="20" y="1"/>
                  </a:cubicBezTo>
                  <a:close/>
                </a:path>
              </a:pathLst>
            </a:custGeom>
            <a:solidFill>
              <a:srgbClr val="B68B5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6" name="Freeform 176"/>
            <p:cNvSpPr/>
            <p:nvPr/>
          </p:nvSpPr>
          <p:spPr bwMode="auto">
            <a:xfrm>
              <a:off x="2145766" y="3589634"/>
              <a:ext cx="6876" cy="11459"/>
            </a:xfrm>
            <a:custGeom>
              <a:avLst/>
              <a:gdLst>
                <a:gd name="T0" fmla="*/ 0 w 5"/>
                <a:gd name="T1" fmla="*/ 9 h 9"/>
                <a:gd name="T2" fmla="*/ 5 w 5"/>
                <a:gd name="T3" fmla="*/ 9 h 9"/>
                <a:gd name="T4" fmla="*/ 5 w 5"/>
                <a:gd name="T5" fmla="*/ 0 h 9"/>
                <a:gd name="T6" fmla="*/ 0 w 5"/>
                <a:gd name="T7" fmla="*/ 0 h 9"/>
                <a:gd name="T8" fmla="*/ 0 w 5"/>
                <a:gd name="T9" fmla="*/ 9 h 9"/>
              </a:gdLst>
              <a:ahLst/>
              <a:cxnLst>
                <a:cxn ang="0">
                  <a:pos x="T0" y="T1"/>
                </a:cxn>
                <a:cxn ang="0">
                  <a:pos x="T2" y="T3"/>
                </a:cxn>
                <a:cxn ang="0">
                  <a:pos x="T4" y="T5"/>
                </a:cxn>
                <a:cxn ang="0">
                  <a:pos x="T6" y="T7"/>
                </a:cxn>
                <a:cxn ang="0">
                  <a:pos x="T8" y="T9"/>
                </a:cxn>
              </a:cxnLst>
              <a:rect l="0" t="0" r="r" b="b"/>
              <a:pathLst>
                <a:path w="5" h="9">
                  <a:moveTo>
                    <a:pt x="0" y="9"/>
                  </a:moveTo>
                  <a:cubicBezTo>
                    <a:pt x="5" y="9"/>
                    <a:pt x="5" y="9"/>
                    <a:pt x="5" y="9"/>
                  </a:cubicBezTo>
                  <a:cubicBezTo>
                    <a:pt x="5" y="0"/>
                    <a:pt x="5" y="0"/>
                    <a:pt x="5" y="0"/>
                  </a:cubicBezTo>
                  <a:cubicBezTo>
                    <a:pt x="4" y="0"/>
                    <a:pt x="2" y="0"/>
                    <a:pt x="0" y="0"/>
                  </a:cubicBezTo>
                  <a:cubicBezTo>
                    <a:pt x="0" y="9"/>
                    <a:pt x="0" y="9"/>
                    <a:pt x="0" y="9"/>
                  </a:cubicBezTo>
                  <a:close/>
                </a:path>
              </a:pathLst>
            </a:custGeom>
            <a:solidFill>
              <a:srgbClr val="C8C8C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217" name="Freeform 177"/>
            <p:cNvSpPr/>
            <p:nvPr/>
          </p:nvSpPr>
          <p:spPr bwMode="auto">
            <a:xfrm>
              <a:off x="1999086" y="3734023"/>
              <a:ext cx="115740" cy="537446"/>
            </a:xfrm>
            <a:custGeom>
              <a:avLst/>
              <a:gdLst>
                <a:gd name="T0" fmla="*/ 77 w 85"/>
                <a:gd name="T1" fmla="*/ 104 h 415"/>
                <a:gd name="T2" fmla="*/ 85 w 85"/>
                <a:gd name="T3" fmla="*/ 72 h 415"/>
                <a:gd name="T4" fmla="*/ 85 w 85"/>
                <a:gd name="T5" fmla="*/ 0 h 415"/>
                <a:gd name="T6" fmla="*/ 63 w 85"/>
                <a:gd name="T7" fmla="*/ 87 h 415"/>
                <a:gd name="T8" fmla="*/ 54 w 85"/>
                <a:gd name="T9" fmla="*/ 162 h 415"/>
                <a:gd name="T10" fmla="*/ 36 w 85"/>
                <a:gd name="T11" fmla="*/ 347 h 415"/>
                <a:gd name="T12" fmla="*/ 15 w 85"/>
                <a:gd name="T13" fmla="*/ 372 h 415"/>
                <a:gd name="T14" fmla="*/ 8 w 85"/>
                <a:gd name="T15" fmla="*/ 388 h 415"/>
                <a:gd name="T16" fmla="*/ 3 w 85"/>
                <a:gd name="T17" fmla="*/ 413 h 415"/>
                <a:gd name="T18" fmla="*/ 16 w 85"/>
                <a:gd name="T19" fmla="*/ 415 h 415"/>
                <a:gd name="T20" fmla="*/ 43 w 85"/>
                <a:gd name="T21" fmla="*/ 405 h 415"/>
                <a:gd name="T22" fmla="*/ 43 w 85"/>
                <a:gd name="T23" fmla="*/ 395 h 415"/>
                <a:gd name="T24" fmla="*/ 53 w 85"/>
                <a:gd name="T25" fmla="*/ 395 h 415"/>
                <a:gd name="T26" fmla="*/ 52 w 85"/>
                <a:gd name="T27" fmla="*/ 355 h 415"/>
                <a:gd name="T28" fmla="*/ 67 w 85"/>
                <a:gd name="T29" fmla="*/ 310 h 415"/>
                <a:gd name="T30" fmla="*/ 66 w 85"/>
                <a:gd name="T31" fmla="*/ 306 h 415"/>
                <a:gd name="T32" fmla="*/ 67 w 85"/>
                <a:gd name="T33" fmla="*/ 203 h 415"/>
                <a:gd name="T34" fmla="*/ 77 w 85"/>
                <a:gd name="T35" fmla="*/ 104 h 4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5" h="415">
                  <a:moveTo>
                    <a:pt x="77" y="104"/>
                  </a:moveTo>
                  <a:cubicBezTo>
                    <a:pt x="85" y="72"/>
                    <a:pt x="85" y="72"/>
                    <a:pt x="85" y="72"/>
                  </a:cubicBezTo>
                  <a:cubicBezTo>
                    <a:pt x="85" y="0"/>
                    <a:pt x="85" y="0"/>
                    <a:pt x="85" y="0"/>
                  </a:cubicBezTo>
                  <a:cubicBezTo>
                    <a:pt x="63" y="87"/>
                    <a:pt x="63" y="87"/>
                    <a:pt x="63" y="87"/>
                  </a:cubicBezTo>
                  <a:cubicBezTo>
                    <a:pt x="54" y="162"/>
                    <a:pt x="54" y="162"/>
                    <a:pt x="54" y="162"/>
                  </a:cubicBezTo>
                  <a:cubicBezTo>
                    <a:pt x="54" y="233"/>
                    <a:pt x="48" y="295"/>
                    <a:pt x="36" y="347"/>
                  </a:cubicBezTo>
                  <a:cubicBezTo>
                    <a:pt x="15" y="372"/>
                    <a:pt x="15" y="372"/>
                    <a:pt x="15" y="372"/>
                  </a:cubicBezTo>
                  <a:cubicBezTo>
                    <a:pt x="8" y="388"/>
                    <a:pt x="8" y="388"/>
                    <a:pt x="8" y="388"/>
                  </a:cubicBezTo>
                  <a:cubicBezTo>
                    <a:pt x="2" y="397"/>
                    <a:pt x="0" y="405"/>
                    <a:pt x="3" y="413"/>
                  </a:cubicBezTo>
                  <a:cubicBezTo>
                    <a:pt x="7" y="414"/>
                    <a:pt x="12" y="415"/>
                    <a:pt x="16" y="415"/>
                  </a:cubicBezTo>
                  <a:cubicBezTo>
                    <a:pt x="25" y="415"/>
                    <a:pt x="34" y="411"/>
                    <a:pt x="43" y="405"/>
                  </a:cubicBezTo>
                  <a:cubicBezTo>
                    <a:pt x="43" y="395"/>
                    <a:pt x="43" y="395"/>
                    <a:pt x="43" y="395"/>
                  </a:cubicBezTo>
                  <a:cubicBezTo>
                    <a:pt x="53" y="395"/>
                    <a:pt x="53" y="395"/>
                    <a:pt x="53" y="395"/>
                  </a:cubicBezTo>
                  <a:cubicBezTo>
                    <a:pt x="52" y="355"/>
                    <a:pt x="52" y="355"/>
                    <a:pt x="52" y="355"/>
                  </a:cubicBezTo>
                  <a:cubicBezTo>
                    <a:pt x="61" y="346"/>
                    <a:pt x="66" y="331"/>
                    <a:pt x="67" y="310"/>
                  </a:cubicBezTo>
                  <a:cubicBezTo>
                    <a:pt x="66" y="308"/>
                    <a:pt x="66" y="307"/>
                    <a:pt x="66" y="306"/>
                  </a:cubicBezTo>
                  <a:cubicBezTo>
                    <a:pt x="64" y="272"/>
                    <a:pt x="64" y="238"/>
                    <a:pt x="67" y="203"/>
                  </a:cubicBezTo>
                  <a:cubicBezTo>
                    <a:pt x="77" y="104"/>
                    <a:pt x="77" y="104"/>
                    <a:pt x="77" y="104"/>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grpSp>
      <p:sp>
        <p:nvSpPr>
          <p:cNvPr id="218" name="Text Box 11"/>
          <p:cNvSpPr txBox="1">
            <a:spLocks noChangeArrowheads="1"/>
          </p:cNvSpPr>
          <p:nvPr/>
        </p:nvSpPr>
        <p:spPr bwMode="auto">
          <a:xfrm>
            <a:off x="4442162" y="1001737"/>
            <a:ext cx="4686888" cy="1231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lvl1pPr eaLnBrk="0" hangingPunct="0">
              <a:defRPr>
                <a:solidFill>
                  <a:schemeClr val="tx1"/>
                </a:solidFill>
                <a:latin typeface="Calibri" pitchFamily="34" charset="0"/>
                <a:ea typeface="宋体" charset="-122"/>
              </a:defRPr>
            </a:lvl1pPr>
            <a:lvl2pPr marL="742950" indent="-285750" eaLnBrk="0" hangingPunct="0">
              <a:defRPr>
                <a:solidFill>
                  <a:schemeClr val="tx1"/>
                </a:solidFill>
                <a:latin typeface="Calibri" pitchFamily="34" charset="0"/>
                <a:ea typeface="宋体" charset="-122"/>
              </a:defRPr>
            </a:lvl2pPr>
            <a:lvl3pPr marL="1143000" indent="-228600" eaLnBrk="0" hangingPunct="0">
              <a:defRPr>
                <a:solidFill>
                  <a:schemeClr val="tx1"/>
                </a:solidFill>
                <a:latin typeface="Calibri" pitchFamily="34" charset="0"/>
                <a:ea typeface="宋体" charset="-122"/>
              </a:defRPr>
            </a:lvl3pPr>
            <a:lvl4pPr marL="1600200" indent="-228600" eaLnBrk="0" hangingPunct="0">
              <a:defRPr>
                <a:solidFill>
                  <a:schemeClr val="tx1"/>
                </a:solidFill>
                <a:latin typeface="Calibri" pitchFamily="34" charset="0"/>
                <a:ea typeface="宋体" charset="-122"/>
              </a:defRPr>
            </a:lvl4pPr>
            <a:lvl5pPr marL="2057400" indent="-228600" eaLnBrk="0" hangingPunct="0">
              <a:defRPr>
                <a:solidFill>
                  <a:schemeClr val="tx1"/>
                </a:solidFill>
                <a:latin typeface="Calibri" pitchFamily="34" charset="0"/>
                <a:ea typeface="宋体" charset="-122"/>
              </a:defRPr>
            </a:lvl5pPr>
            <a:lvl6pPr marL="2514600" indent="-228600" eaLnBrk="0" fontAlgn="base" hangingPunct="0">
              <a:spcBef>
                <a:spcPct val="0"/>
              </a:spcBef>
              <a:spcAft>
                <a:spcPct val="0"/>
              </a:spcAft>
              <a:defRPr>
                <a:solidFill>
                  <a:schemeClr val="tx1"/>
                </a:solidFill>
                <a:latin typeface="Calibri" pitchFamily="34" charset="0"/>
                <a:ea typeface="宋体" charset="-122"/>
              </a:defRPr>
            </a:lvl6pPr>
            <a:lvl7pPr marL="2971800" indent="-228600" eaLnBrk="0" fontAlgn="base" hangingPunct="0">
              <a:spcBef>
                <a:spcPct val="0"/>
              </a:spcBef>
              <a:spcAft>
                <a:spcPct val="0"/>
              </a:spcAft>
              <a:defRPr>
                <a:solidFill>
                  <a:schemeClr val="tx1"/>
                </a:solidFill>
                <a:latin typeface="Calibri" pitchFamily="34" charset="0"/>
                <a:ea typeface="宋体" charset="-122"/>
              </a:defRPr>
            </a:lvl7pPr>
            <a:lvl8pPr marL="3429000" indent="-228600" eaLnBrk="0" fontAlgn="base" hangingPunct="0">
              <a:spcBef>
                <a:spcPct val="0"/>
              </a:spcBef>
              <a:spcAft>
                <a:spcPct val="0"/>
              </a:spcAft>
              <a:defRPr>
                <a:solidFill>
                  <a:schemeClr val="tx1"/>
                </a:solidFill>
                <a:latin typeface="Calibri" pitchFamily="34" charset="0"/>
                <a:ea typeface="宋体" charset="-122"/>
              </a:defRPr>
            </a:lvl8pPr>
            <a:lvl9pPr marL="3886200" indent="-228600" eaLnBrk="0" fontAlgn="base" hangingPunct="0">
              <a:spcBef>
                <a:spcPct val="0"/>
              </a:spcBef>
              <a:spcAft>
                <a:spcPct val="0"/>
              </a:spcAft>
              <a:defRPr>
                <a:solidFill>
                  <a:schemeClr val="tx1"/>
                </a:solidFill>
                <a:latin typeface="Calibri" pitchFamily="34" charset="0"/>
                <a:ea typeface="宋体" charset="-122"/>
              </a:defRPr>
            </a:lvl9pPr>
          </a:lstStyle>
          <a:p>
            <a:r>
              <a:rPr lang="en-US" altLang="zh-CN" sz="2400" dirty="0"/>
              <a:t>Students‘ work completion improves course expectations reduce academic procrastination.</a:t>
            </a:r>
            <a:endParaRPr lang="zh-CN" altLang="zh-CN" sz="2400" dirty="0"/>
          </a:p>
        </p:txBody>
      </p:sp>
      <p:sp>
        <p:nvSpPr>
          <p:cNvPr id="221" name="Text Box 11"/>
          <p:cNvSpPr txBox="1">
            <a:spLocks noChangeArrowheads="1"/>
          </p:cNvSpPr>
          <p:nvPr/>
        </p:nvSpPr>
        <p:spPr bwMode="auto">
          <a:xfrm>
            <a:off x="1660374" y="3562981"/>
            <a:ext cx="2534325" cy="86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lvl1pPr eaLnBrk="0" hangingPunct="0">
              <a:defRPr>
                <a:solidFill>
                  <a:schemeClr val="tx1"/>
                </a:solidFill>
                <a:latin typeface="Calibri" pitchFamily="34" charset="0"/>
                <a:ea typeface="宋体" charset="-122"/>
              </a:defRPr>
            </a:lvl1pPr>
            <a:lvl2pPr marL="742950" indent="-285750" eaLnBrk="0" hangingPunct="0">
              <a:defRPr>
                <a:solidFill>
                  <a:schemeClr val="tx1"/>
                </a:solidFill>
                <a:latin typeface="Calibri" pitchFamily="34" charset="0"/>
                <a:ea typeface="宋体" charset="-122"/>
              </a:defRPr>
            </a:lvl2pPr>
            <a:lvl3pPr marL="1143000" indent="-228600" eaLnBrk="0" hangingPunct="0">
              <a:defRPr>
                <a:solidFill>
                  <a:schemeClr val="tx1"/>
                </a:solidFill>
                <a:latin typeface="Calibri" pitchFamily="34" charset="0"/>
                <a:ea typeface="宋体" charset="-122"/>
              </a:defRPr>
            </a:lvl3pPr>
            <a:lvl4pPr marL="1600200" indent="-228600" eaLnBrk="0" hangingPunct="0">
              <a:defRPr>
                <a:solidFill>
                  <a:schemeClr val="tx1"/>
                </a:solidFill>
                <a:latin typeface="Calibri" pitchFamily="34" charset="0"/>
                <a:ea typeface="宋体" charset="-122"/>
              </a:defRPr>
            </a:lvl4pPr>
            <a:lvl5pPr marL="2057400" indent="-228600" eaLnBrk="0" hangingPunct="0">
              <a:defRPr>
                <a:solidFill>
                  <a:schemeClr val="tx1"/>
                </a:solidFill>
                <a:latin typeface="Calibri" pitchFamily="34" charset="0"/>
                <a:ea typeface="宋体" charset="-122"/>
              </a:defRPr>
            </a:lvl5pPr>
            <a:lvl6pPr marL="2514600" indent="-228600" eaLnBrk="0" fontAlgn="base" hangingPunct="0">
              <a:spcBef>
                <a:spcPct val="0"/>
              </a:spcBef>
              <a:spcAft>
                <a:spcPct val="0"/>
              </a:spcAft>
              <a:defRPr>
                <a:solidFill>
                  <a:schemeClr val="tx1"/>
                </a:solidFill>
                <a:latin typeface="Calibri" pitchFamily="34" charset="0"/>
                <a:ea typeface="宋体" charset="-122"/>
              </a:defRPr>
            </a:lvl6pPr>
            <a:lvl7pPr marL="2971800" indent="-228600" eaLnBrk="0" fontAlgn="base" hangingPunct="0">
              <a:spcBef>
                <a:spcPct val="0"/>
              </a:spcBef>
              <a:spcAft>
                <a:spcPct val="0"/>
              </a:spcAft>
              <a:defRPr>
                <a:solidFill>
                  <a:schemeClr val="tx1"/>
                </a:solidFill>
                <a:latin typeface="Calibri" pitchFamily="34" charset="0"/>
                <a:ea typeface="宋体" charset="-122"/>
              </a:defRPr>
            </a:lvl7pPr>
            <a:lvl8pPr marL="3429000" indent="-228600" eaLnBrk="0" fontAlgn="base" hangingPunct="0">
              <a:spcBef>
                <a:spcPct val="0"/>
              </a:spcBef>
              <a:spcAft>
                <a:spcPct val="0"/>
              </a:spcAft>
              <a:defRPr>
                <a:solidFill>
                  <a:schemeClr val="tx1"/>
                </a:solidFill>
                <a:latin typeface="Calibri" pitchFamily="34" charset="0"/>
                <a:ea typeface="宋体" charset="-122"/>
              </a:defRPr>
            </a:lvl8pPr>
            <a:lvl9pPr marL="3886200" indent="-228600" eaLnBrk="0" fontAlgn="base" hangingPunct="0">
              <a:spcBef>
                <a:spcPct val="0"/>
              </a:spcBef>
              <a:spcAft>
                <a:spcPct val="0"/>
              </a:spcAft>
              <a:defRPr>
                <a:solidFill>
                  <a:schemeClr val="tx1"/>
                </a:solidFill>
                <a:latin typeface="Calibri" pitchFamily="34" charset="0"/>
                <a:ea typeface="宋体" charset="-122"/>
              </a:defRPr>
            </a:lvl9pPr>
          </a:lstStyle>
          <a:p>
            <a:r>
              <a:rPr lang="en-US" altLang="zh-CN" sz="2400" dirty="0"/>
              <a:t>Holding phone    resist temptation </a:t>
            </a:r>
            <a:endParaRPr lang="zh-CN" altLang="zh-CN" sz="2400" dirty="0"/>
          </a:p>
        </p:txBody>
      </p:sp>
      <p:sp>
        <p:nvSpPr>
          <p:cNvPr id="223" name="Text Box 11"/>
          <p:cNvSpPr txBox="1">
            <a:spLocks noChangeArrowheads="1"/>
          </p:cNvSpPr>
          <p:nvPr/>
        </p:nvSpPr>
        <p:spPr bwMode="auto">
          <a:xfrm>
            <a:off x="8071391" y="2942521"/>
            <a:ext cx="3452297" cy="1969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08" tIns="60954" rIns="121908" bIns="60954">
            <a:spAutoFit/>
          </a:bodyPr>
          <a:lstStyle>
            <a:lvl1pPr eaLnBrk="0" hangingPunct="0">
              <a:defRPr>
                <a:solidFill>
                  <a:schemeClr val="tx1"/>
                </a:solidFill>
                <a:latin typeface="Calibri" pitchFamily="34" charset="0"/>
                <a:ea typeface="宋体" charset="-122"/>
              </a:defRPr>
            </a:lvl1pPr>
            <a:lvl2pPr marL="742950" indent="-285750" eaLnBrk="0" hangingPunct="0">
              <a:defRPr>
                <a:solidFill>
                  <a:schemeClr val="tx1"/>
                </a:solidFill>
                <a:latin typeface="Calibri" pitchFamily="34" charset="0"/>
                <a:ea typeface="宋体" charset="-122"/>
              </a:defRPr>
            </a:lvl2pPr>
            <a:lvl3pPr marL="1143000" indent="-228600" eaLnBrk="0" hangingPunct="0">
              <a:defRPr>
                <a:solidFill>
                  <a:schemeClr val="tx1"/>
                </a:solidFill>
                <a:latin typeface="Calibri" pitchFamily="34" charset="0"/>
                <a:ea typeface="宋体" charset="-122"/>
              </a:defRPr>
            </a:lvl3pPr>
            <a:lvl4pPr marL="1600200" indent="-228600" eaLnBrk="0" hangingPunct="0">
              <a:defRPr>
                <a:solidFill>
                  <a:schemeClr val="tx1"/>
                </a:solidFill>
                <a:latin typeface="Calibri" pitchFamily="34" charset="0"/>
                <a:ea typeface="宋体" charset="-122"/>
              </a:defRPr>
            </a:lvl4pPr>
            <a:lvl5pPr marL="2057400" indent="-228600" eaLnBrk="0" hangingPunct="0">
              <a:defRPr>
                <a:solidFill>
                  <a:schemeClr val="tx1"/>
                </a:solidFill>
                <a:latin typeface="Calibri" pitchFamily="34" charset="0"/>
                <a:ea typeface="宋体" charset="-122"/>
              </a:defRPr>
            </a:lvl5pPr>
            <a:lvl6pPr marL="2514600" indent="-228600" eaLnBrk="0" fontAlgn="base" hangingPunct="0">
              <a:spcBef>
                <a:spcPct val="0"/>
              </a:spcBef>
              <a:spcAft>
                <a:spcPct val="0"/>
              </a:spcAft>
              <a:defRPr>
                <a:solidFill>
                  <a:schemeClr val="tx1"/>
                </a:solidFill>
                <a:latin typeface="Calibri" pitchFamily="34" charset="0"/>
                <a:ea typeface="宋体" charset="-122"/>
              </a:defRPr>
            </a:lvl6pPr>
            <a:lvl7pPr marL="2971800" indent="-228600" eaLnBrk="0" fontAlgn="base" hangingPunct="0">
              <a:spcBef>
                <a:spcPct val="0"/>
              </a:spcBef>
              <a:spcAft>
                <a:spcPct val="0"/>
              </a:spcAft>
              <a:defRPr>
                <a:solidFill>
                  <a:schemeClr val="tx1"/>
                </a:solidFill>
                <a:latin typeface="Calibri" pitchFamily="34" charset="0"/>
                <a:ea typeface="宋体" charset="-122"/>
              </a:defRPr>
            </a:lvl7pPr>
            <a:lvl8pPr marL="3429000" indent="-228600" eaLnBrk="0" fontAlgn="base" hangingPunct="0">
              <a:spcBef>
                <a:spcPct val="0"/>
              </a:spcBef>
              <a:spcAft>
                <a:spcPct val="0"/>
              </a:spcAft>
              <a:defRPr>
                <a:solidFill>
                  <a:schemeClr val="tx1"/>
                </a:solidFill>
                <a:latin typeface="Calibri" pitchFamily="34" charset="0"/>
                <a:ea typeface="宋体" charset="-122"/>
              </a:defRPr>
            </a:lvl8pPr>
            <a:lvl9pPr marL="3886200" indent="-228600" eaLnBrk="0" fontAlgn="base" hangingPunct="0">
              <a:spcBef>
                <a:spcPct val="0"/>
              </a:spcBef>
              <a:spcAft>
                <a:spcPct val="0"/>
              </a:spcAft>
              <a:defRPr>
                <a:solidFill>
                  <a:schemeClr val="tx1"/>
                </a:solidFill>
                <a:latin typeface="Calibri" pitchFamily="34" charset="0"/>
                <a:ea typeface="宋体" charset="-122"/>
              </a:defRPr>
            </a:lvl9pPr>
          </a:lstStyle>
          <a:p>
            <a:r>
              <a:rPr lang="en-US" altLang="zh-CN" sz="2400" dirty="0"/>
              <a:t>Students expressed the hope to do homework together with the teacher in class</a:t>
            </a:r>
            <a:r>
              <a:rPr lang="zh-CN" altLang="en-US" sz="2400" dirty="0"/>
              <a:t> </a:t>
            </a:r>
            <a:r>
              <a:rPr lang="en-GB" altLang="zh-CN" sz="2400" dirty="0"/>
              <a:t>Instead of</a:t>
            </a:r>
            <a:r>
              <a:rPr lang="zh-CN" altLang="en-US" sz="2400" dirty="0"/>
              <a:t> </a:t>
            </a:r>
            <a:r>
              <a:rPr lang="en-US" altLang="zh-CN" sz="2400" dirty="0"/>
              <a:t>do it by themselves after class.</a:t>
            </a:r>
            <a:endParaRPr lang="zh-CN" altLang="zh-CN" sz="2400" dirty="0"/>
          </a:p>
        </p:txBody>
      </p:sp>
      <p:grpSp>
        <p:nvGrpSpPr>
          <p:cNvPr id="229" name="组合 228"/>
          <p:cNvGrpSpPr/>
          <p:nvPr/>
        </p:nvGrpSpPr>
        <p:grpSpPr>
          <a:xfrm rot="10800000">
            <a:off x="5172937" y="2270232"/>
            <a:ext cx="1952058" cy="1551555"/>
            <a:chOff x="2894517" y="1579136"/>
            <a:chExt cx="2716910" cy="2159202"/>
          </a:xfrm>
        </p:grpSpPr>
        <p:sp>
          <p:nvSpPr>
            <p:cNvPr id="231" name="矩形 3"/>
            <p:cNvSpPr/>
            <p:nvPr/>
          </p:nvSpPr>
          <p:spPr>
            <a:xfrm>
              <a:off x="3465221" y="2751610"/>
              <a:ext cx="974312" cy="624981"/>
            </a:xfrm>
            <a:custGeom>
              <a:avLst/>
              <a:gdLst>
                <a:gd name="connsiteX0" fmla="*/ 276184 w 974312"/>
                <a:gd name="connsiteY0" fmla="*/ 0 h 624981"/>
                <a:gd name="connsiteX1" fmla="*/ 971825 w 974312"/>
                <a:gd name="connsiteY1" fmla="*/ 0 h 624981"/>
                <a:gd name="connsiteX2" fmla="*/ 974207 w 974312"/>
                <a:gd name="connsiteY2" fmla="*/ 624577 h 624981"/>
                <a:gd name="connsiteX3" fmla="*/ 0 w 974312"/>
                <a:gd name="connsiteY3" fmla="*/ 624981 h 624981"/>
                <a:gd name="connsiteX4" fmla="*/ 276184 w 974312"/>
                <a:gd name="connsiteY4" fmla="*/ 0 h 6249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311" h="624981">
                  <a:moveTo>
                    <a:pt x="276184" y="0"/>
                  </a:moveTo>
                  <a:lnTo>
                    <a:pt x="971825" y="0"/>
                  </a:lnTo>
                  <a:cubicBezTo>
                    <a:pt x="971031" y="205811"/>
                    <a:pt x="975001" y="418766"/>
                    <a:pt x="974207" y="624577"/>
                  </a:cubicBezTo>
                  <a:lnTo>
                    <a:pt x="0" y="624981"/>
                  </a:lnTo>
                  <a:lnTo>
                    <a:pt x="276184" y="0"/>
                  </a:lnTo>
                  <a:close/>
                </a:path>
              </a:pathLst>
            </a:custGeom>
            <a:gradFill>
              <a:gsLst>
                <a:gs pos="100000">
                  <a:schemeClr val="accent2"/>
                </a:gs>
                <a:gs pos="28000">
                  <a:schemeClr val="accent1"/>
                </a:gs>
              </a:gsLst>
              <a:lin ang="18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32" name="矩形 4"/>
            <p:cNvSpPr/>
            <p:nvPr/>
          </p:nvSpPr>
          <p:spPr>
            <a:xfrm>
              <a:off x="4434090" y="2750732"/>
              <a:ext cx="300352" cy="987403"/>
            </a:xfrm>
            <a:custGeom>
              <a:avLst/>
              <a:gdLst>
                <a:gd name="connsiteX0" fmla="*/ 0 w 300352"/>
                <a:gd name="connsiteY0" fmla="*/ 0 h 987403"/>
                <a:gd name="connsiteX1" fmla="*/ 295186 w 300352"/>
                <a:gd name="connsiteY1" fmla="*/ 281755 h 987403"/>
                <a:gd name="connsiteX2" fmla="*/ 300352 w 300352"/>
                <a:gd name="connsiteY2" fmla="*/ 987403 h 987403"/>
                <a:gd name="connsiteX3" fmla="*/ 403 w 300352"/>
                <a:gd name="connsiteY3" fmla="*/ 619802 h 987403"/>
                <a:gd name="connsiteX4" fmla="*/ 0 w 300352"/>
                <a:gd name="connsiteY4" fmla="*/ 0 h 9874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352" h="987403">
                  <a:moveTo>
                    <a:pt x="0" y="0"/>
                  </a:moveTo>
                  <a:lnTo>
                    <a:pt x="295186" y="281755"/>
                  </a:lnTo>
                  <a:cubicBezTo>
                    <a:pt x="296114" y="519352"/>
                    <a:pt x="299424" y="749806"/>
                    <a:pt x="300352" y="987403"/>
                  </a:cubicBezTo>
                  <a:lnTo>
                    <a:pt x="403" y="619802"/>
                  </a:lnTo>
                  <a:cubicBezTo>
                    <a:pt x="269" y="412408"/>
                    <a:pt x="134" y="207394"/>
                    <a:pt x="0" y="0"/>
                  </a:cubicBezTo>
                  <a:close/>
                </a:path>
              </a:pathLst>
            </a:custGeom>
            <a:gradFill>
              <a:gsLst>
                <a:gs pos="10000">
                  <a:schemeClr val="accent2"/>
                </a:gs>
                <a:gs pos="61000">
                  <a:schemeClr val="accent1"/>
                </a:gs>
              </a:gsLst>
              <a:lin ang="10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33" name="等腰三角形 1"/>
            <p:cNvSpPr/>
            <p:nvPr/>
          </p:nvSpPr>
          <p:spPr>
            <a:xfrm>
              <a:off x="2900406" y="1594317"/>
              <a:ext cx="1341036" cy="2144021"/>
            </a:xfrm>
            <a:custGeom>
              <a:avLst/>
              <a:gdLst>
                <a:gd name="connsiteX0" fmla="*/ 62858 w 1341036"/>
                <a:gd name="connsiteY0" fmla="*/ 1374270 h 2144021"/>
                <a:gd name="connsiteX1" fmla="*/ 1341036 w 1341036"/>
                <a:gd name="connsiteY1" fmla="*/ 0 h 2144021"/>
                <a:gd name="connsiteX2" fmla="*/ 0 w 1341036"/>
                <a:gd name="connsiteY2" fmla="*/ 2144021 h 2144021"/>
                <a:gd name="connsiteX3" fmla="*/ 62858 w 1341036"/>
                <a:gd name="connsiteY3" fmla="*/ 1374270 h 2144021"/>
              </a:gdLst>
              <a:ahLst/>
              <a:cxnLst>
                <a:cxn ang="0">
                  <a:pos x="connsiteX0" y="connsiteY0"/>
                </a:cxn>
                <a:cxn ang="0">
                  <a:pos x="connsiteX1" y="connsiteY1"/>
                </a:cxn>
                <a:cxn ang="0">
                  <a:pos x="connsiteX2" y="connsiteY2"/>
                </a:cxn>
                <a:cxn ang="0">
                  <a:pos x="connsiteX3" y="connsiteY3"/>
                </a:cxn>
              </a:cxnLst>
              <a:rect l="l" t="t" r="r" b="b"/>
              <a:pathLst>
                <a:path w="1341036" h="2144021">
                  <a:moveTo>
                    <a:pt x="62858" y="1374270"/>
                  </a:moveTo>
                  <a:lnTo>
                    <a:pt x="1341036" y="0"/>
                  </a:lnTo>
                  <a:lnTo>
                    <a:pt x="0" y="2144021"/>
                  </a:lnTo>
                  <a:lnTo>
                    <a:pt x="62858" y="1374270"/>
                  </a:lnTo>
                  <a:close/>
                </a:path>
              </a:pathLst>
            </a:custGeom>
            <a:gradFill>
              <a:gsLst>
                <a:gs pos="41000">
                  <a:schemeClr val="accent2"/>
                </a:gs>
                <a:gs pos="100000">
                  <a:schemeClr val="accent1"/>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34" name="等腰三角形 1"/>
            <p:cNvSpPr/>
            <p:nvPr/>
          </p:nvSpPr>
          <p:spPr>
            <a:xfrm flipH="1">
              <a:off x="4245828" y="1584791"/>
              <a:ext cx="1360893" cy="2138854"/>
            </a:xfrm>
            <a:custGeom>
              <a:avLst/>
              <a:gdLst>
                <a:gd name="connsiteX0" fmla="*/ 75572 w 1360893"/>
                <a:gd name="connsiteY0" fmla="*/ 1383795 h 2138854"/>
                <a:gd name="connsiteX1" fmla="*/ 1360893 w 1360893"/>
                <a:gd name="connsiteY1" fmla="*/ 0 h 2138854"/>
                <a:gd name="connsiteX2" fmla="*/ 0 w 1360893"/>
                <a:gd name="connsiteY2" fmla="*/ 2138854 h 2138854"/>
                <a:gd name="connsiteX3" fmla="*/ 75572 w 1360893"/>
                <a:gd name="connsiteY3" fmla="*/ 1383795 h 2138854"/>
              </a:gdLst>
              <a:ahLst/>
              <a:cxnLst>
                <a:cxn ang="0">
                  <a:pos x="connsiteX0" y="connsiteY0"/>
                </a:cxn>
                <a:cxn ang="0">
                  <a:pos x="connsiteX1" y="connsiteY1"/>
                </a:cxn>
                <a:cxn ang="0">
                  <a:pos x="connsiteX2" y="connsiteY2"/>
                </a:cxn>
                <a:cxn ang="0">
                  <a:pos x="connsiteX3" y="connsiteY3"/>
                </a:cxn>
              </a:cxnLst>
              <a:rect l="l" t="t" r="r" b="b"/>
              <a:pathLst>
                <a:path w="1360893" h="2138854">
                  <a:moveTo>
                    <a:pt x="75572" y="1383795"/>
                  </a:moveTo>
                  <a:lnTo>
                    <a:pt x="1360893" y="0"/>
                  </a:lnTo>
                  <a:lnTo>
                    <a:pt x="0" y="2138854"/>
                  </a:lnTo>
                  <a:lnTo>
                    <a:pt x="75572" y="1383795"/>
                  </a:lnTo>
                  <a:close/>
                </a:path>
              </a:pathLst>
            </a:custGeom>
            <a:gradFill>
              <a:gsLst>
                <a:gs pos="0">
                  <a:schemeClr val="accent2"/>
                </a:gs>
                <a:gs pos="49000">
                  <a:schemeClr val="accent1"/>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35" name="等腰三角形 2"/>
            <p:cNvSpPr/>
            <p:nvPr/>
          </p:nvSpPr>
          <p:spPr>
            <a:xfrm>
              <a:off x="2894517" y="1579136"/>
              <a:ext cx="2716910" cy="2154035"/>
            </a:xfrm>
            <a:custGeom>
              <a:avLst/>
              <a:gdLst>
                <a:gd name="connsiteX0" fmla="*/ 0 w 2716910"/>
                <a:gd name="connsiteY0" fmla="*/ 2154035 h 2154035"/>
                <a:gd name="connsiteX1" fmla="*/ 1351297 w 2716910"/>
                <a:gd name="connsiteY1" fmla="*/ 0 h 2154035"/>
                <a:gd name="connsiteX2" fmla="*/ 2716910 w 2716910"/>
                <a:gd name="connsiteY2" fmla="*/ 2141411 h 2154035"/>
                <a:gd name="connsiteX3" fmla="*/ 2231296 w 2716910"/>
                <a:gd name="connsiteY3" fmla="*/ 2136243 h 2154035"/>
                <a:gd name="connsiteX4" fmla="*/ 1358225 w 2716910"/>
                <a:gd name="connsiteY4" fmla="*/ 870548 h 2154035"/>
                <a:gd name="connsiteX5" fmla="*/ 732471 w 2716910"/>
                <a:gd name="connsiteY5" fmla="*/ 1790443 h 2154035"/>
                <a:gd name="connsiteX6" fmla="*/ 1542264 w 2716910"/>
                <a:gd name="connsiteY6" fmla="*/ 1785643 h 2154035"/>
                <a:gd name="connsiteX7" fmla="*/ 1841833 w 2716910"/>
                <a:gd name="connsiteY7" fmla="*/ 2154035 h 2154035"/>
                <a:gd name="connsiteX8" fmla="*/ 0 w 2716910"/>
                <a:gd name="connsiteY8" fmla="*/ 2154035 h 2154035"/>
                <a:gd name="connsiteX9" fmla="*/ 0 w 2722075"/>
                <a:gd name="connsiteY9" fmla="*/ 2154035 h 2179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6910" h="2154035">
                  <a:moveTo>
                    <a:pt x="0" y="2154035"/>
                  </a:moveTo>
                  <a:lnTo>
                    <a:pt x="1351297" y="0"/>
                  </a:lnTo>
                  <a:lnTo>
                    <a:pt x="2716910" y="2141411"/>
                  </a:lnTo>
                  <a:lnTo>
                    <a:pt x="2231296" y="2136243"/>
                  </a:lnTo>
                  <a:lnTo>
                    <a:pt x="1358225" y="870548"/>
                  </a:lnTo>
                  <a:lnTo>
                    <a:pt x="732471" y="1790443"/>
                  </a:lnTo>
                  <a:lnTo>
                    <a:pt x="1542264" y="1785643"/>
                  </a:lnTo>
                  <a:lnTo>
                    <a:pt x="1841833" y="2154035"/>
                  </a:lnTo>
                  <a:lnTo>
                    <a:pt x="0" y="2154035"/>
                  </a:lnTo>
                  <a:close/>
                </a:path>
              </a:pathLst>
            </a:custGeom>
            <a:gradFill>
              <a:gsLst>
                <a:gs pos="0">
                  <a:schemeClr val="accent2"/>
                </a:gs>
                <a:gs pos="100000">
                  <a:schemeClr val="accent1"/>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grpSp>
        <p:nvGrpSpPr>
          <p:cNvPr id="237" name="组合 236"/>
          <p:cNvGrpSpPr/>
          <p:nvPr/>
        </p:nvGrpSpPr>
        <p:grpSpPr>
          <a:xfrm rot="16200000" flipH="1">
            <a:off x="6196741" y="3308628"/>
            <a:ext cx="1964104" cy="1594831"/>
            <a:chOff x="2900406" y="1518911"/>
            <a:chExt cx="2733676" cy="2219427"/>
          </a:xfrm>
        </p:grpSpPr>
        <p:sp>
          <p:nvSpPr>
            <p:cNvPr id="239" name="矩形 3"/>
            <p:cNvSpPr/>
            <p:nvPr/>
          </p:nvSpPr>
          <p:spPr>
            <a:xfrm>
              <a:off x="3465221" y="2751610"/>
              <a:ext cx="974312" cy="624981"/>
            </a:xfrm>
            <a:custGeom>
              <a:avLst/>
              <a:gdLst>
                <a:gd name="connsiteX0" fmla="*/ 276184 w 974312"/>
                <a:gd name="connsiteY0" fmla="*/ 0 h 624981"/>
                <a:gd name="connsiteX1" fmla="*/ 971825 w 974312"/>
                <a:gd name="connsiteY1" fmla="*/ 0 h 624981"/>
                <a:gd name="connsiteX2" fmla="*/ 974207 w 974312"/>
                <a:gd name="connsiteY2" fmla="*/ 624577 h 624981"/>
                <a:gd name="connsiteX3" fmla="*/ 0 w 974312"/>
                <a:gd name="connsiteY3" fmla="*/ 624981 h 624981"/>
                <a:gd name="connsiteX4" fmla="*/ 276184 w 974312"/>
                <a:gd name="connsiteY4" fmla="*/ 0 h 6249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311" h="624981">
                  <a:moveTo>
                    <a:pt x="276184" y="0"/>
                  </a:moveTo>
                  <a:lnTo>
                    <a:pt x="971825" y="0"/>
                  </a:lnTo>
                  <a:cubicBezTo>
                    <a:pt x="971031" y="205811"/>
                    <a:pt x="975001" y="418766"/>
                    <a:pt x="974207" y="624577"/>
                  </a:cubicBezTo>
                  <a:lnTo>
                    <a:pt x="0" y="624981"/>
                  </a:lnTo>
                  <a:lnTo>
                    <a:pt x="276184" y="0"/>
                  </a:lnTo>
                  <a:close/>
                </a:path>
              </a:pathLst>
            </a:custGeom>
            <a:gradFill>
              <a:gsLst>
                <a:gs pos="100000">
                  <a:schemeClr val="accent4"/>
                </a:gs>
                <a:gs pos="28000">
                  <a:schemeClr val="accent3"/>
                </a:gs>
              </a:gsLst>
              <a:lin ang="18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0" name="矩形 4"/>
            <p:cNvSpPr/>
            <p:nvPr/>
          </p:nvSpPr>
          <p:spPr>
            <a:xfrm>
              <a:off x="4434090" y="2750732"/>
              <a:ext cx="300352" cy="987403"/>
            </a:xfrm>
            <a:custGeom>
              <a:avLst/>
              <a:gdLst>
                <a:gd name="connsiteX0" fmla="*/ 0 w 300352"/>
                <a:gd name="connsiteY0" fmla="*/ 0 h 987403"/>
                <a:gd name="connsiteX1" fmla="*/ 295186 w 300352"/>
                <a:gd name="connsiteY1" fmla="*/ 281755 h 987403"/>
                <a:gd name="connsiteX2" fmla="*/ 300352 w 300352"/>
                <a:gd name="connsiteY2" fmla="*/ 987403 h 987403"/>
                <a:gd name="connsiteX3" fmla="*/ 403 w 300352"/>
                <a:gd name="connsiteY3" fmla="*/ 619802 h 987403"/>
                <a:gd name="connsiteX4" fmla="*/ 0 w 300352"/>
                <a:gd name="connsiteY4" fmla="*/ 0 h 9874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352" h="987403">
                  <a:moveTo>
                    <a:pt x="0" y="0"/>
                  </a:moveTo>
                  <a:lnTo>
                    <a:pt x="295186" y="281755"/>
                  </a:lnTo>
                  <a:cubicBezTo>
                    <a:pt x="296114" y="519352"/>
                    <a:pt x="299424" y="749806"/>
                    <a:pt x="300352" y="987403"/>
                  </a:cubicBezTo>
                  <a:lnTo>
                    <a:pt x="403" y="619802"/>
                  </a:lnTo>
                  <a:cubicBezTo>
                    <a:pt x="269" y="412408"/>
                    <a:pt x="134" y="207394"/>
                    <a:pt x="0" y="0"/>
                  </a:cubicBezTo>
                  <a:close/>
                </a:path>
              </a:pathLst>
            </a:custGeom>
            <a:gradFill>
              <a:gsLst>
                <a:gs pos="10000">
                  <a:schemeClr val="accent4"/>
                </a:gs>
                <a:gs pos="61000">
                  <a:schemeClr val="accent3"/>
                </a:gs>
              </a:gsLst>
              <a:lin ang="10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1" name="等腰三角形 1"/>
            <p:cNvSpPr/>
            <p:nvPr/>
          </p:nvSpPr>
          <p:spPr>
            <a:xfrm>
              <a:off x="2900406" y="1594317"/>
              <a:ext cx="1341036" cy="2144021"/>
            </a:xfrm>
            <a:custGeom>
              <a:avLst/>
              <a:gdLst>
                <a:gd name="connsiteX0" fmla="*/ 62858 w 1341036"/>
                <a:gd name="connsiteY0" fmla="*/ 1374270 h 2144021"/>
                <a:gd name="connsiteX1" fmla="*/ 1341036 w 1341036"/>
                <a:gd name="connsiteY1" fmla="*/ 0 h 2144021"/>
                <a:gd name="connsiteX2" fmla="*/ 0 w 1341036"/>
                <a:gd name="connsiteY2" fmla="*/ 2144021 h 2144021"/>
                <a:gd name="connsiteX3" fmla="*/ 62858 w 1341036"/>
                <a:gd name="connsiteY3" fmla="*/ 1374270 h 2144021"/>
              </a:gdLst>
              <a:ahLst/>
              <a:cxnLst>
                <a:cxn ang="0">
                  <a:pos x="connsiteX0" y="connsiteY0"/>
                </a:cxn>
                <a:cxn ang="0">
                  <a:pos x="connsiteX1" y="connsiteY1"/>
                </a:cxn>
                <a:cxn ang="0">
                  <a:pos x="connsiteX2" y="connsiteY2"/>
                </a:cxn>
                <a:cxn ang="0">
                  <a:pos x="connsiteX3" y="connsiteY3"/>
                </a:cxn>
              </a:cxnLst>
              <a:rect l="l" t="t" r="r" b="b"/>
              <a:pathLst>
                <a:path w="1341036" h="2144021">
                  <a:moveTo>
                    <a:pt x="62858" y="1374270"/>
                  </a:moveTo>
                  <a:lnTo>
                    <a:pt x="1341036" y="0"/>
                  </a:lnTo>
                  <a:lnTo>
                    <a:pt x="0" y="2144021"/>
                  </a:lnTo>
                  <a:lnTo>
                    <a:pt x="62858" y="1374270"/>
                  </a:lnTo>
                  <a:close/>
                </a:path>
              </a:pathLst>
            </a:custGeom>
            <a:gradFill>
              <a:gsLst>
                <a:gs pos="41000">
                  <a:schemeClr val="accent4"/>
                </a:gs>
                <a:gs pos="100000">
                  <a:schemeClr val="accent3"/>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2" name="等腰三角形 1"/>
            <p:cNvSpPr/>
            <p:nvPr/>
          </p:nvSpPr>
          <p:spPr>
            <a:xfrm flipH="1">
              <a:off x="4245828" y="1584791"/>
              <a:ext cx="1360893" cy="2138854"/>
            </a:xfrm>
            <a:custGeom>
              <a:avLst/>
              <a:gdLst>
                <a:gd name="connsiteX0" fmla="*/ 75572 w 1360893"/>
                <a:gd name="connsiteY0" fmla="*/ 1383795 h 2138854"/>
                <a:gd name="connsiteX1" fmla="*/ 1360893 w 1360893"/>
                <a:gd name="connsiteY1" fmla="*/ 0 h 2138854"/>
                <a:gd name="connsiteX2" fmla="*/ 0 w 1360893"/>
                <a:gd name="connsiteY2" fmla="*/ 2138854 h 2138854"/>
                <a:gd name="connsiteX3" fmla="*/ 75572 w 1360893"/>
                <a:gd name="connsiteY3" fmla="*/ 1383795 h 2138854"/>
              </a:gdLst>
              <a:ahLst/>
              <a:cxnLst>
                <a:cxn ang="0">
                  <a:pos x="connsiteX0" y="connsiteY0"/>
                </a:cxn>
                <a:cxn ang="0">
                  <a:pos x="connsiteX1" y="connsiteY1"/>
                </a:cxn>
                <a:cxn ang="0">
                  <a:pos x="connsiteX2" y="connsiteY2"/>
                </a:cxn>
                <a:cxn ang="0">
                  <a:pos x="connsiteX3" y="connsiteY3"/>
                </a:cxn>
              </a:cxnLst>
              <a:rect l="l" t="t" r="r" b="b"/>
              <a:pathLst>
                <a:path w="1360893" h="2138854">
                  <a:moveTo>
                    <a:pt x="75572" y="1383795"/>
                  </a:moveTo>
                  <a:lnTo>
                    <a:pt x="1360893" y="0"/>
                  </a:lnTo>
                  <a:lnTo>
                    <a:pt x="0" y="2138854"/>
                  </a:lnTo>
                  <a:lnTo>
                    <a:pt x="75572" y="1383795"/>
                  </a:lnTo>
                  <a:close/>
                </a:path>
              </a:pathLst>
            </a:custGeom>
            <a:gradFill>
              <a:gsLst>
                <a:gs pos="0">
                  <a:schemeClr val="accent4"/>
                </a:gs>
                <a:gs pos="49000">
                  <a:schemeClr val="accent3"/>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3" name="等腰三角形 2"/>
            <p:cNvSpPr/>
            <p:nvPr/>
          </p:nvSpPr>
          <p:spPr>
            <a:xfrm>
              <a:off x="2917172" y="1518911"/>
              <a:ext cx="2716910" cy="2154035"/>
            </a:xfrm>
            <a:custGeom>
              <a:avLst/>
              <a:gdLst>
                <a:gd name="connsiteX0" fmla="*/ 0 w 2716910"/>
                <a:gd name="connsiteY0" fmla="*/ 2154035 h 2154035"/>
                <a:gd name="connsiteX1" fmla="*/ 1351297 w 2716910"/>
                <a:gd name="connsiteY1" fmla="*/ 0 h 2154035"/>
                <a:gd name="connsiteX2" fmla="*/ 2716910 w 2716910"/>
                <a:gd name="connsiteY2" fmla="*/ 2141411 h 2154035"/>
                <a:gd name="connsiteX3" fmla="*/ 2231296 w 2716910"/>
                <a:gd name="connsiteY3" fmla="*/ 2136243 h 2154035"/>
                <a:gd name="connsiteX4" fmla="*/ 1358225 w 2716910"/>
                <a:gd name="connsiteY4" fmla="*/ 870548 h 2154035"/>
                <a:gd name="connsiteX5" fmla="*/ 732471 w 2716910"/>
                <a:gd name="connsiteY5" fmla="*/ 1790443 h 2154035"/>
                <a:gd name="connsiteX6" fmla="*/ 1542264 w 2716910"/>
                <a:gd name="connsiteY6" fmla="*/ 1785643 h 2154035"/>
                <a:gd name="connsiteX7" fmla="*/ 1841833 w 2716910"/>
                <a:gd name="connsiteY7" fmla="*/ 2154035 h 2154035"/>
                <a:gd name="connsiteX8" fmla="*/ 0 w 2716910"/>
                <a:gd name="connsiteY8" fmla="*/ 2154035 h 2154035"/>
                <a:gd name="connsiteX9" fmla="*/ 0 w 2722075"/>
                <a:gd name="connsiteY9" fmla="*/ 2154035 h 2179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6910" h="2154035">
                  <a:moveTo>
                    <a:pt x="0" y="2154035"/>
                  </a:moveTo>
                  <a:lnTo>
                    <a:pt x="1351297" y="0"/>
                  </a:lnTo>
                  <a:lnTo>
                    <a:pt x="2716910" y="2141411"/>
                  </a:lnTo>
                  <a:lnTo>
                    <a:pt x="2231296" y="2136243"/>
                  </a:lnTo>
                  <a:lnTo>
                    <a:pt x="1358225" y="870548"/>
                  </a:lnTo>
                  <a:lnTo>
                    <a:pt x="732471" y="1790443"/>
                  </a:lnTo>
                  <a:lnTo>
                    <a:pt x="1542264" y="1785643"/>
                  </a:lnTo>
                  <a:lnTo>
                    <a:pt x="1841833" y="2154035"/>
                  </a:lnTo>
                  <a:lnTo>
                    <a:pt x="0" y="2154035"/>
                  </a:lnTo>
                  <a:close/>
                </a:path>
              </a:pathLst>
            </a:custGeom>
            <a:gradFill>
              <a:gsLst>
                <a:gs pos="0">
                  <a:schemeClr val="accent4"/>
                </a:gs>
                <a:gs pos="100000">
                  <a:schemeClr val="accent3"/>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prstClr val="white"/>
                </a:solidFill>
              </a:endParaRPr>
            </a:p>
          </p:txBody>
        </p:sp>
      </p:grpSp>
      <p:grpSp>
        <p:nvGrpSpPr>
          <p:cNvPr id="245" name="组合 244"/>
          <p:cNvGrpSpPr/>
          <p:nvPr/>
        </p:nvGrpSpPr>
        <p:grpSpPr>
          <a:xfrm rot="5400000">
            <a:off x="4231126" y="3260137"/>
            <a:ext cx="1952311" cy="1551353"/>
            <a:chOff x="2894517" y="1579136"/>
            <a:chExt cx="2716910" cy="2159202"/>
          </a:xfrm>
        </p:grpSpPr>
        <p:sp>
          <p:nvSpPr>
            <p:cNvPr id="247" name="矩形 3"/>
            <p:cNvSpPr/>
            <p:nvPr/>
          </p:nvSpPr>
          <p:spPr>
            <a:xfrm>
              <a:off x="3465221" y="2751610"/>
              <a:ext cx="974312" cy="624981"/>
            </a:xfrm>
            <a:custGeom>
              <a:avLst/>
              <a:gdLst>
                <a:gd name="connsiteX0" fmla="*/ 276184 w 974312"/>
                <a:gd name="connsiteY0" fmla="*/ 0 h 624981"/>
                <a:gd name="connsiteX1" fmla="*/ 971825 w 974312"/>
                <a:gd name="connsiteY1" fmla="*/ 0 h 624981"/>
                <a:gd name="connsiteX2" fmla="*/ 974207 w 974312"/>
                <a:gd name="connsiteY2" fmla="*/ 624577 h 624981"/>
                <a:gd name="connsiteX3" fmla="*/ 0 w 974312"/>
                <a:gd name="connsiteY3" fmla="*/ 624981 h 624981"/>
                <a:gd name="connsiteX4" fmla="*/ 276184 w 974312"/>
                <a:gd name="connsiteY4" fmla="*/ 0 h 6249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311" h="624981">
                  <a:moveTo>
                    <a:pt x="276184" y="0"/>
                  </a:moveTo>
                  <a:lnTo>
                    <a:pt x="971825" y="0"/>
                  </a:lnTo>
                  <a:cubicBezTo>
                    <a:pt x="971031" y="205811"/>
                    <a:pt x="975001" y="418766"/>
                    <a:pt x="974207" y="624577"/>
                  </a:cubicBezTo>
                  <a:lnTo>
                    <a:pt x="0" y="624981"/>
                  </a:lnTo>
                  <a:lnTo>
                    <a:pt x="276184" y="0"/>
                  </a:lnTo>
                  <a:close/>
                </a:path>
              </a:pathLst>
            </a:custGeom>
            <a:gradFill>
              <a:gsLst>
                <a:gs pos="100000">
                  <a:schemeClr val="bg2"/>
                </a:gs>
                <a:gs pos="28000">
                  <a:schemeClr val="tx2"/>
                </a:gs>
              </a:gsLst>
              <a:lin ang="18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8" name="矩形 4"/>
            <p:cNvSpPr/>
            <p:nvPr/>
          </p:nvSpPr>
          <p:spPr>
            <a:xfrm>
              <a:off x="4434090" y="2750732"/>
              <a:ext cx="300352" cy="987403"/>
            </a:xfrm>
            <a:custGeom>
              <a:avLst/>
              <a:gdLst>
                <a:gd name="connsiteX0" fmla="*/ 0 w 300352"/>
                <a:gd name="connsiteY0" fmla="*/ 0 h 987403"/>
                <a:gd name="connsiteX1" fmla="*/ 295186 w 300352"/>
                <a:gd name="connsiteY1" fmla="*/ 281755 h 987403"/>
                <a:gd name="connsiteX2" fmla="*/ 300352 w 300352"/>
                <a:gd name="connsiteY2" fmla="*/ 987403 h 987403"/>
                <a:gd name="connsiteX3" fmla="*/ 403 w 300352"/>
                <a:gd name="connsiteY3" fmla="*/ 619802 h 987403"/>
                <a:gd name="connsiteX4" fmla="*/ 0 w 300352"/>
                <a:gd name="connsiteY4" fmla="*/ 0 h 9874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352" h="987403">
                  <a:moveTo>
                    <a:pt x="0" y="0"/>
                  </a:moveTo>
                  <a:lnTo>
                    <a:pt x="295186" y="281755"/>
                  </a:lnTo>
                  <a:cubicBezTo>
                    <a:pt x="296114" y="519352"/>
                    <a:pt x="299424" y="749806"/>
                    <a:pt x="300352" y="987403"/>
                  </a:cubicBezTo>
                  <a:lnTo>
                    <a:pt x="403" y="619802"/>
                  </a:lnTo>
                  <a:cubicBezTo>
                    <a:pt x="269" y="412408"/>
                    <a:pt x="134" y="207394"/>
                    <a:pt x="0" y="0"/>
                  </a:cubicBezTo>
                  <a:close/>
                </a:path>
              </a:pathLst>
            </a:custGeom>
            <a:gradFill>
              <a:gsLst>
                <a:gs pos="10000">
                  <a:schemeClr val="bg2"/>
                </a:gs>
                <a:gs pos="61000">
                  <a:schemeClr val="tx2"/>
                </a:gs>
              </a:gsLst>
              <a:lin ang="10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49" name="等腰三角形 1"/>
            <p:cNvSpPr/>
            <p:nvPr/>
          </p:nvSpPr>
          <p:spPr>
            <a:xfrm>
              <a:off x="2900406" y="1594317"/>
              <a:ext cx="1341036" cy="2144021"/>
            </a:xfrm>
            <a:custGeom>
              <a:avLst/>
              <a:gdLst>
                <a:gd name="connsiteX0" fmla="*/ 62858 w 1341036"/>
                <a:gd name="connsiteY0" fmla="*/ 1374270 h 2144021"/>
                <a:gd name="connsiteX1" fmla="*/ 1341036 w 1341036"/>
                <a:gd name="connsiteY1" fmla="*/ 0 h 2144021"/>
                <a:gd name="connsiteX2" fmla="*/ 0 w 1341036"/>
                <a:gd name="connsiteY2" fmla="*/ 2144021 h 2144021"/>
                <a:gd name="connsiteX3" fmla="*/ 62858 w 1341036"/>
                <a:gd name="connsiteY3" fmla="*/ 1374270 h 2144021"/>
              </a:gdLst>
              <a:ahLst/>
              <a:cxnLst>
                <a:cxn ang="0">
                  <a:pos x="connsiteX0" y="connsiteY0"/>
                </a:cxn>
                <a:cxn ang="0">
                  <a:pos x="connsiteX1" y="connsiteY1"/>
                </a:cxn>
                <a:cxn ang="0">
                  <a:pos x="connsiteX2" y="connsiteY2"/>
                </a:cxn>
                <a:cxn ang="0">
                  <a:pos x="connsiteX3" y="connsiteY3"/>
                </a:cxn>
              </a:cxnLst>
              <a:rect l="l" t="t" r="r" b="b"/>
              <a:pathLst>
                <a:path w="1341036" h="2144021">
                  <a:moveTo>
                    <a:pt x="62858" y="1374270"/>
                  </a:moveTo>
                  <a:lnTo>
                    <a:pt x="1341036" y="0"/>
                  </a:lnTo>
                  <a:lnTo>
                    <a:pt x="0" y="2144021"/>
                  </a:lnTo>
                  <a:lnTo>
                    <a:pt x="62858" y="1374270"/>
                  </a:lnTo>
                  <a:close/>
                </a:path>
              </a:pathLst>
            </a:custGeom>
            <a:gradFill>
              <a:gsLst>
                <a:gs pos="41000">
                  <a:schemeClr val="bg2"/>
                </a:gs>
                <a:gs pos="100000">
                  <a:schemeClr val="tx2"/>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50" name="等腰三角形 1"/>
            <p:cNvSpPr/>
            <p:nvPr/>
          </p:nvSpPr>
          <p:spPr>
            <a:xfrm flipH="1">
              <a:off x="4245828" y="1584791"/>
              <a:ext cx="1360893" cy="2138854"/>
            </a:xfrm>
            <a:custGeom>
              <a:avLst/>
              <a:gdLst>
                <a:gd name="connsiteX0" fmla="*/ 75572 w 1360893"/>
                <a:gd name="connsiteY0" fmla="*/ 1383795 h 2138854"/>
                <a:gd name="connsiteX1" fmla="*/ 1360893 w 1360893"/>
                <a:gd name="connsiteY1" fmla="*/ 0 h 2138854"/>
                <a:gd name="connsiteX2" fmla="*/ 0 w 1360893"/>
                <a:gd name="connsiteY2" fmla="*/ 2138854 h 2138854"/>
                <a:gd name="connsiteX3" fmla="*/ 75572 w 1360893"/>
                <a:gd name="connsiteY3" fmla="*/ 1383795 h 2138854"/>
              </a:gdLst>
              <a:ahLst/>
              <a:cxnLst>
                <a:cxn ang="0">
                  <a:pos x="connsiteX0" y="connsiteY0"/>
                </a:cxn>
                <a:cxn ang="0">
                  <a:pos x="connsiteX1" y="connsiteY1"/>
                </a:cxn>
                <a:cxn ang="0">
                  <a:pos x="connsiteX2" y="connsiteY2"/>
                </a:cxn>
                <a:cxn ang="0">
                  <a:pos x="connsiteX3" y="connsiteY3"/>
                </a:cxn>
              </a:cxnLst>
              <a:rect l="l" t="t" r="r" b="b"/>
              <a:pathLst>
                <a:path w="1360893" h="2138854">
                  <a:moveTo>
                    <a:pt x="75572" y="1383795"/>
                  </a:moveTo>
                  <a:lnTo>
                    <a:pt x="1360893" y="0"/>
                  </a:lnTo>
                  <a:lnTo>
                    <a:pt x="0" y="2138854"/>
                  </a:lnTo>
                  <a:lnTo>
                    <a:pt x="75572" y="1383795"/>
                  </a:lnTo>
                  <a:close/>
                </a:path>
              </a:pathLst>
            </a:custGeom>
            <a:gradFill>
              <a:gsLst>
                <a:gs pos="0">
                  <a:schemeClr val="bg2"/>
                </a:gs>
                <a:gs pos="49000">
                  <a:schemeClr val="tx2"/>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251" name="等腰三角形 2"/>
            <p:cNvSpPr/>
            <p:nvPr/>
          </p:nvSpPr>
          <p:spPr>
            <a:xfrm>
              <a:off x="2894517" y="1579136"/>
              <a:ext cx="2716910" cy="2154035"/>
            </a:xfrm>
            <a:custGeom>
              <a:avLst/>
              <a:gdLst>
                <a:gd name="connsiteX0" fmla="*/ 0 w 2716910"/>
                <a:gd name="connsiteY0" fmla="*/ 2154035 h 2154035"/>
                <a:gd name="connsiteX1" fmla="*/ 1351297 w 2716910"/>
                <a:gd name="connsiteY1" fmla="*/ 0 h 2154035"/>
                <a:gd name="connsiteX2" fmla="*/ 2716910 w 2716910"/>
                <a:gd name="connsiteY2" fmla="*/ 2141411 h 2154035"/>
                <a:gd name="connsiteX3" fmla="*/ 2231296 w 2716910"/>
                <a:gd name="connsiteY3" fmla="*/ 2136243 h 2154035"/>
                <a:gd name="connsiteX4" fmla="*/ 1358225 w 2716910"/>
                <a:gd name="connsiteY4" fmla="*/ 870548 h 2154035"/>
                <a:gd name="connsiteX5" fmla="*/ 732471 w 2716910"/>
                <a:gd name="connsiteY5" fmla="*/ 1790443 h 2154035"/>
                <a:gd name="connsiteX6" fmla="*/ 1542264 w 2716910"/>
                <a:gd name="connsiteY6" fmla="*/ 1785643 h 2154035"/>
                <a:gd name="connsiteX7" fmla="*/ 1841833 w 2716910"/>
                <a:gd name="connsiteY7" fmla="*/ 2154035 h 2154035"/>
                <a:gd name="connsiteX8" fmla="*/ 0 w 2716910"/>
                <a:gd name="connsiteY8" fmla="*/ 2154035 h 2154035"/>
                <a:gd name="connsiteX9" fmla="*/ 0 w 2722075"/>
                <a:gd name="connsiteY9" fmla="*/ 2154035 h 2179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6910" h="2154035">
                  <a:moveTo>
                    <a:pt x="0" y="2154035"/>
                  </a:moveTo>
                  <a:lnTo>
                    <a:pt x="1351297" y="0"/>
                  </a:lnTo>
                  <a:lnTo>
                    <a:pt x="2716910" y="2141411"/>
                  </a:lnTo>
                  <a:lnTo>
                    <a:pt x="2231296" y="2136243"/>
                  </a:lnTo>
                  <a:lnTo>
                    <a:pt x="1358225" y="870548"/>
                  </a:lnTo>
                  <a:lnTo>
                    <a:pt x="732471" y="1790443"/>
                  </a:lnTo>
                  <a:lnTo>
                    <a:pt x="1542264" y="1785643"/>
                  </a:lnTo>
                  <a:lnTo>
                    <a:pt x="1841833" y="2154035"/>
                  </a:lnTo>
                  <a:lnTo>
                    <a:pt x="0" y="2154035"/>
                  </a:lnTo>
                  <a:close/>
                </a:path>
              </a:pathLst>
            </a:custGeom>
            <a:gradFill>
              <a:gsLst>
                <a:gs pos="0">
                  <a:schemeClr val="bg2"/>
                </a:gs>
                <a:gs pos="100000">
                  <a:schemeClr val="tx2"/>
                </a:gs>
              </a:gsLst>
              <a:lin ang="126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grpSp>
      <p:sp>
        <p:nvSpPr>
          <p:cNvPr id="2" name="标题 1"/>
          <p:cNvSpPr>
            <a:spLocks noGrp="1"/>
          </p:cNvSpPr>
          <p:nvPr>
            <p:ph type="title"/>
          </p:nvPr>
        </p:nvSpPr>
        <p:spPr/>
        <p:txBody>
          <a:bodyPr>
            <a:normAutofit/>
          </a:bodyPr>
          <a:lstStyle/>
          <a:p>
            <a:r>
              <a:rPr lang="en" altLang="zh-CN" dirty="0">
                <a:cs typeface="+mn-ea"/>
              </a:rPr>
              <a:t>External factors intervention attempts</a:t>
            </a:r>
            <a:endParaRPr lang="zh-CN" altLang="en-US" dirty="0"/>
          </a:p>
        </p:txBody>
      </p:sp>
    </p:spTree>
    <p:extLst>
      <p:ext uri="{BB962C8B-B14F-4D97-AF65-F5344CB8AC3E}">
        <p14:creationId xmlns:p14="http://schemas.microsoft.com/office/powerpoint/2010/main" val="2162759471"/>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fill="hold" nodeType="afterEffect">
                                  <p:stCondLst>
                                    <p:cond delay="0"/>
                                  </p:stCondLst>
                                  <p:childTnLst>
                                    <p:set>
                                      <p:cBhvr>
                                        <p:cTn id="6" dur="1" fill="hold">
                                          <p:stCondLst>
                                            <p:cond delay="0"/>
                                          </p:stCondLst>
                                        </p:cTn>
                                        <p:tgtEl>
                                          <p:spTgt spid="155"/>
                                        </p:tgtEl>
                                        <p:attrNameLst>
                                          <p:attrName>style.visibility</p:attrName>
                                        </p:attrNameLst>
                                      </p:cBhvr>
                                      <p:to>
                                        <p:strVal val="visible"/>
                                      </p:to>
                                    </p:set>
                                    <p:anim calcmode="lin" valueType="num">
                                      <p:cBhvr additive="base">
                                        <p:cTn id="7" dur="400"/>
                                        <p:tgtEl>
                                          <p:spTgt spid="155"/>
                                        </p:tgtEl>
                                        <p:attrNameLst>
                                          <p:attrName>ppt_y</p:attrName>
                                        </p:attrNameLst>
                                      </p:cBhvr>
                                      <p:tavLst>
                                        <p:tav tm="0">
                                          <p:val>
                                            <p:strVal val="#ppt_y+#ppt_h*1.125000"/>
                                          </p:val>
                                        </p:tav>
                                        <p:tav tm="100000">
                                          <p:val>
                                            <p:strVal val="#ppt_y"/>
                                          </p:val>
                                        </p:tav>
                                      </p:tavLst>
                                    </p:anim>
                                    <p:animEffect transition="in" filter="wipe(up)">
                                      <p:cBhvr>
                                        <p:cTn id="8" dur="400"/>
                                        <p:tgtEl>
                                          <p:spTgt spid="155"/>
                                        </p:tgtEl>
                                      </p:cBhvr>
                                    </p:animEffect>
                                  </p:childTnLst>
                                </p:cTn>
                              </p:par>
                              <p:par>
                                <p:cTn id="9" presetID="6" presetClass="entr" presetSubtype="32" fill="hold" grpId="0" nodeType="withEffect">
                                  <p:stCondLst>
                                    <p:cond delay="200"/>
                                  </p:stCondLst>
                                  <p:childTnLst>
                                    <p:set>
                                      <p:cBhvr>
                                        <p:cTn id="10" dur="1" fill="hold">
                                          <p:stCondLst>
                                            <p:cond delay="0"/>
                                          </p:stCondLst>
                                        </p:cTn>
                                        <p:tgtEl>
                                          <p:spTgt spid="154"/>
                                        </p:tgtEl>
                                        <p:attrNameLst>
                                          <p:attrName>style.visibility</p:attrName>
                                        </p:attrNameLst>
                                      </p:cBhvr>
                                      <p:to>
                                        <p:strVal val="visible"/>
                                      </p:to>
                                    </p:set>
                                    <p:animEffect transition="in" filter="circle(out)">
                                      <p:cBhvr>
                                        <p:cTn id="11" dur="300"/>
                                        <p:tgtEl>
                                          <p:spTgt spid="154"/>
                                        </p:tgtEl>
                                      </p:cBhvr>
                                    </p:animEffect>
                                  </p:childTnLst>
                                </p:cTn>
                              </p:par>
                            </p:childTnLst>
                          </p:cTn>
                        </p:par>
                        <p:par>
                          <p:cTn id="12" fill="hold" nodeType="afterGroup">
                            <p:stCondLst>
                              <p:cond delay="500"/>
                            </p:stCondLst>
                            <p:childTnLst>
                              <p:par>
                                <p:cTn id="13" presetID="42" presetClass="entr" presetSubtype="0" fill="hold" grpId="0" nodeType="afterEffect">
                                  <p:stCondLst>
                                    <p:cond delay="0"/>
                                  </p:stCondLst>
                                  <p:childTnLst>
                                    <p:set>
                                      <p:cBhvr>
                                        <p:cTn id="14" dur="1" fill="hold">
                                          <p:stCondLst>
                                            <p:cond delay="0"/>
                                          </p:stCondLst>
                                        </p:cTn>
                                        <p:tgtEl>
                                          <p:spTgt spid="218"/>
                                        </p:tgtEl>
                                        <p:attrNameLst>
                                          <p:attrName>style.visibility</p:attrName>
                                        </p:attrNameLst>
                                      </p:cBhvr>
                                      <p:to>
                                        <p:strVal val="visible"/>
                                      </p:to>
                                    </p:set>
                                    <p:animEffect transition="in" filter="fade">
                                      <p:cBhvr>
                                        <p:cTn id="15" dur="400"/>
                                        <p:tgtEl>
                                          <p:spTgt spid="218"/>
                                        </p:tgtEl>
                                      </p:cBhvr>
                                    </p:animEffect>
                                    <p:anim calcmode="lin" valueType="num">
                                      <p:cBhvr>
                                        <p:cTn id="16" dur="400" fill="hold"/>
                                        <p:tgtEl>
                                          <p:spTgt spid="218"/>
                                        </p:tgtEl>
                                        <p:attrNameLst>
                                          <p:attrName>ppt_x</p:attrName>
                                        </p:attrNameLst>
                                      </p:cBhvr>
                                      <p:tavLst>
                                        <p:tav tm="0">
                                          <p:val>
                                            <p:strVal val="#ppt_x"/>
                                          </p:val>
                                        </p:tav>
                                        <p:tav tm="100000">
                                          <p:val>
                                            <p:strVal val="#ppt_x"/>
                                          </p:val>
                                        </p:tav>
                                      </p:tavLst>
                                    </p:anim>
                                    <p:anim calcmode="lin" valueType="num">
                                      <p:cBhvr>
                                        <p:cTn id="17" dur="400" fill="hold"/>
                                        <p:tgtEl>
                                          <p:spTgt spid="218"/>
                                        </p:tgtEl>
                                        <p:attrNameLst>
                                          <p:attrName>ppt_y</p:attrName>
                                        </p:attrNameLst>
                                      </p:cBhvr>
                                      <p:tavLst>
                                        <p:tav tm="0">
                                          <p:val>
                                            <p:strVal val="#ppt_y+.1"/>
                                          </p:val>
                                        </p:tav>
                                        <p:tav tm="100000">
                                          <p:val>
                                            <p:strVal val="#ppt_y"/>
                                          </p:val>
                                        </p:tav>
                                      </p:tavLst>
                                    </p:anim>
                                  </p:childTnLst>
                                </p:cTn>
                              </p:par>
                            </p:childTnLst>
                          </p:cTn>
                        </p:par>
                        <p:par>
                          <p:cTn id="18" fill="hold" nodeType="afterGroup">
                            <p:stCondLst>
                              <p:cond delay="900"/>
                            </p:stCondLst>
                            <p:childTnLst>
                              <p:par>
                                <p:cTn id="19" presetID="42" presetClass="entr" presetSubtype="0" fill="hold" grpId="0" nodeType="afterEffect">
                                  <p:stCondLst>
                                    <p:cond delay="0"/>
                                  </p:stCondLst>
                                  <p:childTnLst>
                                    <p:set>
                                      <p:cBhvr>
                                        <p:cTn id="20" dur="1" fill="hold">
                                          <p:stCondLst>
                                            <p:cond delay="0"/>
                                          </p:stCondLst>
                                        </p:cTn>
                                        <p:tgtEl>
                                          <p:spTgt spid="221"/>
                                        </p:tgtEl>
                                        <p:attrNameLst>
                                          <p:attrName>style.visibility</p:attrName>
                                        </p:attrNameLst>
                                      </p:cBhvr>
                                      <p:to>
                                        <p:strVal val="visible"/>
                                      </p:to>
                                    </p:set>
                                    <p:animEffect transition="in" filter="fade">
                                      <p:cBhvr>
                                        <p:cTn id="21" dur="400"/>
                                        <p:tgtEl>
                                          <p:spTgt spid="221"/>
                                        </p:tgtEl>
                                      </p:cBhvr>
                                    </p:animEffect>
                                    <p:anim calcmode="lin" valueType="num">
                                      <p:cBhvr>
                                        <p:cTn id="22" dur="400" fill="hold"/>
                                        <p:tgtEl>
                                          <p:spTgt spid="221"/>
                                        </p:tgtEl>
                                        <p:attrNameLst>
                                          <p:attrName>ppt_x</p:attrName>
                                        </p:attrNameLst>
                                      </p:cBhvr>
                                      <p:tavLst>
                                        <p:tav tm="0">
                                          <p:val>
                                            <p:strVal val="#ppt_x"/>
                                          </p:val>
                                        </p:tav>
                                        <p:tav tm="100000">
                                          <p:val>
                                            <p:strVal val="#ppt_x"/>
                                          </p:val>
                                        </p:tav>
                                      </p:tavLst>
                                    </p:anim>
                                    <p:anim calcmode="lin" valueType="num">
                                      <p:cBhvr>
                                        <p:cTn id="23" dur="400" fill="hold"/>
                                        <p:tgtEl>
                                          <p:spTgt spid="221"/>
                                        </p:tgtEl>
                                        <p:attrNameLst>
                                          <p:attrName>ppt_y</p:attrName>
                                        </p:attrNameLst>
                                      </p:cBhvr>
                                      <p:tavLst>
                                        <p:tav tm="0">
                                          <p:val>
                                            <p:strVal val="#ppt_y+.1"/>
                                          </p:val>
                                        </p:tav>
                                        <p:tav tm="100000">
                                          <p:val>
                                            <p:strVal val="#ppt_y"/>
                                          </p:val>
                                        </p:tav>
                                      </p:tavLst>
                                    </p:anim>
                                  </p:childTnLst>
                                </p:cTn>
                              </p:par>
                            </p:childTnLst>
                          </p:cTn>
                        </p:par>
                        <p:par>
                          <p:cTn id="24" fill="hold" nodeType="afterGroup">
                            <p:stCondLst>
                              <p:cond delay="1300"/>
                            </p:stCondLst>
                            <p:childTnLst>
                              <p:par>
                                <p:cTn id="25" presetID="42" presetClass="entr" presetSubtype="0" fill="hold" grpId="0" nodeType="afterEffect">
                                  <p:stCondLst>
                                    <p:cond delay="0"/>
                                  </p:stCondLst>
                                  <p:childTnLst>
                                    <p:set>
                                      <p:cBhvr>
                                        <p:cTn id="26" dur="1" fill="hold">
                                          <p:stCondLst>
                                            <p:cond delay="0"/>
                                          </p:stCondLst>
                                        </p:cTn>
                                        <p:tgtEl>
                                          <p:spTgt spid="223"/>
                                        </p:tgtEl>
                                        <p:attrNameLst>
                                          <p:attrName>style.visibility</p:attrName>
                                        </p:attrNameLst>
                                      </p:cBhvr>
                                      <p:to>
                                        <p:strVal val="visible"/>
                                      </p:to>
                                    </p:set>
                                    <p:animEffect transition="in" filter="fade">
                                      <p:cBhvr>
                                        <p:cTn id="27" dur="400"/>
                                        <p:tgtEl>
                                          <p:spTgt spid="223"/>
                                        </p:tgtEl>
                                      </p:cBhvr>
                                    </p:animEffect>
                                    <p:anim calcmode="lin" valueType="num">
                                      <p:cBhvr>
                                        <p:cTn id="28" dur="400" fill="hold"/>
                                        <p:tgtEl>
                                          <p:spTgt spid="223"/>
                                        </p:tgtEl>
                                        <p:attrNameLst>
                                          <p:attrName>ppt_x</p:attrName>
                                        </p:attrNameLst>
                                      </p:cBhvr>
                                      <p:tavLst>
                                        <p:tav tm="0">
                                          <p:val>
                                            <p:strVal val="#ppt_x"/>
                                          </p:val>
                                        </p:tav>
                                        <p:tav tm="100000">
                                          <p:val>
                                            <p:strVal val="#ppt_x"/>
                                          </p:val>
                                        </p:tav>
                                      </p:tavLst>
                                    </p:anim>
                                    <p:anim calcmode="lin" valueType="num">
                                      <p:cBhvr>
                                        <p:cTn id="29" dur="400" fill="hold"/>
                                        <p:tgtEl>
                                          <p:spTgt spid="2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 grpId="0" animBg="1"/>
      <p:bldP spid="218" grpId="0"/>
      <p:bldP spid="221" grpId="0"/>
      <p:bldP spid="22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p:nvPr/>
        </p:nvSpPr>
        <p:spPr>
          <a:xfrm>
            <a:off x="1379993" y="4427003"/>
            <a:ext cx="7037983" cy="584775"/>
          </a:xfrm>
          <a:prstGeom prst="rect">
            <a:avLst/>
          </a:prstGeom>
          <a:noFill/>
        </p:spPr>
        <p:txBody>
          <a:bodyPr wrap="square" rtlCol="0">
            <a:spAutoFit/>
          </a:bodyPr>
          <a:lstStyle/>
          <a:p>
            <a:pPr>
              <a:defRPr/>
            </a:pPr>
            <a:r>
              <a:rPr lang="en-US" altLang="zh-CN" sz="3200" b="1" dirty="0">
                <a:solidFill>
                  <a:srgbClr val="C09265"/>
                </a:solidFill>
                <a:latin typeface="幼圆" panose="02010509060101010101" pitchFamily="49" charset="-122"/>
                <a:ea typeface="幼圆" panose="02010509060101010101" pitchFamily="49" charset="-122"/>
              </a:rPr>
              <a:t>Theory</a:t>
            </a:r>
            <a:r>
              <a:rPr lang="zh-CN" altLang="en-US" sz="3200" b="1" dirty="0">
                <a:solidFill>
                  <a:srgbClr val="C09265"/>
                </a:solidFill>
                <a:latin typeface="幼圆" panose="02010509060101010101" pitchFamily="49" charset="-122"/>
                <a:ea typeface="幼圆" panose="02010509060101010101" pitchFamily="49" charset="-122"/>
              </a:rPr>
              <a:t> </a:t>
            </a:r>
            <a:r>
              <a:rPr lang="en-US" altLang="zh-CN" sz="3200" b="1" dirty="0">
                <a:solidFill>
                  <a:srgbClr val="C09265"/>
                </a:solidFill>
                <a:latin typeface="幼圆" panose="02010509060101010101" pitchFamily="49" charset="-122"/>
                <a:ea typeface="幼圆" panose="02010509060101010101" pitchFamily="49" charset="-122"/>
              </a:rPr>
              <a:t>and face challenges</a:t>
            </a:r>
            <a:endParaRPr lang="zh-CN" altLang="en-US" sz="3200" b="1" dirty="0">
              <a:solidFill>
                <a:srgbClr val="C09265"/>
              </a:solidFill>
              <a:latin typeface="幼圆" panose="02010509060101010101" pitchFamily="49" charset="-122"/>
              <a:ea typeface="幼圆" panose="02010509060101010101" pitchFamily="49" charset="-122"/>
            </a:endParaRPr>
          </a:p>
        </p:txBody>
      </p:sp>
      <p:sp>
        <p:nvSpPr>
          <p:cNvPr id="5" name="TextBox 8"/>
          <p:cNvSpPr txBox="1"/>
          <p:nvPr/>
        </p:nvSpPr>
        <p:spPr>
          <a:xfrm>
            <a:off x="3217113" y="3429000"/>
            <a:ext cx="1681871" cy="707886"/>
          </a:xfrm>
          <a:prstGeom prst="rect">
            <a:avLst/>
          </a:prstGeom>
          <a:noFill/>
        </p:spPr>
        <p:txBody>
          <a:bodyPr wrap="none" rtlCol="0">
            <a:spAutoFit/>
          </a:bodyPr>
          <a:lstStyle/>
          <a:p>
            <a:r>
              <a:rPr lang="en-US" altLang="zh-CN" sz="4000" b="1" dirty="0">
                <a:solidFill>
                  <a:srgbClr val="C09265"/>
                </a:solidFill>
                <a:latin typeface="幼圆" panose="02010509060101010101" pitchFamily="49" charset="-122"/>
                <a:ea typeface="幼圆" panose="02010509060101010101" pitchFamily="49" charset="-122"/>
              </a:rPr>
              <a:t>Blog3</a:t>
            </a:r>
            <a:endParaRPr lang="zh-CN" altLang="en-US" sz="4000" b="1" dirty="0">
              <a:ln w="12700">
                <a:noFill/>
                <a:prstDash val="solid"/>
              </a:ln>
              <a:solidFill>
                <a:schemeClr val="bg2"/>
              </a:solidFill>
              <a:latin typeface="+mj-ea"/>
              <a:ea typeface="+mj-ea"/>
            </a:endParaRPr>
          </a:p>
        </p:txBody>
      </p:sp>
      <p:pic>
        <p:nvPicPr>
          <p:cNvPr id="6" name="图片 5"/>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452215" y="2342467"/>
            <a:ext cx="1855556" cy="1884967"/>
          </a:xfrm>
          <a:prstGeom prst="rect">
            <a:avLst/>
          </a:prstGeom>
        </p:spPr>
      </p:pic>
    </p:spTree>
    <p:extLst>
      <p:ext uri="{BB962C8B-B14F-4D97-AF65-F5344CB8AC3E}">
        <p14:creationId xmlns:p14="http://schemas.microsoft.com/office/powerpoint/2010/main" val="147864893"/>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53" presetClass="entr" presetSubtype="0" fill="hold" grpId="0" nodeType="afterEffect">
                                  <p:stCondLst>
                                    <p:cond delay="0"/>
                                  </p:stCondLst>
                                  <p:iterate type="lt">
                                    <p:tmPct val="10000"/>
                                  </p:iterate>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fltVal val="0.5"/>
                                          </p:val>
                                        </p:tav>
                                        <p:tav tm="100000">
                                          <p:val>
                                            <p:strVal val="#ppt_x"/>
                                          </p:val>
                                        </p:tav>
                                      </p:tavLst>
                                    </p:anim>
                                    <p:anim calcmode="lin" valueType="num">
                                      <p:cBhvr>
                                        <p:cTn id="23" dur="1000" fill="hold"/>
                                        <p:tgtEl>
                                          <p:spTgt spid="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3592611" y="1195754"/>
            <a:ext cx="4494041" cy="5453874"/>
            <a:chOff x="2546482" y="2044710"/>
            <a:chExt cx="3370969" cy="3113463"/>
          </a:xfrm>
        </p:grpSpPr>
        <p:sp>
          <p:nvSpPr>
            <p:cNvPr id="3" name="任意多边形 2"/>
            <p:cNvSpPr/>
            <p:nvPr/>
          </p:nvSpPr>
          <p:spPr>
            <a:xfrm rot="17958096">
              <a:off x="2974436" y="2998804"/>
              <a:ext cx="804253" cy="1660162"/>
            </a:xfrm>
            <a:custGeom>
              <a:avLst/>
              <a:gdLst>
                <a:gd name="connsiteX0" fmla="*/ 433290 w 821569"/>
                <a:gd name="connsiteY0" fmla="*/ 0 h 1253820"/>
                <a:gd name="connsiteX1" fmla="*/ 487877 w 821569"/>
                <a:gd name="connsiteY1" fmla="*/ 55429 h 1253820"/>
                <a:gd name="connsiteX2" fmla="*/ 820754 w 821569"/>
                <a:gd name="connsiteY2" fmla="*/ 623710 h 1253820"/>
                <a:gd name="connsiteX3" fmla="*/ 516291 w 821569"/>
                <a:gd name="connsiteY3" fmla="*/ 1196336 h 1253820"/>
                <a:gd name="connsiteX4" fmla="*/ 410385 w 821569"/>
                <a:gd name="connsiteY4" fmla="*/ 1253820 h 1253820"/>
                <a:gd name="connsiteX5" fmla="*/ 310347 w 821569"/>
                <a:gd name="connsiteY5" fmla="*/ 1193062 h 1253820"/>
                <a:gd name="connsiteX6" fmla="*/ 15 w 821569"/>
                <a:gd name="connsiteY6" fmla="*/ 623710 h 1253820"/>
                <a:gd name="connsiteX7" fmla="*/ 307921 w 821569"/>
                <a:gd name="connsiteY7" fmla="*/ 91355 h 1253820"/>
                <a:gd name="connsiteX8" fmla="*/ 433290 w 821569"/>
                <a:gd name="connsiteY8" fmla="*/ 0 h 1253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9" h="1253820">
                  <a:moveTo>
                    <a:pt x="433290" y="0"/>
                  </a:moveTo>
                  <a:lnTo>
                    <a:pt x="487877" y="55429"/>
                  </a:lnTo>
                  <a:cubicBezTo>
                    <a:pt x="668993" y="188637"/>
                    <a:pt x="808143" y="426445"/>
                    <a:pt x="820754" y="623710"/>
                  </a:cubicBezTo>
                  <a:cubicBezTo>
                    <a:pt x="833365" y="820975"/>
                    <a:pt x="698335" y="1069320"/>
                    <a:pt x="516291" y="1196336"/>
                  </a:cubicBezTo>
                  <a:lnTo>
                    <a:pt x="410385" y="1253820"/>
                  </a:lnTo>
                  <a:lnTo>
                    <a:pt x="310347" y="1193062"/>
                  </a:lnTo>
                  <a:cubicBezTo>
                    <a:pt x="126656" y="1068963"/>
                    <a:pt x="-1632" y="859161"/>
                    <a:pt x="15" y="623710"/>
                  </a:cubicBezTo>
                  <a:cubicBezTo>
                    <a:pt x="32800" y="409244"/>
                    <a:pt x="146207" y="233879"/>
                    <a:pt x="307921" y="91355"/>
                  </a:cubicBezTo>
                  <a:lnTo>
                    <a:pt x="43329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dirty="0">
                <a:solidFill>
                  <a:srgbClr val="FFFFFF"/>
                </a:solidFill>
                <a:latin typeface="+mn-ea"/>
              </a:endParaRPr>
            </a:p>
          </p:txBody>
        </p:sp>
        <p:sp>
          <p:nvSpPr>
            <p:cNvPr id="8" name="任意多边形 7"/>
            <p:cNvSpPr/>
            <p:nvPr/>
          </p:nvSpPr>
          <p:spPr>
            <a:xfrm>
              <a:off x="3941570" y="2044710"/>
              <a:ext cx="969196" cy="3113463"/>
            </a:xfrm>
            <a:custGeom>
              <a:avLst/>
              <a:gdLst>
                <a:gd name="connsiteX0" fmla="*/ 540542 w 971549"/>
                <a:gd name="connsiteY0" fmla="*/ 0 h 3121025"/>
                <a:gd name="connsiteX1" fmla="*/ 447674 w 971549"/>
                <a:gd name="connsiteY1" fmla="*/ 916781 h 3121025"/>
                <a:gd name="connsiteX2" fmla="*/ 450522 w 971549"/>
                <a:gd name="connsiteY2" fmla="*/ 913656 h 3121025"/>
                <a:gd name="connsiteX3" fmla="*/ 417204 w 971549"/>
                <a:gd name="connsiteY3" fmla="*/ 1251512 h 3121025"/>
                <a:gd name="connsiteX4" fmla="*/ 470694 w 971549"/>
                <a:gd name="connsiteY4" fmla="*/ 1046163 h 3121025"/>
                <a:gd name="connsiteX5" fmla="*/ 554037 w 971549"/>
                <a:gd name="connsiteY5" fmla="*/ 781050 h 3121025"/>
                <a:gd name="connsiteX6" fmla="*/ 617537 w 971549"/>
                <a:gd name="connsiteY6" fmla="*/ 876300 h 3121025"/>
                <a:gd name="connsiteX7" fmla="*/ 506412 w 971549"/>
                <a:gd name="connsiteY7" fmla="*/ 1419225 h 3121025"/>
                <a:gd name="connsiteX8" fmla="*/ 503554 w 971549"/>
                <a:gd name="connsiteY8" fmla="*/ 1416281 h 3121025"/>
                <a:gd name="connsiteX9" fmla="*/ 510877 w 971549"/>
                <a:gd name="connsiteY9" fmla="*/ 1641475 h 3121025"/>
                <a:gd name="connsiteX10" fmla="*/ 554037 w 971549"/>
                <a:gd name="connsiteY10" fmla="*/ 2346325 h 3121025"/>
                <a:gd name="connsiteX11" fmla="*/ 651669 w 971549"/>
                <a:gd name="connsiteY11" fmla="*/ 2726531 h 3121025"/>
                <a:gd name="connsiteX12" fmla="*/ 694279 w 971549"/>
                <a:gd name="connsiteY12" fmla="*/ 2836944 h 3121025"/>
                <a:gd name="connsiteX13" fmla="*/ 709612 w 971549"/>
                <a:gd name="connsiteY13" fmla="*/ 2771775 h 3121025"/>
                <a:gd name="connsiteX14" fmla="*/ 814387 w 971549"/>
                <a:gd name="connsiteY14" fmla="*/ 2471738 h 3121025"/>
                <a:gd name="connsiteX15" fmla="*/ 971549 w 971549"/>
                <a:gd name="connsiteY15" fmla="*/ 2512219 h 3121025"/>
                <a:gd name="connsiteX16" fmla="*/ 928687 w 971549"/>
                <a:gd name="connsiteY16" fmla="*/ 2543175 h 3121025"/>
                <a:gd name="connsiteX17" fmla="*/ 812006 w 971549"/>
                <a:gd name="connsiteY17" fmla="*/ 2883693 h 3121025"/>
                <a:gd name="connsiteX18" fmla="*/ 787597 w 971549"/>
                <a:gd name="connsiteY18" fmla="*/ 3067874 h 3121025"/>
                <a:gd name="connsiteX19" fmla="*/ 801687 w 971549"/>
                <a:gd name="connsiteY19" fmla="*/ 3101975 h 3121025"/>
                <a:gd name="connsiteX20" fmla="*/ 420687 w 971549"/>
                <a:gd name="connsiteY20" fmla="*/ 3121025 h 3121025"/>
                <a:gd name="connsiteX21" fmla="*/ 230187 w 971549"/>
                <a:gd name="connsiteY21" fmla="*/ 2219325 h 3121025"/>
                <a:gd name="connsiteX22" fmla="*/ 230269 w 971549"/>
                <a:gd name="connsiteY22" fmla="*/ 2219256 h 3121025"/>
                <a:gd name="connsiteX23" fmla="*/ 90487 w 971549"/>
                <a:gd name="connsiteY23" fmla="*/ 2085975 h 3121025"/>
                <a:gd name="connsiteX24" fmla="*/ 0 w 971549"/>
                <a:gd name="connsiteY24" fmla="*/ 2043113 h 3121025"/>
                <a:gd name="connsiteX25" fmla="*/ 104775 w 971549"/>
                <a:gd name="connsiteY25" fmla="*/ 1938338 h 3121025"/>
                <a:gd name="connsiteX26" fmla="*/ 311975 w 971549"/>
                <a:gd name="connsiteY26" fmla="*/ 2141393 h 3121025"/>
                <a:gd name="connsiteX27" fmla="*/ 298958 w 971549"/>
                <a:gd name="connsiteY27" fmla="*/ 2003425 h 3121025"/>
                <a:gd name="connsiteX28" fmla="*/ 325437 w 971549"/>
                <a:gd name="connsiteY28" fmla="*/ 981075 h 3121025"/>
                <a:gd name="connsiteX29" fmla="*/ 328381 w 971549"/>
                <a:gd name="connsiteY29" fmla="*/ 961942 h 3121025"/>
                <a:gd name="connsiteX30" fmla="*/ 264021 w 971549"/>
                <a:gd name="connsiteY30" fmla="*/ 839391 h 3121025"/>
                <a:gd name="connsiteX31" fmla="*/ 176212 w 971549"/>
                <a:gd name="connsiteY31" fmla="*/ 661987 h 3121025"/>
                <a:gd name="connsiteX32" fmla="*/ 219075 w 971549"/>
                <a:gd name="connsiteY32" fmla="*/ 614363 h 3121025"/>
                <a:gd name="connsiteX33" fmla="*/ 340076 w 971549"/>
                <a:gd name="connsiteY33" fmla="*/ 822986 h 3121025"/>
                <a:gd name="connsiteX34" fmla="*/ 421480 w 971549"/>
                <a:gd name="connsiteY34" fmla="*/ 42863 h 3121025"/>
                <a:gd name="connsiteX35" fmla="*/ 540542 w 971549"/>
                <a:gd name="connsiteY35" fmla="*/ 0 h 312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71549" h="3121025">
                  <a:moveTo>
                    <a:pt x="540542" y="0"/>
                  </a:moveTo>
                  <a:cubicBezTo>
                    <a:pt x="497680" y="303213"/>
                    <a:pt x="478630" y="611187"/>
                    <a:pt x="447674" y="916781"/>
                  </a:cubicBezTo>
                  <a:lnTo>
                    <a:pt x="450522" y="913656"/>
                  </a:lnTo>
                  <a:cubicBezTo>
                    <a:pt x="442591" y="1026275"/>
                    <a:pt x="444185" y="1138893"/>
                    <a:pt x="417204" y="1251512"/>
                  </a:cubicBezTo>
                  <a:lnTo>
                    <a:pt x="470694" y="1046163"/>
                  </a:lnTo>
                  <a:cubicBezTo>
                    <a:pt x="493712" y="957792"/>
                    <a:pt x="519112" y="869421"/>
                    <a:pt x="554037" y="781050"/>
                  </a:cubicBezTo>
                  <a:lnTo>
                    <a:pt x="617537" y="876300"/>
                  </a:lnTo>
                  <a:cubicBezTo>
                    <a:pt x="567795" y="1057275"/>
                    <a:pt x="533929" y="1244600"/>
                    <a:pt x="506412" y="1419225"/>
                  </a:cubicBezTo>
                  <a:lnTo>
                    <a:pt x="503554" y="1416281"/>
                  </a:lnTo>
                  <a:lnTo>
                    <a:pt x="510877" y="1641475"/>
                  </a:lnTo>
                  <a:cubicBezTo>
                    <a:pt x="516334" y="1876425"/>
                    <a:pt x="519112" y="2111375"/>
                    <a:pt x="554037" y="2346325"/>
                  </a:cubicBezTo>
                  <a:cubicBezTo>
                    <a:pt x="570971" y="2475442"/>
                    <a:pt x="606954" y="2601383"/>
                    <a:pt x="651669" y="2726531"/>
                  </a:cubicBezTo>
                  <a:lnTo>
                    <a:pt x="694279" y="2836944"/>
                  </a:lnTo>
                  <a:lnTo>
                    <a:pt x="709612" y="2771775"/>
                  </a:lnTo>
                  <a:lnTo>
                    <a:pt x="814387" y="2471738"/>
                  </a:lnTo>
                  <a:lnTo>
                    <a:pt x="971549" y="2512219"/>
                  </a:lnTo>
                  <a:lnTo>
                    <a:pt x="928687" y="2543175"/>
                  </a:lnTo>
                  <a:cubicBezTo>
                    <a:pt x="882650" y="2654299"/>
                    <a:pt x="843757" y="2770187"/>
                    <a:pt x="812006" y="2883693"/>
                  </a:cubicBezTo>
                  <a:lnTo>
                    <a:pt x="787597" y="3067874"/>
                  </a:lnTo>
                  <a:lnTo>
                    <a:pt x="801687" y="3101975"/>
                  </a:lnTo>
                  <a:lnTo>
                    <a:pt x="420687" y="3121025"/>
                  </a:lnTo>
                  <a:cubicBezTo>
                    <a:pt x="319087" y="2833158"/>
                    <a:pt x="293687" y="2513542"/>
                    <a:pt x="230187" y="2219325"/>
                  </a:cubicBezTo>
                  <a:cubicBezTo>
                    <a:pt x="230214" y="2219302"/>
                    <a:pt x="230242" y="2219279"/>
                    <a:pt x="230269" y="2219256"/>
                  </a:cubicBezTo>
                  <a:lnTo>
                    <a:pt x="90487" y="2085975"/>
                  </a:lnTo>
                  <a:lnTo>
                    <a:pt x="0" y="2043113"/>
                  </a:lnTo>
                  <a:lnTo>
                    <a:pt x="104775" y="1938338"/>
                  </a:lnTo>
                  <a:lnTo>
                    <a:pt x="311975" y="2141393"/>
                  </a:lnTo>
                  <a:lnTo>
                    <a:pt x="298958" y="2003425"/>
                  </a:lnTo>
                  <a:cubicBezTo>
                    <a:pt x="274968" y="1662642"/>
                    <a:pt x="305065" y="1321859"/>
                    <a:pt x="325437" y="981075"/>
                  </a:cubicBezTo>
                  <a:lnTo>
                    <a:pt x="328381" y="961942"/>
                  </a:lnTo>
                  <a:lnTo>
                    <a:pt x="264021" y="839391"/>
                  </a:lnTo>
                  <a:cubicBezTo>
                    <a:pt x="232966" y="780256"/>
                    <a:pt x="202803" y="721121"/>
                    <a:pt x="176212" y="661987"/>
                  </a:cubicBezTo>
                  <a:lnTo>
                    <a:pt x="219075" y="614363"/>
                  </a:lnTo>
                  <a:lnTo>
                    <a:pt x="340076" y="822986"/>
                  </a:lnTo>
                  <a:lnTo>
                    <a:pt x="421480" y="42863"/>
                  </a:lnTo>
                  <a:lnTo>
                    <a:pt x="5405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a:solidFill>
                  <a:srgbClr val="FFFFFF"/>
                </a:solidFill>
                <a:latin typeface="+mn-ea"/>
              </a:endParaRPr>
            </a:p>
          </p:txBody>
        </p:sp>
        <p:sp>
          <p:nvSpPr>
            <p:cNvPr id="4" name="任意多边形 3"/>
            <p:cNvSpPr/>
            <p:nvPr/>
          </p:nvSpPr>
          <p:spPr>
            <a:xfrm rot="2326219">
              <a:off x="4889878" y="3151539"/>
              <a:ext cx="1027573" cy="1713740"/>
            </a:xfrm>
            <a:custGeom>
              <a:avLst/>
              <a:gdLst>
                <a:gd name="connsiteX0" fmla="*/ 451513 w 828827"/>
                <a:gd name="connsiteY0" fmla="*/ 0 h 1271823"/>
                <a:gd name="connsiteX1" fmla="*/ 506100 w 828827"/>
                <a:gd name="connsiteY1" fmla="*/ 55429 h 1271823"/>
                <a:gd name="connsiteX2" fmla="*/ 828811 w 828827"/>
                <a:gd name="connsiteY2" fmla="*/ 620654 h 1271823"/>
                <a:gd name="connsiteX3" fmla="*/ 534514 w 828827"/>
                <a:gd name="connsiteY3" fmla="*/ 1196336 h 1271823"/>
                <a:gd name="connsiteX4" fmla="*/ 428644 w 828827"/>
                <a:gd name="connsiteY4" fmla="*/ 1271823 h 1271823"/>
                <a:gd name="connsiteX5" fmla="*/ 322108 w 828827"/>
                <a:gd name="connsiteY5" fmla="*/ 1194392 h 1271823"/>
                <a:gd name="connsiteX6" fmla="*/ 702 w 828827"/>
                <a:gd name="connsiteY6" fmla="*/ 629890 h 1271823"/>
                <a:gd name="connsiteX7" fmla="*/ 326144 w 828827"/>
                <a:gd name="connsiteY7" fmla="*/ 91355 h 1271823"/>
                <a:gd name="connsiteX8" fmla="*/ 451513 w 828827"/>
                <a:gd name="connsiteY8" fmla="*/ 0 h 1271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827" h="1271823">
                  <a:moveTo>
                    <a:pt x="451513" y="0"/>
                  </a:moveTo>
                  <a:lnTo>
                    <a:pt x="506100" y="55429"/>
                  </a:lnTo>
                  <a:cubicBezTo>
                    <a:pt x="701049" y="178073"/>
                    <a:pt x="830487" y="408872"/>
                    <a:pt x="828811" y="620654"/>
                  </a:cubicBezTo>
                  <a:cubicBezTo>
                    <a:pt x="827135" y="832436"/>
                    <a:pt x="678162" y="1037335"/>
                    <a:pt x="534514" y="1196336"/>
                  </a:cubicBezTo>
                  <a:lnTo>
                    <a:pt x="428644" y="1271823"/>
                  </a:lnTo>
                  <a:lnTo>
                    <a:pt x="322108" y="1194392"/>
                  </a:lnTo>
                  <a:cubicBezTo>
                    <a:pt x="138417" y="1070293"/>
                    <a:pt x="-11566" y="866239"/>
                    <a:pt x="702" y="629890"/>
                  </a:cubicBezTo>
                  <a:cubicBezTo>
                    <a:pt x="27933" y="408847"/>
                    <a:pt x="164430" y="233879"/>
                    <a:pt x="326144" y="91355"/>
                  </a:cubicBezTo>
                  <a:lnTo>
                    <a:pt x="451513"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700" dirty="0">
                <a:solidFill>
                  <a:srgbClr val="FFFFFF"/>
                </a:solidFill>
                <a:latin typeface="+mn-ea"/>
              </a:endParaRPr>
            </a:p>
          </p:txBody>
        </p:sp>
      </p:grpSp>
      <p:sp>
        <p:nvSpPr>
          <p:cNvPr id="2" name="标题 1"/>
          <p:cNvSpPr>
            <a:spLocks noGrp="1"/>
          </p:cNvSpPr>
          <p:nvPr>
            <p:ph type="title"/>
          </p:nvPr>
        </p:nvSpPr>
        <p:spPr/>
        <p:txBody>
          <a:bodyPr/>
          <a:lstStyle/>
          <a:p>
            <a:r>
              <a:rPr lang="en-US" altLang="zh-CN" dirty="0"/>
              <a:t>TMT - </a:t>
            </a:r>
            <a:r>
              <a:rPr lang="en-GB" altLang="zh-CN" dirty="0"/>
              <a:t>Temporal Motivation Theory </a:t>
            </a:r>
            <a:endParaRPr lang="zh-CN" altLang="zh-CN" dirty="0"/>
          </a:p>
        </p:txBody>
      </p:sp>
      <p:sp>
        <p:nvSpPr>
          <p:cNvPr id="11" name="文本框 10">
            <a:extLst>
              <a:ext uri="{FF2B5EF4-FFF2-40B4-BE49-F238E27FC236}">
                <a16:creationId xmlns:a16="http://schemas.microsoft.com/office/drawing/2014/main" id="{46F43653-79AA-1F40-8087-6FD21B284BC9}"/>
              </a:ext>
            </a:extLst>
          </p:cNvPr>
          <p:cNvSpPr txBox="1"/>
          <p:nvPr/>
        </p:nvSpPr>
        <p:spPr>
          <a:xfrm>
            <a:off x="1011031" y="4035414"/>
            <a:ext cx="2674704" cy="1200329"/>
          </a:xfrm>
          <a:prstGeom prst="rect">
            <a:avLst/>
          </a:prstGeom>
          <a:noFill/>
        </p:spPr>
        <p:txBody>
          <a:bodyPr wrap="square" rtlCol="0">
            <a:spAutoFit/>
          </a:bodyPr>
          <a:lstStyle/>
          <a:p>
            <a:r>
              <a:rPr lang="en-US" altLang="zh-CN" dirty="0"/>
              <a:t>Concentrated on neuroticism and extroversion, driven by impulse</a:t>
            </a:r>
            <a:endParaRPr lang="zh-CN" altLang="zh-CN" dirty="0"/>
          </a:p>
        </p:txBody>
      </p:sp>
      <p:sp>
        <p:nvSpPr>
          <p:cNvPr id="12" name="矩形 11">
            <a:extLst>
              <a:ext uri="{FF2B5EF4-FFF2-40B4-BE49-F238E27FC236}">
                <a16:creationId xmlns:a16="http://schemas.microsoft.com/office/drawing/2014/main" id="{27E6C2BD-4943-E748-8052-12E801EE2548}"/>
              </a:ext>
            </a:extLst>
          </p:cNvPr>
          <p:cNvSpPr/>
          <p:nvPr/>
        </p:nvSpPr>
        <p:spPr>
          <a:xfrm>
            <a:off x="8387450" y="3677372"/>
            <a:ext cx="3151480" cy="1287468"/>
          </a:xfrm>
          <a:prstGeom prst="rect">
            <a:avLst/>
          </a:prstGeom>
        </p:spPr>
        <p:txBody>
          <a:bodyPr wrap="square">
            <a:spAutoFit/>
          </a:bodyPr>
          <a:lstStyle/>
          <a:p>
            <a:pPr>
              <a:lnSpc>
                <a:spcPct val="150000"/>
              </a:lnSpc>
            </a:pPr>
            <a:r>
              <a:rPr lang="en-US" altLang="zh-CN" dirty="0"/>
              <a:t>There is the possibility of more intermediate personality types.</a:t>
            </a:r>
            <a:endParaRPr lang="zh-CN" altLang="zh-CN" dirty="0"/>
          </a:p>
        </p:txBody>
      </p:sp>
      <p:sp>
        <p:nvSpPr>
          <p:cNvPr id="6" name="Rectangle 2">
            <a:extLst>
              <a:ext uri="{FF2B5EF4-FFF2-40B4-BE49-F238E27FC236}">
                <a16:creationId xmlns:a16="http://schemas.microsoft.com/office/drawing/2014/main" id="{021C43C8-9ADB-3440-B81F-D16991A32AED}"/>
              </a:ext>
            </a:extLst>
          </p:cNvPr>
          <p:cNvSpPr>
            <a:spLocks noChangeArrowheads="1"/>
          </p:cNvSpPr>
          <p:nvPr/>
        </p:nvSpPr>
        <p:spPr bwMode="auto">
          <a:xfrm>
            <a:off x="0" y="90100"/>
            <a:ext cx="92044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cxnSp>
        <p:nvCxnSpPr>
          <p:cNvPr id="13" name="直线连接符 12">
            <a:extLst>
              <a:ext uri="{FF2B5EF4-FFF2-40B4-BE49-F238E27FC236}">
                <a16:creationId xmlns:a16="http://schemas.microsoft.com/office/drawing/2014/main" id="{D833C980-3847-D843-A7E9-CA01186ECCDF}"/>
              </a:ext>
            </a:extLst>
          </p:cNvPr>
          <p:cNvCxnSpPr>
            <a:cxnSpLocks/>
          </p:cNvCxnSpPr>
          <p:nvPr/>
        </p:nvCxnSpPr>
        <p:spPr>
          <a:xfrm>
            <a:off x="1641269" y="1935377"/>
            <a:ext cx="1748185" cy="0"/>
          </a:xfrm>
          <a:prstGeom prst="line">
            <a:avLst/>
          </a:prstGeom>
        </p:spPr>
        <p:style>
          <a:lnRef idx="1">
            <a:schemeClr val="dk1"/>
          </a:lnRef>
          <a:fillRef idx="0">
            <a:schemeClr val="dk1"/>
          </a:fillRef>
          <a:effectRef idx="0">
            <a:schemeClr val="dk1"/>
          </a:effectRef>
          <a:fontRef idx="minor">
            <a:schemeClr val="tx1"/>
          </a:fontRef>
        </p:style>
      </p:cxnSp>
      <p:sp>
        <p:nvSpPr>
          <p:cNvPr id="7" name="Rectangle 3">
            <a:extLst>
              <a:ext uri="{FF2B5EF4-FFF2-40B4-BE49-F238E27FC236}">
                <a16:creationId xmlns:a16="http://schemas.microsoft.com/office/drawing/2014/main" id="{665EA6C7-30FD-4F47-98D4-9629F887663D}"/>
              </a:ext>
            </a:extLst>
          </p:cNvPr>
          <p:cNvSpPr>
            <a:spLocks noChangeArrowheads="1"/>
          </p:cNvSpPr>
          <p:nvPr/>
        </p:nvSpPr>
        <p:spPr bwMode="auto">
          <a:xfrm>
            <a:off x="0" y="1316727"/>
            <a:ext cx="10110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
        <p:nvSpPr>
          <p:cNvPr id="20" name="Rectangle 8">
            <a:extLst>
              <a:ext uri="{FF2B5EF4-FFF2-40B4-BE49-F238E27FC236}">
                <a16:creationId xmlns:a16="http://schemas.microsoft.com/office/drawing/2014/main" id="{C8AC55C7-8852-E24B-B9FC-B5566B2D3923}"/>
              </a:ext>
            </a:extLst>
          </p:cNvPr>
          <p:cNvSpPr>
            <a:spLocks noChangeArrowheads="1"/>
          </p:cNvSpPr>
          <p:nvPr/>
        </p:nvSpPr>
        <p:spPr bwMode="auto">
          <a:xfrm>
            <a:off x="783270" y="1587812"/>
            <a:ext cx="942367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Expectancy × Value</a:t>
            </a:r>
            <a:endParaRPr kumimoji="0" lang="zh-CN" altLang="zh-CN"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
        <p:nvSpPr>
          <p:cNvPr id="22" name="Rectangle 9">
            <a:extLst>
              <a:ext uri="{FF2B5EF4-FFF2-40B4-BE49-F238E27FC236}">
                <a16:creationId xmlns:a16="http://schemas.microsoft.com/office/drawing/2014/main" id="{C0632065-8013-6D49-A66D-F2F30B635262}"/>
              </a:ext>
            </a:extLst>
          </p:cNvPr>
          <p:cNvSpPr>
            <a:spLocks noChangeArrowheads="1"/>
          </p:cNvSpPr>
          <p:nvPr/>
        </p:nvSpPr>
        <p:spPr bwMode="auto">
          <a:xfrm>
            <a:off x="539515" y="1813669"/>
            <a:ext cx="942367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Motivation =</a:t>
            </a:r>
            <a:endParaRPr kumimoji="0" lang="zh-CN" altLang="zh-CN"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zh-CN"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Impulsiveness × Delay </a:t>
            </a:r>
            <a:endParaRPr kumimoji="0" lang="zh-CN" altLang="zh-CN"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56080007"/>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Freeform 130"/>
          <p:cNvSpPr>
            <a:spLocks noEditPoints="1"/>
          </p:cNvSpPr>
          <p:nvPr/>
        </p:nvSpPr>
        <p:spPr bwMode="auto">
          <a:xfrm>
            <a:off x="2668335" y="2838885"/>
            <a:ext cx="2096974" cy="2019043"/>
          </a:xfrm>
          <a:custGeom>
            <a:avLst/>
            <a:gdLst/>
            <a:ahLst/>
            <a:cxnLst>
              <a:cxn ang="0">
                <a:pos x="275" y="12"/>
              </a:cxn>
              <a:cxn ang="0">
                <a:pos x="297" y="7"/>
              </a:cxn>
              <a:cxn ang="0">
                <a:pos x="237" y="26"/>
              </a:cxn>
              <a:cxn ang="0">
                <a:pos x="731" y="474"/>
              </a:cxn>
              <a:cxn ang="0">
                <a:pos x="724" y="482"/>
              </a:cxn>
              <a:cxn ang="0">
                <a:pos x="470" y="13"/>
              </a:cxn>
              <a:cxn ang="0">
                <a:pos x="454" y="10"/>
              </a:cxn>
              <a:cxn ang="0">
                <a:pos x="470" y="32"/>
              </a:cxn>
              <a:cxn ang="0">
                <a:pos x="475" y="26"/>
              </a:cxn>
              <a:cxn ang="0">
                <a:pos x="432" y="9"/>
              </a:cxn>
              <a:cxn ang="0">
                <a:pos x="423" y="8"/>
              </a:cxn>
              <a:cxn ang="0">
                <a:pos x="397" y="9"/>
              </a:cxn>
              <a:cxn ang="0">
                <a:pos x="386" y="10"/>
              </a:cxn>
              <a:cxn ang="0">
                <a:pos x="390" y="18"/>
              </a:cxn>
              <a:cxn ang="0">
                <a:pos x="538" y="408"/>
              </a:cxn>
              <a:cxn ang="0">
                <a:pos x="730" y="264"/>
              </a:cxn>
              <a:cxn ang="0">
                <a:pos x="478" y="71"/>
              </a:cxn>
              <a:cxn ang="0">
                <a:pos x="418" y="50"/>
              </a:cxn>
              <a:cxn ang="0">
                <a:pos x="363" y="88"/>
              </a:cxn>
              <a:cxn ang="0">
                <a:pos x="418" y="83"/>
              </a:cxn>
              <a:cxn ang="0">
                <a:pos x="389" y="134"/>
              </a:cxn>
              <a:cxn ang="0">
                <a:pos x="366" y="141"/>
              </a:cxn>
              <a:cxn ang="0">
                <a:pos x="283" y="212"/>
              </a:cxn>
              <a:cxn ang="0">
                <a:pos x="375" y="215"/>
              </a:cxn>
              <a:cxn ang="0">
                <a:pos x="451" y="261"/>
              </a:cxn>
              <a:cxn ang="0">
                <a:pos x="492" y="285"/>
              </a:cxn>
              <a:cxn ang="0">
                <a:pos x="500" y="23"/>
              </a:cxn>
              <a:cxn ang="0">
                <a:pos x="512" y="40"/>
              </a:cxn>
              <a:cxn ang="0">
                <a:pos x="514" y="62"/>
              </a:cxn>
              <a:cxn ang="0">
                <a:pos x="671" y="360"/>
              </a:cxn>
              <a:cxn ang="0">
                <a:pos x="733" y="432"/>
              </a:cxn>
              <a:cxn ang="0">
                <a:pos x="314" y="123"/>
              </a:cxn>
              <a:cxn ang="0">
                <a:pos x="291" y="165"/>
              </a:cxn>
              <a:cxn ang="0">
                <a:pos x="288" y="153"/>
              </a:cxn>
              <a:cxn ang="0">
                <a:pos x="460" y="297"/>
              </a:cxn>
              <a:cxn ang="0">
                <a:pos x="364" y="533"/>
              </a:cxn>
              <a:cxn ang="0">
                <a:pos x="48" y="434"/>
              </a:cxn>
              <a:cxn ang="0">
                <a:pos x="126" y="647"/>
              </a:cxn>
              <a:cxn ang="0">
                <a:pos x="166" y="674"/>
              </a:cxn>
              <a:cxn ang="0">
                <a:pos x="11" y="348"/>
              </a:cxn>
              <a:cxn ang="0">
                <a:pos x="290" y="70"/>
              </a:cxn>
              <a:cxn ang="0">
                <a:pos x="88" y="161"/>
              </a:cxn>
              <a:cxn ang="0">
                <a:pos x="351" y="3"/>
              </a:cxn>
              <a:cxn ang="0">
                <a:pos x="352" y="1"/>
              </a:cxn>
              <a:cxn ang="0">
                <a:pos x="347" y="1"/>
              </a:cxn>
              <a:cxn ang="0">
                <a:pos x="341" y="2"/>
              </a:cxn>
              <a:cxn ang="0">
                <a:pos x="322" y="4"/>
              </a:cxn>
              <a:cxn ang="0">
                <a:pos x="281" y="13"/>
              </a:cxn>
              <a:cxn ang="0">
                <a:pos x="270" y="17"/>
              </a:cxn>
              <a:cxn ang="0">
                <a:pos x="242" y="33"/>
              </a:cxn>
              <a:cxn ang="0">
                <a:pos x="175" y="96"/>
              </a:cxn>
              <a:cxn ang="0">
                <a:pos x="299" y="35"/>
              </a:cxn>
              <a:cxn ang="0">
                <a:pos x="351" y="0"/>
              </a:cxn>
              <a:cxn ang="0">
                <a:pos x="330" y="2"/>
              </a:cxn>
              <a:cxn ang="0">
                <a:pos x="271" y="14"/>
              </a:cxn>
              <a:cxn ang="0">
                <a:pos x="319" y="3"/>
              </a:cxn>
              <a:cxn ang="0">
                <a:pos x="186" y="52"/>
              </a:cxn>
              <a:cxn ang="0">
                <a:pos x="208" y="42"/>
              </a:cxn>
              <a:cxn ang="0">
                <a:pos x="179" y="53"/>
              </a:cxn>
              <a:cxn ang="0">
                <a:pos x="193" y="48"/>
              </a:cxn>
              <a:cxn ang="0">
                <a:pos x="108" y="138"/>
              </a:cxn>
              <a:cxn ang="0">
                <a:pos x="86" y="134"/>
              </a:cxn>
              <a:cxn ang="0">
                <a:pos x="66" y="186"/>
              </a:cxn>
            </a:cxnLst>
            <a:rect l="0" t="0" r="r" b="b"/>
            <a:pathLst>
              <a:path w="746" h="719">
                <a:moveTo>
                  <a:pt x="713" y="218"/>
                </a:moveTo>
                <a:cubicBezTo>
                  <a:pt x="709" y="210"/>
                  <a:pt x="709" y="210"/>
                  <a:pt x="709" y="210"/>
                </a:cubicBezTo>
                <a:cubicBezTo>
                  <a:pt x="711" y="213"/>
                  <a:pt x="712" y="216"/>
                  <a:pt x="713" y="218"/>
                </a:cubicBezTo>
                <a:cubicBezTo>
                  <a:pt x="713" y="218"/>
                  <a:pt x="713" y="218"/>
                  <a:pt x="713" y="218"/>
                </a:cubicBezTo>
                <a:moveTo>
                  <a:pt x="709" y="210"/>
                </a:moveTo>
                <a:cubicBezTo>
                  <a:pt x="706" y="203"/>
                  <a:pt x="701" y="194"/>
                  <a:pt x="697" y="187"/>
                </a:cubicBezTo>
                <a:cubicBezTo>
                  <a:pt x="697" y="186"/>
                  <a:pt x="697" y="186"/>
                  <a:pt x="697" y="186"/>
                </a:cubicBezTo>
                <a:cubicBezTo>
                  <a:pt x="702" y="195"/>
                  <a:pt x="704" y="199"/>
                  <a:pt x="709" y="210"/>
                </a:cubicBezTo>
                <a:cubicBezTo>
                  <a:pt x="709" y="210"/>
                  <a:pt x="709" y="210"/>
                  <a:pt x="709" y="210"/>
                </a:cubicBezTo>
                <a:moveTo>
                  <a:pt x="696" y="186"/>
                </a:moveTo>
                <a:cubicBezTo>
                  <a:pt x="697" y="186"/>
                  <a:pt x="697" y="186"/>
                  <a:pt x="697" y="186"/>
                </a:cubicBezTo>
                <a:cubicBezTo>
                  <a:pt x="697" y="187"/>
                  <a:pt x="697" y="187"/>
                  <a:pt x="697" y="187"/>
                </a:cubicBezTo>
                <a:cubicBezTo>
                  <a:pt x="697" y="186"/>
                  <a:pt x="697" y="186"/>
                  <a:pt x="696" y="186"/>
                </a:cubicBezTo>
                <a:moveTo>
                  <a:pt x="746" y="352"/>
                </a:moveTo>
                <a:cubicBezTo>
                  <a:pt x="745" y="351"/>
                  <a:pt x="745" y="350"/>
                  <a:pt x="745" y="348"/>
                </a:cubicBezTo>
                <a:cubicBezTo>
                  <a:pt x="745" y="350"/>
                  <a:pt x="745" y="351"/>
                  <a:pt x="746" y="352"/>
                </a:cubicBezTo>
                <a:cubicBezTo>
                  <a:pt x="746" y="352"/>
                  <a:pt x="746" y="352"/>
                  <a:pt x="746" y="352"/>
                </a:cubicBezTo>
                <a:moveTo>
                  <a:pt x="745" y="347"/>
                </a:moveTo>
                <a:cubicBezTo>
                  <a:pt x="745" y="346"/>
                  <a:pt x="745" y="344"/>
                  <a:pt x="745" y="343"/>
                </a:cubicBezTo>
                <a:cubicBezTo>
                  <a:pt x="745" y="345"/>
                  <a:pt x="745" y="347"/>
                  <a:pt x="745" y="348"/>
                </a:cubicBezTo>
                <a:cubicBezTo>
                  <a:pt x="745" y="348"/>
                  <a:pt x="745" y="348"/>
                  <a:pt x="745" y="347"/>
                </a:cubicBezTo>
                <a:moveTo>
                  <a:pt x="743" y="327"/>
                </a:moveTo>
                <a:cubicBezTo>
                  <a:pt x="743" y="321"/>
                  <a:pt x="743" y="321"/>
                  <a:pt x="743" y="321"/>
                </a:cubicBezTo>
                <a:cubicBezTo>
                  <a:pt x="743" y="324"/>
                  <a:pt x="743" y="326"/>
                  <a:pt x="743" y="329"/>
                </a:cubicBezTo>
                <a:cubicBezTo>
                  <a:pt x="743" y="328"/>
                  <a:pt x="743" y="327"/>
                  <a:pt x="743" y="327"/>
                </a:cubicBezTo>
                <a:moveTo>
                  <a:pt x="309" y="4"/>
                </a:moveTo>
                <a:cubicBezTo>
                  <a:pt x="309" y="5"/>
                  <a:pt x="309" y="5"/>
                  <a:pt x="309" y="5"/>
                </a:cubicBezTo>
                <a:cubicBezTo>
                  <a:pt x="313" y="4"/>
                  <a:pt x="313" y="4"/>
                  <a:pt x="313" y="4"/>
                </a:cubicBezTo>
                <a:cubicBezTo>
                  <a:pt x="313" y="4"/>
                  <a:pt x="313" y="4"/>
                  <a:pt x="313" y="4"/>
                </a:cubicBezTo>
                <a:cubicBezTo>
                  <a:pt x="312" y="4"/>
                  <a:pt x="311" y="4"/>
                  <a:pt x="309" y="4"/>
                </a:cubicBezTo>
                <a:moveTo>
                  <a:pt x="307" y="5"/>
                </a:moveTo>
                <a:cubicBezTo>
                  <a:pt x="304" y="5"/>
                  <a:pt x="304" y="5"/>
                  <a:pt x="304" y="5"/>
                </a:cubicBezTo>
                <a:cubicBezTo>
                  <a:pt x="305" y="5"/>
                  <a:pt x="305" y="5"/>
                  <a:pt x="305" y="5"/>
                </a:cubicBezTo>
                <a:cubicBezTo>
                  <a:pt x="306" y="5"/>
                  <a:pt x="306" y="5"/>
                  <a:pt x="307" y="5"/>
                </a:cubicBezTo>
                <a:moveTo>
                  <a:pt x="259" y="17"/>
                </a:moveTo>
                <a:cubicBezTo>
                  <a:pt x="259" y="17"/>
                  <a:pt x="258" y="17"/>
                  <a:pt x="258" y="17"/>
                </a:cubicBezTo>
                <a:cubicBezTo>
                  <a:pt x="258" y="17"/>
                  <a:pt x="259" y="17"/>
                  <a:pt x="259" y="17"/>
                </a:cubicBezTo>
                <a:moveTo>
                  <a:pt x="266" y="15"/>
                </a:moveTo>
                <a:cubicBezTo>
                  <a:pt x="267" y="14"/>
                  <a:pt x="267" y="14"/>
                  <a:pt x="268" y="14"/>
                </a:cubicBezTo>
                <a:cubicBezTo>
                  <a:pt x="268" y="14"/>
                  <a:pt x="268" y="14"/>
                  <a:pt x="268" y="14"/>
                </a:cubicBezTo>
                <a:cubicBezTo>
                  <a:pt x="267" y="14"/>
                  <a:pt x="267" y="14"/>
                  <a:pt x="267" y="14"/>
                </a:cubicBezTo>
                <a:cubicBezTo>
                  <a:pt x="267" y="14"/>
                  <a:pt x="267" y="14"/>
                  <a:pt x="267" y="14"/>
                </a:cubicBezTo>
                <a:cubicBezTo>
                  <a:pt x="266" y="15"/>
                  <a:pt x="266" y="15"/>
                  <a:pt x="266" y="15"/>
                </a:cubicBezTo>
                <a:cubicBezTo>
                  <a:pt x="266" y="15"/>
                  <a:pt x="266" y="15"/>
                  <a:pt x="266" y="15"/>
                </a:cubicBezTo>
                <a:moveTo>
                  <a:pt x="269" y="14"/>
                </a:moveTo>
                <a:cubicBezTo>
                  <a:pt x="269" y="14"/>
                  <a:pt x="269" y="14"/>
                  <a:pt x="269" y="14"/>
                </a:cubicBezTo>
                <a:cubicBezTo>
                  <a:pt x="269" y="14"/>
                  <a:pt x="269" y="14"/>
                  <a:pt x="268" y="14"/>
                </a:cubicBezTo>
                <a:cubicBezTo>
                  <a:pt x="267" y="14"/>
                  <a:pt x="267" y="14"/>
                  <a:pt x="266" y="15"/>
                </a:cubicBezTo>
                <a:cubicBezTo>
                  <a:pt x="269" y="14"/>
                  <a:pt x="269" y="14"/>
                  <a:pt x="269" y="14"/>
                </a:cubicBezTo>
                <a:moveTo>
                  <a:pt x="267" y="14"/>
                </a:moveTo>
                <a:cubicBezTo>
                  <a:pt x="268" y="14"/>
                  <a:pt x="268" y="14"/>
                  <a:pt x="268" y="14"/>
                </a:cubicBezTo>
                <a:cubicBezTo>
                  <a:pt x="269" y="14"/>
                  <a:pt x="269" y="14"/>
                  <a:pt x="270" y="13"/>
                </a:cubicBezTo>
                <a:cubicBezTo>
                  <a:pt x="269" y="14"/>
                  <a:pt x="268" y="14"/>
                  <a:pt x="268" y="14"/>
                </a:cubicBezTo>
                <a:cubicBezTo>
                  <a:pt x="267" y="14"/>
                  <a:pt x="267" y="14"/>
                  <a:pt x="267" y="14"/>
                </a:cubicBezTo>
                <a:cubicBezTo>
                  <a:pt x="267" y="14"/>
                  <a:pt x="267" y="14"/>
                  <a:pt x="267" y="14"/>
                </a:cubicBezTo>
                <a:moveTo>
                  <a:pt x="270" y="13"/>
                </a:moveTo>
                <a:cubicBezTo>
                  <a:pt x="274" y="12"/>
                  <a:pt x="274" y="12"/>
                  <a:pt x="274" y="12"/>
                </a:cubicBezTo>
                <a:cubicBezTo>
                  <a:pt x="274" y="12"/>
                  <a:pt x="274" y="12"/>
                  <a:pt x="274" y="12"/>
                </a:cubicBezTo>
                <a:cubicBezTo>
                  <a:pt x="275" y="12"/>
                  <a:pt x="275" y="12"/>
                  <a:pt x="275" y="12"/>
                </a:cubicBezTo>
                <a:cubicBezTo>
                  <a:pt x="275" y="12"/>
                  <a:pt x="275" y="12"/>
                  <a:pt x="275" y="12"/>
                </a:cubicBezTo>
                <a:cubicBezTo>
                  <a:pt x="273" y="13"/>
                  <a:pt x="272" y="13"/>
                  <a:pt x="270" y="13"/>
                </a:cubicBezTo>
                <a:cubicBezTo>
                  <a:pt x="269" y="14"/>
                  <a:pt x="269" y="14"/>
                  <a:pt x="268" y="14"/>
                </a:cubicBezTo>
                <a:cubicBezTo>
                  <a:pt x="270" y="13"/>
                  <a:pt x="270" y="13"/>
                  <a:pt x="270" y="13"/>
                </a:cubicBezTo>
                <a:moveTo>
                  <a:pt x="279" y="11"/>
                </a:moveTo>
                <a:cubicBezTo>
                  <a:pt x="279" y="11"/>
                  <a:pt x="279" y="11"/>
                  <a:pt x="279" y="11"/>
                </a:cubicBezTo>
                <a:cubicBezTo>
                  <a:pt x="280" y="11"/>
                  <a:pt x="281" y="11"/>
                  <a:pt x="281" y="10"/>
                </a:cubicBezTo>
                <a:cubicBezTo>
                  <a:pt x="284" y="10"/>
                  <a:pt x="284" y="10"/>
                  <a:pt x="284" y="10"/>
                </a:cubicBezTo>
                <a:cubicBezTo>
                  <a:pt x="284" y="10"/>
                  <a:pt x="284" y="10"/>
                  <a:pt x="284" y="10"/>
                </a:cubicBezTo>
                <a:cubicBezTo>
                  <a:pt x="283" y="10"/>
                  <a:pt x="283" y="10"/>
                  <a:pt x="283" y="10"/>
                </a:cubicBezTo>
                <a:cubicBezTo>
                  <a:pt x="282" y="10"/>
                  <a:pt x="281" y="10"/>
                  <a:pt x="280" y="11"/>
                </a:cubicBezTo>
                <a:cubicBezTo>
                  <a:pt x="280" y="11"/>
                  <a:pt x="280" y="11"/>
                  <a:pt x="280" y="11"/>
                </a:cubicBezTo>
                <a:cubicBezTo>
                  <a:pt x="279" y="11"/>
                  <a:pt x="279" y="11"/>
                  <a:pt x="279" y="11"/>
                </a:cubicBezTo>
                <a:moveTo>
                  <a:pt x="286" y="9"/>
                </a:moveTo>
                <a:cubicBezTo>
                  <a:pt x="287" y="9"/>
                  <a:pt x="287" y="9"/>
                  <a:pt x="287" y="9"/>
                </a:cubicBezTo>
                <a:cubicBezTo>
                  <a:pt x="289" y="9"/>
                  <a:pt x="289" y="9"/>
                  <a:pt x="289" y="9"/>
                </a:cubicBezTo>
                <a:cubicBezTo>
                  <a:pt x="290" y="8"/>
                  <a:pt x="290" y="8"/>
                  <a:pt x="290" y="8"/>
                </a:cubicBezTo>
                <a:cubicBezTo>
                  <a:pt x="288" y="9"/>
                  <a:pt x="288" y="9"/>
                  <a:pt x="288" y="9"/>
                </a:cubicBezTo>
                <a:cubicBezTo>
                  <a:pt x="287" y="9"/>
                  <a:pt x="287" y="9"/>
                  <a:pt x="287" y="9"/>
                </a:cubicBezTo>
                <a:cubicBezTo>
                  <a:pt x="286" y="9"/>
                  <a:pt x="286" y="9"/>
                  <a:pt x="286" y="9"/>
                </a:cubicBezTo>
                <a:cubicBezTo>
                  <a:pt x="286" y="9"/>
                  <a:pt x="286" y="9"/>
                  <a:pt x="286" y="9"/>
                </a:cubicBezTo>
                <a:moveTo>
                  <a:pt x="293" y="8"/>
                </a:moveTo>
                <a:cubicBezTo>
                  <a:pt x="294" y="7"/>
                  <a:pt x="294" y="7"/>
                  <a:pt x="294" y="7"/>
                </a:cubicBezTo>
                <a:cubicBezTo>
                  <a:pt x="298" y="7"/>
                  <a:pt x="298" y="7"/>
                  <a:pt x="298" y="7"/>
                </a:cubicBezTo>
                <a:cubicBezTo>
                  <a:pt x="298" y="7"/>
                  <a:pt x="298" y="7"/>
                  <a:pt x="298" y="7"/>
                </a:cubicBezTo>
                <a:cubicBezTo>
                  <a:pt x="296" y="7"/>
                  <a:pt x="296" y="7"/>
                  <a:pt x="296" y="7"/>
                </a:cubicBezTo>
                <a:cubicBezTo>
                  <a:pt x="293" y="8"/>
                  <a:pt x="293" y="8"/>
                  <a:pt x="293" y="8"/>
                </a:cubicBezTo>
                <a:cubicBezTo>
                  <a:pt x="292" y="8"/>
                  <a:pt x="292" y="8"/>
                  <a:pt x="292" y="8"/>
                </a:cubicBezTo>
                <a:cubicBezTo>
                  <a:pt x="292" y="8"/>
                  <a:pt x="291" y="8"/>
                  <a:pt x="291" y="8"/>
                </a:cubicBezTo>
                <a:cubicBezTo>
                  <a:pt x="293" y="8"/>
                  <a:pt x="293" y="8"/>
                  <a:pt x="293" y="8"/>
                </a:cubicBezTo>
                <a:moveTo>
                  <a:pt x="298" y="7"/>
                </a:moveTo>
                <a:cubicBezTo>
                  <a:pt x="298" y="7"/>
                  <a:pt x="298" y="7"/>
                  <a:pt x="298" y="7"/>
                </a:cubicBezTo>
                <a:cubicBezTo>
                  <a:pt x="298" y="7"/>
                  <a:pt x="298" y="7"/>
                  <a:pt x="298" y="7"/>
                </a:cubicBezTo>
                <a:cubicBezTo>
                  <a:pt x="298" y="7"/>
                  <a:pt x="298" y="7"/>
                  <a:pt x="298" y="7"/>
                </a:cubicBezTo>
                <a:moveTo>
                  <a:pt x="309" y="5"/>
                </a:moveTo>
                <a:cubicBezTo>
                  <a:pt x="314" y="4"/>
                  <a:pt x="314" y="4"/>
                  <a:pt x="314" y="4"/>
                </a:cubicBezTo>
                <a:cubicBezTo>
                  <a:pt x="315" y="4"/>
                  <a:pt x="315" y="4"/>
                  <a:pt x="315" y="4"/>
                </a:cubicBezTo>
                <a:cubicBezTo>
                  <a:pt x="314" y="4"/>
                  <a:pt x="313" y="4"/>
                  <a:pt x="312" y="4"/>
                </a:cubicBezTo>
                <a:cubicBezTo>
                  <a:pt x="311" y="4"/>
                  <a:pt x="311" y="4"/>
                  <a:pt x="311" y="4"/>
                </a:cubicBezTo>
                <a:cubicBezTo>
                  <a:pt x="308" y="5"/>
                  <a:pt x="308" y="5"/>
                  <a:pt x="308" y="5"/>
                </a:cubicBezTo>
                <a:cubicBezTo>
                  <a:pt x="309" y="5"/>
                  <a:pt x="309" y="5"/>
                  <a:pt x="309" y="5"/>
                </a:cubicBezTo>
                <a:moveTo>
                  <a:pt x="315" y="4"/>
                </a:moveTo>
                <a:cubicBezTo>
                  <a:pt x="315" y="4"/>
                  <a:pt x="315" y="4"/>
                  <a:pt x="315" y="4"/>
                </a:cubicBezTo>
                <a:cubicBezTo>
                  <a:pt x="315" y="4"/>
                  <a:pt x="315" y="4"/>
                  <a:pt x="315" y="4"/>
                </a:cubicBezTo>
                <a:cubicBezTo>
                  <a:pt x="315" y="4"/>
                  <a:pt x="315" y="4"/>
                  <a:pt x="315" y="4"/>
                </a:cubicBezTo>
                <a:moveTo>
                  <a:pt x="295" y="7"/>
                </a:moveTo>
                <a:cubicBezTo>
                  <a:pt x="295" y="7"/>
                  <a:pt x="295" y="7"/>
                  <a:pt x="295" y="7"/>
                </a:cubicBezTo>
                <a:cubicBezTo>
                  <a:pt x="295" y="7"/>
                  <a:pt x="295" y="7"/>
                  <a:pt x="294" y="8"/>
                </a:cubicBezTo>
                <a:cubicBezTo>
                  <a:pt x="295" y="7"/>
                  <a:pt x="295" y="7"/>
                  <a:pt x="295" y="7"/>
                </a:cubicBezTo>
                <a:moveTo>
                  <a:pt x="295" y="7"/>
                </a:moveTo>
                <a:cubicBezTo>
                  <a:pt x="296" y="7"/>
                  <a:pt x="296" y="7"/>
                  <a:pt x="296" y="7"/>
                </a:cubicBezTo>
                <a:cubicBezTo>
                  <a:pt x="298" y="7"/>
                  <a:pt x="298" y="7"/>
                  <a:pt x="298" y="7"/>
                </a:cubicBezTo>
                <a:cubicBezTo>
                  <a:pt x="301" y="6"/>
                  <a:pt x="301" y="6"/>
                  <a:pt x="301" y="6"/>
                </a:cubicBezTo>
                <a:cubicBezTo>
                  <a:pt x="300" y="6"/>
                  <a:pt x="300" y="6"/>
                  <a:pt x="300" y="6"/>
                </a:cubicBezTo>
                <a:cubicBezTo>
                  <a:pt x="303" y="6"/>
                  <a:pt x="303" y="6"/>
                  <a:pt x="303" y="6"/>
                </a:cubicBezTo>
                <a:cubicBezTo>
                  <a:pt x="305" y="5"/>
                  <a:pt x="305" y="5"/>
                  <a:pt x="305" y="5"/>
                </a:cubicBezTo>
                <a:cubicBezTo>
                  <a:pt x="305" y="5"/>
                  <a:pt x="305" y="5"/>
                  <a:pt x="305" y="5"/>
                </a:cubicBezTo>
                <a:cubicBezTo>
                  <a:pt x="305" y="5"/>
                  <a:pt x="305" y="5"/>
                  <a:pt x="305" y="5"/>
                </a:cubicBezTo>
                <a:cubicBezTo>
                  <a:pt x="302" y="6"/>
                  <a:pt x="300" y="6"/>
                  <a:pt x="297" y="7"/>
                </a:cubicBezTo>
                <a:cubicBezTo>
                  <a:pt x="296" y="7"/>
                  <a:pt x="296" y="7"/>
                  <a:pt x="295" y="7"/>
                </a:cubicBezTo>
                <a:cubicBezTo>
                  <a:pt x="295" y="7"/>
                  <a:pt x="295" y="7"/>
                  <a:pt x="295" y="7"/>
                </a:cubicBezTo>
                <a:moveTo>
                  <a:pt x="2" y="405"/>
                </a:moveTo>
                <a:cubicBezTo>
                  <a:pt x="2" y="405"/>
                  <a:pt x="2" y="405"/>
                  <a:pt x="2" y="405"/>
                </a:cubicBezTo>
                <a:cubicBezTo>
                  <a:pt x="2" y="406"/>
                  <a:pt x="2" y="406"/>
                  <a:pt x="2" y="406"/>
                </a:cubicBezTo>
                <a:cubicBezTo>
                  <a:pt x="2" y="405"/>
                  <a:pt x="2" y="405"/>
                  <a:pt x="2" y="405"/>
                </a:cubicBezTo>
                <a:moveTo>
                  <a:pt x="2" y="404"/>
                </a:moveTo>
                <a:cubicBezTo>
                  <a:pt x="2" y="403"/>
                  <a:pt x="2" y="402"/>
                  <a:pt x="1" y="401"/>
                </a:cubicBezTo>
                <a:cubicBezTo>
                  <a:pt x="2" y="401"/>
                  <a:pt x="2" y="401"/>
                  <a:pt x="2" y="402"/>
                </a:cubicBezTo>
                <a:cubicBezTo>
                  <a:pt x="2" y="405"/>
                  <a:pt x="2" y="405"/>
                  <a:pt x="2" y="405"/>
                </a:cubicBezTo>
                <a:cubicBezTo>
                  <a:pt x="2" y="404"/>
                  <a:pt x="2" y="404"/>
                  <a:pt x="2" y="404"/>
                </a:cubicBezTo>
                <a:moveTo>
                  <a:pt x="1" y="383"/>
                </a:moveTo>
                <a:cubicBezTo>
                  <a:pt x="1" y="385"/>
                  <a:pt x="1" y="386"/>
                  <a:pt x="1" y="388"/>
                </a:cubicBezTo>
                <a:cubicBezTo>
                  <a:pt x="1" y="392"/>
                  <a:pt x="1" y="395"/>
                  <a:pt x="1" y="398"/>
                </a:cubicBezTo>
                <a:cubicBezTo>
                  <a:pt x="1" y="399"/>
                  <a:pt x="1" y="399"/>
                  <a:pt x="1" y="399"/>
                </a:cubicBezTo>
                <a:cubicBezTo>
                  <a:pt x="1" y="394"/>
                  <a:pt x="1" y="388"/>
                  <a:pt x="1" y="383"/>
                </a:cubicBezTo>
                <a:moveTo>
                  <a:pt x="23" y="243"/>
                </a:moveTo>
                <a:cubicBezTo>
                  <a:pt x="24" y="240"/>
                  <a:pt x="26" y="236"/>
                  <a:pt x="27" y="232"/>
                </a:cubicBezTo>
                <a:cubicBezTo>
                  <a:pt x="26" y="235"/>
                  <a:pt x="25" y="237"/>
                  <a:pt x="25" y="239"/>
                </a:cubicBezTo>
                <a:cubicBezTo>
                  <a:pt x="23" y="243"/>
                  <a:pt x="23" y="243"/>
                  <a:pt x="23" y="243"/>
                </a:cubicBezTo>
                <a:cubicBezTo>
                  <a:pt x="23" y="243"/>
                  <a:pt x="23" y="243"/>
                  <a:pt x="23" y="243"/>
                </a:cubicBezTo>
                <a:moveTo>
                  <a:pt x="33" y="217"/>
                </a:moveTo>
                <a:cubicBezTo>
                  <a:pt x="33" y="218"/>
                  <a:pt x="33" y="218"/>
                  <a:pt x="33" y="219"/>
                </a:cubicBezTo>
                <a:cubicBezTo>
                  <a:pt x="31" y="224"/>
                  <a:pt x="29" y="228"/>
                  <a:pt x="27" y="232"/>
                </a:cubicBezTo>
                <a:cubicBezTo>
                  <a:pt x="26" y="236"/>
                  <a:pt x="24" y="240"/>
                  <a:pt x="23" y="243"/>
                </a:cubicBezTo>
                <a:cubicBezTo>
                  <a:pt x="27" y="232"/>
                  <a:pt x="29" y="227"/>
                  <a:pt x="33" y="217"/>
                </a:cubicBezTo>
                <a:moveTo>
                  <a:pt x="33" y="217"/>
                </a:moveTo>
                <a:cubicBezTo>
                  <a:pt x="33" y="217"/>
                  <a:pt x="33" y="217"/>
                  <a:pt x="33" y="217"/>
                </a:cubicBezTo>
                <a:cubicBezTo>
                  <a:pt x="33" y="218"/>
                  <a:pt x="33" y="218"/>
                  <a:pt x="33" y="218"/>
                </a:cubicBezTo>
                <a:cubicBezTo>
                  <a:pt x="33" y="219"/>
                  <a:pt x="33" y="219"/>
                  <a:pt x="33" y="219"/>
                </a:cubicBezTo>
                <a:cubicBezTo>
                  <a:pt x="33" y="218"/>
                  <a:pt x="33" y="218"/>
                  <a:pt x="33" y="217"/>
                </a:cubicBezTo>
                <a:moveTo>
                  <a:pt x="47" y="190"/>
                </a:moveTo>
                <a:cubicBezTo>
                  <a:pt x="47" y="190"/>
                  <a:pt x="48" y="189"/>
                  <a:pt x="48" y="188"/>
                </a:cubicBezTo>
                <a:cubicBezTo>
                  <a:pt x="48" y="189"/>
                  <a:pt x="48" y="189"/>
                  <a:pt x="47" y="190"/>
                </a:cubicBezTo>
                <a:cubicBezTo>
                  <a:pt x="47" y="190"/>
                  <a:pt x="47" y="190"/>
                  <a:pt x="47" y="190"/>
                </a:cubicBezTo>
                <a:cubicBezTo>
                  <a:pt x="47" y="190"/>
                  <a:pt x="47" y="190"/>
                  <a:pt x="47" y="190"/>
                </a:cubicBezTo>
                <a:moveTo>
                  <a:pt x="47" y="190"/>
                </a:moveTo>
                <a:cubicBezTo>
                  <a:pt x="47" y="190"/>
                  <a:pt x="48" y="189"/>
                  <a:pt x="48" y="188"/>
                </a:cubicBezTo>
                <a:cubicBezTo>
                  <a:pt x="48" y="189"/>
                  <a:pt x="47" y="190"/>
                  <a:pt x="47" y="190"/>
                </a:cubicBezTo>
                <a:cubicBezTo>
                  <a:pt x="52" y="181"/>
                  <a:pt x="55" y="177"/>
                  <a:pt x="59" y="170"/>
                </a:cubicBezTo>
                <a:cubicBezTo>
                  <a:pt x="55" y="176"/>
                  <a:pt x="52" y="182"/>
                  <a:pt x="48" y="188"/>
                </a:cubicBezTo>
                <a:cubicBezTo>
                  <a:pt x="48" y="189"/>
                  <a:pt x="47" y="190"/>
                  <a:pt x="47" y="190"/>
                </a:cubicBezTo>
                <a:cubicBezTo>
                  <a:pt x="47" y="190"/>
                  <a:pt x="47" y="190"/>
                  <a:pt x="47" y="190"/>
                </a:cubicBezTo>
                <a:moveTo>
                  <a:pt x="135" y="87"/>
                </a:moveTo>
                <a:cubicBezTo>
                  <a:pt x="136" y="86"/>
                  <a:pt x="136" y="85"/>
                  <a:pt x="137" y="85"/>
                </a:cubicBezTo>
                <a:cubicBezTo>
                  <a:pt x="138" y="84"/>
                  <a:pt x="139" y="83"/>
                  <a:pt x="140" y="82"/>
                </a:cubicBezTo>
                <a:cubicBezTo>
                  <a:pt x="140" y="82"/>
                  <a:pt x="140" y="82"/>
                  <a:pt x="140" y="82"/>
                </a:cubicBezTo>
                <a:cubicBezTo>
                  <a:pt x="138" y="83"/>
                  <a:pt x="138" y="83"/>
                  <a:pt x="138" y="83"/>
                </a:cubicBezTo>
                <a:cubicBezTo>
                  <a:pt x="134" y="87"/>
                  <a:pt x="134" y="87"/>
                  <a:pt x="134" y="87"/>
                </a:cubicBezTo>
                <a:cubicBezTo>
                  <a:pt x="134" y="87"/>
                  <a:pt x="134" y="87"/>
                  <a:pt x="134" y="87"/>
                </a:cubicBezTo>
                <a:cubicBezTo>
                  <a:pt x="135" y="87"/>
                  <a:pt x="135" y="87"/>
                  <a:pt x="135" y="87"/>
                </a:cubicBezTo>
                <a:moveTo>
                  <a:pt x="140" y="81"/>
                </a:moveTo>
                <a:cubicBezTo>
                  <a:pt x="141" y="81"/>
                  <a:pt x="141" y="81"/>
                  <a:pt x="141" y="81"/>
                </a:cubicBezTo>
                <a:cubicBezTo>
                  <a:pt x="143" y="79"/>
                  <a:pt x="143" y="79"/>
                  <a:pt x="143" y="79"/>
                </a:cubicBezTo>
                <a:cubicBezTo>
                  <a:pt x="140" y="81"/>
                  <a:pt x="137" y="83"/>
                  <a:pt x="137" y="84"/>
                </a:cubicBezTo>
                <a:cubicBezTo>
                  <a:pt x="137" y="84"/>
                  <a:pt x="139" y="82"/>
                  <a:pt x="140" y="81"/>
                </a:cubicBezTo>
                <a:moveTo>
                  <a:pt x="231" y="28"/>
                </a:moveTo>
                <a:cubicBezTo>
                  <a:pt x="233" y="28"/>
                  <a:pt x="233" y="28"/>
                  <a:pt x="233" y="28"/>
                </a:cubicBezTo>
                <a:cubicBezTo>
                  <a:pt x="237" y="26"/>
                  <a:pt x="237" y="26"/>
                  <a:pt x="237" y="26"/>
                </a:cubicBezTo>
                <a:cubicBezTo>
                  <a:pt x="237" y="26"/>
                  <a:pt x="237" y="26"/>
                  <a:pt x="237" y="26"/>
                </a:cubicBezTo>
                <a:cubicBezTo>
                  <a:pt x="236" y="25"/>
                  <a:pt x="236" y="25"/>
                  <a:pt x="236" y="25"/>
                </a:cubicBezTo>
                <a:cubicBezTo>
                  <a:pt x="231" y="28"/>
                  <a:pt x="231" y="28"/>
                  <a:pt x="231" y="28"/>
                </a:cubicBezTo>
                <a:cubicBezTo>
                  <a:pt x="228" y="29"/>
                  <a:pt x="228" y="29"/>
                  <a:pt x="228" y="29"/>
                </a:cubicBezTo>
                <a:cubicBezTo>
                  <a:pt x="228" y="30"/>
                  <a:pt x="228" y="30"/>
                  <a:pt x="228" y="30"/>
                </a:cubicBezTo>
                <a:cubicBezTo>
                  <a:pt x="231" y="28"/>
                  <a:pt x="231" y="28"/>
                  <a:pt x="231" y="28"/>
                </a:cubicBezTo>
                <a:moveTo>
                  <a:pt x="695" y="448"/>
                </a:moveTo>
                <a:cubicBezTo>
                  <a:pt x="695" y="447"/>
                  <a:pt x="695" y="446"/>
                  <a:pt x="695" y="445"/>
                </a:cubicBezTo>
                <a:cubicBezTo>
                  <a:pt x="695" y="445"/>
                  <a:pt x="695" y="444"/>
                  <a:pt x="695" y="444"/>
                </a:cubicBezTo>
                <a:cubicBezTo>
                  <a:pt x="695" y="443"/>
                  <a:pt x="696" y="443"/>
                  <a:pt x="696" y="443"/>
                </a:cubicBezTo>
                <a:cubicBezTo>
                  <a:pt x="696" y="443"/>
                  <a:pt x="696" y="440"/>
                  <a:pt x="694" y="436"/>
                </a:cubicBezTo>
                <a:cubicBezTo>
                  <a:pt x="694" y="436"/>
                  <a:pt x="694" y="436"/>
                  <a:pt x="694" y="433"/>
                </a:cubicBezTo>
                <a:cubicBezTo>
                  <a:pt x="694" y="432"/>
                  <a:pt x="694" y="432"/>
                  <a:pt x="694" y="432"/>
                </a:cubicBezTo>
                <a:cubicBezTo>
                  <a:pt x="693" y="433"/>
                  <a:pt x="693" y="433"/>
                  <a:pt x="693" y="433"/>
                </a:cubicBezTo>
                <a:cubicBezTo>
                  <a:pt x="692" y="435"/>
                  <a:pt x="692" y="435"/>
                  <a:pt x="692" y="435"/>
                </a:cubicBezTo>
                <a:cubicBezTo>
                  <a:pt x="692" y="435"/>
                  <a:pt x="692" y="437"/>
                  <a:pt x="692" y="438"/>
                </a:cubicBezTo>
                <a:cubicBezTo>
                  <a:pt x="692" y="438"/>
                  <a:pt x="692" y="438"/>
                  <a:pt x="692" y="439"/>
                </a:cubicBezTo>
                <a:cubicBezTo>
                  <a:pt x="692" y="439"/>
                  <a:pt x="692" y="439"/>
                  <a:pt x="692" y="439"/>
                </a:cubicBezTo>
                <a:cubicBezTo>
                  <a:pt x="692" y="440"/>
                  <a:pt x="692" y="441"/>
                  <a:pt x="692" y="441"/>
                </a:cubicBezTo>
                <a:cubicBezTo>
                  <a:pt x="691" y="444"/>
                  <a:pt x="691" y="444"/>
                  <a:pt x="691" y="444"/>
                </a:cubicBezTo>
                <a:cubicBezTo>
                  <a:pt x="690" y="447"/>
                  <a:pt x="690" y="449"/>
                  <a:pt x="690" y="450"/>
                </a:cubicBezTo>
                <a:cubicBezTo>
                  <a:pt x="690" y="451"/>
                  <a:pt x="691" y="453"/>
                  <a:pt x="691" y="453"/>
                </a:cubicBezTo>
                <a:cubicBezTo>
                  <a:pt x="692" y="453"/>
                  <a:pt x="692" y="453"/>
                  <a:pt x="694" y="453"/>
                </a:cubicBezTo>
                <a:cubicBezTo>
                  <a:pt x="694" y="451"/>
                  <a:pt x="695" y="449"/>
                  <a:pt x="695" y="448"/>
                </a:cubicBezTo>
                <a:moveTo>
                  <a:pt x="711" y="529"/>
                </a:moveTo>
                <a:cubicBezTo>
                  <a:pt x="714" y="522"/>
                  <a:pt x="714" y="522"/>
                  <a:pt x="714" y="522"/>
                </a:cubicBezTo>
                <a:cubicBezTo>
                  <a:pt x="714" y="522"/>
                  <a:pt x="715" y="520"/>
                  <a:pt x="715" y="520"/>
                </a:cubicBezTo>
                <a:cubicBezTo>
                  <a:pt x="714" y="521"/>
                  <a:pt x="713" y="521"/>
                  <a:pt x="712" y="522"/>
                </a:cubicBezTo>
                <a:cubicBezTo>
                  <a:pt x="712" y="522"/>
                  <a:pt x="712" y="522"/>
                  <a:pt x="711" y="523"/>
                </a:cubicBezTo>
                <a:cubicBezTo>
                  <a:pt x="712" y="523"/>
                  <a:pt x="712" y="523"/>
                  <a:pt x="712" y="523"/>
                </a:cubicBezTo>
                <a:cubicBezTo>
                  <a:pt x="711" y="524"/>
                  <a:pt x="711" y="525"/>
                  <a:pt x="711" y="525"/>
                </a:cubicBezTo>
                <a:cubicBezTo>
                  <a:pt x="711" y="525"/>
                  <a:pt x="711" y="525"/>
                  <a:pt x="711" y="525"/>
                </a:cubicBezTo>
                <a:cubicBezTo>
                  <a:pt x="711" y="526"/>
                  <a:pt x="711" y="526"/>
                  <a:pt x="710" y="527"/>
                </a:cubicBezTo>
                <a:cubicBezTo>
                  <a:pt x="710" y="528"/>
                  <a:pt x="710" y="528"/>
                  <a:pt x="710" y="528"/>
                </a:cubicBezTo>
                <a:cubicBezTo>
                  <a:pt x="710" y="528"/>
                  <a:pt x="710" y="528"/>
                  <a:pt x="710" y="528"/>
                </a:cubicBezTo>
                <a:cubicBezTo>
                  <a:pt x="710" y="528"/>
                  <a:pt x="711" y="527"/>
                  <a:pt x="711" y="527"/>
                </a:cubicBezTo>
                <a:cubicBezTo>
                  <a:pt x="711" y="527"/>
                  <a:pt x="711" y="526"/>
                  <a:pt x="712" y="527"/>
                </a:cubicBezTo>
                <a:cubicBezTo>
                  <a:pt x="711" y="527"/>
                  <a:pt x="711" y="528"/>
                  <a:pt x="711" y="529"/>
                </a:cubicBezTo>
                <a:cubicBezTo>
                  <a:pt x="711" y="528"/>
                  <a:pt x="711" y="528"/>
                  <a:pt x="711" y="528"/>
                </a:cubicBezTo>
                <a:cubicBezTo>
                  <a:pt x="711" y="528"/>
                  <a:pt x="711" y="528"/>
                  <a:pt x="711" y="528"/>
                </a:cubicBezTo>
                <a:cubicBezTo>
                  <a:pt x="711" y="529"/>
                  <a:pt x="710" y="530"/>
                  <a:pt x="710" y="531"/>
                </a:cubicBezTo>
                <a:cubicBezTo>
                  <a:pt x="710" y="531"/>
                  <a:pt x="710" y="531"/>
                  <a:pt x="710" y="531"/>
                </a:cubicBezTo>
                <a:cubicBezTo>
                  <a:pt x="710" y="531"/>
                  <a:pt x="710" y="531"/>
                  <a:pt x="710" y="531"/>
                </a:cubicBezTo>
                <a:cubicBezTo>
                  <a:pt x="710" y="530"/>
                  <a:pt x="710" y="530"/>
                  <a:pt x="711" y="529"/>
                </a:cubicBezTo>
                <a:moveTo>
                  <a:pt x="712" y="517"/>
                </a:moveTo>
                <a:cubicBezTo>
                  <a:pt x="712" y="517"/>
                  <a:pt x="712" y="516"/>
                  <a:pt x="712" y="516"/>
                </a:cubicBezTo>
                <a:cubicBezTo>
                  <a:pt x="712" y="515"/>
                  <a:pt x="712" y="515"/>
                  <a:pt x="712" y="515"/>
                </a:cubicBezTo>
                <a:cubicBezTo>
                  <a:pt x="713" y="515"/>
                  <a:pt x="713" y="514"/>
                  <a:pt x="713" y="514"/>
                </a:cubicBezTo>
                <a:cubicBezTo>
                  <a:pt x="713" y="514"/>
                  <a:pt x="713" y="515"/>
                  <a:pt x="712" y="515"/>
                </a:cubicBezTo>
                <a:cubicBezTo>
                  <a:pt x="712" y="515"/>
                  <a:pt x="712" y="516"/>
                  <a:pt x="712" y="516"/>
                </a:cubicBezTo>
                <a:cubicBezTo>
                  <a:pt x="712" y="517"/>
                  <a:pt x="712" y="517"/>
                  <a:pt x="712" y="517"/>
                </a:cubicBezTo>
                <a:moveTo>
                  <a:pt x="728" y="487"/>
                </a:moveTo>
                <a:cubicBezTo>
                  <a:pt x="734" y="465"/>
                  <a:pt x="734" y="465"/>
                  <a:pt x="734" y="465"/>
                </a:cubicBezTo>
                <a:cubicBezTo>
                  <a:pt x="733" y="469"/>
                  <a:pt x="733" y="469"/>
                  <a:pt x="733" y="469"/>
                </a:cubicBezTo>
                <a:cubicBezTo>
                  <a:pt x="732" y="471"/>
                  <a:pt x="732" y="473"/>
                  <a:pt x="731" y="475"/>
                </a:cubicBezTo>
                <a:cubicBezTo>
                  <a:pt x="731" y="476"/>
                  <a:pt x="731" y="476"/>
                  <a:pt x="731" y="476"/>
                </a:cubicBezTo>
                <a:cubicBezTo>
                  <a:pt x="731" y="475"/>
                  <a:pt x="731" y="475"/>
                  <a:pt x="731" y="474"/>
                </a:cubicBezTo>
                <a:cubicBezTo>
                  <a:pt x="731" y="473"/>
                  <a:pt x="731" y="473"/>
                  <a:pt x="731" y="473"/>
                </a:cubicBezTo>
                <a:cubicBezTo>
                  <a:pt x="731" y="474"/>
                  <a:pt x="731" y="474"/>
                  <a:pt x="731" y="474"/>
                </a:cubicBezTo>
                <a:cubicBezTo>
                  <a:pt x="728" y="480"/>
                  <a:pt x="727" y="486"/>
                  <a:pt x="725" y="493"/>
                </a:cubicBezTo>
                <a:cubicBezTo>
                  <a:pt x="725" y="493"/>
                  <a:pt x="725" y="493"/>
                  <a:pt x="725" y="493"/>
                </a:cubicBezTo>
                <a:cubicBezTo>
                  <a:pt x="725" y="494"/>
                  <a:pt x="725" y="494"/>
                  <a:pt x="725" y="494"/>
                </a:cubicBezTo>
                <a:cubicBezTo>
                  <a:pt x="723" y="498"/>
                  <a:pt x="723" y="498"/>
                  <a:pt x="722" y="501"/>
                </a:cubicBezTo>
                <a:cubicBezTo>
                  <a:pt x="722" y="504"/>
                  <a:pt x="721" y="504"/>
                  <a:pt x="721" y="504"/>
                </a:cubicBezTo>
                <a:cubicBezTo>
                  <a:pt x="722" y="504"/>
                  <a:pt x="722" y="504"/>
                  <a:pt x="722" y="504"/>
                </a:cubicBezTo>
                <a:cubicBezTo>
                  <a:pt x="728" y="487"/>
                  <a:pt x="728" y="487"/>
                  <a:pt x="728" y="487"/>
                </a:cubicBezTo>
                <a:moveTo>
                  <a:pt x="714" y="506"/>
                </a:moveTo>
                <a:cubicBezTo>
                  <a:pt x="715" y="505"/>
                  <a:pt x="715" y="503"/>
                  <a:pt x="716" y="502"/>
                </a:cubicBezTo>
                <a:cubicBezTo>
                  <a:pt x="716" y="501"/>
                  <a:pt x="716" y="501"/>
                  <a:pt x="716" y="501"/>
                </a:cubicBezTo>
                <a:cubicBezTo>
                  <a:pt x="716" y="500"/>
                  <a:pt x="716" y="500"/>
                  <a:pt x="716" y="500"/>
                </a:cubicBezTo>
                <a:cubicBezTo>
                  <a:pt x="716" y="500"/>
                  <a:pt x="716" y="500"/>
                  <a:pt x="716" y="500"/>
                </a:cubicBezTo>
                <a:cubicBezTo>
                  <a:pt x="716" y="500"/>
                  <a:pt x="716" y="499"/>
                  <a:pt x="716" y="496"/>
                </a:cubicBezTo>
                <a:cubicBezTo>
                  <a:pt x="718" y="491"/>
                  <a:pt x="718" y="491"/>
                  <a:pt x="718" y="491"/>
                </a:cubicBezTo>
                <a:cubicBezTo>
                  <a:pt x="715" y="496"/>
                  <a:pt x="715" y="502"/>
                  <a:pt x="715" y="503"/>
                </a:cubicBezTo>
                <a:cubicBezTo>
                  <a:pt x="715" y="503"/>
                  <a:pt x="715" y="503"/>
                  <a:pt x="715" y="504"/>
                </a:cubicBezTo>
                <a:cubicBezTo>
                  <a:pt x="714" y="505"/>
                  <a:pt x="714" y="506"/>
                  <a:pt x="714" y="506"/>
                </a:cubicBezTo>
                <a:cubicBezTo>
                  <a:pt x="714" y="506"/>
                  <a:pt x="714" y="506"/>
                  <a:pt x="714" y="506"/>
                </a:cubicBezTo>
                <a:moveTo>
                  <a:pt x="719" y="481"/>
                </a:moveTo>
                <a:cubicBezTo>
                  <a:pt x="719" y="480"/>
                  <a:pt x="719" y="480"/>
                  <a:pt x="719" y="480"/>
                </a:cubicBezTo>
                <a:cubicBezTo>
                  <a:pt x="719" y="480"/>
                  <a:pt x="719" y="480"/>
                  <a:pt x="719" y="481"/>
                </a:cubicBezTo>
                <a:cubicBezTo>
                  <a:pt x="719" y="481"/>
                  <a:pt x="719" y="481"/>
                  <a:pt x="719" y="481"/>
                </a:cubicBezTo>
                <a:moveTo>
                  <a:pt x="719" y="485"/>
                </a:moveTo>
                <a:cubicBezTo>
                  <a:pt x="719" y="484"/>
                  <a:pt x="719" y="484"/>
                  <a:pt x="719" y="484"/>
                </a:cubicBezTo>
                <a:cubicBezTo>
                  <a:pt x="719" y="483"/>
                  <a:pt x="719" y="482"/>
                  <a:pt x="719" y="482"/>
                </a:cubicBezTo>
                <a:cubicBezTo>
                  <a:pt x="720" y="479"/>
                  <a:pt x="720" y="479"/>
                  <a:pt x="720" y="479"/>
                </a:cubicBezTo>
                <a:cubicBezTo>
                  <a:pt x="719" y="478"/>
                  <a:pt x="719" y="478"/>
                  <a:pt x="719" y="478"/>
                </a:cubicBezTo>
                <a:cubicBezTo>
                  <a:pt x="719" y="479"/>
                  <a:pt x="719" y="479"/>
                  <a:pt x="719" y="479"/>
                </a:cubicBezTo>
                <a:cubicBezTo>
                  <a:pt x="719" y="480"/>
                  <a:pt x="719" y="480"/>
                  <a:pt x="719" y="482"/>
                </a:cubicBezTo>
                <a:cubicBezTo>
                  <a:pt x="719" y="485"/>
                  <a:pt x="719" y="485"/>
                  <a:pt x="718" y="486"/>
                </a:cubicBezTo>
                <a:cubicBezTo>
                  <a:pt x="719" y="485"/>
                  <a:pt x="719" y="485"/>
                  <a:pt x="719" y="485"/>
                </a:cubicBezTo>
                <a:moveTo>
                  <a:pt x="720" y="475"/>
                </a:moveTo>
                <a:cubicBezTo>
                  <a:pt x="720" y="475"/>
                  <a:pt x="720" y="474"/>
                  <a:pt x="720" y="474"/>
                </a:cubicBezTo>
                <a:cubicBezTo>
                  <a:pt x="720" y="473"/>
                  <a:pt x="720" y="473"/>
                  <a:pt x="720" y="473"/>
                </a:cubicBezTo>
                <a:cubicBezTo>
                  <a:pt x="720" y="472"/>
                  <a:pt x="720" y="471"/>
                  <a:pt x="720" y="471"/>
                </a:cubicBezTo>
                <a:cubicBezTo>
                  <a:pt x="720" y="470"/>
                  <a:pt x="720" y="470"/>
                  <a:pt x="720" y="470"/>
                </a:cubicBezTo>
                <a:cubicBezTo>
                  <a:pt x="720" y="470"/>
                  <a:pt x="720" y="471"/>
                  <a:pt x="720" y="471"/>
                </a:cubicBezTo>
                <a:cubicBezTo>
                  <a:pt x="720" y="472"/>
                  <a:pt x="720" y="472"/>
                  <a:pt x="719" y="473"/>
                </a:cubicBezTo>
                <a:cubicBezTo>
                  <a:pt x="719" y="474"/>
                  <a:pt x="719" y="474"/>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19" y="475"/>
                  <a:pt x="719" y="475"/>
                  <a:pt x="719" y="475"/>
                </a:cubicBezTo>
                <a:cubicBezTo>
                  <a:pt x="720" y="475"/>
                  <a:pt x="720" y="475"/>
                  <a:pt x="720" y="475"/>
                </a:cubicBezTo>
                <a:moveTo>
                  <a:pt x="721" y="502"/>
                </a:moveTo>
                <a:cubicBezTo>
                  <a:pt x="721" y="502"/>
                  <a:pt x="723" y="495"/>
                  <a:pt x="723" y="494"/>
                </a:cubicBezTo>
                <a:cubicBezTo>
                  <a:pt x="722" y="495"/>
                  <a:pt x="722" y="495"/>
                  <a:pt x="721" y="497"/>
                </a:cubicBezTo>
                <a:cubicBezTo>
                  <a:pt x="721" y="497"/>
                  <a:pt x="721" y="497"/>
                  <a:pt x="721" y="497"/>
                </a:cubicBezTo>
                <a:cubicBezTo>
                  <a:pt x="723" y="492"/>
                  <a:pt x="723" y="492"/>
                  <a:pt x="723" y="492"/>
                </a:cubicBezTo>
                <a:cubicBezTo>
                  <a:pt x="723" y="492"/>
                  <a:pt x="723" y="492"/>
                  <a:pt x="723" y="492"/>
                </a:cubicBezTo>
                <a:cubicBezTo>
                  <a:pt x="722" y="491"/>
                  <a:pt x="722" y="491"/>
                  <a:pt x="722" y="491"/>
                </a:cubicBezTo>
                <a:cubicBezTo>
                  <a:pt x="723" y="490"/>
                  <a:pt x="723" y="489"/>
                  <a:pt x="723" y="488"/>
                </a:cubicBezTo>
                <a:cubicBezTo>
                  <a:pt x="724" y="486"/>
                  <a:pt x="724" y="484"/>
                  <a:pt x="725" y="482"/>
                </a:cubicBezTo>
                <a:cubicBezTo>
                  <a:pt x="724" y="482"/>
                  <a:pt x="724" y="482"/>
                  <a:pt x="724" y="482"/>
                </a:cubicBezTo>
                <a:cubicBezTo>
                  <a:pt x="724" y="482"/>
                  <a:pt x="724" y="482"/>
                  <a:pt x="724" y="482"/>
                </a:cubicBezTo>
                <a:cubicBezTo>
                  <a:pt x="724" y="480"/>
                  <a:pt x="725" y="477"/>
                  <a:pt x="726" y="474"/>
                </a:cubicBezTo>
                <a:cubicBezTo>
                  <a:pt x="725" y="475"/>
                  <a:pt x="725" y="475"/>
                  <a:pt x="725" y="475"/>
                </a:cubicBezTo>
                <a:cubicBezTo>
                  <a:pt x="725" y="475"/>
                  <a:pt x="725" y="475"/>
                  <a:pt x="725" y="475"/>
                </a:cubicBezTo>
                <a:cubicBezTo>
                  <a:pt x="725" y="475"/>
                  <a:pt x="724" y="474"/>
                  <a:pt x="725" y="473"/>
                </a:cubicBezTo>
                <a:cubicBezTo>
                  <a:pt x="725" y="472"/>
                  <a:pt x="725" y="472"/>
                  <a:pt x="725" y="472"/>
                </a:cubicBezTo>
                <a:cubicBezTo>
                  <a:pt x="725" y="471"/>
                  <a:pt x="725" y="464"/>
                  <a:pt x="725" y="461"/>
                </a:cubicBezTo>
                <a:cubicBezTo>
                  <a:pt x="725" y="461"/>
                  <a:pt x="725" y="461"/>
                  <a:pt x="725" y="457"/>
                </a:cubicBezTo>
                <a:cubicBezTo>
                  <a:pt x="725" y="457"/>
                  <a:pt x="724" y="458"/>
                  <a:pt x="724" y="458"/>
                </a:cubicBezTo>
                <a:cubicBezTo>
                  <a:pt x="724" y="458"/>
                  <a:pt x="723" y="456"/>
                  <a:pt x="723" y="455"/>
                </a:cubicBezTo>
                <a:cubicBezTo>
                  <a:pt x="722" y="455"/>
                  <a:pt x="722" y="456"/>
                  <a:pt x="722" y="458"/>
                </a:cubicBezTo>
                <a:cubicBezTo>
                  <a:pt x="722" y="461"/>
                  <a:pt x="722" y="461"/>
                  <a:pt x="722" y="465"/>
                </a:cubicBezTo>
                <a:cubicBezTo>
                  <a:pt x="723" y="468"/>
                  <a:pt x="721" y="470"/>
                  <a:pt x="721" y="473"/>
                </a:cubicBezTo>
                <a:cubicBezTo>
                  <a:pt x="721" y="473"/>
                  <a:pt x="721" y="473"/>
                  <a:pt x="721" y="473"/>
                </a:cubicBezTo>
                <a:cubicBezTo>
                  <a:pt x="722" y="474"/>
                  <a:pt x="722" y="474"/>
                  <a:pt x="722" y="474"/>
                </a:cubicBezTo>
                <a:cubicBezTo>
                  <a:pt x="722" y="475"/>
                  <a:pt x="721" y="478"/>
                  <a:pt x="721" y="481"/>
                </a:cubicBezTo>
                <a:cubicBezTo>
                  <a:pt x="721" y="481"/>
                  <a:pt x="720" y="481"/>
                  <a:pt x="720" y="482"/>
                </a:cubicBezTo>
                <a:cubicBezTo>
                  <a:pt x="720" y="485"/>
                  <a:pt x="720" y="488"/>
                  <a:pt x="719" y="491"/>
                </a:cubicBezTo>
                <a:cubicBezTo>
                  <a:pt x="719" y="494"/>
                  <a:pt x="718" y="497"/>
                  <a:pt x="717" y="500"/>
                </a:cubicBezTo>
                <a:cubicBezTo>
                  <a:pt x="716" y="506"/>
                  <a:pt x="715" y="512"/>
                  <a:pt x="713" y="517"/>
                </a:cubicBezTo>
                <a:cubicBezTo>
                  <a:pt x="714" y="516"/>
                  <a:pt x="715" y="515"/>
                  <a:pt x="715" y="514"/>
                </a:cubicBezTo>
                <a:cubicBezTo>
                  <a:pt x="715" y="514"/>
                  <a:pt x="716" y="513"/>
                  <a:pt x="716" y="513"/>
                </a:cubicBezTo>
                <a:cubicBezTo>
                  <a:pt x="716" y="513"/>
                  <a:pt x="718" y="508"/>
                  <a:pt x="719" y="506"/>
                </a:cubicBezTo>
                <a:cubicBezTo>
                  <a:pt x="719" y="506"/>
                  <a:pt x="719" y="506"/>
                  <a:pt x="719" y="505"/>
                </a:cubicBezTo>
                <a:cubicBezTo>
                  <a:pt x="720" y="503"/>
                  <a:pt x="720" y="503"/>
                  <a:pt x="720" y="503"/>
                </a:cubicBezTo>
                <a:cubicBezTo>
                  <a:pt x="720" y="504"/>
                  <a:pt x="720" y="504"/>
                  <a:pt x="720" y="504"/>
                </a:cubicBezTo>
                <a:cubicBezTo>
                  <a:pt x="720" y="503"/>
                  <a:pt x="720" y="503"/>
                  <a:pt x="721" y="502"/>
                </a:cubicBezTo>
                <a:moveTo>
                  <a:pt x="482" y="16"/>
                </a:moveTo>
                <a:cubicBezTo>
                  <a:pt x="480" y="15"/>
                  <a:pt x="479" y="15"/>
                  <a:pt x="479" y="15"/>
                </a:cubicBezTo>
                <a:cubicBezTo>
                  <a:pt x="479" y="15"/>
                  <a:pt x="479" y="15"/>
                  <a:pt x="479" y="15"/>
                </a:cubicBezTo>
                <a:cubicBezTo>
                  <a:pt x="478" y="15"/>
                  <a:pt x="478" y="15"/>
                  <a:pt x="478" y="15"/>
                </a:cubicBezTo>
                <a:cubicBezTo>
                  <a:pt x="478" y="15"/>
                  <a:pt x="478" y="15"/>
                  <a:pt x="478" y="15"/>
                </a:cubicBezTo>
                <a:cubicBezTo>
                  <a:pt x="478" y="15"/>
                  <a:pt x="478" y="15"/>
                  <a:pt x="478" y="15"/>
                </a:cubicBezTo>
                <a:cubicBezTo>
                  <a:pt x="479" y="15"/>
                  <a:pt x="479" y="15"/>
                  <a:pt x="479" y="15"/>
                </a:cubicBezTo>
                <a:cubicBezTo>
                  <a:pt x="480" y="15"/>
                  <a:pt x="480" y="15"/>
                  <a:pt x="481" y="15"/>
                </a:cubicBezTo>
                <a:cubicBezTo>
                  <a:pt x="481" y="15"/>
                  <a:pt x="481" y="15"/>
                  <a:pt x="481" y="15"/>
                </a:cubicBezTo>
                <a:cubicBezTo>
                  <a:pt x="481" y="16"/>
                  <a:pt x="482" y="16"/>
                  <a:pt x="482" y="16"/>
                </a:cubicBezTo>
                <a:cubicBezTo>
                  <a:pt x="483" y="16"/>
                  <a:pt x="483" y="16"/>
                  <a:pt x="483" y="16"/>
                </a:cubicBezTo>
                <a:cubicBezTo>
                  <a:pt x="483" y="16"/>
                  <a:pt x="483" y="16"/>
                  <a:pt x="483" y="16"/>
                </a:cubicBezTo>
                <a:cubicBezTo>
                  <a:pt x="483" y="16"/>
                  <a:pt x="482" y="16"/>
                  <a:pt x="482" y="16"/>
                </a:cubicBezTo>
                <a:moveTo>
                  <a:pt x="492" y="21"/>
                </a:moveTo>
                <a:cubicBezTo>
                  <a:pt x="492" y="20"/>
                  <a:pt x="488" y="19"/>
                  <a:pt x="488" y="19"/>
                </a:cubicBezTo>
                <a:cubicBezTo>
                  <a:pt x="488" y="19"/>
                  <a:pt x="488" y="19"/>
                  <a:pt x="488" y="19"/>
                </a:cubicBezTo>
                <a:cubicBezTo>
                  <a:pt x="489" y="20"/>
                  <a:pt x="490" y="20"/>
                  <a:pt x="490" y="20"/>
                </a:cubicBezTo>
                <a:cubicBezTo>
                  <a:pt x="491" y="20"/>
                  <a:pt x="491" y="20"/>
                  <a:pt x="491" y="21"/>
                </a:cubicBezTo>
                <a:cubicBezTo>
                  <a:pt x="491" y="20"/>
                  <a:pt x="491" y="20"/>
                  <a:pt x="491" y="20"/>
                </a:cubicBezTo>
                <a:cubicBezTo>
                  <a:pt x="491" y="20"/>
                  <a:pt x="492" y="21"/>
                  <a:pt x="492" y="21"/>
                </a:cubicBezTo>
                <a:cubicBezTo>
                  <a:pt x="492" y="21"/>
                  <a:pt x="492" y="21"/>
                  <a:pt x="492" y="21"/>
                </a:cubicBezTo>
                <a:moveTo>
                  <a:pt x="476" y="14"/>
                </a:moveTo>
                <a:cubicBezTo>
                  <a:pt x="475" y="14"/>
                  <a:pt x="475" y="14"/>
                  <a:pt x="474" y="14"/>
                </a:cubicBezTo>
                <a:cubicBezTo>
                  <a:pt x="474" y="13"/>
                  <a:pt x="473" y="13"/>
                  <a:pt x="473" y="13"/>
                </a:cubicBezTo>
                <a:cubicBezTo>
                  <a:pt x="473" y="13"/>
                  <a:pt x="473" y="13"/>
                  <a:pt x="473" y="13"/>
                </a:cubicBezTo>
                <a:cubicBezTo>
                  <a:pt x="469" y="12"/>
                  <a:pt x="468" y="12"/>
                  <a:pt x="467" y="12"/>
                </a:cubicBezTo>
                <a:cubicBezTo>
                  <a:pt x="468" y="12"/>
                  <a:pt x="469" y="12"/>
                  <a:pt x="469" y="12"/>
                </a:cubicBezTo>
                <a:cubicBezTo>
                  <a:pt x="469" y="12"/>
                  <a:pt x="469" y="12"/>
                  <a:pt x="469" y="12"/>
                </a:cubicBezTo>
                <a:cubicBezTo>
                  <a:pt x="467" y="12"/>
                  <a:pt x="465" y="11"/>
                  <a:pt x="463" y="11"/>
                </a:cubicBezTo>
                <a:cubicBezTo>
                  <a:pt x="463" y="11"/>
                  <a:pt x="463" y="11"/>
                  <a:pt x="463" y="11"/>
                </a:cubicBezTo>
                <a:cubicBezTo>
                  <a:pt x="465" y="12"/>
                  <a:pt x="468" y="12"/>
                  <a:pt x="470" y="13"/>
                </a:cubicBezTo>
                <a:cubicBezTo>
                  <a:pt x="470" y="13"/>
                  <a:pt x="470" y="13"/>
                  <a:pt x="470" y="13"/>
                </a:cubicBezTo>
                <a:cubicBezTo>
                  <a:pt x="482" y="17"/>
                  <a:pt x="482" y="17"/>
                  <a:pt x="483" y="17"/>
                </a:cubicBezTo>
                <a:cubicBezTo>
                  <a:pt x="482" y="16"/>
                  <a:pt x="480" y="16"/>
                  <a:pt x="479" y="15"/>
                </a:cubicBezTo>
                <a:cubicBezTo>
                  <a:pt x="480" y="16"/>
                  <a:pt x="480" y="16"/>
                  <a:pt x="480" y="16"/>
                </a:cubicBezTo>
                <a:cubicBezTo>
                  <a:pt x="480" y="16"/>
                  <a:pt x="480" y="16"/>
                  <a:pt x="480" y="16"/>
                </a:cubicBezTo>
                <a:cubicBezTo>
                  <a:pt x="479" y="15"/>
                  <a:pt x="479" y="15"/>
                  <a:pt x="478" y="15"/>
                </a:cubicBezTo>
                <a:cubicBezTo>
                  <a:pt x="479" y="15"/>
                  <a:pt x="479" y="15"/>
                  <a:pt x="479" y="15"/>
                </a:cubicBezTo>
                <a:cubicBezTo>
                  <a:pt x="478" y="15"/>
                  <a:pt x="478" y="15"/>
                  <a:pt x="478" y="15"/>
                </a:cubicBezTo>
                <a:cubicBezTo>
                  <a:pt x="478" y="15"/>
                  <a:pt x="478" y="15"/>
                  <a:pt x="478" y="15"/>
                </a:cubicBezTo>
                <a:cubicBezTo>
                  <a:pt x="478" y="15"/>
                  <a:pt x="477" y="14"/>
                  <a:pt x="476" y="14"/>
                </a:cubicBezTo>
                <a:moveTo>
                  <a:pt x="460" y="10"/>
                </a:moveTo>
                <a:cubicBezTo>
                  <a:pt x="455" y="9"/>
                  <a:pt x="455" y="9"/>
                  <a:pt x="455" y="9"/>
                </a:cubicBezTo>
                <a:cubicBezTo>
                  <a:pt x="455" y="9"/>
                  <a:pt x="456" y="9"/>
                  <a:pt x="457" y="10"/>
                </a:cubicBezTo>
                <a:cubicBezTo>
                  <a:pt x="457" y="10"/>
                  <a:pt x="457" y="10"/>
                  <a:pt x="455" y="9"/>
                </a:cubicBezTo>
                <a:cubicBezTo>
                  <a:pt x="454" y="9"/>
                  <a:pt x="454" y="9"/>
                  <a:pt x="453" y="9"/>
                </a:cubicBezTo>
                <a:cubicBezTo>
                  <a:pt x="453" y="9"/>
                  <a:pt x="453" y="9"/>
                  <a:pt x="453" y="9"/>
                </a:cubicBezTo>
                <a:cubicBezTo>
                  <a:pt x="454" y="9"/>
                  <a:pt x="455" y="9"/>
                  <a:pt x="456" y="10"/>
                </a:cubicBezTo>
                <a:cubicBezTo>
                  <a:pt x="455" y="10"/>
                  <a:pt x="455" y="10"/>
                  <a:pt x="455" y="10"/>
                </a:cubicBezTo>
                <a:cubicBezTo>
                  <a:pt x="456" y="10"/>
                  <a:pt x="457" y="10"/>
                  <a:pt x="458" y="10"/>
                </a:cubicBezTo>
                <a:cubicBezTo>
                  <a:pt x="457" y="10"/>
                  <a:pt x="457" y="10"/>
                  <a:pt x="457" y="10"/>
                </a:cubicBezTo>
                <a:cubicBezTo>
                  <a:pt x="458" y="11"/>
                  <a:pt x="459" y="11"/>
                  <a:pt x="460" y="11"/>
                </a:cubicBezTo>
                <a:cubicBezTo>
                  <a:pt x="461" y="11"/>
                  <a:pt x="461" y="11"/>
                  <a:pt x="461" y="11"/>
                </a:cubicBezTo>
                <a:cubicBezTo>
                  <a:pt x="462" y="11"/>
                  <a:pt x="462" y="11"/>
                  <a:pt x="466" y="13"/>
                </a:cubicBezTo>
                <a:cubicBezTo>
                  <a:pt x="467" y="13"/>
                  <a:pt x="467" y="13"/>
                  <a:pt x="467" y="13"/>
                </a:cubicBezTo>
                <a:cubicBezTo>
                  <a:pt x="468" y="13"/>
                  <a:pt x="469" y="13"/>
                  <a:pt x="470" y="13"/>
                </a:cubicBezTo>
                <a:cubicBezTo>
                  <a:pt x="470" y="13"/>
                  <a:pt x="470" y="13"/>
                  <a:pt x="470" y="13"/>
                </a:cubicBezTo>
                <a:cubicBezTo>
                  <a:pt x="471" y="13"/>
                  <a:pt x="471" y="13"/>
                  <a:pt x="471" y="13"/>
                </a:cubicBezTo>
                <a:cubicBezTo>
                  <a:pt x="471" y="13"/>
                  <a:pt x="471" y="13"/>
                  <a:pt x="471" y="13"/>
                </a:cubicBezTo>
                <a:cubicBezTo>
                  <a:pt x="470" y="13"/>
                  <a:pt x="470" y="13"/>
                  <a:pt x="469" y="13"/>
                </a:cubicBezTo>
                <a:cubicBezTo>
                  <a:pt x="468" y="12"/>
                  <a:pt x="467" y="12"/>
                  <a:pt x="466" y="12"/>
                </a:cubicBezTo>
                <a:cubicBezTo>
                  <a:pt x="464" y="12"/>
                  <a:pt x="462" y="11"/>
                  <a:pt x="460" y="10"/>
                </a:cubicBezTo>
                <a:moveTo>
                  <a:pt x="445" y="7"/>
                </a:moveTo>
                <a:cubicBezTo>
                  <a:pt x="444" y="7"/>
                  <a:pt x="444" y="7"/>
                  <a:pt x="444" y="7"/>
                </a:cubicBezTo>
                <a:cubicBezTo>
                  <a:pt x="444" y="7"/>
                  <a:pt x="444" y="7"/>
                  <a:pt x="444" y="7"/>
                </a:cubicBezTo>
                <a:cubicBezTo>
                  <a:pt x="443" y="7"/>
                  <a:pt x="443" y="7"/>
                  <a:pt x="443" y="7"/>
                </a:cubicBezTo>
                <a:cubicBezTo>
                  <a:pt x="440" y="6"/>
                  <a:pt x="439" y="6"/>
                  <a:pt x="438" y="6"/>
                </a:cubicBezTo>
                <a:cubicBezTo>
                  <a:pt x="440" y="6"/>
                  <a:pt x="441" y="6"/>
                  <a:pt x="442" y="7"/>
                </a:cubicBezTo>
                <a:cubicBezTo>
                  <a:pt x="442" y="7"/>
                  <a:pt x="442" y="7"/>
                  <a:pt x="442" y="7"/>
                </a:cubicBezTo>
                <a:cubicBezTo>
                  <a:pt x="444" y="7"/>
                  <a:pt x="445" y="7"/>
                  <a:pt x="447" y="8"/>
                </a:cubicBezTo>
                <a:cubicBezTo>
                  <a:pt x="447" y="8"/>
                  <a:pt x="447" y="8"/>
                  <a:pt x="447" y="8"/>
                </a:cubicBezTo>
                <a:cubicBezTo>
                  <a:pt x="450" y="9"/>
                  <a:pt x="450" y="9"/>
                  <a:pt x="450" y="9"/>
                </a:cubicBezTo>
                <a:cubicBezTo>
                  <a:pt x="450" y="9"/>
                  <a:pt x="450" y="9"/>
                  <a:pt x="450" y="9"/>
                </a:cubicBezTo>
                <a:cubicBezTo>
                  <a:pt x="450" y="9"/>
                  <a:pt x="450" y="9"/>
                  <a:pt x="450" y="9"/>
                </a:cubicBezTo>
                <a:cubicBezTo>
                  <a:pt x="451" y="9"/>
                  <a:pt x="452" y="9"/>
                  <a:pt x="452" y="9"/>
                </a:cubicBezTo>
                <a:cubicBezTo>
                  <a:pt x="454" y="9"/>
                  <a:pt x="454" y="9"/>
                  <a:pt x="454" y="9"/>
                </a:cubicBezTo>
                <a:cubicBezTo>
                  <a:pt x="454" y="9"/>
                  <a:pt x="453" y="9"/>
                  <a:pt x="452" y="9"/>
                </a:cubicBezTo>
                <a:cubicBezTo>
                  <a:pt x="453" y="9"/>
                  <a:pt x="453" y="9"/>
                  <a:pt x="453" y="9"/>
                </a:cubicBezTo>
                <a:cubicBezTo>
                  <a:pt x="452" y="9"/>
                  <a:pt x="452" y="9"/>
                  <a:pt x="451" y="9"/>
                </a:cubicBezTo>
                <a:cubicBezTo>
                  <a:pt x="451" y="8"/>
                  <a:pt x="451" y="8"/>
                  <a:pt x="451" y="8"/>
                </a:cubicBezTo>
                <a:cubicBezTo>
                  <a:pt x="451" y="8"/>
                  <a:pt x="451" y="8"/>
                  <a:pt x="449" y="8"/>
                </a:cubicBezTo>
                <a:cubicBezTo>
                  <a:pt x="448" y="8"/>
                  <a:pt x="447" y="7"/>
                  <a:pt x="446" y="7"/>
                </a:cubicBezTo>
                <a:cubicBezTo>
                  <a:pt x="446" y="7"/>
                  <a:pt x="446" y="7"/>
                  <a:pt x="446" y="7"/>
                </a:cubicBezTo>
                <a:cubicBezTo>
                  <a:pt x="446" y="7"/>
                  <a:pt x="445" y="7"/>
                  <a:pt x="445" y="7"/>
                </a:cubicBezTo>
                <a:moveTo>
                  <a:pt x="459" y="11"/>
                </a:moveTo>
                <a:cubicBezTo>
                  <a:pt x="458" y="10"/>
                  <a:pt x="458" y="10"/>
                  <a:pt x="458" y="10"/>
                </a:cubicBezTo>
                <a:cubicBezTo>
                  <a:pt x="457" y="10"/>
                  <a:pt x="457" y="10"/>
                  <a:pt x="457" y="10"/>
                </a:cubicBezTo>
                <a:cubicBezTo>
                  <a:pt x="456" y="10"/>
                  <a:pt x="456" y="10"/>
                  <a:pt x="456" y="10"/>
                </a:cubicBezTo>
                <a:cubicBezTo>
                  <a:pt x="456" y="10"/>
                  <a:pt x="456" y="10"/>
                  <a:pt x="456" y="10"/>
                </a:cubicBezTo>
                <a:cubicBezTo>
                  <a:pt x="455" y="10"/>
                  <a:pt x="454" y="10"/>
                  <a:pt x="454" y="10"/>
                </a:cubicBezTo>
                <a:cubicBezTo>
                  <a:pt x="454" y="10"/>
                  <a:pt x="454" y="10"/>
                  <a:pt x="454" y="10"/>
                </a:cubicBezTo>
                <a:cubicBezTo>
                  <a:pt x="453" y="9"/>
                  <a:pt x="453" y="9"/>
                  <a:pt x="453" y="9"/>
                </a:cubicBezTo>
                <a:cubicBezTo>
                  <a:pt x="454" y="10"/>
                  <a:pt x="454" y="10"/>
                  <a:pt x="454" y="10"/>
                </a:cubicBezTo>
                <a:cubicBezTo>
                  <a:pt x="454" y="10"/>
                  <a:pt x="454" y="10"/>
                  <a:pt x="454" y="10"/>
                </a:cubicBezTo>
                <a:cubicBezTo>
                  <a:pt x="454" y="10"/>
                  <a:pt x="454" y="10"/>
                  <a:pt x="454" y="10"/>
                </a:cubicBezTo>
                <a:cubicBezTo>
                  <a:pt x="457" y="10"/>
                  <a:pt x="457" y="10"/>
                  <a:pt x="458" y="11"/>
                </a:cubicBezTo>
                <a:cubicBezTo>
                  <a:pt x="458" y="11"/>
                  <a:pt x="458" y="11"/>
                  <a:pt x="458" y="11"/>
                </a:cubicBezTo>
                <a:cubicBezTo>
                  <a:pt x="458" y="11"/>
                  <a:pt x="459" y="11"/>
                  <a:pt x="460" y="11"/>
                </a:cubicBezTo>
                <a:cubicBezTo>
                  <a:pt x="460" y="11"/>
                  <a:pt x="460" y="11"/>
                  <a:pt x="460" y="11"/>
                </a:cubicBezTo>
                <a:cubicBezTo>
                  <a:pt x="460" y="11"/>
                  <a:pt x="459" y="11"/>
                  <a:pt x="459" y="11"/>
                </a:cubicBezTo>
                <a:moveTo>
                  <a:pt x="440" y="6"/>
                </a:moveTo>
                <a:cubicBezTo>
                  <a:pt x="440" y="6"/>
                  <a:pt x="437" y="6"/>
                  <a:pt x="436" y="6"/>
                </a:cubicBezTo>
                <a:cubicBezTo>
                  <a:pt x="437" y="6"/>
                  <a:pt x="437" y="6"/>
                  <a:pt x="437" y="6"/>
                </a:cubicBezTo>
                <a:cubicBezTo>
                  <a:pt x="437" y="6"/>
                  <a:pt x="436" y="6"/>
                  <a:pt x="436" y="6"/>
                </a:cubicBezTo>
                <a:cubicBezTo>
                  <a:pt x="437" y="6"/>
                  <a:pt x="437" y="6"/>
                  <a:pt x="437" y="6"/>
                </a:cubicBezTo>
                <a:cubicBezTo>
                  <a:pt x="438" y="6"/>
                  <a:pt x="439" y="6"/>
                  <a:pt x="440" y="6"/>
                </a:cubicBezTo>
                <a:cubicBezTo>
                  <a:pt x="440" y="7"/>
                  <a:pt x="441" y="7"/>
                  <a:pt x="442" y="7"/>
                </a:cubicBezTo>
                <a:cubicBezTo>
                  <a:pt x="442" y="7"/>
                  <a:pt x="442" y="7"/>
                  <a:pt x="442" y="7"/>
                </a:cubicBezTo>
                <a:cubicBezTo>
                  <a:pt x="441" y="7"/>
                  <a:pt x="441" y="7"/>
                  <a:pt x="440" y="6"/>
                </a:cubicBezTo>
                <a:moveTo>
                  <a:pt x="487" y="60"/>
                </a:moveTo>
                <a:cubicBezTo>
                  <a:pt x="487" y="59"/>
                  <a:pt x="487" y="59"/>
                  <a:pt x="486" y="59"/>
                </a:cubicBezTo>
                <a:cubicBezTo>
                  <a:pt x="485" y="59"/>
                  <a:pt x="485" y="59"/>
                  <a:pt x="485" y="59"/>
                </a:cubicBezTo>
                <a:cubicBezTo>
                  <a:pt x="484" y="58"/>
                  <a:pt x="484" y="58"/>
                  <a:pt x="484" y="58"/>
                </a:cubicBezTo>
                <a:cubicBezTo>
                  <a:pt x="483" y="58"/>
                  <a:pt x="482" y="58"/>
                  <a:pt x="480" y="58"/>
                </a:cubicBezTo>
                <a:cubicBezTo>
                  <a:pt x="481" y="58"/>
                  <a:pt x="481" y="58"/>
                  <a:pt x="481" y="58"/>
                </a:cubicBezTo>
                <a:cubicBezTo>
                  <a:pt x="482" y="59"/>
                  <a:pt x="482" y="59"/>
                  <a:pt x="482" y="59"/>
                </a:cubicBezTo>
                <a:cubicBezTo>
                  <a:pt x="483" y="60"/>
                  <a:pt x="483" y="61"/>
                  <a:pt x="484" y="62"/>
                </a:cubicBezTo>
                <a:cubicBezTo>
                  <a:pt x="485" y="62"/>
                  <a:pt x="485" y="62"/>
                  <a:pt x="486" y="62"/>
                </a:cubicBezTo>
                <a:cubicBezTo>
                  <a:pt x="487" y="62"/>
                  <a:pt x="486" y="62"/>
                  <a:pt x="486" y="61"/>
                </a:cubicBezTo>
                <a:cubicBezTo>
                  <a:pt x="486" y="61"/>
                  <a:pt x="486" y="61"/>
                  <a:pt x="486" y="61"/>
                </a:cubicBezTo>
                <a:cubicBezTo>
                  <a:pt x="486" y="61"/>
                  <a:pt x="486" y="61"/>
                  <a:pt x="486" y="61"/>
                </a:cubicBezTo>
                <a:cubicBezTo>
                  <a:pt x="487" y="61"/>
                  <a:pt x="487" y="61"/>
                  <a:pt x="487" y="61"/>
                </a:cubicBezTo>
                <a:cubicBezTo>
                  <a:pt x="487" y="61"/>
                  <a:pt x="487" y="61"/>
                  <a:pt x="487" y="61"/>
                </a:cubicBezTo>
                <a:cubicBezTo>
                  <a:pt x="487" y="60"/>
                  <a:pt x="487" y="60"/>
                  <a:pt x="487" y="60"/>
                </a:cubicBezTo>
                <a:moveTo>
                  <a:pt x="473" y="23"/>
                </a:moveTo>
                <a:cubicBezTo>
                  <a:pt x="471" y="22"/>
                  <a:pt x="471" y="22"/>
                  <a:pt x="468" y="21"/>
                </a:cubicBezTo>
                <a:cubicBezTo>
                  <a:pt x="468" y="21"/>
                  <a:pt x="468" y="21"/>
                  <a:pt x="468" y="21"/>
                </a:cubicBezTo>
                <a:cubicBezTo>
                  <a:pt x="468" y="21"/>
                  <a:pt x="468" y="21"/>
                  <a:pt x="468" y="21"/>
                </a:cubicBezTo>
                <a:cubicBezTo>
                  <a:pt x="468" y="21"/>
                  <a:pt x="468" y="21"/>
                  <a:pt x="467" y="21"/>
                </a:cubicBezTo>
                <a:cubicBezTo>
                  <a:pt x="468" y="22"/>
                  <a:pt x="469" y="22"/>
                  <a:pt x="470" y="23"/>
                </a:cubicBezTo>
                <a:cubicBezTo>
                  <a:pt x="470" y="23"/>
                  <a:pt x="470" y="23"/>
                  <a:pt x="470" y="23"/>
                </a:cubicBezTo>
                <a:cubicBezTo>
                  <a:pt x="469" y="23"/>
                  <a:pt x="469" y="23"/>
                  <a:pt x="469" y="23"/>
                </a:cubicBezTo>
                <a:cubicBezTo>
                  <a:pt x="469" y="23"/>
                  <a:pt x="470" y="23"/>
                  <a:pt x="470" y="23"/>
                </a:cubicBezTo>
                <a:cubicBezTo>
                  <a:pt x="469" y="23"/>
                  <a:pt x="469" y="23"/>
                  <a:pt x="469" y="23"/>
                </a:cubicBezTo>
                <a:cubicBezTo>
                  <a:pt x="469" y="24"/>
                  <a:pt x="469" y="24"/>
                  <a:pt x="469" y="24"/>
                </a:cubicBezTo>
                <a:cubicBezTo>
                  <a:pt x="469" y="24"/>
                  <a:pt x="469" y="24"/>
                  <a:pt x="469" y="24"/>
                </a:cubicBezTo>
                <a:cubicBezTo>
                  <a:pt x="469" y="24"/>
                  <a:pt x="469" y="24"/>
                  <a:pt x="469" y="24"/>
                </a:cubicBezTo>
                <a:cubicBezTo>
                  <a:pt x="468" y="24"/>
                  <a:pt x="468" y="24"/>
                  <a:pt x="467" y="24"/>
                </a:cubicBezTo>
                <a:cubicBezTo>
                  <a:pt x="467" y="24"/>
                  <a:pt x="467" y="24"/>
                  <a:pt x="467" y="24"/>
                </a:cubicBezTo>
                <a:cubicBezTo>
                  <a:pt x="467" y="24"/>
                  <a:pt x="467" y="24"/>
                  <a:pt x="467" y="24"/>
                </a:cubicBezTo>
                <a:cubicBezTo>
                  <a:pt x="466" y="24"/>
                  <a:pt x="466" y="24"/>
                  <a:pt x="466" y="24"/>
                </a:cubicBezTo>
                <a:cubicBezTo>
                  <a:pt x="466" y="24"/>
                  <a:pt x="466" y="24"/>
                  <a:pt x="466" y="24"/>
                </a:cubicBezTo>
                <a:cubicBezTo>
                  <a:pt x="466" y="25"/>
                  <a:pt x="466" y="25"/>
                  <a:pt x="468" y="26"/>
                </a:cubicBezTo>
                <a:cubicBezTo>
                  <a:pt x="467" y="26"/>
                  <a:pt x="466" y="26"/>
                  <a:pt x="466" y="26"/>
                </a:cubicBezTo>
                <a:cubicBezTo>
                  <a:pt x="466" y="26"/>
                  <a:pt x="466" y="26"/>
                  <a:pt x="467" y="27"/>
                </a:cubicBezTo>
                <a:cubicBezTo>
                  <a:pt x="467" y="27"/>
                  <a:pt x="467" y="27"/>
                  <a:pt x="467" y="27"/>
                </a:cubicBezTo>
                <a:cubicBezTo>
                  <a:pt x="467" y="27"/>
                  <a:pt x="467" y="27"/>
                  <a:pt x="466" y="28"/>
                </a:cubicBezTo>
                <a:cubicBezTo>
                  <a:pt x="466" y="28"/>
                  <a:pt x="466" y="28"/>
                  <a:pt x="469" y="30"/>
                </a:cubicBezTo>
                <a:cubicBezTo>
                  <a:pt x="468" y="30"/>
                  <a:pt x="467" y="29"/>
                  <a:pt x="467" y="30"/>
                </a:cubicBezTo>
                <a:cubicBezTo>
                  <a:pt x="468" y="30"/>
                  <a:pt x="469" y="31"/>
                  <a:pt x="470" y="32"/>
                </a:cubicBezTo>
                <a:cubicBezTo>
                  <a:pt x="470" y="33"/>
                  <a:pt x="470" y="33"/>
                  <a:pt x="470" y="33"/>
                </a:cubicBezTo>
                <a:cubicBezTo>
                  <a:pt x="471" y="33"/>
                  <a:pt x="471" y="33"/>
                  <a:pt x="472" y="34"/>
                </a:cubicBezTo>
                <a:cubicBezTo>
                  <a:pt x="471" y="34"/>
                  <a:pt x="471" y="33"/>
                  <a:pt x="470" y="34"/>
                </a:cubicBezTo>
                <a:cubicBezTo>
                  <a:pt x="470" y="34"/>
                  <a:pt x="470" y="34"/>
                  <a:pt x="470" y="35"/>
                </a:cubicBezTo>
                <a:cubicBezTo>
                  <a:pt x="470" y="35"/>
                  <a:pt x="472" y="37"/>
                  <a:pt x="472" y="36"/>
                </a:cubicBezTo>
                <a:cubicBezTo>
                  <a:pt x="472" y="36"/>
                  <a:pt x="472" y="36"/>
                  <a:pt x="474" y="37"/>
                </a:cubicBezTo>
                <a:cubicBezTo>
                  <a:pt x="474" y="37"/>
                  <a:pt x="474" y="37"/>
                  <a:pt x="474" y="37"/>
                </a:cubicBezTo>
                <a:cubicBezTo>
                  <a:pt x="475" y="37"/>
                  <a:pt x="475" y="37"/>
                  <a:pt x="475" y="37"/>
                </a:cubicBezTo>
                <a:cubicBezTo>
                  <a:pt x="474" y="38"/>
                  <a:pt x="473" y="37"/>
                  <a:pt x="473" y="38"/>
                </a:cubicBezTo>
                <a:cubicBezTo>
                  <a:pt x="473" y="38"/>
                  <a:pt x="474" y="39"/>
                  <a:pt x="475" y="39"/>
                </a:cubicBezTo>
                <a:cubicBezTo>
                  <a:pt x="474" y="39"/>
                  <a:pt x="473" y="39"/>
                  <a:pt x="473" y="40"/>
                </a:cubicBezTo>
                <a:cubicBezTo>
                  <a:pt x="474" y="41"/>
                  <a:pt x="475" y="41"/>
                  <a:pt x="475" y="42"/>
                </a:cubicBezTo>
                <a:cubicBezTo>
                  <a:pt x="475" y="42"/>
                  <a:pt x="475" y="42"/>
                  <a:pt x="476" y="43"/>
                </a:cubicBezTo>
                <a:cubicBezTo>
                  <a:pt x="475" y="43"/>
                  <a:pt x="475" y="43"/>
                  <a:pt x="475" y="43"/>
                </a:cubicBezTo>
                <a:cubicBezTo>
                  <a:pt x="475" y="43"/>
                  <a:pt x="475" y="43"/>
                  <a:pt x="476" y="44"/>
                </a:cubicBezTo>
                <a:cubicBezTo>
                  <a:pt x="476" y="44"/>
                  <a:pt x="476" y="44"/>
                  <a:pt x="476" y="44"/>
                </a:cubicBezTo>
                <a:cubicBezTo>
                  <a:pt x="477" y="46"/>
                  <a:pt x="478" y="46"/>
                  <a:pt x="479" y="47"/>
                </a:cubicBezTo>
                <a:cubicBezTo>
                  <a:pt x="479" y="47"/>
                  <a:pt x="480" y="47"/>
                  <a:pt x="480" y="47"/>
                </a:cubicBezTo>
                <a:cubicBezTo>
                  <a:pt x="480" y="47"/>
                  <a:pt x="480" y="47"/>
                  <a:pt x="480" y="47"/>
                </a:cubicBezTo>
                <a:cubicBezTo>
                  <a:pt x="480" y="47"/>
                  <a:pt x="480" y="47"/>
                  <a:pt x="480" y="47"/>
                </a:cubicBezTo>
                <a:cubicBezTo>
                  <a:pt x="481" y="47"/>
                  <a:pt x="481" y="47"/>
                  <a:pt x="482" y="48"/>
                </a:cubicBezTo>
                <a:cubicBezTo>
                  <a:pt x="482" y="47"/>
                  <a:pt x="482" y="47"/>
                  <a:pt x="481" y="47"/>
                </a:cubicBezTo>
                <a:cubicBezTo>
                  <a:pt x="484" y="48"/>
                  <a:pt x="485" y="48"/>
                  <a:pt x="486" y="49"/>
                </a:cubicBezTo>
                <a:cubicBezTo>
                  <a:pt x="486" y="50"/>
                  <a:pt x="486" y="50"/>
                  <a:pt x="486" y="50"/>
                </a:cubicBezTo>
                <a:cubicBezTo>
                  <a:pt x="487" y="51"/>
                  <a:pt x="487" y="51"/>
                  <a:pt x="487" y="51"/>
                </a:cubicBezTo>
                <a:cubicBezTo>
                  <a:pt x="488" y="51"/>
                  <a:pt x="488" y="51"/>
                  <a:pt x="488" y="51"/>
                </a:cubicBezTo>
                <a:cubicBezTo>
                  <a:pt x="488" y="51"/>
                  <a:pt x="489" y="51"/>
                  <a:pt x="490" y="51"/>
                </a:cubicBezTo>
                <a:cubicBezTo>
                  <a:pt x="492" y="51"/>
                  <a:pt x="494" y="52"/>
                  <a:pt x="495" y="52"/>
                </a:cubicBezTo>
                <a:cubicBezTo>
                  <a:pt x="495" y="52"/>
                  <a:pt x="496" y="52"/>
                  <a:pt x="496" y="52"/>
                </a:cubicBezTo>
                <a:cubicBezTo>
                  <a:pt x="496" y="52"/>
                  <a:pt x="496" y="52"/>
                  <a:pt x="497" y="52"/>
                </a:cubicBezTo>
                <a:cubicBezTo>
                  <a:pt x="496" y="52"/>
                  <a:pt x="496" y="51"/>
                  <a:pt x="495" y="51"/>
                </a:cubicBezTo>
                <a:cubicBezTo>
                  <a:pt x="495" y="51"/>
                  <a:pt x="495" y="51"/>
                  <a:pt x="487" y="46"/>
                </a:cubicBezTo>
                <a:cubicBezTo>
                  <a:pt x="486" y="45"/>
                  <a:pt x="484" y="44"/>
                  <a:pt x="483" y="43"/>
                </a:cubicBezTo>
                <a:cubicBezTo>
                  <a:pt x="483" y="43"/>
                  <a:pt x="483" y="43"/>
                  <a:pt x="483" y="43"/>
                </a:cubicBezTo>
                <a:cubicBezTo>
                  <a:pt x="483" y="42"/>
                  <a:pt x="483" y="42"/>
                  <a:pt x="481" y="41"/>
                </a:cubicBezTo>
                <a:cubicBezTo>
                  <a:pt x="480" y="40"/>
                  <a:pt x="480" y="40"/>
                  <a:pt x="480" y="40"/>
                </a:cubicBezTo>
                <a:cubicBezTo>
                  <a:pt x="480" y="40"/>
                  <a:pt x="480" y="40"/>
                  <a:pt x="480" y="40"/>
                </a:cubicBezTo>
                <a:cubicBezTo>
                  <a:pt x="480" y="39"/>
                  <a:pt x="480" y="39"/>
                  <a:pt x="479" y="39"/>
                </a:cubicBezTo>
                <a:cubicBezTo>
                  <a:pt x="479" y="38"/>
                  <a:pt x="479" y="38"/>
                  <a:pt x="479" y="38"/>
                </a:cubicBezTo>
                <a:cubicBezTo>
                  <a:pt x="479" y="38"/>
                  <a:pt x="479" y="38"/>
                  <a:pt x="479" y="38"/>
                </a:cubicBezTo>
                <a:cubicBezTo>
                  <a:pt x="479" y="38"/>
                  <a:pt x="479" y="38"/>
                  <a:pt x="479" y="38"/>
                </a:cubicBezTo>
                <a:cubicBezTo>
                  <a:pt x="479" y="37"/>
                  <a:pt x="479" y="37"/>
                  <a:pt x="479" y="37"/>
                </a:cubicBezTo>
                <a:cubicBezTo>
                  <a:pt x="479" y="37"/>
                  <a:pt x="479" y="37"/>
                  <a:pt x="479" y="37"/>
                </a:cubicBezTo>
                <a:cubicBezTo>
                  <a:pt x="479" y="37"/>
                  <a:pt x="479" y="37"/>
                  <a:pt x="478" y="36"/>
                </a:cubicBezTo>
                <a:cubicBezTo>
                  <a:pt x="478" y="35"/>
                  <a:pt x="477" y="35"/>
                  <a:pt x="477" y="35"/>
                </a:cubicBezTo>
                <a:cubicBezTo>
                  <a:pt x="477" y="35"/>
                  <a:pt x="477" y="35"/>
                  <a:pt x="477" y="35"/>
                </a:cubicBezTo>
                <a:cubicBezTo>
                  <a:pt x="477" y="34"/>
                  <a:pt x="475" y="33"/>
                  <a:pt x="474" y="32"/>
                </a:cubicBezTo>
                <a:cubicBezTo>
                  <a:pt x="475" y="32"/>
                  <a:pt x="475" y="32"/>
                  <a:pt x="476" y="32"/>
                </a:cubicBezTo>
                <a:cubicBezTo>
                  <a:pt x="475" y="31"/>
                  <a:pt x="475" y="31"/>
                  <a:pt x="475" y="31"/>
                </a:cubicBezTo>
                <a:cubicBezTo>
                  <a:pt x="476" y="31"/>
                  <a:pt x="476" y="31"/>
                  <a:pt x="476" y="31"/>
                </a:cubicBezTo>
                <a:cubicBezTo>
                  <a:pt x="475" y="31"/>
                  <a:pt x="475" y="31"/>
                  <a:pt x="475" y="31"/>
                </a:cubicBezTo>
                <a:cubicBezTo>
                  <a:pt x="475" y="30"/>
                  <a:pt x="475" y="30"/>
                  <a:pt x="475" y="30"/>
                </a:cubicBezTo>
                <a:cubicBezTo>
                  <a:pt x="475" y="30"/>
                  <a:pt x="475" y="30"/>
                  <a:pt x="475" y="30"/>
                </a:cubicBezTo>
                <a:cubicBezTo>
                  <a:pt x="475" y="29"/>
                  <a:pt x="473" y="29"/>
                  <a:pt x="472" y="28"/>
                </a:cubicBezTo>
                <a:cubicBezTo>
                  <a:pt x="473" y="27"/>
                  <a:pt x="473" y="28"/>
                  <a:pt x="474" y="28"/>
                </a:cubicBezTo>
                <a:cubicBezTo>
                  <a:pt x="474" y="27"/>
                  <a:pt x="473" y="27"/>
                  <a:pt x="473" y="27"/>
                </a:cubicBezTo>
                <a:cubicBezTo>
                  <a:pt x="473" y="27"/>
                  <a:pt x="473" y="27"/>
                  <a:pt x="473" y="27"/>
                </a:cubicBezTo>
                <a:cubicBezTo>
                  <a:pt x="473" y="26"/>
                  <a:pt x="473" y="26"/>
                  <a:pt x="473" y="26"/>
                </a:cubicBezTo>
                <a:cubicBezTo>
                  <a:pt x="474" y="26"/>
                  <a:pt x="474" y="26"/>
                  <a:pt x="475" y="26"/>
                </a:cubicBezTo>
                <a:cubicBezTo>
                  <a:pt x="475" y="26"/>
                  <a:pt x="474" y="26"/>
                  <a:pt x="474" y="26"/>
                </a:cubicBezTo>
                <a:cubicBezTo>
                  <a:pt x="475" y="25"/>
                  <a:pt x="475" y="25"/>
                  <a:pt x="475" y="25"/>
                </a:cubicBezTo>
                <a:cubicBezTo>
                  <a:pt x="474" y="25"/>
                  <a:pt x="474" y="25"/>
                  <a:pt x="474" y="25"/>
                </a:cubicBezTo>
                <a:cubicBezTo>
                  <a:pt x="475" y="25"/>
                  <a:pt x="475" y="25"/>
                  <a:pt x="476" y="25"/>
                </a:cubicBezTo>
                <a:cubicBezTo>
                  <a:pt x="475" y="24"/>
                  <a:pt x="475" y="24"/>
                  <a:pt x="473" y="23"/>
                </a:cubicBezTo>
                <a:cubicBezTo>
                  <a:pt x="473" y="23"/>
                  <a:pt x="473" y="23"/>
                  <a:pt x="473" y="23"/>
                </a:cubicBezTo>
                <a:cubicBezTo>
                  <a:pt x="474" y="23"/>
                  <a:pt x="474" y="23"/>
                  <a:pt x="474" y="23"/>
                </a:cubicBezTo>
                <a:cubicBezTo>
                  <a:pt x="474" y="23"/>
                  <a:pt x="473" y="23"/>
                  <a:pt x="473" y="23"/>
                </a:cubicBezTo>
                <a:moveTo>
                  <a:pt x="504" y="38"/>
                </a:moveTo>
                <a:cubicBezTo>
                  <a:pt x="503" y="37"/>
                  <a:pt x="501" y="36"/>
                  <a:pt x="501" y="36"/>
                </a:cubicBezTo>
                <a:cubicBezTo>
                  <a:pt x="500" y="36"/>
                  <a:pt x="500" y="36"/>
                  <a:pt x="500" y="36"/>
                </a:cubicBezTo>
                <a:cubicBezTo>
                  <a:pt x="500" y="36"/>
                  <a:pt x="500" y="36"/>
                  <a:pt x="500" y="36"/>
                </a:cubicBezTo>
                <a:cubicBezTo>
                  <a:pt x="501" y="37"/>
                  <a:pt x="501" y="37"/>
                  <a:pt x="501" y="37"/>
                </a:cubicBezTo>
                <a:cubicBezTo>
                  <a:pt x="502" y="38"/>
                  <a:pt x="502" y="38"/>
                  <a:pt x="502" y="38"/>
                </a:cubicBezTo>
                <a:cubicBezTo>
                  <a:pt x="503" y="39"/>
                  <a:pt x="503" y="39"/>
                  <a:pt x="503" y="39"/>
                </a:cubicBezTo>
                <a:cubicBezTo>
                  <a:pt x="504" y="39"/>
                  <a:pt x="504" y="39"/>
                  <a:pt x="504" y="39"/>
                </a:cubicBezTo>
                <a:cubicBezTo>
                  <a:pt x="504" y="39"/>
                  <a:pt x="504" y="39"/>
                  <a:pt x="504" y="39"/>
                </a:cubicBezTo>
                <a:cubicBezTo>
                  <a:pt x="504" y="39"/>
                  <a:pt x="504" y="39"/>
                  <a:pt x="504" y="39"/>
                </a:cubicBezTo>
                <a:cubicBezTo>
                  <a:pt x="504" y="38"/>
                  <a:pt x="504" y="38"/>
                  <a:pt x="504" y="38"/>
                </a:cubicBezTo>
                <a:cubicBezTo>
                  <a:pt x="504" y="38"/>
                  <a:pt x="504" y="38"/>
                  <a:pt x="504" y="38"/>
                </a:cubicBezTo>
                <a:cubicBezTo>
                  <a:pt x="504" y="38"/>
                  <a:pt x="504" y="38"/>
                  <a:pt x="504" y="38"/>
                </a:cubicBezTo>
                <a:cubicBezTo>
                  <a:pt x="505" y="38"/>
                  <a:pt x="505" y="38"/>
                  <a:pt x="505" y="38"/>
                </a:cubicBezTo>
                <a:cubicBezTo>
                  <a:pt x="505" y="38"/>
                  <a:pt x="504" y="38"/>
                  <a:pt x="504" y="38"/>
                </a:cubicBezTo>
                <a:moveTo>
                  <a:pt x="428" y="7"/>
                </a:moveTo>
                <a:cubicBezTo>
                  <a:pt x="428" y="7"/>
                  <a:pt x="428" y="7"/>
                  <a:pt x="428" y="7"/>
                </a:cubicBezTo>
                <a:cubicBezTo>
                  <a:pt x="428" y="7"/>
                  <a:pt x="427" y="6"/>
                  <a:pt x="426" y="6"/>
                </a:cubicBezTo>
                <a:cubicBezTo>
                  <a:pt x="426" y="6"/>
                  <a:pt x="426" y="6"/>
                  <a:pt x="426" y="6"/>
                </a:cubicBezTo>
                <a:cubicBezTo>
                  <a:pt x="426" y="6"/>
                  <a:pt x="426" y="6"/>
                  <a:pt x="426" y="6"/>
                </a:cubicBezTo>
                <a:cubicBezTo>
                  <a:pt x="426" y="6"/>
                  <a:pt x="426" y="6"/>
                  <a:pt x="426" y="6"/>
                </a:cubicBezTo>
                <a:cubicBezTo>
                  <a:pt x="427" y="7"/>
                  <a:pt x="427" y="7"/>
                  <a:pt x="427" y="7"/>
                </a:cubicBezTo>
                <a:cubicBezTo>
                  <a:pt x="426" y="7"/>
                  <a:pt x="426" y="7"/>
                  <a:pt x="426" y="7"/>
                </a:cubicBezTo>
                <a:cubicBezTo>
                  <a:pt x="426" y="7"/>
                  <a:pt x="427" y="7"/>
                  <a:pt x="427" y="7"/>
                </a:cubicBezTo>
                <a:cubicBezTo>
                  <a:pt x="427" y="7"/>
                  <a:pt x="427" y="7"/>
                  <a:pt x="427" y="7"/>
                </a:cubicBezTo>
                <a:cubicBezTo>
                  <a:pt x="427" y="7"/>
                  <a:pt x="431" y="8"/>
                  <a:pt x="431" y="8"/>
                </a:cubicBezTo>
                <a:cubicBezTo>
                  <a:pt x="431" y="8"/>
                  <a:pt x="431" y="8"/>
                  <a:pt x="431" y="8"/>
                </a:cubicBezTo>
                <a:cubicBezTo>
                  <a:pt x="431" y="8"/>
                  <a:pt x="431" y="8"/>
                  <a:pt x="429" y="7"/>
                </a:cubicBezTo>
                <a:cubicBezTo>
                  <a:pt x="429" y="7"/>
                  <a:pt x="429" y="7"/>
                  <a:pt x="429" y="7"/>
                </a:cubicBezTo>
                <a:cubicBezTo>
                  <a:pt x="428" y="7"/>
                  <a:pt x="428" y="7"/>
                  <a:pt x="428" y="7"/>
                </a:cubicBezTo>
                <a:moveTo>
                  <a:pt x="431" y="8"/>
                </a:moveTo>
                <a:cubicBezTo>
                  <a:pt x="430" y="8"/>
                  <a:pt x="430" y="8"/>
                  <a:pt x="429" y="8"/>
                </a:cubicBezTo>
                <a:cubicBezTo>
                  <a:pt x="429" y="8"/>
                  <a:pt x="429" y="8"/>
                  <a:pt x="428" y="8"/>
                </a:cubicBezTo>
                <a:cubicBezTo>
                  <a:pt x="427" y="7"/>
                  <a:pt x="426" y="7"/>
                  <a:pt x="425" y="7"/>
                </a:cubicBezTo>
                <a:cubicBezTo>
                  <a:pt x="424" y="6"/>
                  <a:pt x="424" y="6"/>
                  <a:pt x="424" y="6"/>
                </a:cubicBezTo>
                <a:cubicBezTo>
                  <a:pt x="424" y="6"/>
                  <a:pt x="424" y="6"/>
                  <a:pt x="424" y="6"/>
                </a:cubicBezTo>
                <a:cubicBezTo>
                  <a:pt x="424" y="6"/>
                  <a:pt x="424" y="6"/>
                  <a:pt x="424" y="7"/>
                </a:cubicBezTo>
                <a:cubicBezTo>
                  <a:pt x="425" y="7"/>
                  <a:pt x="425" y="7"/>
                  <a:pt x="426" y="7"/>
                </a:cubicBezTo>
                <a:cubicBezTo>
                  <a:pt x="425" y="7"/>
                  <a:pt x="425" y="7"/>
                  <a:pt x="425" y="7"/>
                </a:cubicBezTo>
                <a:cubicBezTo>
                  <a:pt x="425" y="7"/>
                  <a:pt x="426" y="7"/>
                  <a:pt x="426" y="7"/>
                </a:cubicBezTo>
                <a:cubicBezTo>
                  <a:pt x="426" y="7"/>
                  <a:pt x="426" y="7"/>
                  <a:pt x="426" y="7"/>
                </a:cubicBezTo>
                <a:cubicBezTo>
                  <a:pt x="427" y="8"/>
                  <a:pt x="427" y="8"/>
                  <a:pt x="428" y="8"/>
                </a:cubicBezTo>
                <a:cubicBezTo>
                  <a:pt x="428" y="8"/>
                  <a:pt x="429" y="8"/>
                  <a:pt x="430" y="9"/>
                </a:cubicBezTo>
                <a:cubicBezTo>
                  <a:pt x="430" y="8"/>
                  <a:pt x="430" y="8"/>
                  <a:pt x="430" y="8"/>
                </a:cubicBezTo>
                <a:cubicBezTo>
                  <a:pt x="429" y="8"/>
                  <a:pt x="429" y="8"/>
                  <a:pt x="429" y="8"/>
                </a:cubicBezTo>
                <a:cubicBezTo>
                  <a:pt x="430" y="8"/>
                  <a:pt x="430" y="8"/>
                  <a:pt x="430" y="8"/>
                </a:cubicBezTo>
                <a:cubicBezTo>
                  <a:pt x="430" y="8"/>
                  <a:pt x="430" y="8"/>
                  <a:pt x="430" y="8"/>
                </a:cubicBezTo>
                <a:cubicBezTo>
                  <a:pt x="430" y="8"/>
                  <a:pt x="430" y="8"/>
                  <a:pt x="431" y="8"/>
                </a:cubicBezTo>
                <a:cubicBezTo>
                  <a:pt x="431" y="8"/>
                  <a:pt x="431" y="8"/>
                  <a:pt x="431" y="8"/>
                </a:cubicBezTo>
                <a:moveTo>
                  <a:pt x="433" y="10"/>
                </a:moveTo>
                <a:cubicBezTo>
                  <a:pt x="433" y="10"/>
                  <a:pt x="432" y="9"/>
                  <a:pt x="432" y="9"/>
                </a:cubicBezTo>
                <a:cubicBezTo>
                  <a:pt x="432" y="9"/>
                  <a:pt x="432" y="9"/>
                  <a:pt x="432" y="9"/>
                </a:cubicBezTo>
                <a:cubicBezTo>
                  <a:pt x="432" y="9"/>
                  <a:pt x="432" y="9"/>
                  <a:pt x="432" y="9"/>
                </a:cubicBezTo>
                <a:cubicBezTo>
                  <a:pt x="432" y="9"/>
                  <a:pt x="432" y="9"/>
                  <a:pt x="432" y="9"/>
                </a:cubicBezTo>
                <a:cubicBezTo>
                  <a:pt x="432" y="9"/>
                  <a:pt x="432" y="9"/>
                  <a:pt x="432" y="9"/>
                </a:cubicBezTo>
                <a:cubicBezTo>
                  <a:pt x="432" y="10"/>
                  <a:pt x="432" y="10"/>
                  <a:pt x="432" y="10"/>
                </a:cubicBezTo>
                <a:cubicBezTo>
                  <a:pt x="432" y="10"/>
                  <a:pt x="432" y="10"/>
                  <a:pt x="432" y="10"/>
                </a:cubicBezTo>
                <a:cubicBezTo>
                  <a:pt x="432" y="10"/>
                  <a:pt x="432" y="10"/>
                  <a:pt x="432" y="10"/>
                </a:cubicBezTo>
                <a:cubicBezTo>
                  <a:pt x="432" y="10"/>
                  <a:pt x="432" y="10"/>
                  <a:pt x="432" y="10"/>
                </a:cubicBezTo>
                <a:cubicBezTo>
                  <a:pt x="432" y="10"/>
                  <a:pt x="432" y="10"/>
                  <a:pt x="432" y="10"/>
                </a:cubicBezTo>
                <a:cubicBezTo>
                  <a:pt x="433" y="10"/>
                  <a:pt x="433" y="10"/>
                  <a:pt x="433" y="10"/>
                </a:cubicBezTo>
                <a:cubicBezTo>
                  <a:pt x="434" y="10"/>
                  <a:pt x="434" y="10"/>
                  <a:pt x="434" y="10"/>
                </a:cubicBezTo>
                <a:cubicBezTo>
                  <a:pt x="434" y="10"/>
                  <a:pt x="434" y="10"/>
                  <a:pt x="434" y="10"/>
                </a:cubicBezTo>
                <a:cubicBezTo>
                  <a:pt x="433" y="10"/>
                  <a:pt x="433" y="10"/>
                  <a:pt x="433" y="10"/>
                </a:cubicBezTo>
                <a:cubicBezTo>
                  <a:pt x="433" y="10"/>
                  <a:pt x="433" y="10"/>
                  <a:pt x="433" y="10"/>
                </a:cubicBezTo>
                <a:moveTo>
                  <a:pt x="430" y="9"/>
                </a:moveTo>
                <a:cubicBezTo>
                  <a:pt x="429" y="9"/>
                  <a:pt x="429" y="9"/>
                  <a:pt x="429" y="9"/>
                </a:cubicBezTo>
                <a:cubicBezTo>
                  <a:pt x="428" y="8"/>
                  <a:pt x="428" y="8"/>
                  <a:pt x="428" y="8"/>
                </a:cubicBezTo>
                <a:cubicBezTo>
                  <a:pt x="428" y="8"/>
                  <a:pt x="428" y="8"/>
                  <a:pt x="427" y="8"/>
                </a:cubicBezTo>
                <a:cubicBezTo>
                  <a:pt x="427" y="8"/>
                  <a:pt x="427" y="8"/>
                  <a:pt x="427" y="8"/>
                </a:cubicBezTo>
                <a:cubicBezTo>
                  <a:pt x="428" y="9"/>
                  <a:pt x="428" y="9"/>
                  <a:pt x="428" y="9"/>
                </a:cubicBezTo>
                <a:cubicBezTo>
                  <a:pt x="428" y="9"/>
                  <a:pt x="428" y="9"/>
                  <a:pt x="428" y="9"/>
                </a:cubicBezTo>
                <a:cubicBezTo>
                  <a:pt x="429" y="9"/>
                  <a:pt x="429" y="10"/>
                  <a:pt x="430" y="10"/>
                </a:cubicBezTo>
                <a:cubicBezTo>
                  <a:pt x="431" y="10"/>
                  <a:pt x="431" y="10"/>
                  <a:pt x="431" y="10"/>
                </a:cubicBezTo>
                <a:cubicBezTo>
                  <a:pt x="430" y="9"/>
                  <a:pt x="429" y="9"/>
                  <a:pt x="429" y="9"/>
                </a:cubicBezTo>
                <a:cubicBezTo>
                  <a:pt x="430" y="10"/>
                  <a:pt x="431" y="10"/>
                  <a:pt x="432" y="10"/>
                </a:cubicBezTo>
                <a:cubicBezTo>
                  <a:pt x="431" y="10"/>
                  <a:pt x="431" y="10"/>
                  <a:pt x="431" y="10"/>
                </a:cubicBezTo>
                <a:cubicBezTo>
                  <a:pt x="432" y="10"/>
                  <a:pt x="432" y="10"/>
                  <a:pt x="432" y="10"/>
                </a:cubicBezTo>
                <a:cubicBezTo>
                  <a:pt x="431" y="10"/>
                  <a:pt x="430" y="9"/>
                  <a:pt x="429" y="9"/>
                </a:cubicBezTo>
                <a:cubicBezTo>
                  <a:pt x="430" y="9"/>
                  <a:pt x="430" y="9"/>
                  <a:pt x="430" y="9"/>
                </a:cubicBezTo>
                <a:moveTo>
                  <a:pt x="425" y="7"/>
                </a:moveTo>
                <a:cubicBezTo>
                  <a:pt x="424" y="7"/>
                  <a:pt x="424" y="7"/>
                  <a:pt x="424" y="7"/>
                </a:cubicBezTo>
                <a:cubicBezTo>
                  <a:pt x="423" y="7"/>
                  <a:pt x="423" y="7"/>
                  <a:pt x="423" y="6"/>
                </a:cubicBezTo>
                <a:cubicBezTo>
                  <a:pt x="422" y="6"/>
                  <a:pt x="422" y="6"/>
                  <a:pt x="422" y="6"/>
                </a:cubicBezTo>
                <a:cubicBezTo>
                  <a:pt x="422" y="7"/>
                  <a:pt x="422" y="7"/>
                  <a:pt x="422" y="7"/>
                </a:cubicBezTo>
                <a:cubicBezTo>
                  <a:pt x="422" y="7"/>
                  <a:pt x="422" y="7"/>
                  <a:pt x="419" y="6"/>
                </a:cubicBezTo>
                <a:cubicBezTo>
                  <a:pt x="419" y="5"/>
                  <a:pt x="418" y="5"/>
                  <a:pt x="418" y="5"/>
                </a:cubicBezTo>
                <a:cubicBezTo>
                  <a:pt x="418" y="5"/>
                  <a:pt x="418" y="5"/>
                  <a:pt x="418" y="5"/>
                </a:cubicBezTo>
                <a:cubicBezTo>
                  <a:pt x="418" y="5"/>
                  <a:pt x="418" y="5"/>
                  <a:pt x="418" y="5"/>
                </a:cubicBezTo>
                <a:cubicBezTo>
                  <a:pt x="418" y="5"/>
                  <a:pt x="418" y="5"/>
                  <a:pt x="418" y="5"/>
                </a:cubicBezTo>
                <a:cubicBezTo>
                  <a:pt x="418" y="6"/>
                  <a:pt x="418" y="6"/>
                  <a:pt x="418" y="6"/>
                </a:cubicBezTo>
                <a:cubicBezTo>
                  <a:pt x="419" y="6"/>
                  <a:pt x="420" y="6"/>
                  <a:pt x="421" y="7"/>
                </a:cubicBezTo>
                <a:cubicBezTo>
                  <a:pt x="420" y="6"/>
                  <a:pt x="420" y="6"/>
                  <a:pt x="420" y="6"/>
                </a:cubicBezTo>
                <a:cubicBezTo>
                  <a:pt x="420" y="6"/>
                  <a:pt x="420" y="6"/>
                  <a:pt x="420" y="6"/>
                </a:cubicBezTo>
                <a:cubicBezTo>
                  <a:pt x="420" y="6"/>
                  <a:pt x="420" y="6"/>
                  <a:pt x="420" y="6"/>
                </a:cubicBezTo>
                <a:cubicBezTo>
                  <a:pt x="420" y="6"/>
                  <a:pt x="420" y="6"/>
                  <a:pt x="420" y="6"/>
                </a:cubicBezTo>
                <a:cubicBezTo>
                  <a:pt x="420" y="7"/>
                  <a:pt x="421" y="7"/>
                  <a:pt x="421" y="7"/>
                </a:cubicBezTo>
                <a:cubicBezTo>
                  <a:pt x="421" y="7"/>
                  <a:pt x="421" y="7"/>
                  <a:pt x="421" y="7"/>
                </a:cubicBezTo>
                <a:cubicBezTo>
                  <a:pt x="422" y="7"/>
                  <a:pt x="422" y="7"/>
                  <a:pt x="422" y="7"/>
                </a:cubicBezTo>
                <a:cubicBezTo>
                  <a:pt x="423" y="7"/>
                  <a:pt x="423" y="8"/>
                  <a:pt x="424"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3" y="8"/>
                </a:cubicBezTo>
                <a:cubicBezTo>
                  <a:pt x="423" y="8"/>
                  <a:pt x="423" y="8"/>
                  <a:pt x="424" y="9"/>
                </a:cubicBezTo>
                <a:cubicBezTo>
                  <a:pt x="424" y="9"/>
                  <a:pt x="424" y="9"/>
                  <a:pt x="424" y="9"/>
                </a:cubicBezTo>
                <a:cubicBezTo>
                  <a:pt x="425" y="9"/>
                  <a:pt x="425" y="9"/>
                  <a:pt x="425" y="9"/>
                </a:cubicBezTo>
                <a:cubicBezTo>
                  <a:pt x="425" y="9"/>
                  <a:pt x="425" y="9"/>
                  <a:pt x="425" y="9"/>
                </a:cubicBezTo>
                <a:cubicBezTo>
                  <a:pt x="425" y="9"/>
                  <a:pt x="425" y="9"/>
                  <a:pt x="425" y="9"/>
                </a:cubicBezTo>
                <a:cubicBezTo>
                  <a:pt x="425" y="9"/>
                  <a:pt x="424" y="9"/>
                  <a:pt x="423" y="8"/>
                </a:cubicBezTo>
                <a:cubicBezTo>
                  <a:pt x="424" y="8"/>
                  <a:pt x="424" y="8"/>
                  <a:pt x="424" y="8"/>
                </a:cubicBezTo>
                <a:cubicBezTo>
                  <a:pt x="424" y="8"/>
                  <a:pt x="424" y="8"/>
                  <a:pt x="424" y="8"/>
                </a:cubicBezTo>
                <a:cubicBezTo>
                  <a:pt x="424" y="8"/>
                  <a:pt x="424" y="8"/>
                  <a:pt x="424" y="8"/>
                </a:cubicBezTo>
                <a:cubicBezTo>
                  <a:pt x="424" y="8"/>
                  <a:pt x="424" y="8"/>
                  <a:pt x="424" y="8"/>
                </a:cubicBezTo>
                <a:cubicBezTo>
                  <a:pt x="424" y="8"/>
                  <a:pt x="424" y="8"/>
                  <a:pt x="424" y="8"/>
                </a:cubicBezTo>
                <a:cubicBezTo>
                  <a:pt x="424" y="8"/>
                  <a:pt x="424" y="8"/>
                  <a:pt x="423" y="8"/>
                </a:cubicBezTo>
                <a:cubicBezTo>
                  <a:pt x="423" y="7"/>
                  <a:pt x="423" y="7"/>
                  <a:pt x="423" y="7"/>
                </a:cubicBezTo>
                <a:cubicBezTo>
                  <a:pt x="424" y="8"/>
                  <a:pt x="424" y="8"/>
                  <a:pt x="425" y="8"/>
                </a:cubicBezTo>
                <a:cubicBezTo>
                  <a:pt x="425" y="8"/>
                  <a:pt x="425" y="8"/>
                  <a:pt x="425" y="8"/>
                </a:cubicBezTo>
                <a:cubicBezTo>
                  <a:pt x="422" y="7"/>
                  <a:pt x="422" y="7"/>
                  <a:pt x="422" y="7"/>
                </a:cubicBezTo>
                <a:cubicBezTo>
                  <a:pt x="423" y="7"/>
                  <a:pt x="423" y="7"/>
                  <a:pt x="423" y="7"/>
                </a:cubicBezTo>
                <a:cubicBezTo>
                  <a:pt x="425" y="7"/>
                  <a:pt x="425" y="7"/>
                  <a:pt x="425" y="7"/>
                </a:cubicBezTo>
                <a:cubicBezTo>
                  <a:pt x="425" y="7"/>
                  <a:pt x="425" y="7"/>
                  <a:pt x="425" y="7"/>
                </a:cubicBezTo>
                <a:moveTo>
                  <a:pt x="421" y="8"/>
                </a:moveTo>
                <a:cubicBezTo>
                  <a:pt x="420" y="8"/>
                  <a:pt x="420" y="8"/>
                  <a:pt x="419" y="7"/>
                </a:cubicBezTo>
                <a:cubicBezTo>
                  <a:pt x="419" y="7"/>
                  <a:pt x="419" y="7"/>
                  <a:pt x="419" y="7"/>
                </a:cubicBezTo>
                <a:cubicBezTo>
                  <a:pt x="418" y="7"/>
                  <a:pt x="417" y="7"/>
                  <a:pt x="417" y="7"/>
                </a:cubicBezTo>
                <a:cubicBezTo>
                  <a:pt x="416" y="6"/>
                  <a:pt x="416" y="6"/>
                  <a:pt x="416" y="6"/>
                </a:cubicBezTo>
                <a:cubicBezTo>
                  <a:pt x="416" y="6"/>
                  <a:pt x="416" y="6"/>
                  <a:pt x="416" y="6"/>
                </a:cubicBezTo>
                <a:cubicBezTo>
                  <a:pt x="416" y="6"/>
                  <a:pt x="416" y="6"/>
                  <a:pt x="416" y="6"/>
                </a:cubicBezTo>
                <a:cubicBezTo>
                  <a:pt x="416" y="6"/>
                  <a:pt x="416" y="6"/>
                  <a:pt x="416" y="6"/>
                </a:cubicBezTo>
                <a:cubicBezTo>
                  <a:pt x="416" y="7"/>
                  <a:pt x="416" y="7"/>
                  <a:pt x="416" y="7"/>
                </a:cubicBezTo>
                <a:cubicBezTo>
                  <a:pt x="416" y="7"/>
                  <a:pt x="417" y="7"/>
                  <a:pt x="417" y="7"/>
                </a:cubicBezTo>
                <a:cubicBezTo>
                  <a:pt x="417" y="7"/>
                  <a:pt x="417" y="7"/>
                  <a:pt x="416" y="7"/>
                </a:cubicBezTo>
                <a:cubicBezTo>
                  <a:pt x="416" y="7"/>
                  <a:pt x="416" y="7"/>
                  <a:pt x="416" y="7"/>
                </a:cubicBezTo>
                <a:cubicBezTo>
                  <a:pt x="417" y="7"/>
                  <a:pt x="417" y="7"/>
                  <a:pt x="417" y="7"/>
                </a:cubicBezTo>
                <a:cubicBezTo>
                  <a:pt x="416" y="7"/>
                  <a:pt x="416" y="7"/>
                  <a:pt x="416" y="7"/>
                </a:cubicBezTo>
                <a:cubicBezTo>
                  <a:pt x="416" y="7"/>
                  <a:pt x="416" y="7"/>
                  <a:pt x="415" y="7"/>
                </a:cubicBezTo>
                <a:cubicBezTo>
                  <a:pt x="416" y="8"/>
                  <a:pt x="416" y="8"/>
                  <a:pt x="416" y="8"/>
                </a:cubicBezTo>
                <a:cubicBezTo>
                  <a:pt x="416" y="8"/>
                  <a:pt x="415" y="7"/>
                  <a:pt x="415" y="7"/>
                </a:cubicBezTo>
                <a:cubicBezTo>
                  <a:pt x="414" y="7"/>
                  <a:pt x="414" y="7"/>
                  <a:pt x="414" y="7"/>
                </a:cubicBezTo>
                <a:cubicBezTo>
                  <a:pt x="416" y="8"/>
                  <a:pt x="417" y="9"/>
                  <a:pt x="417" y="8"/>
                </a:cubicBezTo>
                <a:cubicBezTo>
                  <a:pt x="417" y="8"/>
                  <a:pt x="417" y="8"/>
                  <a:pt x="417" y="8"/>
                </a:cubicBezTo>
                <a:cubicBezTo>
                  <a:pt x="417" y="8"/>
                  <a:pt x="417" y="8"/>
                  <a:pt x="417" y="8"/>
                </a:cubicBezTo>
                <a:cubicBezTo>
                  <a:pt x="417" y="8"/>
                  <a:pt x="417" y="8"/>
                  <a:pt x="417" y="8"/>
                </a:cubicBezTo>
                <a:cubicBezTo>
                  <a:pt x="417" y="8"/>
                  <a:pt x="418" y="8"/>
                  <a:pt x="418" y="8"/>
                </a:cubicBezTo>
                <a:cubicBezTo>
                  <a:pt x="418" y="8"/>
                  <a:pt x="418" y="8"/>
                  <a:pt x="418" y="8"/>
                </a:cubicBezTo>
                <a:cubicBezTo>
                  <a:pt x="419" y="8"/>
                  <a:pt x="419" y="8"/>
                  <a:pt x="420" y="9"/>
                </a:cubicBezTo>
                <a:cubicBezTo>
                  <a:pt x="419" y="9"/>
                  <a:pt x="419" y="9"/>
                  <a:pt x="419" y="9"/>
                </a:cubicBezTo>
                <a:cubicBezTo>
                  <a:pt x="420" y="9"/>
                  <a:pt x="420" y="9"/>
                  <a:pt x="420" y="9"/>
                </a:cubicBezTo>
                <a:cubicBezTo>
                  <a:pt x="421" y="9"/>
                  <a:pt x="421" y="10"/>
                  <a:pt x="422" y="10"/>
                </a:cubicBezTo>
                <a:cubicBezTo>
                  <a:pt x="424" y="10"/>
                  <a:pt x="424" y="10"/>
                  <a:pt x="424" y="10"/>
                </a:cubicBezTo>
                <a:cubicBezTo>
                  <a:pt x="424" y="10"/>
                  <a:pt x="423" y="9"/>
                  <a:pt x="421" y="9"/>
                </a:cubicBezTo>
                <a:cubicBezTo>
                  <a:pt x="421" y="9"/>
                  <a:pt x="421" y="9"/>
                  <a:pt x="421" y="9"/>
                </a:cubicBezTo>
                <a:cubicBezTo>
                  <a:pt x="421" y="9"/>
                  <a:pt x="421" y="9"/>
                  <a:pt x="422" y="9"/>
                </a:cubicBezTo>
                <a:cubicBezTo>
                  <a:pt x="422" y="9"/>
                  <a:pt x="422" y="9"/>
                  <a:pt x="422" y="9"/>
                </a:cubicBezTo>
                <a:cubicBezTo>
                  <a:pt x="422" y="9"/>
                  <a:pt x="422" y="9"/>
                  <a:pt x="422" y="9"/>
                </a:cubicBezTo>
                <a:cubicBezTo>
                  <a:pt x="422" y="8"/>
                  <a:pt x="421" y="8"/>
                  <a:pt x="421" y="8"/>
                </a:cubicBezTo>
                <a:moveTo>
                  <a:pt x="399" y="10"/>
                </a:moveTo>
                <a:cubicBezTo>
                  <a:pt x="399" y="9"/>
                  <a:pt x="399" y="9"/>
                  <a:pt x="399" y="9"/>
                </a:cubicBezTo>
                <a:cubicBezTo>
                  <a:pt x="398" y="9"/>
                  <a:pt x="398" y="9"/>
                  <a:pt x="398" y="9"/>
                </a:cubicBezTo>
                <a:cubicBezTo>
                  <a:pt x="397" y="9"/>
                  <a:pt x="397" y="9"/>
                  <a:pt x="397" y="9"/>
                </a:cubicBezTo>
                <a:cubicBezTo>
                  <a:pt x="397" y="9"/>
                  <a:pt x="397" y="9"/>
                  <a:pt x="397" y="9"/>
                </a:cubicBezTo>
                <a:cubicBezTo>
                  <a:pt x="397" y="9"/>
                  <a:pt x="397" y="9"/>
                  <a:pt x="397" y="9"/>
                </a:cubicBezTo>
                <a:cubicBezTo>
                  <a:pt x="396" y="8"/>
                  <a:pt x="395" y="8"/>
                  <a:pt x="395" y="8"/>
                </a:cubicBezTo>
                <a:cubicBezTo>
                  <a:pt x="395" y="9"/>
                  <a:pt x="395" y="9"/>
                  <a:pt x="394" y="9"/>
                </a:cubicBezTo>
                <a:cubicBezTo>
                  <a:pt x="394" y="8"/>
                  <a:pt x="394" y="8"/>
                  <a:pt x="394" y="8"/>
                </a:cubicBezTo>
                <a:cubicBezTo>
                  <a:pt x="394" y="8"/>
                  <a:pt x="394" y="8"/>
                  <a:pt x="394" y="8"/>
                </a:cubicBezTo>
                <a:cubicBezTo>
                  <a:pt x="394" y="8"/>
                  <a:pt x="394" y="8"/>
                  <a:pt x="394" y="8"/>
                </a:cubicBezTo>
                <a:cubicBezTo>
                  <a:pt x="394" y="8"/>
                  <a:pt x="394" y="8"/>
                  <a:pt x="394" y="8"/>
                </a:cubicBezTo>
                <a:cubicBezTo>
                  <a:pt x="394" y="8"/>
                  <a:pt x="394" y="8"/>
                  <a:pt x="394" y="8"/>
                </a:cubicBezTo>
                <a:cubicBezTo>
                  <a:pt x="394" y="8"/>
                  <a:pt x="394" y="8"/>
                  <a:pt x="394" y="8"/>
                </a:cubicBezTo>
                <a:cubicBezTo>
                  <a:pt x="394" y="8"/>
                  <a:pt x="394" y="8"/>
                  <a:pt x="394" y="8"/>
                </a:cubicBezTo>
                <a:cubicBezTo>
                  <a:pt x="394" y="8"/>
                  <a:pt x="394" y="8"/>
                  <a:pt x="394" y="8"/>
                </a:cubicBezTo>
                <a:cubicBezTo>
                  <a:pt x="393" y="8"/>
                  <a:pt x="393" y="8"/>
                  <a:pt x="393" y="8"/>
                </a:cubicBezTo>
                <a:cubicBezTo>
                  <a:pt x="393" y="8"/>
                  <a:pt x="393" y="8"/>
                  <a:pt x="393" y="8"/>
                </a:cubicBezTo>
                <a:cubicBezTo>
                  <a:pt x="393" y="9"/>
                  <a:pt x="393" y="9"/>
                  <a:pt x="393" y="9"/>
                </a:cubicBezTo>
                <a:cubicBezTo>
                  <a:pt x="393" y="9"/>
                  <a:pt x="393" y="9"/>
                  <a:pt x="393" y="9"/>
                </a:cubicBezTo>
                <a:cubicBezTo>
                  <a:pt x="393" y="9"/>
                  <a:pt x="392" y="8"/>
                  <a:pt x="392" y="8"/>
                </a:cubicBezTo>
                <a:cubicBezTo>
                  <a:pt x="392" y="8"/>
                  <a:pt x="390" y="8"/>
                  <a:pt x="389" y="8"/>
                </a:cubicBezTo>
                <a:cubicBezTo>
                  <a:pt x="389" y="8"/>
                  <a:pt x="388" y="9"/>
                  <a:pt x="390" y="9"/>
                </a:cubicBezTo>
                <a:cubicBezTo>
                  <a:pt x="390" y="9"/>
                  <a:pt x="390" y="9"/>
                  <a:pt x="390" y="9"/>
                </a:cubicBezTo>
                <a:cubicBezTo>
                  <a:pt x="391" y="9"/>
                  <a:pt x="391" y="9"/>
                  <a:pt x="391" y="9"/>
                </a:cubicBezTo>
                <a:cubicBezTo>
                  <a:pt x="391" y="9"/>
                  <a:pt x="391" y="9"/>
                  <a:pt x="392" y="9"/>
                </a:cubicBezTo>
                <a:cubicBezTo>
                  <a:pt x="392" y="9"/>
                  <a:pt x="392" y="10"/>
                  <a:pt x="393" y="10"/>
                </a:cubicBezTo>
                <a:cubicBezTo>
                  <a:pt x="392" y="10"/>
                  <a:pt x="391" y="10"/>
                  <a:pt x="391" y="10"/>
                </a:cubicBezTo>
                <a:cubicBezTo>
                  <a:pt x="391" y="10"/>
                  <a:pt x="391" y="10"/>
                  <a:pt x="391" y="10"/>
                </a:cubicBezTo>
                <a:cubicBezTo>
                  <a:pt x="391" y="11"/>
                  <a:pt x="392" y="11"/>
                  <a:pt x="392" y="11"/>
                </a:cubicBezTo>
                <a:cubicBezTo>
                  <a:pt x="393" y="11"/>
                  <a:pt x="393" y="11"/>
                  <a:pt x="394" y="11"/>
                </a:cubicBezTo>
                <a:cubicBezTo>
                  <a:pt x="394" y="11"/>
                  <a:pt x="394" y="11"/>
                  <a:pt x="394" y="11"/>
                </a:cubicBezTo>
                <a:cubicBezTo>
                  <a:pt x="395" y="11"/>
                  <a:pt x="395" y="11"/>
                  <a:pt x="395" y="11"/>
                </a:cubicBezTo>
                <a:cubicBezTo>
                  <a:pt x="396" y="12"/>
                  <a:pt x="396" y="12"/>
                  <a:pt x="396" y="12"/>
                </a:cubicBezTo>
                <a:cubicBezTo>
                  <a:pt x="397" y="12"/>
                  <a:pt x="397" y="11"/>
                  <a:pt x="397" y="11"/>
                </a:cubicBezTo>
                <a:cubicBezTo>
                  <a:pt x="398" y="11"/>
                  <a:pt x="398" y="11"/>
                  <a:pt x="399" y="11"/>
                </a:cubicBezTo>
                <a:cubicBezTo>
                  <a:pt x="398" y="11"/>
                  <a:pt x="398" y="11"/>
                  <a:pt x="398" y="11"/>
                </a:cubicBezTo>
                <a:cubicBezTo>
                  <a:pt x="398" y="10"/>
                  <a:pt x="398" y="10"/>
                  <a:pt x="398" y="10"/>
                </a:cubicBezTo>
                <a:cubicBezTo>
                  <a:pt x="398" y="10"/>
                  <a:pt x="399" y="10"/>
                  <a:pt x="399" y="10"/>
                </a:cubicBezTo>
                <a:moveTo>
                  <a:pt x="390" y="11"/>
                </a:moveTo>
                <a:cubicBezTo>
                  <a:pt x="390" y="11"/>
                  <a:pt x="390" y="11"/>
                  <a:pt x="390" y="11"/>
                </a:cubicBezTo>
                <a:cubicBezTo>
                  <a:pt x="390" y="11"/>
                  <a:pt x="390" y="11"/>
                  <a:pt x="390" y="11"/>
                </a:cubicBezTo>
                <a:cubicBezTo>
                  <a:pt x="390" y="11"/>
                  <a:pt x="390" y="11"/>
                  <a:pt x="390" y="11"/>
                </a:cubicBezTo>
                <a:cubicBezTo>
                  <a:pt x="390" y="11"/>
                  <a:pt x="390" y="11"/>
                  <a:pt x="390" y="11"/>
                </a:cubicBezTo>
                <a:moveTo>
                  <a:pt x="401" y="18"/>
                </a:moveTo>
                <a:cubicBezTo>
                  <a:pt x="401" y="17"/>
                  <a:pt x="401" y="17"/>
                  <a:pt x="401" y="17"/>
                </a:cubicBezTo>
                <a:cubicBezTo>
                  <a:pt x="401" y="17"/>
                  <a:pt x="401" y="17"/>
                  <a:pt x="399" y="17"/>
                </a:cubicBezTo>
                <a:cubicBezTo>
                  <a:pt x="398" y="16"/>
                  <a:pt x="398" y="16"/>
                  <a:pt x="398" y="16"/>
                </a:cubicBezTo>
                <a:cubicBezTo>
                  <a:pt x="398" y="15"/>
                  <a:pt x="397" y="15"/>
                  <a:pt x="396" y="15"/>
                </a:cubicBezTo>
                <a:cubicBezTo>
                  <a:pt x="396" y="15"/>
                  <a:pt x="396" y="14"/>
                  <a:pt x="395" y="14"/>
                </a:cubicBezTo>
                <a:cubicBezTo>
                  <a:pt x="395" y="14"/>
                  <a:pt x="395" y="14"/>
                  <a:pt x="394" y="13"/>
                </a:cubicBezTo>
                <a:cubicBezTo>
                  <a:pt x="394" y="13"/>
                  <a:pt x="394" y="13"/>
                  <a:pt x="393" y="13"/>
                </a:cubicBezTo>
                <a:cubicBezTo>
                  <a:pt x="393" y="13"/>
                  <a:pt x="393" y="12"/>
                  <a:pt x="392" y="12"/>
                </a:cubicBezTo>
                <a:cubicBezTo>
                  <a:pt x="392" y="12"/>
                  <a:pt x="392" y="12"/>
                  <a:pt x="392" y="12"/>
                </a:cubicBezTo>
                <a:cubicBezTo>
                  <a:pt x="392" y="12"/>
                  <a:pt x="392" y="12"/>
                  <a:pt x="391" y="12"/>
                </a:cubicBezTo>
                <a:cubicBezTo>
                  <a:pt x="390" y="12"/>
                  <a:pt x="390" y="12"/>
                  <a:pt x="390" y="12"/>
                </a:cubicBezTo>
                <a:cubicBezTo>
                  <a:pt x="390" y="11"/>
                  <a:pt x="390" y="11"/>
                  <a:pt x="390" y="11"/>
                </a:cubicBezTo>
                <a:cubicBezTo>
                  <a:pt x="389" y="11"/>
                  <a:pt x="389" y="11"/>
                  <a:pt x="389" y="11"/>
                </a:cubicBezTo>
                <a:cubicBezTo>
                  <a:pt x="389" y="10"/>
                  <a:pt x="389" y="10"/>
                  <a:pt x="389" y="10"/>
                </a:cubicBezTo>
                <a:cubicBezTo>
                  <a:pt x="388" y="10"/>
                  <a:pt x="387" y="9"/>
                  <a:pt x="387" y="9"/>
                </a:cubicBezTo>
                <a:cubicBezTo>
                  <a:pt x="387" y="9"/>
                  <a:pt x="387" y="9"/>
                  <a:pt x="387" y="9"/>
                </a:cubicBezTo>
                <a:cubicBezTo>
                  <a:pt x="386" y="9"/>
                  <a:pt x="386" y="9"/>
                  <a:pt x="386" y="10"/>
                </a:cubicBezTo>
                <a:cubicBezTo>
                  <a:pt x="386" y="10"/>
                  <a:pt x="386" y="10"/>
                  <a:pt x="386" y="10"/>
                </a:cubicBezTo>
                <a:cubicBezTo>
                  <a:pt x="386" y="11"/>
                  <a:pt x="387" y="11"/>
                  <a:pt x="387" y="11"/>
                </a:cubicBezTo>
                <a:cubicBezTo>
                  <a:pt x="386" y="12"/>
                  <a:pt x="386" y="12"/>
                  <a:pt x="386" y="12"/>
                </a:cubicBezTo>
                <a:cubicBezTo>
                  <a:pt x="385" y="11"/>
                  <a:pt x="385" y="11"/>
                  <a:pt x="385" y="11"/>
                </a:cubicBezTo>
                <a:cubicBezTo>
                  <a:pt x="385" y="11"/>
                  <a:pt x="385" y="11"/>
                  <a:pt x="385" y="11"/>
                </a:cubicBezTo>
                <a:cubicBezTo>
                  <a:pt x="385" y="10"/>
                  <a:pt x="385" y="10"/>
                  <a:pt x="385" y="10"/>
                </a:cubicBezTo>
                <a:cubicBezTo>
                  <a:pt x="385" y="10"/>
                  <a:pt x="385" y="10"/>
                  <a:pt x="385" y="10"/>
                </a:cubicBezTo>
                <a:cubicBezTo>
                  <a:pt x="385" y="10"/>
                  <a:pt x="385" y="10"/>
                  <a:pt x="385" y="10"/>
                </a:cubicBezTo>
                <a:cubicBezTo>
                  <a:pt x="385" y="9"/>
                  <a:pt x="385" y="9"/>
                  <a:pt x="385" y="9"/>
                </a:cubicBezTo>
                <a:cubicBezTo>
                  <a:pt x="384" y="10"/>
                  <a:pt x="384" y="10"/>
                  <a:pt x="384" y="10"/>
                </a:cubicBezTo>
                <a:cubicBezTo>
                  <a:pt x="383" y="10"/>
                  <a:pt x="383" y="10"/>
                  <a:pt x="383" y="10"/>
                </a:cubicBezTo>
                <a:cubicBezTo>
                  <a:pt x="383" y="10"/>
                  <a:pt x="383" y="10"/>
                  <a:pt x="383" y="10"/>
                </a:cubicBezTo>
                <a:cubicBezTo>
                  <a:pt x="383" y="9"/>
                  <a:pt x="383" y="9"/>
                  <a:pt x="383" y="9"/>
                </a:cubicBezTo>
                <a:cubicBezTo>
                  <a:pt x="383" y="9"/>
                  <a:pt x="383" y="9"/>
                  <a:pt x="383" y="9"/>
                </a:cubicBezTo>
                <a:cubicBezTo>
                  <a:pt x="383" y="9"/>
                  <a:pt x="383" y="9"/>
                  <a:pt x="382" y="10"/>
                </a:cubicBezTo>
                <a:cubicBezTo>
                  <a:pt x="382" y="10"/>
                  <a:pt x="381" y="10"/>
                  <a:pt x="381" y="10"/>
                </a:cubicBezTo>
                <a:cubicBezTo>
                  <a:pt x="378" y="10"/>
                  <a:pt x="380" y="11"/>
                  <a:pt x="380" y="11"/>
                </a:cubicBezTo>
                <a:cubicBezTo>
                  <a:pt x="380" y="11"/>
                  <a:pt x="381" y="11"/>
                  <a:pt x="381" y="11"/>
                </a:cubicBezTo>
                <a:cubicBezTo>
                  <a:pt x="381" y="11"/>
                  <a:pt x="381" y="12"/>
                  <a:pt x="381" y="12"/>
                </a:cubicBezTo>
                <a:cubicBezTo>
                  <a:pt x="380" y="13"/>
                  <a:pt x="381" y="13"/>
                  <a:pt x="381" y="14"/>
                </a:cubicBezTo>
                <a:cubicBezTo>
                  <a:pt x="380" y="14"/>
                  <a:pt x="380" y="12"/>
                  <a:pt x="379" y="12"/>
                </a:cubicBezTo>
                <a:cubicBezTo>
                  <a:pt x="379" y="13"/>
                  <a:pt x="379" y="13"/>
                  <a:pt x="379" y="14"/>
                </a:cubicBezTo>
                <a:cubicBezTo>
                  <a:pt x="380" y="15"/>
                  <a:pt x="381" y="15"/>
                  <a:pt x="381" y="15"/>
                </a:cubicBezTo>
                <a:cubicBezTo>
                  <a:pt x="381" y="14"/>
                  <a:pt x="381" y="14"/>
                  <a:pt x="381" y="14"/>
                </a:cubicBezTo>
                <a:cubicBezTo>
                  <a:pt x="381" y="14"/>
                  <a:pt x="381" y="14"/>
                  <a:pt x="381" y="14"/>
                </a:cubicBezTo>
                <a:cubicBezTo>
                  <a:pt x="382" y="15"/>
                  <a:pt x="382" y="15"/>
                  <a:pt x="382" y="15"/>
                </a:cubicBezTo>
                <a:cubicBezTo>
                  <a:pt x="382" y="15"/>
                  <a:pt x="382" y="15"/>
                  <a:pt x="383" y="15"/>
                </a:cubicBezTo>
                <a:cubicBezTo>
                  <a:pt x="383" y="15"/>
                  <a:pt x="383" y="15"/>
                  <a:pt x="383" y="15"/>
                </a:cubicBezTo>
                <a:cubicBezTo>
                  <a:pt x="384" y="15"/>
                  <a:pt x="384" y="14"/>
                  <a:pt x="384" y="14"/>
                </a:cubicBezTo>
                <a:cubicBezTo>
                  <a:pt x="384" y="14"/>
                  <a:pt x="384" y="14"/>
                  <a:pt x="385" y="14"/>
                </a:cubicBezTo>
                <a:cubicBezTo>
                  <a:pt x="385" y="14"/>
                  <a:pt x="385" y="14"/>
                  <a:pt x="385" y="14"/>
                </a:cubicBezTo>
                <a:cubicBezTo>
                  <a:pt x="385" y="13"/>
                  <a:pt x="385" y="13"/>
                  <a:pt x="385" y="13"/>
                </a:cubicBezTo>
                <a:cubicBezTo>
                  <a:pt x="385" y="13"/>
                  <a:pt x="385" y="13"/>
                  <a:pt x="385" y="13"/>
                </a:cubicBezTo>
                <a:cubicBezTo>
                  <a:pt x="385" y="13"/>
                  <a:pt x="385" y="13"/>
                  <a:pt x="385" y="14"/>
                </a:cubicBezTo>
                <a:cubicBezTo>
                  <a:pt x="386" y="14"/>
                  <a:pt x="386" y="14"/>
                  <a:pt x="387" y="14"/>
                </a:cubicBezTo>
                <a:cubicBezTo>
                  <a:pt x="387" y="14"/>
                  <a:pt x="387" y="14"/>
                  <a:pt x="387" y="14"/>
                </a:cubicBezTo>
                <a:cubicBezTo>
                  <a:pt x="388" y="14"/>
                  <a:pt x="388" y="14"/>
                  <a:pt x="388" y="14"/>
                </a:cubicBezTo>
                <a:cubicBezTo>
                  <a:pt x="388" y="15"/>
                  <a:pt x="388" y="15"/>
                  <a:pt x="388" y="15"/>
                </a:cubicBezTo>
                <a:cubicBezTo>
                  <a:pt x="388" y="15"/>
                  <a:pt x="388" y="15"/>
                  <a:pt x="388" y="15"/>
                </a:cubicBezTo>
                <a:cubicBezTo>
                  <a:pt x="388" y="15"/>
                  <a:pt x="388" y="15"/>
                  <a:pt x="387" y="15"/>
                </a:cubicBezTo>
                <a:cubicBezTo>
                  <a:pt x="387" y="15"/>
                  <a:pt x="387" y="15"/>
                  <a:pt x="387" y="15"/>
                </a:cubicBezTo>
                <a:cubicBezTo>
                  <a:pt x="387" y="15"/>
                  <a:pt x="383" y="15"/>
                  <a:pt x="383" y="16"/>
                </a:cubicBezTo>
                <a:cubicBezTo>
                  <a:pt x="383" y="17"/>
                  <a:pt x="383" y="17"/>
                  <a:pt x="383" y="17"/>
                </a:cubicBezTo>
                <a:cubicBezTo>
                  <a:pt x="384" y="17"/>
                  <a:pt x="384" y="17"/>
                  <a:pt x="384" y="17"/>
                </a:cubicBezTo>
                <a:cubicBezTo>
                  <a:pt x="384" y="17"/>
                  <a:pt x="384" y="17"/>
                  <a:pt x="384" y="17"/>
                </a:cubicBezTo>
                <a:cubicBezTo>
                  <a:pt x="385" y="17"/>
                  <a:pt x="385" y="17"/>
                  <a:pt x="386" y="17"/>
                </a:cubicBezTo>
                <a:cubicBezTo>
                  <a:pt x="386" y="17"/>
                  <a:pt x="387" y="16"/>
                  <a:pt x="387" y="16"/>
                </a:cubicBezTo>
                <a:cubicBezTo>
                  <a:pt x="387" y="16"/>
                  <a:pt x="387" y="16"/>
                  <a:pt x="387" y="16"/>
                </a:cubicBezTo>
                <a:cubicBezTo>
                  <a:pt x="387" y="16"/>
                  <a:pt x="387" y="16"/>
                  <a:pt x="388" y="16"/>
                </a:cubicBezTo>
                <a:cubicBezTo>
                  <a:pt x="387" y="17"/>
                  <a:pt x="387" y="17"/>
                  <a:pt x="387" y="17"/>
                </a:cubicBezTo>
                <a:cubicBezTo>
                  <a:pt x="386" y="18"/>
                  <a:pt x="386" y="18"/>
                  <a:pt x="386" y="18"/>
                </a:cubicBezTo>
                <a:cubicBezTo>
                  <a:pt x="386" y="18"/>
                  <a:pt x="386" y="18"/>
                  <a:pt x="386" y="18"/>
                </a:cubicBezTo>
                <a:cubicBezTo>
                  <a:pt x="383" y="17"/>
                  <a:pt x="383" y="18"/>
                  <a:pt x="384" y="19"/>
                </a:cubicBezTo>
                <a:cubicBezTo>
                  <a:pt x="384" y="19"/>
                  <a:pt x="384" y="19"/>
                  <a:pt x="385" y="19"/>
                </a:cubicBezTo>
                <a:cubicBezTo>
                  <a:pt x="386" y="19"/>
                  <a:pt x="386" y="19"/>
                  <a:pt x="388" y="22"/>
                </a:cubicBezTo>
                <a:cubicBezTo>
                  <a:pt x="388" y="22"/>
                  <a:pt x="388" y="22"/>
                  <a:pt x="388" y="22"/>
                </a:cubicBezTo>
                <a:cubicBezTo>
                  <a:pt x="388" y="21"/>
                  <a:pt x="388" y="21"/>
                  <a:pt x="388" y="21"/>
                </a:cubicBezTo>
                <a:cubicBezTo>
                  <a:pt x="388" y="21"/>
                  <a:pt x="389" y="21"/>
                  <a:pt x="389" y="20"/>
                </a:cubicBezTo>
                <a:cubicBezTo>
                  <a:pt x="389" y="19"/>
                  <a:pt x="389" y="19"/>
                  <a:pt x="389" y="18"/>
                </a:cubicBezTo>
                <a:cubicBezTo>
                  <a:pt x="390" y="18"/>
                  <a:pt x="390" y="18"/>
                  <a:pt x="390" y="18"/>
                </a:cubicBezTo>
                <a:cubicBezTo>
                  <a:pt x="390" y="17"/>
                  <a:pt x="390" y="17"/>
                  <a:pt x="390" y="16"/>
                </a:cubicBezTo>
                <a:cubicBezTo>
                  <a:pt x="391" y="16"/>
                  <a:pt x="391" y="16"/>
                  <a:pt x="391" y="16"/>
                </a:cubicBezTo>
                <a:cubicBezTo>
                  <a:pt x="391" y="15"/>
                  <a:pt x="391" y="14"/>
                  <a:pt x="391" y="14"/>
                </a:cubicBezTo>
                <a:cubicBezTo>
                  <a:pt x="391" y="14"/>
                  <a:pt x="392" y="14"/>
                  <a:pt x="393" y="14"/>
                </a:cubicBezTo>
                <a:cubicBezTo>
                  <a:pt x="393" y="14"/>
                  <a:pt x="393" y="14"/>
                  <a:pt x="393" y="14"/>
                </a:cubicBezTo>
                <a:cubicBezTo>
                  <a:pt x="393" y="14"/>
                  <a:pt x="393" y="15"/>
                  <a:pt x="393" y="15"/>
                </a:cubicBezTo>
                <a:cubicBezTo>
                  <a:pt x="395" y="15"/>
                  <a:pt x="395" y="17"/>
                  <a:pt x="395" y="17"/>
                </a:cubicBezTo>
                <a:cubicBezTo>
                  <a:pt x="394" y="17"/>
                  <a:pt x="394" y="18"/>
                  <a:pt x="395" y="18"/>
                </a:cubicBezTo>
                <a:cubicBezTo>
                  <a:pt x="395" y="18"/>
                  <a:pt x="395" y="18"/>
                  <a:pt x="395" y="18"/>
                </a:cubicBezTo>
                <a:cubicBezTo>
                  <a:pt x="396" y="18"/>
                  <a:pt x="396" y="17"/>
                  <a:pt x="397" y="17"/>
                </a:cubicBezTo>
                <a:cubicBezTo>
                  <a:pt x="397" y="18"/>
                  <a:pt x="397" y="18"/>
                  <a:pt x="398" y="19"/>
                </a:cubicBezTo>
                <a:cubicBezTo>
                  <a:pt x="398" y="19"/>
                  <a:pt x="398" y="19"/>
                  <a:pt x="399" y="19"/>
                </a:cubicBezTo>
                <a:cubicBezTo>
                  <a:pt x="399" y="19"/>
                  <a:pt x="399" y="19"/>
                  <a:pt x="399" y="19"/>
                </a:cubicBezTo>
                <a:cubicBezTo>
                  <a:pt x="399" y="18"/>
                  <a:pt x="399" y="18"/>
                  <a:pt x="399" y="18"/>
                </a:cubicBezTo>
                <a:cubicBezTo>
                  <a:pt x="400" y="18"/>
                  <a:pt x="400" y="18"/>
                  <a:pt x="401" y="18"/>
                </a:cubicBezTo>
                <a:cubicBezTo>
                  <a:pt x="401" y="18"/>
                  <a:pt x="401" y="18"/>
                  <a:pt x="401" y="18"/>
                </a:cubicBezTo>
                <a:moveTo>
                  <a:pt x="609" y="325"/>
                </a:moveTo>
                <a:cubicBezTo>
                  <a:pt x="608" y="313"/>
                  <a:pt x="607" y="300"/>
                  <a:pt x="605" y="288"/>
                </a:cubicBezTo>
                <a:cubicBezTo>
                  <a:pt x="590" y="288"/>
                  <a:pt x="575" y="288"/>
                  <a:pt x="558" y="288"/>
                </a:cubicBezTo>
                <a:cubicBezTo>
                  <a:pt x="537" y="287"/>
                  <a:pt x="514" y="287"/>
                  <a:pt x="492" y="287"/>
                </a:cubicBezTo>
                <a:cubicBezTo>
                  <a:pt x="492" y="287"/>
                  <a:pt x="490" y="292"/>
                  <a:pt x="489" y="294"/>
                </a:cubicBezTo>
                <a:cubicBezTo>
                  <a:pt x="488" y="294"/>
                  <a:pt x="488" y="294"/>
                  <a:pt x="488" y="294"/>
                </a:cubicBezTo>
                <a:cubicBezTo>
                  <a:pt x="488" y="295"/>
                  <a:pt x="488" y="295"/>
                  <a:pt x="488" y="295"/>
                </a:cubicBezTo>
                <a:cubicBezTo>
                  <a:pt x="487" y="295"/>
                  <a:pt x="487" y="295"/>
                  <a:pt x="487" y="295"/>
                </a:cubicBezTo>
                <a:cubicBezTo>
                  <a:pt x="486" y="295"/>
                  <a:pt x="486" y="295"/>
                  <a:pt x="484" y="295"/>
                </a:cubicBezTo>
                <a:cubicBezTo>
                  <a:pt x="484" y="295"/>
                  <a:pt x="484" y="295"/>
                  <a:pt x="484" y="295"/>
                </a:cubicBezTo>
                <a:cubicBezTo>
                  <a:pt x="483" y="295"/>
                  <a:pt x="483" y="295"/>
                  <a:pt x="483" y="295"/>
                </a:cubicBezTo>
                <a:cubicBezTo>
                  <a:pt x="482" y="296"/>
                  <a:pt x="482" y="296"/>
                  <a:pt x="482" y="296"/>
                </a:cubicBezTo>
                <a:cubicBezTo>
                  <a:pt x="482" y="296"/>
                  <a:pt x="482" y="296"/>
                  <a:pt x="482" y="296"/>
                </a:cubicBezTo>
                <a:cubicBezTo>
                  <a:pt x="481" y="296"/>
                  <a:pt x="481" y="296"/>
                  <a:pt x="480" y="296"/>
                </a:cubicBezTo>
                <a:cubicBezTo>
                  <a:pt x="480" y="295"/>
                  <a:pt x="479" y="295"/>
                  <a:pt x="479" y="295"/>
                </a:cubicBezTo>
                <a:cubicBezTo>
                  <a:pt x="479" y="295"/>
                  <a:pt x="478" y="294"/>
                  <a:pt x="478" y="294"/>
                </a:cubicBezTo>
                <a:cubicBezTo>
                  <a:pt x="478" y="294"/>
                  <a:pt x="475" y="294"/>
                  <a:pt x="473" y="294"/>
                </a:cubicBezTo>
                <a:cubicBezTo>
                  <a:pt x="473" y="294"/>
                  <a:pt x="473" y="294"/>
                  <a:pt x="473" y="294"/>
                </a:cubicBezTo>
                <a:cubicBezTo>
                  <a:pt x="472" y="294"/>
                  <a:pt x="472" y="294"/>
                  <a:pt x="472" y="294"/>
                </a:cubicBezTo>
                <a:cubicBezTo>
                  <a:pt x="471" y="294"/>
                  <a:pt x="471" y="294"/>
                  <a:pt x="471" y="294"/>
                </a:cubicBezTo>
                <a:cubicBezTo>
                  <a:pt x="473" y="295"/>
                  <a:pt x="474" y="295"/>
                  <a:pt x="477" y="296"/>
                </a:cubicBezTo>
                <a:cubicBezTo>
                  <a:pt x="478" y="296"/>
                  <a:pt x="478" y="297"/>
                  <a:pt x="478" y="297"/>
                </a:cubicBezTo>
                <a:cubicBezTo>
                  <a:pt x="478" y="298"/>
                  <a:pt x="478" y="298"/>
                  <a:pt x="478" y="298"/>
                </a:cubicBezTo>
                <a:cubicBezTo>
                  <a:pt x="478" y="299"/>
                  <a:pt x="478" y="299"/>
                  <a:pt x="479" y="300"/>
                </a:cubicBezTo>
                <a:cubicBezTo>
                  <a:pt x="479" y="300"/>
                  <a:pt x="479" y="301"/>
                  <a:pt x="479" y="301"/>
                </a:cubicBezTo>
                <a:cubicBezTo>
                  <a:pt x="479" y="302"/>
                  <a:pt x="479" y="302"/>
                  <a:pt x="479" y="302"/>
                </a:cubicBezTo>
                <a:cubicBezTo>
                  <a:pt x="479" y="303"/>
                  <a:pt x="479" y="303"/>
                  <a:pt x="479" y="303"/>
                </a:cubicBezTo>
                <a:cubicBezTo>
                  <a:pt x="479" y="306"/>
                  <a:pt x="482" y="308"/>
                  <a:pt x="483" y="311"/>
                </a:cubicBezTo>
                <a:cubicBezTo>
                  <a:pt x="485" y="314"/>
                  <a:pt x="486" y="314"/>
                  <a:pt x="487" y="315"/>
                </a:cubicBezTo>
                <a:cubicBezTo>
                  <a:pt x="488" y="315"/>
                  <a:pt x="488" y="315"/>
                  <a:pt x="489" y="315"/>
                </a:cubicBezTo>
                <a:cubicBezTo>
                  <a:pt x="491" y="316"/>
                  <a:pt x="491" y="313"/>
                  <a:pt x="492" y="312"/>
                </a:cubicBezTo>
                <a:cubicBezTo>
                  <a:pt x="492" y="313"/>
                  <a:pt x="493" y="313"/>
                  <a:pt x="493" y="313"/>
                </a:cubicBezTo>
                <a:cubicBezTo>
                  <a:pt x="495" y="316"/>
                  <a:pt x="498" y="318"/>
                  <a:pt x="499" y="321"/>
                </a:cubicBezTo>
                <a:cubicBezTo>
                  <a:pt x="505" y="332"/>
                  <a:pt x="505" y="332"/>
                  <a:pt x="505" y="332"/>
                </a:cubicBezTo>
                <a:cubicBezTo>
                  <a:pt x="505" y="333"/>
                  <a:pt x="505" y="333"/>
                  <a:pt x="505" y="333"/>
                </a:cubicBezTo>
                <a:cubicBezTo>
                  <a:pt x="504" y="335"/>
                  <a:pt x="504" y="337"/>
                  <a:pt x="505" y="339"/>
                </a:cubicBezTo>
                <a:cubicBezTo>
                  <a:pt x="506" y="341"/>
                  <a:pt x="509" y="340"/>
                  <a:pt x="510" y="341"/>
                </a:cubicBezTo>
                <a:cubicBezTo>
                  <a:pt x="511" y="342"/>
                  <a:pt x="516" y="352"/>
                  <a:pt x="516" y="352"/>
                </a:cubicBezTo>
                <a:cubicBezTo>
                  <a:pt x="518" y="356"/>
                  <a:pt x="514" y="362"/>
                  <a:pt x="519" y="364"/>
                </a:cubicBezTo>
                <a:cubicBezTo>
                  <a:pt x="519" y="364"/>
                  <a:pt x="525" y="368"/>
                  <a:pt x="527" y="373"/>
                </a:cubicBezTo>
                <a:cubicBezTo>
                  <a:pt x="527" y="376"/>
                  <a:pt x="528" y="376"/>
                  <a:pt x="529" y="377"/>
                </a:cubicBezTo>
                <a:cubicBezTo>
                  <a:pt x="531" y="379"/>
                  <a:pt x="531" y="379"/>
                  <a:pt x="538" y="397"/>
                </a:cubicBezTo>
                <a:cubicBezTo>
                  <a:pt x="538" y="401"/>
                  <a:pt x="538" y="404"/>
                  <a:pt x="538" y="408"/>
                </a:cubicBezTo>
                <a:cubicBezTo>
                  <a:pt x="539" y="414"/>
                  <a:pt x="547" y="415"/>
                  <a:pt x="549" y="412"/>
                </a:cubicBezTo>
                <a:cubicBezTo>
                  <a:pt x="553" y="408"/>
                  <a:pt x="553" y="408"/>
                  <a:pt x="555" y="407"/>
                </a:cubicBezTo>
                <a:cubicBezTo>
                  <a:pt x="557" y="407"/>
                  <a:pt x="559" y="407"/>
                  <a:pt x="561" y="407"/>
                </a:cubicBezTo>
                <a:cubicBezTo>
                  <a:pt x="561" y="407"/>
                  <a:pt x="561" y="407"/>
                  <a:pt x="561" y="407"/>
                </a:cubicBezTo>
                <a:cubicBezTo>
                  <a:pt x="562" y="408"/>
                  <a:pt x="562" y="408"/>
                  <a:pt x="563" y="408"/>
                </a:cubicBezTo>
                <a:cubicBezTo>
                  <a:pt x="563" y="408"/>
                  <a:pt x="563" y="408"/>
                  <a:pt x="563" y="408"/>
                </a:cubicBezTo>
                <a:cubicBezTo>
                  <a:pt x="564" y="408"/>
                  <a:pt x="564" y="407"/>
                  <a:pt x="565" y="406"/>
                </a:cubicBezTo>
                <a:cubicBezTo>
                  <a:pt x="569" y="400"/>
                  <a:pt x="577" y="402"/>
                  <a:pt x="582" y="397"/>
                </a:cubicBezTo>
                <a:cubicBezTo>
                  <a:pt x="583" y="396"/>
                  <a:pt x="583" y="396"/>
                  <a:pt x="586" y="396"/>
                </a:cubicBezTo>
                <a:cubicBezTo>
                  <a:pt x="587" y="395"/>
                  <a:pt x="587" y="395"/>
                  <a:pt x="587" y="395"/>
                </a:cubicBezTo>
                <a:cubicBezTo>
                  <a:pt x="587" y="392"/>
                  <a:pt x="587" y="392"/>
                  <a:pt x="588" y="391"/>
                </a:cubicBezTo>
                <a:cubicBezTo>
                  <a:pt x="589" y="391"/>
                  <a:pt x="589" y="391"/>
                  <a:pt x="591" y="390"/>
                </a:cubicBezTo>
                <a:cubicBezTo>
                  <a:pt x="593" y="389"/>
                  <a:pt x="593" y="389"/>
                  <a:pt x="601" y="389"/>
                </a:cubicBezTo>
                <a:cubicBezTo>
                  <a:pt x="601" y="389"/>
                  <a:pt x="601" y="385"/>
                  <a:pt x="603" y="382"/>
                </a:cubicBezTo>
                <a:cubicBezTo>
                  <a:pt x="605" y="382"/>
                  <a:pt x="606" y="382"/>
                  <a:pt x="608" y="382"/>
                </a:cubicBezTo>
                <a:cubicBezTo>
                  <a:pt x="609" y="379"/>
                  <a:pt x="610" y="376"/>
                  <a:pt x="610" y="376"/>
                </a:cubicBezTo>
                <a:cubicBezTo>
                  <a:pt x="611" y="365"/>
                  <a:pt x="610" y="354"/>
                  <a:pt x="610" y="342"/>
                </a:cubicBezTo>
                <a:cubicBezTo>
                  <a:pt x="609" y="343"/>
                  <a:pt x="609" y="343"/>
                  <a:pt x="609" y="343"/>
                </a:cubicBezTo>
                <a:cubicBezTo>
                  <a:pt x="608" y="342"/>
                  <a:pt x="609" y="340"/>
                  <a:pt x="608" y="339"/>
                </a:cubicBezTo>
                <a:cubicBezTo>
                  <a:pt x="607" y="339"/>
                  <a:pt x="607" y="339"/>
                  <a:pt x="607" y="338"/>
                </a:cubicBezTo>
                <a:cubicBezTo>
                  <a:pt x="607" y="335"/>
                  <a:pt x="606" y="333"/>
                  <a:pt x="606" y="331"/>
                </a:cubicBezTo>
                <a:cubicBezTo>
                  <a:pt x="606" y="330"/>
                  <a:pt x="606" y="330"/>
                  <a:pt x="605" y="329"/>
                </a:cubicBezTo>
                <a:cubicBezTo>
                  <a:pt x="602" y="331"/>
                  <a:pt x="602" y="331"/>
                  <a:pt x="601" y="340"/>
                </a:cubicBezTo>
                <a:cubicBezTo>
                  <a:pt x="600" y="340"/>
                  <a:pt x="599" y="340"/>
                  <a:pt x="597" y="340"/>
                </a:cubicBezTo>
                <a:cubicBezTo>
                  <a:pt x="596" y="340"/>
                  <a:pt x="596" y="340"/>
                  <a:pt x="596" y="340"/>
                </a:cubicBezTo>
                <a:cubicBezTo>
                  <a:pt x="595" y="340"/>
                  <a:pt x="594" y="339"/>
                  <a:pt x="593" y="339"/>
                </a:cubicBezTo>
                <a:cubicBezTo>
                  <a:pt x="592" y="339"/>
                  <a:pt x="592" y="339"/>
                  <a:pt x="592" y="339"/>
                </a:cubicBezTo>
                <a:cubicBezTo>
                  <a:pt x="589" y="341"/>
                  <a:pt x="589" y="341"/>
                  <a:pt x="588" y="343"/>
                </a:cubicBezTo>
                <a:cubicBezTo>
                  <a:pt x="588" y="343"/>
                  <a:pt x="584" y="342"/>
                  <a:pt x="584" y="337"/>
                </a:cubicBezTo>
                <a:cubicBezTo>
                  <a:pt x="584" y="337"/>
                  <a:pt x="584" y="336"/>
                  <a:pt x="585" y="336"/>
                </a:cubicBezTo>
                <a:cubicBezTo>
                  <a:pt x="586" y="335"/>
                  <a:pt x="586" y="335"/>
                  <a:pt x="587" y="335"/>
                </a:cubicBezTo>
                <a:cubicBezTo>
                  <a:pt x="587" y="335"/>
                  <a:pt x="588" y="335"/>
                  <a:pt x="588" y="335"/>
                </a:cubicBezTo>
                <a:cubicBezTo>
                  <a:pt x="594" y="338"/>
                  <a:pt x="594" y="334"/>
                  <a:pt x="594" y="334"/>
                </a:cubicBezTo>
                <a:cubicBezTo>
                  <a:pt x="593" y="334"/>
                  <a:pt x="593" y="334"/>
                  <a:pt x="593" y="334"/>
                </a:cubicBezTo>
                <a:cubicBezTo>
                  <a:pt x="592" y="333"/>
                  <a:pt x="592" y="333"/>
                  <a:pt x="591" y="333"/>
                </a:cubicBezTo>
                <a:cubicBezTo>
                  <a:pt x="591" y="333"/>
                  <a:pt x="590" y="333"/>
                  <a:pt x="590" y="334"/>
                </a:cubicBezTo>
                <a:cubicBezTo>
                  <a:pt x="589" y="334"/>
                  <a:pt x="589" y="334"/>
                  <a:pt x="588" y="334"/>
                </a:cubicBezTo>
                <a:cubicBezTo>
                  <a:pt x="585" y="333"/>
                  <a:pt x="582" y="333"/>
                  <a:pt x="580" y="332"/>
                </a:cubicBezTo>
                <a:cubicBezTo>
                  <a:pt x="579" y="332"/>
                  <a:pt x="578" y="332"/>
                  <a:pt x="578" y="332"/>
                </a:cubicBezTo>
                <a:cubicBezTo>
                  <a:pt x="578" y="330"/>
                  <a:pt x="578" y="327"/>
                  <a:pt x="577" y="325"/>
                </a:cubicBezTo>
                <a:cubicBezTo>
                  <a:pt x="576" y="324"/>
                  <a:pt x="576" y="324"/>
                  <a:pt x="570" y="321"/>
                </a:cubicBezTo>
                <a:cubicBezTo>
                  <a:pt x="568" y="316"/>
                  <a:pt x="565" y="311"/>
                  <a:pt x="565" y="305"/>
                </a:cubicBezTo>
                <a:cubicBezTo>
                  <a:pt x="566" y="301"/>
                  <a:pt x="571" y="303"/>
                  <a:pt x="572" y="303"/>
                </a:cubicBezTo>
                <a:cubicBezTo>
                  <a:pt x="572" y="304"/>
                  <a:pt x="572" y="304"/>
                  <a:pt x="576" y="308"/>
                </a:cubicBezTo>
                <a:cubicBezTo>
                  <a:pt x="578" y="310"/>
                  <a:pt x="578" y="310"/>
                  <a:pt x="580" y="314"/>
                </a:cubicBezTo>
                <a:cubicBezTo>
                  <a:pt x="581" y="317"/>
                  <a:pt x="584" y="317"/>
                  <a:pt x="586" y="319"/>
                </a:cubicBezTo>
                <a:cubicBezTo>
                  <a:pt x="589" y="323"/>
                  <a:pt x="590" y="323"/>
                  <a:pt x="598" y="324"/>
                </a:cubicBezTo>
                <a:cubicBezTo>
                  <a:pt x="599" y="324"/>
                  <a:pt x="599" y="324"/>
                  <a:pt x="599" y="324"/>
                </a:cubicBezTo>
                <a:cubicBezTo>
                  <a:pt x="599" y="324"/>
                  <a:pt x="600" y="324"/>
                  <a:pt x="600" y="324"/>
                </a:cubicBezTo>
                <a:cubicBezTo>
                  <a:pt x="601" y="324"/>
                  <a:pt x="602" y="324"/>
                  <a:pt x="604" y="323"/>
                </a:cubicBezTo>
                <a:cubicBezTo>
                  <a:pt x="604" y="323"/>
                  <a:pt x="605" y="323"/>
                  <a:pt x="605" y="323"/>
                </a:cubicBezTo>
                <a:cubicBezTo>
                  <a:pt x="607" y="323"/>
                  <a:pt x="607" y="323"/>
                  <a:pt x="609" y="325"/>
                </a:cubicBezTo>
                <a:cubicBezTo>
                  <a:pt x="609" y="325"/>
                  <a:pt x="609" y="325"/>
                  <a:pt x="609" y="325"/>
                </a:cubicBezTo>
                <a:moveTo>
                  <a:pt x="680" y="160"/>
                </a:moveTo>
                <a:cubicBezTo>
                  <a:pt x="671" y="147"/>
                  <a:pt x="657" y="130"/>
                  <a:pt x="646" y="118"/>
                </a:cubicBezTo>
                <a:cubicBezTo>
                  <a:pt x="649" y="120"/>
                  <a:pt x="614" y="121"/>
                  <a:pt x="550" y="121"/>
                </a:cubicBezTo>
                <a:cubicBezTo>
                  <a:pt x="577" y="168"/>
                  <a:pt x="596" y="225"/>
                  <a:pt x="605" y="288"/>
                </a:cubicBezTo>
                <a:cubicBezTo>
                  <a:pt x="690" y="289"/>
                  <a:pt x="736" y="287"/>
                  <a:pt x="736" y="284"/>
                </a:cubicBezTo>
                <a:cubicBezTo>
                  <a:pt x="730" y="264"/>
                  <a:pt x="730" y="264"/>
                  <a:pt x="730" y="264"/>
                </a:cubicBezTo>
                <a:cubicBezTo>
                  <a:pt x="718" y="228"/>
                  <a:pt x="718" y="227"/>
                  <a:pt x="709" y="210"/>
                </a:cubicBezTo>
                <a:cubicBezTo>
                  <a:pt x="693" y="178"/>
                  <a:pt x="690" y="173"/>
                  <a:pt x="680" y="160"/>
                </a:cubicBezTo>
                <a:moveTo>
                  <a:pt x="415" y="119"/>
                </a:moveTo>
                <a:cubicBezTo>
                  <a:pt x="416" y="119"/>
                  <a:pt x="418" y="119"/>
                  <a:pt x="420" y="119"/>
                </a:cubicBezTo>
                <a:cubicBezTo>
                  <a:pt x="419" y="119"/>
                  <a:pt x="419" y="119"/>
                  <a:pt x="419" y="119"/>
                </a:cubicBezTo>
                <a:cubicBezTo>
                  <a:pt x="418" y="119"/>
                  <a:pt x="418" y="119"/>
                  <a:pt x="418" y="119"/>
                </a:cubicBezTo>
                <a:cubicBezTo>
                  <a:pt x="418" y="119"/>
                  <a:pt x="418" y="119"/>
                  <a:pt x="418" y="119"/>
                </a:cubicBezTo>
                <a:cubicBezTo>
                  <a:pt x="418" y="119"/>
                  <a:pt x="418" y="119"/>
                  <a:pt x="417" y="118"/>
                </a:cubicBezTo>
                <a:cubicBezTo>
                  <a:pt x="417" y="117"/>
                  <a:pt x="417" y="117"/>
                  <a:pt x="417" y="117"/>
                </a:cubicBezTo>
                <a:cubicBezTo>
                  <a:pt x="417" y="117"/>
                  <a:pt x="417" y="117"/>
                  <a:pt x="417" y="117"/>
                </a:cubicBezTo>
                <a:cubicBezTo>
                  <a:pt x="416" y="117"/>
                  <a:pt x="416" y="117"/>
                  <a:pt x="415" y="117"/>
                </a:cubicBezTo>
                <a:cubicBezTo>
                  <a:pt x="415" y="117"/>
                  <a:pt x="415" y="117"/>
                  <a:pt x="415" y="117"/>
                </a:cubicBezTo>
                <a:cubicBezTo>
                  <a:pt x="414" y="118"/>
                  <a:pt x="414" y="118"/>
                  <a:pt x="414" y="118"/>
                </a:cubicBezTo>
                <a:cubicBezTo>
                  <a:pt x="414" y="118"/>
                  <a:pt x="414" y="118"/>
                  <a:pt x="414" y="118"/>
                </a:cubicBezTo>
                <a:cubicBezTo>
                  <a:pt x="415" y="119"/>
                  <a:pt x="415" y="119"/>
                  <a:pt x="415" y="119"/>
                </a:cubicBezTo>
                <a:moveTo>
                  <a:pt x="416" y="52"/>
                </a:moveTo>
                <a:cubicBezTo>
                  <a:pt x="416" y="51"/>
                  <a:pt x="416" y="50"/>
                  <a:pt x="415" y="50"/>
                </a:cubicBezTo>
                <a:cubicBezTo>
                  <a:pt x="415" y="50"/>
                  <a:pt x="415" y="50"/>
                  <a:pt x="415" y="50"/>
                </a:cubicBezTo>
                <a:cubicBezTo>
                  <a:pt x="415" y="50"/>
                  <a:pt x="415" y="50"/>
                  <a:pt x="415" y="50"/>
                </a:cubicBezTo>
                <a:cubicBezTo>
                  <a:pt x="414" y="50"/>
                  <a:pt x="414" y="50"/>
                  <a:pt x="413" y="50"/>
                </a:cubicBezTo>
                <a:cubicBezTo>
                  <a:pt x="414" y="50"/>
                  <a:pt x="414" y="50"/>
                  <a:pt x="414" y="50"/>
                </a:cubicBezTo>
                <a:cubicBezTo>
                  <a:pt x="414" y="51"/>
                  <a:pt x="414" y="51"/>
                  <a:pt x="414" y="51"/>
                </a:cubicBezTo>
                <a:cubicBezTo>
                  <a:pt x="414" y="51"/>
                  <a:pt x="414" y="52"/>
                  <a:pt x="414" y="52"/>
                </a:cubicBezTo>
                <a:cubicBezTo>
                  <a:pt x="415" y="52"/>
                  <a:pt x="415" y="52"/>
                  <a:pt x="416" y="52"/>
                </a:cubicBezTo>
                <a:moveTo>
                  <a:pt x="550" y="121"/>
                </a:moveTo>
                <a:cubicBezTo>
                  <a:pt x="537" y="99"/>
                  <a:pt x="522" y="79"/>
                  <a:pt x="507" y="62"/>
                </a:cubicBezTo>
                <a:cubicBezTo>
                  <a:pt x="507" y="63"/>
                  <a:pt x="507" y="63"/>
                  <a:pt x="507" y="63"/>
                </a:cubicBezTo>
                <a:cubicBezTo>
                  <a:pt x="506" y="64"/>
                  <a:pt x="506" y="64"/>
                  <a:pt x="506" y="64"/>
                </a:cubicBezTo>
                <a:cubicBezTo>
                  <a:pt x="505" y="63"/>
                  <a:pt x="504" y="63"/>
                  <a:pt x="504" y="63"/>
                </a:cubicBezTo>
                <a:cubicBezTo>
                  <a:pt x="504" y="63"/>
                  <a:pt x="504" y="63"/>
                  <a:pt x="503" y="63"/>
                </a:cubicBezTo>
                <a:cubicBezTo>
                  <a:pt x="503" y="64"/>
                  <a:pt x="504" y="65"/>
                  <a:pt x="504" y="65"/>
                </a:cubicBezTo>
                <a:cubicBezTo>
                  <a:pt x="504" y="65"/>
                  <a:pt x="503" y="65"/>
                  <a:pt x="503" y="65"/>
                </a:cubicBezTo>
                <a:cubicBezTo>
                  <a:pt x="501" y="64"/>
                  <a:pt x="501" y="64"/>
                  <a:pt x="498" y="61"/>
                </a:cubicBezTo>
                <a:cubicBezTo>
                  <a:pt x="497" y="62"/>
                  <a:pt x="497" y="62"/>
                  <a:pt x="497" y="62"/>
                </a:cubicBezTo>
                <a:cubicBezTo>
                  <a:pt x="497" y="62"/>
                  <a:pt x="497" y="62"/>
                  <a:pt x="496" y="62"/>
                </a:cubicBezTo>
                <a:cubicBezTo>
                  <a:pt x="496" y="63"/>
                  <a:pt x="496" y="63"/>
                  <a:pt x="496" y="63"/>
                </a:cubicBezTo>
                <a:cubicBezTo>
                  <a:pt x="495" y="63"/>
                  <a:pt x="495" y="63"/>
                  <a:pt x="495" y="63"/>
                </a:cubicBezTo>
                <a:cubicBezTo>
                  <a:pt x="494" y="63"/>
                  <a:pt x="494" y="63"/>
                  <a:pt x="494" y="63"/>
                </a:cubicBezTo>
                <a:cubicBezTo>
                  <a:pt x="494" y="64"/>
                  <a:pt x="493" y="64"/>
                  <a:pt x="493" y="64"/>
                </a:cubicBezTo>
                <a:cubicBezTo>
                  <a:pt x="492" y="65"/>
                  <a:pt x="492" y="65"/>
                  <a:pt x="492" y="65"/>
                </a:cubicBezTo>
                <a:cubicBezTo>
                  <a:pt x="490" y="65"/>
                  <a:pt x="490" y="65"/>
                  <a:pt x="490" y="67"/>
                </a:cubicBezTo>
                <a:cubicBezTo>
                  <a:pt x="489" y="67"/>
                  <a:pt x="489" y="67"/>
                  <a:pt x="488" y="67"/>
                </a:cubicBezTo>
                <a:cubicBezTo>
                  <a:pt x="487" y="68"/>
                  <a:pt x="487" y="68"/>
                  <a:pt x="487" y="68"/>
                </a:cubicBezTo>
                <a:cubicBezTo>
                  <a:pt x="490" y="70"/>
                  <a:pt x="490" y="70"/>
                  <a:pt x="490" y="70"/>
                </a:cubicBezTo>
                <a:cubicBezTo>
                  <a:pt x="489" y="72"/>
                  <a:pt x="489" y="72"/>
                  <a:pt x="486" y="73"/>
                </a:cubicBezTo>
                <a:cubicBezTo>
                  <a:pt x="486" y="73"/>
                  <a:pt x="486" y="73"/>
                  <a:pt x="486" y="73"/>
                </a:cubicBezTo>
                <a:cubicBezTo>
                  <a:pt x="480" y="69"/>
                  <a:pt x="480" y="69"/>
                  <a:pt x="480" y="68"/>
                </a:cubicBezTo>
                <a:cubicBezTo>
                  <a:pt x="481" y="68"/>
                  <a:pt x="482" y="68"/>
                  <a:pt x="483" y="68"/>
                </a:cubicBezTo>
                <a:cubicBezTo>
                  <a:pt x="483" y="67"/>
                  <a:pt x="482" y="66"/>
                  <a:pt x="482" y="65"/>
                </a:cubicBezTo>
                <a:cubicBezTo>
                  <a:pt x="481" y="65"/>
                  <a:pt x="481" y="65"/>
                  <a:pt x="480" y="65"/>
                </a:cubicBezTo>
                <a:cubicBezTo>
                  <a:pt x="479" y="64"/>
                  <a:pt x="479" y="64"/>
                  <a:pt x="477" y="63"/>
                </a:cubicBezTo>
                <a:cubicBezTo>
                  <a:pt x="477" y="63"/>
                  <a:pt x="477" y="63"/>
                  <a:pt x="476" y="63"/>
                </a:cubicBezTo>
                <a:cubicBezTo>
                  <a:pt x="476" y="63"/>
                  <a:pt x="476" y="63"/>
                  <a:pt x="476" y="63"/>
                </a:cubicBezTo>
                <a:cubicBezTo>
                  <a:pt x="475" y="62"/>
                  <a:pt x="475" y="62"/>
                  <a:pt x="473" y="62"/>
                </a:cubicBezTo>
                <a:cubicBezTo>
                  <a:pt x="472" y="62"/>
                  <a:pt x="472" y="62"/>
                  <a:pt x="472" y="62"/>
                </a:cubicBezTo>
                <a:cubicBezTo>
                  <a:pt x="471" y="63"/>
                  <a:pt x="471" y="63"/>
                  <a:pt x="472" y="63"/>
                </a:cubicBezTo>
                <a:cubicBezTo>
                  <a:pt x="472" y="64"/>
                  <a:pt x="472" y="64"/>
                  <a:pt x="473" y="64"/>
                </a:cubicBezTo>
                <a:cubicBezTo>
                  <a:pt x="475" y="65"/>
                  <a:pt x="476" y="67"/>
                  <a:pt x="476" y="68"/>
                </a:cubicBezTo>
                <a:cubicBezTo>
                  <a:pt x="476" y="69"/>
                  <a:pt x="476" y="70"/>
                  <a:pt x="478" y="71"/>
                </a:cubicBezTo>
                <a:cubicBezTo>
                  <a:pt x="479" y="71"/>
                  <a:pt x="479" y="71"/>
                  <a:pt x="481" y="73"/>
                </a:cubicBezTo>
                <a:cubicBezTo>
                  <a:pt x="481" y="73"/>
                  <a:pt x="481" y="73"/>
                  <a:pt x="481" y="73"/>
                </a:cubicBezTo>
                <a:cubicBezTo>
                  <a:pt x="481" y="75"/>
                  <a:pt x="482" y="76"/>
                  <a:pt x="483" y="77"/>
                </a:cubicBezTo>
                <a:cubicBezTo>
                  <a:pt x="480" y="77"/>
                  <a:pt x="480" y="77"/>
                  <a:pt x="480" y="76"/>
                </a:cubicBezTo>
                <a:cubicBezTo>
                  <a:pt x="479" y="75"/>
                  <a:pt x="479" y="75"/>
                  <a:pt x="479" y="75"/>
                </a:cubicBezTo>
                <a:cubicBezTo>
                  <a:pt x="479" y="75"/>
                  <a:pt x="479" y="75"/>
                  <a:pt x="474" y="75"/>
                </a:cubicBezTo>
                <a:cubicBezTo>
                  <a:pt x="474" y="76"/>
                  <a:pt x="474" y="77"/>
                  <a:pt x="474" y="77"/>
                </a:cubicBezTo>
                <a:cubicBezTo>
                  <a:pt x="471" y="78"/>
                  <a:pt x="471" y="78"/>
                  <a:pt x="471" y="80"/>
                </a:cubicBezTo>
                <a:cubicBezTo>
                  <a:pt x="470" y="80"/>
                  <a:pt x="470" y="80"/>
                  <a:pt x="470" y="80"/>
                </a:cubicBezTo>
                <a:cubicBezTo>
                  <a:pt x="470" y="80"/>
                  <a:pt x="470" y="80"/>
                  <a:pt x="470" y="80"/>
                </a:cubicBezTo>
                <a:cubicBezTo>
                  <a:pt x="471" y="82"/>
                  <a:pt x="474" y="83"/>
                  <a:pt x="475" y="85"/>
                </a:cubicBezTo>
                <a:cubicBezTo>
                  <a:pt x="474" y="85"/>
                  <a:pt x="474" y="85"/>
                  <a:pt x="474" y="85"/>
                </a:cubicBezTo>
                <a:cubicBezTo>
                  <a:pt x="471" y="85"/>
                  <a:pt x="471" y="85"/>
                  <a:pt x="470" y="85"/>
                </a:cubicBezTo>
                <a:cubicBezTo>
                  <a:pt x="470" y="85"/>
                  <a:pt x="470" y="85"/>
                  <a:pt x="469" y="85"/>
                </a:cubicBezTo>
                <a:cubicBezTo>
                  <a:pt x="464" y="84"/>
                  <a:pt x="462" y="82"/>
                  <a:pt x="462" y="81"/>
                </a:cubicBezTo>
                <a:cubicBezTo>
                  <a:pt x="461" y="82"/>
                  <a:pt x="461" y="82"/>
                  <a:pt x="460" y="83"/>
                </a:cubicBezTo>
                <a:cubicBezTo>
                  <a:pt x="460" y="84"/>
                  <a:pt x="460" y="85"/>
                  <a:pt x="463" y="85"/>
                </a:cubicBezTo>
                <a:cubicBezTo>
                  <a:pt x="463" y="86"/>
                  <a:pt x="463" y="86"/>
                  <a:pt x="463" y="86"/>
                </a:cubicBezTo>
                <a:cubicBezTo>
                  <a:pt x="464" y="87"/>
                  <a:pt x="464" y="87"/>
                  <a:pt x="464" y="87"/>
                </a:cubicBezTo>
                <a:cubicBezTo>
                  <a:pt x="466" y="87"/>
                  <a:pt x="467" y="87"/>
                  <a:pt x="468" y="88"/>
                </a:cubicBezTo>
                <a:cubicBezTo>
                  <a:pt x="468" y="89"/>
                  <a:pt x="468" y="89"/>
                  <a:pt x="468" y="89"/>
                </a:cubicBezTo>
                <a:cubicBezTo>
                  <a:pt x="467" y="89"/>
                  <a:pt x="466" y="89"/>
                  <a:pt x="465" y="89"/>
                </a:cubicBezTo>
                <a:cubicBezTo>
                  <a:pt x="464" y="90"/>
                  <a:pt x="464" y="90"/>
                  <a:pt x="464" y="90"/>
                </a:cubicBezTo>
                <a:cubicBezTo>
                  <a:pt x="455" y="83"/>
                  <a:pt x="455" y="83"/>
                  <a:pt x="455" y="83"/>
                </a:cubicBezTo>
                <a:cubicBezTo>
                  <a:pt x="454" y="83"/>
                  <a:pt x="453" y="83"/>
                  <a:pt x="453" y="83"/>
                </a:cubicBezTo>
                <a:cubicBezTo>
                  <a:pt x="452" y="80"/>
                  <a:pt x="452" y="80"/>
                  <a:pt x="452" y="80"/>
                </a:cubicBezTo>
                <a:cubicBezTo>
                  <a:pt x="450" y="75"/>
                  <a:pt x="443" y="75"/>
                  <a:pt x="441" y="70"/>
                </a:cubicBezTo>
                <a:cubicBezTo>
                  <a:pt x="443" y="71"/>
                  <a:pt x="452" y="74"/>
                  <a:pt x="452" y="74"/>
                </a:cubicBezTo>
                <a:cubicBezTo>
                  <a:pt x="454" y="74"/>
                  <a:pt x="455" y="75"/>
                  <a:pt x="457" y="75"/>
                </a:cubicBezTo>
                <a:cubicBezTo>
                  <a:pt x="459" y="75"/>
                  <a:pt x="460" y="76"/>
                  <a:pt x="462" y="76"/>
                </a:cubicBezTo>
                <a:cubicBezTo>
                  <a:pt x="463" y="76"/>
                  <a:pt x="463" y="76"/>
                  <a:pt x="464" y="76"/>
                </a:cubicBezTo>
                <a:cubicBezTo>
                  <a:pt x="464" y="76"/>
                  <a:pt x="464" y="76"/>
                  <a:pt x="464" y="76"/>
                </a:cubicBezTo>
                <a:cubicBezTo>
                  <a:pt x="477" y="72"/>
                  <a:pt x="464" y="66"/>
                  <a:pt x="464" y="66"/>
                </a:cubicBezTo>
                <a:cubicBezTo>
                  <a:pt x="454" y="62"/>
                  <a:pt x="454" y="62"/>
                  <a:pt x="454" y="62"/>
                </a:cubicBezTo>
                <a:cubicBezTo>
                  <a:pt x="453" y="61"/>
                  <a:pt x="452" y="61"/>
                  <a:pt x="451" y="61"/>
                </a:cubicBezTo>
                <a:cubicBezTo>
                  <a:pt x="450" y="60"/>
                  <a:pt x="450" y="60"/>
                  <a:pt x="447" y="60"/>
                </a:cubicBezTo>
                <a:cubicBezTo>
                  <a:pt x="446" y="60"/>
                  <a:pt x="446" y="60"/>
                  <a:pt x="446" y="60"/>
                </a:cubicBezTo>
                <a:cubicBezTo>
                  <a:pt x="445" y="60"/>
                  <a:pt x="444" y="59"/>
                  <a:pt x="443" y="58"/>
                </a:cubicBezTo>
                <a:cubicBezTo>
                  <a:pt x="442" y="58"/>
                  <a:pt x="441" y="58"/>
                  <a:pt x="441" y="58"/>
                </a:cubicBezTo>
                <a:cubicBezTo>
                  <a:pt x="441" y="59"/>
                  <a:pt x="441" y="59"/>
                  <a:pt x="441" y="59"/>
                </a:cubicBezTo>
                <a:cubicBezTo>
                  <a:pt x="440" y="60"/>
                  <a:pt x="440" y="60"/>
                  <a:pt x="440" y="60"/>
                </a:cubicBezTo>
                <a:cubicBezTo>
                  <a:pt x="439" y="59"/>
                  <a:pt x="439" y="59"/>
                  <a:pt x="439" y="59"/>
                </a:cubicBezTo>
                <a:cubicBezTo>
                  <a:pt x="439" y="59"/>
                  <a:pt x="439" y="58"/>
                  <a:pt x="439" y="58"/>
                </a:cubicBezTo>
                <a:cubicBezTo>
                  <a:pt x="439" y="57"/>
                  <a:pt x="439" y="57"/>
                  <a:pt x="439" y="57"/>
                </a:cubicBezTo>
                <a:cubicBezTo>
                  <a:pt x="438" y="57"/>
                  <a:pt x="437" y="57"/>
                  <a:pt x="436" y="55"/>
                </a:cubicBezTo>
                <a:cubicBezTo>
                  <a:pt x="436" y="55"/>
                  <a:pt x="435" y="55"/>
                  <a:pt x="435" y="55"/>
                </a:cubicBezTo>
                <a:cubicBezTo>
                  <a:pt x="434" y="56"/>
                  <a:pt x="434" y="56"/>
                  <a:pt x="434" y="56"/>
                </a:cubicBezTo>
                <a:cubicBezTo>
                  <a:pt x="432" y="56"/>
                  <a:pt x="431" y="55"/>
                  <a:pt x="429" y="54"/>
                </a:cubicBezTo>
                <a:cubicBezTo>
                  <a:pt x="428" y="54"/>
                  <a:pt x="428" y="54"/>
                  <a:pt x="428" y="54"/>
                </a:cubicBezTo>
                <a:cubicBezTo>
                  <a:pt x="428" y="54"/>
                  <a:pt x="429" y="54"/>
                  <a:pt x="429" y="54"/>
                </a:cubicBezTo>
                <a:cubicBezTo>
                  <a:pt x="429" y="53"/>
                  <a:pt x="429" y="53"/>
                  <a:pt x="430" y="52"/>
                </a:cubicBezTo>
                <a:cubicBezTo>
                  <a:pt x="429" y="52"/>
                  <a:pt x="427" y="50"/>
                  <a:pt x="423" y="50"/>
                </a:cubicBezTo>
                <a:cubicBezTo>
                  <a:pt x="423" y="50"/>
                  <a:pt x="423" y="51"/>
                  <a:pt x="423" y="51"/>
                </a:cubicBezTo>
                <a:cubicBezTo>
                  <a:pt x="423" y="51"/>
                  <a:pt x="423" y="51"/>
                  <a:pt x="422" y="51"/>
                </a:cubicBezTo>
                <a:cubicBezTo>
                  <a:pt x="422" y="51"/>
                  <a:pt x="421" y="51"/>
                  <a:pt x="421" y="50"/>
                </a:cubicBezTo>
                <a:cubicBezTo>
                  <a:pt x="422" y="49"/>
                  <a:pt x="422" y="49"/>
                  <a:pt x="422" y="49"/>
                </a:cubicBezTo>
                <a:cubicBezTo>
                  <a:pt x="422" y="49"/>
                  <a:pt x="422" y="49"/>
                  <a:pt x="422" y="49"/>
                </a:cubicBezTo>
                <a:cubicBezTo>
                  <a:pt x="418" y="48"/>
                  <a:pt x="418" y="48"/>
                  <a:pt x="418" y="48"/>
                </a:cubicBezTo>
                <a:cubicBezTo>
                  <a:pt x="418" y="49"/>
                  <a:pt x="418" y="50"/>
                  <a:pt x="418" y="50"/>
                </a:cubicBezTo>
                <a:cubicBezTo>
                  <a:pt x="418" y="51"/>
                  <a:pt x="418" y="51"/>
                  <a:pt x="418" y="52"/>
                </a:cubicBezTo>
                <a:cubicBezTo>
                  <a:pt x="418" y="52"/>
                  <a:pt x="418" y="52"/>
                  <a:pt x="418" y="52"/>
                </a:cubicBezTo>
                <a:cubicBezTo>
                  <a:pt x="418" y="50"/>
                  <a:pt x="418" y="50"/>
                  <a:pt x="417" y="49"/>
                </a:cubicBezTo>
                <a:cubicBezTo>
                  <a:pt x="416" y="49"/>
                  <a:pt x="416" y="49"/>
                  <a:pt x="415" y="49"/>
                </a:cubicBezTo>
                <a:cubicBezTo>
                  <a:pt x="415" y="48"/>
                  <a:pt x="415" y="48"/>
                  <a:pt x="415" y="48"/>
                </a:cubicBezTo>
                <a:cubicBezTo>
                  <a:pt x="414" y="48"/>
                  <a:pt x="414" y="48"/>
                  <a:pt x="414" y="48"/>
                </a:cubicBezTo>
                <a:cubicBezTo>
                  <a:pt x="414" y="48"/>
                  <a:pt x="414" y="48"/>
                  <a:pt x="414" y="48"/>
                </a:cubicBezTo>
                <a:cubicBezTo>
                  <a:pt x="413" y="48"/>
                  <a:pt x="412" y="49"/>
                  <a:pt x="411" y="49"/>
                </a:cubicBezTo>
                <a:cubicBezTo>
                  <a:pt x="411" y="50"/>
                  <a:pt x="411" y="50"/>
                  <a:pt x="410" y="51"/>
                </a:cubicBezTo>
                <a:cubicBezTo>
                  <a:pt x="410" y="51"/>
                  <a:pt x="410" y="51"/>
                  <a:pt x="410" y="51"/>
                </a:cubicBezTo>
                <a:cubicBezTo>
                  <a:pt x="409" y="50"/>
                  <a:pt x="409" y="50"/>
                  <a:pt x="409" y="50"/>
                </a:cubicBezTo>
                <a:cubicBezTo>
                  <a:pt x="409" y="50"/>
                  <a:pt x="409" y="50"/>
                  <a:pt x="409" y="49"/>
                </a:cubicBezTo>
                <a:cubicBezTo>
                  <a:pt x="409" y="49"/>
                  <a:pt x="408" y="49"/>
                  <a:pt x="407" y="49"/>
                </a:cubicBezTo>
                <a:cubicBezTo>
                  <a:pt x="406" y="49"/>
                  <a:pt x="405" y="49"/>
                  <a:pt x="404" y="50"/>
                </a:cubicBezTo>
                <a:cubicBezTo>
                  <a:pt x="405" y="52"/>
                  <a:pt x="405" y="52"/>
                  <a:pt x="407" y="52"/>
                </a:cubicBezTo>
                <a:cubicBezTo>
                  <a:pt x="408" y="53"/>
                  <a:pt x="408" y="53"/>
                  <a:pt x="408" y="54"/>
                </a:cubicBezTo>
                <a:cubicBezTo>
                  <a:pt x="408" y="54"/>
                  <a:pt x="407" y="54"/>
                  <a:pt x="407" y="54"/>
                </a:cubicBezTo>
                <a:cubicBezTo>
                  <a:pt x="406" y="53"/>
                  <a:pt x="406" y="53"/>
                  <a:pt x="404" y="53"/>
                </a:cubicBezTo>
                <a:cubicBezTo>
                  <a:pt x="402" y="53"/>
                  <a:pt x="402" y="53"/>
                  <a:pt x="402" y="53"/>
                </a:cubicBezTo>
                <a:cubicBezTo>
                  <a:pt x="402" y="55"/>
                  <a:pt x="402" y="55"/>
                  <a:pt x="402" y="56"/>
                </a:cubicBezTo>
                <a:cubicBezTo>
                  <a:pt x="401" y="55"/>
                  <a:pt x="401" y="54"/>
                  <a:pt x="401" y="54"/>
                </a:cubicBezTo>
                <a:cubicBezTo>
                  <a:pt x="399" y="54"/>
                  <a:pt x="398" y="52"/>
                  <a:pt x="396" y="52"/>
                </a:cubicBezTo>
                <a:cubicBezTo>
                  <a:pt x="396" y="52"/>
                  <a:pt x="396" y="53"/>
                  <a:pt x="396" y="53"/>
                </a:cubicBezTo>
                <a:cubicBezTo>
                  <a:pt x="397" y="56"/>
                  <a:pt x="395" y="57"/>
                  <a:pt x="394" y="57"/>
                </a:cubicBezTo>
                <a:cubicBezTo>
                  <a:pt x="394" y="57"/>
                  <a:pt x="393" y="56"/>
                  <a:pt x="393" y="55"/>
                </a:cubicBezTo>
                <a:cubicBezTo>
                  <a:pt x="393" y="56"/>
                  <a:pt x="393" y="56"/>
                  <a:pt x="393" y="56"/>
                </a:cubicBezTo>
                <a:cubicBezTo>
                  <a:pt x="392" y="56"/>
                  <a:pt x="392" y="56"/>
                  <a:pt x="391" y="56"/>
                </a:cubicBezTo>
                <a:cubicBezTo>
                  <a:pt x="391" y="57"/>
                  <a:pt x="391" y="57"/>
                  <a:pt x="391" y="57"/>
                </a:cubicBezTo>
                <a:cubicBezTo>
                  <a:pt x="391" y="58"/>
                  <a:pt x="392" y="58"/>
                  <a:pt x="392" y="59"/>
                </a:cubicBezTo>
                <a:cubicBezTo>
                  <a:pt x="392" y="59"/>
                  <a:pt x="392" y="60"/>
                  <a:pt x="392" y="60"/>
                </a:cubicBezTo>
                <a:cubicBezTo>
                  <a:pt x="391" y="60"/>
                  <a:pt x="391" y="60"/>
                  <a:pt x="391" y="60"/>
                </a:cubicBezTo>
                <a:cubicBezTo>
                  <a:pt x="391" y="60"/>
                  <a:pt x="391" y="60"/>
                  <a:pt x="388" y="59"/>
                </a:cubicBezTo>
                <a:cubicBezTo>
                  <a:pt x="389" y="59"/>
                  <a:pt x="389" y="58"/>
                  <a:pt x="389" y="57"/>
                </a:cubicBezTo>
                <a:cubicBezTo>
                  <a:pt x="388" y="57"/>
                  <a:pt x="388" y="57"/>
                  <a:pt x="388" y="57"/>
                </a:cubicBezTo>
                <a:cubicBezTo>
                  <a:pt x="388" y="58"/>
                  <a:pt x="388" y="58"/>
                  <a:pt x="388" y="59"/>
                </a:cubicBezTo>
                <a:cubicBezTo>
                  <a:pt x="385" y="59"/>
                  <a:pt x="385" y="59"/>
                  <a:pt x="384" y="59"/>
                </a:cubicBezTo>
                <a:cubicBezTo>
                  <a:pt x="385" y="60"/>
                  <a:pt x="385" y="60"/>
                  <a:pt x="385" y="60"/>
                </a:cubicBezTo>
                <a:cubicBezTo>
                  <a:pt x="384" y="61"/>
                  <a:pt x="384" y="61"/>
                  <a:pt x="384" y="61"/>
                </a:cubicBezTo>
                <a:cubicBezTo>
                  <a:pt x="382" y="61"/>
                  <a:pt x="382" y="61"/>
                  <a:pt x="381" y="62"/>
                </a:cubicBezTo>
                <a:cubicBezTo>
                  <a:pt x="380" y="62"/>
                  <a:pt x="380" y="62"/>
                  <a:pt x="380" y="62"/>
                </a:cubicBezTo>
                <a:cubicBezTo>
                  <a:pt x="380" y="64"/>
                  <a:pt x="380" y="64"/>
                  <a:pt x="380" y="64"/>
                </a:cubicBezTo>
                <a:cubicBezTo>
                  <a:pt x="379" y="64"/>
                  <a:pt x="379" y="64"/>
                  <a:pt x="379" y="64"/>
                </a:cubicBezTo>
                <a:cubicBezTo>
                  <a:pt x="378" y="65"/>
                  <a:pt x="378" y="65"/>
                  <a:pt x="378" y="65"/>
                </a:cubicBezTo>
                <a:cubicBezTo>
                  <a:pt x="379" y="65"/>
                  <a:pt x="379" y="65"/>
                  <a:pt x="379" y="65"/>
                </a:cubicBezTo>
                <a:cubicBezTo>
                  <a:pt x="382" y="63"/>
                  <a:pt x="382" y="63"/>
                  <a:pt x="383" y="63"/>
                </a:cubicBezTo>
                <a:cubicBezTo>
                  <a:pt x="386" y="61"/>
                  <a:pt x="388" y="62"/>
                  <a:pt x="390" y="62"/>
                </a:cubicBezTo>
                <a:cubicBezTo>
                  <a:pt x="390" y="62"/>
                  <a:pt x="390" y="63"/>
                  <a:pt x="390" y="63"/>
                </a:cubicBezTo>
                <a:cubicBezTo>
                  <a:pt x="389" y="63"/>
                  <a:pt x="389" y="63"/>
                  <a:pt x="386" y="64"/>
                </a:cubicBezTo>
                <a:cubicBezTo>
                  <a:pt x="386" y="65"/>
                  <a:pt x="385" y="66"/>
                  <a:pt x="385" y="68"/>
                </a:cubicBezTo>
                <a:cubicBezTo>
                  <a:pt x="384" y="68"/>
                  <a:pt x="383" y="69"/>
                  <a:pt x="383" y="69"/>
                </a:cubicBezTo>
                <a:cubicBezTo>
                  <a:pt x="382" y="71"/>
                  <a:pt x="379" y="72"/>
                  <a:pt x="379" y="72"/>
                </a:cubicBezTo>
                <a:cubicBezTo>
                  <a:pt x="378" y="74"/>
                  <a:pt x="377" y="76"/>
                  <a:pt x="377" y="78"/>
                </a:cubicBezTo>
                <a:cubicBezTo>
                  <a:pt x="376" y="78"/>
                  <a:pt x="376" y="78"/>
                  <a:pt x="376" y="78"/>
                </a:cubicBezTo>
                <a:cubicBezTo>
                  <a:pt x="376" y="78"/>
                  <a:pt x="375" y="79"/>
                  <a:pt x="371" y="81"/>
                </a:cubicBezTo>
                <a:cubicBezTo>
                  <a:pt x="370" y="82"/>
                  <a:pt x="370" y="82"/>
                  <a:pt x="370" y="82"/>
                </a:cubicBezTo>
                <a:cubicBezTo>
                  <a:pt x="371" y="82"/>
                  <a:pt x="371" y="82"/>
                  <a:pt x="371" y="82"/>
                </a:cubicBezTo>
                <a:cubicBezTo>
                  <a:pt x="372" y="82"/>
                  <a:pt x="373" y="82"/>
                  <a:pt x="373" y="82"/>
                </a:cubicBezTo>
                <a:cubicBezTo>
                  <a:pt x="372" y="86"/>
                  <a:pt x="367" y="86"/>
                  <a:pt x="365" y="89"/>
                </a:cubicBezTo>
                <a:cubicBezTo>
                  <a:pt x="364" y="89"/>
                  <a:pt x="363" y="89"/>
                  <a:pt x="363" y="88"/>
                </a:cubicBezTo>
                <a:cubicBezTo>
                  <a:pt x="362" y="88"/>
                  <a:pt x="361" y="88"/>
                  <a:pt x="361" y="88"/>
                </a:cubicBezTo>
                <a:cubicBezTo>
                  <a:pt x="361" y="90"/>
                  <a:pt x="361" y="90"/>
                  <a:pt x="361" y="90"/>
                </a:cubicBezTo>
                <a:cubicBezTo>
                  <a:pt x="361" y="90"/>
                  <a:pt x="361" y="91"/>
                  <a:pt x="361" y="91"/>
                </a:cubicBezTo>
                <a:cubicBezTo>
                  <a:pt x="360" y="91"/>
                  <a:pt x="360" y="92"/>
                  <a:pt x="359" y="92"/>
                </a:cubicBezTo>
                <a:cubicBezTo>
                  <a:pt x="358" y="92"/>
                  <a:pt x="358" y="92"/>
                  <a:pt x="358" y="92"/>
                </a:cubicBezTo>
                <a:cubicBezTo>
                  <a:pt x="358" y="92"/>
                  <a:pt x="358" y="92"/>
                  <a:pt x="358" y="92"/>
                </a:cubicBezTo>
                <a:cubicBezTo>
                  <a:pt x="358" y="92"/>
                  <a:pt x="358" y="92"/>
                  <a:pt x="358" y="92"/>
                </a:cubicBezTo>
                <a:cubicBezTo>
                  <a:pt x="358" y="92"/>
                  <a:pt x="358" y="92"/>
                  <a:pt x="358" y="92"/>
                </a:cubicBezTo>
                <a:cubicBezTo>
                  <a:pt x="358" y="92"/>
                  <a:pt x="358" y="92"/>
                  <a:pt x="358" y="92"/>
                </a:cubicBezTo>
                <a:cubicBezTo>
                  <a:pt x="358" y="92"/>
                  <a:pt x="358" y="92"/>
                  <a:pt x="358" y="92"/>
                </a:cubicBezTo>
                <a:cubicBezTo>
                  <a:pt x="358" y="92"/>
                  <a:pt x="358" y="92"/>
                  <a:pt x="358" y="92"/>
                </a:cubicBezTo>
                <a:cubicBezTo>
                  <a:pt x="358" y="92"/>
                  <a:pt x="358" y="92"/>
                  <a:pt x="358" y="92"/>
                </a:cubicBezTo>
                <a:cubicBezTo>
                  <a:pt x="356" y="92"/>
                  <a:pt x="355" y="93"/>
                  <a:pt x="353" y="94"/>
                </a:cubicBezTo>
                <a:cubicBezTo>
                  <a:pt x="352" y="97"/>
                  <a:pt x="349" y="97"/>
                  <a:pt x="347" y="98"/>
                </a:cubicBezTo>
                <a:cubicBezTo>
                  <a:pt x="347" y="99"/>
                  <a:pt x="347" y="100"/>
                  <a:pt x="347" y="100"/>
                </a:cubicBezTo>
                <a:cubicBezTo>
                  <a:pt x="347" y="100"/>
                  <a:pt x="347" y="100"/>
                  <a:pt x="346" y="105"/>
                </a:cubicBezTo>
                <a:cubicBezTo>
                  <a:pt x="345" y="105"/>
                  <a:pt x="345" y="105"/>
                  <a:pt x="345" y="105"/>
                </a:cubicBezTo>
                <a:cubicBezTo>
                  <a:pt x="344" y="106"/>
                  <a:pt x="344" y="107"/>
                  <a:pt x="344" y="108"/>
                </a:cubicBezTo>
                <a:cubicBezTo>
                  <a:pt x="345" y="108"/>
                  <a:pt x="346" y="108"/>
                  <a:pt x="346" y="108"/>
                </a:cubicBezTo>
                <a:cubicBezTo>
                  <a:pt x="347" y="108"/>
                  <a:pt x="347" y="108"/>
                  <a:pt x="347" y="108"/>
                </a:cubicBezTo>
                <a:cubicBezTo>
                  <a:pt x="348" y="108"/>
                  <a:pt x="348" y="108"/>
                  <a:pt x="348" y="108"/>
                </a:cubicBezTo>
                <a:cubicBezTo>
                  <a:pt x="348" y="109"/>
                  <a:pt x="347" y="110"/>
                  <a:pt x="347" y="110"/>
                </a:cubicBezTo>
                <a:cubicBezTo>
                  <a:pt x="346" y="112"/>
                  <a:pt x="346" y="112"/>
                  <a:pt x="345" y="112"/>
                </a:cubicBezTo>
                <a:cubicBezTo>
                  <a:pt x="345" y="113"/>
                  <a:pt x="345" y="113"/>
                  <a:pt x="345" y="114"/>
                </a:cubicBezTo>
                <a:cubicBezTo>
                  <a:pt x="346" y="114"/>
                  <a:pt x="346" y="114"/>
                  <a:pt x="348" y="114"/>
                </a:cubicBezTo>
                <a:cubicBezTo>
                  <a:pt x="348" y="116"/>
                  <a:pt x="348" y="116"/>
                  <a:pt x="347" y="117"/>
                </a:cubicBezTo>
                <a:cubicBezTo>
                  <a:pt x="352" y="117"/>
                  <a:pt x="357" y="117"/>
                  <a:pt x="362" y="117"/>
                </a:cubicBezTo>
                <a:cubicBezTo>
                  <a:pt x="363" y="116"/>
                  <a:pt x="363" y="116"/>
                  <a:pt x="366" y="115"/>
                </a:cubicBezTo>
                <a:cubicBezTo>
                  <a:pt x="366" y="114"/>
                  <a:pt x="366" y="114"/>
                  <a:pt x="366" y="113"/>
                </a:cubicBezTo>
                <a:cubicBezTo>
                  <a:pt x="368" y="113"/>
                  <a:pt x="368" y="115"/>
                  <a:pt x="369" y="116"/>
                </a:cubicBezTo>
                <a:cubicBezTo>
                  <a:pt x="369" y="116"/>
                  <a:pt x="369" y="117"/>
                  <a:pt x="369" y="117"/>
                </a:cubicBezTo>
                <a:cubicBezTo>
                  <a:pt x="378" y="118"/>
                  <a:pt x="387" y="118"/>
                  <a:pt x="395" y="118"/>
                </a:cubicBezTo>
                <a:cubicBezTo>
                  <a:pt x="396" y="118"/>
                  <a:pt x="397" y="118"/>
                  <a:pt x="398" y="117"/>
                </a:cubicBezTo>
                <a:cubicBezTo>
                  <a:pt x="398" y="116"/>
                  <a:pt x="399" y="115"/>
                  <a:pt x="401" y="114"/>
                </a:cubicBezTo>
                <a:cubicBezTo>
                  <a:pt x="401" y="113"/>
                  <a:pt x="401" y="112"/>
                  <a:pt x="401" y="112"/>
                </a:cubicBezTo>
                <a:cubicBezTo>
                  <a:pt x="401" y="112"/>
                  <a:pt x="400" y="111"/>
                  <a:pt x="400" y="111"/>
                </a:cubicBezTo>
                <a:cubicBezTo>
                  <a:pt x="399" y="111"/>
                  <a:pt x="398" y="111"/>
                  <a:pt x="396" y="111"/>
                </a:cubicBezTo>
                <a:cubicBezTo>
                  <a:pt x="396" y="109"/>
                  <a:pt x="396" y="109"/>
                  <a:pt x="396" y="107"/>
                </a:cubicBezTo>
                <a:cubicBezTo>
                  <a:pt x="395" y="107"/>
                  <a:pt x="394" y="107"/>
                  <a:pt x="394" y="107"/>
                </a:cubicBezTo>
                <a:cubicBezTo>
                  <a:pt x="394" y="104"/>
                  <a:pt x="394" y="101"/>
                  <a:pt x="393" y="99"/>
                </a:cubicBezTo>
                <a:cubicBezTo>
                  <a:pt x="394" y="99"/>
                  <a:pt x="394" y="99"/>
                  <a:pt x="397" y="94"/>
                </a:cubicBezTo>
                <a:cubicBezTo>
                  <a:pt x="402" y="93"/>
                  <a:pt x="405" y="88"/>
                  <a:pt x="405" y="88"/>
                </a:cubicBezTo>
                <a:cubicBezTo>
                  <a:pt x="406" y="87"/>
                  <a:pt x="406" y="87"/>
                  <a:pt x="408" y="87"/>
                </a:cubicBezTo>
                <a:cubicBezTo>
                  <a:pt x="409" y="86"/>
                  <a:pt x="409" y="86"/>
                  <a:pt x="409" y="86"/>
                </a:cubicBezTo>
                <a:cubicBezTo>
                  <a:pt x="408" y="83"/>
                  <a:pt x="410" y="80"/>
                  <a:pt x="410" y="77"/>
                </a:cubicBezTo>
                <a:cubicBezTo>
                  <a:pt x="411" y="77"/>
                  <a:pt x="411" y="77"/>
                  <a:pt x="413" y="77"/>
                </a:cubicBezTo>
                <a:cubicBezTo>
                  <a:pt x="413" y="77"/>
                  <a:pt x="413" y="77"/>
                  <a:pt x="413" y="77"/>
                </a:cubicBezTo>
                <a:cubicBezTo>
                  <a:pt x="413" y="77"/>
                  <a:pt x="413" y="77"/>
                  <a:pt x="413" y="77"/>
                </a:cubicBezTo>
                <a:cubicBezTo>
                  <a:pt x="413" y="77"/>
                  <a:pt x="413" y="77"/>
                  <a:pt x="413" y="77"/>
                </a:cubicBezTo>
                <a:cubicBezTo>
                  <a:pt x="413" y="77"/>
                  <a:pt x="413" y="77"/>
                  <a:pt x="413" y="77"/>
                </a:cubicBezTo>
                <a:cubicBezTo>
                  <a:pt x="413" y="77"/>
                  <a:pt x="413" y="77"/>
                  <a:pt x="413" y="77"/>
                </a:cubicBezTo>
                <a:cubicBezTo>
                  <a:pt x="413" y="77"/>
                  <a:pt x="413" y="77"/>
                  <a:pt x="413" y="77"/>
                </a:cubicBezTo>
                <a:cubicBezTo>
                  <a:pt x="414" y="77"/>
                  <a:pt x="414" y="77"/>
                  <a:pt x="414" y="77"/>
                </a:cubicBezTo>
                <a:cubicBezTo>
                  <a:pt x="414" y="77"/>
                  <a:pt x="414" y="77"/>
                  <a:pt x="414" y="77"/>
                </a:cubicBezTo>
                <a:cubicBezTo>
                  <a:pt x="415" y="79"/>
                  <a:pt x="415" y="79"/>
                  <a:pt x="416" y="79"/>
                </a:cubicBezTo>
                <a:cubicBezTo>
                  <a:pt x="417" y="78"/>
                  <a:pt x="417" y="78"/>
                  <a:pt x="417" y="78"/>
                </a:cubicBezTo>
                <a:cubicBezTo>
                  <a:pt x="419" y="79"/>
                  <a:pt x="419" y="79"/>
                  <a:pt x="420" y="80"/>
                </a:cubicBezTo>
                <a:cubicBezTo>
                  <a:pt x="420" y="82"/>
                  <a:pt x="420" y="82"/>
                  <a:pt x="420" y="83"/>
                </a:cubicBezTo>
                <a:cubicBezTo>
                  <a:pt x="420" y="83"/>
                  <a:pt x="419" y="83"/>
                  <a:pt x="418" y="83"/>
                </a:cubicBezTo>
                <a:cubicBezTo>
                  <a:pt x="419" y="86"/>
                  <a:pt x="419" y="86"/>
                  <a:pt x="409" y="95"/>
                </a:cubicBezTo>
                <a:cubicBezTo>
                  <a:pt x="409" y="97"/>
                  <a:pt x="408" y="100"/>
                  <a:pt x="409" y="103"/>
                </a:cubicBezTo>
                <a:cubicBezTo>
                  <a:pt x="409" y="104"/>
                  <a:pt x="409" y="104"/>
                  <a:pt x="409" y="104"/>
                </a:cubicBezTo>
                <a:cubicBezTo>
                  <a:pt x="409" y="105"/>
                  <a:pt x="410" y="106"/>
                  <a:pt x="410" y="106"/>
                </a:cubicBezTo>
                <a:cubicBezTo>
                  <a:pt x="411" y="108"/>
                  <a:pt x="419" y="112"/>
                  <a:pt x="419" y="112"/>
                </a:cubicBezTo>
                <a:cubicBezTo>
                  <a:pt x="420" y="112"/>
                  <a:pt x="420" y="112"/>
                  <a:pt x="420" y="112"/>
                </a:cubicBezTo>
                <a:cubicBezTo>
                  <a:pt x="423" y="111"/>
                  <a:pt x="426" y="111"/>
                  <a:pt x="429" y="110"/>
                </a:cubicBezTo>
                <a:cubicBezTo>
                  <a:pt x="429" y="109"/>
                  <a:pt x="429" y="109"/>
                  <a:pt x="429" y="109"/>
                </a:cubicBezTo>
                <a:cubicBezTo>
                  <a:pt x="432" y="109"/>
                  <a:pt x="434" y="109"/>
                  <a:pt x="436" y="109"/>
                </a:cubicBezTo>
                <a:cubicBezTo>
                  <a:pt x="436" y="109"/>
                  <a:pt x="437" y="108"/>
                  <a:pt x="438" y="108"/>
                </a:cubicBezTo>
                <a:cubicBezTo>
                  <a:pt x="438" y="108"/>
                  <a:pt x="438" y="108"/>
                  <a:pt x="438" y="108"/>
                </a:cubicBezTo>
                <a:cubicBezTo>
                  <a:pt x="439" y="109"/>
                  <a:pt x="439" y="109"/>
                  <a:pt x="440" y="110"/>
                </a:cubicBezTo>
                <a:cubicBezTo>
                  <a:pt x="442" y="111"/>
                  <a:pt x="443" y="111"/>
                  <a:pt x="445" y="111"/>
                </a:cubicBezTo>
                <a:cubicBezTo>
                  <a:pt x="445" y="111"/>
                  <a:pt x="445" y="111"/>
                  <a:pt x="445" y="111"/>
                </a:cubicBezTo>
                <a:cubicBezTo>
                  <a:pt x="445" y="112"/>
                  <a:pt x="445" y="112"/>
                  <a:pt x="445" y="112"/>
                </a:cubicBezTo>
                <a:cubicBezTo>
                  <a:pt x="439" y="112"/>
                  <a:pt x="438" y="112"/>
                  <a:pt x="437" y="116"/>
                </a:cubicBezTo>
                <a:cubicBezTo>
                  <a:pt x="432" y="118"/>
                  <a:pt x="428" y="114"/>
                  <a:pt x="424" y="116"/>
                </a:cubicBezTo>
                <a:cubicBezTo>
                  <a:pt x="422" y="116"/>
                  <a:pt x="422" y="116"/>
                  <a:pt x="421" y="116"/>
                </a:cubicBezTo>
                <a:cubicBezTo>
                  <a:pt x="421" y="117"/>
                  <a:pt x="420" y="118"/>
                  <a:pt x="420" y="118"/>
                </a:cubicBezTo>
                <a:cubicBezTo>
                  <a:pt x="453" y="120"/>
                  <a:pt x="485" y="121"/>
                  <a:pt x="515" y="121"/>
                </a:cubicBezTo>
                <a:cubicBezTo>
                  <a:pt x="528" y="121"/>
                  <a:pt x="539" y="121"/>
                  <a:pt x="550" y="121"/>
                </a:cubicBezTo>
                <a:moveTo>
                  <a:pt x="362" y="117"/>
                </a:moveTo>
                <a:cubicBezTo>
                  <a:pt x="357" y="117"/>
                  <a:pt x="352" y="117"/>
                  <a:pt x="347" y="117"/>
                </a:cubicBezTo>
                <a:cubicBezTo>
                  <a:pt x="347" y="117"/>
                  <a:pt x="347" y="117"/>
                  <a:pt x="347" y="117"/>
                </a:cubicBezTo>
                <a:cubicBezTo>
                  <a:pt x="346" y="118"/>
                  <a:pt x="346" y="118"/>
                  <a:pt x="346" y="118"/>
                </a:cubicBezTo>
                <a:cubicBezTo>
                  <a:pt x="346" y="118"/>
                  <a:pt x="346" y="118"/>
                  <a:pt x="346" y="119"/>
                </a:cubicBezTo>
                <a:cubicBezTo>
                  <a:pt x="346" y="119"/>
                  <a:pt x="346" y="119"/>
                  <a:pt x="346" y="119"/>
                </a:cubicBezTo>
                <a:cubicBezTo>
                  <a:pt x="349" y="119"/>
                  <a:pt x="349" y="119"/>
                  <a:pt x="349" y="119"/>
                </a:cubicBezTo>
                <a:cubicBezTo>
                  <a:pt x="349" y="120"/>
                  <a:pt x="349" y="120"/>
                  <a:pt x="349" y="120"/>
                </a:cubicBezTo>
                <a:cubicBezTo>
                  <a:pt x="349" y="120"/>
                  <a:pt x="349" y="120"/>
                  <a:pt x="350" y="121"/>
                </a:cubicBezTo>
                <a:cubicBezTo>
                  <a:pt x="351" y="121"/>
                  <a:pt x="352" y="121"/>
                  <a:pt x="352" y="121"/>
                </a:cubicBezTo>
                <a:cubicBezTo>
                  <a:pt x="353" y="121"/>
                  <a:pt x="353" y="121"/>
                  <a:pt x="354" y="122"/>
                </a:cubicBezTo>
                <a:cubicBezTo>
                  <a:pt x="354" y="122"/>
                  <a:pt x="354" y="122"/>
                  <a:pt x="355" y="122"/>
                </a:cubicBezTo>
                <a:cubicBezTo>
                  <a:pt x="355" y="122"/>
                  <a:pt x="356" y="121"/>
                  <a:pt x="357" y="121"/>
                </a:cubicBezTo>
                <a:cubicBezTo>
                  <a:pt x="357" y="120"/>
                  <a:pt x="357" y="120"/>
                  <a:pt x="357" y="120"/>
                </a:cubicBezTo>
                <a:cubicBezTo>
                  <a:pt x="359" y="120"/>
                  <a:pt x="359" y="120"/>
                  <a:pt x="359" y="120"/>
                </a:cubicBezTo>
                <a:cubicBezTo>
                  <a:pt x="359" y="120"/>
                  <a:pt x="360" y="119"/>
                  <a:pt x="360" y="119"/>
                </a:cubicBezTo>
                <a:cubicBezTo>
                  <a:pt x="360" y="118"/>
                  <a:pt x="360" y="118"/>
                  <a:pt x="360" y="118"/>
                </a:cubicBezTo>
                <a:cubicBezTo>
                  <a:pt x="361" y="118"/>
                  <a:pt x="361" y="118"/>
                  <a:pt x="362" y="117"/>
                </a:cubicBezTo>
                <a:moveTo>
                  <a:pt x="395" y="118"/>
                </a:moveTo>
                <a:cubicBezTo>
                  <a:pt x="387" y="118"/>
                  <a:pt x="378" y="118"/>
                  <a:pt x="369" y="118"/>
                </a:cubicBezTo>
                <a:cubicBezTo>
                  <a:pt x="369" y="119"/>
                  <a:pt x="371" y="119"/>
                  <a:pt x="371" y="121"/>
                </a:cubicBezTo>
                <a:cubicBezTo>
                  <a:pt x="371" y="121"/>
                  <a:pt x="371" y="121"/>
                  <a:pt x="371" y="121"/>
                </a:cubicBezTo>
                <a:cubicBezTo>
                  <a:pt x="371" y="122"/>
                  <a:pt x="370" y="122"/>
                  <a:pt x="370" y="122"/>
                </a:cubicBezTo>
                <a:cubicBezTo>
                  <a:pt x="370" y="122"/>
                  <a:pt x="370" y="124"/>
                  <a:pt x="371" y="125"/>
                </a:cubicBezTo>
                <a:cubicBezTo>
                  <a:pt x="372" y="125"/>
                  <a:pt x="372" y="125"/>
                  <a:pt x="372" y="125"/>
                </a:cubicBezTo>
                <a:cubicBezTo>
                  <a:pt x="372" y="125"/>
                  <a:pt x="373" y="126"/>
                  <a:pt x="373" y="127"/>
                </a:cubicBezTo>
                <a:cubicBezTo>
                  <a:pt x="373" y="127"/>
                  <a:pt x="373" y="128"/>
                  <a:pt x="373" y="128"/>
                </a:cubicBezTo>
                <a:cubicBezTo>
                  <a:pt x="373" y="129"/>
                  <a:pt x="373" y="129"/>
                  <a:pt x="373" y="129"/>
                </a:cubicBezTo>
                <a:cubicBezTo>
                  <a:pt x="373" y="131"/>
                  <a:pt x="374" y="131"/>
                  <a:pt x="375" y="132"/>
                </a:cubicBezTo>
                <a:cubicBezTo>
                  <a:pt x="376" y="133"/>
                  <a:pt x="376" y="133"/>
                  <a:pt x="376" y="134"/>
                </a:cubicBezTo>
                <a:cubicBezTo>
                  <a:pt x="376" y="135"/>
                  <a:pt x="375" y="135"/>
                  <a:pt x="375" y="136"/>
                </a:cubicBezTo>
                <a:cubicBezTo>
                  <a:pt x="375" y="137"/>
                  <a:pt x="375" y="137"/>
                  <a:pt x="375" y="137"/>
                </a:cubicBezTo>
                <a:cubicBezTo>
                  <a:pt x="375" y="137"/>
                  <a:pt x="376" y="138"/>
                  <a:pt x="376" y="138"/>
                </a:cubicBezTo>
                <a:cubicBezTo>
                  <a:pt x="378" y="139"/>
                  <a:pt x="380" y="139"/>
                  <a:pt x="382" y="139"/>
                </a:cubicBezTo>
                <a:cubicBezTo>
                  <a:pt x="382" y="136"/>
                  <a:pt x="383" y="134"/>
                  <a:pt x="385" y="135"/>
                </a:cubicBezTo>
                <a:cubicBezTo>
                  <a:pt x="385" y="135"/>
                  <a:pt x="386" y="135"/>
                  <a:pt x="386" y="135"/>
                </a:cubicBezTo>
                <a:cubicBezTo>
                  <a:pt x="387" y="135"/>
                  <a:pt x="387" y="135"/>
                  <a:pt x="387" y="135"/>
                </a:cubicBezTo>
                <a:cubicBezTo>
                  <a:pt x="388" y="136"/>
                  <a:pt x="388" y="135"/>
                  <a:pt x="389" y="134"/>
                </a:cubicBezTo>
                <a:cubicBezTo>
                  <a:pt x="389" y="134"/>
                  <a:pt x="390" y="134"/>
                  <a:pt x="391" y="134"/>
                </a:cubicBezTo>
                <a:cubicBezTo>
                  <a:pt x="391" y="133"/>
                  <a:pt x="391" y="132"/>
                  <a:pt x="391" y="131"/>
                </a:cubicBezTo>
                <a:cubicBezTo>
                  <a:pt x="392" y="131"/>
                  <a:pt x="394" y="131"/>
                  <a:pt x="395" y="131"/>
                </a:cubicBezTo>
                <a:cubicBezTo>
                  <a:pt x="395" y="130"/>
                  <a:pt x="395" y="130"/>
                  <a:pt x="395" y="129"/>
                </a:cubicBezTo>
                <a:cubicBezTo>
                  <a:pt x="394" y="129"/>
                  <a:pt x="394" y="129"/>
                  <a:pt x="393" y="129"/>
                </a:cubicBezTo>
                <a:cubicBezTo>
                  <a:pt x="391" y="129"/>
                  <a:pt x="391" y="129"/>
                  <a:pt x="391" y="129"/>
                </a:cubicBezTo>
                <a:cubicBezTo>
                  <a:pt x="391" y="128"/>
                  <a:pt x="391" y="128"/>
                  <a:pt x="391" y="128"/>
                </a:cubicBezTo>
                <a:cubicBezTo>
                  <a:pt x="390" y="128"/>
                  <a:pt x="390" y="128"/>
                  <a:pt x="390" y="128"/>
                </a:cubicBezTo>
                <a:cubicBezTo>
                  <a:pt x="392" y="125"/>
                  <a:pt x="392" y="125"/>
                  <a:pt x="392" y="123"/>
                </a:cubicBezTo>
                <a:cubicBezTo>
                  <a:pt x="393" y="120"/>
                  <a:pt x="393" y="120"/>
                  <a:pt x="393" y="120"/>
                </a:cubicBezTo>
                <a:cubicBezTo>
                  <a:pt x="394" y="119"/>
                  <a:pt x="395" y="119"/>
                  <a:pt x="395" y="118"/>
                </a:cubicBezTo>
                <a:moveTo>
                  <a:pt x="605" y="288"/>
                </a:moveTo>
                <a:cubicBezTo>
                  <a:pt x="596" y="225"/>
                  <a:pt x="577" y="168"/>
                  <a:pt x="550" y="121"/>
                </a:cubicBezTo>
                <a:cubicBezTo>
                  <a:pt x="539" y="121"/>
                  <a:pt x="528" y="121"/>
                  <a:pt x="515" y="121"/>
                </a:cubicBezTo>
                <a:cubicBezTo>
                  <a:pt x="485" y="121"/>
                  <a:pt x="453" y="120"/>
                  <a:pt x="420" y="119"/>
                </a:cubicBezTo>
                <a:cubicBezTo>
                  <a:pt x="418" y="119"/>
                  <a:pt x="416" y="119"/>
                  <a:pt x="415" y="119"/>
                </a:cubicBezTo>
                <a:cubicBezTo>
                  <a:pt x="416" y="119"/>
                  <a:pt x="416" y="119"/>
                  <a:pt x="416" y="119"/>
                </a:cubicBezTo>
                <a:cubicBezTo>
                  <a:pt x="416" y="119"/>
                  <a:pt x="416" y="119"/>
                  <a:pt x="416" y="119"/>
                </a:cubicBezTo>
                <a:cubicBezTo>
                  <a:pt x="416" y="119"/>
                  <a:pt x="416" y="119"/>
                  <a:pt x="416" y="119"/>
                </a:cubicBezTo>
                <a:cubicBezTo>
                  <a:pt x="416" y="119"/>
                  <a:pt x="416" y="119"/>
                  <a:pt x="416" y="119"/>
                </a:cubicBezTo>
                <a:cubicBezTo>
                  <a:pt x="416" y="119"/>
                  <a:pt x="416" y="119"/>
                  <a:pt x="416" y="119"/>
                </a:cubicBezTo>
                <a:cubicBezTo>
                  <a:pt x="416" y="119"/>
                  <a:pt x="416" y="119"/>
                  <a:pt x="416" y="119"/>
                </a:cubicBezTo>
                <a:cubicBezTo>
                  <a:pt x="416" y="119"/>
                  <a:pt x="416" y="119"/>
                  <a:pt x="416" y="119"/>
                </a:cubicBezTo>
                <a:cubicBezTo>
                  <a:pt x="416" y="119"/>
                  <a:pt x="416" y="119"/>
                  <a:pt x="416" y="119"/>
                </a:cubicBezTo>
                <a:cubicBezTo>
                  <a:pt x="415" y="120"/>
                  <a:pt x="414" y="120"/>
                  <a:pt x="412" y="121"/>
                </a:cubicBezTo>
                <a:cubicBezTo>
                  <a:pt x="412" y="121"/>
                  <a:pt x="412" y="122"/>
                  <a:pt x="413" y="123"/>
                </a:cubicBezTo>
                <a:cubicBezTo>
                  <a:pt x="415" y="124"/>
                  <a:pt x="415" y="124"/>
                  <a:pt x="418" y="124"/>
                </a:cubicBezTo>
                <a:cubicBezTo>
                  <a:pt x="418" y="123"/>
                  <a:pt x="420" y="122"/>
                  <a:pt x="420" y="121"/>
                </a:cubicBezTo>
                <a:cubicBezTo>
                  <a:pt x="423" y="122"/>
                  <a:pt x="424" y="125"/>
                  <a:pt x="426" y="126"/>
                </a:cubicBezTo>
                <a:cubicBezTo>
                  <a:pt x="426" y="126"/>
                  <a:pt x="426" y="127"/>
                  <a:pt x="426" y="127"/>
                </a:cubicBezTo>
                <a:cubicBezTo>
                  <a:pt x="425" y="128"/>
                  <a:pt x="424" y="129"/>
                  <a:pt x="423" y="130"/>
                </a:cubicBezTo>
                <a:cubicBezTo>
                  <a:pt x="423" y="131"/>
                  <a:pt x="422" y="131"/>
                  <a:pt x="421" y="131"/>
                </a:cubicBezTo>
                <a:cubicBezTo>
                  <a:pt x="421" y="131"/>
                  <a:pt x="420" y="131"/>
                  <a:pt x="420" y="131"/>
                </a:cubicBezTo>
                <a:cubicBezTo>
                  <a:pt x="419" y="130"/>
                  <a:pt x="419" y="129"/>
                  <a:pt x="419" y="129"/>
                </a:cubicBezTo>
                <a:cubicBezTo>
                  <a:pt x="418" y="128"/>
                  <a:pt x="417" y="128"/>
                  <a:pt x="417" y="128"/>
                </a:cubicBezTo>
                <a:cubicBezTo>
                  <a:pt x="417" y="127"/>
                  <a:pt x="417" y="126"/>
                  <a:pt x="417" y="126"/>
                </a:cubicBezTo>
                <a:cubicBezTo>
                  <a:pt x="416" y="126"/>
                  <a:pt x="416" y="126"/>
                  <a:pt x="415" y="126"/>
                </a:cubicBezTo>
                <a:cubicBezTo>
                  <a:pt x="415" y="127"/>
                  <a:pt x="414" y="128"/>
                  <a:pt x="413" y="128"/>
                </a:cubicBezTo>
                <a:cubicBezTo>
                  <a:pt x="412" y="133"/>
                  <a:pt x="410" y="141"/>
                  <a:pt x="410" y="141"/>
                </a:cubicBezTo>
                <a:cubicBezTo>
                  <a:pt x="411" y="141"/>
                  <a:pt x="411" y="141"/>
                  <a:pt x="412" y="142"/>
                </a:cubicBezTo>
                <a:cubicBezTo>
                  <a:pt x="411" y="143"/>
                  <a:pt x="411" y="143"/>
                  <a:pt x="411" y="143"/>
                </a:cubicBezTo>
                <a:cubicBezTo>
                  <a:pt x="404" y="141"/>
                  <a:pt x="404" y="141"/>
                  <a:pt x="402" y="143"/>
                </a:cubicBezTo>
                <a:cubicBezTo>
                  <a:pt x="403" y="144"/>
                  <a:pt x="404" y="145"/>
                  <a:pt x="404" y="146"/>
                </a:cubicBezTo>
                <a:cubicBezTo>
                  <a:pt x="404" y="147"/>
                  <a:pt x="404" y="147"/>
                  <a:pt x="404" y="147"/>
                </a:cubicBezTo>
                <a:cubicBezTo>
                  <a:pt x="403" y="147"/>
                  <a:pt x="403" y="147"/>
                  <a:pt x="403" y="147"/>
                </a:cubicBezTo>
                <a:cubicBezTo>
                  <a:pt x="401" y="145"/>
                  <a:pt x="399" y="144"/>
                  <a:pt x="397" y="142"/>
                </a:cubicBezTo>
                <a:cubicBezTo>
                  <a:pt x="383" y="149"/>
                  <a:pt x="379" y="151"/>
                  <a:pt x="379" y="144"/>
                </a:cubicBezTo>
                <a:cubicBezTo>
                  <a:pt x="377" y="144"/>
                  <a:pt x="377" y="144"/>
                  <a:pt x="377" y="144"/>
                </a:cubicBezTo>
                <a:cubicBezTo>
                  <a:pt x="376" y="145"/>
                  <a:pt x="375" y="145"/>
                  <a:pt x="374" y="145"/>
                </a:cubicBezTo>
                <a:cubicBezTo>
                  <a:pt x="373" y="145"/>
                  <a:pt x="372" y="145"/>
                  <a:pt x="372" y="145"/>
                </a:cubicBezTo>
                <a:cubicBezTo>
                  <a:pt x="371" y="145"/>
                  <a:pt x="370" y="145"/>
                  <a:pt x="370" y="145"/>
                </a:cubicBezTo>
                <a:cubicBezTo>
                  <a:pt x="370" y="145"/>
                  <a:pt x="370" y="146"/>
                  <a:pt x="370" y="147"/>
                </a:cubicBezTo>
                <a:cubicBezTo>
                  <a:pt x="369" y="148"/>
                  <a:pt x="368" y="148"/>
                  <a:pt x="368" y="148"/>
                </a:cubicBezTo>
                <a:cubicBezTo>
                  <a:pt x="367" y="148"/>
                  <a:pt x="367" y="147"/>
                  <a:pt x="366" y="147"/>
                </a:cubicBezTo>
                <a:cubicBezTo>
                  <a:pt x="366" y="146"/>
                  <a:pt x="365" y="145"/>
                  <a:pt x="364" y="145"/>
                </a:cubicBezTo>
                <a:cubicBezTo>
                  <a:pt x="363" y="145"/>
                  <a:pt x="363" y="145"/>
                  <a:pt x="362" y="145"/>
                </a:cubicBezTo>
                <a:cubicBezTo>
                  <a:pt x="362" y="144"/>
                  <a:pt x="362" y="144"/>
                  <a:pt x="362" y="143"/>
                </a:cubicBezTo>
                <a:cubicBezTo>
                  <a:pt x="362" y="143"/>
                  <a:pt x="363" y="142"/>
                  <a:pt x="363" y="141"/>
                </a:cubicBezTo>
                <a:cubicBezTo>
                  <a:pt x="364" y="141"/>
                  <a:pt x="365" y="141"/>
                  <a:pt x="366" y="141"/>
                </a:cubicBezTo>
                <a:cubicBezTo>
                  <a:pt x="368" y="142"/>
                  <a:pt x="370" y="143"/>
                  <a:pt x="372" y="143"/>
                </a:cubicBezTo>
                <a:cubicBezTo>
                  <a:pt x="372" y="142"/>
                  <a:pt x="374" y="140"/>
                  <a:pt x="374" y="135"/>
                </a:cubicBezTo>
                <a:cubicBezTo>
                  <a:pt x="373" y="134"/>
                  <a:pt x="373" y="134"/>
                  <a:pt x="372" y="134"/>
                </a:cubicBezTo>
                <a:cubicBezTo>
                  <a:pt x="369" y="135"/>
                  <a:pt x="369" y="135"/>
                  <a:pt x="368" y="136"/>
                </a:cubicBezTo>
                <a:cubicBezTo>
                  <a:pt x="367" y="137"/>
                  <a:pt x="367" y="137"/>
                  <a:pt x="367" y="137"/>
                </a:cubicBezTo>
                <a:cubicBezTo>
                  <a:pt x="366" y="137"/>
                  <a:pt x="366" y="137"/>
                  <a:pt x="366" y="137"/>
                </a:cubicBezTo>
                <a:cubicBezTo>
                  <a:pt x="366" y="136"/>
                  <a:pt x="366" y="136"/>
                  <a:pt x="366" y="135"/>
                </a:cubicBezTo>
                <a:cubicBezTo>
                  <a:pt x="366" y="135"/>
                  <a:pt x="367" y="134"/>
                  <a:pt x="367" y="134"/>
                </a:cubicBezTo>
                <a:cubicBezTo>
                  <a:pt x="367" y="132"/>
                  <a:pt x="367" y="132"/>
                  <a:pt x="367" y="131"/>
                </a:cubicBezTo>
                <a:cubicBezTo>
                  <a:pt x="367" y="132"/>
                  <a:pt x="366" y="132"/>
                  <a:pt x="366" y="132"/>
                </a:cubicBezTo>
                <a:cubicBezTo>
                  <a:pt x="365" y="125"/>
                  <a:pt x="365" y="125"/>
                  <a:pt x="364" y="124"/>
                </a:cubicBezTo>
                <a:cubicBezTo>
                  <a:pt x="360" y="128"/>
                  <a:pt x="360" y="128"/>
                  <a:pt x="359" y="128"/>
                </a:cubicBezTo>
                <a:cubicBezTo>
                  <a:pt x="358" y="129"/>
                  <a:pt x="358" y="129"/>
                  <a:pt x="358" y="130"/>
                </a:cubicBezTo>
                <a:cubicBezTo>
                  <a:pt x="358" y="131"/>
                  <a:pt x="358" y="131"/>
                  <a:pt x="358" y="131"/>
                </a:cubicBezTo>
                <a:cubicBezTo>
                  <a:pt x="357" y="132"/>
                  <a:pt x="356" y="132"/>
                  <a:pt x="355" y="133"/>
                </a:cubicBezTo>
                <a:cubicBezTo>
                  <a:pt x="353" y="136"/>
                  <a:pt x="357" y="138"/>
                  <a:pt x="356" y="141"/>
                </a:cubicBezTo>
                <a:cubicBezTo>
                  <a:pt x="356" y="142"/>
                  <a:pt x="356" y="142"/>
                  <a:pt x="356" y="142"/>
                </a:cubicBezTo>
                <a:cubicBezTo>
                  <a:pt x="355" y="144"/>
                  <a:pt x="355" y="144"/>
                  <a:pt x="355" y="144"/>
                </a:cubicBezTo>
                <a:cubicBezTo>
                  <a:pt x="356" y="145"/>
                  <a:pt x="356" y="147"/>
                  <a:pt x="356" y="148"/>
                </a:cubicBezTo>
                <a:cubicBezTo>
                  <a:pt x="356" y="149"/>
                  <a:pt x="356" y="150"/>
                  <a:pt x="356" y="150"/>
                </a:cubicBezTo>
                <a:cubicBezTo>
                  <a:pt x="356" y="150"/>
                  <a:pt x="355" y="150"/>
                  <a:pt x="355" y="150"/>
                </a:cubicBezTo>
                <a:cubicBezTo>
                  <a:pt x="354" y="150"/>
                  <a:pt x="354" y="150"/>
                  <a:pt x="353" y="150"/>
                </a:cubicBezTo>
                <a:cubicBezTo>
                  <a:pt x="351" y="151"/>
                  <a:pt x="351" y="151"/>
                  <a:pt x="350" y="150"/>
                </a:cubicBezTo>
                <a:cubicBezTo>
                  <a:pt x="346" y="150"/>
                  <a:pt x="346" y="150"/>
                  <a:pt x="337" y="156"/>
                </a:cubicBezTo>
                <a:cubicBezTo>
                  <a:pt x="336" y="155"/>
                  <a:pt x="336" y="155"/>
                  <a:pt x="335" y="155"/>
                </a:cubicBezTo>
                <a:cubicBezTo>
                  <a:pt x="335" y="155"/>
                  <a:pt x="335" y="155"/>
                  <a:pt x="334" y="155"/>
                </a:cubicBezTo>
                <a:cubicBezTo>
                  <a:pt x="334" y="155"/>
                  <a:pt x="333" y="155"/>
                  <a:pt x="333" y="155"/>
                </a:cubicBezTo>
                <a:cubicBezTo>
                  <a:pt x="332" y="155"/>
                  <a:pt x="332" y="156"/>
                  <a:pt x="332" y="157"/>
                </a:cubicBezTo>
                <a:cubicBezTo>
                  <a:pt x="334" y="158"/>
                  <a:pt x="334" y="158"/>
                  <a:pt x="334" y="158"/>
                </a:cubicBezTo>
                <a:cubicBezTo>
                  <a:pt x="334" y="159"/>
                  <a:pt x="334" y="160"/>
                  <a:pt x="333" y="161"/>
                </a:cubicBezTo>
                <a:cubicBezTo>
                  <a:pt x="330" y="161"/>
                  <a:pt x="330" y="161"/>
                  <a:pt x="325" y="165"/>
                </a:cubicBezTo>
                <a:cubicBezTo>
                  <a:pt x="324" y="165"/>
                  <a:pt x="324" y="165"/>
                  <a:pt x="324" y="165"/>
                </a:cubicBezTo>
                <a:cubicBezTo>
                  <a:pt x="323" y="165"/>
                  <a:pt x="322" y="165"/>
                  <a:pt x="322" y="165"/>
                </a:cubicBezTo>
                <a:cubicBezTo>
                  <a:pt x="320" y="167"/>
                  <a:pt x="320" y="169"/>
                  <a:pt x="319" y="171"/>
                </a:cubicBezTo>
                <a:cubicBezTo>
                  <a:pt x="317" y="171"/>
                  <a:pt x="316" y="171"/>
                  <a:pt x="314" y="172"/>
                </a:cubicBezTo>
                <a:cubicBezTo>
                  <a:pt x="314" y="173"/>
                  <a:pt x="313" y="174"/>
                  <a:pt x="313" y="175"/>
                </a:cubicBezTo>
                <a:cubicBezTo>
                  <a:pt x="312" y="175"/>
                  <a:pt x="311" y="175"/>
                  <a:pt x="310" y="175"/>
                </a:cubicBezTo>
                <a:cubicBezTo>
                  <a:pt x="309" y="174"/>
                  <a:pt x="309" y="174"/>
                  <a:pt x="309" y="174"/>
                </a:cubicBezTo>
                <a:cubicBezTo>
                  <a:pt x="308" y="174"/>
                  <a:pt x="307" y="174"/>
                  <a:pt x="307" y="174"/>
                </a:cubicBezTo>
                <a:cubicBezTo>
                  <a:pt x="306" y="173"/>
                  <a:pt x="306" y="173"/>
                  <a:pt x="306" y="173"/>
                </a:cubicBezTo>
                <a:cubicBezTo>
                  <a:pt x="305" y="172"/>
                  <a:pt x="305" y="172"/>
                  <a:pt x="304" y="172"/>
                </a:cubicBezTo>
                <a:cubicBezTo>
                  <a:pt x="303" y="173"/>
                  <a:pt x="303" y="174"/>
                  <a:pt x="303" y="175"/>
                </a:cubicBezTo>
                <a:cubicBezTo>
                  <a:pt x="303" y="175"/>
                  <a:pt x="304" y="176"/>
                  <a:pt x="304" y="176"/>
                </a:cubicBezTo>
                <a:cubicBezTo>
                  <a:pt x="304" y="176"/>
                  <a:pt x="303" y="177"/>
                  <a:pt x="303" y="178"/>
                </a:cubicBezTo>
                <a:cubicBezTo>
                  <a:pt x="303" y="179"/>
                  <a:pt x="303" y="179"/>
                  <a:pt x="303" y="179"/>
                </a:cubicBezTo>
                <a:cubicBezTo>
                  <a:pt x="303" y="179"/>
                  <a:pt x="303" y="180"/>
                  <a:pt x="303" y="180"/>
                </a:cubicBezTo>
                <a:cubicBezTo>
                  <a:pt x="301" y="180"/>
                  <a:pt x="298" y="180"/>
                  <a:pt x="296" y="180"/>
                </a:cubicBezTo>
                <a:cubicBezTo>
                  <a:pt x="295" y="179"/>
                  <a:pt x="295" y="179"/>
                  <a:pt x="295" y="178"/>
                </a:cubicBezTo>
                <a:cubicBezTo>
                  <a:pt x="289" y="179"/>
                  <a:pt x="289" y="179"/>
                  <a:pt x="288" y="180"/>
                </a:cubicBezTo>
                <a:cubicBezTo>
                  <a:pt x="288" y="182"/>
                  <a:pt x="289" y="182"/>
                  <a:pt x="289" y="182"/>
                </a:cubicBezTo>
                <a:cubicBezTo>
                  <a:pt x="290" y="183"/>
                  <a:pt x="291" y="184"/>
                  <a:pt x="292" y="184"/>
                </a:cubicBezTo>
                <a:cubicBezTo>
                  <a:pt x="294" y="184"/>
                  <a:pt x="294" y="184"/>
                  <a:pt x="295" y="184"/>
                </a:cubicBezTo>
                <a:cubicBezTo>
                  <a:pt x="298" y="187"/>
                  <a:pt x="298" y="187"/>
                  <a:pt x="298" y="188"/>
                </a:cubicBezTo>
                <a:cubicBezTo>
                  <a:pt x="299" y="191"/>
                  <a:pt x="299" y="193"/>
                  <a:pt x="299" y="195"/>
                </a:cubicBezTo>
                <a:cubicBezTo>
                  <a:pt x="300" y="196"/>
                  <a:pt x="301" y="197"/>
                  <a:pt x="302" y="199"/>
                </a:cubicBezTo>
                <a:cubicBezTo>
                  <a:pt x="302" y="201"/>
                  <a:pt x="302" y="201"/>
                  <a:pt x="297" y="213"/>
                </a:cubicBezTo>
                <a:cubicBezTo>
                  <a:pt x="296" y="214"/>
                  <a:pt x="294" y="215"/>
                  <a:pt x="293" y="215"/>
                </a:cubicBezTo>
                <a:cubicBezTo>
                  <a:pt x="292" y="215"/>
                  <a:pt x="292" y="215"/>
                  <a:pt x="292" y="215"/>
                </a:cubicBezTo>
                <a:cubicBezTo>
                  <a:pt x="289" y="214"/>
                  <a:pt x="286" y="214"/>
                  <a:pt x="283" y="212"/>
                </a:cubicBezTo>
                <a:cubicBezTo>
                  <a:pt x="279" y="211"/>
                  <a:pt x="276" y="211"/>
                  <a:pt x="273" y="211"/>
                </a:cubicBezTo>
                <a:cubicBezTo>
                  <a:pt x="269" y="210"/>
                  <a:pt x="269" y="210"/>
                  <a:pt x="268" y="209"/>
                </a:cubicBezTo>
                <a:cubicBezTo>
                  <a:pt x="268" y="209"/>
                  <a:pt x="268" y="209"/>
                  <a:pt x="268" y="209"/>
                </a:cubicBezTo>
                <a:cubicBezTo>
                  <a:pt x="267" y="210"/>
                  <a:pt x="267" y="210"/>
                  <a:pt x="266" y="210"/>
                </a:cubicBezTo>
                <a:cubicBezTo>
                  <a:pt x="264" y="212"/>
                  <a:pt x="262" y="212"/>
                  <a:pt x="260" y="212"/>
                </a:cubicBezTo>
                <a:cubicBezTo>
                  <a:pt x="260" y="213"/>
                  <a:pt x="260" y="213"/>
                  <a:pt x="260" y="213"/>
                </a:cubicBezTo>
                <a:cubicBezTo>
                  <a:pt x="262" y="217"/>
                  <a:pt x="258" y="221"/>
                  <a:pt x="260" y="225"/>
                </a:cubicBezTo>
                <a:cubicBezTo>
                  <a:pt x="259" y="227"/>
                  <a:pt x="259" y="229"/>
                  <a:pt x="259" y="232"/>
                </a:cubicBezTo>
                <a:cubicBezTo>
                  <a:pt x="254" y="239"/>
                  <a:pt x="254" y="239"/>
                  <a:pt x="255" y="241"/>
                </a:cubicBezTo>
                <a:cubicBezTo>
                  <a:pt x="256" y="243"/>
                  <a:pt x="256" y="244"/>
                  <a:pt x="256" y="244"/>
                </a:cubicBezTo>
                <a:cubicBezTo>
                  <a:pt x="255" y="245"/>
                  <a:pt x="255" y="245"/>
                  <a:pt x="255" y="245"/>
                </a:cubicBezTo>
                <a:cubicBezTo>
                  <a:pt x="254" y="247"/>
                  <a:pt x="254" y="247"/>
                  <a:pt x="254" y="251"/>
                </a:cubicBezTo>
                <a:cubicBezTo>
                  <a:pt x="255" y="251"/>
                  <a:pt x="256" y="251"/>
                  <a:pt x="257" y="251"/>
                </a:cubicBezTo>
                <a:cubicBezTo>
                  <a:pt x="259" y="251"/>
                  <a:pt x="260" y="250"/>
                  <a:pt x="262" y="253"/>
                </a:cubicBezTo>
                <a:cubicBezTo>
                  <a:pt x="263" y="253"/>
                  <a:pt x="264" y="252"/>
                  <a:pt x="265" y="252"/>
                </a:cubicBezTo>
                <a:cubicBezTo>
                  <a:pt x="266" y="252"/>
                  <a:pt x="266" y="252"/>
                  <a:pt x="269" y="254"/>
                </a:cubicBezTo>
                <a:cubicBezTo>
                  <a:pt x="270" y="255"/>
                  <a:pt x="270" y="257"/>
                  <a:pt x="271" y="258"/>
                </a:cubicBezTo>
                <a:cubicBezTo>
                  <a:pt x="271" y="258"/>
                  <a:pt x="272" y="258"/>
                  <a:pt x="272" y="258"/>
                </a:cubicBezTo>
                <a:cubicBezTo>
                  <a:pt x="271" y="257"/>
                  <a:pt x="271" y="257"/>
                  <a:pt x="271" y="257"/>
                </a:cubicBezTo>
                <a:cubicBezTo>
                  <a:pt x="281" y="254"/>
                  <a:pt x="289" y="246"/>
                  <a:pt x="301" y="246"/>
                </a:cubicBezTo>
                <a:cubicBezTo>
                  <a:pt x="303" y="244"/>
                  <a:pt x="303" y="243"/>
                  <a:pt x="303" y="242"/>
                </a:cubicBezTo>
                <a:cubicBezTo>
                  <a:pt x="302" y="241"/>
                  <a:pt x="301" y="240"/>
                  <a:pt x="301" y="239"/>
                </a:cubicBezTo>
                <a:cubicBezTo>
                  <a:pt x="301" y="238"/>
                  <a:pt x="301" y="238"/>
                  <a:pt x="304" y="232"/>
                </a:cubicBezTo>
                <a:cubicBezTo>
                  <a:pt x="306" y="229"/>
                  <a:pt x="320" y="226"/>
                  <a:pt x="320" y="226"/>
                </a:cubicBezTo>
                <a:cubicBezTo>
                  <a:pt x="322" y="224"/>
                  <a:pt x="322" y="223"/>
                  <a:pt x="322" y="222"/>
                </a:cubicBezTo>
                <a:cubicBezTo>
                  <a:pt x="322" y="222"/>
                  <a:pt x="322" y="222"/>
                  <a:pt x="322" y="221"/>
                </a:cubicBezTo>
                <a:cubicBezTo>
                  <a:pt x="322" y="216"/>
                  <a:pt x="322" y="212"/>
                  <a:pt x="329" y="214"/>
                </a:cubicBezTo>
                <a:cubicBezTo>
                  <a:pt x="330" y="214"/>
                  <a:pt x="330" y="214"/>
                  <a:pt x="330" y="214"/>
                </a:cubicBezTo>
                <a:cubicBezTo>
                  <a:pt x="330" y="214"/>
                  <a:pt x="330" y="214"/>
                  <a:pt x="330" y="214"/>
                </a:cubicBezTo>
                <a:cubicBezTo>
                  <a:pt x="330" y="214"/>
                  <a:pt x="330" y="214"/>
                  <a:pt x="330" y="214"/>
                </a:cubicBezTo>
                <a:cubicBezTo>
                  <a:pt x="330" y="214"/>
                  <a:pt x="330" y="214"/>
                  <a:pt x="330" y="214"/>
                </a:cubicBezTo>
                <a:cubicBezTo>
                  <a:pt x="330" y="214"/>
                  <a:pt x="330" y="214"/>
                  <a:pt x="330" y="214"/>
                </a:cubicBezTo>
                <a:cubicBezTo>
                  <a:pt x="330" y="214"/>
                  <a:pt x="330" y="214"/>
                  <a:pt x="330" y="214"/>
                </a:cubicBezTo>
                <a:cubicBezTo>
                  <a:pt x="330" y="214"/>
                  <a:pt x="330" y="214"/>
                  <a:pt x="330" y="214"/>
                </a:cubicBezTo>
                <a:cubicBezTo>
                  <a:pt x="331" y="214"/>
                  <a:pt x="331" y="214"/>
                  <a:pt x="331" y="214"/>
                </a:cubicBezTo>
                <a:cubicBezTo>
                  <a:pt x="334" y="216"/>
                  <a:pt x="334" y="216"/>
                  <a:pt x="336" y="216"/>
                </a:cubicBezTo>
                <a:cubicBezTo>
                  <a:pt x="337" y="216"/>
                  <a:pt x="337" y="216"/>
                  <a:pt x="338" y="216"/>
                </a:cubicBezTo>
                <a:cubicBezTo>
                  <a:pt x="338" y="216"/>
                  <a:pt x="339" y="216"/>
                  <a:pt x="340" y="216"/>
                </a:cubicBezTo>
                <a:cubicBezTo>
                  <a:pt x="340" y="214"/>
                  <a:pt x="340" y="214"/>
                  <a:pt x="342" y="212"/>
                </a:cubicBezTo>
                <a:cubicBezTo>
                  <a:pt x="344" y="212"/>
                  <a:pt x="344" y="212"/>
                  <a:pt x="345" y="212"/>
                </a:cubicBezTo>
                <a:cubicBezTo>
                  <a:pt x="346" y="212"/>
                  <a:pt x="348" y="212"/>
                  <a:pt x="351" y="208"/>
                </a:cubicBezTo>
                <a:cubicBezTo>
                  <a:pt x="358" y="209"/>
                  <a:pt x="357" y="217"/>
                  <a:pt x="362" y="220"/>
                </a:cubicBezTo>
                <a:cubicBezTo>
                  <a:pt x="363" y="220"/>
                  <a:pt x="364" y="221"/>
                  <a:pt x="364" y="223"/>
                </a:cubicBezTo>
                <a:cubicBezTo>
                  <a:pt x="380" y="233"/>
                  <a:pt x="388" y="241"/>
                  <a:pt x="387" y="246"/>
                </a:cubicBezTo>
                <a:cubicBezTo>
                  <a:pt x="385" y="247"/>
                  <a:pt x="373" y="249"/>
                  <a:pt x="369" y="249"/>
                </a:cubicBezTo>
                <a:cubicBezTo>
                  <a:pt x="369" y="249"/>
                  <a:pt x="368" y="250"/>
                  <a:pt x="368" y="250"/>
                </a:cubicBezTo>
                <a:cubicBezTo>
                  <a:pt x="371" y="252"/>
                  <a:pt x="373" y="255"/>
                  <a:pt x="377" y="256"/>
                </a:cubicBezTo>
                <a:cubicBezTo>
                  <a:pt x="379" y="256"/>
                  <a:pt x="382" y="256"/>
                  <a:pt x="384" y="256"/>
                </a:cubicBezTo>
                <a:cubicBezTo>
                  <a:pt x="384" y="255"/>
                  <a:pt x="384" y="253"/>
                  <a:pt x="384" y="252"/>
                </a:cubicBezTo>
                <a:cubicBezTo>
                  <a:pt x="389" y="250"/>
                  <a:pt x="392" y="245"/>
                  <a:pt x="396" y="242"/>
                </a:cubicBezTo>
                <a:cubicBezTo>
                  <a:pt x="396" y="240"/>
                  <a:pt x="396" y="240"/>
                  <a:pt x="396" y="239"/>
                </a:cubicBezTo>
                <a:cubicBezTo>
                  <a:pt x="393" y="239"/>
                  <a:pt x="393" y="239"/>
                  <a:pt x="392" y="239"/>
                </a:cubicBezTo>
                <a:cubicBezTo>
                  <a:pt x="391" y="239"/>
                  <a:pt x="391" y="238"/>
                  <a:pt x="391" y="238"/>
                </a:cubicBezTo>
                <a:cubicBezTo>
                  <a:pt x="393" y="236"/>
                  <a:pt x="394" y="236"/>
                  <a:pt x="395" y="236"/>
                </a:cubicBezTo>
                <a:cubicBezTo>
                  <a:pt x="398" y="237"/>
                  <a:pt x="398" y="237"/>
                  <a:pt x="400" y="239"/>
                </a:cubicBezTo>
                <a:cubicBezTo>
                  <a:pt x="400" y="239"/>
                  <a:pt x="400" y="239"/>
                  <a:pt x="400" y="234"/>
                </a:cubicBezTo>
                <a:cubicBezTo>
                  <a:pt x="396" y="231"/>
                  <a:pt x="391" y="230"/>
                  <a:pt x="389" y="226"/>
                </a:cubicBezTo>
                <a:cubicBezTo>
                  <a:pt x="388" y="226"/>
                  <a:pt x="385" y="226"/>
                  <a:pt x="380" y="221"/>
                </a:cubicBezTo>
                <a:cubicBezTo>
                  <a:pt x="381" y="219"/>
                  <a:pt x="381" y="219"/>
                  <a:pt x="375" y="215"/>
                </a:cubicBezTo>
                <a:cubicBezTo>
                  <a:pt x="375" y="214"/>
                  <a:pt x="374" y="214"/>
                  <a:pt x="374" y="214"/>
                </a:cubicBezTo>
                <a:cubicBezTo>
                  <a:pt x="374" y="213"/>
                  <a:pt x="373" y="212"/>
                  <a:pt x="373" y="211"/>
                </a:cubicBezTo>
                <a:cubicBezTo>
                  <a:pt x="372" y="210"/>
                  <a:pt x="370" y="210"/>
                  <a:pt x="369" y="210"/>
                </a:cubicBezTo>
                <a:cubicBezTo>
                  <a:pt x="369" y="209"/>
                  <a:pt x="369" y="209"/>
                  <a:pt x="369" y="208"/>
                </a:cubicBezTo>
                <a:cubicBezTo>
                  <a:pt x="370" y="207"/>
                  <a:pt x="370" y="207"/>
                  <a:pt x="370" y="207"/>
                </a:cubicBezTo>
                <a:cubicBezTo>
                  <a:pt x="371" y="206"/>
                  <a:pt x="371" y="205"/>
                  <a:pt x="371" y="205"/>
                </a:cubicBezTo>
                <a:cubicBezTo>
                  <a:pt x="371" y="204"/>
                  <a:pt x="371" y="203"/>
                  <a:pt x="371" y="202"/>
                </a:cubicBezTo>
                <a:cubicBezTo>
                  <a:pt x="374" y="201"/>
                  <a:pt x="375" y="202"/>
                  <a:pt x="376" y="205"/>
                </a:cubicBezTo>
                <a:cubicBezTo>
                  <a:pt x="384" y="206"/>
                  <a:pt x="386" y="216"/>
                  <a:pt x="394" y="217"/>
                </a:cubicBezTo>
                <a:cubicBezTo>
                  <a:pt x="394" y="218"/>
                  <a:pt x="394" y="218"/>
                  <a:pt x="395" y="218"/>
                </a:cubicBezTo>
                <a:cubicBezTo>
                  <a:pt x="398" y="222"/>
                  <a:pt x="404" y="223"/>
                  <a:pt x="406" y="228"/>
                </a:cubicBezTo>
                <a:cubicBezTo>
                  <a:pt x="404" y="234"/>
                  <a:pt x="404" y="234"/>
                  <a:pt x="406" y="236"/>
                </a:cubicBezTo>
                <a:cubicBezTo>
                  <a:pt x="407" y="239"/>
                  <a:pt x="407" y="242"/>
                  <a:pt x="411" y="242"/>
                </a:cubicBezTo>
                <a:cubicBezTo>
                  <a:pt x="413" y="244"/>
                  <a:pt x="413" y="246"/>
                  <a:pt x="413" y="247"/>
                </a:cubicBezTo>
                <a:cubicBezTo>
                  <a:pt x="412" y="247"/>
                  <a:pt x="411" y="247"/>
                  <a:pt x="410" y="247"/>
                </a:cubicBezTo>
                <a:cubicBezTo>
                  <a:pt x="410" y="247"/>
                  <a:pt x="409" y="246"/>
                  <a:pt x="409" y="246"/>
                </a:cubicBezTo>
                <a:cubicBezTo>
                  <a:pt x="409" y="246"/>
                  <a:pt x="408" y="247"/>
                  <a:pt x="408" y="247"/>
                </a:cubicBezTo>
                <a:cubicBezTo>
                  <a:pt x="411" y="251"/>
                  <a:pt x="411" y="251"/>
                  <a:pt x="414" y="252"/>
                </a:cubicBezTo>
                <a:cubicBezTo>
                  <a:pt x="414" y="252"/>
                  <a:pt x="414" y="251"/>
                  <a:pt x="414" y="251"/>
                </a:cubicBezTo>
                <a:cubicBezTo>
                  <a:pt x="416" y="252"/>
                  <a:pt x="417" y="252"/>
                  <a:pt x="419" y="254"/>
                </a:cubicBezTo>
                <a:cubicBezTo>
                  <a:pt x="418" y="256"/>
                  <a:pt x="418" y="257"/>
                  <a:pt x="419" y="258"/>
                </a:cubicBezTo>
                <a:cubicBezTo>
                  <a:pt x="421" y="259"/>
                  <a:pt x="421" y="259"/>
                  <a:pt x="422" y="259"/>
                </a:cubicBezTo>
                <a:cubicBezTo>
                  <a:pt x="423" y="259"/>
                  <a:pt x="424" y="259"/>
                  <a:pt x="424" y="259"/>
                </a:cubicBezTo>
                <a:cubicBezTo>
                  <a:pt x="425" y="258"/>
                  <a:pt x="426" y="257"/>
                  <a:pt x="426" y="256"/>
                </a:cubicBezTo>
                <a:cubicBezTo>
                  <a:pt x="426" y="255"/>
                  <a:pt x="426" y="255"/>
                  <a:pt x="426" y="254"/>
                </a:cubicBezTo>
                <a:cubicBezTo>
                  <a:pt x="426" y="254"/>
                  <a:pt x="426" y="253"/>
                  <a:pt x="426" y="253"/>
                </a:cubicBezTo>
                <a:cubicBezTo>
                  <a:pt x="426" y="252"/>
                  <a:pt x="427" y="252"/>
                  <a:pt x="427" y="251"/>
                </a:cubicBezTo>
                <a:cubicBezTo>
                  <a:pt x="428" y="252"/>
                  <a:pt x="430" y="252"/>
                  <a:pt x="430" y="253"/>
                </a:cubicBezTo>
                <a:cubicBezTo>
                  <a:pt x="431" y="253"/>
                  <a:pt x="432" y="253"/>
                  <a:pt x="432" y="253"/>
                </a:cubicBezTo>
                <a:cubicBezTo>
                  <a:pt x="432" y="253"/>
                  <a:pt x="433" y="252"/>
                  <a:pt x="433" y="252"/>
                </a:cubicBezTo>
                <a:cubicBezTo>
                  <a:pt x="433" y="251"/>
                  <a:pt x="433" y="249"/>
                  <a:pt x="433" y="248"/>
                </a:cubicBezTo>
                <a:cubicBezTo>
                  <a:pt x="435" y="248"/>
                  <a:pt x="436" y="248"/>
                  <a:pt x="437" y="248"/>
                </a:cubicBezTo>
                <a:cubicBezTo>
                  <a:pt x="436" y="246"/>
                  <a:pt x="435" y="246"/>
                  <a:pt x="433" y="245"/>
                </a:cubicBezTo>
                <a:cubicBezTo>
                  <a:pt x="433" y="246"/>
                  <a:pt x="432" y="247"/>
                  <a:pt x="432" y="248"/>
                </a:cubicBezTo>
                <a:cubicBezTo>
                  <a:pt x="429" y="248"/>
                  <a:pt x="429" y="247"/>
                  <a:pt x="427" y="241"/>
                </a:cubicBezTo>
                <a:cubicBezTo>
                  <a:pt x="424" y="240"/>
                  <a:pt x="424" y="240"/>
                  <a:pt x="422" y="238"/>
                </a:cubicBezTo>
                <a:cubicBezTo>
                  <a:pt x="422" y="237"/>
                  <a:pt x="422" y="237"/>
                  <a:pt x="422" y="236"/>
                </a:cubicBezTo>
                <a:cubicBezTo>
                  <a:pt x="424" y="236"/>
                  <a:pt x="424" y="236"/>
                  <a:pt x="424" y="236"/>
                </a:cubicBezTo>
                <a:cubicBezTo>
                  <a:pt x="425" y="236"/>
                  <a:pt x="426" y="237"/>
                  <a:pt x="427" y="237"/>
                </a:cubicBezTo>
                <a:cubicBezTo>
                  <a:pt x="429" y="237"/>
                  <a:pt x="429" y="237"/>
                  <a:pt x="430" y="237"/>
                </a:cubicBezTo>
                <a:cubicBezTo>
                  <a:pt x="430" y="237"/>
                  <a:pt x="430" y="238"/>
                  <a:pt x="431" y="238"/>
                </a:cubicBezTo>
                <a:cubicBezTo>
                  <a:pt x="431" y="237"/>
                  <a:pt x="431" y="235"/>
                  <a:pt x="431" y="234"/>
                </a:cubicBezTo>
                <a:cubicBezTo>
                  <a:pt x="433" y="232"/>
                  <a:pt x="433" y="232"/>
                  <a:pt x="442" y="236"/>
                </a:cubicBezTo>
                <a:cubicBezTo>
                  <a:pt x="442" y="236"/>
                  <a:pt x="443" y="237"/>
                  <a:pt x="443" y="238"/>
                </a:cubicBezTo>
                <a:cubicBezTo>
                  <a:pt x="443" y="238"/>
                  <a:pt x="443" y="238"/>
                  <a:pt x="444" y="238"/>
                </a:cubicBezTo>
                <a:cubicBezTo>
                  <a:pt x="445" y="240"/>
                  <a:pt x="445" y="240"/>
                  <a:pt x="445" y="240"/>
                </a:cubicBezTo>
                <a:cubicBezTo>
                  <a:pt x="444" y="240"/>
                  <a:pt x="443" y="241"/>
                  <a:pt x="443" y="241"/>
                </a:cubicBezTo>
                <a:cubicBezTo>
                  <a:pt x="443" y="244"/>
                  <a:pt x="448" y="245"/>
                  <a:pt x="447" y="249"/>
                </a:cubicBezTo>
                <a:cubicBezTo>
                  <a:pt x="447" y="250"/>
                  <a:pt x="447" y="251"/>
                  <a:pt x="447" y="251"/>
                </a:cubicBezTo>
                <a:cubicBezTo>
                  <a:pt x="447" y="252"/>
                  <a:pt x="447" y="252"/>
                  <a:pt x="447" y="253"/>
                </a:cubicBezTo>
                <a:cubicBezTo>
                  <a:pt x="447" y="254"/>
                  <a:pt x="448" y="255"/>
                  <a:pt x="449" y="256"/>
                </a:cubicBezTo>
                <a:cubicBezTo>
                  <a:pt x="449" y="256"/>
                  <a:pt x="449" y="256"/>
                  <a:pt x="449" y="256"/>
                </a:cubicBezTo>
                <a:cubicBezTo>
                  <a:pt x="450" y="257"/>
                  <a:pt x="450" y="257"/>
                  <a:pt x="450" y="257"/>
                </a:cubicBezTo>
                <a:cubicBezTo>
                  <a:pt x="450" y="257"/>
                  <a:pt x="450" y="257"/>
                  <a:pt x="450" y="257"/>
                </a:cubicBezTo>
                <a:cubicBezTo>
                  <a:pt x="451" y="258"/>
                  <a:pt x="451" y="258"/>
                  <a:pt x="451" y="258"/>
                </a:cubicBezTo>
                <a:cubicBezTo>
                  <a:pt x="452" y="258"/>
                  <a:pt x="452" y="258"/>
                  <a:pt x="452" y="258"/>
                </a:cubicBezTo>
                <a:cubicBezTo>
                  <a:pt x="452" y="259"/>
                  <a:pt x="452" y="259"/>
                  <a:pt x="452" y="260"/>
                </a:cubicBezTo>
                <a:cubicBezTo>
                  <a:pt x="452" y="261"/>
                  <a:pt x="452" y="261"/>
                  <a:pt x="452" y="261"/>
                </a:cubicBezTo>
                <a:cubicBezTo>
                  <a:pt x="451" y="261"/>
                  <a:pt x="451" y="261"/>
                  <a:pt x="451" y="261"/>
                </a:cubicBezTo>
                <a:cubicBezTo>
                  <a:pt x="451" y="262"/>
                  <a:pt x="451" y="262"/>
                  <a:pt x="451" y="262"/>
                </a:cubicBezTo>
                <a:cubicBezTo>
                  <a:pt x="451" y="263"/>
                  <a:pt x="451" y="264"/>
                  <a:pt x="452" y="265"/>
                </a:cubicBezTo>
                <a:cubicBezTo>
                  <a:pt x="452" y="266"/>
                  <a:pt x="452" y="266"/>
                  <a:pt x="452" y="266"/>
                </a:cubicBezTo>
                <a:cubicBezTo>
                  <a:pt x="453" y="266"/>
                  <a:pt x="453" y="266"/>
                  <a:pt x="453" y="266"/>
                </a:cubicBezTo>
                <a:cubicBezTo>
                  <a:pt x="454" y="265"/>
                  <a:pt x="454" y="265"/>
                  <a:pt x="454" y="265"/>
                </a:cubicBezTo>
                <a:cubicBezTo>
                  <a:pt x="454" y="263"/>
                  <a:pt x="454" y="263"/>
                  <a:pt x="454" y="263"/>
                </a:cubicBezTo>
                <a:cubicBezTo>
                  <a:pt x="454" y="262"/>
                  <a:pt x="454" y="261"/>
                  <a:pt x="454" y="261"/>
                </a:cubicBezTo>
                <a:cubicBezTo>
                  <a:pt x="455" y="259"/>
                  <a:pt x="455" y="259"/>
                  <a:pt x="455" y="259"/>
                </a:cubicBezTo>
                <a:cubicBezTo>
                  <a:pt x="456" y="259"/>
                  <a:pt x="456" y="259"/>
                  <a:pt x="456" y="259"/>
                </a:cubicBezTo>
                <a:cubicBezTo>
                  <a:pt x="456" y="260"/>
                  <a:pt x="456" y="260"/>
                  <a:pt x="456" y="260"/>
                </a:cubicBezTo>
                <a:cubicBezTo>
                  <a:pt x="457" y="260"/>
                  <a:pt x="457" y="260"/>
                  <a:pt x="457" y="260"/>
                </a:cubicBezTo>
                <a:cubicBezTo>
                  <a:pt x="457" y="261"/>
                  <a:pt x="457" y="261"/>
                  <a:pt x="457" y="261"/>
                </a:cubicBezTo>
                <a:cubicBezTo>
                  <a:pt x="458" y="261"/>
                  <a:pt x="459" y="262"/>
                  <a:pt x="459" y="262"/>
                </a:cubicBezTo>
                <a:cubicBezTo>
                  <a:pt x="460" y="263"/>
                  <a:pt x="460" y="263"/>
                  <a:pt x="460" y="263"/>
                </a:cubicBezTo>
                <a:cubicBezTo>
                  <a:pt x="460" y="264"/>
                  <a:pt x="460" y="264"/>
                  <a:pt x="460" y="264"/>
                </a:cubicBezTo>
                <a:cubicBezTo>
                  <a:pt x="461" y="264"/>
                  <a:pt x="461" y="264"/>
                  <a:pt x="461" y="264"/>
                </a:cubicBezTo>
                <a:cubicBezTo>
                  <a:pt x="462" y="264"/>
                  <a:pt x="462" y="264"/>
                  <a:pt x="462" y="264"/>
                </a:cubicBezTo>
                <a:cubicBezTo>
                  <a:pt x="462" y="264"/>
                  <a:pt x="464" y="264"/>
                  <a:pt x="464" y="265"/>
                </a:cubicBezTo>
                <a:cubicBezTo>
                  <a:pt x="466" y="265"/>
                  <a:pt x="466" y="265"/>
                  <a:pt x="466" y="265"/>
                </a:cubicBezTo>
                <a:cubicBezTo>
                  <a:pt x="467" y="265"/>
                  <a:pt x="467" y="265"/>
                  <a:pt x="467" y="265"/>
                </a:cubicBezTo>
                <a:cubicBezTo>
                  <a:pt x="467" y="264"/>
                  <a:pt x="467" y="264"/>
                  <a:pt x="467" y="264"/>
                </a:cubicBezTo>
                <a:cubicBezTo>
                  <a:pt x="467" y="264"/>
                  <a:pt x="467" y="264"/>
                  <a:pt x="467" y="264"/>
                </a:cubicBezTo>
                <a:cubicBezTo>
                  <a:pt x="467" y="263"/>
                  <a:pt x="467" y="263"/>
                  <a:pt x="467" y="263"/>
                </a:cubicBezTo>
                <a:cubicBezTo>
                  <a:pt x="467" y="262"/>
                  <a:pt x="467" y="261"/>
                  <a:pt x="468" y="260"/>
                </a:cubicBezTo>
                <a:cubicBezTo>
                  <a:pt x="468" y="259"/>
                  <a:pt x="468" y="259"/>
                  <a:pt x="468" y="259"/>
                </a:cubicBezTo>
                <a:cubicBezTo>
                  <a:pt x="469" y="259"/>
                  <a:pt x="469" y="259"/>
                  <a:pt x="469" y="259"/>
                </a:cubicBezTo>
                <a:cubicBezTo>
                  <a:pt x="470" y="259"/>
                  <a:pt x="471" y="259"/>
                  <a:pt x="472" y="260"/>
                </a:cubicBezTo>
                <a:cubicBezTo>
                  <a:pt x="474" y="261"/>
                  <a:pt x="474" y="261"/>
                  <a:pt x="474" y="261"/>
                </a:cubicBezTo>
                <a:cubicBezTo>
                  <a:pt x="476" y="263"/>
                  <a:pt x="476" y="263"/>
                  <a:pt x="476" y="263"/>
                </a:cubicBezTo>
                <a:cubicBezTo>
                  <a:pt x="477" y="263"/>
                  <a:pt x="477" y="263"/>
                  <a:pt x="477" y="263"/>
                </a:cubicBezTo>
                <a:cubicBezTo>
                  <a:pt x="477" y="264"/>
                  <a:pt x="477" y="264"/>
                  <a:pt x="477" y="264"/>
                </a:cubicBezTo>
                <a:cubicBezTo>
                  <a:pt x="478" y="264"/>
                  <a:pt x="478" y="264"/>
                  <a:pt x="478" y="264"/>
                </a:cubicBezTo>
                <a:cubicBezTo>
                  <a:pt x="478" y="264"/>
                  <a:pt x="478" y="264"/>
                  <a:pt x="478" y="264"/>
                </a:cubicBezTo>
                <a:cubicBezTo>
                  <a:pt x="481" y="264"/>
                  <a:pt x="484" y="264"/>
                  <a:pt x="486" y="265"/>
                </a:cubicBezTo>
                <a:cubicBezTo>
                  <a:pt x="486" y="264"/>
                  <a:pt x="486" y="263"/>
                  <a:pt x="486" y="263"/>
                </a:cubicBezTo>
                <a:cubicBezTo>
                  <a:pt x="486" y="262"/>
                  <a:pt x="486" y="262"/>
                  <a:pt x="486" y="262"/>
                </a:cubicBezTo>
                <a:cubicBezTo>
                  <a:pt x="486" y="261"/>
                  <a:pt x="486" y="261"/>
                  <a:pt x="486" y="260"/>
                </a:cubicBezTo>
                <a:cubicBezTo>
                  <a:pt x="486" y="260"/>
                  <a:pt x="487" y="260"/>
                  <a:pt x="487" y="260"/>
                </a:cubicBezTo>
                <a:cubicBezTo>
                  <a:pt x="488" y="259"/>
                  <a:pt x="488" y="259"/>
                  <a:pt x="488" y="259"/>
                </a:cubicBezTo>
                <a:cubicBezTo>
                  <a:pt x="489" y="259"/>
                  <a:pt x="489" y="259"/>
                  <a:pt x="489" y="259"/>
                </a:cubicBezTo>
                <a:cubicBezTo>
                  <a:pt x="490" y="260"/>
                  <a:pt x="491" y="261"/>
                  <a:pt x="492" y="261"/>
                </a:cubicBezTo>
                <a:cubicBezTo>
                  <a:pt x="493" y="262"/>
                  <a:pt x="494" y="262"/>
                  <a:pt x="494" y="262"/>
                </a:cubicBezTo>
                <a:cubicBezTo>
                  <a:pt x="494" y="261"/>
                  <a:pt x="494" y="261"/>
                  <a:pt x="494" y="261"/>
                </a:cubicBezTo>
                <a:cubicBezTo>
                  <a:pt x="495" y="261"/>
                  <a:pt x="495" y="261"/>
                  <a:pt x="495" y="261"/>
                </a:cubicBezTo>
                <a:cubicBezTo>
                  <a:pt x="495" y="260"/>
                  <a:pt x="495" y="260"/>
                  <a:pt x="495" y="260"/>
                </a:cubicBezTo>
                <a:cubicBezTo>
                  <a:pt x="496" y="260"/>
                  <a:pt x="496" y="260"/>
                  <a:pt x="496" y="260"/>
                </a:cubicBezTo>
                <a:cubicBezTo>
                  <a:pt x="497" y="262"/>
                  <a:pt x="497" y="262"/>
                  <a:pt x="497" y="262"/>
                </a:cubicBezTo>
                <a:cubicBezTo>
                  <a:pt x="497" y="263"/>
                  <a:pt x="497" y="263"/>
                  <a:pt x="497" y="263"/>
                </a:cubicBezTo>
                <a:cubicBezTo>
                  <a:pt x="497" y="264"/>
                  <a:pt x="497" y="265"/>
                  <a:pt x="497" y="266"/>
                </a:cubicBezTo>
                <a:cubicBezTo>
                  <a:pt x="496" y="268"/>
                  <a:pt x="496" y="270"/>
                  <a:pt x="497" y="273"/>
                </a:cubicBezTo>
                <a:cubicBezTo>
                  <a:pt x="497" y="273"/>
                  <a:pt x="497" y="273"/>
                  <a:pt x="497" y="273"/>
                </a:cubicBezTo>
                <a:cubicBezTo>
                  <a:pt x="497" y="274"/>
                  <a:pt x="498" y="274"/>
                  <a:pt x="498" y="275"/>
                </a:cubicBezTo>
                <a:cubicBezTo>
                  <a:pt x="498" y="275"/>
                  <a:pt x="497" y="276"/>
                  <a:pt x="497" y="277"/>
                </a:cubicBezTo>
                <a:cubicBezTo>
                  <a:pt x="497" y="277"/>
                  <a:pt x="497" y="277"/>
                  <a:pt x="497" y="277"/>
                </a:cubicBezTo>
                <a:cubicBezTo>
                  <a:pt x="497" y="278"/>
                  <a:pt x="497" y="278"/>
                  <a:pt x="497" y="278"/>
                </a:cubicBezTo>
                <a:cubicBezTo>
                  <a:pt x="496" y="280"/>
                  <a:pt x="496" y="280"/>
                  <a:pt x="496" y="280"/>
                </a:cubicBezTo>
                <a:cubicBezTo>
                  <a:pt x="496" y="280"/>
                  <a:pt x="496" y="280"/>
                  <a:pt x="496" y="280"/>
                </a:cubicBezTo>
                <a:cubicBezTo>
                  <a:pt x="494" y="284"/>
                  <a:pt x="494" y="284"/>
                  <a:pt x="493" y="284"/>
                </a:cubicBezTo>
                <a:cubicBezTo>
                  <a:pt x="492" y="285"/>
                  <a:pt x="492" y="285"/>
                  <a:pt x="492" y="285"/>
                </a:cubicBezTo>
                <a:cubicBezTo>
                  <a:pt x="492" y="285"/>
                  <a:pt x="492" y="285"/>
                  <a:pt x="492" y="285"/>
                </a:cubicBezTo>
                <a:cubicBezTo>
                  <a:pt x="492" y="286"/>
                  <a:pt x="492" y="286"/>
                  <a:pt x="492" y="286"/>
                </a:cubicBezTo>
                <a:cubicBezTo>
                  <a:pt x="514" y="287"/>
                  <a:pt x="537" y="287"/>
                  <a:pt x="558" y="288"/>
                </a:cubicBezTo>
                <a:cubicBezTo>
                  <a:pt x="575" y="288"/>
                  <a:pt x="590" y="288"/>
                  <a:pt x="605" y="288"/>
                </a:cubicBezTo>
                <a:moveTo>
                  <a:pt x="554" y="46"/>
                </a:moveTo>
                <a:cubicBezTo>
                  <a:pt x="531" y="34"/>
                  <a:pt x="531" y="34"/>
                  <a:pt x="531" y="34"/>
                </a:cubicBezTo>
                <a:cubicBezTo>
                  <a:pt x="531" y="34"/>
                  <a:pt x="531" y="34"/>
                  <a:pt x="531" y="34"/>
                </a:cubicBezTo>
                <a:cubicBezTo>
                  <a:pt x="532" y="34"/>
                  <a:pt x="532" y="34"/>
                  <a:pt x="532" y="34"/>
                </a:cubicBezTo>
                <a:cubicBezTo>
                  <a:pt x="533" y="35"/>
                  <a:pt x="533" y="35"/>
                  <a:pt x="533" y="35"/>
                </a:cubicBezTo>
                <a:cubicBezTo>
                  <a:pt x="532" y="35"/>
                  <a:pt x="532" y="35"/>
                  <a:pt x="532" y="35"/>
                </a:cubicBezTo>
                <a:cubicBezTo>
                  <a:pt x="533" y="35"/>
                  <a:pt x="533" y="35"/>
                  <a:pt x="533" y="35"/>
                </a:cubicBezTo>
                <a:cubicBezTo>
                  <a:pt x="534" y="35"/>
                  <a:pt x="534" y="35"/>
                  <a:pt x="534" y="35"/>
                </a:cubicBezTo>
                <a:cubicBezTo>
                  <a:pt x="533" y="35"/>
                  <a:pt x="533" y="35"/>
                  <a:pt x="533" y="35"/>
                </a:cubicBezTo>
                <a:cubicBezTo>
                  <a:pt x="532" y="35"/>
                  <a:pt x="530" y="34"/>
                  <a:pt x="529" y="33"/>
                </a:cubicBezTo>
                <a:cubicBezTo>
                  <a:pt x="530" y="33"/>
                  <a:pt x="530" y="34"/>
                  <a:pt x="531" y="34"/>
                </a:cubicBezTo>
                <a:cubicBezTo>
                  <a:pt x="531" y="34"/>
                  <a:pt x="530" y="34"/>
                  <a:pt x="529" y="33"/>
                </a:cubicBezTo>
                <a:cubicBezTo>
                  <a:pt x="528" y="33"/>
                  <a:pt x="528" y="33"/>
                  <a:pt x="525" y="31"/>
                </a:cubicBezTo>
                <a:cubicBezTo>
                  <a:pt x="524" y="31"/>
                  <a:pt x="524" y="31"/>
                  <a:pt x="524" y="31"/>
                </a:cubicBezTo>
                <a:cubicBezTo>
                  <a:pt x="523" y="31"/>
                  <a:pt x="523" y="31"/>
                  <a:pt x="523" y="31"/>
                </a:cubicBezTo>
                <a:cubicBezTo>
                  <a:pt x="525" y="32"/>
                  <a:pt x="527" y="32"/>
                  <a:pt x="529" y="33"/>
                </a:cubicBezTo>
                <a:cubicBezTo>
                  <a:pt x="529" y="33"/>
                  <a:pt x="529" y="33"/>
                  <a:pt x="529" y="33"/>
                </a:cubicBezTo>
                <a:cubicBezTo>
                  <a:pt x="529" y="34"/>
                  <a:pt x="529" y="34"/>
                  <a:pt x="529" y="34"/>
                </a:cubicBezTo>
                <a:cubicBezTo>
                  <a:pt x="530" y="34"/>
                  <a:pt x="531" y="34"/>
                  <a:pt x="532" y="35"/>
                </a:cubicBezTo>
                <a:cubicBezTo>
                  <a:pt x="532" y="35"/>
                  <a:pt x="532" y="35"/>
                  <a:pt x="533" y="35"/>
                </a:cubicBezTo>
                <a:cubicBezTo>
                  <a:pt x="533" y="35"/>
                  <a:pt x="534" y="36"/>
                  <a:pt x="534" y="36"/>
                </a:cubicBezTo>
                <a:cubicBezTo>
                  <a:pt x="534" y="36"/>
                  <a:pt x="534" y="36"/>
                  <a:pt x="534" y="36"/>
                </a:cubicBezTo>
                <a:cubicBezTo>
                  <a:pt x="535" y="37"/>
                  <a:pt x="535" y="37"/>
                  <a:pt x="535" y="37"/>
                </a:cubicBezTo>
                <a:cubicBezTo>
                  <a:pt x="535" y="37"/>
                  <a:pt x="535" y="37"/>
                  <a:pt x="535" y="37"/>
                </a:cubicBezTo>
                <a:cubicBezTo>
                  <a:pt x="536" y="37"/>
                  <a:pt x="536" y="37"/>
                  <a:pt x="536" y="37"/>
                </a:cubicBezTo>
                <a:cubicBezTo>
                  <a:pt x="535" y="37"/>
                  <a:pt x="535" y="37"/>
                  <a:pt x="535" y="37"/>
                </a:cubicBezTo>
                <a:cubicBezTo>
                  <a:pt x="535" y="37"/>
                  <a:pt x="529" y="34"/>
                  <a:pt x="526" y="32"/>
                </a:cubicBezTo>
                <a:cubicBezTo>
                  <a:pt x="526" y="32"/>
                  <a:pt x="526" y="32"/>
                  <a:pt x="526" y="32"/>
                </a:cubicBezTo>
                <a:cubicBezTo>
                  <a:pt x="525" y="32"/>
                  <a:pt x="524" y="31"/>
                  <a:pt x="524" y="31"/>
                </a:cubicBezTo>
                <a:cubicBezTo>
                  <a:pt x="523" y="31"/>
                  <a:pt x="523" y="31"/>
                  <a:pt x="522" y="30"/>
                </a:cubicBezTo>
                <a:cubicBezTo>
                  <a:pt x="522" y="30"/>
                  <a:pt x="522" y="30"/>
                  <a:pt x="522" y="30"/>
                </a:cubicBezTo>
                <a:cubicBezTo>
                  <a:pt x="521" y="30"/>
                  <a:pt x="521" y="30"/>
                  <a:pt x="517" y="28"/>
                </a:cubicBezTo>
                <a:cubicBezTo>
                  <a:pt x="517" y="28"/>
                  <a:pt x="517" y="28"/>
                  <a:pt x="517" y="28"/>
                </a:cubicBezTo>
                <a:cubicBezTo>
                  <a:pt x="516" y="27"/>
                  <a:pt x="514" y="27"/>
                  <a:pt x="513" y="26"/>
                </a:cubicBezTo>
                <a:cubicBezTo>
                  <a:pt x="513" y="26"/>
                  <a:pt x="513" y="26"/>
                  <a:pt x="513" y="26"/>
                </a:cubicBezTo>
                <a:cubicBezTo>
                  <a:pt x="511" y="25"/>
                  <a:pt x="509" y="25"/>
                  <a:pt x="507" y="24"/>
                </a:cubicBezTo>
                <a:cubicBezTo>
                  <a:pt x="507" y="24"/>
                  <a:pt x="507" y="24"/>
                  <a:pt x="507" y="24"/>
                </a:cubicBezTo>
                <a:cubicBezTo>
                  <a:pt x="504" y="23"/>
                  <a:pt x="502" y="22"/>
                  <a:pt x="499" y="21"/>
                </a:cubicBezTo>
                <a:cubicBezTo>
                  <a:pt x="498" y="21"/>
                  <a:pt x="498" y="21"/>
                  <a:pt x="498" y="21"/>
                </a:cubicBezTo>
                <a:cubicBezTo>
                  <a:pt x="498" y="21"/>
                  <a:pt x="498" y="21"/>
                  <a:pt x="498" y="21"/>
                </a:cubicBezTo>
                <a:cubicBezTo>
                  <a:pt x="498" y="21"/>
                  <a:pt x="499" y="21"/>
                  <a:pt x="499" y="21"/>
                </a:cubicBezTo>
                <a:cubicBezTo>
                  <a:pt x="499" y="21"/>
                  <a:pt x="498" y="21"/>
                  <a:pt x="497" y="21"/>
                </a:cubicBezTo>
                <a:cubicBezTo>
                  <a:pt x="498" y="21"/>
                  <a:pt x="499" y="21"/>
                  <a:pt x="500" y="22"/>
                </a:cubicBezTo>
                <a:cubicBezTo>
                  <a:pt x="500" y="22"/>
                  <a:pt x="500" y="22"/>
                  <a:pt x="500" y="22"/>
                </a:cubicBezTo>
                <a:cubicBezTo>
                  <a:pt x="499" y="22"/>
                  <a:pt x="499" y="22"/>
                  <a:pt x="499" y="22"/>
                </a:cubicBezTo>
                <a:cubicBezTo>
                  <a:pt x="499" y="21"/>
                  <a:pt x="498" y="21"/>
                  <a:pt x="498" y="21"/>
                </a:cubicBezTo>
                <a:cubicBezTo>
                  <a:pt x="497" y="21"/>
                  <a:pt x="496" y="20"/>
                  <a:pt x="494" y="20"/>
                </a:cubicBezTo>
                <a:cubicBezTo>
                  <a:pt x="494" y="20"/>
                  <a:pt x="494" y="20"/>
                  <a:pt x="494" y="20"/>
                </a:cubicBezTo>
                <a:cubicBezTo>
                  <a:pt x="494" y="20"/>
                  <a:pt x="493" y="20"/>
                  <a:pt x="489" y="18"/>
                </a:cubicBezTo>
                <a:cubicBezTo>
                  <a:pt x="489" y="18"/>
                  <a:pt x="488" y="18"/>
                  <a:pt x="487" y="17"/>
                </a:cubicBezTo>
                <a:cubicBezTo>
                  <a:pt x="486" y="18"/>
                  <a:pt x="486" y="18"/>
                  <a:pt x="486" y="18"/>
                </a:cubicBezTo>
                <a:cubicBezTo>
                  <a:pt x="497" y="21"/>
                  <a:pt x="497" y="21"/>
                  <a:pt x="499" y="22"/>
                </a:cubicBezTo>
                <a:cubicBezTo>
                  <a:pt x="498" y="22"/>
                  <a:pt x="498" y="22"/>
                  <a:pt x="498" y="22"/>
                </a:cubicBezTo>
                <a:cubicBezTo>
                  <a:pt x="498" y="22"/>
                  <a:pt x="499" y="23"/>
                  <a:pt x="500" y="23"/>
                </a:cubicBezTo>
                <a:cubicBezTo>
                  <a:pt x="500" y="23"/>
                  <a:pt x="500" y="23"/>
                  <a:pt x="500" y="23"/>
                </a:cubicBezTo>
                <a:cubicBezTo>
                  <a:pt x="500" y="23"/>
                  <a:pt x="500" y="23"/>
                  <a:pt x="500" y="23"/>
                </a:cubicBezTo>
                <a:cubicBezTo>
                  <a:pt x="500" y="23"/>
                  <a:pt x="500" y="23"/>
                  <a:pt x="500" y="23"/>
                </a:cubicBezTo>
                <a:cubicBezTo>
                  <a:pt x="500" y="23"/>
                  <a:pt x="500" y="23"/>
                  <a:pt x="500" y="23"/>
                </a:cubicBezTo>
                <a:cubicBezTo>
                  <a:pt x="500" y="23"/>
                  <a:pt x="500" y="23"/>
                  <a:pt x="500" y="23"/>
                </a:cubicBezTo>
                <a:cubicBezTo>
                  <a:pt x="500" y="23"/>
                  <a:pt x="500" y="23"/>
                  <a:pt x="500" y="23"/>
                </a:cubicBezTo>
                <a:cubicBezTo>
                  <a:pt x="501" y="24"/>
                  <a:pt x="501" y="24"/>
                  <a:pt x="502" y="24"/>
                </a:cubicBezTo>
                <a:cubicBezTo>
                  <a:pt x="502" y="24"/>
                  <a:pt x="503" y="24"/>
                  <a:pt x="503" y="25"/>
                </a:cubicBezTo>
                <a:cubicBezTo>
                  <a:pt x="503" y="24"/>
                  <a:pt x="503" y="24"/>
                  <a:pt x="500" y="24"/>
                </a:cubicBezTo>
                <a:cubicBezTo>
                  <a:pt x="499" y="24"/>
                  <a:pt x="499" y="24"/>
                  <a:pt x="499" y="24"/>
                </a:cubicBezTo>
                <a:cubicBezTo>
                  <a:pt x="498" y="23"/>
                  <a:pt x="498" y="23"/>
                  <a:pt x="498" y="23"/>
                </a:cubicBezTo>
                <a:cubicBezTo>
                  <a:pt x="500" y="24"/>
                  <a:pt x="501" y="25"/>
                  <a:pt x="502" y="25"/>
                </a:cubicBezTo>
                <a:cubicBezTo>
                  <a:pt x="502" y="25"/>
                  <a:pt x="502" y="25"/>
                  <a:pt x="502" y="25"/>
                </a:cubicBezTo>
                <a:cubicBezTo>
                  <a:pt x="503" y="26"/>
                  <a:pt x="504" y="26"/>
                  <a:pt x="504" y="27"/>
                </a:cubicBezTo>
                <a:cubicBezTo>
                  <a:pt x="504" y="27"/>
                  <a:pt x="504" y="27"/>
                  <a:pt x="504" y="27"/>
                </a:cubicBezTo>
                <a:cubicBezTo>
                  <a:pt x="506" y="29"/>
                  <a:pt x="506" y="29"/>
                  <a:pt x="515" y="34"/>
                </a:cubicBezTo>
                <a:cubicBezTo>
                  <a:pt x="516" y="34"/>
                  <a:pt x="516" y="34"/>
                  <a:pt x="517" y="34"/>
                </a:cubicBezTo>
                <a:cubicBezTo>
                  <a:pt x="517" y="35"/>
                  <a:pt x="517" y="35"/>
                  <a:pt x="517" y="35"/>
                </a:cubicBezTo>
                <a:cubicBezTo>
                  <a:pt x="517" y="35"/>
                  <a:pt x="517" y="35"/>
                  <a:pt x="517" y="35"/>
                </a:cubicBezTo>
                <a:cubicBezTo>
                  <a:pt x="517" y="35"/>
                  <a:pt x="517" y="35"/>
                  <a:pt x="517" y="35"/>
                </a:cubicBezTo>
                <a:cubicBezTo>
                  <a:pt x="516" y="35"/>
                  <a:pt x="516" y="35"/>
                  <a:pt x="515" y="35"/>
                </a:cubicBezTo>
                <a:cubicBezTo>
                  <a:pt x="515" y="36"/>
                  <a:pt x="515" y="36"/>
                  <a:pt x="514" y="36"/>
                </a:cubicBezTo>
                <a:cubicBezTo>
                  <a:pt x="515" y="36"/>
                  <a:pt x="515" y="36"/>
                  <a:pt x="515" y="36"/>
                </a:cubicBezTo>
                <a:cubicBezTo>
                  <a:pt x="515" y="37"/>
                  <a:pt x="515" y="37"/>
                  <a:pt x="515" y="37"/>
                </a:cubicBezTo>
                <a:cubicBezTo>
                  <a:pt x="515" y="37"/>
                  <a:pt x="515" y="37"/>
                  <a:pt x="514" y="37"/>
                </a:cubicBezTo>
                <a:cubicBezTo>
                  <a:pt x="515" y="37"/>
                  <a:pt x="524" y="42"/>
                  <a:pt x="525" y="43"/>
                </a:cubicBezTo>
                <a:cubicBezTo>
                  <a:pt x="526" y="43"/>
                  <a:pt x="526" y="43"/>
                  <a:pt x="526" y="43"/>
                </a:cubicBezTo>
                <a:cubicBezTo>
                  <a:pt x="526" y="43"/>
                  <a:pt x="527" y="43"/>
                  <a:pt x="530" y="44"/>
                </a:cubicBezTo>
                <a:cubicBezTo>
                  <a:pt x="530" y="45"/>
                  <a:pt x="531" y="45"/>
                  <a:pt x="531" y="45"/>
                </a:cubicBezTo>
                <a:cubicBezTo>
                  <a:pt x="532" y="46"/>
                  <a:pt x="532" y="46"/>
                  <a:pt x="532" y="46"/>
                </a:cubicBezTo>
                <a:cubicBezTo>
                  <a:pt x="531" y="46"/>
                  <a:pt x="531" y="46"/>
                  <a:pt x="524" y="43"/>
                </a:cubicBezTo>
                <a:cubicBezTo>
                  <a:pt x="524" y="43"/>
                  <a:pt x="523" y="43"/>
                  <a:pt x="523" y="43"/>
                </a:cubicBezTo>
                <a:cubicBezTo>
                  <a:pt x="522" y="43"/>
                  <a:pt x="521" y="42"/>
                  <a:pt x="520" y="42"/>
                </a:cubicBezTo>
                <a:cubicBezTo>
                  <a:pt x="519" y="41"/>
                  <a:pt x="519" y="41"/>
                  <a:pt x="519" y="41"/>
                </a:cubicBezTo>
                <a:cubicBezTo>
                  <a:pt x="519" y="42"/>
                  <a:pt x="519" y="42"/>
                  <a:pt x="519" y="42"/>
                </a:cubicBezTo>
                <a:cubicBezTo>
                  <a:pt x="520" y="43"/>
                  <a:pt x="520" y="43"/>
                  <a:pt x="520" y="43"/>
                </a:cubicBezTo>
                <a:cubicBezTo>
                  <a:pt x="522" y="43"/>
                  <a:pt x="522" y="43"/>
                  <a:pt x="524" y="45"/>
                </a:cubicBezTo>
                <a:cubicBezTo>
                  <a:pt x="524" y="45"/>
                  <a:pt x="524" y="45"/>
                  <a:pt x="522" y="44"/>
                </a:cubicBezTo>
                <a:cubicBezTo>
                  <a:pt x="521" y="44"/>
                  <a:pt x="521" y="44"/>
                  <a:pt x="521" y="44"/>
                </a:cubicBezTo>
                <a:cubicBezTo>
                  <a:pt x="523" y="46"/>
                  <a:pt x="525" y="47"/>
                  <a:pt x="526" y="47"/>
                </a:cubicBezTo>
                <a:cubicBezTo>
                  <a:pt x="526" y="47"/>
                  <a:pt x="526" y="47"/>
                  <a:pt x="526" y="47"/>
                </a:cubicBezTo>
                <a:cubicBezTo>
                  <a:pt x="526" y="47"/>
                  <a:pt x="526" y="47"/>
                  <a:pt x="526" y="47"/>
                </a:cubicBezTo>
                <a:cubicBezTo>
                  <a:pt x="526" y="47"/>
                  <a:pt x="526" y="47"/>
                  <a:pt x="526" y="47"/>
                </a:cubicBezTo>
                <a:cubicBezTo>
                  <a:pt x="526" y="47"/>
                  <a:pt x="526" y="47"/>
                  <a:pt x="526" y="47"/>
                </a:cubicBezTo>
                <a:cubicBezTo>
                  <a:pt x="527" y="47"/>
                  <a:pt x="527" y="47"/>
                  <a:pt x="527" y="47"/>
                </a:cubicBezTo>
                <a:cubicBezTo>
                  <a:pt x="527" y="47"/>
                  <a:pt x="527" y="47"/>
                  <a:pt x="527" y="47"/>
                </a:cubicBezTo>
                <a:cubicBezTo>
                  <a:pt x="527" y="47"/>
                  <a:pt x="527" y="47"/>
                  <a:pt x="527" y="47"/>
                </a:cubicBezTo>
                <a:cubicBezTo>
                  <a:pt x="527" y="47"/>
                  <a:pt x="527" y="47"/>
                  <a:pt x="527" y="47"/>
                </a:cubicBezTo>
                <a:cubicBezTo>
                  <a:pt x="530" y="48"/>
                  <a:pt x="533" y="50"/>
                  <a:pt x="533" y="50"/>
                </a:cubicBezTo>
                <a:cubicBezTo>
                  <a:pt x="530" y="48"/>
                  <a:pt x="526" y="48"/>
                  <a:pt x="523" y="46"/>
                </a:cubicBezTo>
                <a:cubicBezTo>
                  <a:pt x="522" y="46"/>
                  <a:pt x="521" y="45"/>
                  <a:pt x="521" y="45"/>
                </a:cubicBezTo>
                <a:cubicBezTo>
                  <a:pt x="515" y="41"/>
                  <a:pt x="515" y="41"/>
                  <a:pt x="512" y="40"/>
                </a:cubicBezTo>
                <a:cubicBezTo>
                  <a:pt x="512" y="40"/>
                  <a:pt x="512" y="40"/>
                  <a:pt x="512" y="40"/>
                </a:cubicBezTo>
                <a:cubicBezTo>
                  <a:pt x="512" y="40"/>
                  <a:pt x="512" y="40"/>
                  <a:pt x="512" y="40"/>
                </a:cubicBezTo>
                <a:cubicBezTo>
                  <a:pt x="512" y="40"/>
                  <a:pt x="512" y="40"/>
                  <a:pt x="512" y="40"/>
                </a:cubicBezTo>
                <a:cubicBezTo>
                  <a:pt x="512" y="40"/>
                  <a:pt x="512" y="40"/>
                  <a:pt x="512" y="40"/>
                </a:cubicBezTo>
                <a:cubicBezTo>
                  <a:pt x="512" y="40"/>
                  <a:pt x="512" y="40"/>
                  <a:pt x="512" y="40"/>
                </a:cubicBezTo>
                <a:cubicBezTo>
                  <a:pt x="512" y="40"/>
                  <a:pt x="512" y="40"/>
                  <a:pt x="512" y="40"/>
                </a:cubicBezTo>
                <a:cubicBezTo>
                  <a:pt x="512" y="40"/>
                  <a:pt x="512" y="40"/>
                  <a:pt x="512" y="40"/>
                </a:cubicBezTo>
                <a:cubicBezTo>
                  <a:pt x="512" y="40"/>
                  <a:pt x="512" y="40"/>
                  <a:pt x="512" y="40"/>
                </a:cubicBezTo>
                <a:cubicBezTo>
                  <a:pt x="517" y="43"/>
                  <a:pt x="517" y="43"/>
                  <a:pt x="517" y="43"/>
                </a:cubicBezTo>
                <a:cubicBezTo>
                  <a:pt x="518" y="44"/>
                  <a:pt x="518" y="44"/>
                  <a:pt x="519" y="44"/>
                </a:cubicBezTo>
                <a:cubicBezTo>
                  <a:pt x="518" y="44"/>
                  <a:pt x="518" y="44"/>
                  <a:pt x="518" y="44"/>
                </a:cubicBezTo>
                <a:cubicBezTo>
                  <a:pt x="519" y="46"/>
                  <a:pt x="521" y="47"/>
                  <a:pt x="521" y="47"/>
                </a:cubicBezTo>
                <a:cubicBezTo>
                  <a:pt x="521" y="48"/>
                  <a:pt x="521" y="48"/>
                  <a:pt x="521" y="48"/>
                </a:cubicBezTo>
                <a:cubicBezTo>
                  <a:pt x="530" y="53"/>
                  <a:pt x="530" y="53"/>
                  <a:pt x="532" y="54"/>
                </a:cubicBezTo>
                <a:cubicBezTo>
                  <a:pt x="532" y="55"/>
                  <a:pt x="532" y="55"/>
                  <a:pt x="532" y="55"/>
                </a:cubicBezTo>
                <a:cubicBezTo>
                  <a:pt x="534" y="56"/>
                  <a:pt x="537" y="58"/>
                  <a:pt x="539" y="60"/>
                </a:cubicBezTo>
                <a:cubicBezTo>
                  <a:pt x="540" y="60"/>
                  <a:pt x="541" y="60"/>
                  <a:pt x="541" y="60"/>
                </a:cubicBezTo>
                <a:cubicBezTo>
                  <a:pt x="541" y="59"/>
                  <a:pt x="540" y="59"/>
                  <a:pt x="540" y="58"/>
                </a:cubicBezTo>
                <a:cubicBezTo>
                  <a:pt x="540" y="58"/>
                  <a:pt x="540" y="58"/>
                  <a:pt x="540" y="58"/>
                </a:cubicBezTo>
                <a:cubicBezTo>
                  <a:pt x="546" y="60"/>
                  <a:pt x="550" y="65"/>
                  <a:pt x="556" y="67"/>
                </a:cubicBezTo>
                <a:cubicBezTo>
                  <a:pt x="557" y="68"/>
                  <a:pt x="558" y="68"/>
                  <a:pt x="559" y="69"/>
                </a:cubicBezTo>
                <a:cubicBezTo>
                  <a:pt x="558" y="70"/>
                  <a:pt x="558" y="70"/>
                  <a:pt x="558" y="70"/>
                </a:cubicBezTo>
                <a:cubicBezTo>
                  <a:pt x="555" y="68"/>
                  <a:pt x="555" y="68"/>
                  <a:pt x="553" y="67"/>
                </a:cubicBezTo>
                <a:cubicBezTo>
                  <a:pt x="553" y="66"/>
                  <a:pt x="553" y="66"/>
                  <a:pt x="552" y="66"/>
                </a:cubicBezTo>
                <a:cubicBezTo>
                  <a:pt x="552" y="66"/>
                  <a:pt x="546" y="61"/>
                  <a:pt x="544" y="62"/>
                </a:cubicBezTo>
                <a:cubicBezTo>
                  <a:pt x="543" y="62"/>
                  <a:pt x="543" y="62"/>
                  <a:pt x="543" y="62"/>
                </a:cubicBezTo>
                <a:cubicBezTo>
                  <a:pt x="544" y="64"/>
                  <a:pt x="554" y="73"/>
                  <a:pt x="554" y="73"/>
                </a:cubicBezTo>
                <a:cubicBezTo>
                  <a:pt x="553" y="73"/>
                  <a:pt x="553" y="73"/>
                  <a:pt x="553" y="73"/>
                </a:cubicBezTo>
                <a:cubicBezTo>
                  <a:pt x="553" y="73"/>
                  <a:pt x="553" y="74"/>
                  <a:pt x="553" y="75"/>
                </a:cubicBezTo>
                <a:cubicBezTo>
                  <a:pt x="553" y="75"/>
                  <a:pt x="554" y="76"/>
                  <a:pt x="554" y="76"/>
                </a:cubicBezTo>
                <a:cubicBezTo>
                  <a:pt x="554" y="76"/>
                  <a:pt x="554" y="76"/>
                  <a:pt x="554" y="76"/>
                </a:cubicBezTo>
                <a:cubicBezTo>
                  <a:pt x="553" y="76"/>
                  <a:pt x="553" y="76"/>
                  <a:pt x="551" y="76"/>
                </a:cubicBezTo>
                <a:cubicBezTo>
                  <a:pt x="550" y="75"/>
                  <a:pt x="549" y="75"/>
                  <a:pt x="548" y="75"/>
                </a:cubicBezTo>
                <a:cubicBezTo>
                  <a:pt x="547" y="75"/>
                  <a:pt x="547" y="75"/>
                  <a:pt x="547" y="75"/>
                </a:cubicBezTo>
                <a:cubicBezTo>
                  <a:pt x="547" y="74"/>
                  <a:pt x="546" y="74"/>
                  <a:pt x="546" y="73"/>
                </a:cubicBezTo>
                <a:cubicBezTo>
                  <a:pt x="547" y="73"/>
                  <a:pt x="548" y="74"/>
                  <a:pt x="550" y="74"/>
                </a:cubicBezTo>
                <a:cubicBezTo>
                  <a:pt x="550" y="73"/>
                  <a:pt x="550" y="72"/>
                  <a:pt x="547" y="68"/>
                </a:cubicBezTo>
                <a:cubicBezTo>
                  <a:pt x="547" y="68"/>
                  <a:pt x="547" y="68"/>
                  <a:pt x="533" y="57"/>
                </a:cubicBezTo>
                <a:cubicBezTo>
                  <a:pt x="532" y="56"/>
                  <a:pt x="532" y="56"/>
                  <a:pt x="531" y="56"/>
                </a:cubicBezTo>
                <a:cubicBezTo>
                  <a:pt x="527" y="52"/>
                  <a:pt x="527" y="52"/>
                  <a:pt x="520" y="48"/>
                </a:cubicBezTo>
                <a:cubicBezTo>
                  <a:pt x="518" y="47"/>
                  <a:pt x="516" y="45"/>
                  <a:pt x="515" y="44"/>
                </a:cubicBezTo>
                <a:cubicBezTo>
                  <a:pt x="515" y="44"/>
                  <a:pt x="515" y="44"/>
                  <a:pt x="516" y="44"/>
                </a:cubicBezTo>
                <a:cubicBezTo>
                  <a:pt x="510" y="41"/>
                  <a:pt x="510" y="41"/>
                  <a:pt x="510" y="41"/>
                </a:cubicBezTo>
                <a:cubicBezTo>
                  <a:pt x="509" y="41"/>
                  <a:pt x="508" y="40"/>
                  <a:pt x="507" y="40"/>
                </a:cubicBezTo>
                <a:cubicBezTo>
                  <a:pt x="506" y="40"/>
                  <a:pt x="506" y="40"/>
                  <a:pt x="506" y="40"/>
                </a:cubicBezTo>
                <a:cubicBezTo>
                  <a:pt x="505" y="40"/>
                  <a:pt x="505" y="40"/>
                  <a:pt x="505" y="40"/>
                </a:cubicBezTo>
                <a:cubicBezTo>
                  <a:pt x="506" y="41"/>
                  <a:pt x="506" y="41"/>
                  <a:pt x="506" y="41"/>
                </a:cubicBezTo>
                <a:cubicBezTo>
                  <a:pt x="505" y="41"/>
                  <a:pt x="505" y="41"/>
                  <a:pt x="505" y="41"/>
                </a:cubicBezTo>
                <a:cubicBezTo>
                  <a:pt x="506" y="43"/>
                  <a:pt x="513" y="48"/>
                  <a:pt x="513" y="48"/>
                </a:cubicBezTo>
                <a:cubicBezTo>
                  <a:pt x="512" y="48"/>
                  <a:pt x="512" y="48"/>
                  <a:pt x="512" y="48"/>
                </a:cubicBezTo>
                <a:cubicBezTo>
                  <a:pt x="512" y="49"/>
                  <a:pt x="512" y="49"/>
                  <a:pt x="512" y="49"/>
                </a:cubicBezTo>
                <a:cubicBezTo>
                  <a:pt x="513" y="50"/>
                  <a:pt x="513" y="50"/>
                  <a:pt x="513" y="50"/>
                </a:cubicBezTo>
                <a:cubicBezTo>
                  <a:pt x="514" y="50"/>
                  <a:pt x="514" y="50"/>
                  <a:pt x="514" y="50"/>
                </a:cubicBezTo>
                <a:cubicBezTo>
                  <a:pt x="514" y="51"/>
                  <a:pt x="515" y="51"/>
                  <a:pt x="515" y="51"/>
                </a:cubicBezTo>
                <a:cubicBezTo>
                  <a:pt x="516" y="51"/>
                  <a:pt x="519" y="53"/>
                  <a:pt x="520" y="54"/>
                </a:cubicBezTo>
                <a:cubicBezTo>
                  <a:pt x="521" y="56"/>
                  <a:pt x="523" y="57"/>
                  <a:pt x="530" y="60"/>
                </a:cubicBezTo>
                <a:cubicBezTo>
                  <a:pt x="532" y="62"/>
                  <a:pt x="532" y="62"/>
                  <a:pt x="535" y="65"/>
                </a:cubicBezTo>
                <a:cubicBezTo>
                  <a:pt x="535" y="65"/>
                  <a:pt x="534" y="65"/>
                  <a:pt x="534" y="65"/>
                </a:cubicBezTo>
                <a:cubicBezTo>
                  <a:pt x="533" y="65"/>
                  <a:pt x="533" y="65"/>
                  <a:pt x="516" y="57"/>
                </a:cubicBezTo>
                <a:cubicBezTo>
                  <a:pt x="515" y="57"/>
                  <a:pt x="515" y="57"/>
                  <a:pt x="514" y="57"/>
                </a:cubicBezTo>
                <a:cubicBezTo>
                  <a:pt x="513" y="57"/>
                  <a:pt x="512" y="56"/>
                  <a:pt x="511" y="56"/>
                </a:cubicBezTo>
                <a:cubicBezTo>
                  <a:pt x="510" y="56"/>
                  <a:pt x="510" y="56"/>
                  <a:pt x="509" y="56"/>
                </a:cubicBezTo>
                <a:cubicBezTo>
                  <a:pt x="507" y="55"/>
                  <a:pt x="505" y="54"/>
                  <a:pt x="503" y="53"/>
                </a:cubicBezTo>
                <a:cubicBezTo>
                  <a:pt x="502" y="53"/>
                  <a:pt x="502" y="52"/>
                  <a:pt x="501" y="52"/>
                </a:cubicBezTo>
                <a:cubicBezTo>
                  <a:pt x="500" y="52"/>
                  <a:pt x="500" y="52"/>
                  <a:pt x="500" y="52"/>
                </a:cubicBezTo>
                <a:cubicBezTo>
                  <a:pt x="500" y="53"/>
                  <a:pt x="500" y="53"/>
                  <a:pt x="500" y="53"/>
                </a:cubicBezTo>
                <a:cubicBezTo>
                  <a:pt x="504" y="57"/>
                  <a:pt x="511" y="56"/>
                  <a:pt x="514" y="62"/>
                </a:cubicBezTo>
                <a:cubicBezTo>
                  <a:pt x="514" y="62"/>
                  <a:pt x="514" y="62"/>
                  <a:pt x="514" y="62"/>
                </a:cubicBezTo>
                <a:cubicBezTo>
                  <a:pt x="514" y="63"/>
                  <a:pt x="514" y="64"/>
                  <a:pt x="514" y="65"/>
                </a:cubicBezTo>
                <a:cubicBezTo>
                  <a:pt x="514" y="65"/>
                  <a:pt x="514" y="65"/>
                  <a:pt x="514" y="65"/>
                </a:cubicBezTo>
                <a:cubicBezTo>
                  <a:pt x="510" y="61"/>
                  <a:pt x="510" y="61"/>
                  <a:pt x="510" y="61"/>
                </a:cubicBezTo>
                <a:cubicBezTo>
                  <a:pt x="509" y="61"/>
                  <a:pt x="509" y="61"/>
                  <a:pt x="509" y="61"/>
                </a:cubicBezTo>
                <a:cubicBezTo>
                  <a:pt x="509" y="61"/>
                  <a:pt x="509" y="61"/>
                  <a:pt x="509" y="61"/>
                </a:cubicBezTo>
                <a:cubicBezTo>
                  <a:pt x="509" y="62"/>
                  <a:pt x="509" y="62"/>
                  <a:pt x="509" y="62"/>
                </a:cubicBezTo>
                <a:cubicBezTo>
                  <a:pt x="508" y="63"/>
                  <a:pt x="508" y="63"/>
                  <a:pt x="508" y="63"/>
                </a:cubicBezTo>
                <a:cubicBezTo>
                  <a:pt x="508" y="63"/>
                  <a:pt x="508" y="63"/>
                  <a:pt x="508" y="63"/>
                </a:cubicBezTo>
                <a:cubicBezTo>
                  <a:pt x="507" y="62"/>
                  <a:pt x="507" y="62"/>
                  <a:pt x="507" y="62"/>
                </a:cubicBezTo>
                <a:cubicBezTo>
                  <a:pt x="522" y="79"/>
                  <a:pt x="537" y="99"/>
                  <a:pt x="550" y="121"/>
                </a:cubicBezTo>
                <a:cubicBezTo>
                  <a:pt x="614" y="121"/>
                  <a:pt x="649" y="120"/>
                  <a:pt x="646" y="118"/>
                </a:cubicBezTo>
                <a:cubicBezTo>
                  <a:pt x="644" y="116"/>
                  <a:pt x="644" y="116"/>
                  <a:pt x="644" y="116"/>
                </a:cubicBezTo>
                <a:cubicBezTo>
                  <a:pt x="617" y="89"/>
                  <a:pt x="617" y="89"/>
                  <a:pt x="602" y="77"/>
                </a:cubicBezTo>
                <a:cubicBezTo>
                  <a:pt x="573" y="57"/>
                  <a:pt x="569" y="54"/>
                  <a:pt x="554" y="46"/>
                </a:cubicBezTo>
                <a:moveTo>
                  <a:pt x="624" y="357"/>
                </a:moveTo>
                <a:cubicBezTo>
                  <a:pt x="624" y="357"/>
                  <a:pt x="624" y="357"/>
                  <a:pt x="624" y="357"/>
                </a:cubicBezTo>
                <a:cubicBezTo>
                  <a:pt x="624" y="356"/>
                  <a:pt x="624" y="354"/>
                  <a:pt x="623" y="354"/>
                </a:cubicBezTo>
                <a:cubicBezTo>
                  <a:pt x="623" y="353"/>
                  <a:pt x="622" y="353"/>
                  <a:pt x="621" y="353"/>
                </a:cubicBezTo>
                <a:cubicBezTo>
                  <a:pt x="620" y="352"/>
                  <a:pt x="620" y="352"/>
                  <a:pt x="620" y="352"/>
                </a:cubicBezTo>
                <a:cubicBezTo>
                  <a:pt x="619" y="351"/>
                  <a:pt x="620" y="349"/>
                  <a:pt x="619" y="348"/>
                </a:cubicBezTo>
                <a:cubicBezTo>
                  <a:pt x="618" y="346"/>
                  <a:pt x="616" y="345"/>
                  <a:pt x="615" y="345"/>
                </a:cubicBezTo>
                <a:cubicBezTo>
                  <a:pt x="613" y="345"/>
                  <a:pt x="615" y="341"/>
                  <a:pt x="614" y="340"/>
                </a:cubicBezTo>
                <a:cubicBezTo>
                  <a:pt x="612" y="338"/>
                  <a:pt x="612" y="338"/>
                  <a:pt x="612" y="338"/>
                </a:cubicBezTo>
                <a:cubicBezTo>
                  <a:pt x="612" y="338"/>
                  <a:pt x="611" y="338"/>
                  <a:pt x="610" y="338"/>
                </a:cubicBezTo>
                <a:cubicBezTo>
                  <a:pt x="611" y="341"/>
                  <a:pt x="611" y="341"/>
                  <a:pt x="610" y="342"/>
                </a:cubicBezTo>
                <a:cubicBezTo>
                  <a:pt x="610" y="354"/>
                  <a:pt x="611" y="365"/>
                  <a:pt x="610" y="376"/>
                </a:cubicBezTo>
                <a:cubicBezTo>
                  <a:pt x="611" y="376"/>
                  <a:pt x="611" y="376"/>
                  <a:pt x="611" y="376"/>
                </a:cubicBezTo>
                <a:cubicBezTo>
                  <a:pt x="612" y="376"/>
                  <a:pt x="612" y="376"/>
                  <a:pt x="612" y="376"/>
                </a:cubicBezTo>
                <a:cubicBezTo>
                  <a:pt x="613" y="376"/>
                  <a:pt x="613" y="376"/>
                  <a:pt x="613" y="376"/>
                </a:cubicBezTo>
                <a:cubicBezTo>
                  <a:pt x="614" y="375"/>
                  <a:pt x="614" y="374"/>
                  <a:pt x="614" y="374"/>
                </a:cubicBezTo>
                <a:cubicBezTo>
                  <a:pt x="614" y="373"/>
                  <a:pt x="614" y="373"/>
                  <a:pt x="614" y="372"/>
                </a:cubicBezTo>
                <a:cubicBezTo>
                  <a:pt x="614" y="372"/>
                  <a:pt x="614" y="372"/>
                  <a:pt x="614" y="372"/>
                </a:cubicBezTo>
                <a:cubicBezTo>
                  <a:pt x="614" y="370"/>
                  <a:pt x="616" y="368"/>
                  <a:pt x="617" y="368"/>
                </a:cubicBezTo>
                <a:cubicBezTo>
                  <a:pt x="618" y="368"/>
                  <a:pt x="618" y="368"/>
                  <a:pt x="618" y="368"/>
                </a:cubicBezTo>
                <a:cubicBezTo>
                  <a:pt x="618" y="368"/>
                  <a:pt x="618" y="369"/>
                  <a:pt x="619" y="369"/>
                </a:cubicBezTo>
                <a:cubicBezTo>
                  <a:pt x="620" y="366"/>
                  <a:pt x="619" y="362"/>
                  <a:pt x="620" y="359"/>
                </a:cubicBezTo>
                <a:cubicBezTo>
                  <a:pt x="620" y="358"/>
                  <a:pt x="620" y="358"/>
                  <a:pt x="622" y="358"/>
                </a:cubicBezTo>
                <a:cubicBezTo>
                  <a:pt x="622" y="358"/>
                  <a:pt x="623" y="358"/>
                  <a:pt x="624" y="357"/>
                </a:cubicBezTo>
                <a:moveTo>
                  <a:pt x="743" y="321"/>
                </a:moveTo>
                <a:cubicBezTo>
                  <a:pt x="741" y="310"/>
                  <a:pt x="738" y="295"/>
                  <a:pt x="736" y="284"/>
                </a:cubicBezTo>
                <a:cubicBezTo>
                  <a:pt x="736" y="287"/>
                  <a:pt x="690" y="289"/>
                  <a:pt x="605" y="288"/>
                </a:cubicBezTo>
                <a:cubicBezTo>
                  <a:pt x="607" y="300"/>
                  <a:pt x="608" y="313"/>
                  <a:pt x="609" y="325"/>
                </a:cubicBezTo>
                <a:cubicBezTo>
                  <a:pt x="610" y="327"/>
                  <a:pt x="610" y="330"/>
                  <a:pt x="612" y="331"/>
                </a:cubicBezTo>
                <a:cubicBezTo>
                  <a:pt x="614" y="331"/>
                  <a:pt x="616" y="331"/>
                  <a:pt x="618" y="331"/>
                </a:cubicBezTo>
                <a:cubicBezTo>
                  <a:pt x="621" y="330"/>
                  <a:pt x="621" y="334"/>
                  <a:pt x="623" y="334"/>
                </a:cubicBezTo>
                <a:cubicBezTo>
                  <a:pt x="625" y="334"/>
                  <a:pt x="627" y="334"/>
                  <a:pt x="628" y="334"/>
                </a:cubicBezTo>
                <a:cubicBezTo>
                  <a:pt x="629" y="335"/>
                  <a:pt x="629" y="335"/>
                  <a:pt x="630" y="335"/>
                </a:cubicBezTo>
                <a:cubicBezTo>
                  <a:pt x="637" y="335"/>
                  <a:pt x="637" y="335"/>
                  <a:pt x="637" y="335"/>
                </a:cubicBezTo>
                <a:cubicBezTo>
                  <a:pt x="643" y="334"/>
                  <a:pt x="643" y="334"/>
                  <a:pt x="643" y="334"/>
                </a:cubicBezTo>
                <a:cubicBezTo>
                  <a:pt x="644" y="334"/>
                  <a:pt x="646" y="334"/>
                  <a:pt x="647" y="334"/>
                </a:cubicBezTo>
                <a:cubicBezTo>
                  <a:pt x="648" y="334"/>
                  <a:pt x="655" y="341"/>
                  <a:pt x="656" y="346"/>
                </a:cubicBezTo>
                <a:cubicBezTo>
                  <a:pt x="656" y="346"/>
                  <a:pt x="656" y="346"/>
                  <a:pt x="657" y="346"/>
                </a:cubicBezTo>
                <a:cubicBezTo>
                  <a:pt x="657" y="347"/>
                  <a:pt x="657" y="347"/>
                  <a:pt x="658" y="349"/>
                </a:cubicBezTo>
                <a:cubicBezTo>
                  <a:pt x="659" y="349"/>
                  <a:pt x="659" y="349"/>
                  <a:pt x="660" y="349"/>
                </a:cubicBezTo>
                <a:cubicBezTo>
                  <a:pt x="661" y="349"/>
                  <a:pt x="661" y="349"/>
                  <a:pt x="664" y="351"/>
                </a:cubicBezTo>
                <a:cubicBezTo>
                  <a:pt x="657" y="352"/>
                  <a:pt x="661" y="356"/>
                  <a:pt x="661" y="356"/>
                </a:cubicBezTo>
                <a:cubicBezTo>
                  <a:pt x="664" y="358"/>
                  <a:pt x="663" y="363"/>
                  <a:pt x="668" y="363"/>
                </a:cubicBezTo>
                <a:cubicBezTo>
                  <a:pt x="670" y="360"/>
                  <a:pt x="670" y="360"/>
                  <a:pt x="671" y="360"/>
                </a:cubicBezTo>
                <a:cubicBezTo>
                  <a:pt x="671" y="359"/>
                  <a:pt x="671" y="358"/>
                  <a:pt x="672" y="358"/>
                </a:cubicBezTo>
                <a:cubicBezTo>
                  <a:pt x="672" y="358"/>
                  <a:pt x="672" y="357"/>
                  <a:pt x="673" y="357"/>
                </a:cubicBezTo>
                <a:cubicBezTo>
                  <a:pt x="676" y="360"/>
                  <a:pt x="676" y="371"/>
                  <a:pt x="676" y="372"/>
                </a:cubicBezTo>
                <a:cubicBezTo>
                  <a:pt x="676" y="373"/>
                  <a:pt x="676" y="374"/>
                  <a:pt x="676" y="375"/>
                </a:cubicBezTo>
                <a:cubicBezTo>
                  <a:pt x="674" y="389"/>
                  <a:pt x="682" y="401"/>
                  <a:pt x="681" y="415"/>
                </a:cubicBezTo>
                <a:cubicBezTo>
                  <a:pt x="681" y="416"/>
                  <a:pt x="681" y="416"/>
                  <a:pt x="681" y="416"/>
                </a:cubicBezTo>
                <a:cubicBezTo>
                  <a:pt x="680" y="424"/>
                  <a:pt x="683" y="431"/>
                  <a:pt x="683" y="439"/>
                </a:cubicBezTo>
                <a:cubicBezTo>
                  <a:pt x="684" y="439"/>
                  <a:pt x="684" y="440"/>
                  <a:pt x="684" y="441"/>
                </a:cubicBezTo>
                <a:cubicBezTo>
                  <a:pt x="684" y="441"/>
                  <a:pt x="685" y="441"/>
                  <a:pt x="685" y="441"/>
                </a:cubicBezTo>
                <a:cubicBezTo>
                  <a:pt x="690" y="437"/>
                  <a:pt x="690" y="437"/>
                  <a:pt x="696" y="409"/>
                </a:cubicBezTo>
                <a:cubicBezTo>
                  <a:pt x="696" y="407"/>
                  <a:pt x="697" y="405"/>
                  <a:pt x="697" y="402"/>
                </a:cubicBezTo>
                <a:cubicBezTo>
                  <a:pt x="697" y="395"/>
                  <a:pt x="697" y="395"/>
                  <a:pt x="698" y="394"/>
                </a:cubicBezTo>
                <a:cubicBezTo>
                  <a:pt x="705" y="394"/>
                  <a:pt x="710" y="372"/>
                  <a:pt x="710" y="371"/>
                </a:cubicBezTo>
                <a:cubicBezTo>
                  <a:pt x="710" y="371"/>
                  <a:pt x="710" y="371"/>
                  <a:pt x="713" y="367"/>
                </a:cubicBezTo>
                <a:cubicBezTo>
                  <a:pt x="713" y="367"/>
                  <a:pt x="713" y="367"/>
                  <a:pt x="713" y="367"/>
                </a:cubicBezTo>
                <a:cubicBezTo>
                  <a:pt x="713" y="367"/>
                  <a:pt x="713" y="367"/>
                  <a:pt x="713" y="367"/>
                </a:cubicBezTo>
                <a:cubicBezTo>
                  <a:pt x="713" y="367"/>
                  <a:pt x="713" y="367"/>
                  <a:pt x="713" y="367"/>
                </a:cubicBezTo>
                <a:cubicBezTo>
                  <a:pt x="713" y="367"/>
                  <a:pt x="713" y="367"/>
                  <a:pt x="713" y="367"/>
                </a:cubicBezTo>
                <a:cubicBezTo>
                  <a:pt x="713" y="367"/>
                  <a:pt x="713" y="367"/>
                  <a:pt x="713" y="367"/>
                </a:cubicBezTo>
                <a:cubicBezTo>
                  <a:pt x="713" y="367"/>
                  <a:pt x="713" y="367"/>
                  <a:pt x="713" y="367"/>
                </a:cubicBezTo>
                <a:cubicBezTo>
                  <a:pt x="713" y="367"/>
                  <a:pt x="713" y="367"/>
                  <a:pt x="713" y="367"/>
                </a:cubicBezTo>
                <a:cubicBezTo>
                  <a:pt x="714" y="367"/>
                  <a:pt x="714" y="367"/>
                  <a:pt x="714" y="367"/>
                </a:cubicBezTo>
                <a:cubicBezTo>
                  <a:pt x="715" y="366"/>
                  <a:pt x="715" y="366"/>
                  <a:pt x="715" y="358"/>
                </a:cubicBezTo>
                <a:cubicBezTo>
                  <a:pt x="716" y="357"/>
                  <a:pt x="716" y="357"/>
                  <a:pt x="717" y="357"/>
                </a:cubicBezTo>
                <a:cubicBezTo>
                  <a:pt x="718" y="358"/>
                  <a:pt x="718" y="358"/>
                  <a:pt x="718" y="358"/>
                </a:cubicBezTo>
                <a:cubicBezTo>
                  <a:pt x="718" y="358"/>
                  <a:pt x="718" y="358"/>
                  <a:pt x="718" y="358"/>
                </a:cubicBezTo>
                <a:cubicBezTo>
                  <a:pt x="719" y="357"/>
                  <a:pt x="720" y="355"/>
                  <a:pt x="721" y="354"/>
                </a:cubicBezTo>
                <a:cubicBezTo>
                  <a:pt x="721" y="353"/>
                  <a:pt x="722" y="353"/>
                  <a:pt x="723" y="353"/>
                </a:cubicBezTo>
                <a:cubicBezTo>
                  <a:pt x="723" y="352"/>
                  <a:pt x="723" y="351"/>
                  <a:pt x="723" y="350"/>
                </a:cubicBezTo>
                <a:cubicBezTo>
                  <a:pt x="724" y="350"/>
                  <a:pt x="724" y="350"/>
                  <a:pt x="724" y="350"/>
                </a:cubicBezTo>
                <a:cubicBezTo>
                  <a:pt x="725" y="353"/>
                  <a:pt x="726" y="358"/>
                  <a:pt x="727" y="365"/>
                </a:cubicBezTo>
                <a:cubicBezTo>
                  <a:pt x="728" y="369"/>
                  <a:pt x="728" y="369"/>
                  <a:pt x="728" y="370"/>
                </a:cubicBezTo>
                <a:cubicBezTo>
                  <a:pt x="728" y="371"/>
                  <a:pt x="728" y="371"/>
                  <a:pt x="728" y="372"/>
                </a:cubicBezTo>
                <a:cubicBezTo>
                  <a:pt x="728" y="373"/>
                  <a:pt x="728" y="373"/>
                  <a:pt x="728" y="375"/>
                </a:cubicBezTo>
                <a:cubicBezTo>
                  <a:pt x="728" y="376"/>
                  <a:pt x="728" y="376"/>
                  <a:pt x="728" y="376"/>
                </a:cubicBezTo>
                <a:cubicBezTo>
                  <a:pt x="729" y="376"/>
                  <a:pt x="729" y="376"/>
                  <a:pt x="729" y="376"/>
                </a:cubicBezTo>
                <a:cubicBezTo>
                  <a:pt x="732" y="381"/>
                  <a:pt x="727" y="387"/>
                  <a:pt x="730" y="392"/>
                </a:cubicBezTo>
                <a:cubicBezTo>
                  <a:pt x="731" y="392"/>
                  <a:pt x="731" y="392"/>
                  <a:pt x="731" y="392"/>
                </a:cubicBezTo>
                <a:cubicBezTo>
                  <a:pt x="731" y="391"/>
                  <a:pt x="732" y="391"/>
                  <a:pt x="733" y="389"/>
                </a:cubicBezTo>
                <a:cubicBezTo>
                  <a:pt x="733" y="389"/>
                  <a:pt x="733" y="388"/>
                  <a:pt x="733" y="388"/>
                </a:cubicBezTo>
                <a:cubicBezTo>
                  <a:pt x="733" y="387"/>
                  <a:pt x="733" y="387"/>
                  <a:pt x="733" y="387"/>
                </a:cubicBezTo>
                <a:cubicBezTo>
                  <a:pt x="733" y="386"/>
                  <a:pt x="733" y="386"/>
                  <a:pt x="733" y="385"/>
                </a:cubicBezTo>
                <a:cubicBezTo>
                  <a:pt x="737" y="389"/>
                  <a:pt x="735" y="403"/>
                  <a:pt x="731" y="428"/>
                </a:cubicBezTo>
                <a:cubicBezTo>
                  <a:pt x="731" y="429"/>
                  <a:pt x="731" y="430"/>
                  <a:pt x="731" y="430"/>
                </a:cubicBezTo>
                <a:cubicBezTo>
                  <a:pt x="730" y="436"/>
                  <a:pt x="731" y="442"/>
                  <a:pt x="730" y="448"/>
                </a:cubicBezTo>
                <a:cubicBezTo>
                  <a:pt x="730" y="449"/>
                  <a:pt x="730" y="449"/>
                  <a:pt x="730" y="449"/>
                </a:cubicBezTo>
                <a:cubicBezTo>
                  <a:pt x="729" y="453"/>
                  <a:pt x="729" y="456"/>
                  <a:pt x="729" y="459"/>
                </a:cubicBezTo>
                <a:cubicBezTo>
                  <a:pt x="728" y="462"/>
                  <a:pt x="728" y="464"/>
                  <a:pt x="727" y="467"/>
                </a:cubicBezTo>
                <a:cubicBezTo>
                  <a:pt x="726" y="470"/>
                  <a:pt x="725" y="476"/>
                  <a:pt x="726" y="480"/>
                </a:cubicBezTo>
                <a:cubicBezTo>
                  <a:pt x="726" y="480"/>
                  <a:pt x="726" y="480"/>
                  <a:pt x="726" y="480"/>
                </a:cubicBezTo>
                <a:cubicBezTo>
                  <a:pt x="727" y="478"/>
                  <a:pt x="727" y="476"/>
                  <a:pt x="727" y="476"/>
                </a:cubicBezTo>
                <a:cubicBezTo>
                  <a:pt x="728" y="473"/>
                  <a:pt x="731" y="459"/>
                  <a:pt x="731" y="459"/>
                </a:cubicBezTo>
                <a:cubicBezTo>
                  <a:pt x="731" y="458"/>
                  <a:pt x="731" y="458"/>
                  <a:pt x="731" y="458"/>
                </a:cubicBezTo>
                <a:cubicBezTo>
                  <a:pt x="731" y="457"/>
                  <a:pt x="731" y="457"/>
                  <a:pt x="732" y="457"/>
                </a:cubicBezTo>
                <a:cubicBezTo>
                  <a:pt x="732" y="456"/>
                  <a:pt x="732" y="456"/>
                  <a:pt x="732" y="455"/>
                </a:cubicBezTo>
                <a:cubicBezTo>
                  <a:pt x="732" y="455"/>
                  <a:pt x="732" y="454"/>
                  <a:pt x="732" y="454"/>
                </a:cubicBezTo>
                <a:cubicBezTo>
                  <a:pt x="732" y="453"/>
                  <a:pt x="733" y="452"/>
                  <a:pt x="733" y="451"/>
                </a:cubicBezTo>
                <a:cubicBezTo>
                  <a:pt x="732" y="450"/>
                  <a:pt x="732" y="438"/>
                  <a:pt x="733" y="434"/>
                </a:cubicBezTo>
                <a:cubicBezTo>
                  <a:pt x="733" y="433"/>
                  <a:pt x="733" y="433"/>
                  <a:pt x="733" y="432"/>
                </a:cubicBezTo>
                <a:cubicBezTo>
                  <a:pt x="733" y="431"/>
                  <a:pt x="733" y="431"/>
                  <a:pt x="733" y="430"/>
                </a:cubicBezTo>
                <a:cubicBezTo>
                  <a:pt x="733" y="428"/>
                  <a:pt x="733" y="426"/>
                  <a:pt x="733" y="424"/>
                </a:cubicBezTo>
                <a:cubicBezTo>
                  <a:pt x="734" y="421"/>
                  <a:pt x="737" y="408"/>
                  <a:pt x="737" y="407"/>
                </a:cubicBezTo>
                <a:cubicBezTo>
                  <a:pt x="738" y="410"/>
                  <a:pt x="737" y="412"/>
                  <a:pt x="737" y="414"/>
                </a:cubicBezTo>
                <a:cubicBezTo>
                  <a:pt x="738" y="414"/>
                  <a:pt x="738" y="414"/>
                  <a:pt x="738" y="414"/>
                </a:cubicBezTo>
                <a:cubicBezTo>
                  <a:pt x="738" y="413"/>
                  <a:pt x="738" y="413"/>
                  <a:pt x="738" y="413"/>
                </a:cubicBezTo>
                <a:cubicBezTo>
                  <a:pt x="739" y="417"/>
                  <a:pt x="739" y="417"/>
                  <a:pt x="737" y="440"/>
                </a:cubicBezTo>
                <a:cubicBezTo>
                  <a:pt x="742" y="419"/>
                  <a:pt x="742" y="419"/>
                  <a:pt x="743" y="409"/>
                </a:cubicBezTo>
                <a:cubicBezTo>
                  <a:pt x="743" y="407"/>
                  <a:pt x="744" y="406"/>
                  <a:pt x="744" y="404"/>
                </a:cubicBezTo>
                <a:cubicBezTo>
                  <a:pt x="745" y="395"/>
                  <a:pt x="745" y="395"/>
                  <a:pt x="744" y="385"/>
                </a:cubicBezTo>
                <a:cubicBezTo>
                  <a:pt x="743" y="379"/>
                  <a:pt x="743" y="364"/>
                  <a:pt x="744" y="355"/>
                </a:cubicBezTo>
                <a:cubicBezTo>
                  <a:pt x="745" y="355"/>
                  <a:pt x="745" y="356"/>
                  <a:pt x="745" y="356"/>
                </a:cubicBezTo>
                <a:cubicBezTo>
                  <a:pt x="745" y="357"/>
                  <a:pt x="745" y="357"/>
                  <a:pt x="745" y="357"/>
                </a:cubicBezTo>
                <a:cubicBezTo>
                  <a:pt x="745" y="360"/>
                  <a:pt x="745" y="362"/>
                  <a:pt x="745" y="364"/>
                </a:cubicBezTo>
                <a:cubicBezTo>
                  <a:pt x="745" y="368"/>
                  <a:pt x="745" y="371"/>
                  <a:pt x="745" y="374"/>
                </a:cubicBezTo>
                <a:cubicBezTo>
                  <a:pt x="745" y="375"/>
                  <a:pt x="745" y="375"/>
                  <a:pt x="746" y="375"/>
                </a:cubicBezTo>
                <a:cubicBezTo>
                  <a:pt x="746" y="365"/>
                  <a:pt x="746" y="365"/>
                  <a:pt x="745" y="364"/>
                </a:cubicBezTo>
                <a:cubicBezTo>
                  <a:pt x="745" y="361"/>
                  <a:pt x="745" y="359"/>
                  <a:pt x="745" y="356"/>
                </a:cubicBezTo>
                <a:cubicBezTo>
                  <a:pt x="745" y="356"/>
                  <a:pt x="745" y="356"/>
                  <a:pt x="745" y="356"/>
                </a:cubicBezTo>
                <a:cubicBezTo>
                  <a:pt x="745" y="355"/>
                  <a:pt x="745" y="354"/>
                  <a:pt x="745" y="353"/>
                </a:cubicBezTo>
                <a:cubicBezTo>
                  <a:pt x="745" y="352"/>
                  <a:pt x="745" y="352"/>
                  <a:pt x="745" y="352"/>
                </a:cubicBezTo>
                <a:cubicBezTo>
                  <a:pt x="745" y="343"/>
                  <a:pt x="744" y="330"/>
                  <a:pt x="743" y="321"/>
                </a:cubicBezTo>
                <a:moveTo>
                  <a:pt x="299" y="117"/>
                </a:moveTo>
                <a:cubicBezTo>
                  <a:pt x="299" y="117"/>
                  <a:pt x="299" y="117"/>
                  <a:pt x="299" y="117"/>
                </a:cubicBezTo>
                <a:cubicBezTo>
                  <a:pt x="297" y="117"/>
                  <a:pt x="297" y="117"/>
                  <a:pt x="297" y="117"/>
                </a:cubicBezTo>
                <a:cubicBezTo>
                  <a:pt x="297" y="118"/>
                  <a:pt x="296" y="118"/>
                  <a:pt x="296" y="118"/>
                </a:cubicBezTo>
                <a:cubicBezTo>
                  <a:pt x="295" y="119"/>
                  <a:pt x="295" y="119"/>
                  <a:pt x="295" y="119"/>
                </a:cubicBezTo>
                <a:cubicBezTo>
                  <a:pt x="295" y="119"/>
                  <a:pt x="295" y="119"/>
                  <a:pt x="295" y="119"/>
                </a:cubicBezTo>
                <a:cubicBezTo>
                  <a:pt x="294" y="119"/>
                  <a:pt x="294" y="119"/>
                  <a:pt x="294" y="119"/>
                </a:cubicBezTo>
                <a:cubicBezTo>
                  <a:pt x="293" y="120"/>
                  <a:pt x="293" y="120"/>
                  <a:pt x="292" y="121"/>
                </a:cubicBezTo>
                <a:cubicBezTo>
                  <a:pt x="292" y="121"/>
                  <a:pt x="292" y="122"/>
                  <a:pt x="292" y="122"/>
                </a:cubicBezTo>
                <a:cubicBezTo>
                  <a:pt x="292" y="123"/>
                  <a:pt x="292" y="123"/>
                  <a:pt x="292" y="123"/>
                </a:cubicBezTo>
                <a:cubicBezTo>
                  <a:pt x="294" y="122"/>
                  <a:pt x="294" y="122"/>
                  <a:pt x="294" y="122"/>
                </a:cubicBezTo>
                <a:cubicBezTo>
                  <a:pt x="295" y="120"/>
                  <a:pt x="295" y="120"/>
                  <a:pt x="295" y="120"/>
                </a:cubicBezTo>
                <a:cubicBezTo>
                  <a:pt x="295" y="120"/>
                  <a:pt x="295" y="120"/>
                  <a:pt x="295" y="120"/>
                </a:cubicBezTo>
                <a:cubicBezTo>
                  <a:pt x="296" y="121"/>
                  <a:pt x="297" y="120"/>
                  <a:pt x="297" y="120"/>
                </a:cubicBezTo>
                <a:cubicBezTo>
                  <a:pt x="297" y="119"/>
                  <a:pt x="297" y="119"/>
                  <a:pt x="297" y="119"/>
                </a:cubicBezTo>
                <a:cubicBezTo>
                  <a:pt x="297" y="119"/>
                  <a:pt x="298" y="119"/>
                  <a:pt x="298" y="118"/>
                </a:cubicBezTo>
                <a:cubicBezTo>
                  <a:pt x="298" y="118"/>
                  <a:pt x="298" y="118"/>
                  <a:pt x="298" y="118"/>
                </a:cubicBezTo>
                <a:cubicBezTo>
                  <a:pt x="298" y="118"/>
                  <a:pt x="299" y="117"/>
                  <a:pt x="299" y="117"/>
                </a:cubicBezTo>
                <a:moveTo>
                  <a:pt x="324" y="158"/>
                </a:moveTo>
                <a:cubicBezTo>
                  <a:pt x="324" y="157"/>
                  <a:pt x="324" y="156"/>
                  <a:pt x="324" y="156"/>
                </a:cubicBezTo>
                <a:cubicBezTo>
                  <a:pt x="323" y="155"/>
                  <a:pt x="323" y="153"/>
                  <a:pt x="323" y="153"/>
                </a:cubicBezTo>
                <a:cubicBezTo>
                  <a:pt x="323" y="152"/>
                  <a:pt x="322" y="152"/>
                  <a:pt x="322" y="151"/>
                </a:cubicBezTo>
                <a:cubicBezTo>
                  <a:pt x="321" y="152"/>
                  <a:pt x="321" y="152"/>
                  <a:pt x="321" y="152"/>
                </a:cubicBezTo>
                <a:cubicBezTo>
                  <a:pt x="321" y="152"/>
                  <a:pt x="321" y="153"/>
                  <a:pt x="319" y="154"/>
                </a:cubicBezTo>
                <a:cubicBezTo>
                  <a:pt x="318" y="155"/>
                  <a:pt x="318" y="155"/>
                  <a:pt x="318" y="149"/>
                </a:cubicBezTo>
                <a:cubicBezTo>
                  <a:pt x="317" y="149"/>
                  <a:pt x="316" y="149"/>
                  <a:pt x="315" y="149"/>
                </a:cubicBezTo>
                <a:cubicBezTo>
                  <a:pt x="316" y="145"/>
                  <a:pt x="317" y="144"/>
                  <a:pt x="314" y="143"/>
                </a:cubicBezTo>
                <a:cubicBezTo>
                  <a:pt x="314" y="143"/>
                  <a:pt x="314" y="143"/>
                  <a:pt x="314" y="142"/>
                </a:cubicBezTo>
                <a:cubicBezTo>
                  <a:pt x="313" y="142"/>
                  <a:pt x="313" y="142"/>
                  <a:pt x="313" y="142"/>
                </a:cubicBezTo>
                <a:cubicBezTo>
                  <a:pt x="313" y="141"/>
                  <a:pt x="313" y="140"/>
                  <a:pt x="312" y="139"/>
                </a:cubicBezTo>
                <a:cubicBezTo>
                  <a:pt x="312" y="139"/>
                  <a:pt x="312" y="139"/>
                  <a:pt x="312" y="139"/>
                </a:cubicBezTo>
                <a:cubicBezTo>
                  <a:pt x="312" y="138"/>
                  <a:pt x="311" y="135"/>
                  <a:pt x="310" y="135"/>
                </a:cubicBezTo>
                <a:cubicBezTo>
                  <a:pt x="306" y="135"/>
                  <a:pt x="306" y="135"/>
                  <a:pt x="306" y="134"/>
                </a:cubicBezTo>
                <a:cubicBezTo>
                  <a:pt x="307" y="131"/>
                  <a:pt x="307" y="131"/>
                  <a:pt x="310" y="131"/>
                </a:cubicBezTo>
                <a:cubicBezTo>
                  <a:pt x="310" y="131"/>
                  <a:pt x="310" y="130"/>
                  <a:pt x="310" y="130"/>
                </a:cubicBezTo>
                <a:cubicBezTo>
                  <a:pt x="310" y="128"/>
                  <a:pt x="312" y="128"/>
                  <a:pt x="313" y="127"/>
                </a:cubicBezTo>
                <a:cubicBezTo>
                  <a:pt x="313" y="126"/>
                  <a:pt x="313" y="125"/>
                  <a:pt x="314" y="123"/>
                </a:cubicBezTo>
                <a:cubicBezTo>
                  <a:pt x="311" y="123"/>
                  <a:pt x="308" y="123"/>
                  <a:pt x="305" y="123"/>
                </a:cubicBezTo>
                <a:cubicBezTo>
                  <a:pt x="307" y="120"/>
                  <a:pt x="307" y="120"/>
                  <a:pt x="307" y="120"/>
                </a:cubicBezTo>
                <a:cubicBezTo>
                  <a:pt x="308" y="119"/>
                  <a:pt x="310" y="119"/>
                  <a:pt x="310" y="118"/>
                </a:cubicBezTo>
                <a:cubicBezTo>
                  <a:pt x="310" y="117"/>
                  <a:pt x="310" y="117"/>
                  <a:pt x="309" y="117"/>
                </a:cubicBezTo>
                <a:cubicBezTo>
                  <a:pt x="309" y="117"/>
                  <a:pt x="309" y="117"/>
                  <a:pt x="309" y="117"/>
                </a:cubicBezTo>
                <a:cubicBezTo>
                  <a:pt x="308" y="117"/>
                  <a:pt x="308" y="117"/>
                  <a:pt x="307" y="117"/>
                </a:cubicBezTo>
                <a:cubicBezTo>
                  <a:pt x="306" y="117"/>
                  <a:pt x="304" y="116"/>
                  <a:pt x="303" y="117"/>
                </a:cubicBezTo>
                <a:cubicBezTo>
                  <a:pt x="303" y="118"/>
                  <a:pt x="302" y="119"/>
                  <a:pt x="301" y="120"/>
                </a:cubicBezTo>
                <a:cubicBezTo>
                  <a:pt x="301" y="121"/>
                  <a:pt x="301" y="122"/>
                  <a:pt x="300" y="123"/>
                </a:cubicBezTo>
                <a:cubicBezTo>
                  <a:pt x="298" y="124"/>
                  <a:pt x="298" y="124"/>
                  <a:pt x="298" y="124"/>
                </a:cubicBezTo>
                <a:cubicBezTo>
                  <a:pt x="297" y="123"/>
                  <a:pt x="297" y="123"/>
                  <a:pt x="297" y="122"/>
                </a:cubicBezTo>
                <a:cubicBezTo>
                  <a:pt x="296" y="123"/>
                  <a:pt x="296" y="123"/>
                  <a:pt x="296" y="123"/>
                </a:cubicBezTo>
                <a:cubicBezTo>
                  <a:pt x="294" y="123"/>
                  <a:pt x="294" y="126"/>
                  <a:pt x="294" y="126"/>
                </a:cubicBezTo>
                <a:cubicBezTo>
                  <a:pt x="295" y="127"/>
                  <a:pt x="296" y="126"/>
                  <a:pt x="297" y="127"/>
                </a:cubicBezTo>
                <a:cubicBezTo>
                  <a:pt x="296" y="128"/>
                  <a:pt x="296" y="128"/>
                  <a:pt x="296" y="128"/>
                </a:cubicBezTo>
                <a:cubicBezTo>
                  <a:pt x="296" y="128"/>
                  <a:pt x="296" y="128"/>
                  <a:pt x="296" y="129"/>
                </a:cubicBezTo>
                <a:cubicBezTo>
                  <a:pt x="295" y="130"/>
                  <a:pt x="296" y="131"/>
                  <a:pt x="294" y="131"/>
                </a:cubicBezTo>
                <a:cubicBezTo>
                  <a:pt x="292" y="132"/>
                  <a:pt x="292" y="133"/>
                  <a:pt x="292" y="133"/>
                </a:cubicBezTo>
                <a:cubicBezTo>
                  <a:pt x="292" y="134"/>
                  <a:pt x="292" y="134"/>
                  <a:pt x="292" y="134"/>
                </a:cubicBezTo>
                <a:cubicBezTo>
                  <a:pt x="292" y="134"/>
                  <a:pt x="293" y="134"/>
                  <a:pt x="294" y="134"/>
                </a:cubicBezTo>
                <a:cubicBezTo>
                  <a:pt x="294" y="134"/>
                  <a:pt x="294" y="133"/>
                  <a:pt x="295" y="134"/>
                </a:cubicBezTo>
                <a:cubicBezTo>
                  <a:pt x="295" y="135"/>
                  <a:pt x="295" y="135"/>
                  <a:pt x="296" y="135"/>
                </a:cubicBezTo>
                <a:cubicBezTo>
                  <a:pt x="296" y="136"/>
                  <a:pt x="297" y="136"/>
                  <a:pt x="297" y="135"/>
                </a:cubicBezTo>
                <a:cubicBezTo>
                  <a:pt x="297" y="135"/>
                  <a:pt x="297" y="135"/>
                  <a:pt x="298" y="134"/>
                </a:cubicBezTo>
                <a:cubicBezTo>
                  <a:pt x="299" y="135"/>
                  <a:pt x="299" y="135"/>
                  <a:pt x="299" y="135"/>
                </a:cubicBezTo>
                <a:cubicBezTo>
                  <a:pt x="298" y="136"/>
                  <a:pt x="299" y="137"/>
                  <a:pt x="299" y="138"/>
                </a:cubicBezTo>
                <a:cubicBezTo>
                  <a:pt x="298" y="139"/>
                  <a:pt x="297" y="138"/>
                  <a:pt x="296" y="139"/>
                </a:cubicBezTo>
                <a:cubicBezTo>
                  <a:pt x="296" y="140"/>
                  <a:pt x="296" y="140"/>
                  <a:pt x="296" y="141"/>
                </a:cubicBezTo>
                <a:cubicBezTo>
                  <a:pt x="298" y="141"/>
                  <a:pt x="299" y="141"/>
                  <a:pt x="301" y="141"/>
                </a:cubicBezTo>
                <a:cubicBezTo>
                  <a:pt x="302" y="140"/>
                  <a:pt x="302" y="140"/>
                  <a:pt x="302" y="140"/>
                </a:cubicBezTo>
                <a:cubicBezTo>
                  <a:pt x="304" y="142"/>
                  <a:pt x="301" y="145"/>
                  <a:pt x="304" y="146"/>
                </a:cubicBezTo>
                <a:cubicBezTo>
                  <a:pt x="304" y="146"/>
                  <a:pt x="304" y="146"/>
                  <a:pt x="304" y="146"/>
                </a:cubicBezTo>
                <a:cubicBezTo>
                  <a:pt x="304" y="147"/>
                  <a:pt x="303" y="148"/>
                  <a:pt x="303" y="149"/>
                </a:cubicBezTo>
                <a:cubicBezTo>
                  <a:pt x="304" y="150"/>
                  <a:pt x="303" y="151"/>
                  <a:pt x="302" y="151"/>
                </a:cubicBezTo>
                <a:cubicBezTo>
                  <a:pt x="300" y="152"/>
                  <a:pt x="299" y="150"/>
                  <a:pt x="297" y="150"/>
                </a:cubicBezTo>
                <a:cubicBezTo>
                  <a:pt x="297" y="150"/>
                  <a:pt x="297" y="150"/>
                  <a:pt x="297" y="150"/>
                </a:cubicBezTo>
                <a:cubicBezTo>
                  <a:pt x="296" y="150"/>
                  <a:pt x="296" y="150"/>
                  <a:pt x="295" y="151"/>
                </a:cubicBezTo>
                <a:cubicBezTo>
                  <a:pt x="295" y="152"/>
                  <a:pt x="295" y="152"/>
                  <a:pt x="295" y="152"/>
                </a:cubicBezTo>
                <a:cubicBezTo>
                  <a:pt x="294" y="152"/>
                  <a:pt x="294" y="152"/>
                  <a:pt x="293" y="152"/>
                </a:cubicBezTo>
                <a:cubicBezTo>
                  <a:pt x="292" y="153"/>
                  <a:pt x="292" y="153"/>
                  <a:pt x="292" y="153"/>
                </a:cubicBezTo>
                <a:cubicBezTo>
                  <a:pt x="294" y="154"/>
                  <a:pt x="295" y="153"/>
                  <a:pt x="297" y="154"/>
                </a:cubicBezTo>
                <a:cubicBezTo>
                  <a:pt x="297" y="154"/>
                  <a:pt x="297" y="155"/>
                  <a:pt x="296" y="156"/>
                </a:cubicBezTo>
                <a:cubicBezTo>
                  <a:pt x="296" y="156"/>
                  <a:pt x="296" y="156"/>
                  <a:pt x="295" y="156"/>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2" y="157"/>
                  <a:pt x="292" y="157"/>
                  <a:pt x="292" y="157"/>
                </a:cubicBezTo>
                <a:cubicBezTo>
                  <a:pt x="291" y="159"/>
                  <a:pt x="291" y="159"/>
                  <a:pt x="291" y="160"/>
                </a:cubicBezTo>
                <a:cubicBezTo>
                  <a:pt x="293" y="161"/>
                  <a:pt x="295" y="159"/>
                  <a:pt x="296" y="160"/>
                </a:cubicBezTo>
                <a:cubicBezTo>
                  <a:pt x="298" y="161"/>
                  <a:pt x="299" y="160"/>
                  <a:pt x="301" y="161"/>
                </a:cubicBezTo>
                <a:cubicBezTo>
                  <a:pt x="301" y="162"/>
                  <a:pt x="301" y="162"/>
                  <a:pt x="300" y="163"/>
                </a:cubicBezTo>
                <a:cubicBezTo>
                  <a:pt x="300" y="163"/>
                  <a:pt x="299" y="163"/>
                  <a:pt x="296" y="163"/>
                </a:cubicBezTo>
                <a:cubicBezTo>
                  <a:pt x="295" y="163"/>
                  <a:pt x="295" y="164"/>
                  <a:pt x="294" y="165"/>
                </a:cubicBezTo>
                <a:cubicBezTo>
                  <a:pt x="293" y="165"/>
                  <a:pt x="292" y="165"/>
                  <a:pt x="291" y="165"/>
                </a:cubicBezTo>
                <a:cubicBezTo>
                  <a:pt x="291" y="168"/>
                  <a:pt x="291" y="168"/>
                  <a:pt x="287" y="169"/>
                </a:cubicBezTo>
                <a:cubicBezTo>
                  <a:pt x="288" y="170"/>
                  <a:pt x="288" y="170"/>
                  <a:pt x="291" y="169"/>
                </a:cubicBezTo>
                <a:cubicBezTo>
                  <a:pt x="292" y="169"/>
                  <a:pt x="292" y="169"/>
                  <a:pt x="293" y="168"/>
                </a:cubicBezTo>
                <a:cubicBezTo>
                  <a:pt x="293" y="168"/>
                  <a:pt x="293" y="168"/>
                  <a:pt x="295" y="169"/>
                </a:cubicBezTo>
                <a:cubicBezTo>
                  <a:pt x="296" y="169"/>
                  <a:pt x="296" y="169"/>
                  <a:pt x="297" y="169"/>
                </a:cubicBezTo>
                <a:cubicBezTo>
                  <a:pt x="298" y="167"/>
                  <a:pt x="298" y="167"/>
                  <a:pt x="298" y="166"/>
                </a:cubicBezTo>
                <a:cubicBezTo>
                  <a:pt x="300" y="167"/>
                  <a:pt x="302" y="166"/>
                  <a:pt x="304" y="167"/>
                </a:cubicBezTo>
                <a:cubicBezTo>
                  <a:pt x="306" y="167"/>
                  <a:pt x="306" y="165"/>
                  <a:pt x="307" y="165"/>
                </a:cubicBezTo>
                <a:cubicBezTo>
                  <a:pt x="309" y="165"/>
                  <a:pt x="309" y="167"/>
                  <a:pt x="310" y="167"/>
                </a:cubicBezTo>
                <a:cubicBezTo>
                  <a:pt x="311" y="167"/>
                  <a:pt x="311" y="167"/>
                  <a:pt x="311" y="167"/>
                </a:cubicBezTo>
                <a:cubicBezTo>
                  <a:pt x="312" y="167"/>
                  <a:pt x="314" y="167"/>
                  <a:pt x="316" y="166"/>
                </a:cubicBezTo>
                <a:cubicBezTo>
                  <a:pt x="317" y="165"/>
                  <a:pt x="317" y="165"/>
                  <a:pt x="317" y="165"/>
                </a:cubicBezTo>
                <a:cubicBezTo>
                  <a:pt x="319" y="165"/>
                  <a:pt x="319" y="165"/>
                  <a:pt x="320" y="165"/>
                </a:cubicBezTo>
                <a:cubicBezTo>
                  <a:pt x="320" y="164"/>
                  <a:pt x="320" y="164"/>
                  <a:pt x="320" y="164"/>
                </a:cubicBezTo>
                <a:cubicBezTo>
                  <a:pt x="320" y="163"/>
                  <a:pt x="319" y="162"/>
                  <a:pt x="319" y="161"/>
                </a:cubicBezTo>
                <a:cubicBezTo>
                  <a:pt x="319" y="161"/>
                  <a:pt x="319" y="161"/>
                  <a:pt x="319" y="161"/>
                </a:cubicBezTo>
                <a:cubicBezTo>
                  <a:pt x="319" y="160"/>
                  <a:pt x="319" y="159"/>
                  <a:pt x="321" y="160"/>
                </a:cubicBezTo>
                <a:cubicBezTo>
                  <a:pt x="321" y="160"/>
                  <a:pt x="321" y="160"/>
                  <a:pt x="322" y="158"/>
                </a:cubicBezTo>
                <a:cubicBezTo>
                  <a:pt x="323" y="158"/>
                  <a:pt x="323" y="158"/>
                  <a:pt x="324" y="158"/>
                </a:cubicBezTo>
                <a:moveTo>
                  <a:pt x="281" y="142"/>
                </a:moveTo>
                <a:cubicBezTo>
                  <a:pt x="281" y="142"/>
                  <a:pt x="281" y="142"/>
                  <a:pt x="281" y="142"/>
                </a:cubicBezTo>
                <a:cubicBezTo>
                  <a:pt x="281" y="142"/>
                  <a:pt x="281" y="142"/>
                  <a:pt x="281" y="142"/>
                </a:cubicBezTo>
                <a:cubicBezTo>
                  <a:pt x="281" y="142"/>
                  <a:pt x="281" y="142"/>
                  <a:pt x="281" y="142"/>
                </a:cubicBezTo>
                <a:moveTo>
                  <a:pt x="293" y="143"/>
                </a:moveTo>
                <a:cubicBezTo>
                  <a:pt x="293" y="143"/>
                  <a:pt x="294" y="142"/>
                  <a:pt x="293" y="141"/>
                </a:cubicBezTo>
                <a:cubicBezTo>
                  <a:pt x="292" y="140"/>
                  <a:pt x="293" y="139"/>
                  <a:pt x="293" y="139"/>
                </a:cubicBezTo>
                <a:cubicBezTo>
                  <a:pt x="293" y="139"/>
                  <a:pt x="293" y="138"/>
                  <a:pt x="292" y="138"/>
                </a:cubicBezTo>
                <a:cubicBezTo>
                  <a:pt x="292" y="138"/>
                  <a:pt x="291" y="138"/>
                  <a:pt x="291" y="138"/>
                </a:cubicBezTo>
                <a:cubicBezTo>
                  <a:pt x="291" y="137"/>
                  <a:pt x="291" y="137"/>
                  <a:pt x="291" y="137"/>
                </a:cubicBezTo>
                <a:cubicBezTo>
                  <a:pt x="290" y="137"/>
                  <a:pt x="290" y="137"/>
                  <a:pt x="290" y="137"/>
                </a:cubicBezTo>
                <a:cubicBezTo>
                  <a:pt x="289" y="137"/>
                  <a:pt x="288" y="138"/>
                  <a:pt x="288" y="138"/>
                </a:cubicBezTo>
                <a:cubicBezTo>
                  <a:pt x="287" y="138"/>
                  <a:pt x="287" y="138"/>
                  <a:pt x="287" y="139"/>
                </a:cubicBezTo>
                <a:cubicBezTo>
                  <a:pt x="287" y="139"/>
                  <a:pt x="286" y="139"/>
                  <a:pt x="286" y="139"/>
                </a:cubicBezTo>
                <a:cubicBezTo>
                  <a:pt x="285" y="139"/>
                  <a:pt x="285" y="139"/>
                  <a:pt x="285" y="139"/>
                </a:cubicBezTo>
                <a:cubicBezTo>
                  <a:pt x="285" y="138"/>
                  <a:pt x="285" y="138"/>
                  <a:pt x="285" y="137"/>
                </a:cubicBezTo>
                <a:cubicBezTo>
                  <a:pt x="284" y="137"/>
                  <a:pt x="284" y="137"/>
                  <a:pt x="282" y="137"/>
                </a:cubicBezTo>
                <a:cubicBezTo>
                  <a:pt x="282" y="139"/>
                  <a:pt x="281" y="140"/>
                  <a:pt x="281" y="142"/>
                </a:cubicBezTo>
                <a:cubicBezTo>
                  <a:pt x="280" y="142"/>
                  <a:pt x="280" y="143"/>
                  <a:pt x="279" y="142"/>
                </a:cubicBezTo>
                <a:cubicBezTo>
                  <a:pt x="278" y="142"/>
                  <a:pt x="278" y="143"/>
                  <a:pt x="277" y="143"/>
                </a:cubicBezTo>
                <a:cubicBezTo>
                  <a:pt x="277" y="143"/>
                  <a:pt x="277" y="143"/>
                  <a:pt x="276" y="142"/>
                </a:cubicBezTo>
                <a:cubicBezTo>
                  <a:pt x="275" y="142"/>
                  <a:pt x="275" y="142"/>
                  <a:pt x="275" y="142"/>
                </a:cubicBezTo>
                <a:cubicBezTo>
                  <a:pt x="274" y="145"/>
                  <a:pt x="273" y="147"/>
                  <a:pt x="273" y="149"/>
                </a:cubicBezTo>
                <a:cubicBezTo>
                  <a:pt x="274" y="149"/>
                  <a:pt x="274" y="149"/>
                  <a:pt x="276" y="149"/>
                </a:cubicBezTo>
                <a:cubicBezTo>
                  <a:pt x="275" y="150"/>
                  <a:pt x="275" y="151"/>
                  <a:pt x="275" y="152"/>
                </a:cubicBezTo>
                <a:cubicBezTo>
                  <a:pt x="272" y="153"/>
                  <a:pt x="272" y="153"/>
                  <a:pt x="271" y="154"/>
                </a:cubicBezTo>
                <a:cubicBezTo>
                  <a:pt x="271" y="154"/>
                  <a:pt x="271" y="154"/>
                  <a:pt x="271" y="154"/>
                </a:cubicBezTo>
                <a:cubicBezTo>
                  <a:pt x="271" y="155"/>
                  <a:pt x="271" y="156"/>
                  <a:pt x="270" y="156"/>
                </a:cubicBezTo>
                <a:cubicBezTo>
                  <a:pt x="270" y="157"/>
                  <a:pt x="269" y="157"/>
                  <a:pt x="269" y="157"/>
                </a:cubicBezTo>
                <a:cubicBezTo>
                  <a:pt x="269" y="158"/>
                  <a:pt x="269" y="158"/>
                  <a:pt x="269" y="158"/>
                </a:cubicBezTo>
                <a:cubicBezTo>
                  <a:pt x="269" y="158"/>
                  <a:pt x="268" y="159"/>
                  <a:pt x="269" y="159"/>
                </a:cubicBezTo>
                <a:cubicBezTo>
                  <a:pt x="270" y="160"/>
                  <a:pt x="271" y="160"/>
                  <a:pt x="271" y="160"/>
                </a:cubicBezTo>
                <a:cubicBezTo>
                  <a:pt x="273" y="159"/>
                  <a:pt x="274" y="160"/>
                  <a:pt x="274" y="160"/>
                </a:cubicBezTo>
                <a:cubicBezTo>
                  <a:pt x="275" y="160"/>
                  <a:pt x="277" y="159"/>
                  <a:pt x="277" y="159"/>
                </a:cubicBezTo>
                <a:cubicBezTo>
                  <a:pt x="277" y="159"/>
                  <a:pt x="277" y="159"/>
                  <a:pt x="277" y="158"/>
                </a:cubicBezTo>
                <a:cubicBezTo>
                  <a:pt x="278" y="157"/>
                  <a:pt x="278" y="157"/>
                  <a:pt x="278" y="157"/>
                </a:cubicBezTo>
                <a:cubicBezTo>
                  <a:pt x="281" y="157"/>
                  <a:pt x="284" y="157"/>
                  <a:pt x="286" y="157"/>
                </a:cubicBezTo>
                <a:cubicBezTo>
                  <a:pt x="286" y="157"/>
                  <a:pt x="287" y="156"/>
                  <a:pt x="287" y="156"/>
                </a:cubicBezTo>
                <a:cubicBezTo>
                  <a:pt x="287" y="155"/>
                  <a:pt x="286" y="155"/>
                  <a:pt x="286" y="154"/>
                </a:cubicBezTo>
                <a:cubicBezTo>
                  <a:pt x="287" y="153"/>
                  <a:pt x="287" y="154"/>
                  <a:pt x="288" y="153"/>
                </a:cubicBezTo>
                <a:cubicBezTo>
                  <a:pt x="288" y="152"/>
                  <a:pt x="288" y="152"/>
                  <a:pt x="289" y="150"/>
                </a:cubicBezTo>
                <a:cubicBezTo>
                  <a:pt x="289" y="149"/>
                  <a:pt x="290" y="148"/>
                  <a:pt x="290" y="147"/>
                </a:cubicBezTo>
                <a:cubicBezTo>
                  <a:pt x="290" y="146"/>
                  <a:pt x="290" y="145"/>
                  <a:pt x="290" y="145"/>
                </a:cubicBezTo>
                <a:cubicBezTo>
                  <a:pt x="292" y="145"/>
                  <a:pt x="293" y="144"/>
                  <a:pt x="293" y="143"/>
                </a:cubicBezTo>
                <a:moveTo>
                  <a:pt x="544" y="571"/>
                </a:moveTo>
                <a:cubicBezTo>
                  <a:pt x="544" y="571"/>
                  <a:pt x="544" y="570"/>
                  <a:pt x="545" y="570"/>
                </a:cubicBezTo>
                <a:cubicBezTo>
                  <a:pt x="548" y="559"/>
                  <a:pt x="548" y="559"/>
                  <a:pt x="548" y="559"/>
                </a:cubicBezTo>
                <a:cubicBezTo>
                  <a:pt x="547" y="558"/>
                  <a:pt x="547" y="556"/>
                  <a:pt x="543" y="555"/>
                </a:cubicBezTo>
                <a:cubicBezTo>
                  <a:pt x="542" y="559"/>
                  <a:pt x="542" y="559"/>
                  <a:pt x="542" y="559"/>
                </a:cubicBezTo>
                <a:cubicBezTo>
                  <a:pt x="541" y="560"/>
                  <a:pt x="541" y="560"/>
                  <a:pt x="535" y="564"/>
                </a:cubicBezTo>
                <a:cubicBezTo>
                  <a:pt x="535" y="564"/>
                  <a:pt x="533" y="567"/>
                  <a:pt x="533" y="567"/>
                </a:cubicBezTo>
                <a:cubicBezTo>
                  <a:pt x="533" y="568"/>
                  <a:pt x="533" y="568"/>
                  <a:pt x="533" y="568"/>
                </a:cubicBezTo>
                <a:cubicBezTo>
                  <a:pt x="532" y="569"/>
                  <a:pt x="531" y="568"/>
                  <a:pt x="531" y="569"/>
                </a:cubicBezTo>
                <a:cubicBezTo>
                  <a:pt x="530" y="570"/>
                  <a:pt x="530" y="571"/>
                  <a:pt x="528" y="572"/>
                </a:cubicBezTo>
                <a:cubicBezTo>
                  <a:pt x="525" y="575"/>
                  <a:pt x="522" y="572"/>
                  <a:pt x="518" y="573"/>
                </a:cubicBezTo>
                <a:cubicBezTo>
                  <a:pt x="517" y="574"/>
                  <a:pt x="516" y="574"/>
                  <a:pt x="516" y="575"/>
                </a:cubicBezTo>
                <a:cubicBezTo>
                  <a:pt x="515" y="576"/>
                  <a:pt x="515" y="577"/>
                  <a:pt x="514" y="579"/>
                </a:cubicBezTo>
                <a:cubicBezTo>
                  <a:pt x="513" y="580"/>
                  <a:pt x="512" y="581"/>
                  <a:pt x="511" y="582"/>
                </a:cubicBezTo>
                <a:cubicBezTo>
                  <a:pt x="511" y="582"/>
                  <a:pt x="509" y="588"/>
                  <a:pt x="510" y="589"/>
                </a:cubicBezTo>
                <a:cubicBezTo>
                  <a:pt x="510" y="590"/>
                  <a:pt x="510" y="590"/>
                  <a:pt x="510" y="591"/>
                </a:cubicBezTo>
                <a:cubicBezTo>
                  <a:pt x="510" y="591"/>
                  <a:pt x="509" y="594"/>
                  <a:pt x="509" y="594"/>
                </a:cubicBezTo>
                <a:cubicBezTo>
                  <a:pt x="509" y="595"/>
                  <a:pt x="508" y="595"/>
                  <a:pt x="508" y="594"/>
                </a:cubicBezTo>
                <a:cubicBezTo>
                  <a:pt x="507" y="594"/>
                  <a:pt x="507" y="594"/>
                  <a:pt x="504" y="597"/>
                </a:cubicBezTo>
                <a:cubicBezTo>
                  <a:pt x="503" y="599"/>
                  <a:pt x="503" y="601"/>
                  <a:pt x="501" y="603"/>
                </a:cubicBezTo>
                <a:cubicBezTo>
                  <a:pt x="501" y="603"/>
                  <a:pt x="501" y="603"/>
                  <a:pt x="500" y="604"/>
                </a:cubicBezTo>
                <a:cubicBezTo>
                  <a:pt x="500" y="604"/>
                  <a:pt x="500" y="604"/>
                  <a:pt x="500" y="605"/>
                </a:cubicBezTo>
                <a:cubicBezTo>
                  <a:pt x="500" y="606"/>
                  <a:pt x="500" y="608"/>
                  <a:pt x="500" y="609"/>
                </a:cubicBezTo>
                <a:cubicBezTo>
                  <a:pt x="499" y="610"/>
                  <a:pt x="499" y="610"/>
                  <a:pt x="499" y="611"/>
                </a:cubicBezTo>
                <a:cubicBezTo>
                  <a:pt x="498" y="614"/>
                  <a:pt x="498" y="614"/>
                  <a:pt x="497" y="616"/>
                </a:cubicBezTo>
                <a:cubicBezTo>
                  <a:pt x="499" y="617"/>
                  <a:pt x="501" y="616"/>
                  <a:pt x="503" y="616"/>
                </a:cubicBezTo>
                <a:cubicBezTo>
                  <a:pt x="503" y="617"/>
                  <a:pt x="503" y="617"/>
                  <a:pt x="503" y="618"/>
                </a:cubicBezTo>
                <a:cubicBezTo>
                  <a:pt x="505" y="619"/>
                  <a:pt x="510" y="620"/>
                  <a:pt x="515" y="615"/>
                </a:cubicBezTo>
                <a:cubicBezTo>
                  <a:pt x="517" y="612"/>
                  <a:pt x="517" y="609"/>
                  <a:pt x="519" y="606"/>
                </a:cubicBezTo>
                <a:cubicBezTo>
                  <a:pt x="521" y="604"/>
                  <a:pt x="523" y="603"/>
                  <a:pt x="524" y="601"/>
                </a:cubicBezTo>
                <a:cubicBezTo>
                  <a:pt x="526" y="599"/>
                  <a:pt x="526" y="596"/>
                  <a:pt x="528" y="593"/>
                </a:cubicBezTo>
                <a:cubicBezTo>
                  <a:pt x="529" y="592"/>
                  <a:pt x="531" y="592"/>
                  <a:pt x="532" y="591"/>
                </a:cubicBezTo>
                <a:cubicBezTo>
                  <a:pt x="533" y="590"/>
                  <a:pt x="534" y="591"/>
                  <a:pt x="535" y="590"/>
                </a:cubicBezTo>
                <a:cubicBezTo>
                  <a:pt x="536" y="588"/>
                  <a:pt x="535" y="585"/>
                  <a:pt x="536" y="583"/>
                </a:cubicBezTo>
                <a:cubicBezTo>
                  <a:pt x="537" y="582"/>
                  <a:pt x="539" y="581"/>
                  <a:pt x="539" y="579"/>
                </a:cubicBezTo>
                <a:cubicBezTo>
                  <a:pt x="539" y="579"/>
                  <a:pt x="540" y="578"/>
                  <a:pt x="540" y="577"/>
                </a:cubicBezTo>
                <a:cubicBezTo>
                  <a:pt x="540" y="577"/>
                  <a:pt x="540" y="576"/>
                  <a:pt x="540" y="575"/>
                </a:cubicBezTo>
                <a:cubicBezTo>
                  <a:pt x="540" y="575"/>
                  <a:pt x="541" y="575"/>
                  <a:pt x="541" y="574"/>
                </a:cubicBezTo>
                <a:cubicBezTo>
                  <a:pt x="541" y="573"/>
                  <a:pt x="543" y="572"/>
                  <a:pt x="544" y="571"/>
                </a:cubicBezTo>
                <a:moveTo>
                  <a:pt x="577" y="426"/>
                </a:moveTo>
                <a:cubicBezTo>
                  <a:pt x="577" y="425"/>
                  <a:pt x="577" y="423"/>
                  <a:pt x="575" y="421"/>
                </a:cubicBezTo>
                <a:cubicBezTo>
                  <a:pt x="568" y="420"/>
                  <a:pt x="563" y="428"/>
                  <a:pt x="556" y="426"/>
                </a:cubicBezTo>
                <a:cubicBezTo>
                  <a:pt x="555" y="426"/>
                  <a:pt x="554" y="426"/>
                  <a:pt x="552" y="426"/>
                </a:cubicBezTo>
                <a:cubicBezTo>
                  <a:pt x="546" y="427"/>
                  <a:pt x="544" y="426"/>
                  <a:pt x="541" y="425"/>
                </a:cubicBezTo>
                <a:cubicBezTo>
                  <a:pt x="539" y="419"/>
                  <a:pt x="539" y="419"/>
                  <a:pt x="539" y="417"/>
                </a:cubicBezTo>
                <a:cubicBezTo>
                  <a:pt x="538" y="417"/>
                  <a:pt x="537" y="416"/>
                  <a:pt x="537" y="416"/>
                </a:cubicBezTo>
                <a:cubicBezTo>
                  <a:pt x="536" y="414"/>
                  <a:pt x="536" y="412"/>
                  <a:pt x="536" y="411"/>
                </a:cubicBezTo>
                <a:cubicBezTo>
                  <a:pt x="519" y="396"/>
                  <a:pt x="504" y="384"/>
                  <a:pt x="507" y="371"/>
                </a:cubicBezTo>
                <a:cubicBezTo>
                  <a:pt x="507" y="371"/>
                  <a:pt x="507" y="370"/>
                  <a:pt x="507" y="367"/>
                </a:cubicBezTo>
                <a:cubicBezTo>
                  <a:pt x="507" y="365"/>
                  <a:pt x="507" y="364"/>
                  <a:pt x="506" y="362"/>
                </a:cubicBezTo>
                <a:cubicBezTo>
                  <a:pt x="506" y="362"/>
                  <a:pt x="477" y="309"/>
                  <a:pt x="477" y="300"/>
                </a:cubicBezTo>
                <a:cubicBezTo>
                  <a:pt x="474" y="297"/>
                  <a:pt x="470" y="297"/>
                  <a:pt x="468" y="295"/>
                </a:cubicBezTo>
                <a:cubicBezTo>
                  <a:pt x="467" y="295"/>
                  <a:pt x="467" y="295"/>
                  <a:pt x="465" y="295"/>
                </a:cubicBezTo>
                <a:cubicBezTo>
                  <a:pt x="464" y="295"/>
                  <a:pt x="462" y="296"/>
                  <a:pt x="461" y="297"/>
                </a:cubicBezTo>
                <a:cubicBezTo>
                  <a:pt x="460" y="297"/>
                  <a:pt x="460" y="297"/>
                  <a:pt x="460" y="297"/>
                </a:cubicBezTo>
                <a:cubicBezTo>
                  <a:pt x="443" y="293"/>
                  <a:pt x="427" y="284"/>
                  <a:pt x="410" y="284"/>
                </a:cubicBezTo>
                <a:cubicBezTo>
                  <a:pt x="409" y="297"/>
                  <a:pt x="409" y="297"/>
                  <a:pt x="408" y="299"/>
                </a:cubicBezTo>
                <a:cubicBezTo>
                  <a:pt x="408" y="299"/>
                  <a:pt x="407" y="299"/>
                  <a:pt x="406" y="299"/>
                </a:cubicBezTo>
                <a:cubicBezTo>
                  <a:pt x="405" y="299"/>
                  <a:pt x="405" y="299"/>
                  <a:pt x="403" y="299"/>
                </a:cubicBezTo>
                <a:cubicBezTo>
                  <a:pt x="399" y="298"/>
                  <a:pt x="397" y="294"/>
                  <a:pt x="394" y="293"/>
                </a:cubicBezTo>
                <a:cubicBezTo>
                  <a:pt x="390" y="293"/>
                  <a:pt x="386" y="293"/>
                  <a:pt x="381" y="291"/>
                </a:cubicBezTo>
                <a:cubicBezTo>
                  <a:pt x="379" y="283"/>
                  <a:pt x="367" y="283"/>
                  <a:pt x="367" y="283"/>
                </a:cubicBezTo>
                <a:cubicBezTo>
                  <a:pt x="361" y="283"/>
                  <a:pt x="361" y="283"/>
                  <a:pt x="354" y="261"/>
                </a:cubicBezTo>
                <a:cubicBezTo>
                  <a:pt x="355" y="260"/>
                  <a:pt x="355" y="260"/>
                  <a:pt x="360" y="258"/>
                </a:cubicBezTo>
                <a:cubicBezTo>
                  <a:pt x="360" y="258"/>
                  <a:pt x="359" y="257"/>
                  <a:pt x="359" y="256"/>
                </a:cubicBezTo>
                <a:cubicBezTo>
                  <a:pt x="357" y="255"/>
                  <a:pt x="355" y="254"/>
                  <a:pt x="353" y="254"/>
                </a:cubicBezTo>
                <a:cubicBezTo>
                  <a:pt x="337" y="254"/>
                  <a:pt x="337" y="254"/>
                  <a:pt x="329" y="258"/>
                </a:cubicBezTo>
                <a:cubicBezTo>
                  <a:pt x="325" y="255"/>
                  <a:pt x="318" y="249"/>
                  <a:pt x="310" y="257"/>
                </a:cubicBezTo>
                <a:cubicBezTo>
                  <a:pt x="306" y="257"/>
                  <a:pt x="303" y="257"/>
                  <a:pt x="299" y="257"/>
                </a:cubicBezTo>
                <a:cubicBezTo>
                  <a:pt x="299" y="258"/>
                  <a:pt x="299" y="258"/>
                  <a:pt x="285" y="264"/>
                </a:cubicBezTo>
                <a:cubicBezTo>
                  <a:pt x="285" y="264"/>
                  <a:pt x="285" y="264"/>
                  <a:pt x="284" y="264"/>
                </a:cubicBezTo>
                <a:cubicBezTo>
                  <a:pt x="279" y="263"/>
                  <a:pt x="274" y="265"/>
                  <a:pt x="270" y="261"/>
                </a:cubicBezTo>
                <a:cubicBezTo>
                  <a:pt x="270" y="261"/>
                  <a:pt x="268" y="260"/>
                  <a:pt x="268" y="260"/>
                </a:cubicBezTo>
                <a:cubicBezTo>
                  <a:pt x="266" y="263"/>
                  <a:pt x="265" y="269"/>
                  <a:pt x="265" y="269"/>
                </a:cubicBezTo>
                <a:cubicBezTo>
                  <a:pt x="263" y="270"/>
                  <a:pt x="262" y="271"/>
                  <a:pt x="257" y="270"/>
                </a:cubicBezTo>
                <a:cubicBezTo>
                  <a:pt x="256" y="273"/>
                  <a:pt x="256" y="276"/>
                  <a:pt x="255" y="280"/>
                </a:cubicBezTo>
                <a:cubicBezTo>
                  <a:pt x="253" y="280"/>
                  <a:pt x="250" y="279"/>
                  <a:pt x="247" y="281"/>
                </a:cubicBezTo>
                <a:cubicBezTo>
                  <a:pt x="246" y="286"/>
                  <a:pt x="244" y="291"/>
                  <a:pt x="243" y="297"/>
                </a:cubicBezTo>
                <a:cubicBezTo>
                  <a:pt x="243" y="298"/>
                  <a:pt x="243" y="299"/>
                  <a:pt x="243" y="301"/>
                </a:cubicBezTo>
                <a:cubicBezTo>
                  <a:pt x="240" y="301"/>
                  <a:pt x="238" y="301"/>
                  <a:pt x="236" y="301"/>
                </a:cubicBezTo>
                <a:cubicBezTo>
                  <a:pt x="235" y="307"/>
                  <a:pt x="227" y="311"/>
                  <a:pt x="224" y="311"/>
                </a:cubicBezTo>
                <a:cubicBezTo>
                  <a:pt x="220" y="319"/>
                  <a:pt x="213" y="326"/>
                  <a:pt x="211" y="334"/>
                </a:cubicBezTo>
                <a:cubicBezTo>
                  <a:pt x="210" y="334"/>
                  <a:pt x="210" y="334"/>
                  <a:pt x="209" y="334"/>
                </a:cubicBezTo>
                <a:cubicBezTo>
                  <a:pt x="209" y="334"/>
                  <a:pt x="209" y="334"/>
                  <a:pt x="207" y="335"/>
                </a:cubicBezTo>
                <a:cubicBezTo>
                  <a:pt x="207" y="335"/>
                  <a:pt x="206" y="335"/>
                  <a:pt x="205" y="335"/>
                </a:cubicBezTo>
                <a:cubicBezTo>
                  <a:pt x="204" y="348"/>
                  <a:pt x="204" y="349"/>
                  <a:pt x="198" y="351"/>
                </a:cubicBezTo>
                <a:cubicBezTo>
                  <a:pt x="198" y="351"/>
                  <a:pt x="198" y="352"/>
                  <a:pt x="197" y="353"/>
                </a:cubicBezTo>
                <a:cubicBezTo>
                  <a:pt x="197" y="354"/>
                  <a:pt x="197" y="356"/>
                  <a:pt x="198" y="357"/>
                </a:cubicBezTo>
                <a:cubicBezTo>
                  <a:pt x="206" y="359"/>
                  <a:pt x="206" y="359"/>
                  <a:pt x="207" y="361"/>
                </a:cubicBezTo>
                <a:cubicBezTo>
                  <a:pt x="204" y="366"/>
                  <a:pt x="204" y="366"/>
                  <a:pt x="204" y="381"/>
                </a:cubicBezTo>
                <a:cubicBezTo>
                  <a:pt x="204" y="382"/>
                  <a:pt x="204" y="383"/>
                  <a:pt x="204" y="386"/>
                </a:cubicBezTo>
                <a:cubicBezTo>
                  <a:pt x="204" y="386"/>
                  <a:pt x="204" y="386"/>
                  <a:pt x="200" y="390"/>
                </a:cubicBezTo>
                <a:cubicBezTo>
                  <a:pt x="200" y="393"/>
                  <a:pt x="201" y="396"/>
                  <a:pt x="202" y="399"/>
                </a:cubicBezTo>
                <a:cubicBezTo>
                  <a:pt x="202" y="402"/>
                  <a:pt x="202" y="402"/>
                  <a:pt x="202" y="402"/>
                </a:cubicBezTo>
                <a:cubicBezTo>
                  <a:pt x="202" y="413"/>
                  <a:pt x="220" y="423"/>
                  <a:pt x="220" y="424"/>
                </a:cubicBezTo>
                <a:cubicBezTo>
                  <a:pt x="220" y="430"/>
                  <a:pt x="220" y="435"/>
                  <a:pt x="234" y="438"/>
                </a:cubicBezTo>
                <a:cubicBezTo>
                  <a:pt x="235" y="441"/>
                  <a:pt x="235" y="441"/>
                  <a:pt x="235" y="445"/>
                </a:cubicBezTo>
                <a:cubicBezTo>
                  <a:pt x="247" y="456"/>
                  <a:pt x="255" y="455"/>
                  <a:pt x="255" y="455"/>
                </a:cubicBezTo>
                <a:cubicBezTo>
                  <a:pt x="255" y="454"/>
                  <a:pt x="256" y="452"/>
                  <a:pt x="257" y="451"/>
                </a:cubicBezTo>
                <a:cubicBezTo>
                  <a:pt x="260" y="450"/>
                  <a:pt x="262" y="451"/>
                  <a:pt x="265" y="451"/>
                </a:cubicBezTo>
                <a:cubicBezTo>
                  <a:pt x="266" y="451"/>
                  <a:pt x="266" y="451"/>
                  <a:pt x="268" y="451"/>
                </a:cubicBezTo>
                <a:cubicBezTo>
                  <a:pt x="270" y="451"/>
                  <a:pt x="273" y="451"/>
                  <a:pt x="275" y="451"/>
                </a:cubicBezTo>
                <a:cubicBezTo>
                  <a:pt x="277" y="456"/>
                  <a:pt x="281" y="455"/>
                  <a:pt x="290" y="453"/>
                </a:cubicBezTo>
                <a:cubicBezTo>
                  <a:pt x="293" y="447"/>
                  <a:pt x="295" y="447"/>
                  <a:pt x="305" y="449"/>
                </a:cubicBezTo>
                <a:cubicBezTo>
                  <a:pt x="305" y="449"/>
                  <a:pt x="306" y="449"/>
                  <a:pt x="306" y="449"/>
                </a:cubicBezTo>
                <a:cubicBezTo>
                  <a:pt x="312" y="443"/>
                  <a:pt x="317" y="446"/>
                  <a:pt x="319" y="446"/>
                </a:cubicBezTo>
                <a:cubicBezTo>
                  <a:pt x="321" y="456"/>
                  <a:pt x="323" y="457"/>
                  <a:pt x="327" y="458"/>
                </a:cubicBezTo>
                <a:cubicBezTo>
                  <a:pt x="334" y="458"/>
                  <a:pt x="341" y="458"/>
                  <a:pt x="347" y="459"/>
                </a:cubicBezTo>
                <a:cubicBezTo>
                  <a:pt x="347" y="461"/>
                  <a:pt x="347" y="463"/>
                  <a:pt x="347" y="467"/>
                </a:cubicBezTo>
                <a:cubicBezTo>
                  <a:pt x="347" y="467"/>
                  <a:pt x="345" y="485"/>
                  <a:pt x="343" y="489"/>
                </a:cubicBezTo>
                <a:cubicBezTo>
                  <a:pt x="342" y="489"/>
                  <a:pt x="341" y="489"/>
                  <a:pt x="341" y="489"/>
                </a:cubicBezTo>
                <a:cubicBezTo>
                  <a:pt x="340" y="490"/>
                  <a:pt x="340" y="491"/>
                  <a:pt x="340" y="491"/>
                </a:cubicBezTo>
                <a:cubicBezTo>
                  <a:pt x="355" y="500"/>
                  <a:pt x="356" y="518"/>
                  <a:pt x="365" y="531"/>
                </a:cubicBezTo>
                <a:cubicBezTo>
                  <a:pt x="364" y="532"/>
                  <a:pt x="364" y="533"/>
                  <a:pt x="364" y="533"/>
                </a:cubicBezTo>
                <a:cubicBezTo>
                  <a:pt x="364" y="534"/>
                  <a:pt x="364" y="535"/>
                  <a:pt x="364" y="536"/>
                </a:cubicBezTo>
                <a:cubicBezTo>
                  <a:pt x="364" y="540"/>
                  <a:pt x="365" y="540"/>
                  <a:pt x="367" y="541"/>
                </a:cubicBezTo>
                <a:cubicBezTo>
                  <a:pt x="367" y="553"/>
                  <a:pt x="357" y="562"/>
                  <a:pt x="356" y="574"/>
                </a:cubicBezTo>
                <a:cubicBezTo>
                  <a:pt x="356" y="580"/>
                  <a:pt x="357" y="580"/>
                  <a:pt x="361" y="583"/>
                </a:cubicBezTo>
                <a:cubicBezTo>
                  <a:pt x="361" y="589"/>
                  <a:pt x="361" y="591"/>
                  <a:pt x="366" y="594"/>
                </a:cubicBezTo>
                <a:cubicBezTo>
                  <a:pt x="368" y="603"/>
                  <a:pt x="368" y="603"/>
                  <a:pt x="370" y="604"/>
                </a:cubicBezTo>
                <a:cubicBezTo>
                  <a:pt x="370" y="607"/>
                  <a:pt x="369" y="610"/>
                  <a:pt x="369" y="613"/>
                </a:cubicBezTo>
                <a:cubicBezTo>
                  <a:pt x="369" y="614"/>
                  <a:pt x="375" y="632"/>
                  <a:pt x="382" y="639"/>
                </a:cubicBezTo>
                <a:cubicBezTo>
                  <a:pt x="381" y="642"/>
                  <a:pt x="381" y="642"/>
                  <a:pt x="383" y="645"/>
                </a:cubicBezTo>
                <a:cubicBezTo>
                  <a:pt x="383" y="646"/>
                  <a:pt x="383" y="646"/>
                  <a:pt x="383" y="647"/>
                </a:cubicBezTo>
                <a:cubicBezTo>
                  <a:pt x="382" y="648"/>
                  <a:pt x="380" y="649"/>
                  <a:pt x="380" y="650"/>
                </a:cubicBezTo>
                <a:cubicBezTo>
                  <a:pt x="380" y="650"/>
                  <a:pt x="381" y="651"/>
                  <a:pt x="381" y="651"/>
                </a:cubicBezTo>
                <a:cubicBezTo>
                  <a:pt x="382" y="651"/>
                  <a:pt x="383" y="651"/>
                  <a:pt x="383" y="651"/>
                </a:cubicBezTo>
                <a:cubicBezTo>
                  <a:pt x="383" y="654"/>
                  <a:pt x="383" y="654"/>
                  <a:pt x="386" y="656"/>
                </a:cubicBezTo>
                <a:cubicBezTo>
                  <a:pt x="389" y="656"/>
                  <a:pt x="391" y="656"/>
                  <a:pt x="394" y="656"/>
                </a:cubicBezTo>
                <a:cubicBezTo>
                  <a:pt x="398" y="655"/>
                  <a:pt x="398" y="655"/>
                  <a:pt x="401" y="654"/>
                </a:cubicBezTo>
                <a:cubicBezTo>
                  <a:pt x="404" y="654"/>
                  <a:pt x="408" y="654"/>
                  <a:pt x="412" y="653"/>
                </a:cubicBezTo>
                <a:cubicBezTo>
                  <a:pt x="413" y="653"/>
                  <a:pt x="413" y="652"/>
                  <a:pt x="413" y="651"/>
                </a:cubicBezTo>
                <a:cubicBezTo>
                  <a:pt x="422" y="650"/>
                  <a:pt x="422" y="650"/>
                  <a:pt x="424" y="647"/>
                </a:cubicBezTo>
                <a:cubicBezTo>
                  <a:pt x="424" y="647"/>
                  <a:pt x="451" y="634"/>
                  <a:pt x="448" y="620"/>
                </a:cubicBezTo>
                <a:cubicBezTo>
                  <a:pt x="448" y="619"/>
                  <a:pt x="460" y="612"/>
                  <a:pt x="465" y="610"/>
                </a:cubicBezTo>
                <a:cubicBezTo>
                  <a:pt x="466" y="606"/>
                  <a:pt x="466" y="606"/>
                  <a:pt x="464" y="592"/>
                </a:cubicBezTo>
                <a:cubicBezTo>
                  <a:pt x="476" y="582"/>
                  <a:pt x="492" y="578"/>
                  <a:pt x="500" y="564"/>
                </a:cubicBezTo>
                <a:cubicBezTo>
                  <a:pt x="500" y="563"/>
                  <a:pt x="501" y="562"/>
                  <a:pt x="501" y="560"/>
                </a:cubicBezTo>
                <a:cubicBezTo>
                  <a:pt x="502" y="558"/>
                  <a:pt x="502" y="557"/>
                  <a:pt x="501" y="555"/>
                </a:cubicBezTo>
                <a:cubicBezTo>
                  <a:pt x="502" y="551"/>
                  <a:pt x="503" y="547"/>
                  <a:pt x="503" y="542"/>
                </a:cubicBezTo>
                <a:cubicBezTo>
                  <a:pt x="499" y="535"/>
                  <a:pt x="505" y="528"/>
                  <a:pt x="502" y="521"/>
                </a:cubicBezTo>
                <a:cubicBezTo>
                  <a:pt x="502" y="519"/>
                  <a:pt x="502" y="519"/>
                  <a:pt x="502" y="519"/>
                </a:cubicBezTo>
                <a:cubicBezTo>
                  <a:pt x="515" y="479"/>
                  <a:pt x="568" y="470"/>
                  <a:pt x="577" y="426"/>
                </a:cubicBezTo>
                <a:moveTo>
                  <a:pt x="133" y="516"/>
                </a:moveTo>
                <a:cubicBezTo>
                  <a:pt x="132" y="514"/>
                  <a:pt x="129" y="503"/>
                  <a:pt x="124" y="501"/>
                </a:cubicBezTo>
                <a:cubicBezTo>
                  <a:pt x="123" y="501"/>
                  <a:pt x="122" y="501"/>
                  <a:pt x="120" y="501"/>
                </a:cubicBezTo>
                <a:cubicBezTo>
                  <a:pt x="114" y="498"/>
                  <a:pt x="113" y="486"/>
                  <a:pt x="105" y="490"/>
                </a:cubicBezTo>
                <a:cubicBezTo>
                  <a:pt x="103" y="490"/>
                  <a:pt x="101" y="490"/>
                  <a:pt x="99" y="489"/>
                </a:cubicBezTo>
                <a:cubicBezTo>
                  <a:pt x="96" y="486"/>
                  <a:pt x="96" y="486"/>
                  <a:pt x="93" y="486"/>
                </a:cubicBezTo>
                <a:cubicBezTo>
                  <a:pt x="93" y="487"/>
                  <a:pt x="93" y="489"/>
                  <a:pt x="93" y="490"/>
                </a:cubicBezTo>
                <a:cubicBezTo>
                  <a:pt x="89" y="489"/>
                  <a:pt x="89" y="488"/>
                  <a:pt x="89" y="486"/>
                </a:cubicBezTo>
                <a:cubicBezTo>
                  <a:pt x="89" y="486"/>
                  <a:pt x="90" y="485"/>
                  <a:pt x="90" y="485"/>
                </a:cubicBezTo>
                <a:cubicBezTo>
                  <a:pt x="83" y="478"/>
                  <a:pt x="82" y="478"/>
                  <a:pt x="80" y="478"/>
                </a:cubicBezTo>
                <a:cubicBezTo>
                  <a:pt x="80" y="478"/>
                  <a:pt x="80" y="478"/>
                  <a:pt x="79" y="477"/>
                </a:cubicBezTo>
                <a:cubicBezTo>
                  <a:pt x="77" y="475"/>
                  <a:pt x="77" y="475"/>
                  <a:pt x="74" y="476"/>
                </a:cubicBezTo>
                <a:cubicBezTo>
                  <a:pt x="75" y="477"/>
                  <a:pt x="75" y="479"/>
                  <a:pt x="76" y="481"/>
                </a:cubicBezTo>
                <a:cubicBezTo>
                  <a:pt x="75" y="481"/>
                  <a:pt x="74" y="481"/>
                  <a:pt x="73" y="481"/>
                </a:cubicBezTo>
                <a:cubicBezTo>
                  <a:pt x="73" y="480"/>
                  <a:pt x="73" y="479"/>
                  <a:pt x="72" y="478"/>
                </a:cubicBezTo>
                <a:cubicBezTo>
                  <a:pt x="72" y="477"/>
                  <a:pt x="73" y="476"/>
                  <a:pt x="73" y="475"/>
                </a:cubicBezTo>
                <a:cubicBezTo>
                  <a:pt x="73" y="475"/>
                  <a:pt x="73" y="474"/>
                  <a:pt x="73" y="474"/>
                </a:cubicBezTo>
                <a:cubicBezTo>
                  <a:pt x="73" y="472"/>
                  <a:pt x="73" y="472"/>
                  <a:pt x="68" y="470"/>
                </a:cubicBezTo>
                <a:cubicBezTo>
                  <a:pt x="68" y="470"/>
                  <a:pt x="68" y="470"/>
                  <a:pt x="68" y="470"/>
                </a:cubicBezTo>
                <a:cubicBezTo>
                  <a:pt x="68" y="470"/>
                  <a:pt x="67" y="470"/>
                  <a:pt x="66" y="470"/>
                </a:cubicBezTo>
                <a:cubicBezTo>
                  <a:pt x="67" y="474"/>
                  <a:pt x="67" y="474"/>
                  <a:pt x="67" y="475"/>
                </a:cubicBezTo>
                <a:cubicBezTo>
                  <a:pt x="66" y="475"/>
                  <a:pt x="65" y="475"/>
                  <a:pt x="65" y="475"/>
                </a:cubicBezTo>
                <a:cubicBezTo>
                  <a:pt x="65" y="474"/>
                  <a:pt x="64" y="473"/>
                  <a:pt x="64" y="472"/>
                </a:cubicBezTo>
                <a:cubicBezTo>
                  <a:pt x="65" y="471"/>
                  <a:pt x="66" y="470"/>
                  <a:pt x="66" y="469"/>
                </a:cubicBezTo>
                <a:cubicBezTo>
                  <a:pt x="65" y="461"/>
                  <a:pt x="65" y="461"/>
                  <a:pt x="64" y="459"/>
                </a:cubicBezTo>
                <a:cubicBezTo>
                  <a:pt x="64" y="459"/>
                  <a:pt x="63" y="459"/>
                  <a:pt x="62" y="459"/>
                </a:cubicBezTo>
                <a:cubicBezTo>
                  <a:pt x="62" y="457"/>
                  <a:pt x="62" y="454"/>
                  <a:pt x="61" y="451"/>
                </a:cubicBezTo>
                <a:cubicBezTo>
                  <a:pt x="59" y="446"/>
                  <a:pt x="55" y="442"/>
                  <a:pt x="52" y="437"/>
                </a:cubicBezTo>
                <a:cubicBezTo>
                  <a:pt x="51" y="437"/>
                  <a:pt x="50" y="436"/>
                  <a:pt x="49" y="436"/>
                </a:cubicBezTo>
                <a:cubicBezTo>
                  <a:pt x="49" y="435"/>
                  <a:pt x="48" y="435"/>
                  <a:pt x="48" y="434"/>
                </a:cubicBezTo>
                <a:cubicBezTo>
                  <a:pt x="47" y="435"/>
                  <a:pt x="45" y="435"/>
                  <a:pt x="45" y="435"/>
                </a:cubicBezTo>
                <a:cubicBezTo>
                  <a:pt x="44" y="435"/>
                  <a:pt x="44" y="435"/>
                  <a:pt x="44" y="435"/>
                </a:cubicBezTo>
                <a:cubicBezTo>
                  <a:pt x="44" y="435"/>
                  <a:pt x="34" y="422"/>
                  <a:pt x="32" y="419"/>
                </a:cubicBezTo>
                <a:cubicBezTo>
                  <a:pt x="32" y="419"/>
                  <a:pt x="32" y="418"/>
                  <a:pt x="31" y="417"/>
                </a:cubicBezTo>
                <a:cubicBezTo>
                  <a:pt x="30" y="415"/>
                  <a:pt x="30" y="415"/>
                  <a:pt x="30" y="412"/>
                </a:cubicBezTo>
                <a:cubicBezTo>
                  <a:pt x="30" y="412"/>
                  <a:pt x="30" y="412"/>
                  <a:pt x="29" y="412"/>
                </a:cubicBezTo>
                <a:cubicBezTo>
                  <a:pt x="29" y="412"/>
                  <a:pt x="28" y="413"/>
                  <a:pt x="28" y="413"/>
                </a:cubicBezTo>
                <a:cubicBezTo>
                  <a:pt x="27" y="412"/>
                  <a:pt x="27" y="412"/>
                  <a:pt x="26" y="408"/>
                </a:cubicBezTo>
                <a:cubicBezTo>
                  <a:pt x="26" y="408"/>
                  <a:pt x="27" y="407"/>
                  <a:pt x="27" y="407"/>
                </a:cubicBezTo>
                <a:cubicBezTo>
                  <a:pt x="26" y="406"/>
                  <a:pt x="26" y="405"/>
                  <a:pt x="25" y="404"/>
                </a:cubicBezTo>
                <a:cubicBezTo>
                  <a:pt x="24" y="406"/>
                  <a:pt x="24" y="406"/>
                  <a:pt x="24" y="406"/>
                </a:cubicBezTo>
                <a:cubicBezTo>
                  <a:pt x="24" y="406"/>
                  <a:pt x="24" y="406"/>
                  <a:pt x="24" y="406"/>
                </a:cubicBezTo>
                <a:cubicBezTo>
                  <a:pt x="23" y="405"/>
                  <a:pt x="22" y="405"/>
                  <a:pt x="22" y="405"/>
                </a:cubicBezTo>
                <a:cubicBezTo>
                  <a:pt x="22" y="406"/>
                  <a:pt x="22" y="407"/>
                  <a:pt x="22" y="409"/>
                </a:cubicBezTo>
                <a:cubicBezTo>
                  <a:pt x="21" y="409"/>
                  <a:pt x="21" y="409"/>
                  <a:pt x="21" y="410"/>
                </a:cubicBezTo>
                <a:cubicBezTo>
                  <a:pt x="20" y="406"/>
                  <a:pt x="20" y="406"/>
                  <a:pt x="18" y="405"/>
                </a:cubicBezTo>
                <a:cubicBezTo>
                  <a:pt x="18" y="405"/>
                  <a:pt x="17" y="405"/>
                  <a:pt x="16" y="405"/>
                </a:cubicBezTo>
                <a:cubicBezTo>
                  <a:pt x="16" y="404"/>
                  <a:pt x="15" y="404"/>
                  <a:pt x="15" y="403"/>
                </a:cubicBezTo>
                <a:cubicBezTo>
                  <a:pt x="15" y="402"/>
                  <a:pt x="15" y="401"/>
                  <a:pt x="14" y="399"/>
                </a:cubicBezTo>
                <a:cubicBezTo>
                  <a:pt x="13" y="398"/>
                  <a:pt x="12" y="397"/>
                  <a:pt x="12" y="396"/>
                </a:cubicBezTo>
                <a:cubicBezTo>
                  <a:pt x="12" y="396"/>
                  <a:pt x="12" y="409"/>
                  <a:pt x="11" y="413"/>
                </a:cubicBezTo>
                <a:cubicBezTo>
                  <a:pt x="9" y="402"/>
                  <a:pt x="10" y="396"/>
                  <a:pt x="10" y="393"/>
                </a:cubicBezTo>
                <a:cubicBezTo>
                  <a:pt x="10" y="392"/>
                  <a:pt x="10" y="392"/>
                  <a:pt x="10" y="392"/>
                </a:cubicBezTo>
                <a:cubicBezTo>
                  <a:pt x="10" y="392"/>
                  <a:pt x="10" y="392"/>
                  <a:pt x="9" y="392"/>
                </a:cubicBezTo>
                <a:cubicBezTo>
                  <a:pt x="9" y="394"/>
                  <a:pt x="9" y="394"/>
                  <a:pt x="9" y="397"/>
                </a:cubicBezTo>
                <a:cubicBezTo>
                  <a:pt x="8" y="397"/>
                  <a:pt x="8" y="397"/>
                  <a:pt x="7" y="398"/>
                </a:cubicBezTo>
                <a:cubicBezTo>
                  <a:pt x="7" y="399"/>
                  <a:pt x="6" y="401"/>
                  <a:pt x="6" y="401"/>
                </a:cubicBezTo>
                <a:cubicBezTo>
                  <a:pt x="6" y="404"/>
                  <a:pt x="6" y="406"/>
                  <a:pt x="6" y="410"/>
                </a:cubicBezTo>
                <a:cubicBezTo>
                  <a:pt x="2" y="424"/>
                  <a:pt x="12" y="436"/>
                  <a:pt x="10" y="449"/>
                </a:cubicBezTo>
                <a:cubicBezTo>
                  <a:pt x="11" y="454"/>
                  <a:pt x="11" y="454"/>
                  <a:pt x="11" y="456"/>
                </a:cubicBezTo>
                <a:cubicBezTo>
                  <a:pt x="12" y="461"/>
                  <a:pt x="12" y="461"/>
                  <a:pt x="13" y="465"/>
                </a:cubicBezTo>
                <a:cubicBezTo>
                  <a:pt x="13" y="465"/>
                  <a:pt x="13" y="465"/>
                  <a:pt x="13" y="466"/>
                </a:cubicBezTo>
                <a:cubicBezTo>
                  <a:pt x="16" y="475"/>
                  <a:pt x="16" y="475"/>
                  <a:pt x="16" y="476"/>
                </a:cubicBezTo>
                <a:cubicBezTo>
                  <a:pt x="17" y="477"/>
                  <a:pt x="17" y="478"/>
                  <a:pt x="17" y="479"/>
                </a:cubicBezTo>
                <a:cubicBezTo>
                  <a:pt x="17" y="479"/>
                  <a:pt x="18" y="484"/>
                  <a:pt x="21" y="492"/>
                </a:cubicBezTo>
                <a:cubicBezTo>
                  <a:pt x="21" y="493"/>
                  <a:pt x="21" y="493"/>
                  <a:pt x="22" y="494"/>
                </a:cubicBezTo>
                <a:cubicBezTo>
                  <a:pt x="25" y="502"/>
                  <a:pt x="28" y="509"/>
                  <a:pt x="32" y="517"/>
                </a:cubicBezTo>
                <a:cubicBezTo>
                  <a:pt x="32" y="518"/>
                  <a:pt x="32" y="519"/>
                  <a:pt x="33" y="520"/>
                </a:cubicBezTo>
                <a:cubicBezTo>
                  <a:pt x="38" y="531"/>
                  <a:pt x="50" y="555"/>
                  <a:pt x="61" y="564"/>
                </a:cubicBezTo>
                <a:cubicBezTo>
                  <a:pt x="64" y="567"/>
                  <a:pt x="66" y="571"/>
                  <a:pt x="68" y="575"/>
                </a:cubicBezTo>
                <a:cubicBezTo>
                  <a:pt x="69" y="576"/>
                  <a:pt x="70" y="577"/>
                  <a:pt x="70" y="578"/>
                </a:cubicBezTo>
                <a:cubicBezTo>
                  <a:pt x="70" y="579"/>
                  <a:pt x="70" y="579"/>
                  <a:pt x="70" y="579"/>
                </a:cubicBezTo>
                <a:cubicBezTo>
                  <a:pt x="71" y="579"/>
                  <a:pt x="71" y="579"/>
                  <a:pt x="72" y="580"/>
                </a:cubicBezTo>
                <a:cubicBezTo>
                  <a:pt x="72" y="581"/>
                  <a:pt x="72" y="581"/>
                  <a:pt x="73" y="582"/>
                </a:cubicBezTo>
                <a:cubicBezTo>
                  <a:pt x="73" y="582"/>
                  <a:pt x="73" y="582"/>
                  <a:pt x="73" y="583"/>
                </a:cubicBezTo>
                <a:cubicBezTo>
                  <a:pt x="75" y="586"/>
                  <a:pt x="75" y="586"/>
                  <a:pt x="76" y="587"/>
                </a:cubicBezTo>
                <a:cubicBezTo>
                  <a:pt x="76" y="587"/>
                  <a:pt x="76" y="587"/>
                  <a:pt x="76" y="587"/>
                </a:cubicBezTo>
                <a:cubicBezTo>
                  <a:pt x="77" y="588"/>
                  <a:pt x="77" y="588"/>
                  <a:pt x="78" y="590"/>
                </a:cubicBezTo>
                <a:cubicBezTo>
                  <a:pt x="78" y="590"/>
                  <a:pt x="79" y="591"/>
                  <a:pt x="79" y="591"/>
                </a:cubicBezTo>
                <a:cubicBezTo>
                  <a:pt x="79" y="592"/>
                  <a:pt x="79" y="592"/>
                  <a:pt x="79" y="592"/>
                </a:cubicBezTo>
                <a:cubicBezTo>
                  <a:pt x="79" y="592"/>
                  <a:pt x="80" y="592"/>
                  <a:pt x="80" y="592"/>
                </a:cubicBezTo>
                <a:cubicBezTo>
                  <a:pt x="81" y="594"/>
                  <a:pt x="81" y="595"/>
                  <a:pt x="83" y="597"/>
                </a:cubicBezTo>
                <a:cubicBezTo>
                  <a:pt x="83" y="597"/>
                  <a:pt x="84" y="598"/>
                  <a:pt x="84" y="598"/>
                </a:cubicBezTo>
                <a:cubicBezTo>
                  <a:pt x="84" y="598"/>
                  <a:pt x="84" y="599"/>
                  <a:pt x="85" y="599"/>
                </a:cubicBezTo>
                <a:cubicBezTo>
                  <a:pt x="87" y="602"/>
                  <a:pt x="89" y="606"/>
                  <a:pt x="92" y="609"/>
                </a:cubicBezTo>
                <a:cubicBezTo>
                  <a:pt x="92" y="609"/>
                  <a:pt x="100" y="619"/>
                  <a:pt x="102" y="622"/>
                </a:cubicBezTo>
                <a:cubicBezTo>
                  <a:pt x="103" y="622"/>
                  <a:pt x="103" y="623"/>
                  <a:pt x="103" y="623"/>
                </a:cubicBezTo>
                <a:cubicBezTo>
                  <a:pt x="110" y="630"/>
                  <a:pt x="117" y="637"/>
                  <a:pt x="123" y="644"/>
                </a:cubicBezTo>
                <a:cubicBezTo>
                  <a:pt x="124" y="645"/>
                  <a:pt x="124" y="645"/>
                  <a:pt x="126" y="647"/>
                </a:cubicBezTo>
                <a:cubicBezTo>
                  <a:pt x="126" y="647"/>
                  <a:pt x="127" y="648"/>
                  <a:pt x="127" y="648"/>
                </a:cubicBezTo>
                <a:cubicBezTo>
                  <a:pt x="148" y="666"/>
                  <a:pt x="148" y="666"/>
                  <a:pt x="152" y="669"/>
                </a:cubicBezTo>
                <a:cubicBezTo>
                  <a:pt x="156" y="672"/>
                  <a:pt x="160" y="675"/>
                  <a:pt x="165" y="678"/>
                </a:cubicBezTo>
                <a:cubicBezTo>
                  <a:pt x="165" y="678"/>
                  <a:pt x="165" y="678"/>
                  <a:pt x="165" y="678"/>
                </a:cubicBezTo>
                <a:cubicBezTo>
                  <a:pt x="156" y="672"/>
                  <a:pt x="156" y="672"/>
                  <a:pt x="156" y="672"/>
                </a:cubicBezTo>
                <a:cubicBezTo>
                  <a:pt x="157" y="672"/>
                  <a:pt x="157" y="672"/>
                  <a:pt x="157" y="672"/>
                </a:cubicBezTo>
                <a:cubicBezTo>
                  <a:pt x="158" y="673"/>
                  <a:pt x="159" y="674"/>
                  <a:pt x="161" y="675"/>
                </a:cubicBezTo>
                <a:cubicBezTo>
                  <a:pt x="161" y="675"/>
                  <a:pt x="161" y="676"/>
                  <a:pt x="162" y="676"/>
                </a:cubicBezTo>
                <a:cubicBezTo>
                  <a:pt x="163" y="677"/>
                  <a:pt x="165" y="678"/>
                  <a:pt x="167" y="680"/>
                </a:cubicBezTo>
                <a:cubicBezTo>
                  <a:pt x="169" y="681"/>
                  <a:pt x="169" y="681"/>
                  <a:pt x="178" y="687"/>
                </a:cubicBezTo>
                <a:cubicBezTo>
                  <a:pt x="177" y="686"/>
                  <a:pt x="175" y="685"/>
                  <a:pt x="174" y="685"/>
                </a:cubicBezTo>
                <a:cubicBezTo>
                  <a:pt x="174" y="684"/>
                  <a:pt x="174" y="684"/>
                  <a:pt x="173" y="684"/>
                </a:cubicBezTo>
                <a:cubicBezTo>
                  <a:pt x="172" y="683"/>
                  <a:pt x="172" y="683"/>
                  <a:pt x="171" y="683"/>
                </a:cubicBezTo>
                <a:cubicBezTo>
                  <a:pt x="172" y="683"/>
                  <a:pt x="172" y="683"/>
                  <a:pt x="172" y="683"/>
                </a:cubicBezTo>
                <a:cubicBezTo>
                  <a:pt x="173" y="684"/>
                  <a:pt x="174" y="684"/>
                  <a:pt x="175" y="685"/>
                </a:cubicBezTo>
                <a:cubicBezTo>
                  <a:pt x="177" y="686"/>
                  <a:pt x="180" y="688"/>
                  <a:pt x="182" y="689"/>
                </a:cubicBezTo>
                <a:cubicBezTo>
                  <a:pt x="181" y="689"/>
                  <a:pt x="179" y="688"/>
                  <a:pt x="178" y="687"/>
                </a:cubicBezTo>
                <a:cubicBezTo>
                  <a:pt x="179" y="688"/>
                  <a:pt x="180" y="688"/>
                  <a:pt x="181" y="689"/>
                </a:cubicBezTo>
                <a:cubicBezTo>
                  <a:pt x="186" y="692"/>
                  <a:pt x="191" y="695"/>
                  <a:pt x="196" y="698"/>
                </a:cubicBezTo>
                <a:cubicBezTo>
                  <a:pt x="197" y="698"/>
                  <a:pt x="197" y="698"/>
                  <a:pt x="198" y="699"/>
                </a:cubicBezTo>
                <a:cubicBezTo>
                  <a:pt x="199" y="700"/>
                  <a:pt x="201" y="700"/>
                  <a:pt x="202" y="701"/>
                </a:cubicBezTo>
                <a:cubicBezTo>
                  <a:pt x="203" y="701"/>
                  <a:pt x="203" y="701"/>
                  <a:pt x="203" y="702"/>
                </a:cubicBezTo>
                <a:cubicBezTo>
                  <a:pt x="207" y="703"/>
                  <a:pt x="210" y="705"/>
                  <a:pt x="213" y="706"/>
                </a:cubicBezTo>
                <a:cubicBezTo>
                  <a:pt x="214" y="707"/>
                  <a:pt x="214" y="707"/>
                  <a:pt x="214" y="707"/>
                </a:cubicBezTo>
                <a:cubicBezTo>
                  <a:pt x="215" y="707"/>
                  <a:pt x="215" y="707"/>
                  <a:pt x="215" y="707"/>
                </a:cubicBezTo>
                <a:cubicBezTo>
                  <a:pt x="215" y="708"/>
                  <a:pt x="215" y="708"/>
                  <a:pt x="215" y="708"/>
                </a:cubicBezTo>
                <a:cubicBezTo>
                  <a:pt x="219" y="709"/>
                  <a:pt x="219" y="709"/>
                  <a:pt x="220" y="710"/>
                </a:cubicBezTo>
                <a:cubicBezTo>
                  <a:pt x="221" y="710"/>
                  <a:pt x="221" y="710"/>
                  <a:pt x="221" y="710"/>
                </a:cubicBezTo>
                <a:cubicBezTo>
                  <a:pt x="228" y="713"/>
                  <a:pt x="237" y="717"/>
                  <a:pt x="237" y="717"/>
                </a:cubicBezTo>
                <a:cubicBezTo>
                  <a:pt x="237" y="717"/>
                  <a:pt x="238" y="717"/>
                  <a:pt x="238" y="717"/>
                </a:cubicBezTo>
                <a:cubicBezTo>
                  <a:pt x="240" y="718"/>
                  <a:pt x="240" y="718"/>
                  <a:pt x="243" y="719"/>
                </a:cubicBezTo>
                <a:cubicBezTo>
                  <a:pt x="243" y="719"/>
                  <a:pt x="243" y="719"/>
                  <a:pt x="245" y="719"/>
                </a:cubicBezTo>
                <a:cubicBezTo>
                  <a:pt x="245" y="719"/>
                  <a:pt x="245" y="719"/>
                  <a:pt x="245" y="719"/>
                </a:cubicBezTo>
                <a:cubicBezTo>
                  <a:pt x="241" y="717"/>
                  <a:pt x="241" y="717"/>
                  <a:pt x="239" y="717"/>
                </a:cubicBezTo>
                <a:cubicBezTo>
                  <a:pt x="238" y="717"/>
                  <a:pt x="238" y="716"/>
                  <a:pt x="236" y="716"/>
                </a:cubicBezTo>
                <a:cubicBezTo>
                  <a:pt x="236" y="716"/>
                  <a:pt x="230" y="713"/>
                  <a:pt x="227" y="712"/>
                </a:cubicBezTo>
                <a:cubicBezTo>
                  <a:pt x="226" y="712"/>
                  <a:pt x="226" y="712"/>
                  <a:pt x="225" y="711"/>
                </a:cubicBezTo>
                <a:cubicBezTo>
                  <a:pt x="218" y="708"/>
                  <a:pt x="218" y="708"/>
                  <a:pt x="217" y="707"/>
                </a:cubicBezTo>
                <a:cubicBezTo>
                  <a:pt x="217" y="707"/>
                  <a:pt x="216" y="707"/>
                  <a:pt x="215" y="706"/>
                </a:cubicBezTo>
                <a:cubicBezTo>
                  <a:pt x="214" y="706"/>
                  <a:pt x="212" y="705"/>
                  <a:pt x="210" y="704"/>
                </a:cubicBezTo>
                <a:cubicBezTo>
                  <a:pt x="210" y="704"/>
                  <a:pt x="209" y="704"/>
                  <a:pt x="209" y="703"/>
                </a:cubicBezTo>
                <a:cubicBezTo>
                  <a:pt x="209" y="703"/>
                  <a:pt x="209" y="704"/>
                  <a:pt x="208" y="703"/>
                </a:cubicBezTo>
                <a:cubicBezTo>
                  <a:pt x="203" y="700"/>
                  <a:pt x="196" y="695"/>
                  <a:pt x="196" y="695"/>
                </a:cubicBezTo>
                <a:cubicBezTo>
                  <a:pt x="195" y="695"/>
                  <a:pt x="194" y="694"/>
                  <a:pt x="194" y="694"/>
                </a:cubicBezTo>
                <a:cubicBezTo>
                  <a:pt x="193" y="694"/>
                  <a:pt x="193" y="694"/>
                  <a:pt x="192" y="693"/>
                </a:cubicBezTo>
                <a:cubicBezTo>
                  <a:pt x="190" y="692"/>
                  <a:pt x="187" y="691"/>
                  <a:pt x="184" y="689"/>
                </a:cubicBezTo>
                <a:cubicBezTo>
                  <a:pt x="184" y="689"/>
                  <a:pt x="184" y="689"/>
                  <a:pt x="183" y="688"/>
                </a:cubicBezTo>
                <a:cubicBezTo>
                  <a:pt x="182" y="688"/>
                  <a:pt x="181" y="687"/>
                  <a:pt x="180" y="686"/>
                </a:cubicBezTo>
                <a:cubicBezTo>
                  <a:pt x="181" y="686"/>
                  <a:pt x="181" y="686"/>
                  <a:pt x="182" y="686"/>
                </a:cubicBezTo>
                <a:cubicBezTo>
                  <a:pt x="180" y="685"/>
                  <a:pt x="178" y="684"/>
                  <a:pt x="176" y="682"/>
                </a:cubicBezTo>
                <a:cubicBezTo>
                  <a:pt x="173" y="680"/>
                  <a:pt x="171" y="678"/>
                  <a:pt x="168" y="676"/>
                </a:cubicBezTo>
                <a:cubicBezTo>
                  <a:pt x="168" y="675"/>
                  <a:pt x="168" y="675"/>
                  <a:pt x="166" y="674"/>
                </a:cubicBezTo>
                <a:cubicBezTo>
                  <a:pt x="166" y="674"/>
                  <a:pt x="166" y="674"/>
                  <a:pt x="166" y="674"/>
                </a:cubicBezTo>
                <a:cubicBezTo>
                  <a:pt x="166" y="674"/>
                  <a:pt x="166" y="674"/>
                  <a:pt x="166" y="674"/>
                </a:cubicBezTo>
                <a:cubicBezTo>
                  <a:pt x="166" y="674"/>
                  <a:pt x="166" y="674"/>
                  <a:pt x="166" y="674"/>
                </a:cubicBezTo>
                <a:cubicBezTo>
                  <a:pt x="166" y="674"/>
                  <a:pt x="166" y="674"/>
                  <a:pt x="166" y="674"/>
                </a:cubicBezTo>
                <a:cubicBezTo>
                  <a:pt x="166" y="674"/>
                  <a:pt x="166" y="674"/>
                  <a:pt x="166" y="674"/>
                </a:cubicBezTo>
                <a:cubicBezTo>
                  <a:pt x="166" y="674"/>
                  <a:pt x="166" y="674"/>
                  <a:pt x="166" y="674"/>
                </a:cubicBezTo>
                <a:cubicBezTo>
                  <a:pt x="166" y="674"/>
                  <a:pt x="166" y="674"/>
                  <a:pt x="166" y="674"/>
                </a:cubicBezTo>
                <a:cubicBezTo>
                  <a:pt x="166" y="674"/>
                  <a:pt x="166" y="674"/>
                  <a:pt x="167" y="675"/>
                </a:cubicBezTo>
                <a:cubicBezTo>
                  <a:pt x="165" y="675"/>
                  <a:pt x="165" y="675"/>
                  <a:pt x="161" y="671"/>
                </a:cubicBezTo>
                <a:cubicBezTo>
                  <a:pt x="160" y="671"/>
                  <a:pt x="159" y="670"/>
                  <a:pt x="158" y="669"/>
                </a:cubicBezTo>
                <a:cubicBezTo>
                  <a:pt x="158" y="669"/>
                  <a:pt x="158" y="669"/>
                  <a:pt x="160" y="670"/>
                </a:cubicBezTo>
                <a:cubicBezTo>
                  <a:pt x="161" y="670"/>
                  <a:pt x="161" y="671"/>
                  <a:pt x="162" y="671"/>
                </a:cubicBezTo>
                <a:cubicBezTo>
                  <a:pt x="162" y="671"/>
                  <a:pt x="163" y="671"/>
                  <a:pt x="163" y="671"/>
                </a:cubicBezTo>
                <a:cubicBezTo>
                  <a:pt x="162" y="670"/>
                  <a:pt x="162" y="670"/>
                  <a:pt x="161" y="670"/>
                </a:cubicBezTo>
                <a:cubicBezTo>
                  <a:pt x="161" y="669"/>
                  <a:pt x="161" y="669"/>
                  <a:pt x="159" y="668"/>
                </a:cubicBezTo>
                <a:cubicBezTo>
                  <a:pt x="158" y="667"/>
                  <a:pt x="158" y="667"/>
                  <a:pt x="154" y="663"/>
                </a:cubicBezTo>
                <a:cubicBezTo>
                  <a:pt x="153" y="663"/>
                  <a:pt x="153" y="662"/>
                  <a:pt x="152" y="662"/>
                </a:cubicBezTo>
                <a:cubicBezTo>
                  <a:pt x="152" y="662"/>
                  <a:pt x="153" y="662"/>
                  <a:pt x="153" y="662"/>
                </a:cubicBezTo>
                <a:cubicBezTo>
                  <a:pt x="154" y="662"/>
                  <a:pt x="154" y="662"/>
                  <a:pt x="154" y="661"/>
                </a:cubicBezTo>
                <a:cubicBezTo>
                  <a:pt x="155" y="661"/>
                  <a:pt x="155" y="661"/>
                  <a:pt x="157" y="662"/>
                </a:cubicBezTo>
                <a:cubicBezTo>
                  <a:pt x="155" y="660"/>
                  <a:pt x="153" y="657"/>
                  <a:pt x="152" y="655"/>
                </a:cubicBezTo>
                <a:cubicBezTo>
                  <a:pt x="151" y="653"/>
                  <a:pt x="151" y="653"/>
                  <a:pt x="151" y="653"/>
                </a:cubicBezTo>
                <a:cubicBezTo>
                  <a:pt x="150" y="653"/>
                  <a:pt x="149" y="652"/>
                  <a:pt x="148" y="651"/>
                </a:cubicBezTo>
                <a:cubicBezTo>
                  <a:pt x="148" y="651"/>
                  <a:pt x="148" y="651"/>
                  <a:pt x="147" y="651"/>
                </a:cubicBezTo>
                <a:cubicBezTo>
                  <a:pt x="147" y="650"/>
                  <a:pt x="146" y="650"/>
                  <a:pt x="145" y="648"/>
                </a:cubicBezTo>
                <a:cubicBezTo>
                  <a:pt x="142" y="646"/>
                  <a:pt x="139" y="645"/>
                  <a:pt x="137" y="643"/>
                </a:cubicBezTo>
                <a:cubicBezTo>
                  <a:pt x="138" y="643"/>
                  <a:pt x="138" y="643"/>
                  <a:pt x="139" y="643"/>
                </a:cubicBezTo>
                <a:cubicBezTo>
                  <a:pt x="145" y="646"/>
                  <a:pt x="145" y="646"/>
                  <a:pt x="146" y="644"/>
                </a:cubicBezTo>
                <a:cubicBezTo>
                  <a:pt x="137" y="630"/>
                  <a:pt x="137" y="628"/>
                  <a:pt x="137" y="627"/>
                </a:cubicBezTo>
                <a:cubicBezTo>
                  <a:pt x="138" y="628"/>
                  <a:pt x="139" y="630"/>
                  <a:pt x="140" y="631"/>
                </a:cubicBezTo>
                <a:cubicBezTo>
                  <a:pt x="137" y="619"/>
                  <a:pt x="125" y="611"/>
                  <a:pt x="127" y="597"/>
                </a:cubicBezTo>
                <a:cubicBezTo>
                  <a:pt x="128" y="597"/>
                  <a:pt x="129" y="597"/>
                  <a:pt x="130" y="597"/>
                </a:cubicBezTo>
                <a:cubicBezTo>
                  <a:pt x="130" y="596"/>
                  <a:pt x="131" y="594"/>
                  <a:pt x="131" y="593"/>
                </a:cubicBezTo>
                <a:cubicBezTo>
                  <a:pt x="133" y="594"/>
                  <a:pt x="136" y="594"/>
                  <a:pt x="138" y="594"/>
                </a:cubicBezTo>
                <a:cubicBezTo>
                  <a:pt x="138" y="593"/>
                  <a:pt x="138" y="592"/>
                  <a:pt x="137" y="591"/>
                </a:cubicBezTo>
                <a:cubicBezTo>
                  <a:pt x="138" y="590"/>
                  <a:pt x="138" y="590"/>
                  <a:pt x="138" y="590"/>
                </a:cubicBezTo>
                <a:cubicBezTo>
                  <a:pt x="137" y="585"/>
                  <a:pt x="137" y="585"/>
                  <a:pt x="137" y="584"/>
                </a:cubicBezTo>
                <a:cubicBezTo>
                  <a:pt x="137" y="583"/>
                  <a:pt x="138" y="583"/>
                  <a:pt x="138" y="583"/>
                </a:cubicBezTo>
                <a:cubicBezTo>
                  <a:pt x="136" y="579"/>
                  <a:pt x="136" y="578"/>
                  <a:pt x="136" y="575"/>
                </a:cubicBezTo>
                <a:cubicBezTo>
                  <a:pt x="136" y="575"/>
                  <a:pt x="136" y="575"/>
                  <a:pt x="136" y="575"/>
                </a:cubicBezTo>
                <a:cubicBezTo>
                  <a:pt x="136" y="572"/>
                  <a:pt x="134" y="569"/>
                  <a:pt x="133" y="566"/>
                </a:cubicBezTo>
                <a:cubicBezTo>
                  <a:pt x="133" y="566"/>
                  <a:pt x="133" y="566"/>
                  <a:pt x="133" y="564"/>
                </a:cubicBezTo>
                <a:cubicBezTo>
                  <a:pt x="133" y="561"/>
                  <a:pt x="132" y="559"/>
                  <a:pt x="131" y="557"/>
                </a:cubicBezTo>
                <a:cubicBezTo>
                  <a:pt x="131" y="557"/>
                  <a:pt x="131" y="556"/>
                  <a:pt x="130" y="555"/>
                </a:cubicBezTo>
                <a:cubicBezTo>
                  <a:pt x="130" y="554"/>
                  <a:pt x="130" y="554"/>
                  <a:pt x="129" y="553"/>
                </a:cubicBezTo>
                <a:cubicBezTo>
                  <a:pt x="129" y="552"/>
                  <a:pt x="129" y="552"/>
                  <a:pt x="128" y="550"/>
                </a:cubicBezTo>
                <a:cubicBezTo>
                  <a:pt x="127" y="548"/>
                  <a:pt x="126" y="545"/>
                  <a:pt x="126" y="543"/>
                </a:cubicBezTo>
                <a:cubicBezTo>
                  <a:pt x="126" y="543"/>
                  <a:pt x="126" y="543"/>
                  <a:pt x="129" y="535"/>
                </a:cubicBezTo>
                <a:cubicBezTo>
                  <a:pt x="129" y="534"/>
                  <a:pt x="130" y="534"/>
                  <a:pt x="130" y="534"/>
                </a:cubicBezTo>
                <a:cubicBezTo>
                  <a:pt x="130" y="533"/>
                  <a:pt x="131" y="533"/>
                  <a:pt x="131" y="532"/>
                </a:cubicBezTo>
                <a:cubicBezTo>
                  <a:pt x="131" y="532"/>
                  <a:pt x="132" y="525"/>
                  <a:pt x="133" y="522"/>
                </a:cubicBezTo>
                <a:cubicBezTo>
                  <a:pt x="134" y="519"/>
                  <a:pt x="134" y="519"/>
                  <a:pt x="133" y="516"/>
                </a:cubicBezTo>
                <a:moveTo>
                  <a:pt x="19" y="357"/>
                </a:moveTo>
                <a:cubicBezTo>
                  <a:pt x="20" y="357"/>
                  <a:pt x="20" y="357"/>
                  <a:pt x="20" y="357"/>
                </a:cubicBezTo>
                <a:cubicBezTo>
                  <a:pt x="19" y="357"/>
                  <a:pt x="19" y="356"/>
                  <a:pt x="19" y="356"/>
                </a:cubicBezTo>
                <a:cubicBezTo>
                  <a:pt x="19" y="355"/>
                  <a:pt x="19" y="353"/>
                  <a:pt x="19" y="352"/>
                </a:cubicBezTo>
                <a:cubicBezTo>
                  <a:pt x="17" y="353"/>
                  <a:pt x="17" y="353"/>
                  <a:pt x="17" y="353"/>
                </a:cubicBezTo>
                <a:cubicBezTo>
                  <a:pt x="16" y="353"/>
                  <a:pt x="16" y="353"/>
                  <a:pt x="16" y="353"/>
                </a:cubicBezTo>
                <a:cubicBezTo>
                  <a:pt x="16" y="352"/>
                  <a:pt x="16" y="352"/>
                  <a:pt x="15" y="351"/>
                </a:cubicBezTo>
                <a:cubicBezTo>
                  <a:pt x="15" y="351"/>
                  <a:pt x="15" y="351"/>
                  <a:pt x="15" y="351"/>
                </a:cubicBezTo>
                <a:cubicBezTo>
                  <a:pt x="14" y="352"/>
                  <a:pt x="14" y="353"/>
                  <a:pt x="14" y="353"/>
                </a:cubicBezTo>
                <a:cubicBezTo>
                  <a:pt x="13" y="353"/>
                  <a:pt x="13" y="353"/>
                  <a:pt x="13" y="353"/>
                </a:cubicBezTo>
                <a:cubicBezTo>
                  <a:pt x="13" y="353"/>
                  <a:pt x="13" y="353"/>
                  <a:pt x="12" y="352"/>
                </a:cubicBezTo>
                <a:cubicBezTo>
                  <a:pt x="12" y="351"/>
                  <a:pt x="12" y="351"/>
                  <a:pt x="12" y="351"/>
                </a:cubicBezTo>
                <a:cubicBezTo>
                  <a:pt x="12" y="350"/>
                  <a:pt x="12" y="350"/>
                  <a:pt x="11" y="349"/>
                </a:cubicBezTo>
                <a:cubicBezTo>
                  <a:pt x="11" y="348"/>
                  <a:pt x="11" y="348"/>
                  <a:pt x="11" y="348"/>
                </a:cubicBezTo>
                <a:cubicBezTo>
                  <a:pt x="11" y="348"/>
                  <a:pt x="11" y="348"/>
                  <a:pt x="11" y="348"/>
                </a:cubicBezTo>
                <a:cubicBezTo>
                  <a:pt x="10" y="348"/>
                  <a:pt x="10" y="348"/>
                  <a:pt x="10" y="348"/>
                </a:cubicBezTo>
                <a:cubicBezTo>
                  <a:pt x="10" y="348"/>
                  <a:pt x="10" y="347"/>
                  <a:pt x="9" y="347"/>
                </a:cubicBezTo>
                <a:cubicBezTo>
                  <a:pt x="9" y="347"/>
                  <a:pt x="9" y="347"/>
                  <a:pt x="8" y="348"/>
                </a:cubicBezTo>
                <a:cubicBezTo>
                  <a:pt x="8" y="350"/>
                  <a:pt x="8" y="353"/>
                  <a:pt x="8" y="355"/>
                </a:cubicBezTo>
                <a:cubicBezTo>
                  <a:pt x="8" y="359"/>
                  <a:pt x="8" y="360"/>
                  <a:pt x="8" y="360"/>
                </a:cubicBezTo>
                <a:cubicBezTo>
                  <a:pt x="9" y="360"/>
                  <a:pt x="9" y="360"/>
                  <a:pt x="9" y="360"/>
                </a:cubicBezTo>
                <a:cubicBezTo>
                  <a:pt x="9" y="360"/>
                  <a:pt x="9" y="360"/>
                  <a:pt x="10" y="358"/>
                </a:cubicBezTo>
                <a:cubicBezTo>
                  <a:pt x="10" y="357"/>
                  <a:pt x="11" y="357"/>
                  <a:pt x="11" y="357"/>
                </a:cubicBezTo>
                <a:cubicBezTo>
                  <a:pt x="11" y="357"/>
                  <a:pt x="11" y="357"/>
                  <a:pt x="12" y="358"/>
                </a:cubicBezTo>
                <a:cubicBezTo>
                  <a:pt x="12" y="358"/>
                  <a:pt x="12" y="358"/>
                  <a:pt x="12" y="358"/>
                </a:cubicBezTo>
                <a:cubicBezTo>
                  <a:pt x="12" y="358"/>
                  <a:pt x="12" y="358"/>
                  <a:pt x="12" y="358"/>
                </a:cubicBezTo>
                <a:cubicBezTo>
                  <a:pt x="12" y="357"/>
                  <a:pt x="12" y="357"/>
                  <a:pt x="13" y="358"/>
                </a:cubicBezTo>
                <a:cubicBezTo>
                  <a:pt x="14" y="358"/>
                  <a:pt x="15" y="357"/>
                  <a:pt x="15" y="357"/>
                </a:cubicBezTo>
                <a:cubicBezTo>
                  <a:pt x="16" y="357"/>
                  <a:pt x="16" y="357"/>
                  <a:pt x="16" y="357"/>
                </a:cubicBezTo>
                <a:cubicBezTo>
                  <a:pt x="17" y="358"/>
                  <a:pt x="18" y="358"/>
                  <a:pt x="18" y="358"/>
                </a:cubicBezTo>
                <a:cubicBezTo>
                  <a:pt x="19" y="358"/>
                  <a:pt x="19" y="358"/>
                  <a:pt x="19" y="358"/>
                </a:cubicBezTo>
                <a:cubicBezTo>
                  <a:pt x="19" y="358"/>
                  <a:pt x="19" y="358"/>
                  <a:pt x="19" y="357"/>
                </a:cubicBezTo>
                <a:moveTo>
                  <a:pt x="4" y="358"/>
                </a:moveTo>
                <a:cubicBezTo>
                  <a:pt x="4" y="357"/>
                  <a:pt x="4" y="355"/>
                  <a:pt x="4" y="355"/>
                </a:cubicBezTo>
                <a:cubicBezTo>
                  <a:pt x="4" y="354"/>
                  <a:pt x="4" y="354"/>
                  <a:pt x="4" y="354"/>
                </a:cubicBezTo>
                <a:cubicBezTo>
                  <a:pt x="4" y="354"/>
                  <a:pt x="4" y="353"/>
                  <a:pt x="4" y="353"/>
                </a:cubicBezTo>
                <a:cubicBezTo>
                  <a:pt x="4" y="353"/>
                  <a:pt x="4" y="353"/>
                  <a:pt x="4" y="353"/>
                </a:cubicBezTo>
                <a:cubicBezTo>
                  <a:pt x="3" y="353"/>
                  <a:pt x="3" y="352"/>
                  <a:pt x="3" y="352"/>
                </a:cubicBezTo>
                <a:cubicBezTo>
                  <a:pt x="3" y="356"/>
                  <a:pt x="3" y="356"/>
                  <a:pt x="3" y="356"/>
                </a:cubicBezTo>
                <a:cubicBezTo>
                  <a:pt x="3" y="356"/>
                  <a:pt x="3" y="356"/>
                  <a:pt x="3" y="356"/>
                </a:cubicBezTo>
                <a:cubicBezTo>
                  <a:pt x="3" y="356"/>
                  <a:pt x="3" y="356"/>
                  <a:pt x="3" y="356"/>
                </a:cubicBezTo>
                <a:cubicBezTo>
                  <a:pt x="3" y="356"/>
                  <a:pt x="4" y="357"/>
                  <a:pt x="4" y="357"/>
                </a:cubicBezTo>
                <a:cubicBezTo>
                  <a:pt x="4" y="358"/>
                  <a:pt x="4" y="359"/>
                  <a:pt x="4" y="360"/>
                </a:cubicBezTo>
                <a:cubicBezTo>
                  <a:pt x="4" y="360"/>
                  <a:pt x="4" y="360"/>
                  <a:pt x="4" y="360"/>
                </a:cubicBezTo>
                <a:cubicBezTo>
                  <a:pt x="4" y="360"/>
                  <a:pt x="4" y="360"/>
                  <a:pt x="4" y="358"/>
                </a:cubicBezTo>
                <a:moveTo>
                  <a:pt x="4" y="343"/>
                </a:moveTo>
                <a:cubicBezTo>
                  <a:pt x="5" y="343"/>
                  <a:pt x="6" y="343"/>
                  <a:pt x="7" y="343"/>
                </a:cubicBezTo>
                <a:cubicBezTo>
                  <a:pt x="7" y="342"/>
                  <a:pt x="7" y="336"/>
                  <a:pt x="6" y="335"/>
                </a:cubicBezTo>
                <a:cubicBezTo>
                  <a:pt x="6" y="335"/>
                  <a:pt x="6" y="335"/>
                  <a:pt x="6" y="335"/>
                </a:cubicBezTo>
                <a:cubicBezTo>
                  <a:pt x="5" y="335"/>
                  <a:pt x="5" y="335"/>
                  <a:pt x="5" y="335"/>
                </a:cubicBezTo>
                <a:cubicBezTo>
                  <a:pt x="5" y="335"/>
                  <a:pt x="5" y="335"/>
                  <a:pt x="5" y="335"/>
                </a:cubicBezTo>
                <a:cubicBezTo>
                  <a:pt x="5" y="335"/>
                  <a:pt x="5" y="335"/>
                  <a:pt x="4" y="327"/>
                </a:cubicBezTo>
                <a:cubicBezTo>
                  <a:pt x="4" y="325"/>
                  <a:pt x="4" y="325"/>
                  <a:pt x="4" y="324"/>
                </a:cubicBezTo>
                <a:cubicBezTo>
                  <a:pt x="5" y="323"/>
                  <a:pt x="5" y="323"/>
                  <a:pt x="4" y="323"/>
                </a:cubicBezTo>
                <a:cubicBezTo>
                  <a:pt x="4" y="323"/>
                  <a:pt x="4" y="323"/>
                  <a:pt x="4" y="323"/>
                </a:cubicBezTo>
                <a:cubicBezTo>
                  <a:pt x="4" y="323"/>
                  <a:pt x="4" y="323"/>
                  <a:pt x="4" y="323"/>
                </a:cubicBezTo>
                <a:cubicBezTo>
                  <a:pt x="4" y="323"/>
                  <a:pt x="4" y="323"/>
                  <a:pt x="4" y="323"/>
                </a:cubicBezTo>
                <a:cubicBezTo>
                  <a:pt x="4" y="323"/>
                  <a:pt x="4" y="323"/>
                  <a:pt x="4" y="324"/>
                </a:cubicBezTo>
                <a:cubicBezTo>
                  <a:pt x="4" y="323"/>
                  <a:pt x="4" y="323"/>
                  <a:pt x="4" y="323"/>
                </a:cubicBezTo>
                <a:cubicBezTo>
                  <a:pt x="4" y="323"/>
                  <a:pt x="4" y="323"/>
                  <a:pt x="4" y="323"/>
                </a:cubicBezTo>
                <a:cubicBezTo>
                  <a:pt x="3" y="323"/>
                  <a:pt x="3" y="323"/>
                  <a:pt x="3" y="323"/>
                </a:cubicBezTo>
                <a:cubicBezTo>
                  <a:pt x="3" y="323"/>
                  <a:pt x="2" y="331"/>
                  <a:pt x="3" y="332"/>
                </a:cubicBezTo>
                <a:cubicBezTo>
                  <a:pt x="3" y="331"/>
                  <a:pt x="3" y="330"/>
                  <a:pt x="3" y="329"/>
                </a:cubicBezTo>
                <a:cubicBezTo>
                  <a:pt x="4" y="329"/>
                  <a:pt x="3" y="332"/>
                  <a:pt x="3" y="334"/>
                </a:cubicBezTo>
                <a:cubicBezTo>
                  <a:pt x="3" y="335"/>
                  <a:pt x="3" y="337"/>
                  <a:pt x="4" y="337"/>
                </a:cubicBezTo>
                <a:cubicBezTo>
                  <a:pt x="4" y="337"/>
                  <a:pt x="4" y="337"/>
                  <a:pt x="4" y="337"/>
                </a:cubicBezTo>
                <a:cubicBezTo>
                  <a:pt x="4" y="337"/>
                  <a:pt x="4" y="337"/>
                  <a:pt x="4" y="339"/>
                </a:cubicBezTo>
                <a:cubicBezTo>
                  <a:pt x="4" y="339"/>
                  <a:pt x="4" y="342"/>
                  <a:pt x="4" y="343"/>
                </a:cubicBezTo>
                <a:moveTo>
                  <a:pt x="287" y="80"/>
                </a:moveTo>
                <a:cubicBezTo>
                  <a:pt x="287" y="79"/>
                  <a:pt x="288" y="78"/>
                  <a:pt x="289" y="77"/>
                </a:cubicBezTo>
                <a:cubicBezTo>
                  <a:pt x="289" y="76"/>
                  <a:pt x="289" y="76"/>
                  <a:pt x="289" y="75"/>
                </a:cubicBezTo>
                <a:cubicBezTo>
                  <a:pt x="288" y="75"/>
                  <a:pt x="288" y="75"/>
                  <a:pt x="287" y="74"/>
                </a:cubicBezTo>
                <a:cubicBezTo>
                  <a:pt x="289" y="71"/>
                  <a:pt x="289" y="71"/>
                  <a:pt x="290" y="70"/>
                </a:cubicBezTo>
                <a:cubicBezTo>
                  <a:pt x="289" y="70"/>
                  <a:pt x="288" y="70"/>
                  <a:pt x="287" y="70"/>
                </a:cubicBezTo>
                <a:cubicBezTo>
                  <a:pt x="286" y="70"/>
                  <a:pt x="286" y="70"/>
                  <a:pt x="286" y="70"/>
                </a:cubicBezTo>
                <a:cubicBezTo>
                  <a:pt x="284" y="70"/>
                  <a:pt x="282" y="72"/>
                  <a:pt x="280" y="72"/>
                </a:cubicBezTo>
                <a:cubicBezTo>
                  <a:pt x="279" y="72"/>
                  <a:pt x="279" y="72"/>
                  <a:pt x="278" y="72"/>
                </a:cubicBezTo>
                <a:cubicBezTo>
                  <a:pt x="278" y="71"/>
                  <a:pt x="277" y="71"/>
                  <a:pt x="276" y="71"/>
                </a:cubicBezTo>
                <a:cubicBezTo>
                  <a:pt x="274" y="71"/>
                  <a:pt x="272" y="73"/>
                  <a:pt x="270" y="73"/>
                </a:cubicBezTo>
                <a:cubicBezTo>
                  <a:pt x="270" y="73"/>
                  <a:pt x="269" y="73"/>
                  <a:pt x="268" y="73"/>
                </a:cubicBezTo>
                <a:cubicBezTo>
                  <a:pt x="268" y="72"/>
                  <a:pt x="269" y="72"/>
                  <a:pt x="269" y="71"/>
                </a:cubicBezTo>
                <a:cubicBezTo>
                  <a:pt x="269" y="71"/>
                  <a:pt x="270" y="70"/>
                  <a:pt x="270" y="70"/>
                </a:cubicBezTo>
                <a:cubicBezTo>
                  <a:pt x="270" y="69"/>
                  <a:pt x="270" y="69"/>
                  <a:pt x="270" y="68"/>
                </a:cubicBezTo>
                <a:cubicBezTo>
                  <a:pt x="269" y="69"/>
                  <a:pt x="269" y="69"/>
                  <a:pt x="269" y="69"/>
                </a:cubicBezTo>
                <a:cubicBezTo>
                  <a:pt x="268" y="69"/>
                  <a:pt x="268" y="70"/>
                  <a:pt x="268" y="70"/>
                </a:cubicBezTo>
                <a:cubicBezTo>
                  <a:pt x="268" y="70"/>
                  <a:pt x="262" y="67"/>
                  <a:pt x="258" y="73"/>
                </a:cubicBezTo>
                <a:cubicBezTo>
                  <a:pt x="259" y="73"/>
                  <a:pt x="260" y="73"/>
                  <a:pt x="261" y="73"/>
                </a:cubicBezTo>
                <a:cubicBezTo>
                  <a:pt x="263" y="73"/>
                  <a:pt x="263" y="73"/>
                  <a:pt x="263" y="73"/>
                </a:cubicBezTo>
                <a:cubicBezTo>
                  <a:pt x="263" y="75"/>
                  <a:pt x="263" y="75"/>
                  <a:pt x="263" y="75"/>
                </a:cubicBezTo>
                <a:cubicBezTo>
                  <a:pt x="264" y="76"/>
                  <a:pt x="262" y="76"/>
                  <a:pt x="262" y="77"/>
                </a:cubicBezTo>
                <a:cubicBezTo>
                  <a:pt x="260" y="76"/>
                  <a:pt x="257" y="76"/>
                  <a:pt x="256" y="76"/>
                </a:cubicBezTo>
                <a:cubicBezTo>
                  <a:pt x="255" y="77"/>
                  <a:pt x="255" y="78"/>
                  <a:pt x="254" y="79"/>
                </a:cubicBezTo>
                <a:cubicBezTo>
                  <a:pt x="255" y="78"/>
                  <a:pt x="255" y="78"/>
                  <a:pt x="256" y="78"/>
                </a:cubicBezTo>
                <a:cubicBezTo>
                  <a:pt x="257" y="78"/>
                  <a:pt x="258" y="78"/>
                  <a:pt x="258" y="78"/>
                </a:cubicBezTo>
                <a:cubicBezTo>
                  <a:pt x="259" y="79"/>
                  <a:pt x="259" y="79"/>
                  <a:pt x="259" y="79"/>
                </a:cubicBezTo>
                <a:cubicBezTo>
                  <a:pt x="258" y="80"/>
                  <a:pt x="257" y="81"/>
                  <a:pt x="256" y="82"/>
                </a:cubicBezTo>
                <a:cubicBezTo>
                  <a:pt x="256" y="83"/>
                  <a:pt x="256" y="83"/>
                  <a:pt x="256" y="83"/>
                </a:cubicBezTo>
                <a:cubicBezTo>
                  <a:pt x="256" y="83"/>
                  <a:pt x="257" y="83"/>
                  <a:pt x="257" y="83"/>
                </a:cubicBezTo>
                <a:cubicBezTo>
                  <a:pt x="259" y="83"/>
                  <a:pt x="260" y="83"/>
                  <a:pt x="261" y="83"/>
                </a:cubicBezTo>
                <a:cubicBezTo>
                  <a:pt x="262" y="83"/>
                  <a:pt x="262" y="83"/>
                  <a:pt x="263" y="83"/>
                </a:cubicBezTo>
                <a:cubicBezTo>
                  <a:pt x="264" y="83"/>
                  <a:pt x="264" y="83"/>
                  <a:pt x="264" y="84"/>
                </a:cubicBezTo>
                <a:cubicBezTo>
                  <a:pt x="264" y="84"/>
                  <a:pt x="264" y="86"/>
                  <a:pt x="266" y="86"/>
                </a:cubicBezTo>
                <a:cubicBezTo>
                  <a:pt x="267" y="86"/>
                  <a:pt x="268" y="86"/>
                  <a:pt x="269" y="86"/>
                </a:cubicBezTo>
                <a:cubicBezTo>
                  <a:pt x="270" y="85"/>
                  <a:pt x="270" y="85"/>
                  <a:pt x="272" y="83"/>
                </a:cubicBezTo>
                <a:cubicBezTo>
                  <a:pt x="273" y="83"/>
                  <a:pt x="275" y="82"/>
                  <a:pt x="275" y="82"/>
                </a:cubicBezTo>
                <a:cubicBezTo>
                  <a:pt x="276" y="82"/>
                  <a:pt x="277" y="82"/>
                  <a:pt x="277" y="81"/>
                </a:cubicBezTo>
                <a:cubicBezTo>
                  <a:pt x="278" y="80"/>
                  <a:pt x="279" y="80"/>
                  <a:pt x="281" y="80"/>
                </a:cubicBezTo>
                <a:cubicBezTo>
                  <a:pt x="282" y="79"/>
                  <a:pt x="282" y="79"/>
                  <a:pt x="287" y="80"/>
                </a:cubicBezTo>
                <a:moveTo>
                  <a:pt x="103" y="171"/>
                </a:moveTo>
                <a:cubicBezTo>
                  <a:pt x="104" y="170"/>
                  <a:pt x="104" y="170"/>
                  <a:pt x="104" y="170"/>
                </a:cubicBezTo>
                <a:cubicBezTo>
                  <a:pt x="104" y="169"/>
                  <a:pt x="104" y="169"/>
                  <a:pt x="104" y="168"/>
                </a:cubicBezTo>
                <a:cubicBezTo>
                  <a:pt x="104" y="168"/>
                  <a:pt x="104" y="168"/>
                  <a:pt x="104" y="168"/>
                </a:cubicBezTo>
                <a:cubicBezTo>
                  <a:pt x="103" y="168"/>
                  <a:pt x="103" y="164"/>
                  <a:pt x="103" y="164"/>
                </a:cubicBezTo>
                <a:cubicBezTo>
                  <a:pt x="103" y="163"/>
                  <a:pt x="103" y="163"/>
                  <a:pt x="101" y="162"/>
                </a:cubicBezTo>
                <a:cubicBezTo>
                  <a:pt x="101" y="162"/>
                  <a:pt x="101" y="162"/>
                  <a:pt x="101" y="161"/>
                </a:cubicBezTo>
                <a:cubicBezTo>
                  <a:pt x="104" y="158"/>
                  <a:pt x="104" y="158"/>
                  <a:pt x="104" y="158"/>
                </a:cubicBezTo>
                <a:cubicBezTo>
                  <a:pt x="105" y="157"/>
                  <a:pt x="106" y="157"/>
                  <a:pt x="106" y="157"/>
                </a:cubicBezTo>
                <a:cubicBezTo>
                  <a:pt x="108" y="155"/>
                  <a:pt x="108" y="154"/>
                  <a:pt x="108" y="153"/>
                </a:cubicBezTo>
                <a:cubicBezTo>
                  <a:pt x="108" y="152"/>
                  <a:pt x="108" y="152"/>
                  <a:pt x="108" y="152"/>
                </a:cubicBezTo>
                <a:cubicBezTo>
                  <a:pt x="108" y="152"/>
                  <a:pt x="106" y="153"/>
                  <a:pt x="106" y="153"/>
                </a:cubicBezTo>
                <a:cubicBezTo>
                  <a:pt x="104" y="155"/>
                  <a:pt x="104" y="157"/>
                  <a:pt x="102" y="158"/>
                </a:cubicBezTo>
                <a:cubicBezTo>
                  <a:pt x="99" y="162"/>
                  <a:pt x="95" y="165"/>
                  <a:pt x="92" y="168"/>
                </a:cubicBezTo>
                <a:cubicBezTo>
                  <a:pt x="90" y="170"/>
                  <a:pt x="90" y="170"/>
                  <a:pt x="88" y="174"/>
                </a:cubicBezTo>
                <a:cubicBezTo>
                  <a:pt x="90" y="175"/>
                  <a:pt x="92" y="175"/>
                  <a:pt x="94" y="175"/>
                </a:cubicBezTo>
                <a:cubicBezTo>
                  <a:pt x="95" y="175"/>
                  <a:pt x="95" y="175"/>
                  <a:pt x="95" y="177"/>
                </a:cubicBezTo>
                <a:cubicBezTo>
                  <a:pt x="94" y="180"/>
                  <a:pt x="95" y="181"/>
                  <a:pt x="95" y="182"/>
                </a:cubicBezTo>
                <a:cubicBezTo>
                  <a:pt x="96" y="181"/>
                  <a:pt x="96" y="181"/>
                  <a:pt x="96" y="181"/>
                </a:cubicBezTo>
                <a:cubicBezTo>
                  <a:pt x="97" y="181"/>
                  <a:pt x="97" y="180"/>
                  <a:pt x="99" y="176"/>
                </a:cubicBezTo>
                <a:cubicBezTo>
                  <a:pt x="101" y="173"/>
                  <a:pt x="101" y="173"/>
                  <a:pt x="103" y="171"/>
                </a:cubicBezTo>
                <a:moveTo>
                  <a:pt x="89" y="162"/>
                </a:moveTo>
                <a:cubicBezTo>
                  <a:pt x="89" y="162"/>
                  <a:pt x="89" y="162"/>
                  <a:pt x="89" y="162"/>
                </a:cubicBezTo>
                <a:cubicBezTo>
                  <a:pt x="89" y="162"/>
                  <a:pt x="89" y="161"/>
                  <a:pt x="88" y="161"/>
                </a:cubicBezTo>
                <a:cubicBezTo>
                  <a:pt x="88" y="161"/>
                  <a:pt x="88" y="161"/>
                  <a:pt x="88" y="161"/>
                </a:cubicBezTo>
                <a:cubicBezTo>
                  <a:pt x="88" y="160"/>
                  <a:pt x="88" y="160"/>
                  <a:pt x="88" y="159"/>
                </a:cubicBezTo>
                <a:cubicBezTo>
                  <a:pt x="88" y="158"/>
                  <a:pt x="88" y="158"/>
                  <a:pt x="88" y="158"/>
                </a:cubicBezTo>
                <a:cubicBezTo>
                  <a:pt x="88" y="158"/>
                  <a:pt x="88" y="158"/>
                  <a:pt x="88" y="158"/>
                </a:cubicBezTo>
                <a:cubicBezTo>
                  <a:pt x="87" y="158"/>
                  <a:pt x="87" y="159"/>
                  <a:pt x="86" y="159"/>
                </a:cubicBezTo>
                <a:cubicBezTo>
                  <a:pt x="86" y="159"/>
                  <a:pt x="86" y="160"/>
                  <a:pt x="86" y="160"/>
                </a:cubicBezTo>
                <a:cubicBezTo>
                  <a:pt x="86" y="161"/>
                  <a:pt x="86" y="161"/>
                  <a:pt x="86" y="162"/>
                </a:cubicBezTo>
                <a:cubicBezTo>
                  <a:pt x="85" y="165"/>
                  <a:pt x="85" y="165"/>
                  <a:pt x="85" y="165"/>
                </a:cubicBezTo>
                <a:cubicBezTo>
                  <a:pt x="85" y="166"/>
                  <a:pt x="85" y="166"/>
                  <a:pt x="89" y="162"/>
                </a:cubicBezTo>
                <a:moveTo>
                  <a:pt x="363" y="4"/>
                </a:moveTo>
                <a:cubicBezTo>
                  <a:pt x="363" y="3"/>
                  <a:pt x="363" y="3"/>
                  <a:pt x="363" y="3"/>
                </a:cubicBezTo>
                <a:cubicBezTo>
                  <a:pt x="363" y="3"/>
                  <a:pt x="363" y="3"/>
                  <a:pt x="362" y="3"/>
                </a:cubicBezTo>
                <a:cubicBezTo>
                  <a:pt x="362" y="3"/>
                  <a:pt x="362" y="3"/>
                  <a:pt x="362" y="3"/>
                </a:cubicBezTo>
                <a:cubicBezTo>
                  <a:pt x="362" y="3"/>
                  <a:pt x="362" y="3"/>
                  <a:pt x="362" y="3"/>
                </a:cubicBezTo>
                <a:cubicBezTo>
                  <a:pt x="362" y="3"/>
                  <a:pt x="362" y="3"/>
                  <a:pt x="362" y="3"/>
                </a:cubicBezTo>
                <a:cubicBezTo>
                  <a:pt x="362" y="3"/>
                  <a:pt x="362" y="3"/>
                  <a:pt x="362" y="3"/>
                </a:cubicBezTo>
                <a:cubicBezTo>
                  <a:pt x="362" y="3"/>
                  <a:pt x="362" y="3"/>
                  <a:pt x="362" y="3"/>
                </a:cubicBezTo>
                <a:cubicBezTo>
                  <a:pt x="362" y="3"/>
                  <a:pt x="362" y="3"/>
                  <a:pt x="362" y="3"/>
                </a:cubicBezTo>
                <a:cubicBezTo>
                  <a:pt x="362" y="3"/>
                  <a:pt x="362" y="3"/>
                  <a:pt x="362" y="3"/>
                </a:cubicBezTo>
                <a:cubicBezTo>
                  <a:pt x="362" y="3"/>
                  <a:pt x="362" y="3"/>
                  <a:pt x="362" y="3"/>
                </a:cubicBezTo>
                <a:cubicBezTo>
                  <a:pt x="362" y="3"/>
                  <a:pt x="362" y="3"/>
                  <a:pt x="361" y="3"/>
                </a:cubicBezTo>
                <a:cubicBezTo>
                  <a:pt x="361" y="3"/>
                  <a:pt x="356" y="4"/>
                  <a:pt x="354" y="4"/>
                </a:cubicBezTo>
                <a:cubicBezTo>
                  <a:pt x="354" y="4"/>
                  <a:pt x="354" y="4"/>
                  <a:pt x="354" y="4"/>
                </a:cubicBezTo>
                <a:cubicBezTo>
                  <a:pt x="354" y="4"/>
                  <a:pt x="354" y="4"/>
                  <a:pt x="354" y="4"/>
                </a:cubicBezTo>
                <a:cubicBezTo>
                  <a:pt x="354" y="4"/>
                  <a:pt x="354" y="4"/>
                  <a:pt x="354" y="4"/>
                </a:cubicBezTo>
                <a:cubicBezTo>
                  <a:pt x="354" y="4"/>
                  <a:pt x="354" y="4"/>
                  <a:pt x="354" y="4"/>
                </a:cubicBezTo>
                <a:cubicBezTo>
                  <a:pt x="354" y="4"/>
                  <a:pt x="354" y="4"/>
                  <a:pt x="354" y="4"/>
                </a:cubicBezTo>
                <a:cubicBezTo>
                  <a:pt x="354" y="4"/>
                  <a:pt x="354" y="4"/>
                  <a:pt x="354" y="4"/>
                </a:cubicBezTo>
                <a:cubicBezTo>
                  <a:pt x="354" y="4"/>
                  <a:pt x="354" y="4"/>
                  <a:pt x="354" y="4"/>
                </a:cubicBezTo>
                <a:cubicBezTo>
                  <a:pt x="354" y="4"/>
                  <a:pt x="354" y="4"/>
                  <a:pt x="353" y="4"/>
                </a:cubicBezTo>
                <a:cubicBezTo>
                  <a:pt x="351" y="5"/>
                  <a:pt x="349" y="5"/>
                  <a:pt x="348" y="6"/>
                </a:cubicBezTo>
                <a:cubicBezTo>
                  <a:pt x="350" y="5"/>
                  <a:pt x="352" y="5"/>
                  <a:pt x="354" y="4"/>
                </a:cubicBezTo>
                <a:cubicBezTo>
                  <a:pt x="354" y="4"/>
                  <a:pt x="355" y="4"/>
                  <a:pt x="355" y="4"/>
                </a:cubicBezTo>
                <a:cubicBezTo>
                  <a:pt x="358" y="3"/>
                  <a:pt x="358" y="3"/>
                  <a:pt x="360" y="3"/>
                </a:cubicBezTo>
                <a:cubicBezTo>
                  <a:pt x="359" y="3"/>
                  <a:pt x="359" y="3"/>
                  <a:pt x="359" y="3"/>
                </a:cubicBezTo>
                <a:cubicBezTo>
                  <a:pt x="357" y="3"/>
                  <a:pt x="354" y="3"/>
                  <a:pt x="352" y="4"/>
                </a:cubicBezTo>
                <a:cubicBezTo>
                  <a:pt x="354" y="3"/>
                  <a:pt x="354" y="3"/>
                  <a:pt x="355" y="3"/>
                </a:cubicBezTo>
                <a:cubicBezTo>
                  <a:pt x="355" y="3"/>
                  <a:pt x="355" y="3"/>
                  <a:pt x="356" y="3"/>
                </a:cubicBezTo>
                <a:cubicBezTo>
                  <a:pt x="357" y="3"/>
                  <a:pt x="357" y="3"/>
                  <a:pt x="357" y="3"/>
                </a:cubicBezTo>
                <a:cubicBezTo>
                  <a:pt x="357" y="3"/>
                  <a:pt x="357" y="3"/>
                  <a:pt x="357" y="3"/>
                </a:cubicBezTo>
                <a:cubicBezTo>
                  <a:pt x="357" y="3"/>
                  <a:pt x="356" y="3"/>
                  <a:pt x="356" y="3"/>
                </a:cubicBezTo>
                <a:cubicBezTo>
                  <a:pt x="355" y="3"/>
                  <a:pt x="355" y="3"/>
                  <a:pt x="354" y="3"/>
                </a:cubicBezTo>
                <a:cubicBezTo>
                  <a:pt x="354" y="3"/>
                  <a:pt x="353" y="3"/>
                  <a:pt x="352" y="3"/>
                </a:cubicBezTo>
                <a:cubicBezTo>
                  <a:pt x="352" y="3"/>
                  <a:pt x="352" y="3"/>
                  <a:pt x="352" y="3"/>
                </a:cubicBezTo>
                <a:cubicBezTo>
                  <a:pt x="352" y="3"/>
                  <a:pt x="352" y="3"/>
                  <a:pt x="352" y="3"/>
                </a:cubicBezTo>
                <a:cubicBezTo>
                  <a:pt x="352" y="3"/>
                  <a:pt x="352" y="3"/>
                  <a:pt x="352" y="3"/>
                </a:cubicBezTo>
                <a:cubicBezTo>
                  <a:pt x="352" y="3"/>
                  <a:pt x="352" y="3"/>
                  <a:pt x="352" y="3"/>
                </a:cubicBezTo>
                <a:cubicBezTo>
                  <a:pt x="352" y="3"/>
                  <a:pt x="352" y="3"/>
                  <a:pt x="352" y="3"/>
                </a:cubicBezTo>
                <a:cubicBezTo>
                  <a:pt x="352" y="3"/>
                  <a:pt x="352" y="3"/>
                  <a:pt x="352" y="3"/>
                </a:cubicBezTo>
                <a:cubicBezTo>
                  <a:pt x="352" y="3"/>
                  <a:pt x="352" y="3"/>
                  <a:pt x="352" y="3"/>
                </a:cubicBezTo>
                <a:cubicBezTo>
                  <a:pt x="352" y="3"/>
                  <a:pt x="352" y="3"/>
                  <a:pt x="351" y="3"/>
                </a:cubicBezTo>
                <a:cubicBezTo>
                  <a:pt x="351" y="3"/>
                  <a:pt x="351" y="3"/>
                  <a:pt x="351" y="3"/>
                </a:cubicBezTo>
                <a:cubicBezTo>
                  <a:pt x="351" y="3"/>
                  <a:pt x="351" y="3"/>
                  <a:pt x="351" y="3"/>
                </a:cubicBezTo>
                <a:cubicBezTo>
                  <a:pt x="351" y="3"/>
                  <a:pt x="351" y="3"/>
                  <a:pt x="351" y="3"/>
                </a:cubicBezTo>
                <a:cubicBezTo>
                  <a:pt x="351" y="3"/>
                  <a:pt x="351" y="3"/>
                  <a:pt x="351" y="3"/>
                </a:cubicBezTo>
                <a:cubicBezTo>
                  <a:pt x="351" y="3"/>
                  <a:pt x="351" y="3"/>
                  <a:pt x="351" y="3"/>
                </a:cubicBezTo>
                <a:cubicBezTo>
                  <a:pt x="351" y="3"/>
                  <a:pt x="351" y="3"/>
                  <a:pt x="351" y="3"/>
                </a:cubicBezTo>
                <a:cubicBezTo>
                  <a:pt x="351" y="3"/>
                  <a:pt x="351" y="3"/>
                  <a:pt x="351" y="3"/>
                </a:cubicBezTo>
                <a:cubicBezTo>
                  <a:pt x="351" y="3"/>
                  <a:pt x="351" y="3"/>
                  <a:pt x="351" y="3"/>
                </a:cubicBezTo>
                <a:cubicBezTo>
                  <a:pt x="351" y="3"/>
                  <a:pt x="350" y="3"/>
                  <a:pt x="350" y="3"/>
                </a:cubicBezTo>
                <a:cubicBezTo>
                  <a:pt x="351" y="3"/>
                  <a:pt x="353" y="2"/>
                  <a:pt x="355" y="2"/>
                </a:cubicBezTo>
                <a:cubicBezTo>
                  <a:pt x="356" y="2"/>
                  <a:pt x="356" y="2"/>
                  <a:pt x="358" y="2"/>
                </a:cubicBezTo>
                <a:cubicBezTo>
                  <a:pt x="359" y="2"/>
                  <a:pt x="359" y="2"/>
                  <a:pt x="359" y="2"/>
                </a:cubicBezTo>
                <a:cubicBezTo>
                  <a:pt x="359" y="2"/>
                  <a:pt x="360" y="2"/>
                  <a:pt x="361" y="2"/>
                </a:cubicBezTo>
                <a:cubicBezTo>
                  <a:pt x="362" y="2"/>
                  <a:pt x="362" y="2"/>
                  <a:pt x="364" y="2"/>
                </a:cubicBezTo>
                <a:cubicBezTo>
                  <a:pt x="364" y="2"/>
                  <a:pt x="365" y="2"/>
                  <a:pt x="365" y="1"/>
                </a:cubicBezTo>
                <a:cubicBezTo>
                  <a:pt x="365" y="1"/>
                  <a:pt x="365" y="1"/>
                  <a:pt x="365" y="1"/>
                </a:cubicBezTo>
                <a:cubicBezTo>
                  <a:pt x="365" y="1"/>
                  <a:pt x="365" y="1"/>
                  <a:pt x="365" y="1"/>
                </a:cubicBezTo>
                <a:cubicBezTo>
                  <a:pt x="366" y="1"/>
                  <a:pt x="366" y="1"/>
                  <a:pt x="366" y="1"/>
                </a:cubicBezTo>
                <a:cubicBezTo>
                  <a:pt x="366" y="1"/>
                  <a:pt x="366" y="1"/>
                  <a:pt x="366" y="1"/>
                </a:cubicBezTo>
                <a:cubicBezTo>
                  <a:pt x="366" y="1"/>
                  <a:pt x="365" y="1"/>
                  <a:pt x="366" y="1"/>
                </a:cubicBezTo>
                <a:cubicBezTo>
                  <a:pt x="366" y="1"/>
                  <a:pt x="366" y="1"/>
                  <a:pt x="366" y="1"/>
                </a:cubicBezTo>
                <a:cubicBezTo>
                  <a:pt x="365" y="1"/>
                  <a:pt x="365" y="1"/>
                  <a:pt x="365" y="1"/>
                </a:cubicBezTo>
                <a:cubicBezTo>
                  <a:pt x="365" y="1"/>
                  <a:pt x="365" y="1"/>
                  <a:pt x="365" y="1"/>
                </a:cubicBezTo>
                <a:cubicBezTo>
                  <a:pt x="365" y="1"/>
                  <a:pt x="365" y="1"/>
                  <a:pt x="365" y="1"/>
                </a:cubicBezTo>
                <a:cubicBezTo>
                  <a:pt x="364" y="1"/>
                  <a:pt x="364" y="1"/>
                  <a:pt x="364" y="1"/>
                </a:cubicBezTo>
                <a:cubicBezTo>
                  <a:pt x="363" y="1"/>
                  <a:pt x="363" y="1"/>
                  <a:pt x="363" y="1"/>
                </a:cubicBezTo>
                <a:cubicBezTo>
                  <a:pt x="364" y="1"/>
                  <a:pt x="364" y="1"/>
                  <a:pt x="364" y="1"/>
                </a:cubicBezTo>
                <a:cubicBezTo>
                  <a:pt x="364" y="1"/>
                  <a:pt x="364" y="1"/>
                  <a:pt x="365" y="1"/>
                </a:cubicBezTo>
                <a:cubicBezTo>
                  <a:pt x="365" y="1"/>
                  <a:pt x="366" y="1"/>
                  <a:pt x="366" y="1"/>
                </a:cubicBezTo>
                <a:cubicBezTo>
                  <a:pt x="367" y="1"/>
                  <a:pt x="367" y="1"/>
                  <a:pt x="368" y="1"/>
                </a:cubicBezTo>
                <a:cubicBezTo>
                  <a:pt x="369" y="1"/>
                  <a:pt x="370" y="0"/>
                  <a:pt x="370" y="0"/>
                </a:cubicBezTo>
                <a:cubicBezTo>
                  <a:pt x="370" y="0"/>
                  <a:pt x="370" y="0"/>
                  <a:pt x="370" y="0"/>
                </a:cubicBezTo>
                <a:cubicBezTo>
                  <a:pt x="370" y="0"/>
                  <a:pt x="370" y="0"/>
                  <a:pt x="370" y="0"/>
                </a:cubicBezTo>
                <a:cubicBezTo>
                  <a:pt x="370" y="0"/>
                  <a:pt x="370" y="0"/>
                  <a:pt x="369" y="0"/>
                </a:cubicBezTo>
                <a:cubicBezTo>
                  <a:pt x="369" y="0"/>
                  <a:pt x="368" y="0"/>
                  <a:pt x="367" y="0"/>
                </a:cubicBezTo>
                <a:cubicBezTo>
                  <a:pt x="367" y="0"/>
                  <a:pt x="367" y="0"/>
                  <a:pt x="367" y="0"/>
                </a:cubicBezTo>
                <a:cubicBezTo>
                  <a:pt x="367" y="0"/>
                  <a:pt x="367" y="0"/>
                  <a:pt x="367" y="0"/>
                </a:cubicBezTo>
                <a:cubicBezTo>
                  <a:pt x="365" y="0"/>
                  <a:pt x="363" y="1"/>
                  <a:pt x="362" y="1"/>
                </a:cubicBezTo>
                <a:cubicBezTo>
                  <a:pt x="361" y="1"/>
                  <a:pt x="361" y="1"/>
                  <a:pt x="362" y="0"/>
                </a:cubicBezTo>
                <a:cubicBezTo>
                  <a:pt x="362" y="0"/>
                  <a:pt x="363" y="0"/>
                  <a:pt x="363" y="0"/>
                </a:cubicBezTo>
                <a:cubicBezTo>
                  <a:pt x="363" y="0"/>
                  <a:pt x="362" y="0"/>
                  <a:pt x="361" y="0"/>
                </a:cubicBezTo>
                <a:cubicBezTo>
                  <a:pt x="361" y="0"/>
                  <a:pt x="361" y="0"/>
                  <a:pt x="361" y="0"/>
                </a:cubicBezTo>
                <a:cubicBezTo>
                  <a:pt x="360" y="0"/>
                  <a:pt x="360" y="0"/>
                  <a:pt x="360" y="0"/>
                </a:cubicBezTo>
                <a:cubicBezTo>
                  <a:pt x="360" y="0"/>
                  <a:pt x="360" y="0"/>
                  <a:pt x="360" y="0"/>
                </a:cubicBezTo>
                <a:cubicBezTo>
                  <a:pt x="359" y="0"/>
                  <a:pt x="359" y="1"/>
                  <a:pt x="358" y="1"/>
                </a:cubicBezTo>
                <a:cubicBezTo>
                  <a:pt x="357" y="1"/>
                  <a:pt x="357" y="1"/>
                  <a:pt x="357" y="1"/>
                </a:cubicBezTo>
                <a:cubicBezTo>
                  <a:pt x="357" y="1"/>
                  <a:pt x="357" y="1"/>
                  <a:pt x="357" y="1"/>
                </a:cubicBezTo>
                <a:cubicBezTo>
                  <a:pt x="357" y="1"/>
                  <a:pt x="357" y="1"/>
                  <a:pt x="357" y="1"/>
                </a:cubicBezTo>
                <a:cubicBezTo>
                  <a:pt x="356" y="1"/>
                  <a:pt x="356" y="1"/>
                  <a:pt x="356" y="1"/>
                </a:cubicBezTo>
                <a:cubicBezTo>
                  <a:pt x="356" y="1"/>
                  <a:pt x="356" y="1"/>
                  <a:pt x="356" y="1"/>
                </a:cubicBezTo>
                <a:cubicBezTo>
                  <a:pt x="355" y="1"/>
                  <a:pt x="354" y="1"/>
                  <a:pt x="353" y="1"/>
                </a:cubicBezTo>
                <a:cubicBezTo>
                  <a:pt x="353" y="1"/>
                  <a:pt x="353" y="1"/>
                  <a:pt x="353" y="1"/>
                </a:cubicBezTo>
                <a:cubicBezTo>
                  <a:pt x="354" y="1"/>
                  <a:pt x="354" y="1"/>
                  <a:pt x="354" y="1"/>
                </a:cubicBezTo>
                <a:cubicBezTo>
                  <a:pt x="354" y="1"/>
                  <a:pt x="354" y="1"/>
                  <a:pt x="354" y="1"/>
                </a:cubicBezTo>
                <a:cubicBezTo>
                  <a:pt x="354" y="1"/>
                  <a:pt x="354" y="1"/>
                  <a:pt x="354" y="1"/>
                </a:cubicBezTo>
                <a:cubicBezTo>
                  <a:pt x="354" y="1"/>
                  <a:pt x="354" y="1"/>
                  <a:pt x="354" y="1"/>
                </a:cubicBezTo>
                <a:cubicBezTo>
                  <a:pt x="354" y="1"/>
                  <a:pt x="354" y="1"/>
                  <a:pt x="354" y="1"/>
                </a:cubicBezTo>
                <a:cubicBezTo>
                  <a:pt x="355" y="1"/>
                  <a:pt x="355" y="1"/>
                  <a:pt x="355" y="1"/>
                </a:cubicBezTo>
                <a:cubicBezTo>
                  <a:pt x="355" y="1"/>
                  <a:pt x="355" y="1"/>
                  <a:pt x="355" y="1"/>
                </a:cubicBezTo>
                <a:cubicBezTo>
                  <a:pt x="355" y="1"/>
                  <a:pt x="355" y="1"/>
                  <a:pt x="355" y="1"/>
                </a:cubicBezTo>
                <a:cubicBezTo>
                  <a:pt x="355" y="1"/>
                  <a:pt x="355" y="1"/>
                  <a:pt x="355" y="1"/>
                </a:cubicBezTo>
                <a:cubicBezTo>
                  <a:pt x="355" y="1"/>
                  <a:pt x="355" y="1"/>
                  <a:pt x="355" y="1"/>
                </a:cubicBezTo>
                <a:cubicBezTo>
                  <a:pt x="355" y="1"/>
                  <a:pt x="355" y="1"/>
                  <a:pt x="355" y="1"/>
                </a:cubicBezTo>
                <a:cubicBezTo>
                  <a:pt x="355" y="1"/>
                  <a:pt x="355" y="1"/>
                  <a:pt x="355" y="1"/>
                </a:cubicBezTo>
                <a:cubicBezTo>
                  <a:pt x="354" y="1"/>
                  <a:pt x="354" y="1"/>
                  <a:pt x="354" y="1"/>
                </a:cubicBezTo>
                <a:cubicBezTo>
                  <a:pt x="352" y="1"/>
                  <a:pt x="352" y="1"/>
                  <a:pt x="352" y="1"/>
                </a:cubicBezTo>
                <a:cubicBezTo>
                  <a:pt x="352" y="1"/>
                  <a:pt x="352" y="1"/>
                  <a:pt x="352" y="1"/>
                </a:cubicBezTo>
                <a:cubicBezTo>
                  <a:pt x="351" y="1"/>
                  <a:pt x="351" y="1"/>
                  <a:pt x="351" y="1"/>
                </a:cubicBezTo>
                <a:cubicBezTo>
                  <a:pt x="351" y="1"/>
                  <a:pt x="351" y="1"/>
                  <a:pt x="351" y="1"/>
                </a:cubicBezTo>
                <a:cubicBezTo>
                  <a:pt x="350" y="1"/>
                  <a:pt x="350" y="1"/>
                  <a:pt x="350" y="1"/>
                </a:cubicBezTo>
                <a:cubicBezTo>
                  <a:pt x="350" y="2"/>
                  <a:pt x="350" y="2"/>
                  <a:pt x="350" y="2"/>
                </a:cubicBezTo>
                <a:cubicBezTo>
                  <a:pt x="350" y="2"/>
                  <a:pt x="350" y="2"/>
                  <a:pt x="350" y="2"/>
                </a:cubicBezTo>
                <a:cubicBezTo>
                  <a:pt x="350" y="2"/>
                  <a:pt x="350" y="2"/>
                  <a:pt x="350" y="2"/>
                </a:cubicBezTo>
                <a:cubicBezTo>
                  <a:pt x="350" y="2"/>
                  <a:pt x="350" y="2"/>
                  <a:pt x="350" y="2"/>
                </a:cubicBezTo>
                <a:cubicBezTo>
                  <a:pt x="349" y="2"/>
                  <a:pt x="349" y="2"/>
                  <a:pt x="349" y="2"/>
                </a:cubicBezTo>
                <a:cubicBezTo>
                  <a:pt x="348" y="2"/>
                  <a:pt x="348" y="2"/>
                  <a:pt x="348" y="2"/>
                </a:cubicBezTo>
                <a:cubicBezTo>
                  <a:pt x="347" y="2"/>
                  <a:pt x="347" y="2"/>
                  <a:pt x="347" y="2"/>
                </a:cubicBezTo>
                <a:cubicBezTo>
                  <a:pt x="347" y="2"/>
                  <a:pt x="347" y="2"/>
                  <a:pt x="347" y="2"/>
                </a:cubicBezTo>
                <a:cubicBezTo>
                  <a:pt x="346" y="2"/>
                  <a:pt x="346" y="2"/>
                  <a:pt x="346" y="2"/>
                </a:cubicBezTo>
                <a:cubicBezTo>
                  <a:pt x="344" y="2"/>
                  <a:pt x="344" y="2"/>
                  <a:pt x="344" y="2"/>
                </a:cubicBezTo>
                <a:cubicBezTo>
                  <a:pt x="345" y="2"/>
                  <a:pt x="345" y="2"/>
                  <a:pt x="345" y="2"/>
                </a:cubicBezTo>
                <a:cubicBezTo>
                  <a:pt x="345" y="2"/>
                  <a:pt x="345" y="2"/>
                  <a:pt x="345" y="2"/>
                </a:cubicBezTo>
                <a:cubicBezTo>
                  <a:pt x="345" y="2"/>
                  <a:pt x="345" y="2"/>
                  <a:pt x="345" y="2"/>
                </a:cubicBezTo>
                <a:cubicBezTo>
                  <a:pt x="346" y="2"/>
                  <a:pt x="346" y="2"/>
                  <a:pt x="346" y="2"/>
                </a:cubicBezTo>
                <a:cubicBezTo>
                  <a:pt x="346" y="2"/>
                  <a:pt x="346" y="2"/>
                  <a:pt x="346" y="2"/>
                </a:cubicBezTo>
                <a:cubicBezTo>
                  <a:pt x="346" y="2"/>
                  <a:pt x="346" y="2"/>
                  <a:pt x="346" y="2"/>
                </a:cubicBezTo>
                <a:cubicBezTo>
                  <a:pt x="346" y="2"/>
                  <a:pt x="347" y="2"/>
                  <a:pt x="347" y="2"/>
                </a:cubicBezTo>
                <a:cubicBezTo>
                  <a:pt x="347" y="2"/>
                  <a:pt x="347" y="2"/>
                  <a:pt x="347" y="2"/>
                </a:cubicBezTo>
                <a:cubicBezTo>
                  <a:pt x="348" y="2"/>
                  <a:pt x="348" y="2"/>
                  <a:pt x="348" y="2"/>
                </a:cubicBezTo>
                <a:cubicBezTo>
                  <a:pt x="348" y="2"/>
                  <a:pt x="348" y="2"/>
                  <a:pt x="348" y="2"/>
                </a:cubicBezTo>
                <a:cubicBezTo>
                  <a:pt x="349" y="2"/>
                  <a:pt x="349" y="2"/>
                  <a:pt x="349" y="2"/>
                </a:cubicBezTo>
                <a:cubicBezTo>
                  <a:pt x="349" y="2"/>
                  <a:pt x="349" y="2"/>
                  <a:pt x="349" y="2"/>
                </a:cubicBezTo>
                <a:cubicBezTo>
                  <a:pt x="350" y="1"/>
                  <a:pt x="350" y="1"/>
                  <a:pt x="350" y="1"/>
                </a:cubicBezTo>
                <a:cubicBezTo>
                  <a:pt x="350" y="1"/>
                  <a:pt x="350" y="1"/>
                  <a:pt x="350" y="1"/>
                </a:cubicBezTo>
                <a:cubicBezTo>
                  <a:pt x="350" y="1"/>
                  <a:pt x="350" y="1"/>
                  <a:pt x="350" y="1"/>
                </a:cubicBezTo>
                <a:cubicBezTo>
                  <a:pt x="350" y="1"/>
                  <a:pt x="350" y="1"/>
                  <a:pt x="350" y="1"/>
                </a:cubicBezTo>
                <a:cubicBezTo>
                  <a:pt x="350" y="1"/>
                  <a:pt x="350" y="1"/>
                  <a:pt x="350" y="1"/>
                </a:cubicBezTo>
                <a:cubicBezTo>
                  <a:pt x="350" y="1"/>
                  <a:pt x="350" y="1"/>
                  <a:pt x="350" y="1"/>
                </a:cubicBezTo>
                <a:cubicBezTo>
                  <a:pt x="351" y="1"/>
                  <a:pt x="351" y="1"/>
                  <a:pt x="351" y="1"/>
                </a:cubicBezTo>
                <a:cubicBezTo>
                  <a:pt x="351" y="1"/>
                  <a:pt x="350" y="1"/>
                  <a:pt x="350" y="1"/>
                </a:cubicBezTo>
                <a:cubicBezTo>
                  <a:pt x="349" y="1"/>
                  <a:pt x="348" y="1"/>
                  <a:pt x="348" y="2"/>
                </a:cubicBezTo>
                <a:cubicBezTo>
                  <a:pt x="348" y="2"/>
                  <a:pt x="348" y="2"/>
                  <a:pt x="348" y="2"/>
                </a:cubicBezTo>
                <a:cubicBezTo>
                  <a:pt x="347" y="2"/>
                  <a:pt x="347" y="2"/>
                  <a:pt x="347" y="2"/>
                </a:cubicBezTo>
                <a:cubicBezTo>
                  <a:pt x="346" y="2"/>
                  <a:pt x="346" y="2"/>
                  <a:pt x="346" y="2"/>
                </a:cubicBezTo>
                <a:cubicBezTo>
                  <a:pt x="346" y="2"/>
                  <a:pt x="346" y="2"/>
                  <a:pt x="346" y="2"/>
                </a:cubicBezTo>
                <a:cubicBezTo>
                  <a:pt x="345" y="2"/>
                  <a:pt x="345" y="2"/>
                  <a:pt x="345" y="2"/>
                </a:cubicBezTo>
                <a:cubicBezTo>
                  <a:pt x="345" y="2"/>
                  <a:pt x="344" y="2"/>
                  <a:pt x="344" y="2"/>
                </a:cubicBezTo>
                <a:cubicBezTo>
                  <a:pt x="343" y="2"/>
                  <a:pt x="343" y="2"/>
                  <a:pt x="343" y="2"/>
                </a:cubicBezTo>
                <a:cubicBezTo>
                  <a:pt x="343" y="2"/>
                  <a:pt x="342" y="2"/>
                  <a:pt x="341" y="2"/>
                </a:cubicBezTo>
                <a:cubicBezTo>
                  <a:pt x="341" y="3"/>
                  <a:pt x="341" y="3"/>
                  <a:pt x="341" y="3"/>
                </a:cubicBezTo>
                <a:cubicBezTo>
                  <a:pt x="341" y="3"/>
                  <a:pt x="341" y="3"/>
                  <a:pt x="341" y="3"/>
                </a:cubicBezTo>
                <a:cubicBezTo>
                  <a:pt x="341" y="3"/>
                  <a:pt x="341" y="3"/>
                  <a:pt x="341" y="3"/>
                </a:cubicBezTo>
                <a:cubicBezTo>
                  <a:pt x="341" y="3"/>
                  <a:pt x="341" y="3"/>
                  <a:pt x="341" y="3"/>
                </a:cubicBezTo>
                <a:cubicBezTo>
                  <a:pt x="341" y="2"/>
                  <a:pt x="341" y="2"/>
                  <a:pt x="341" y="2"/>
                </a:cubicBezTo>
                <a:cubicBezTo>
                  <a:pt x="341" y="2"/>
                  <a:pt x="341" y="2"/>
                  <a:pt x="341" y="2"/>
                </a:cubicBezTo>
                <a:cubicBezTo>
                  <a:pt x="342" y="2"/>
                  <a:pt x="342" y="2"/>
                  <a:pt x="342" y="2"/>
                </a:cubicBezTo>
                <a:cubicBezTo>
                  <a:pt x="342" y="2"/>
                  <a:pt x="342" y="2"/>
                  <a:pt x="342" y="2"/>
                </a:cubicBezTo>
                <a:cubicBezTo>
                  <a:pt x="343" y="2"/>
                  <a:pt x="343" y="2"/>
                  <a:pt x="343" y="2"/>
                </a:cubicBezTo>
                <a:cubicBezTo>
                  <a:pt x="343" y="2"/>
                  <a:pt x="343" y="2"/>
                  <a:pt x="343" y="2"/>
                </a:cubicBezTo>
                <a:cubicBezTo>
                  <a:pt x="344" y="2"/>
                  <a:pt x="344" y="2"/>
                  <a:pt x="344" y="2"/>
                </a:cubicBezTo>
                <a:cubicBezTo>
                  <a:pt x="345" y="2"/>
                  <a:pt x="345" y="2"/>
                  <a:pt x="345" y="2"/>
                </a:cubicBezTo>
                <a:cubicBezTo>
                  <a:pt x="345" y="2"/>
                  <a:pt x="345" y="2"/>
                  <a:pt x="345" y="2"/>
                </a:cubicBezTo>
                <a:cubicBezTo>
                  <a:pt x="346" y="2"/>
                  <a:pt x="346" y="2"/>
                  <a:pt x="346" y="2"/>
                </a:cubicBezTo>
                <a:cubicBezTo>
                  <a:pt x="346" y="2"/>
                  <a:pt x="346" y="2"/>
                  <a:pt x="346" y="2"/>
                </a:cubicBezTo>
                <a:cubicBezTo>
                  <a:pt x="346" y="2"/>
                  <a:pt x="346" y="2"/>
                  <a:pt x="346" y="2"/>
                </a:cubicBezTo>
                <a:cubicBezTo>
                  <a:pt x="347" y="1"/>
                  <a:pt x="347" y="1"/>
                  <a:pt x="347" y="1"/>
                </a:cubicBezTo>
                <a:cubicBezTo>
                  <a:pt x="348" y="1"/>
                  <a:pt x="348" y="1"/>
                  <a:pt x="348" y="1"/>
                </a:cubicBezTo>
                <a:cubicBezTo>
                  <a:pt x="348" y="1"/>
                  <a:pt x="348" y="1"/>
                  <a:pt x="348" y="1"/>
                </a:cubicBezTo>
                <a:cubicBezTo>
                  <a:pt x="349" y="1"/>
                  <a:pt x="349" y="1"/>
                  <a:pt x="349" y="1"/>
                </a:cubicBezTo>
                <a:cubicBezTo>
                  <a:pt x="349" y="1"/>
                  <a:pt x="349" y="1"/>
                  <a:pt x="349" y="1"/>
                </a:cubicBezTo>
                <a:cubicBezTo>
                  <a:pt x="348" y="1"/>
                  <a:pt x="348" y="1"/>
                  <a:pt x="348" y="1"/>
                </a:cubicBezTo>
                <a:cubicBezTo>
                  <a:pt x="348" y="1"/>
                  <a:pt x="348" y="1"/>
                  <a:pt x="346" y="1"/>
                </a:cubicBezTo>
                <a:cubicBezTo>
                  <a:pt x="345" y="2"/>
                  <a:pt x="344" y="2"/>
                  <a:pt x="343" y="2"/>
                </a:cubicBezTo>
                <a:cubicBezTo>
                  <a:pt x="342" y="2"/>
                  <a:pt x="342" y="2"/>
                  <a:pt x="342" y="2"/>
                </a:cubicBezTo>
                <a:cubicBezTo>
                  <a:pt x="342" y="2"/>
                  <a:pt x="342" y="2"/>
                  <a:pt x="342" y="2"/>
                </a:cubicBezTo>
                <a:cubicBezTo>
                  <a:pt x="341" y="2"/>
                  <a:pt x="341" y="2"/>
                  <a:pt x="341" y="2"/>
                </a:cubicBezTo>
                <a:cubicBezTo>
                  <a:pt x="340" y="2"/>
                  <a:pt x="339" y="2"/>
                  <a:pt x="338" y="3"/>
                </a:cubicBezTo>
                <a:cubicBezTo>
                  <a:pt x="338" y="3"/>
                  <a:pt x="338" y="3"/>
                  <a:pt x="338" y="3"/>
                </a:cubicBezTo>
                <a:cubicBezTo>
                  <a:pt x="337" y="3"/>
                  <a:pt x="337" y="3"/>
                  <a:pt x="337" y="3"/>
                </a:cubicBezTo>
                <a:cubicBezTo>
                  <a:pt x="338" y="2"/>
                  <a:pt x="338" y="2"/>
                  <a:pt x="338" y="2"/>
                </a:cubicBezTo>
                <a:cubicBezTo>
                  <a:pt x="339" y="2"/>
                  <a:pt x="339" y="2"/>
                  <a:pt x="339" y="2"/>
                </a:cubicBezTo>
                <a:cubicBezTo>
                  <a:pt x="339" y="2"/>
                  <a:pt x="340" y="2"/>
                  <a:pt x="340" y="2"/>
                </a:cubicBezTo>
                <a:cubicBezTo>
                  <a:pt x="341" y="2"/>
                  <a:pt x="341" y="2"/>
                  <a:pt x="342" y="2"/>
                </a:cubicBezTo>
                <a:cubicBezTo>
                  <a:pt x="343" y="2"/>
                  <a:pt x="343" y="2"/>
                  <a:pt x="343" y="2"/>
                </a:cubicBezTo>
                <a:cubicBezTo>
                  <a:pt x="343" y="2"/>
                  <a:pt x="343" y="2"/>
                  <a:pt x="343" y="2"/>
                </a:cubicBezTo>
                <a:cubicBezTo>
                  <a:pt x="344" y="2"/>
                  <a:pt x="344" y="2"/>
                  <a:pt x="344" y="2"/>
                </a:cubicBezTo>
                <a:cubicBezTo>
                  <a:pt x="344" y="2"/>
                  <a:pt x="344" y="2"/>
                  <a:pt x="344" y="2"/>
                </a:cubicBezTo>
                <a:cubicBezTo>
                  <a:pt x="345" y="2"/>
                  <a:pt x="345" y="2"/>
                  <a:pt x="345" y="2"/>
                </a:cubicBezTo>
                <a:cubicBezTo>
                  <a:pt x="346" y="2"/>
                  <a:pt x="346" y="2"/>
                  <a:pt x="346" y="2"/>
                </a:cubicBezTo>
                <a:cubicBezTo>
                  <a:pt x="346" y="1"/>
                  <a:pt x="346" y="1"/>
                  <a:pt x="346" y="1"/>
                </a:cubicBezTo>
                <a:cubicBezTo>
                  <a:pt x="347" y="1"/>
                  <a:pt x="347" y="1"/>
                  <a:pt x="348" y="1"/>
                </a:cubicBezTo>
                <a:cubicBezTo>
                  <a:pt x="348" y="1"/>
                  <a:pt x="348" y="1"/>
                  <a:pt x="348" y="1"/>
                </a:cubicBezTo>
                <a:cubicBezTo>
                  <a:pt x="349" y="1"/>
                  <a:pt x="349" y="1"/>
                  <a:pt x="349" y="1"/>
                </a:cubicBezTo>
                <a:cubicBezTo>
                  <a:pt x="349" y="1"/>
                  <a:pt x="349" y="1"/>
                  <a:pt x="349" y="1"/>
                </a:cubicBezTo>
                <a:cubicBezTo>
                  <a:pt x="349" y="1"/>
                  <a:pt x="349" y="1"/>
                  <a:pt x="349" y="1"/>
                </a:cubicBezTo>
                <a:cubicBezTo>
                  <a:pt x="349" y="1"/>
                  <a:pt x="349" y="1"/>
                  <a:pt x="349" y="1"/>
                </a:cubicBezTo>
                <a:cubicBezTo>
                  <a:pt x="348" y="1"/>
                  <a:pt x="348" y="1"/>
                  <a:pt x="348" y="1"/>
                </a:cubicBezTo>
                <a:cubicBezTo>
                  <a:pt x="347" y="1"/>
                  <a:pt x="347" y="1"/>
                  <a:pt x="347" y="1"/>
                </a:cubicBezTo>
                <a:cubicBezTo>
                  <a:pt x="347" y="1"/>
                  <a:pt x="347" y="1"/>
                  <a:pt x="347" y="1"/>
                </a:cubicBezTo>
                <a:cubicBezTo>
                  <a:pt x="346" y="1"/>
                  <a:pt x="346" y="1"/>
                  <a:pt x="346" y="1"/>
                </a:cubicBezTo>
                <a:cubicBezTo>
                  <a:pt x="346" y="1"/>
                  <a:pt x="346" y="1"/>
                  <a:pt x="346" y="1"/>
                </a:cubicBezTo>
                <a:cubicBezTo>
                  <a:pt x="346" y="1"/>
                  <a:pt x="346" y="1"/>
                  <a:pt x="346" y="1"/>
                </a:cubicBezTo>
                <a:cubicBezTo>
                  <a:pt x="346" y="1"/>
                  <a:pt x="346" y="1"/>
                  <a:pt x="346" y="1"/>
                </a:cubicBezTo>
                <a:cubicBezTo>
                  <a:pt x="345" y="1"/>
                  <a:pt x="345" y="1"/>
                  <a:pt x="345" y="1"/>
                </a:cubicBezTo>
                <a:cubicBezTo>
                  <a:pt x="345" y="1"/>
                  <a:pt x="345" y="1"/>
                  <a:pt x="345" y="1"/>
                </a:cubicBezTo>
                <a:cubicBezTo>
                  <a:pt x="345" y="1"/>
                  <a:pt x="345" y="1"/>
                  <a:pt x="345" y="1"/>
                </a:cubicBezTo>
                <a:cubicBezTo>
                  <a:pt x="345" y="1"/>
                  <a:pt x="345" y="1"/>
                  <a:pt x="345" y="1"/>
                </a:cubicBezTo>
                <a:cubicBezTo>
                  <a:pt x="345" y="1"/>
                  <a:pt x="345" y="1"/>
                  <a:pt x="345" y="1"/>
                </a:cubicBezTo>
                <a:cubicBezTo>
                  <a:pt x="344" y="1"/>
                  <a:pt x="344" y="1"/>
                  <a:pt x="344" y="1"/>
                </a:cubicBezTo>
                <a:cubicBezTo>
                  <a:pt x="344" y="1"/>
                  <a:pt x="344" y="1"/>
                  <a:pt x="344" y="1"/>
                </a:cubicBezTo>
                <a:cubicBezTo>
                  <a:pt x="343" y="1"/>
                  <a:pt x="343" y="1"/>
                  <a:pt x="343" y="1"/>
                </a:cubicBezTo>
                <a:cubicBezTo>
                  <a:pt x="343" y="1"/>
                  <a:pt x="343" y="1"/>
                  <a:pt x="343" y="1"/>
                </a:cubicBezTo>
                <a:cubicBezTo>
                  <a:pt x="343" y="2"/>
                  <a:pt x="343" y="2"/>
                  <a:pt x="343" y="2"/>
                </a:cubicBezTo>
                <a:cubicBezTo>
                  <a:pt x="342" y="2"/>
                  <a:pt x="342" y="2"/>
                  <a:pt x="342"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1" y="2"/>
                  <a:pt x="341" y="2"/>
                  <a:pt x="341" y="2"/>
                </a:cubicBezTo>
                <a:cubicBezTo>
                  <a:pt x="340" y="2"/>
                  <a:pt x="340" y="2"/>
                  <a:pt x="340" y="2"/>
                </a:cubicBezTo>
                <a:cubicBezTo>
                  <a:pt x="340" y="2"/>
                  <a:pt x="340" y="2"/>
                  <a:pt x="340" y="2"/>
                </a:cubicBezTo>
                <a:cubicBezTo>
                  <a:pt x="339" y="2"/>
                  <a:pt x="339" y="2"/>
                  <a:pt x="339"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8" y="2"/>
                  <a:pt x="338" y="2"/>
                  <a:pt x="338" y="2"/>
                </a:cubicBezTo>
                <a:cubicBezTo>
                  <a:pt x="337" y="2"/>
                  <a:pt x="337" y="2"/>
                  <a:pt x="337" y="2"/>
                </a:cubicBezTo>
                <a:cubicBezTo>
                  <a:pt x="336" y="2"/>
                  <a:pt x="336" y="2"/>
                  <a:pt x="336" y="2"/>
                </a:cubicBezTo>
                <a:cubicBezTo>
                  <a:pt x="335" y="3"/>
                  <a:pt x="335" y="3"/>
                  <a:pt x="335" y="3"/>
                </a:cubicBezTo>
                <a:cubicBezTo>
                  <a:pt x="335" y="3"/>
                  <a:pt x="335" y="3"/>
                  <a:pt x="335" y="3"/>
                </a:cubicBezTo>
                <a:cubicBezTo>
                  <a:pt x="335" y="3"/>
                  <a:pt x="335" y="3"/>
                  <a:pt x="335" y="3"/>
                </a:cubicBezTo>
                <a:cubicBezTo>
                  <a:pt x="335" y="3"/>
                  <a:pt x="335" y="3"/>
                  <a:pt x="335" y="3"/>
                </a:cubicBezTo>
                <a:cubicBezTo>
                  <a:pt x="335" y="3"/>
                  <a:pt x="335" y="3"/>
                  <a:pt x="335" y="3"/>
                </a:cubicBezTo>
                <a:cubicBezTo>
                  <a:pt x="336" y="3"/>
                  <a:pt x="336" y="3"/>
                  <a:pt x="336" y="3"/>
                </a:cubicBezTo>
                <a:cubicBezTo>
                  <a:pt x="336" y="2"/>
                  <a:pt x="336" y="2"/>
                  <a:pt x="336" y="2"/>
                </a:cubicBezTo>
                <a:cubicBezTo>
                  <a:pt x="336" y="2"/>
                  <a:pt x="336" y="2"/>
                  <a:pt x="336" y="2"/>
                </a:cubicBezTo>
                <a:cubicBezTo>
                  <a:pt x="337" y="2"/>
                  <a:pt x="337" y="2"/>
                  <a:pt x="337" y="2"/>
                </a:cubicBezTo>
                <a:cubicBezTo>
                  <a:pt x="337" y="2"/>
                  <a:pt x="337" y="2"/>
                  <a:pt x="337" y="2"/>
                </a:cubicBezTo>
                <a:cubicBezTo>
                  <a:pt x="337" y="2"/>
                  <a:pt x="337" y="2"/>
                  <a:pt x="337" y="2"/>
                </a:cubicBezTo>
                <a:cubicBezTo>
                  <a:pt x="337" y="2"/>
                  <a:pt x="337" y="2"/>
                  <a:pt x="337" y="2"/>
                </a:cubicBezTo>
                <a:cubicBezTo>
                  <a:pt x="338" y="2"/>
                  <a:pt x="338" y="2"/>
                  <a:pt x="338" y="2"/>
                </a:cubicBezTo>
                <a:cubicBezTo>
                  <a:pt x="339" y="2"/>
                  <a:pt x="339" y="2"/>
                  <a:pt x="339" y="2"/>
                </a:cubicBezTo>
                <a:cubicBezTo>
                  <a:pt x="340" y="2"/>
                  <a:pt x="340" y="2"/>
                  <a:pt x="340" y="2"/>
                </a:cubicBezTo>
                <a:cubicBezTo>
                  <a:pt x="340" y="2"/>
                  <a:pt x="340" y="2"/>
                  <a:pt x="340" y="2"/>
                </a:cubicBezTo>
                <a:cubicBezTo>
                  <a:pt x="341" y="2"/>
                  <a:pt x="341" y="2"/>
                  <a:pt x="341" y="2"/>
                </a:cubicBezTo>
                <a:cubicBezTo>
                  <a:pt x="341" y="2"/>
                  <a:pt x="341" y="2"/>
                  <a:pt x="341" y="2"/>
                </a:cubicBezTo>
                <a:cubicBezTo>
                  <a:pt x="341" y="2"/>
                  <a:pt x="341" y="2"/>
                  <a:pt x="341" y="2"/>
                </a:cubicBezTo>
                <a:cubicBezTo>
                  <a:pt x="340" y="2"/>
                  <a:pt x="340" y="2"/>
                  <a:pt x="340" y="2"/>
                </a:cubicBezTo>
                <a:cubicBezTo>
                  <a:pt x="340" y="2"/>
                  <a:pt x="340" y="2"/>
                  <a:pt x="340" y="2"/>
                </a:cubicBezTo>
                <a:cubicBezTo>
                  <a:pt x="339" y="2"/>
                  <a:pt x="339" y="2"/>
                  <a:pt x="339" y="2"/>
                </a:cubicBezTo>
                <a:cubicBezTo>
                  <a:pt x="339" y="2"/>
                  <a:pt x="339" y="2"/>
                  <a:pt x="339" y="2"/>
                </a:cubicBezTo>
                <a:cubicBezTo>
                  <a:pt x="338" y="2"/>
                  <a:pt x="338" y="2"/>
                  <a:pt x="338" y="2"/>
                </a:cubicBezTo>
                <a:cubicBezTo>
                  <a:pt x="337" y="2"/>
                  <a:pt x="336" y="2"/>
                  <a:pt x="336" y="2"/>
                </a:cubicBezTo>
                <a:cubicBezTo>
                  <a:pt x="335" y="2"/>
                  <a:pt x="335" y="2"/>
                  <a:pt x="335" y="2"/>
                </a:cubicBezTo>
                <a:cubicBezTo>
                  <a:pt x="335" y="2"/>
                  <a:pt x="335" y="2"/>
                  <a:pt x="335" y="2"/>
                </a:cubicBezTo>
                <a:cubicBezTo>
                  <a:pt x="334" y="2"/>
                  <a:pt x="334" y="2"/>
                  <a:pt x="334" y="2"/>
                </a:cubicBezTo>
                <a:cubicBezTo>
                  <a:pt x="332" y="3"/>
                  <a:pt x="331" y="3"/>
                  <a:pt x="329" y="3"/>
                </a:cubicBezTo>
                <a:cubicBezTo>
                  <a:pt x="329" y="3"/>
                  <a:pt x="329" y="3"/>
                  <a:pt x="329" y="3"/>
                </a:cubicBezTo>
                <a:cubicBezTo>
                  <a:pt x="330" y="3"/>
                  <a:pt x="330" y="3"/>
                  <a:pt x="330" y="3"/>
                </a:cubicBezTo>
                <a:cubicBezTo>
                  <a:pt x="330" y="3"/>
                  <a:pt x="330" y="3"/>
                  <a:pt x="330" y="3"/>
                </a:cubicBezTo>
                <a:cubicBezTo>
                  <a:pt x="330" y="3"/>
                  <a:pt x="330" y="3"/>
                  <a:pt x="330" y="3"/>
                </a:cubicBezTo>
                <a:cubicBezTo>
                  <a:pt x="330" y="3"/>
                  <a:pt x="329" y="3"/>
                  <a:pt x="328" y="3"/>
                </a:cubicBezTo>
                <a:cubicBezTo>
                  <a:pt x="327" y="3"/>
                  <a:pt x="326" y="3"/>
                  <a:pt x="325" y="3"/>
                </a:cubicBezTo>
                <a:cubicBezTo>
                  <a:pt x="325" y="3"/>
                  <a:pt x="324" y="4"/>
                  <a:pt x="323" y="4"/>
                </a:cubicBezTo>
                <a:cubicBezTo>
                  <a:pt x="323" y="4"/>
                  <a:pt x="323" y="4"/>
                  <a:pt x="323" y="4"/>
                </a:cubicBezTo>
                <a:cubicBezTo>
                  <a:pt x="323" y="4"/>
                  <a:pt x="323" y="4"/>
                  <a:pt x="323" y="4"/>
                </a:cubicBezTo>
                <a:cubicBezTo>
                  <a:pt x="323" y="4"/>
                  <a:pt x="323" y="4"/>
                  <a:pt x="323" y="4"/>
                </a:cubicBezTo>
                <a:cubicBezTo>
                  <a:pt x="322" y="4"/>
                  <a:pt x="322" y="4"/>
                  <a:pt x="322" y="4"/>
                </a:cubicBezTo>
                <a:cubicBezTo>
                  <a:pt x="322" y="4"/>
                  <a:pt x="322" y="4"/>
                  <a:pt x="322" y="4"/>
                </a:cubicBezTo>
                <a:cubicBezTo>
                  <a:pt x="322" y="4"/>
                  <a:pt x="322" y="4"/>
                  <a:pt x="322" y="4"/>
                </a:cubicBezTo>
                <a:cubicBezTo>
                  <a:pt x="321" y="4"/>
                  <a:pt x="321" y="4"/>
                  <a:pt x="321" y="4"/>
                </a:cubicBezTo>
                <a:cubicBezTo>
                  <a:pt x="321" y="4"/>
                  <a:pt x="321" y="4"/>
                  <a:pt x="321" y="4"/>
                </a:cubicBezTo>
                <a:cubicBezTo>
                  <a:pt x="320" y="4"/>
                  <a:pt x="320" y="4"/>
                  <a:pt x="320" y="4"/>
                </a:cubicBezTo>
                <a:cubicBezTo>
                  <a:pt x="320" y="4"/>
                  <a:pt x="320" y="4"/>
                  <a:pt x="320" y="4"/>
                </a:cubicBezTo>
                <a:cubicBezTo>
                  <a:pt x="320" y="4"/>
                  <a:pt x="320" y="4"/>
                  <a:pt x="320" y="4"/>
                </a:cubicBezTo>
                <a:cubicBezTo>
                  <a:pt x="319" y="4"/>
                  <a:pt x="319" y="4"/>
                  <a:pt x="319" y="4"/>
                </a:cubicBezTo>
                <a:cubicBezTo>
                  <a:pt x="319" y="4"/>
                  <a:pt x="318" y="4"/>
                  <a:pt x="317" y="5"/>
                </a:cubicBezTo>
                <a:cubicBezTo>
                  <a:pt x="317" y="5"/>
                  <a:pt x="317" y="5"/>
                  <a:pt x="317" y="5"/>
                </a:cubicBezTo>
                <a:cubicBezTo>
                  <a:pt x="316" y="5"/>
                  <a:pt x="315" y="5"/>
                  <a:pt x="315" y="5"/>
                </a:cubicBezTo>
                <a:cubicBezTo>
                  <a:pt x="315" y="5"/>
                  <a:pt x="315" y="5"/>
                  <a:pt x="314" y="5"/>
                </a:cubicBezTo>
                <a:cubicBezTo>
                  <a:pt x="314" y="5"/>
                  <a:pt x="314" y="5"/>
                  <a:pt x="314" y="5"/>
                </a:cubicBezTo>
                <a:cubicBezTo>
                  <a:pt x="313" y="5"/>
                  <a:pt x="313" y="5"/>
                  <a:pt x="313" y="5"/>
                </a:cubicBezTo>
                <a:cubicBezTo>
                  <a:pt x="313" y="5"/>
                  <a:pt x="313" y="5"/>
                  <a:pt x="314" y="5"/>
                </a:cubicBezTo>
                <a:cubicBezTo>
                  <a:pt x="314" y="5"/>
                  <a:pt x="314" y="5"/>
                  <a:pt x="314" y="5"/>
                </a:cubicBezTo>
                <a:cubicBezTo>
                  <a:pt x="315" y="5"/>
                  <a:pt x="315" y="5"/>
                  <a:pt x="315" y="5"/>
                </a:cubicBezTo>
                <a:cubicBezTo>
                  <a:pt x="314" y="5"/>
                  <a:pt x="313" y="6"/>
                  <a:pt x="312" y="6"/>
                </a:cubicBezTo>
                <a:cubicBezTo>
                  <a:pt x="311" y="6"/>
                  <a:pt x="311" y="6"/>
                  <a:pt x="311" y="6"/>
                </a:cubicBezTo>
                <a:cubicBezTo>
                  <a:pt x="311" y="6"/>
                  <a:pt x="311" y="6"/>
                  <a:pt x="311" y="6"/>
                </a:cubicBezTo>
                <a:cubicBezTo>
                  <a:pt x="310" y="6"/>
                  <a:pt x="310" y="6"/>
                  <a:pt x="310" y="6"/>
                </a:cubicBezTo>
                <a:cubicBezTo>
                  <a:pt x="309" y="6"/>
                  <a:pt x="308" y="6"/>
                  <a:pt x="307" y="7"/>
                </a:cubicBezTo>
                <a:cubicBezTo>
                  <a:pt x="306" y="7"/>
                  <a:pt x="305" y="7"/>
                  <a:pt x="305" y="7"/>
                </a:cubicBezTo>
                <a:cubicBezTo>
                  <a:pt x="304" y="7"/>
                  <a:pt x="304" y="7"/>
                  <a:pt x="304" y="7"/>
                </a:cubicBezTo>
                <a:cubicBezTo>
                  <a:pt x="303" y="7"/>
                  <a:pt x="303" y="7"/>
                  <a:pt x="303" y="7"/>
                </a:cubicBezTo>
                <a:cubicBezTo>
                  <a:pt x="303" y="7"/>
                  <a:pt x="303" y="7"/>
                  <a:pt x="303" y="7"/>
                </a:cubicBezTo>
                <a:cubicBezTo>
                  <a:pt x="303" y="7"/>
                  <a:pt x="303" y="7"/>
                  <a:pt x="303" y="7"/>
                </a:cubicBezTo>
                <a:cubicBezTo>
                  <a:pt x="302" y="8"/>
                  <a:pt x="302" y="8"/>
                  <a:pt x="302" y="8"/>
                </a:cubicBezTo>
                <a:cubicBezTo>
                  <a:pt x="302" y="8"/>
                  <a:pt x="302" y="8"/>
                  <a:pt x="302" y="8"/>
                </a:cubicBezTo>
                <a:cubicBezTo>
                  <a:pt x="302" y="7"/>
                  <a:pt x="302" y="7"/>
                  <a:pt x="302" y="7"/>
                </a:cubicBezTo>
                <a:cubicBezTo>
                  <a:pt x="302" y="7"/>
                  <a:pt x="302" y="7"/>
                  <a:pt x="302" y="7"/>
                </a:cubicBezTo>
                <a:cubicBezTo>
                  <a:pt x="301" y="8"/>
                  <a:pt x="301" y="8"/>
                  <a:pt x="301" y="8"/>
                </a:cubicBezTo>
                <a:cubicBezTo>
                  <a:pt x="300" y="8"/>
                  <a:pt x="300" y="8"/>
                  <a:pt x="300" y="8"/>
                </a:cubicBezTo>
                <a:cubicBezTo>
                  <a:pt x="300" y="8"/>
                  <a:pt x="300" y="8"/>
                  <a:pt x="299" y="8"/>
                </a:cubicBezTo>
                <a:cubicBezTo>
                  <a:pt x="299" y="8"/>
                  <a:pt x="298" y="8"/>
                  <a:pt x="298" y="8"/>
                </a:cubicBezTo>
                <a:cubicBezTo>
                  <a:pt x="298" y="8"/>
                  <a:pt x="298" y="8"/>
                  <a:pt x="298" y="8"/>
                </a:cubicBezTo>
                <a:cubicBezTo>
                  <a:pt x="298" y="8"/>
                  <a:pt x="298" y="8"/>
                  <a:pt x="297" y="8"/>
                </a:cubicBezTo>
                <a:cubicBezTo>
                  <a:pt x="296" y="8"/>
                  <a:pt x="296" y="8"/>
                  <a:pt x="296" y="8"/>
                </a:cubicBezTo>
                <a:cubicBezTo>
                  <a:pt x="295" y="8"/>
                  <a:pt x="295" y="8"/>
                  <a:pt x="295" y="8"/>
                </a:cubicBezTo>
                <a:cubicBezTo>
                  <a:pt x="295" y="8"/>
                  <a:pt x="295" y="8"/>
                  <a:pt x="295" y="8"/>
                </a:cubicBezTo>
                <a:cubicBezTo>
                  <a:pt x="295" y="9"/>
                  <a:pt x="295" y="9"/>
                  <a:pt x="295" y="9"/>
                </a:cubicBezTo>
                <a:cubicBezTo>
                  <a:pt x="294" y="9"/>
                  <a:pt x="294" y="9"/>
                  <a:pt x="294" y="9"/>
                </a:cubicBezTo>
                <a:cubicBezTo>
                  <a:pt x="294" y="9"/>
                  <a:pt x="294" y="9"/>
                  <a:pt x="294" y="9"/>
                </a:cubicBezTo>
                <a:cubicBezTo>
                  <a:pt x="293" y="9"/>
                  <a:pt x="293" y="9"/>
                  <a:pt x="293" y="9"/>
                </a:cubicBezTo>
                <a:cubicBezTo>
                  <a:pt x="292" y="9"/>
                  <a:pt x="292" y="9"/>
                  <a:pt x="292" y="9"/>
                </a:cubicBezTo>
                <a:cubicBezTo>
                  <a:pt x="292" y="9"/>
                  <a:pt x="292" y="9"/>
                  <a:pt x="292" y="9"/>
                </a:cubicBezTo>
                <a:cubicBezTo>
                  <a:pt x="292" y="9"/>
                  <a:pt x="292" y="9"/>
                  <a:pt x="292" y="9"/>
                </a:cubicBezTo>
                <a:cubicBezTo>
                  <a:pt x="289" y="10"/>
                  <a:pt x="287" y="11"/>
                  <a:pt x="284" y="11"/>
                </a:cubicBezTo>
                <a:cubicBezTo>
                  <a:pt x="284" y="11"/>
                  <a:pt x="284" y="11"/>
                  <a:pt x="284" y="11"/>
                </a:cubicBezTo>
                <a:cubicBezTo>
                  <a:pt x="283" y="12"/>
                  <a:pt x="283" y="12"/>
                  <a:pt x="283" y="12"/>
                </a:cubicBezTo>
                <a:cubicBezTo>
                  <a:pt x="283" y="12"/>
                  <a:pt x="283" y="12"/>
                  <a:pt x="283" y="12"/>
                </a:cubicBezTo>
                <a:cubicBezTo>
                  <a:pt x="282" y="12"/>
                  <a:pt x="282" y="12"/>
                  <a:pt x="282" y="12"/>
                </a:cubicBezTo>
                <a:cubicBezTo>
                  <a:pt x="282" y="12"/>
                  <a:pt x="282" y="12"/>
                  <a:pt x="282" y="12"/>
                </a:cubicBezTo>
                <a:cubicBezTo>
                  <a:pt x="283" y="12"/>
                  <a:pt x="283" y="12"/>
                  <a:pt x="283" y="12"/>
                </a:cubicBezTo>
                <a:cubicBezTo>
                  <a:pt x="284" y="12"/>
                  <a:pt x="284" y="12"/>
                  <a:pt x="284" y="12"/>
                </a:cubicBezTo>
                <a:cubicBezTo>
                  <a:pt x="284" y="12"/>
                  <a:pt x="284" y="12"/>
                  <a:pt x="285" y="12"/>
                </a:cubicBezTo>
                <a:cubicBezTo>
                  <a:pt x="285" y="12"/>
                  <a:pt x="285" y="12"/>
                  <a:pt x="285" y="12"/>
                </a:cubicBezTo>
                <a:cubicBezTo>
                  <a:pt x="285" y="12"/>
                  <a:pt x="285" y="12"/>
                  <a:pt x="285" y="12"/>
                </a:cubicBezTo>
                <a:cubicBezTo>
                  <a:pt x="284" y="12"/>
                  <a:pt x="283" y="12"/>
                  <a:pt x="282" y="13"/>
                </a:cubicBezTo>
                <a:cubicBezTo>
                  <a:pt x="282" y="13"/>
                  <a:pt x="282" y="13"/>
                  <a:pt x="281" y="13"/>
                </a:cubicBezTo>
                <a:cubicBezTo>
                  <a:pt x="281" y="13"/>
                  <a:pt x="281" y="13"/>
                  <a:pt x="281" y="13"/>
                </a:cubicBezTo>
                <a:cubicBezTo>
                  <a:pt x="280" y="13"/>
                  <a:pt x="280" y="13"/>
                  <a:pt x="279" y="13"/>
                </a:cubicBezTo>
                <a:cubicBezTo>
                  <a:pt x="279" y="13"/>
                  <a:pt x="279" y="13"/>
                  <a:pt x="279" y="13"/>
                </a:cubicBezTo>
                <a:cubicBezTo>
                  <a:pt x="279" y="13"/>
                  <a:pt x="279" y="13"/>
                  <a:pt x="279" y="13"/>
                </a:cubicBezTo>
                <a:cubicBezTo>
                  <a:pt x="279" y="13"/>
                  <a:pt x="279" y="13"/>
                  <a:pt x="279" y="13"/>
                </a:cubicBezTo>
                <a:cubicBezTo>
                  <a:pt x="279" y="13"/>
                  <a:pt x="279" y="13"/>
                  <a:pt x="279"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80" y="13"/>
                  <a:pt x="280" y="13"/>
                  <a:pt x="280" y="13"/>
                </a:cubicBezTo>
                <a:cubicBezTo>
                  <a:pt x="279" y="13"/>
                  <a:pt x="279" y="13"/>
                  <a:pt x="279" y="13"/>
                </a:cubicBezTo>
                <a:cubicBezTo>
                  <a:pt x="278" y="13"/>
                  <a:pt x="278" y="13"/>
                  <a:pt x="278" y="13"/>
                </a:cubicBezTo>
                <a:cubicBezTo>
                  <a:pt x="278" y="13"/>
                  <a:pt x="278" y="13"/>
                  <a:pt x="278" y="13"/>
                </a:cubicBezTo>
                <a:cubicBezTo>
                  <a:pt x="279" y="13"/>
                  <a:pt x="279" y="13"/>
                  <a:pt x="279" y="13"/>
                </a:cubicBezTo>
                <a:cubicBezTo>
                  <a:pt x="279" y="13"/>
                  <a:pt x="279" y="13"/>
                  <a:pt x="279" y="13"/>
                </a:cubicBezTo>
                <a:cubicBezTo>
                  <a:pt x="278" y="13"/>
                  <a:pt x="278" y="13"/>
                  <a:pt x="277" y="13"/>
                </a:cubicBezTo>
                <a:cubicBezTo>
                  <a:pt x="277" y="13"/>
                  <a:pt x="277" y="13"/>
                  <a:pt x="277" y="13"/>
                </a:cubicBezTo>
                <a:cubicBezTo>
                  <a:pt x="276" y="14"/>
                  <a:pt x="275" y="14"/>
                  <a:pt x="274" y="14"/>
                </a:cubicBezTo>
                <a:cubicBezTo>
                  <a:pt x="274" y="14"/>
                  <a:pt x="274" y="14"/>
                  <a:pt x="274" y="14"/>
                </a:cubicBezTo>
                <a:cubicBezTo>
                  <a:pt x="273" y="15"/>
                  <a:pt x="273" y="15"/>
                  <a:pt x="271" y="15"/>
                </a:cubicBezTo>
                <a:cubicBezTo>
                  <a:pt x="271" y="16"/>
                  <a:pt x="271" y="16"/>
                  <a:pt x="271" y="16"/>
                </a:cubicBezTo>
                <a:cubicBezTo>
                  <a:pt x="270" y="16"/>
                  <a:pt x="270" y="16"/>
                  <a:pt x="270" y="16"/>
                </a:cubicBezTo>
                <a:cubicBezTo>
                  <a:pt x="270" y="16"/>
                  <a:pt x="270" y="16"/>
                  <a:pt x="270" y="16"/>
                </a:cubicBezTo>
                <a:cubicBezTo>
                  <a:pt x="269" y="16"/>
                  <a:pt x="269" y="16"/>
                  <a:pt x="269" y="16"/>
                </a:cubicBezTo>
                <a:cubicBezTo>
                  <a:pt x="269" y="16"/>
                  <a:pt x="269" y="16"/>
                  <a:pt x="269" y="16"/>
                </a:cubicBezTo>
                <a:cubicBezTo>
                  <a:pt x="268" y="16"/>
                  <a:pt x="268" y="16"/>
                  <a:pt x="268" y="16"/>
                </a:cubicBezTo>
                <a:cubicBezTo>
                  <a:pt x="268" y="17"/>
                  <a:pt x="268" y="17"/>
                  <a:pt x="268" y="17"/>
                </a:cubicBezTo>
                <a:cubicBezTo>
                  <a:pt x="267" y="17"/>
                  <a:pt x="267" y="17"/>
                  <a:pt x="267" y="17"/>
                </a:cubicBezTo>
                <a:cubicBezTo>
                  <a:pt x="267" y="17"/>
                  <a:pt x="267" y="17"/>
                  <a:pt x="267" y="17"/>
                </a:cubicBezTo>
                <a:cubicBezTo>
                  <a:pt x="267" y="17"/>
                  <a:pt x="267" y="17"/>
                  <a:pt x="267" y="17"/>
                </a:cubicBezTo>
                <a:cubicBezTo>
                  <a:pt x="266" y="17"/>
                  <a:pt x="266" y="17"/>
                  <a:pt x="266" y="17"/>
                </a:cubicBezTo>
                <a:cubicBezTo>
                  <a:pt x="266" y="17"/>
                  <a:pt x="266" y="17"/>
                  <a:pt x="266" y="17"/>
                </a:cubicBezTo>
                <a:cubicBezTo>
                  <a:pt x="266" y="17"/>
                  <a:pt x="266" y="17"/>
                  <a:pt x="266" y="17"/>
                </a:cubicBezTo>
                <a:cubicBezTo>
                  <a:pt x="265" y="18"/>
                  <a:pt x="265" y="18"/>
                  <a:pt x="265" y="18"/>
                </a:cubicBezTo>
                <a:cubicBezTo>
                  <a:pt x="265" y="18"/>
                  <a:pt x="265" y="18"/>
                  <a:pt x="265" y="18"/>
                </a:cubicBezTo>
                <a:cubicBezTo>
                  <a:pt x="265" y="18"/>
                  <a:pt x="265" y="18"/>
                  <a:pt x="265" y="18"/>
                </a:cubicBezTo>
                <a:cubicBezTo>
                  <a:pt x="265" y="18"/>
                  <a:pt x="265" y="18"/>
                  <a:pt x="265" y="18"/>
                </a:cubicBezTo>
                <a:cubicBezTo>
                  <a:pt x="265" y="18"/>
                  <a:pt x="265" y="18"/>
                  <a:pt x="265" y="18"/>
                </a:cubicBezTo>
                <a:cubicBezTo>
                  <a:pt x="266" y="18"/>
                  <a:pt x="266" y="18"/>
                  <a:pt x="266" y="18"/>
                </a:cubicBezTo>
                <a:cubicBezTo>
                  <a:pt x="266" y="17"/>
                  <a:pt x="267" y="17"/>
                  <a:pt x="268" y="17"/>
                </a:cubicBezTo>
                <a:cubicBezTo>
                  <a:pt x="268" y="17"/>
                  <a:pt x="268" y="17"/>
                  <a:pt x="268" y="17"/>
                </a:cubicBezTo>
                <a:cubicBezTo>
                  <a:pt x="268" y="17"/>
                  <a:pt x="268" y="17"/>
                  <a:pt x="268" y="17"/>
                </a:cubicBezTo>
                <a:cubicBezTo>
                  <a:pt x="268" y="17"/>
                  <a:pt x="268" y="17"/>
                  <a:pt x="268" y="17"/>
                </a:cubicBezTo>
                <a:cubicBezTo>
                  <a:pt x="268" y="17"/>
                  <a:pt x="268" y="17"/>
                  <a:pt x="268" y="17"/>
                </a:cubicBezTo>
                <a:cubicBezTo>
                  <a:pt x="268" y="17"/>
                  <a:pt x="268" y="17"/>
                  <a:pt x="268" y="17"/>
                </a:cubicBezTo>
                <a:cubicBezTo>
                  <a:pt x="268" y="17"/>
                  <a:pt x="268" y="17"/>
                  <a:pt x="269" y="17"/>
                </a:cubicBezTo>
                <a:cubicBezTo>
                  <a:pt x="269" y="17"/>
                  <a:pt x="269" y="17"/>
                  <a:pt x="269" y="17"/>
                </a:cubicBezTo>
                <a:cubicBezTo>
                  <a:pt x="269" y="17"/>
                  <a:pt x="269" y="17"/>
                  <a:pt x="269" y="17"/>
                </a:cubicBezTo>
                <a:cubicBezTo>
                  <a:pt x="269" y="17"/>
                  <a:pt x="269" y="17"/>
                  <a:pt x="269" y="17"/>
                </a:cubicBezTo>
                <a:cubicBezTo>
                  <a:pt x="269" y="17"/>
                  <a:pt x="269" y="17"/>
                  <a:pt x="269"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0" y="17"/>
                  <a:pt x="270" y="17"/>
                  <a:pt x="270" y="17"/>
                </a:cubicBezTo>
                <a:cubicBezTo>
                  <a:pt x="271" y="17"/>
                  <a:pt x="271" y="17"/>
                  <a:pt x="271" y="17"/>
                </a:cubicBezTo>
                <a:cubicBezTo>
                  <a:pt x="271" y="17"/>
                  <a:pt x="271" y="17"/>
                  <a:pt x="271" y="17"/>
                </a:cubicBezTo>
                <a:cubicBezTo>
                  <a:pt x="272" y="16"/>
                  <a:pt x="272" y="16"/>
                  <a:pt x="272" y="16"/>
                </a:cubicBezTo>
                <a:cubicBezTo>
                  <a:pt x="271" y="17"/>
                  <a:pt x="271" y="17"/>
                  <a:pt x="271" y="17"/>
                </a:cubicBezTo>
                <a:cubicBezTo>
                  <a:pt x="271" y="17"/>
                  <a:pt x="271" y="17"/>
                  <a:pt x="271" y="17"/>
                </a:cubicBezTo>
                <a:cubicBezTo>
                  <a:pt x="271" y="17"/>
                  <a:pt x="271" y="17"/>
                  <a:pt x="271" y="17"/>
                </a:cubicBezTo>
                <a:cubicBezTo>
                  <a:pt x="271" y="17"/>
                  <a:pt x="271" y="17"/>
                  <a:pt x="271" y="17"/>
                </a:cubicBezTo>
                <a:cubicBezTo>
                  <a:pt x="271" y="18"/>
                  <a:pt x="271" y="18"/>
                  <a:pt x="271" y="18"/>
                </a:cubicBezTo>
                <a:cubicBezTo>
                  <a:pt x="270" y="18"/>
                  <a:pt x="270" y="18"/>
                  <a:pt x="270" y="18"/>
                </a:cubicBezTo>
                <a:cubicBezTo>
                  <a:pt x="270" y="18"/>
                  <a:pt x="270" y="18"/>
                  <a:pt x="270" y="18"/>
                </a:cubicBezTo>
                <a:cubicBezTo>
                  <a:pt x="270" y="18"/>
                  <a:pt x="270" y="18"/>
                  <a:pt x="270" y="18"/>
                </a:cubicBezTo>
                <a:cubicBezTo>
                  <a:pt x="270" y="18"/>
                  <a:pt x="270" y="18"/>
                  <a:pt x="270" y="18"/>
                </a:cubicBezTo>
                <a:cubicBezTo>
                  <a:pt x="270" y="18"/>
                  <a:pt x="270" y="18"/>
                  <a:pt x="270" y="18"/>
                </a:cubicBezTo>
                <a:cubicBezTo>
                  <a:pt x="270" y="18"/>
                  <a:pt x="270" y="18"/>
                  <a:pt x="270" y="18"/>
                </a:cubicBezTo>
                <a:cubicBezTo>
                  <a:pt x="269" y="19"/>
                  <a:pt x="269" y="19"/>
                  <a:pt x="269" y="19"/>
                </a:cubicBezTo>
                <a:cubicBezTo>
                  <a:pt x="270" y="19"/>
                  <a:pt x="270" y="19"/>
                  <a:pt x="270" y="19"/>
                </a:cubicBezTo>
                <a:cubicBezTo>
                  <a:pt x="270" y="19"/>
                  <a:pt x="270" y="19"/>
                  <a:pt x="270" y="19"/>
                </a:cubicBezTo>
                <a:cubicBezTo>
                  <a:pt x="268" y="19"/>
                  <a:pt x="268" y="19"/>
                  <a:pt x="268" y="19"/>
                </a:cubicBezTo>
                <a:cubicBezTo>
                  <a:pt x="268" y="19"/>
                  <a:pt x="268" y="19"/>
                  <a:pt x="268" y="19"/>
                </a:cubicBezTo>
                <a:cubicBezTo>
                  <a:pt x="268" y="20"/>
                  <a:pt x="268" y="20"/>
                  <a:pt x="268" y="20"/>
                </a:cubicBezTo>
                <a:cubicBezTo>
                  <a:pt x="267" y="20"/>
                  <a:pt x="267" y="20"/>
                  <a:pt x="267" y="20"/>
                </a:cubicBezTo>
                <a:cubicBezTo>
                  <a:pt x="266" y="21"/>
                  <a:pt x="264" y="21"/>
                  <a:pt x="263" y="22"/>
                </a:cubicBezTo>
                <a:cubicBezTo>
                  <a:pt x="262" y="22"/>
                  <a:pt x="262" y="22"/>
                  <a:pt x="262" y="22"/>
                </a:cubicBezTo>
                <a:cubicBezTo>
                  <a:pt x="262" y="22"/>
                  <a:pt x="262" y="22"/>
                  <a:pt x="262" y="22"/>
                </a:cubicBezTo>
                <a:cubicBezTo>
                  <a:pt x="261" y="22"/>
                  <a:pt x="261" y="22"/>
                  <a:pt x="261" y="22"/>
                </a:cubicBezTo>
                <a:cubicBezTo>
                  <a:pt x="261" y="22"/>
                  <a:pt x="261" y="22"/>
                  <a:pt x="261" y="22"/>
                </a:cubicBezTo>
                <a:cubicBezTo>
                  <a:pt x="261" y="22"/>
                  <a:pt x="261" y="22"/>
                  <a:pt x="261" y="22"/>
                </a:cubicBezTo>
                <a:cubicBezTo>
                  <a:pt x="261" y="23"/>
                  <a:pt x="261" y="23"/>
                  <a:pt x="261" y="23"/>
                </a:cubicBezTo>
                <a:cubicBezTo>
                  <a:pt x="261" y="23"/>
                  <a:pt x="261" y="23"/>
                  <a:pt x="261" y="23"/>
                </a:cubicBezTo>
                <a:cubicBezTo>
                  <a:pt x="261" y="23"/>
                  <a:pt x="261" y="23"/>
                  <a:pt x="261" y="23"/>
                </a:cubicBezTo>
                <a:cubicBezTo>
                  <a:pt x="260" y="23"/>
                  <a:pt x="260" y="23"/>
                  <a:pt x="259" y="24"/>
                </a:cubicBezTo>
                <a:cubicBezTo>
                  <a:pt x="259" y="24"/>
                  <a:pt x="259" y="24"/>
                  <a:pt x="259" y="24"/>
                </a:cubicBezTo>
                <a:cubicBezTo>
                  <a:pt x="259" y="24"/>
                  <a:pt x="258" y="24"/>
                  <a:pt x="258" y="24"/>
                </a:cubicBezTo>
                <a:cubicBezTo>
                  <a:pt x="257" y="25"/>
                  <a:pt x="257" y="25"/>
                  <a:pt x="257" y="25"/>
                </a:cubicBezTo>
                <a:cubicBezTo>
                  <a:pt x="257" y="25"/>
                  <a:pt x="257" y="25"/>
                  <a:pt x="257" y="25"/>
                </a:cubicBezTo>
                <a:cubicBezTo>
                  <a:pt x="256" y="25"/>
                  <a:pt x="256" y="25"/>
                  <a:pt x="256" y="25"/>
                </a:cubicBezTo>
                <a:cubicBezTo>
                  <a:pt x="256" y="26"/>
                  <a:pt x="255" y="26"/>
                  <a:pt x="254" y="26"/>
                </a:cubicBezTo>
                <a:cubicBezTo>
                  <a:pt x="254" y="27"/>
                  <a:pt x="253" y="27"/>
                  <a:pt x="252" y="27"/>
                </a:cubicBezTo>
                <a:cubicBezTo>
                  <a:pt x="252" y="28"/>
                  <a:pt x="252" y="28"/>
                  <a:pt x="252" y="28"/>
                </a:cubicBezTo>
                <a:cubicBezTo>
                  <a:pt x="251" y="28"/>
                  <a:pt x="251" y="28"/>
                  <a:pt x="251" y="28"/>
                </a:cubicBezTo>
                <a:cubicBezTo>
                  <a:pt x="251" y="28"/>
                  <a:pt x="251" y="28"/>
                  <a:pt x="250" y="29"/>
                </a:cubicBezTo>
                <a:cubicBezTo>
                  <a:pt x="249" y="29"/>
                  <a:pt x="249" y="29"/>
                  <a:pt x="247" y="30"/>
                </a:cubicBezTo>
                <a:cubicBezTo>
                  <a:pt x="246" y="31"/>
                  <a:pt x="245" y="31"/>
                  <a:pt x="244" y="32"/>
                </a:cubicBezTo>
                <a:cubicBezTo>
                  <a:pt x="243" y="32"/>
                  <a:pt x="242" y="32"/>
                  <a:pt x="242" y="33"/>
                </a:cubicBezTo>
                <a:cubicBezTo>
                  <a:pt x="242" y="33"/>
                  <a:pt x="242" y="33"/>
                  <a:pt x="242" y="33"/>
                </a:cubicBezTo>
                <a:cubicBezTo>
                  <a:pt x="242" y="33"/>
                  <a:pt x="241" y="33"/>
                  <a:pt x="240" y="34"/>
                </a:cubicBezTo>
                <a:cubicBezTo>
                  <a:pt x="239" y="34"/>
                  <a:pt x="239" y="34"/>
                  <a:pt x="239" y="34"/>
                </a:cubicBezTo>
                <a:cubicBezTo>
                  <a:pt x="238" y="35"/>
                  <a:pt x="237" y="35"/>
                  <a:pt x="235" y="36"/>
                </a:cubicBezTo>
                <a:cubicBezTo>
                  <a:pt x="235" y="36"/>
                  <a:pt x="235" y="36"/>
                  <a:pt x="235" y="36"/>
                </a:cubicBezTo>
                <a:cubicBezTo>
                  <a:pt x="234" y="36"/>
                  <a:pt x="233" y="37"/>
                  <a:pt x="233" y="37"/>
                </a:cubicBezTo>
                <a:cubicBezTo>
                  <a:pt x="232" y="38"/>
                  <a:pt x="232" y="38"/>
                  <a:pt x="232" y="38"/>
                </a:cubicBezTo>
                <a:cubicBezTo>
                  <a:pt x="232" y="38"/>
                  <a:pt x="232" y="38"/>
                  <a:pt x="232" y="38"/>
                </a:cubicBezTo>
                <a:cubicBezTo>
                  <a:pt x="233" y="38"/>
                  <a:pt x="233" y="38"/>
                  <a:pt x="234" y="38"/>
                </a:cubicBezTo>
                <a:cubicBezTo>
                  <a:pt x="235" y="37"/>
                  <a:pt x="235" y="37"/>
                  <a:pt x="237" y="38"/>
                </a:cubicBezTo>
                <a:cubicBezTo>
                  <a:pt x="234" y="39"/>
                  <a:pt x="234" y="39"/>
                  <a:pt x="233" y="40"/>
                </a:cubicBezTo>
                <a:cubicBezTo>
                  <a:pt x="233" y="40"/>
                  <a:pt x="233" y="40"/>
                  <a:pt x="233" y="40"/>
                </a:cubicBezTo>
                <a:cubicBezTo>
                  <a:pt x="233" y="40"/>
                  <a:pt x="233" y="40"/>
                  <a:pt x="233" y="40"/>
                </a:cubicBezTo>
                <a:cubicBezTo>
                  <a:pt x="233" y="40"/>
                  <a:pt x="233" y="40"/>
                  <a:pt x="233" y="40"/>
                </a:cubicBezTo>
                <a:cubicBezTo>
                  <a:pt x="233" y="40"/>
                  <a:pt x="233" y="40"/>
                  <a:pt x="233" y="40"/>
                </a:cubicBezTo>
                <a:cubicBezTo>
                  <a:pt x="233" y="40"/>
                  <a:pt x="233" y="40"/>
                  <a:pt x="233" y="40"/>
                </a:cubicBezTo>
                <a:cubicBezTo>
                  <a:pt x="233" y="40"/>
                  <a:pt x="233" y="40"/>
                  <a:pt x="233" y="40"/>
                </a:cubicBezTo>
                <a:cubicBezTo>
                  <a:pt x="233" y="40"/>
                  <a:pt x="233" y="40"/>
                  <a:pt x="233" y="40"/>
                </a:cubicBezTo>
                <a:cubicBezTo>
                  <a:pt x="233" y="40"/>
                  <a:pt x="233" y="40"/>
                  <a:pt x="233" y="40"/>
                </a:cubicBezTo>
                <a:cubicBezTo>
                  <a:pt x="232" y="42"/>
                  <a:pt x="232" y="42"/>
                  <a:pt x="231" y="43"/>
                </a:cubicBezTo>
                <a:cubicBezTo>
                  <a:pt x="230" y="43"/>
                  <a:pt x="230" y="43"/>
                  <a:pt x="230" y="43"/>
                </a:cubicBezTo>
                <a:cubicBezTo>
                  <a:pt x="230" y="43"/>
                  <a:pt x="230" y="43"/>
                  <a:pt x="229" y="43"/>
                </a:cubicBezTo>
                <a:cubicBezTo>
                  <a:pt x="229" y="43"/>
                  <a:pt x="229" y="43"/>
                  <a:pt x="229" y="43"/>
                </a:cubicBezTo>
                <a:cubicBezTo>
                  <a:pt x="229" y="43"/>
                  <a:pt x="229" y="43"/>
                  <a:pt x="228" y="42"/>
                </a:cubicBezTo>
                <a:cubicBezTo>
                  <a:pt x="229" y="42"/>
                  <a:pt x="229" y="42"/>
                  <a:pt x="229" y="42"/>
                </a:cubicBezTo>
                <a:cubicBezTo>
                  <a:pt x="219" y="46"/>
                  <a:pt x="219" y="46"/>
                  <a:pt x="219" y="46"/>
                </a:cubicBezTo>
                <a:cubicBezTo>
                  <a:pt x="219" y="47"/>
                  <a:pt x="219" y="47"/>
                  <a:pt x="217" y="49"/>
                </a:cubicBezTo>
                <a:cubicBezTo>
                  <a:pt x="220" y="48"/>
                  <a:pt x="220" y="48"/>
                  <a:pt x="221" y="48"/>
                </a:cubicBezTo>
                <a:cubicBezTo>
                  <a:pt x="222" y="47"/>
                  <a:pt x="223" y="46"/>
                  <a:pt x="224" y="46"/>
                </a:cubicBezTo>
                <a:cubicBezTo>
                  <a:pt x="224" y="45"/>
                  <a:pt x="224" y="45"/>
                  <a:pt x="224" y="45"/>
                </a:cubicBezTo>
                <a:cubicBezTo>
                  <a:pt x="225" y="44"/>
                  <a:pt x="225" y="44"/>
                  <a:pt x="225" y="44"/>
                </a:cubicBezTo>
                <a:cubicBezTo>
                  <a:pt x="225" y="44"/>
                  <a:pt x="225" y="44"/>
                  <a:pt x="226" y="44"/>
                </a:cubicBezTo>
                <a:cubicBezTo>
                  <a:pt x="226" y="45"/>
                  <a:pt x="226" y="45"/>
                  <a:pt x="226" y="45"/>
                </a:cubicBezTo>
                <a:cubicBezTo>
                  <a:pt x="226" y="45"/>
                  <a:pt x="226" y="45"/>
                  <a:pt x="227" y="46"/>
                </a:cubicBezTo>
                <a:cubicBezTo>
                  <a:pt x="226" y="46"/>
                  <a:pt x="226" y="46"/>
                  <a:pt x="226" y="46"/>
                </a:cubicBezTo>
                <a:cubicBezTo>
                  <a:pt x="226" y="46"/>
                  <a:pt x="225" y="47"/>
                  <a:pt x="225" y="47"/>
                </a:cubicBezTo>
                <a:cubicBezTo>
                  <a:pt x="224" y="47"/>
                  <a:pt x="223" y="48"/>
                  <a:pt x="222" y="48"/>
                </a:cubicBezTo>
                <a:cubicBezTo>
                  <a:pt x="222" y="48"/>
                  <a:pt x="222" y="48"/>
                  <a:pt x="221" y="49"/>
                </a:cubicBezTo>
                <a:cubicBezTo>
                  <a:pt x="221" y="49"/>
                  <a:pt x="220" y="50"/>
                  <a:pt x="220" y="50"/>
                </a:cubicBezTo>
                <a:cubicBezTo>
                  <a:pt x="219" y="51"/>
                  <a:pt x="218" y="52"/>
                  <a:pt x="217" y="52"/>
                </a:cubicBezTo>
                <a:cubicBezTo>
                  <a:pt x="217" y="52"/>
                  <a:pt x="216" y="52"/>
                  <a:pt x="215" y="52"/>
                </a:cubicBezTo>
                <a:cubicBezTo>
                  <a:pt x="215" y="52"/>
                  <a:pt x="214" y="53"/>
                  <a:pt x="213" y="53"/>
                </a:cubicBezTo>
                <a:cubicBezTo>
                  <a:pt x="213" y="53"/>
                  <a:pt x="213" y="53"/>
                  <a:pt x="213" y="53"/>
                </a:cubicBezTo>
                <a:cubicBezTo>
                  <a:pt x="213" y="53"/>
                  <a:pt x="213" y="53"/>
                  <a:pt x="212" y="53"/>
                </a:cubicBezTo>
                <a:cubicBezTo>
                  <a:pt x="211" y="54"/>
                  <a:pt x="209" y="55"/>
                  <a:pt x="208" y="55"/>
                </a:cubicBezTo>
                <a:cubicBezTo>
                  <a:pt x="206" y="56"/>
                  <a:pt x="204" y="56"/>
                  <a:pt x="203" y="58"/>
                </a:cubicBezTo>
                <a:cubicBezTo>
                  <a:pt x="203" y="58"/>
                  <a:pt x="203" y="58"/>
                  <a:pt x="202" y="59"/>
                </a:cubicBezTo>
                <a:cubicBezTo>
                  <a:pt x="193" y="66"/>
                  <a:pt x="193" y="66"/>
                  <a:pt x="193" y="67"/>
                </a:cubicBezTo>
                <a:cubicBezTo>
                  <a:pt x="194" y="67"/>
                  <a:pt x="194" y="67"/>
                  <a:pt x="195" y="67"/>
                </a:cubicBezTo>
                <a:cubicBezTo>
                  <a:pt x="195" y="67"/>
                  <a:pt x="195" y="67"/>
                  <a:pt x="195" y="67"/>
                </a:cubicBezTo>
                <a:cubicBezTo>
                  <a:pt x="195" y="68"/>
                  <a:pt x="194" y="68"/>
                  <a:pt x="194" y="69"/>
                </a:cubicBezTo>
                <a:cubicBezTo>
                  <a:pt x="193" y="69"/>
                  <a:pt x="193" y="68"/>
                  <a:pt x="193" y="69"/>
                </a:cubicBezTo>
                <a:cubicBezTo>
                  <a:pt x="187" y="73"/>
                  <a:pt x="187" y="73"/>
                  <a:pt x="186" y="74"/>
                </a:cubicBezTo>
                <a:cubicBezTo>
                  <a:pt x="188" y="74"/>
                  <a:pt x="189" y="72"/>
                  <a:pt x="191" y="73"/>
                </a:cubicBezTo>
                <a:cubicBezTo>
                  <a:pt x="190" y="73"/>
                  <a:pt x="189" y="74"/>
                  <a:pt x="187" y="76"/>
                </a:cubicBezTo>
                <a:cubicBezTo>
                  <a:pt x="182" y="79"/>
                  <a:pt x="178" y="81"/>
                  <a:pt x="173" y="94"/>
                </a:cubicBezTo>
                <a:cubicBezTo>
                  <a:pt x="173" y="95"/>
                  <a:pt x="173" y="95"/>
                  <a:pt x="173" y="95"/>
                </a:cubicBezTo>
                <a:cubicBezTo>
                  <a:pt x="173" y="95"/>
                  <a:pt x="173" y="96"/>
                  <a:pt x="173" y="97"/>
                </a:cubicBezTo>
                <a:cubicBezTo>
                  <a:pt x="174" y="97"/>
                  <a:pt x="174" y="97"/>
                  <a:pt x="175" y="96"/>
                </a:cubicBezTo>
                <a:cubicBezTo>
                  <a:pt x="175" y="96"/>
                  <a:pt x="175" y="96"/>
                  <a:pt x="176" y="96"/>
                </a:cubicBezTo>
                <a:cubicBezTo>
                  <a:pt x="176" y="96"/>
                  <a:pt x="176" y="96"/>
                  <a:pt x="177" y="97"/>
                </a:cubicBezTo>
                <a:cubicBezTo>
                  <a:pt x="176" y="97"/>
                  <a:pt x="176" y="98"/>
                  <a:pt x="175" y="99"/>
                </a:cubicBezTo>
                <a:cubicBezTo>
                  <a:pt x="176" y="99"/>
                  <a:pt x="176" y="100"/>
                  <a:pt x="177" y="100"/>
                </a:cubicBezTo>
                <a:cubicBezTo>
                  <a:pt x="176" y="101"/>
                  <a:pt x="176" y="102"/>
                  <a:pt x="176" y="102"/>
                </a:cubicBezTo>
                <a:cubicBezTo>
                  <a:pt x="177" y="102"/>
                  <a:pt x="180" y="102"/>
                  <a:pt x="182" y="100"/>
                </a:cubicBezTo>
                <a:cubicBezTo>
                  <a:pt x="182" y="100"/>
                  <a:pt x="182" y="99"/>
                  <a:pt x="183" y="99"/>
                </a:cubicBezTo>
                <a:cubicBezTo>
                  <a:pt x="194" y="85"/>
                  <a:pt x="196" y="85"/>
                  <a:pt x="197" y="85"/>
                </a:cubicBezTo>
                <a:cubicBezTo>
                  <a:pt x="197" y="85"/>
                  <a:pt x="198" y="85"/>
                  <a:pt x="198" y="85"/>
                </a:cubicBezTo>
                <a:cubicBezTo>
                  <a:pt x="201" y="85"/>
                  <a:pt x="203" y="82"/>
                  <a:pt x="205" y="81"/>
                </a:cubicBezTo>
                <a:cubicBezTo>
                  <a:pt x="206" y="80"/>
                  <a:pt x="208" y="79"/>
                  <a:pt x="209" y="77"/>
                </a:cubicBezTo>
                <a:cubicBezTo>
                  <a:pt x="211" y="76"/>
                  <a:pt x="211" y="76"/>
                  <a:pt x="220" y="70"/>
                </a:cubicBezTo>
                <a:cubicBezTo>
                  <a:pt x="221" y="70"/>
                  <a:pt x="222" y="70"/>
                  <a:pt x="223" y="70"/>
                </a:cubicBezTo>
                <a:cubicBezTo>
                  <a:pt x="224" y="68"/>
                  <a:pt x="224" y="68"/>
                  <a:pt x="225" y="67"/>
                </a:cubicBezTo>
                <a:cubicBezTo>
                  <a:pt x="226" y="67"/>
                  <a:pt x="226" y="67"/>
                  <a:pt x="227" y="68"/>
                </a:cubicBezTo>
                <a:cubicBezTo>
                  <a:pt x="225" y="69"/>
                  <a:pt x="225" y="69"/>
                  <a:pt x="225" y="70"/>
                </a:cubicBezTo>
                <a:cubicBezTo>
                  <a:pt x="228" y="71"/>
                  <a:pt x="229" y="68"/>
                  <a:pt x="232" y="67"/>
                </a:cubicBezTo>
                <a:cubicBezTo>
                  <a:pt x="232" y="67"/>
                  <a:pt x="232" y="67"/>
                  <a:pt x="233" y="67"/>
                </a:cubicBezTo>
                <a:cubicBezTo>
                  <a:pt x="234" y="67"/>
                  <a:pt x="234" y="67"/>
                  <a:pt x="235" y="66"/>
                </a:cubicBezTo>
                <a:cubicBezTo>
                  <a:pt x="237" y="65"/>
                  <a:pt x="239" y="64"/>
                  <a:pt x="241" y="63"/>
                </a:cubicBezTo>
                <a:cubicBezTo>
                  <a:pt x="242" y="63"/>
                  <a:pt x="242" y="63"/>
                  <a:pt x="245" y="61"/>
                </a:cubicBezTo>
                <a:cubicBezTo>
                  <a:pt x="247" y="61"/>
                  <a:pt x="247" y="61"/>
                  <a:pt x="247" y="61"/>
                </a:cubicBezTo>
                <a:cubicBezTo>
                  <a:pt x="247" y="60"/>
                  <a:pt x="247" y="60"/>
                  <a:pt x="248" y="60"/>
                </a:cubicBezTo>
                <a:cubicBezTo>
                  <a:pt x="251" y="58"/>
                  <a:pt x="251" y="58"/>
                  <a:pt x="252" y="57"/>
                </a:cubicBezTo>
                <a:cubicBezTo>
                  <a:pt x="252" y="56"/>
                  <a:pt x="252" y="56"/>
                  <a:pt x="252" y="56"/>
                </a:cubicBezTo>
                <a:cubicBezTo>
                  <a:pt x="252" y="56"/>
                  <a:pt x="252" y="56"/>
                  <a:pt x="253" y="57"/>
                </a:cubicBezTo>
                <a:cubicBezTo>
                  <a:pt x="253" y="57"/>
                  <a:pt x="253" y="57"/>
                  <a:pt x="253" y="57"/>
                </a:cubicBezTo>
                <a:cubicBezTo>
                  <a:pt x="253" y="57"/>
                  <a:pt x="253" y="57"/>
                  <a:pt x="253" y="57"/>
                </a:cubicBezTo>
                <a:cubicBezTo>
                  <a:pt x="253" y="57"/>
                  <a:pt x="253" y="57"/>
                  <a:pt x="253" y="57"/>
                </a:cubicBezTo>
                <a:cubicBezTo>
                  <a:pt x="253" y="57"/>
                  <a:pt x="253" y="57"/>
                  <a:pt x="253" y="57"/>
                </a:cubicBezTo>
                <a:cubicBezTo>
                  <a:pt x="253" y="57"/>
                  <a:pt x="253" y="57"/>
                  <a:pt x="253" y="57"/>
                </a:cubicBezTo>
                <a:cubicBezTo>
                  <a:pt x="253" y="57"/>
                  <a:pt x="253" y="57"/>
                  <a:pt x="253" y="57"/>
                </a:cubicBezTo>
                <a:cubicBezTo>
                  <a:pt x="253" y="58"/>
                  <a:pt x="254" y="58"/>
                  <a:pt x="255" y="58"/>
                </a:cubicBezTo>
                <a:cubicBezTo>
                  <a:pt x="255" y="59"/>
                  <a:pt x="255" y="59"/>
                  <a:pt x="255" y="59"/>
                </a:cubicBezTo>
                <a:cubicBezTo>
                  <a:pt x="263" y="59"/>
                  <a:pt x="269" y="53"/>
                  <a:pt x="276" y="51"/>
                </a:cubicBezTo>
                <a:cubicBezTo>
                  <a:pt x="277" y="51"/>
                  <a:pt x="278" y="51"/>
                  <a:pt x="280" y="51"/>
                </a:cubicBezTo>
                <a:cubicBezTo>
                  <a:pt x="283" y="50"/>
                  <a:pt x="283" y="50"/>
                  <a:pt x="284" y="49"/>
                </a:cubicBezTo>
                <a:cubicBezTo>
                  <a:pt x="283" y="49"/>
                  <a:pt x="283" y="49"/>
                  <a:pt x="283" y="49"/>
                </a:cubicBezTo>
                <a:cubicBezTo>
                  <a:pt x="283" y="49"/>
                  <a:pt x="282" y="49"/>
                  <a:pt x="281" y="50"/>
                </a:cubicBezTo>
                <a:cubicBezTo>
                  <a:pt x="280" y="50"/>
                  <a:pt x="280" y="50"/>
                  <a:pt x="280" y="50"/>
                </a:cubicBezTo>
                <a:cubicBezTo>
                  <a:pt x="280" y="50"/>
                  <a:pt x="280" y="50"/>
                  <a:pt x="279" y="50"/>
                </a:cubicBezTo>
                <a:cubicBezTo>
                  <a:pt x="279" y="49"/>
                  <a:pt x="279" y="49"/>
                  <a:pt x="279" y="49"/>
                </a:cubicBezTo>
                <a:cubicBezTo>
                  <a:pt x="279" y="49"/>
                  <a:pt x="278" y="49"/>
                  <a:pt x="278" y="49"/>
                </a:cubicBezTo>
                <a:cubicBezTo>
                  <a:pt x="277" y="48"/>
                  <a:pt x="277" y="48"/>
                  <a:pt x="276" y="48"/>
                </a:cubicBezTo>
                <a:cubicBezTo>
                  <a:pt x="276" y="47"/>
                  <a:pt x="276" y="47"/>
                  <a:pt x="276" y="47"/>
                </a:cubicBezTo>
                <a:cubicBezTo>
                  <a:pt x="277" y="46"/>
                  <a:pt x="277" y="46"/>
                  <a:pt x="277" y="46"/>
                </a:cubicBezTo>
                <a:cubicBezTo>
                  <a:pt x="277" y="46"/>
                  <a:pt x="278" y="46"/>
                  <a:pt x="279" y="45"/>
                </a:cubicBezTo>
                <a:cubicBezTo>
                  <a:pt x="280" y="45"/>
                  <a:pt x="280" y="45"/>
                  <a:pt x="280" y="45"/>
                </a:cubicBezTo>
                <a:cubicBezTo>
                  <a:pt x="281" y="45"/>
                  <a:pt x="283" y="44"/>
                  <a:pt x="285" y="44"/>
                </a:cubicBezTo>
                <a:cubicBezTo>
                  <a:pt x="283" y="46"/>
                  <a:pt x="283" y="46"/>
                  <a:pt x="283" y="47"/>
                </a:cubicBezTo>
                <a:cubicBezTo>
                  <a:pt x="283" y="48"/>
                  <a:pt x="283" y="48"/>
                  <a:pt x="283" y="48"/>
                </a:cubicBezTo>
                <a:cubicBezTo>
                  <a:pt x="284" y="47"/>
                  <a:pt x="284" y="47"/>
                  <a:pt x="284" y="47"/>
                </a:cubicBezTo>
                <a:cubicBezTo>
                  <a:pt x="286" y="45"/>
                  <a:pt x="293" y="46"/>
                  <a:pt x="291" y="42"/>
                </a:cubicBezTo>
                <a:cubicBezTo>
                  <a:pt x="293" y="38"/>
                  <a:pt x="293" y="38"/>
                  <a:pt x="293" y="37"/>
                </a:cubicBezTo>
                <a:cubicBezTo>
                  <a:pt x="294" y="37"/>
                  <a:pt x="294" y="37"/>
                  <a:pt x="294" y="37"/>
                </a:cubicBezTo>
                <a:cubicBezTo>
                  <a:pt x="294" y="38"/>
                  <a:pt x="294" y="38"/>
                  <a:pt x="294" y="38"/>
                </a:cubicBezTo>
                <a:cubicBezTo>
                  <a:pt x="295" y="38"/>
                  <a:pt x="295" y="38"/>
                  <a:pt x="296" y="38"/>
                </a:cubicBezTo>
                <a:cubicBezTo>
                  <a:pt x="297" y="38"/>
                  <a:pt x="297" y="38"/>
                  <a:pt x="298" y="36"/>
                </a:cubicBezTo>
                <a:cubicBezTo>
                  <a:pt x="299" y="36"/>
                  <a:pt x="299" y="36"/>
                  <a:pt x="299" y="35"/>
                </a:cubicBezTo>
                <a:cubicBezTo>
                  <a:pt x="300" y="35"/>
                  <a:pt x="301" y="34"/>
                  <a:pt x="301" y="34"/>
                </a:cubicBezTo>
                <a:cubicBezTo>
                  <a:pt x="300" y="34"/>
                  <a:pt x="300" y="34"/>
                  <a:pt x="298" y="34"/>
                </a:cubicBezTo>
                <a:cubicBezTo>
                  <a:pt x="297" y="34"/>
                  <a:pt x="297" y="34"/>
                  <a:pt x="296" y="34"/>
                </a:cubicBezTo>
                <a:cubicBezTo>
                  <a:pt x="297" y="34"/>
                  <a:pt x="297" y="34"/>
                  <a:pt x="299" y="33"/>
                </a:cubicBezTo>
                <a:cubicBezTo>
                  <a:pt x="299" y="33"/>
                  <a:pt x="299" y="32"/>
                  <a:pt x="299" y="32"/>
                </a:cubicBezTo>
                <a:cubicBezTo>
                  <a:pt x="300" y="32"/>
                  <a:pt x="300" y="32"/>
                  <a:pt x="300" y="32"/>
                </a:cubicBezTo>
                <a:cubicBezTo>
                  <a:pt x="301" y="32"/>
                  <a:pt x="301" y="32"/>
                  <a:pt x="302" y="32"/>
                </a:cubicBezTo>
                <a:cubicBezTo>
                  <a:pt x="301" y="32"/>
                  <a:pt x="301" y="33"/>
                  <a:pt x="300" y="33"/>
                </a:cubicBezTo>
                <a:cubicBezTo>
                  <a:pt x="300" y="33"/>
                  <a:pt x="301" y="33"/>
                  <a:pt x="302" y="33"/>
                </a:cubicBezTo>
                <a:cubicBezTo>
                  <a:pt x="303" y="33"/>
                  <a:pt x="303" y="32"/>
                  <a:pt x="304" y="32"/>
                </a:cubicBezTo>
                <a:cubicBezTo>
                  <a:pt x="304" y="32"/>
                  <a:pt x="304" y="32"/>
                  <a:pt x="305" y="33"/>
                </a:cubicBezTo>
                <a:cubicBezTo>
                  <a:pt x="308" y="32"/>
                  <a:pt x="309" y="31"/>
                  <a:pt x="309" y="30"/>
                </a:cubicBezTo>
                <a:cubicBezTo>
                  <a:pt x="308" y="30"/>
                  <a:pt x="307" y="30"/>
                  <a:pt x="307" y="30"/>
                </a:cubicBezTo>
                <a:cubicBezTo>
                  <a:pt x="307" y="30"/>
                  <a:pt x="307" y="30"/>
                  <a:pt x="311" y="29"/>
                </a:cubicBezTo>
                <a:cubicBezTo>
                  <a:pt x="311" y="29"/>
                  <a:pt x="312" y="29"/>
                  <a:pt x="313" y="29"/>
                </a:cubicBezTo>
                <a:cubicBezTo>
                  <a:pt x="313" y="29"/>
                  <a:pt x="313" y="29"/>
                  <a:pt x="313" y="29"/>
                </a:cubicBezTo>
                <a:cubicBezTo>
                  <a:pt x="314" y="29"/>
                  <a:pt x="315" y="28"/>
                  <a:pt x="315" y="28"/>
                </a:cubicBezTo>
                <a:cubicBezTo>
                  <a:pt x="315" y="27"/>
                  <a:pt x="315" y="27"/>
                  <a:pt x="315" y="27"/>
                </a:cubicBezTo>
                <a:cubicBezTo>
                  <a:pt x="316" y="26"/>
                  <a:pt x="316" y="26"/>
                  <a:pt x="318" y="24"/>
                </a:cubicBezTo>
                <a:cubicBezTo>
                  <a:pt x="318" y="24"/>
                  <a:pt x="319" y="24"/>
                  <a:pt x="320" y="24"/>
                </a:cubicBezTo>
                <a:cubicBezTo>
                  <a:pt x="320" y="24"/>
                  <a:pt x="321" y="23"/>
                  <a:pt x="322" y="22"/>
                </a:cubicBezTo>
                <a:cubicBezTo>
                  <a:pt x="322" y="22"/>
                  <a:pt x="323" y="21"/>
                  <a:pt x="324" y="20"/>
                </a:cubicBezTo>
                <a:cubicBezTo>
                  <a:pt x="323" y="20"/>
                  <a:pt x="323" y="20"/>
                  <a:pt x="322" y="20"/>
                </a:cubicBezTo>
                <a:cubicBezTo>
                  <a:pt x="323" y="20"/>
                  <a:pt x="323" y="20"/>
                  <a:pt x="323" y="19"/>
                </a:cubicBezTo>
                <a:cubicBezTo>
                  <a:pt x="323" y="19"/>
                  <a:pt x="323" y="19"/>
                  <a:pt x="323" y="19"/>
                </a:cubicBezTo>
                <a:cubicBezTo>
                  <a:pt x="324" y="19"/>
                  <a:pt x="324" y="19"/>
                  <a:pt x="324" y="19"/>
                </a:cubicBezTo>
                <a:cubicBezTo>
                  <a:pt x="325" y="18"/>
                  <a:pt x="325" y="18"/>
                  <a:pt x="327" y="18"/>
                </a:cubicBezTo>
                <a:cubicBezTo>
                  <a:pt x="327" y="18"/>
                  <a:pt x="327" y="18"/>
                  <a:pt x="328" y="19"/>
                </a:cubicBezTo>
                <a:cubicBezTo>
                  <a:pt x="327" y="19"/>
                  <a:pt x="327" y="19"/>
                  <a:pt x="327" y="19"/>
                </a:cubicBezTo>
                <a:cubicBezTo>
                  <a:pt x="325" y="20"/>
                  <a:pt x="325" y="20"/>
                  <a:pt x="324" y="21"/>
                </a:cubicBezTo>
                <a:cubicBezTo>
                  <a:pt x="324" y="21"/>
                  <a:pt x="324" y="21"/>
                  <a:pt x="324" y="21"/>
                </a:cubicBezTo>
                <a:cubicBezTo>
                  <a:pt x="326" y="20"/>
                  <a:pt x="327" y="19"/>
                  <a:pt x="330" y="18"/>
                </a:cubicBezTo>
                <a:cubicBezTo>
                  <a:pt x="330" y="18"/>
                  <a:pt x="330" y="17"/>
                  <a:pt x="331" y="17"/>
                </a:cubicBezTo>
                <a:cubicBezTo>
                  <a:pt x="331" y="17"/>
                  <a:pt x="331" y="17"/>
                  <a:pt x="331" y="16"/>
                </a:cubicBezTo>
                <a:cubicBezTo>
                  <a:pt x="331" y="16"/>
                  <a:pt x="330" y="16"/>
                  <a:pt x="330" y="16"/>
                </a:cubicBezTo>
                <a:cubicBezTo>
                  <a:pt x="330" y="16"/>
                  <a:pt x="330" y="16"/>
                  <a:pt x="329" y="16"/>
                </a:cubicBezTo>
                <a:cubicBezTo>
                  <a:pt x="330" y="16"/>
                  <a:pt x="330" y="16"/>
                  <a:pt x="331" y="15"/>
                </a:cubicBezTo>
                <a:cubicBezTo>
                  <a:pt x="332" y="15"/>
                  <a:pt x="332" y="15"/>
                  <a:pt x="332" y="15"/>
                </a:cubicBezTo>
                <a:cubicBezTo>
                  <a:pt x="333" y="15"/>
                  <a:pt x="333" y="15"/>
                  <a:pt x="334" y="14"/>
                </a:cubicBezTo>
                <a:cubicBezTo>
                  <a:pt x="333" y="14"/>
                  <a:pt x="333" y="14"/>
                  <a:pt x="330" y="15"/>
                </a:cubicBezTo>
                <a:cubicBezTo>
                  <a:pt x="331" y="14"/>
                  <a:pt x="332" y="14"/>
                  <a:pt x="333" y="13"/>
                </a:cubicBezTo>
                <a:cubicBezTo>
                  <a:pt x="333" y="13"/>
                  <a:pt x="333" y="13"/>
                  <a:pt x="338" y="11"/>
                </a:cubicBezTo>
                <a:cubicBezTo>
                  <a:pt x="339" y="11"/>
                  <a:pt x="339" y="11"/>
                  <a:pt x="339" y="11"/>
                </a:cubicBezTo>
                <a:cubicBezTo>
                  <a:pt x="340" y="10"/>
                  <a:pt x="340" y="10"/>
                  <a:pt x="342" y="10"/>
                </a:cubicBezTo>
                <a:cubicBezTo>
                  <a:pt x="342" y="10"/>
                  <a:pt x="342" y="10"/>
                  <a:pt x="343" y="10"/>
                </a:cubicBezTo>
                <a:cubicBezTo>
                  <a:pt x="343" y="10"/>
                  <a:pt x="346" y="8"/>
                  <a:pt x="353" y="6"/>
                </a:cubicBezTo>
                <a:cubicBezTo>
                  <a:pt x="354" y="6"/>
                  <a:pt x="354" y="6"/>
                  <a:pt x="354" y="6"/>
                </a:cubicBezTo>
                <a:cubicBezTo>
                  <a:pt x="354" y="6"/>
                  <a:pt x="353" y="6"/>
                  <a:pt x="352" y="6"/>
                </a:cubicBezTo>
                <a:cubicBezTo>
                  <a:pt x="352" y="6"/>
                  <a:pt x="352" y="6"/>
                  <a:pt x="352" y="6"/>
                </a:cubicBezTo>
                <a:cubicBezTo>
                  <a:pt x="353" y="6"/>
                  <a:pt x="354" y="6"/>
                  <a:pt x="354" y="6"/>
                </a:cubicBezTo>
                <a:cubicBezTo>
                  <a:pt x="355" y="6"/>
                  <a:pt x="355" y="6"/>
                  <a:pt x="355" y="6"/>
                </a:cubicBezTo>
                <a:cubicBezTo>
                  <a:pt x="356" y="5"/>
                  <a:pt x="358" y="5"/>
                  <a:pt x="359" y="5"/>
                </a:cubicBezTo>
                <a:cubicBezTo>
                  <a:pt x="359" y="5"/>
                  <a:pt x="359" y="5"/>
                  <a:pt x="360" y="5"/>
                </a:cubicBezTo>
                <a:cubicBezTo>
                  <a:pt x="361" y="5"/>
                  <a:pt x="361" y="5"/>
                  <a:pt x="363" y="4"/>
                </a:cubicBezTo>
                <a:moveTo>
                  <a:pt x="346" y="1"/>
                </a:moveTo>
                <a:cubicBezTo>
                  <a:pt x="347" y="1"/>
                  <a:pt x="348" y="1"/>
                  <a:pt x="349" y="1"/>
                </a:cubicBezTo>
                <a:cubicBezTo>
                  <a:pt x="347" y="1"/>
                  <a:pt x="347" y="1"/>
                  <a:pt x="347" y="1"/>
                </a:cubicBezTo>
                <a:cubicBezTo>
                  <a:pt x="348" y="1"/>
                  <a:pt x="348" y="1"/>
                  <a:pt x="348" y="1"/>
                </a:cubicBezTo>
                <a:cubicBezTo>
                  <a:pt x="351" y="0"/>
                  <a:pt x="351" y="0"/>
                  <a:pt x="351" y="0"/>
                </a:cubicBezTo>
                <a:cubicBezTo>
                  <a:pt x="354" y="0"/>
                  <a:pt x="354" y="0"/>
                  <a:pt x="354" y="0"/>
                </a:cubicBezTo>
                <a:cubicBezTo>
                  <a:pt x="352" y="0"/>
                  <a:pt x="352" y="0"/>
                  <a:pt x="352" y="0"/>
                </a:cubicBezTo>
                <a:cubicBezTo>
                  <a:pt x="352" y="0"/>
                  <a:pt x="352" y="0"/>
                  <a:pt x="352" y="0"/>
                </a:cubicBezTo>
                <a:cubicBezTo>
                  <a:pt x="350" y="0"/>
                  <a:pt x="350" y="0"/>
                  <a:pt x="350" y="0"/>
                </a:cubicBezTo>
                <a:cubicBezTo>
                  <a:pt x="353" y="0"/>
                  <a:pt x="353" y="0"/>
                  <a:pt x="353" y="0"/>
                </a:cubicBezTo>
                <a:cubicBezTo>
                  <a:pt x="353" y="0"/>
                  <a:pt x="353" y="0"/>
                  <a:pt x="353" y="0"/>
                </a:cubicBezTo>
                <a:cubicBezTo>
                  <a:pt x="353" y="0"/>
                  <a:pt x="354" y="0"/>
                  <a:pt x="355" y="0"/>
                </a:cubicBezTo>
                <a:cubicBezTo>
                  <a:pt x="355" y="0"/>
                  <a:pt x="356" y="0"/>
                  <a:pt x="356" y="0"/>
                </a:cubicBezTo>
                <a:cubicBezTo>
                  <a:pt x="355" y="0"/>
                  <a:pt x="353" y="0"/>
                  <a:pt x="352" y="0"/>
                </a:cubicBezTo>
                <a:cubicBezTo>
                  <a:pt x="353" y="0"/>
                  <a:pt x="353" y="0"/>
                  <a:pt x="354" y="0"/>
                </a:cubicBezTo>
                <a:cubicBezTo>
                  <a:pt x="353" y="0"/>
                  <a:pt x="352" y="0"/>
                  <a:pt x="351" y="0"/>
                </a:cubicBezTo>
                <a:cubicBezTo>
                  <a:pt x="352" y="0"/>
                  <a:pt x="353" y="0"/>
                  <a:pt x="355" y="0"/>
                </a:cubicBezTo>
                <a:cubicBezTo>
                  <a:pt x="355" y="0"/>
                  <a:pt x="355" y="0"/>
                  <a:pt x="355" y="0"/>
                </a:cubicBezTo>
                <a:cubicBezTo>
                  <a:pt x="354" y="0"/>
                  <a:pt x="352" y="0"/>
                  <a:pt x="349" y="0"/>
                </a:cubicBezTo>
                <a:cubicBezTo>
                  <a:pt x="349" y="0"/>
                  <a:pt x="349" y="0"/>
                  <a:pt x="349" y="0"/>
                </a:cubicBezTo>
                <a:cubicBezTo>
                  <a:pt x="350" y="0"/>
                  <a:pt x="351" y="0"/>
                  <a:pt x="352" y="0"/>
                </a:cubicBezTo>
                <a:cubicBezTo>
                  <a:pt x="352" y="0"/>
                  <a:pt x="352" y="0"/>
                  <a:pt x="352" y="0"/>
                </a:cubicBezTo>
                <a:cubicBezTo>
                  <a:pt x="349" y="0"/>
                  <a:pt x="349" y="0"/>
                  <a:pt x="349" y="0"/>
                </a:cubicBezTo>
                <a:cubicBezTo>
                  <a:pt x="349" y="0"/>
                  <a:pt x="349" y="0"/>
                  <a:pt x="349" y="0"/>
                </a:cubicBezTo>
                <a:cubicBezTo>
                  <a:pt x="350" y="0"/>
                  <a:pt x="350" y="0"/>
                  <a:pt x="350" y="0"/>
                </a:cubicBezTo>
                <a:cubicBezTo>
                  <a:pt x="349" y="0"/>
                  <a:pt x="348" y="0"/>
                  <a:pt x="347" y="0"/>
                </a:cubicBezTo>
                <a:cubicBezTo>
                  <a:pt x="344" y="0"/>
                  <a:pt x="344" y="0"/>
                  <a:pt x="344" y="0"/>
                </a:cubicBezTo>
                <a:cubicBezTo>
                  <a:pt x="344" y="0"/>
                  <a:pt x="344" y="0"/>
                  <a:pt x="344" y="0"/>
                </a:cubicBezTo>
                <a:cubicBezTo>
                  <a:pt x="341" y="1"/>
                  <a:pt x="339" y="1"/>
                  <a:pt x="336" y="1"/>
                </a:cubicBezTo>
                <a:cubicBezTo>
                  <a:pt x="337" y="1"/>
                  <a:pt x="339" y="1"/>
                  <a:pt x="340" y="1"/>
                </a:cubicBezTo>
                <a:cubicBezTo>
                  <a:pt x="340" y="1"/>
                  <a:pt x="340" y="1"/>
                  <a:pt x="340" y="1"/>
                </a:cubicBezTo>
                <a:cubicBezTo>
                  <a:pt x="341" y="1"/>
                  <a:pt x="343" y="1"/>
                  <a:pt x="345" y="0"/>
                </a:cubicBezTo>
                <a:cubicBezTo>
                  <a:pt x="344" y="0"/>
                  <a:pt x="344" y="0"/>
                  <a:pt x="344" y="0"/>
                </a:cubicBezTo>
                <a:cubicBezTo>
                  <a:pt x="346" y="0"/>
                  <a:pt x="346" y="0"/>
                  <a:pt x="346" y="0"/>
                </a:cubicBezTo>
                <a:cubicBezTo>
                  <a:pt x="346" y="0"/>
                  <a:pt x="346" y="0"/>
                  <a:pt x="346" y="0"/>
                </a:cubicBezTo>
                <a:cubicBezTo>
                  <a:pt x="343" y="0"/>
                  <a:pt x="341" y="1"/>
                  <a:pt x="339" y="1"/>
                </a:cubicBezTo>
                <a:cubicBezTo>
                  <a:pt x="339" y="1"/>
                  <a:pt x="339" y="1"/>
                  <a:pt x="339" y="1"/>
                </a:cubicBezTo>
                <a:cubicBezTo>
                  <a:pt x="341" y="1"/>
                  <a:pt x="341" y="1"/>
                  <a:pt x="341" y="1"/>
                </a:cubicBezTo>
                <a:cubicBezTo>
                  <a:pt x="341" y="1"/>
                  <a:pt x="341" y="1"/>
                  <a:pt x="341" y="1"/>
                </a:cubicBezTo>
                <a:cubicBezTo>
                  <a:pt x="341" y="1"/>
                  <a:pt x="341" y="1"/>
                  <a:pt x="337" y="1"/>
                </a:cubicBezTo>
                <a:cubicBezTo>
                  <a:pt x="337" y="1"/>
                  <a:pt x="337" y="1"/>
                  <a:pt x="337" y="1"/>
                </a:cubicBezTo>
                <a:cubicBezTo>
                  <a:pt x="337" y="1"/>
                  <a:pt x="337" y="1"/>
                  <a:pt x="337" y="1"/>
                </a:cubicBezTo>
                <a:cubicBezTo>
                  <a:pt x="335" y="1"/>
                  <a:pt x="335" y="1"/>
                  <a:pt x="335" y="1"/>
                </a:cubicBezTo>
                <a:cubicBezTo>
                  <a:pt x="335" y="1"/>
                  <a:pt x="335" y="1"/>
                  <a:pt x="335" y="1"/>
                </a:cubicBezTo>
                <a:cubicBezTo>
                  <a:pt x="332" y="1"/>
                  <a:pt x="332" y="1"/>
                  <a:pt x="332" y="1"/>
                </a:cubicBezTo>
                <a:cubicBezTo>
                  <a:pt x="332" y="1"/>
                  <a:pt x="332" y="1"/>
                  <a:pt x="332" y="1"/>
                </a:cubicBezTo>
                <a:cubicBezTo>
                  <a:pt x="331" y="2"/>
                  <a:pt x="331" y="2"/>
                  <a:pt x="331" y="2"/>
                </a:cubicBezTo>
                <a:cubicBezTo>
                  <a:pt x="327" y="2"/>
                  <a:pt x="327" y="2"/>
                  <a:pt x="327" y="2"/>
                </a:cubicBezTo>
                <a:cubicBezTo>
                  <a:pt x="321" y="3"/>
                  <a:pt x="321" y="3"/>
                  <a:pt x="320" y="3"/>
                </a:cubicBezTo>
                <a:cubicBezTo>
                  <a:pt x="324" y="2"/>
                  <a:pt x="324" y="2"/>
                  <a:pt x="324" y="2"/>
                </a:cubicBezTo>
                <a:cubicBezTo>
                  <a:pt x="326" y="2"/>
                  <a:pt x="326" y="2"/>
                  <a:pt x="326" y="2"/>
                </a:cubicBezTo>
                <a:cubicBezTo>
                  <a:pt x="327" y="2"/>
                  <a:pt x="327" y="2"/>
                  <a:pt x="327" y="2"/>
                </a:cubicBezTo>
                <a:cubicBezTo>
                  <a:pt x="324" y="2"/>
                  <a:pt x="324" y="2"/>
                  <a:pt x="324" y="2"/>
                </a:cubicBezTo>
                <a:cubicBezTo>
                  <a:pt x="320" y="3"/>
                  <a:pt x="320" y="3"/>
                  <a:pt x="320" y="3"/>
                </a:cubicBezTo>
                <a:cubicBezTo>
                  <a:pt x="316" y="4"/>
                  <a:pt x="316" y="4"/>
                  <a:pt x="316" y="4"/>
                </a:cubicBezTo>
                <a:cubicBezTo>
                  <a:pt x="317" y="4"/>
                  <a:pt x="317" y="4"/>
                  <a:pt x="317" y="4"/>
                </a:cubicBezTo>
                <a:cubicBezTo>
                  <a:pt x="316" y="4"/>
                  <a:pt x="316" y="4"/>
                  <a:pt x="316" y="4"/>
                </a:cubicBezTo>
                <a:cubicBezTo>
                  <a:pt x="318" y="3"/>
                  <a:pt x="319" y="3"/>
                  <a:pt x="321" y="3"/>
                </a:cubicBezTo>
                <a:cubicBezTo>
                  <a:pt x="320" y="3"/>
                  <a:pt x="320" y="3"/>
                  <a:pt x="320" y="3"/>
                </a:cubicBezTo>
                <a:cubicBezTo>
                  <a:pt x="320" y="3"/>
                  <a:pt x="320" y="3"/>
                  <a:pt x="320" y="3"/>
                </a:cubicBezTo>
                <a:cubicBezTo>
                  <a:pt x="323" y="3"/>
                  <a:pt x="323" y="3"/>
                  <a:pt x="323" y="3"/>
                </a:cubicBezTo>
                <a:cubicBezTo>
                  <a:pt x="326" y="2"/>
                  <a:pt x="326" y="2"/>
                  <a:pt x="326" y="2"/>
                </a:cubicBezTo>
                <a:cubicBezTo>
                  <a:pt x="328" y="2"/>
                  <a:pt x="329" y="2"/>
                  <a:pt x="331" y="2"/>
                </a:cubicBezTo>
                <a:cubicBezTo>
                  <a:pt x="330" y="2"/>
                  <a:pt x="330" y="2"/>
                  <a:pt x="330" y="2"/>
                </a:cubicBezTo>
                <a:cubicBezTo>
                  <a:pt x="330" y="2"/>
                  <a:pt x="330" y="2"/>
                  <a:pt x="330" y="2"/>
                </a:cubicBezTo>
                <a:cubicBezTo>
                  <a:pt x="328" y="2"/>
                  <a:pt x="326" y="3"/>
                  <a:pt x="324" y="3"/>
                </a:cubicBezTo>
                <a:cubicBezTo>
                  <a:pt x="324" y="3"/>
                  <a:pt x="324" y="3"/>
                  <a:pt x="324" y="3"/>
                </a:cubicBezTo>
                <a:cubicBezTo>
                  <a:pt x="323" y="3"/>
                  <a:pt x="323" y="3"/>
                  <a:pt x="323" y="3"/>
                </a:cubicBezTo>
                <a:cubicBezTo>
                  <a:pt x="323" y="3"/>
                  <a:pt x="323" y="3"/>
                  <a:pt x="323" y="3"/>
                </a:cubicBezTo>
                <a:cubicBezTo>
                  <a:pt x="321" y="3"/>
                  <a:pt x="321" y="3"/>
                  <a:pt x="321" y="3"/>
                </a:cubicBezTo>
                <a:cubicBezTo>
                  <a:pt x="321" y="3"/>
                  <a:pt x="321" y="3"/>
                  <a:pt x="321" y="3"/>
                </a:cubicBezTo>
                <a:cubicBezTo>
                  <a:pt x="320" y="3"/>
                  <a:pt x="320" y="3"/>
                  <a:pt x="320" y="3"/>
                </a:cubicBezTo>
                <a:cubicBezTo>
                  <a:pt x="319" y="3"/>
                  <a:pt x="319" y="3"/>
                  <a:pt x="319" y="3"/>
                </a:cubicBezTo>
                <a:cubicBezTo>
                  <a:pt x="318" y="3"/>
                  <a:pt x="317" y="4"/>
                  <a:pt x="317" y="4"/>
                </a:cubicBezTo>
                <a:cubicBezTo>
                  <a:pt x="317" y="4"/>
                  <a:pt x="317" y="4"/>
                  <a:pt x="317" y="4"/>
                </a:cubicBezTo>
                <a:cubicBezTo>
                  <a:pt x="316" y="4"/>
                  <a:pt x="316" y="4"/>
                  <a:pt x="316" y="4"/>
                </a:cubicBezTo>
                <a:cubicBezTo>
                  <a:pt x="315" y="4"/>
                  <a:pt x="314" y="4"/>
                  <a:pt x="313" y="4"/>
                </a:cubicBezTo>
                <a:cubicBezTo>
                  <a:pt x="312" y="4"/>
                  <a:pt x="312" y="4"/>
                  <a:pt x="312" y="4"/>
                </a:cubicBezTo>
                <a:cubicBezTo>
                  <a:pt x="310" y="5"/>
                  <a:pt x="310" y="5"/>
                  <a:pt x="310" y="5"/>
                </a:cubicBezTo>
                <a:cubicBezTo>
                  <a:pt x="307" y="5"/>
                  <a:pt x="307" y="5"/>
                  <a:pt x="307" y="5"/>
                </a:cubicBezTo>
                <a:cubicBezTo>
                  <a:pt x="306" y="5"/>
                  <a:pt x="306" y="5"/>
                  <a:pt x="306" y="5"/>
                </a:cubicBezTo>
                <a:cubicBezTo>
                  <a:pt x="306" y="6"/>
                  <a:pt x="306" y="6"/>
                  <a:pt x="306" y="6"/>
                </a:cubicBezTo>
                <a:cubicBezTo>
                  <a:pt x="308" y="4"/>
                  <a:pt x="311" y="5"/>
                  <a:pt x="314" y="4"/>
                </a:cubicBezTo>
                <a:cubicBezTo>
                  <a:pt x="315" y="4"/>
                  <a:pt x="315" y="4"/>
                  <a:pt x="315" y="4"/>
                </a:cubicBezTo>
                <a:cubicBezTo>
                  <a:pt x="312" y="4"/>
                  <a:pt x="312" y="4"/>
                  <a:pt x="312" y="4"/>
                </a:cubicBezTo>
                <a:cubicBezTo>
                  <a:pt x="309" y="5"/>
                  <a:pt x="309" y="5"/>
                  <a:pt x="309" y="5"/>
                </a:cubicBezTo>
                <a:cubicBezTo>
                  <a:pt x="305" y="5"/>
                  <a:pt x="305" y="5"/>
                  <a:pt x="305" y="5"/>
                </a:cubicBezTo>
                <a:cubicBezTo>
                  <a:pt x="300" y="6"/>
                  <a:pt x="300" y="6"/>
                  <a:pt x="300" y="6"/>
                </a:cubicBezTo>
                <a:cubicBezTo>
                  <a:pt x="298" y="7"/>
                  <a:pt x="298" y="7"/>
                  <a:pt x="298" y="7"/>
                </a:cubicBezTo>
                <a:cubicBezTo>
                  <a:pt x="297" y="7"/>
                  <a:pt x="296" y="7"/>
                  <a:pt x="294" y="8"/>
                </a:cubicBezTo>
                <a:cubicBezTo>
                  <a:pt x="293" y="8"/>
                  <a:pt x="292" y="8"/>
                  <a:pt x="291" y="9"/>
                </a:cubicBezTo>
                <a:cubicBezTo>
                  <a:pt x="296" y="7"/>
                  <a:pt x="296" y="7"/>
                  <a:pt x="296" y="7"/>
                </a:cubicBezTo>
                <a:cubicBezTo>
                  <a:pt x="297" y="7"/>
                  <a:pt x="297" y="7"/>
                  <a:pt x="297" y="7"/>
                </a:cubicBezTo>
                <a:cubicBezTo>
                  <a:pt x="296" y="7"/>
                  <a:pt x="296" y="7"/>
                  <a:pt x="296" y="7"/>
                </a:cubicBezTo>
                <a:cubicBezTo>
                  <a:pt x="295" y="7"/>
                  <a:pt x="295" y="7"/>
                  <a:pt x="295" y="7"/>
                </a:cubicBezTo>
                <a:cubicBezTo>
                  <a:pt x="293" y="8"/>
                  <a:pt x="293" y="8"/>
                  <a:pt x="293" y="8"/>
                </a:cubicBezTo>
                <a:cubicBezTo>
                  <a:pt x="292" y="8"/>
                  <a:pt x="291" y="8"/>
                  <a:pt x="290" y="9"/>
                </a:cubicBezTo>
                <a:cubicBezTo>
                  <a:pt x="287" y="9"/>
                  <a:pt x="287" y="9"/>
                  <a:pt x="287" y="9"/>
                </a:cubicBezTo>
                <a:cubicBezTo>
                  <a:pt x="286" y="9"/>
                  <a:pt x="286" y="9"/>
                  <a:pt x="286" y="9"/>
                </a:cubicBezTo>
                <a:cubicBezTo>
                  <a:pt x="286" y="9"/>
                  <a:pt x="286" y="9"/>
                  <a:pt x="286" y="9"/>
                </a:cubicBezTo>
                <a:cubicBezTo>
                  <a:pt x="287" y="9"/>
                  <a:pt x="287" y="9"/>
                  <a:pt x="287" y="9"/>
                </a:cubicBezTo>
                <a:cubicBezTo>
                  <a:pt x="284" y="10"/>
                  <a:pt x="284" y="10"/>
                  <a:pt x="284" y="10"/>
                </a:cubicBezTo>
                <a:cubicBezTo>
                  <a:pt x="281" y="11"/>
                  <a:pt x="281" y="11"/>
                  <a:pt x="281" y="11"/>
                </a:cubicBezTo>
                <a:cubicBezTo>
                  <a:pt x="281" y="11"/>
                  <a:pt x="281" y="11"/>
                  <a:pt x="281" y="11"/>
                </a:cubicBezTo>
                <a:cubicBezTo>
                  <a:pt x="282" y="11"/>
                  <a:pt x="284" y="10"/>
                  <a:pt x="285" y="10"/>
                </a:cubicBezTo>
                <a:cubicBezTo>
                  <a:pt x="282" y="11"/>
                  <a:pt x="282" y="11"/>
                  <a:pt x="282" y="11"/>
                </a:cubicBezTo>
                <a:cubicBezTo>
                  <a:pt x="278" y="11"/>
                  <a:pt x="278" y="11"/>
                  <a:pt x="278" y="11"/>
                </a:cubicBezTo>
                <a:cubicBezTo>
                  <a:pt x="278" y="12"/>
                  <a:pt x="278" y="12"/>
                  <a:pt x="278" y="12"/>
                </a:cubicBezTo>
                <a:cubicBezTo>
                  <a:pt x="280" y="11"/>
                  <a:pt x="282" y="11"/>
                  <a:pt x="283" y="10"/>
                </a:cubicBezTo>
                <a:cubicBezTo>
                  <a:pt x="280" y="11"/>
                  <a:pt x="277" y="12"/>
                  <a:pt x="274" y="12"/>
                </a:cubicBezTo>
                <a:cubicBezTo>
                  <a:pt x="271" y="13"/>
                  <a:pt x="271" y="13"/>
                  <a:pt x="271" y="13"/>
                </a:cubicBezTo>
                <a:cubicBezTo>
                  <a:pt x="267" y="14"/>
                  <a:pt x="267" y="14"/>
                  <a:pt x="267" y="14"/>
                </a:cubicBezTo>
                <a:cubicBezTo>
                  <a:pt x="265" y="15"/>
                  <a:pt x="265" y="15"/>
                  <a:pt x="265" y="15"/>
                </a:cubicBezTo>
                <a:cubicBezTo>
                  <a:pt x="265" y="15"/>
                  <a:pt x="266" y="15"/>
                  <a:pt x="267" y="15"/>
                </a:cubicBezTo>
                <a:cubicBezTo>
                  <a:pt x="266" y="15"/>
                  <a:pt x="265" y="15"/>
                  <a:pt x="265" y="15"/>
                </a:cubicBezTo>
                <a:cubicBezTo>
                  <a:pt x="266" y="15"/>
                  <a:pt x="267" y="15"/>
                  <a:pt x="267" y="14"/>
                </a:cubicBezTo>
                <a:cubicBezTo>
                  <a:pt x="266" y="15"/>
                  <a:pt x="266" y="15"/>
                  <a:pt x="266" y="15"/>
                </a:cubicBezTo>
                <a:cubicBezTo>
                  <a:pt x="266" y="15"/>
                  <a:pt x="266" y="15"/>
                  <a:pt x="267" y="15"/>
                </a:cubicBezTo>
                <a:cubicBezTo>
                  <a:pt x="267" y="15"/>
                  <a:pt x="267" y="15"/>
                  <a:pt x="267" y="15"/>
                </a:cubicBezTo>
                <a:cubicBezTo>
                  <a:pt x="264" y="16"/>
                  <a:pt x="264" y="16"/>
                  <a:pt x="263" y="16"/>
                </a:cubicBezTo>
                <a:cubicBezTo>
                  <a:pt x="264" y="16"/>
                  <a:pt x="264" y="16"/>
                  <a:pt x="264" y="16"/>
                </a:cubicBezTo>
                <a:cubicBezTo>
                  <a:pt x="264" y="16"/>
                  <a:pt x="264" y="16"/>
                  <a:pt x="264" y="16"/>
                </a:cubicBezTo>
                <a:cubicBezTo>
                  <a:pt x="268" y="15"/>
                  <a:pt x="268" y="15"/>
                  <a:pt x="271" y="14"/>
                </a:cubicBezTo>
                <a:cubicBezTo>
                  <a:pt x="274" y="13"/>
                  <a:pt x="274" y="13"/>
                  <a:pt x="274" y="13"/>
                </a:cubicBezTo>
                <a:cubicBezTo>
                  <a:pt x="272" y="14"/>
                  <a:pt x="272" y="14"/>
                  <a:pt x="272" y="14"/>
                </a:cubicBezTo>
                <a:cubicBezTo>
                  <a:pt x="276" y="12"/>
                  <a:pt x="276" y="12"/>
                  <a:pt x="276" y="12"/>
                </a:cubicBezTo>
                <a:cubicBezTo>
                  <a:pt x="277" y="12"/>
                  <a:pt x="277" y="12"/>
                  <a:pt x="277" y="12"/>
                </a:cubicBezTo>
                <a:cubicBezTo>
                  <a:pt x="281" y="11"/>
                  <a:pt x="281" y="11"/>
                  <a:pt x="281" y="11"/>
                </a:cubicBezTo>
                <a:cubicBezTo>
                  <a:pt x="285" y="10"/>
                  <a:pt x="285" y="10"/>
                  <a:pt x="285" y="10"/>
                </a:cubicBezTo>
                <a:cubicBezTo>
                  <a:pt x="285" y="10"/>
                  <a:pt x="285" y="10"/>
                  <a:pt x="285" y="10"/>
                </a:cubicBezTo>
                <a:cubicBezTo>
                  <a:pt x="285" y="10"/>
                  <a:pt x="285" y="10"/>
                  <a:pt x="285" y="10"/>
                </a:cubicBezTo>
                <a:cubicBezTo>
                  <a:pt x="288" y="10"/>
                  <a:pt x="291" y="9"/>
                  <a:pt x="293" y="8"/>
                </a:cubicBezTo>
                <a:cubicBezTo>
                  <a:pt x="294" y="8"/>
                  <a:pt x="294" y="8"/>
                  <a:pt x="294" y="8"/>
                </a:cubicBezTo>
                <a:cubicBezTo>
                  <a:pt x="294" y="8"/>
                  <a:pt x="299" y="7"/>
                  <a:pt x="300" y="7"/>
                </a:cubicBezTo>
                <a:cubicBezTo>
                  <a:pt x="297" y="7"/>
                  <a:pt x="297" y="7"/>
                  <a:pt x="297" y="7"/>
                </a:cubicBezTo>
                <a:cubicBezTo>
                  <a:pt x="296" y="8"/>
                  <a:pt x="296" y="8"/>
                  <a:pt x="296" y="8"/>
                </a:cubicBezTo>
                <a:cubicBezTo>
                  <a:pt x="299" y="7"/>
                  <a:pt x="299" y="7"/>
                  <a:pt x="299" y="7"/>
                </a:cubicBezTo>
                <a:cubicBezTo>
                  <a:pt x="300" y="7"/>
                  <a:pt x="302" y="6"/>
                  <a:pt x="304" y="6"/>
                </a:cubicBezTo>
                <a:cubicBezTo>
                  <a:pt x="304" y="6"/>
                  <a:pt x="304" y="6"/>
                  <a:pt x="304" y="6"/>
                </a:cubicBezTo>
                <a:cubicBezTo>
                  <a:pt x="302" y="7"/>
                  <a:pt x="302" y="7"/>
                  <a:pt x="302" y="7"/>
                </a:cubicBezTo>
                <a:cubicBezTo>
                  <a:pt x="301" y="7"/>
                  <a:pt x="301" y="7"/>
                  <a:pt x="301" y="7"/>
                </a:cubicBezTo>
                <a:cubicBezTo>
                  <a:pt x="302" y="7"/>
                  <a:pt x="304" y="6"/>
                  <a:pt x="305" y="6"/>
                </a:cubicBezTo>
                <a:cubicBezTo>
                  <a:pt x="309" y="5"/>
                  <a:pt x="309" y="5"/>
                  <a:pt x="309" y="5"/>
                </a:cubicBezTo>
                <a:cubicBezTo>
                  <a:pt x="309" y="5"/>
                  <a:pt x="309" y="5"/>
                  <a:pt x="309" y="5"/>
                </a:cubicBezTo>
                <a:cubicBezTo>
                  <a:pt x="307" y="6"/>
                  <a:pt x="307" y="6"/>
                  <a:pt x="307" y="6"/>
                </a:cubicBezTo>
                <a:cubicBezTo>
                  <a:pt x="307" y="6"/>
                  <a:pt x="307" y="6"/>
                  <a:pt x="307" y="6"/>
                </a:cubicBezTo>
                <a:cubicBezTo>
                  <a:pt x="309" y="6"/>
                  <a:pt x="309" y="6"/>
                  <a:pt x="309" y="6"/>
                </a:cubicBezTo>
                <a:cubicBezTo>
                  <a:pt x="314" y="5"/>
                  <a:pt x="314" y="5"/>
                  <a:pt x="314" y="5"/>
                </a:cubicBezTo>
                <a:cubicBezTo>
                  <a:pt x="315" y="4"/>
                  <a:pt x="315" y="4"/>
                  <a:pt x="315" y="4"/>
                </a:cubicBezTo>
                <a:cubicBezTo>
                  <a:pt x="315" y="5"/>
                  <a:pt x="315" y="5"/>
                  <a:pt x="315" y="5"/>
                </a:cubicBezTo>
                <a:cubicBezTo>
                  <a:pt x="315" y="5"/>
                  <a:pt x="315" y="5"/>
                  <a:pt x="315" y="5"/>
                </a:cubicBezTo>
                <a:cubicBezTo>
                  <a:pt x="318" y="4"/>
                  <a:pt x="318" y="4"/>
                  <a:pt x="318" y="4"/>
                </a:cubicBezTo>
                <a:cubicBezTo>
                  <a:pt x="320" y="4"/>
                  <a:pt x="320" y="4"/>
                  <a:pt x="320" y="4"/>
                </a:cubicBezTo>
                <a:cubicBezTo>
                  <a:pt x="323" y="3"/>
                  <a:pt x="327" y="3"/>
                  <a:pt x="330" y="3"/>
                </a:cubicBezTo>
                <a:cubicBezTo>
                  <a:pt x="331" y="3"/>
                  <a:pt x="331" y="3"/>
                  <a:pt x="331" y="3"/>
                </a:cubicBezTo>
                <a:cubicBezTo>
                  <a:pt x="332" y="2"/>
                  <a:pt x="332" y="2"/>
                  <a:pt x="332" y="2"/>
                </a:cubicBezTo>
                <a:cubicBezTo>
                  <a:pt x="333" y="2"/>
                  <a:pt x="334" y="2"/>
                  <a:pt x="335" y="2"/>
                </a:cubicBezTo>
                <a:cubicBezTo>
                  <a:pt x="333" y="2"/>
                  <a:pt x="333" y="2"/>
                  <a:pt x="332" y="2"/>
                </a:cubicBezTo>
                <a:cubicBezTo>
                  <a:pt x="333" y="2"/>
                  <a:pt x="333" y="2"/>
                  <a:pt x="333" y="2"/>
                </a:cubicBezTo>
                <a:cubicBezTo>
                  <a:pt x="332" y="2"/>
                  <a:pt x="332" y="2"/>
                  <a:pt x="332" y="2"/>
                </a:cubicBezTo>
                <a:cubicBezTo>
                  <a:pt x="335" y="2"/>
                  <a:pt x="335" y="2"/>
                  <a:pt x="335" y="2"/>
                </a:cubicBezTo>
                <a:cubicBezTo>
                  <a:pt x="337" y="2"/>
                  <a:pt x="337" y="2"/>
                  <a:pt x="337" y="2"/>
                </a:cubicBezTo>
                <a:cubicBezTo>
                  <a:pt x="337" y="2"/>
                  <a:pt x="337" y="2"/>
                  <a:pt x="337" y="2"/>
                </a:cubicBezTo>
                <a:cubicBezTo>
                  <a:pt x="337" y="2"/>
                  <a:pt x="337" y="2"/>
                  <a:pt x="337" y="2"/>
                </a:cubicBezTo>
                <a:cubicBezTo>
                  <a:pt x="338" y="2"/>
                  <a:pt x="340" y="2"/>
                  <a:pt x="341" y="1"/>
                </a:cubicBezTo>
                <a:cubicBezTo>
                  <a:pt x="342" y="1"/>
                  <a:pt x="342" y="1"/>
                  <a:pt x="346" y="1"/>
                </a:cubicBezTo>
                <a:moveTo>
                  <a:pt x="300" y="6"/>
                </a:moveTo>
                <a:cubicBezTo>
                  <a:pt x="301" y="6"/>
                  <a:pt x="303" y="6"/>
                  <a:pt x="304" y="6"/>
                </a:cubicBezTo>
                <a:cubicBezTo>
                  <a:pt x="305" y="5"/>
                  <a:pt x="306" y="5"/>
                  <a:pt x="308" y="5"/>
                </a:cubicBezTo>
                <a:cubicBezTo>
                  <a:pt x="311" y="4"/>
                  <a:pt x="311" y="4"/>
                  <a:pt x="311" y="4"/>
                </a:cubicBezTo>
                <a:cubicBezTo>
                  <a:pt x="311" y="4"/>
                  <a:pt x="312" y="4"/>
                  <a:pt x="313" y="4"/>
                </a:cubicBezTo>
                <a:cubicBezTo>
                  <a:pt x="314" y="4"/>
                  <a:pt x="315" y="4"/>
                  <a:pt x="315" y="4"/>
                </a:cubicBezTo>
                <a:cubicBezTo>
                  <a:pt x="315" y="4"/>
                  <a:pt x="314" y="4"/>
                  <a:pt x="313" y="4"/>
                </a:cubicBezTo>
                <a:cubicBezTo>
                  <a:pt x="313" y="4"/>
                  <a:pt x="319" y="3"/>
                  <a:pt x="324" y="2"/>
                </a:cubicBezTo>
                <a:cubicBezTo>
                  <a:pt x="326" y="2"/>
                  <a:pt x="328" y="2"/>
                  <a:pt x="331" y="2"/>
                </a:cubicBezTo>
                <a:cubicBezTo>
                  <a:pt x="330" y="2"/>
                  <a:pt x="329" y="2"/>
                  <a:pt x="328" y="2"/>
                </a:cubicBezTo>
                <a:cubicBezTo>
                  <a:pt x="328" y="2"/>
                  <a:pt x="328" y="2"/>
                  <a:pt x="328" y="2"/>
                </a:cubicBezTo>
                <a:cubicBezTo>
                  <a:pt x="327" y="2"/>
                  <a:pt x="326" y="2"/>
                  <a:pt x="325" y="2"/>
                </a:cubicBezTo>
                <a:cubicBezTo>
                  <a:pt x="325" y="2"/>
                  <a:pt x="325" y="2"/>
                  <a:pt x="325" y="2"/>
                </a:cubicBezTo>
                <a:cubicBezTo>
                  <a:pt x="323" y="2"/>
                  <a:pt x="321" y="3"/>
                  <a:pt x="319" y="3"/>
                </a:cubicBezTo>
                <a:cubicBezTo>
                  <a:pt x="319" y="3"/>
                  <a:pt x="319" y="3"/>
                  <a:pt x="319" y="3"/>
                </a:cubicBezTo>
                <a:cubicBezTo>
                  <a:pt x="319" y="3"/>
                  <a:pt x="319" y="3"/>
                  <a:pt x="319" y="3"/>
                </a:cubicBezTo>
                <a:cubicBezTo>
                  <a:pt x="315" y="4"/>
                  <a:pt x="315" y="4"/>
                  <a:pt x="315" y="4"/>
                </a:cubicBezTo>
                <a:cubicBezTo>
                  <a:pt x="313" y="4"/>
                  <a:pt x="313" y="4"/>
                  <a:pt x="313" y="4"/>
                </a:cubicBezTo>
                <a:cubicBezTo>
                  <a:pt x="309" y="5"/>
                  <a:pt x="309" y="5"/>
                  <a:pt x="309" y="5"/>
                </a:cubicBezTo>
                <a:cubicBezTo>
                  <a:pt x="309" y="5"/>
                  <a:pt x="309" y="5"/>
                  <a:pt x="309" y="5"/>
                </a:cubicBezTo>
                <a:cubicBezTo>
                  <a:pt x="308" y="5"/>
                  <a:pt x="308" y="5"/>
                  <a:pt x="307" y="5"/>
                </a:cubicBezTo>
                <a:cubicBezTo>
                  <a:pt x="304" y="5"/>
                  <a:pt x="304" y="5"/>
                  <a:pt x="304" y="5"/>
                </a:cubicBezTo>
                <a:cubicBezTo>
                  <a:pt x="303" y="6"/>
                  <a:pt x="303" y="6"/>
                  <a:pt x="303" y="6"/>
                </a:cubicBezTo>
                <a:cubicBezTo>
                  <a:pt x="303" y="6"/>
                  <a:pt x="303" y="6"/>
                  <a:pt x="303" y="6"/>
                </a:cubicBezTo>
                <a:cubicBezTo>
                  <a:pt x="304" y="5"/>
                  <a:pt x="304" y="5"/>
                  <a:pt x="304" y="5"/>
                </a:cubicBezTo>
                <a:cubicBezTo>
                  <a:pt x="304" y="5"/>
                  <a:pt x="304" y="5"/>
                  <a:pt x="304" y="5"/>
                </a:cubicBezTo>
                <a:cubicBezTo>
                  <a:pt x="303" y="6"/>
                  <a:pt x="301" y="6"/>
                  <a:pt x="300" y="6"/>
                </a:cubicBezTo>
                <a:cubicBezTo>
                  <a:pt x="300" y="6"/>
                  <a:pt x="300" y="6"/>
                  <a:pt x="300" y="6"/>
                </a:cubicBezTo>
                <a:cubicBezTo>
                  <a:pt x="298" y="7"/>
                  <a:pt x="298" y="7"/>
                  <a:pt x="298" y="7"/>
                </a:cubicBezTo>
                <a:cubicBezTo>
                  <a:pt x="295" y="7"/>
                  <a:pt x="295" y="7"/>
                  <a:pt x="295" y="7"/>
                </a:cubicBezTo>
                <a:cubicBezTo>
                  <a:pt x="291" y="8"/>
                  <a:pt x="291" y="8"/>
                  <a:pt x="291" y="8"/>
                </a:cubicBezTo>
                <a:cubicBezTo>
                  <a:pt x="289" y="9"/>
                  <a:pt x="289" y="9"/>
                  <a:pt x="289" y="9"/>
                </a:cubicBezTo>
                <a:cubicBezTo>
                  <a:pt x="290" y="8"/>
                  <a:pt x="290" y="8"/>
                  <a:pt x="290" y="8"/>
                </a:cubicBezTo>
                <a:cubicBezTo>
                  <a:pt x="288" y="9"/>
                  <a:pt x="288" y="9"/>
                  <a:pt x="288" y="9"/>
                </a:cubicBezTo>
                <a:cubicBezTo>
                  <a:pt x="291" y="8"/>
                  <a:pt x="291" y="8"/>
                  <a:pt x="291" y="8"/>
                </a:cubicBezTo>
                <a:cubicBezTo>
                  <a:pt x="291" y="8"/>
                  <a:pt x="291" y="8"/>
                  <a:pt x="291" y="8"/>
                </a:cubicBezTo>
                <a:cubicBezTo>
                  <a:pt x="292" y="8"/>
                  <a:pt x="293" y="8"/>
                  <a:pt x="294" y="8"/>
                </a:cubicBezTo>
                <a:cubicBezTo>
                  <a:pt x="297" y="7"/>
                  <a:pt x="297" y="7"/>
                  <a:pt x="297" y="7"/>
                </a:cubicBezTo>
                <a:cubicBezTo>
                  <a:pt x="296" y="7"/>
                  <a:pt x="296" y="7"/>
                  <a:pt x="295" y="7"/>
                </a:cubicBezTo>
                <a:cubicBezTo>
                  <a:pt x="296" y="7"/>
                  <a:pt x="297" y="7"/>
                  <a:pt x="298" y="7"/>
                </a:cubicBezTo>
                <a:cubicBezTo>
                  <a:pt x="297" y="7"/>
                  <a:pt x="297" y="7"/>
                  <a:pt x="297" y="7"/>
                </a:cubicBezTo>
                <a:cubicBezTo>
                  <a:pt x="298" y="7"/>
                  <a:pt x="299" y="7"/>
                  <a:pt x="300" y="6"/>
                </a:cubicBezTo>
                <a:moveTo>
                  <a:pt x="275" y="12"/>
                </a:moveTo>
                <a:cubicBezTo>
                  <a:pt x="277" y="11"/>
                  <a:pt x="280" y="11"/>
                  <a:pt x="282" y="10"/>
                </a:cubicBezTo>
                <a:cubicBezTo>
                  <a:pt x="281" y="11"/>
                  <a:pt x="281" y="11"/>
                  <a:pt x="281" y="11"/>
                </a:cubicBezTo>
                <a:cubicBezTo>
                  <a:pt x="277" y="12"/>
                  <a:pt x="277" y="12"/>
                  <a:pt x="277" y="12"/>
                </a:cubicBezTo>
                <a:cubicBezTo>
                  <a:pt x="275" y="12"/>
                  <a:pt x="275" y="12"/>
                  <a:pt x="275" y="12"/>
                </a:cubicBezTo>
                <a:moveTo>
                  <a:pt x="251" y="20"/>
                </a:moveTo>
                <a:cubicBezTo>
                  <a:pt x="251" y="20"/>
                  <a:pt x="251" y="20"/>
                  <a:pt x="251" y="20"/>
                </a:cubicBezTo>
                <a:cubicBezTo>
                  <a:pt x="256" y="18"/>
                  <a:pt x="256" y="18"/>
                  <a:pt x="256" y="18"/>
                </a:cubicBezTo>
                <a:cubicBezTo>
                  <a:pt x="258" y="18"/>
                  <a:pt x="258" y="18"/>
                  <a:pt x="258" y="18"/>
                </a:cubicBezTo>
                <a:cubicBezTo>
                  <a:pt x="259" y="17"/>
                  <a:pt x="259" y="17"/>
                  <a:pt x="259" y="17"/>
                </a:cubicBezTo>
                <a:cubicBezTo>
                  <a:pt x="257" y="18"/>
                  <a:pt x="257" y="18"/>
                  <a:pt x="257" y="18"/>
                </a:cubicBezTo>
                <a:cubicBezTo>
                  <a:pt x="255" y="18"/>
                  <a:pt x="255" y="18"/>
                  <a:pt x="255" y="18"/>
                </a:cubicBezTo>
                <a:cubicBezTo>
                  <a:pt x="255" y="18"/>
                  <a:pt x="255" y="18"/>
                  <a:pt x="255" y="18"/>
                </a:cubicBezTo>
                <a:cubicBezTo>
                  <a:pt x="256" y="18"/>
                  <a:pt x="256" y="18"/>
                  <a:pt x="256" y="18"/>
                </a:cubicBezTo>
                <a:cubicBezTo>
                  <a:pt x="256" y="18"/>
                  <a:pt x="256" y="18"/>
                  <a:pt x="256" y="18"/>
                </a:cubicBezTo>
                <a:cubicBezTo>
                  <a:pt x="260" y="16"/>
                  <a:pt x="260" y="16"/>
                  <a:pt x="260" y="16"/>
                </a:cubicBezTo>
                <a:cubicBezTo>
                  <a:pt x="265" y="15"/>
                  <a:pt x="265" y="15"/>
                  <a:pt x="265" y="15"/>
                </a:cubicBezTo>
                <a:cubicBezTo>
                  <a:pt x="269" y="14"/>
                  <a:pt x="269" y="14"/>
                  <a:pt x="269" y="14"/>
                </a:cubicBezTo>
                <a:cubicBezTo>
                  <a:pt x="269" y="14"/>
                  <a:pt x="269" y="14"/>
                  <a:pt x="269" y="14"/>
                </a:cubicBezTo>
                <a:cubicBezTo>
                  <a:pt x="266" y="15"/>
                  <a:pt x="266" y="15"/>
                  <a:pt x="266" y="15"/>
                </a:cubicBezTo>
                <a:cubicBezTo>
                  <a:pt x="245" y="21"/>
                  <a:pt x="245" y="21"/>
                  <a:pt x="245" y="21"/>
                </a:cubicBezTo>
                <a:cubicBezTo>
                  <a:pt x="246" y="21"/>
                  <a:pt x="246" y="21"/>
                  <a:pt x="246" y="21"/>
                </a:cubicBezTo>
                <a:cubicBezTo>
                  <a:pt x="246" y="21"/>
                  <a:pt x="247" y="21"/>
                  <a:pt x="248" y="21"/>
                </a:cubicBezTo>
                <a:cubicBezTo>
                  <a:pt x="244" y="22"/>
                  <a:pt x="244" y="22"/>
                  <a:pt x="244" y="22"/>
                </a:cubicBezTo>
                <a:cubicBezTo>
                  <a:pt x="244" y="22"/>
                  <a:pt x="244" y="22"/>
                  <a:pt x="244" y="22"/>
                </a:cubicBezTo>
                <a:cubicBezTo>
                  <a:pt x="244" y="22"/>
                  <a:pt x="244" y="22"/>
                  <a:pt x="244" y="22"/>
                </a:cubicBezTo>
                <a:cubicBezTo>
                  <a:pt x="245" y="22"/>
                  <a:pt x="245" y="22"/>
                  <a:pt x="245" y="22"/>
                </a:cubicBezTo>
                <a:cubicBezTo>
                  <a:pt x="247" y="21"/>
                  <a:pt x="247" y="21"/>
                  <a:pt x="247" y="21"/>
                </a:cubicBezTo>
                <a:cubicBezTo>
                  <a:pt x="245" y="22"/>
                  <a:pt x="245" y="22"/>
                  <a:pt x="245" y="22"/>
                </a:cubicBezTo>
                <a:cubicBezTo>
                  <a:pt x="247" y="22"/>
                  <a:pt x="249" y="21"/>
                  <a:pt x="251" y="20"/>
                </a:cubicBezTo>
                <a:moveTo>
                  <a:pt x="179" y="56"/>
                </a:moveTo>
                <a:cubicBezTo>
                  <a:pt x="182" y="54"/>
                  <a:pt x="182" y="54"/>
                  <a:pt x="182" y="54"/>
                </a:cubicBezTo>
                <a:cubicBezTo>
                  <a:pt x="186" y="52"/>
                  <a:pt x="186" y="52"/>
                  <a:pt x="186" y="52"/>
                </a:cubicBezTo>
                <a:cubicBezTo>
                  <a:pt x="185" y="52"/>
                  <a:pt x="185" y="52"/>
                  <a:pt x="180" y="54"/>
                </a:cubicBezTo>
                <a:cubicBezTo>
                  <a:pt x="177" y="56"/>
                  <a:pt x="177" y="56"/>
                  <a:pt x="177" y="56"/>
                </a:cubicBezTo>
                <a:cubicBezTo>
                  <a:pt x="177" y="57"/>
                  <a:pt x="177" y="57"/>
                  <a:pt x="177" y="57"/>
                </a:cubicBezTo>
                <a:cubicBezTo>
                  <a:pt x="179" y="56"/>
                  <a:pt x="179" y="56"/>
                  <a:pt x="179" y="56"/>
                </a:cubicBezTo>
                <a:moveTo>
                  <a:pt x="156" y="69"/>
                </a:moveTo>
                <a:cubicBezTo>
                  <a:pt x="154" y="70"/>
                  <a:pt x="154" y="70"/>
                  <a:pt x="154" y="70"/>
                </a:cubicBezTo>
                <a:cubicBezTo>
                  <a:pt x="153" y="71"/>
                  <a:pt x="153" y="71"/>
                  <a:pt x="153" y="71"/>
                </a:cubicBezTo>
                <a:cubicBezTo>
                  <a:pt x="160" y="66"/>
                  <a:pt x="160" y="66"/>
                  <a:pt x="160" y="66"/>
                </a:cubicBezTo>
                <a:cubicBezTo>
                  <a:pt x="159" y="66"/>
                  <a:pt x="159" y="66"/>
                  <a:pt x="159" y="66"/>
                </a:cubicBezTo>
                <a:cubicBezTo>
                  <a:pt x="156" y="69"/>
                  <a:pt x="156" y="69"/>
                  <a:pt x="156" y="69"/>
                </a:cubicBezTo>
                <a:close/>
                <a:moveTo>
                  <a:pt x="6" y="417"/>
                </a:moveTo>
                <a:cubicBezTo>
                  <a:pt x="5" y="413"/>
                  <a:pt x="5" y="413"/>
                  <a:pt x="5" y="413"/>
                </a:cubicBezTo>
                <a:cubicBezTo>
                  <a:pt x="5" y="409"/>
                  <a:pt x="5" y="409"/>
                  <a:pt x="5" y="409"/>
                </a:cubicBezTo>
                <a:cubicBezTo>
                  <a:pt x="4" y="409"/>
                  <a:pt x="4" y="409"/>
                  <a:pt x="4" y="409"/>
                </a:cubicBezTo>
                <a:cubicBezTo>
                  <a:pt x="3" y="408"/>
                  <a:pt x="3" y="408"/>
                  <a:pt x="3" y="408"/>
                </a:cubicBezTo>
                <a:cubicBezTo>
                  <a:pt x="2" y="407"/>
                  <a:pt x="2" y="407"/>
                  <a:pt x="2" y="407"/>
                </a:cubicBezTo>
                <a:cubicBezTo>
                  <a:pt x="2" y="405"/>
                  <a:pt x="2" y="405"/>
                  <a:pt x="2" y="405"/>
                </a:cubicBezTo>
                <a:cubicBezTo>
                  <a:pt x="1" y="398"/>
                  <a:pt x="1" y="398"/>
                  <a:pt x="1" y="398"/>
                </a:cubicBezTo>
                <a:cubicBezTo>
                  <a:pt x="1" y="394"/>
                  <a:pt x="1" y="394"/>
                  <a:pt x="1" y="394"/>
                </a:cubicBezTo>
                <a:cubicBezTo>
                  <a:pt x="1" y="392"/>
                  <a:pt x="1" y="389"/>
                  <a:pt x="1" y="387"/>
                </a:cubicBezTo>
                <a:cubicBezTo>
                  <a:pt x="1" y="379"/>
                  <a:pt x="1" y="379"/>
                  <a:pt x="1" y="379"/>
                </a:cubicBezTo>
                <a:cubicBezTo>
                  <a:pt x="1" y="378"/>
                  <a:pt x="1" y="376"/>
                  <a:pt x="1" y="374"/>
                </a:cubicBezTo>
                <a:cubicBezTo>
                  <a:pt x="0" y="370"/>
                  <a:pt x="0" y="370"/>
                  <a:pt x="0" y="370"/>
                </a:cubicBezTo>
                <a:cubicBezTo>
                  <a:pt x="0" y="367"/>
                  <a:pt x="0" y="367"/>
                  <a:pt x="0" y="367"/>
                </a:cubicBezTo>
                <a:cubicBezTo>
                  <a:pt x="0" y="367"/>
                  <a:pt x="0" y="367"/>
                  <a:pt x="0" y="367"/>
                </a:cubicBezTo>
                <a:cubicBezTo>
                  <a:pt x="0" y="376"/>
                  <a:pt x="1" y="389"/>
                  <a:pt x="1" y="399"/>
                </a:cubicBezTo>
                <a:cubicBezTo>
                  <a:pt x="2" y="405"/>
                  <a:pt x="2" y="405"/>
                  <a:pt x="2" y="405"/>
                </a:cubicBezTo>
                <a:cubicBezTo>
                  <a:pt x="2" y="405"/>
                  <a:pt x="2" y="405"/>
                  <a:pt x="2" y="405"/>
                </a:cubicBezTo>
                <a:cubicBezTo>
                  <a:pt x="2" y="407"/>
                  <a:pt x="2" y="407"/>
                  <a:pt x="2" y="407"/>
                </a:cubicBezTo>
                <a:cubicBezTo>
                  <a:pt x="3" y="414"/>
                  <a:pt x="3" y="414"/>
                  <a:pt x="3" y="414"/>
                </a:cubicBezTo>
                <a:cubicBezTo>
                  <a:pt x="3" y="414"/>
                  <a:pt x="3" y="414"/>
                  <a:pt x="3" y="414"/>
                </a:cubicBezTo>
                <a:cubicBezTo>
                  <a:pt x="4" y="419"/>
                  <a:pt x="4" y="419"/>
                  <a:pt x="4" y="419"/>
                </a:cubicBezTo>
                <a:cubicBezTo>
                  <a:pt x="5" y="421"/>
                  <a:pt x="5" y="421"/>
                  <a:pt x="5" y="421"/>
                </a:cubicBezTo>
                <a:cubicBezTo>
                  <a:pt x="4" y="416"/>
                  <a:pt x="4" y="416"/>
                  <a:pt x="4" y="416"/>
                </a:cubicBezTo>
                <a:cubicBezTo>
                  <a:pt x="4" y="413"/>
                  <a:pt x="4" y="413"/>
                  <a:pt x="4" y="413"/>
                </a:cubicBezTo>
                <a:cubicBezTo>
                  <a:pt x="5" y="414"/>
                  <a:pt x="5" y="414"/>
                  <a:pt x="5" y="414"/>
                </a:cubicBezTo>
                <a:cubicBezTo>
                  <a:pt x="5" y="417"/>
                  <a:pt x="5" y="417"/>
                  <a:pt x="5" y="417"/>
                </a:cubicBezTo>
                <a:cubicBezTo>
                  <a:pt x="6" y="417"/>
                  <a:pt x="6" y="417"/>
                  <a:pt x="6" y="417"/>
                </a:cubicBezTo>
                <a:moveTo>
                  <a:pt x="182" y="64"/>
                </a:moveTo>
                <a:cubicBezTo>
                  <a:pt x="185" y="62"/>
                  <a:pt x="185" y="62"/>
                  <a:pt x="185" y="62"/>
                </a:cubicBezTo>
                <a:cubicBezTo>
                  <a:pt x="189" y="60"/>
                  <a:pt x="189" y="60"/>
                  <a:pt x="189" y="60"/>
                </a:cubicBezTo>
                <a:cubicBezTo>
                  <a:pt x="188" y="60"/>
                  <a:pt x="187" y="60"/>
                  <a:pt x="187" y="60"/>
                </a:cubicBezTo>
                <a:cubicBezTo>
                  <a:pt x="187" y="59"/>
                  <a:pt x="188" y="59"/>
                  <a:pt x="189" y="58"/>
                </a:cubicBezTo>
                <a:cubicBezTo>
                  <a:pt x="191" y="56"/>
                  <a:pt x="191" y="56"/>
                  <a:pt x="191" y="56"/>
                </a:cubicBezTo>
                <a:cubicBezTo>
                  <a:pt x="191" y="56"/>
                  <a:pt x="191" y="56"/>
                  <a:pt x="191" y="56"/>
                </a:cubicBezTo>
                <a:cubicBezTo>
                  <a:pt x="192" y="54"/>
                  <a:pt x="192" y="54"/>
                  <a:pt x="192" y="54"/>
                </a:cubicBezTo>
                <a:cubicBezTo>
                  <a:pt x="191" y="54"/>
                  <a:pt x="191" y="54"/>
                  <a:pt x="191" y="54"/>
                </a:cubicBezTo>
                <a:cubicBezTo>
                  <a:pt x="193" y="52"/>
                  <a:pt x="193" y="52"/>
                  <a:pt x="193" y="52"/>
                </a:cubicBezTo>
                <a:cubicBezTo>
                  <a:pt x="196" y="51"/>
                  <a:pt x="196" y="51"/>
                  <a:pt x="196" y="51"/>
                </a:cubicBezTo>
                <a:cubicBezTo>
                  <a:pt x="195" y="51"/>
                  <a:pt x="195" y="51"/>
                  <a:pt x="194" y="51"/>
                </a:cubicBezTo>
                <a:cubicBezTo>
                  <a:pt x="194" y="51"/>
                  <a:pt x="194" y="51"/>
                  <a:pt x="194" y="51"/>
                </a:cubicBezTo>
                <a:cubicBezTo>
                  <a:pt x="196" y="50"/>
                  <a:pt x="197" y="49"/>
                  <a:pt x="199" y="48"/>
                </a:cubicBezTo>
                <a:cubicBezTo>
                  <a:pt x="199" y="48"/>
                  <a:pt x="199" y="48"/>
                  <a:pt x="199" y="48"/>
                </a:cubicBezTo>
                <a:cubicBezTo>
                  <a:pt x="202" y="47"/>
                  <a:pt x="202" y="47"/>
                  <a:pt x="202" y="47"/>
                </a:cubicBezTo>
                <a:cubicBezTo>
                  <a:pt x="202" y="46"/>
                  <a:pt x="202" y="46"/>
                  <a:pt x="202" y="46"/>
                </a:cubicBezTo>
                <a:cubicBezTo>
                  <a:pt x="204" y="45"/>
                  <a:pt x="204" y="45"/>
                  <a:pt x="204" y="45"/>
                </a:cubicBezTo>
                <a:cubicBezTo>
                  <a:pt x="205" y="45"/>
                  <a:pt x="205" y="45"/>
                  <a:pt x="205" y="45"/>
                </a:cubicBezTo>
                <a:cubicBezTo>
                  <a:pt x="208" y="43"/>
                  <a:pt x="208" y="43"/>
                  <a:pt x="208" y="43"/>
                </a:cubicBezTo>
                <a:cubicBezTo>
                  <a:pt x="208" y="42"/>
                  <a:pt x="208" y="42"/>
                  <a:pt x="208" y="42"/>
                </a:cubicBezTo>
                <a:cubicBezTo>
                  <a:pt x="211" y="41"/>
                  <a:pt x="211" y="41"/>
                  <a:pt x="211" y="41"/>
                </a:cubicBezTo>
                <a:cubicBezTo>
                  <a:pt x="213" y="39"/>
                  <a:pt x="213" y="39"/>
                  <a:pt x="213" y="39"/>
                </a:cubicBezTo>
                <a:cubicBezTo>
                  <a:pt x="212" y="39"/>
                  <a:pt x="212" y="39"/>
                  <a:pt x="212" y="39"/>
                </a:cubicBezTo>
                <a:cubicBezTo>
                  <a:pt x="214" y="38"/>
                  <a:pt x="214" y="38"/>
                  <a:pt x="214" y="38"/>
                </a:cubicBezTo>
                <a:cubicBezTo>
                  <a:pt x="214" y="38"/>
                  <a:pt x="214" y="38"/>
                  <a:pt x="214" y="38"/>
                </a:cubicBezTo>
                <a:cubicBezTo>
                  <a:pt x="214" y="38"/>
                  <a:pt x="214" y="38"/>
                  <a:pt x="214" y="38"/>
                </a:cubicBezTo>
                <a:cubicBezTo>
                  <a:pt x="217" y="37"/>
                  <a:pt x="217" y="37"/>
                  <a:pt x="217" y="37"/>
                </a:cubicBezTo>
                <a:cubicBezTo>
                  <a:pt x="218" y="36"/>
                  <a:pt x="218" y="36"/>
                  <a:pt x="218" y="36"/>
                </a:cubicBezTo>
                <a:cubicBezTo>
                  <a:pt x="216" y="36"/>
                  <a:pt x="216" y="36"/>
                  <a:pt x="216" y="36"/>
                </a:cubicBezTo>
                <a:cubicBezTo>
                  <a:pt x="220" y="34"/>
                  <a:pt x="220" y="34"/>
                  <a:pt x="220" y="34"/>
                </a:cubicBezTo>
                <a:cubicBezTo>
                  <a:pt x="222" y="33"/>
                  <a:pt x="222" y="33"/>
                  <a:pt x="222" y="33"/>
                </a:cubicBezTo>
                <a:cubicBezTo>
                  <a:pt x="222" y="33"/>
                  <a:pt x="222" y="33"/>
                  <a:pt x="222" y="33"/>
                </a:cubicBezTo>
                <a:cubicBezTo>
                  <a:pt x="225" y="31"/>
                  <a:pt x="225" y="31"/>
                  <a:pt x="225" y="31"/>
                </a:cubicBezTo>
                <a:cubicBezTo>
                  <a:pt x="227" y="30"/>
                  <a:pt x="227" y="30"/>
                  <a:pt x="227" y="30"/>
                </a:cubicBezTo>
                <a:cubicBezTo>
                  <a:pt x="226" y="30"/>
                  <a:pt x="226" y="30"/>
                  <a:pt x="226" y="30"/>
                </a:cubicBezTo>
                <a:cubicBezTo>
                  <a:pt x="224" y="31"/>
                  <a:pt x="224" y="31"/>
                  <a:pt x="224" y="31"/>
                </a:cubicBezTo>
                <a:cubicBezTo>
                  <a:pt x="223" y="31"/>
                  <a:pt x="223" y="31"/>
                  <a:pt x="223" y="31"/>
                </a:cubicBezTo>
                <a:cubicBezTo>
                  <a:pt x="223" y="31"/>
                  <a:pt x="223" y="31"/>
                  <a:pt x="223" y="31"/>
                </a:cubicBezTo>
                <a:cubicBezTo>
                  <a:pt x="220" y="32"/>
                  <a:pt x="220" y="32"/>
                  <a:pt x="220" y="32"/>
                </a:cubicBezTo>
                <a:cubicBezTo>
                  <a:pt x="220" y="32"/>
                  <a:pt x="220" y="32"/>
                  <a:pt x="220" y="32"/>
                </a:cubicBezTo>
                <a:cubicBezTo>
                  <a:pt x="224" y="31"/>
                  <a:pt x="224" y="31"/>
                  <a:pt x="224" y="31"/>
                </a:cubicBezTo>
                <a:cubicBezTo>
                  <a:pt x="227" y="29"/>
                  <a:pt x="227" y="29"/>
                  <a:pt x="227" y="29"/>
                </a:cubicBezTo>
                <a:cubicBezTo>
                  <a:pt x="232" y="27"/>
                  <a:pt x="232" y="27"/>
                  <a:pt x="232" y="27"/>
                </a:cubicBezTo>
                <a:cubicBezTo>
                  <a:pt x="237" y="25"/>
                  <a:pt x="237" y="25"/>
                  <a:pt x="237" y="25"/>
                </a:cubicBezTo>
                <a:cubicBezTo>
                  <a:pt x="237" y="25"/>
                  <a:pt x="237" y="25"/>
                  <a:pt x="237" y="25"/>
                </a:cubicBezTo>
                <a:cubicBezTo>
                  <a:pt x="233" y="26"/>
                  <a:pt x="233" y="26"/>
                  <a:pt x="233" y="26"/>
                </a:cubicBezTo>
                <a:cubicBezTo>
                  <a:pt x="233" y="26"/>
                  <a:pt x="233" y="26"/>
                  <a:pt x="233" y="26"/>
                </a:cubicBezTo>
                <a:cubicBezTo>
                  <a:pt x="231" y="27"/>
                  <a:pt x="231" y="27"/>
                  <a:pt x="231" y="27"/>
                </a:cubicBezTo>
                <a:cubicBezTo>
                  <a:pt x="226" y="29"/>
                  <a:pt x="226" y="29"/>
                  <a:pt x="226" y="29"/>
                </a:cubicBezTo>
                <a:cubicBezTo>
                  <a:pt x="221" y="31"/>
                  <a:pt x="221" y="31"/>
                  <a:pt x="221" y="31"/>
                </a:cubicBezTo>
                <a:cubicBezTo>
                  <a:pt x="218" y="33"/>
                  <a:pt x="218" y="33"/>
                  <a:pt x="218" y="33"/>
                </a:cubicBezTo>
                <a:cubicBezTo>
                  <a:pt x="213" y="35"/>
                  <a:pt x="213" y="35"/>
                  <a:pt x="213" y="35"/>
                </a:cubicBezTo>
                <a:cubicBezTo>
                  <a:pt x="212" y="36"/>
                  <a:pt x="212" y="36"/>
                  <a:pt x="212" y="36"/>
                </a:cubicBezTo>
                <a:cubicBezTo>
                  <a:pt x="217" y="33"/>
                  <a:pt x="217" y="33"/>
                  <a:pt x="217" y="33"/>
                </a:cubicBezTo>
                <a:cubicBezTo>
                  <a:pt x="224" y="30"/>
                  <a:pt x="224" y="30"/>
                  <a:pt x="224" y="30"/>
                </a:cubicBezTo>
                <a:cubicBezTo>
                  <a:pt x="228" y="28"/>
                  <a:pt x="228" y="28"/>
                  <a:pt x="228" y="28"/>
                </a:cubicBezTo>
                <a:cubicBezTo>
                  <a:pt x="233" y="26"/>
                  <a:pt x="233" y="26"/>
                  <a:pt x="233" y="26"/>
                </a:cubicBezTo>
                <a:cubicBezTo>
                  <a:pt x="237" y="25"/>
                  <a:pt x="237" y="25"/>
                  <a:pt x="237" y="25"/>
                </a:cubicBezTo>
                <a:cubicBezTo>
                  <a:pt x="237" y="25"/>
                  <a:pt x="237" y="25"/>
                  <a:pt x="237" y="25"/>
                </a:cubicBezTo>
                <a:cubicBezTo>
                  <a:pt x="236" y="25"/>
                  <a:pt x="236" y="25"/>
                  <a:pt x="236" y="25"/>
                </a:cubicBezTo>
                <a:cubicBezTo>
                  <a:pt x="231" y="27"/>
                  <a:pt x="231" y="27"/>
                  <a:pt x="231" y="27"/>
                </a:cubicBezTo>
                <a:cubicBezTo>
                  <a:pt x="224" y="30"/>
                  <a:pt x="224" y="30"/>
                  <a:pt x="224" y="30"/>
                </a:cubicBezTo>
                <a:cubicBezTo>
                  <a:pt x="213" y="35"/>
                  <a:pt x="213" y="35"/>
                  <a:pt x="213" y="35"/>
                </a:cubicBezTo>
                <a:cubicBezTo>
                  <a:pt x="212" y="35"/>
                  <a:pt x="212" y="35"/>
                  <a:pt x="212" y="35"/>
                </a:cubicBezTo>
                <a:cubicBezTo>
                  <a:pt x="212" y="36"/>
                  <a:pt x="212" y="36"/>
                  <a:pt x="212" y="36"/>
                </a:cubicBezTo>
                <a:cubicBezTo>
                  <a:pt x="208" y="37"/>
                  <a:pt x="208" y="37"/>
                  <a:pt x="208" y="37"/>
                </a:cubicBezTo>
                <a:cubicBezTo>
                  <a:pt x="209" y="37"/>
                  <a:pt x="209" y="37"/>
                  <a:pt x="209" y="37"/>
                </a:cubicBezTo>
                <a:cubicBezTo>
                  <a:pt x="208" y="37"/>
                  <a:pt x="208" y="37"/>
                  <a:pt x="208" y="37"/>
                </a:cubicBezTo>
                <a:cubicBezTo>
                  <a:pt x="206" y="38"/>
                  <a:pt x="206" y="38"/>
                  <a:pt x="206" y="38"/>
                </a:cubicBezTo>
                <a:cubicBezTo>
                  <a:pt x="203" y="40"/>
                  <a:pt x="203" y="40"/>
                  <a:pt x="203" y="40"/>
                </a:cubicBezTo>
                <a:cubicBezTo>
                  <a:pt x="203" y="40"/>
                  <a:pt x="203" y="40"/>
                  <a:pt x="203" y="40"/>
                </a:cubicBezTo>
                <a:cubicBezTo>
                  <a:pt x="204" y="39"/>
                  <a:pt x="204" y="39"/>
                  <a:pt x="204" y="39"/>
                </a:cubicBezTo>
                <a:cubicBezTo>
                  <a:pt x="201" y="41"/>
                  <a:pt x="201" y="41"/>
                  <a:pt x="201" y="41"/>
                </a:cubicBezTo>
                <a:cubicBezTo>
                  <a:pt x="199" y="42"/>
                  <a:pt x="199" y="42"/>
                  <a:pt x="199" y="42"/>
                </a:cubicBezTo>
                <a:cubicBezTo>
                  <a:pt x="198" y="43"/>
                  <a:pt x="198" y="43"/>
                  <a:pt x="198" y="43"/>
                </a:cubicBezTo>
                <a:cubicBezTo>
                  <a:pt x="194" y="45"/>
                  <a:pt x="194" y="45"/>
                  <a:pt x="194" y="45"/>
                </a:cubicBezTo>
                <a:cubicBezTo>
                  <a:pt x="191" y="46"/>
                  <a:pt x="191" y="46"/>
                  <a:pt x="191" y="46"/>
                </a:cubicBezTo>
                <a:cubicBezTo>
                  <a:pt x="184" y="50"/>
                  <a:pt x="184" y="50"/>
                  <a:pt x="184" y="50"/>
                </a:cubicBezTo>
                <a:cubicBezTo>
                  <a:pt x="179" y="53"/>
                  <a:pt x="179" y="53"/>
                  <a:pt x="179" y="53"/>
                </a:cubicBezTo>
                <a:cubicBezTo>
                  <a:pt x="176" y="55"/>
                  <a:pt x="176" y="55"/>
                  <a:pt x="176" y="55"/>
                </a:cubicBezTo>
                <a:cubicBezTo>
                  <a:pt x="177" y="54"/>
                  <a:pt x="177" y="54"/>
                  <a:pt x="177" y="54"/>
                </a:cubicBezTo>
                <a:cubicBezTo>
                  <a:pt x="183" y="51"/>
                  <a:pt x="183" y="51"/>
                  <a:pt x="183" y="51"/>
                </a:cubicBezTo>
                <a:cubicBezTo>
                  <a:pt x="187" y="49"/>
                  <a:pt x="187" y="49"/>
                  <a:pt x="187" y="49"/>
                </a:cubicBezTo>
                <a:cubicBezTo>
                  <a:pt x="191" y="46"/>
                  <a:pt x="191" y="46"/>
                  <a:pt x="191" y="46"/>
                </a:cubicBezTo>
                <a:cubicBezTo>
                  <a:pt x="182" y="51"/>
                  <a:pt x="171" y="59"/>
                  <a:pt x="162" y="64"/>
                </a:cubicBezTo>
                <a:cubicBezTo>
                  <a:pt x="162" y="64"/>
                  <a:pt x="162" y="64"/>
                  <a:pt x="162" y="64"/>
                </a:cubicBezTo>
                <a:cubicBezTo>
                  <a:pt x="163" y="64"/>
                  <a:pt x="163" y="64"/>
                  <a:pt x="163" y="64"/>
                </a:cubicBezTo>
                <a:cubicBezTo>
                  <a:pt x="167" y="61"/>
                  <a:pt x="167" y="61"/>
                  <a:pt x="167" y="61"/>
                </a:cubicBezTo>
                <a:cubicBezTo>
                  <a:pt x="170" y="59"/>
                  <a:pt x="170" y="59"/>
                  <a:pt x="170" y="59"/>
                </a:cubicBezTo>
                <a:cubicBezTo>
                  <a:pt x="170" y="59"/>
                  <a:pt x="170" y="59"/>
                  <a:pt x="170" y="59"/>
                </a:cubicBezTo>
                <a:cubicBezTo>
                  <a:pt x="167" y="61"/>
                  <a:pt x="167" y="61"/>
                  <a:pt x="167" y="61"/>
                </a:cubicBezTo>
                <a:cubicBezTo>
                  <a:pt x="164" y="63"/>
                  <a:pt x="164" y="63"/>
                  <a:pt x="164" y="63"/>
                </a:cubicBezTo>
                <a:cubicBezTo>
                  <a:pt x="159" y="67"/>
                  <a:pt x="159" y="67"/>
                  <a:pt x="159" y="67"/>
                </a:cubicBezTo>
                <a:cubicBezTo>
                  <a:pt x="156" y="68"/>
                  <a:pt x="154" y="70"/>
                  <a:pt x="152" y="71"/>
                </a:cubicBezTo>
                <a:cubicBezTo>
                  <a:pt x="151" y="72"/>
                  <a:pt x="151" y="72"/>
                  <a:pt x="151" y="72"/>
                </a:cubicBezTo>
                <a:cubicBezTo>
                  <a:pt x="148" y="75"/>
                  <a:pt x="148" y="75"/>
                  <a:pt x="148" y="75"/>
                </a:cubicBezTo>
                <a:cubicBezTo>
                  <a:pt x="147" y="75"/>
                  <a:pt x="147" y="75"/>
                  <a:pt x="147" y="75"/>
                </a:cubicBezTo>
                <a:cubicBezTo>
                  <a:pt x="147" y="76"/>
                  <a:pt x="146" y="76"/>
                  <a:pt x="145" y="77"/>
                </a:cubicBezTo>
                <a:cubicBezTo>
                  <a:pt x="145" y="77"/>
                  <a:pt x="145" y="77"/>
                  <a:pt x="145" y="77"/>
                </a:cubicBezTo>
                <a:cubicBezTo>
                  <a:pt x="149" y="74"/>
                  <a:pt x="149" y="74"/>
                  <a:pt x="149" y="74"/>
                </a:cubicBezTo>
                <a:cubicBezTo>
                  <a:pt x="149" y="74"/>
                  <a:pt x="149" y="74"/>
                  <a:pt x="149" y="74"/>
                </a:cubicBezTo>
                <a:cubicBezTo>
                  <a:pt x="148" y="75"/>
                  <a:pt x="148" y="75"/>
                  <a:pt x="148" y="75"/>
                </a:cubicBezTo>
                <a:cubicBezTo>
                  <a:pt x="147" y="76"/>
                  <a:pt x="147" y="76"/>
                  <a:pt x="147" y="76"/>
                </a:cubicBezTo>
                <a:cubicBezTo>
                  <a:pt x="147" y="76"/>
                  <a:pt x="147" y="76"/>
                  <a:pt x="147" y="76"/>
                </a:cubicBezTo>
                <a:cubicBezTo>
                  <a:pt x="151" y="73"/>
                  <a:pt x="151" y="73"/>
                  <a:pt x="151" y="73"/>
                </a:cubicBezTo>
                <a:cubicBezTo>
                  <a:pt x="151" y="73"/>
                  <a:pt x="151" y="73"/>
                  <a:pt x="151" y="73"/>
                </a:cubicBezTo>
                <a:cubicBezTo>
                  <a:pt x="156" y="69"/>
                  <a:pt x="156" y="69"/>
                  <a:pt x="156" y="69"/>
                </a:cubicBezTo>
                <a:cubicBezTo>
                  <a:pt x="156" y="69"/>
                  <a:pt x="156" y="69"/>
                  <a:pt x="156" y="69"/>
                </a:cubicBezTo>
                <a:cubicBezTo>
                  <a:pt x="160" y="66"/>
                  <a:pt x="160" y="66"/>
                  <a:pt x="160" y="66"/>
                </a:cubicBezTo>
                <a:cubicBezTo>
                  <a:pt x="161" y="65"/>
                  <a:pt x="161" y="65"/>
                  <a:pt x="161" y="65"/>
                </a:cubicBezTo>
                <a:cubicBezTo>
                  <a:pt x="162" y="65"/>
                  <a:pt x="163" y="64"/>
                  <a:pt x="164" y="63"/>
                </a:cubicBezTo>
                <a:cubicBezTo>
                  <a:pt x="163" y="64"/>
                  <a:pt x="163" y="64"/>
                  <a:pt x="163" y="64"/>
                </a:cubicBezTo>
                <a:cubicBezTo>
                  <a:pt x="165" y="63"/>
                  <a:pt x="165" y="63"/>
                  <a:pt x="165" y="63"/>
                </a:cubicBezTo>
                <a:cubicBezTo>
                  <a:pt x="167" y="61"/>
                  <a:pt x="167" y="61"/>
                  <a:pt x="167" y="61"/>
                </a:cubicBezTo>
                <a:cubicBezTo>
                  <a:pt x="167" y="61"/>
                  <a:pt x="167" y="61"/>
                  <a:pt x="167" y="61"/>
                </a:cubicBezTo>
                <a:cubicBezTo>
                  <a:pt x="170" y="59"/>
                  <a:pt x="170" y="59"/>
                  <a:pt x="170" y="59"/>
                </a:cubicBezTo>
                <a:cubicBezTo>
                  <a:pt x="174" y="57"/>
                  <a:pt x="174" y="57"/>
                  <a:pt x="174" y="57"/>
                </a:cubicBezTo>
                <a:cubicBezTo>
                  <a:pt x="177" y="55"/>
                  <a:pt x="177" y="55"/>
                  <a:pt x="177" y="55"/>
                </a:cubicBezTo>
                <a:cubicBezTo>
                  <a:pt x="180" y="54"/>
                  <a:pt x="180" y="54"/>
                  <a:pt x="180" y="54"/>
                </a:cubicBezTo>
                <a:cubicBezTo>
                  <a:pt x="185" y="50"/>
                  <a:pt x="185" y="50"/>
                  <a:pt x="185" y="50"/>
                </a:cubicBezTo>
                <a:cubicBezTo>
                  <a:pt x="186" y="50"/>
                  <a:pt x="186" y="50"/>
                  <a:pt x="186" y="50"/>
                </a:cubicBezTo>
                <a:cubicBezTo>
                  <a:pt x="190" y="48"/>
                  <a:pt x="190" y="48"/>
                  <a:pt x="190" y="48"/>
                </a:cubicBezTo>
                <a:cubicBezTo>
                  <a:pt x="194" y="45"/>
                  <a:pt x="194" y="45"/>
                  <a:pt x="194" y="45"/>
                </a:cubicBezTo>
                <a:cubicBezTo>
                  <a:pt x="196" y="44"/>
                  <a:pt x="196" y="44"/>
                  <a:pt x="196" y="44"/>
                </a:cubicBezTo>
                <a:cubicBezTo>
                  <a:pt x="199" y="42"/>
                  <a:pt x="199" y="42"/>
                  <a:pt x="199" y="42"/>
                </a:cubicBezTo>
                <a:cubicBezTo>
                  <a:pt x="199" y="43"/>
                  <a:pt x="199" y="43"/>
                  <a:pt x="199" y="43"/>
                </a:cubicBezTo>
                <a:cubicBezTo>
                  <a:pt x="201" y="41"/>
                  <a:pt x="201" y="41"/>
                  <a:pt x="201" y="41"/>
                </a:cubicBezTo>
                <a:cubicBezTo>
                  <a:pt x="201" y="42"/>
                  <a:pt x="201" y="42"/>
                  <a:pt x="201" y="42"/>
                </a:cubicBezTo>
                <a:cubicBezTo>
                  <a:pt x="198" y="43"/>
                  <a:pt x="198" y="43"/>
                  <a:pt x="198" y="43"/>
                </a:cubicBezTo>
                <a:cubicBezTo>
                  <a:pt x="199" y="43"/>
                  <a:pt x="199" y="43"/>
                  <a:pt x="199" y="43"/>
                </a:cubicBezTo>
                <a:cubicBezTo>
                  <a:pt x="200" y="43"/>
                  <a:pt x="200" y="43"/>
                  <a:pt x="200" y="43"/>
                </a:cubicBezTo>
                <a:cubicBezTo>
                  <a:pt x="204" y="40"/>
                  <a:pt x="204" y="40"/>
                  <a:pt x="204" y="40"/>
                </a:cubicBezTo>
                <a:cubicBezTo>
                  <a:pt x="205" y="40"/>
                  <a:pt x="205" y="40"/>
                  <a:pt x="205" y="40"/>
                </a:cubicBezTo>
                <a:cubicBezTo>
                  <a:pt x="201" y="43"/>
                  <a:pt x="201" y="43"/>
                  <a:pt x="201" y="43"/>
                </a:cubicBezTo>
                <a:cubicBezTo>
                  <a:pt x="200" y="43"/>
                  <a:pt x="200" y="43"/>
                  <a:pt x="200" y="43"/>
                </a:cubicBezTo>
                <a:cubicBezTo>
                  <a:pt x="196" y="45"/>
                  <a:pt x="196" y="45"/>
                  <a:pt x="196" y="45"/>
                </a:cubicBezTo>
                <a:cubicBezTo>
                  <a:pt x="196" y="46"/>
                  <a:pt x="196" y="46"/>
                  <a:pt x="196" y="46"/>
                </a:cubicBezTo>
                <a:cubicBezTo>
                  <a:pt x="193" y="48"/>
                  <a:pt x="193" y="48"/>
                  <a:pt x="193" y="48"/>
                </a:cubicBezTo>
                <a:cubicBezTo>
                  <a:pt x="192" y="49"/>
                  <a:pt x="192" y="49"/>
                  <a:pt x="192" y="49"/>
                </a:cubicBezTo>
                <a:cubicBezTo>
                  <a:pt x="188" y="51"/>
                  <a:pt x="188" y="51"/>
                  <a:pt x="188" y="51"/>
                </a:cubicBezTo>
                <a:cubicBezTo>
                  <a:pt x="187" y="52"/>
                  <a:pt x="187" y="52"/>
                  <a:pt x="187" y="52"/>
                </a:cubicBezTo>
                <a:cubicBezTo>
                  <a:pt x="184" y="54"/>
                  <a:pt x="184" y="54"/>
                  <a:pt x="184" y="54"/>
                </a:cubicBezTo>
                <a:cubicBezTo>
                  <a:pt x="179" y="57"/>
                  <a:pt x="179" y="57"/>
                  <a:pt x="179" y="57"/>
                </a:cubicBezTo>
                <a:cubicBezTo>
                  <a:pt x="174" y="60"/>
                  <a:pt x="174" y="60"/>
                  <a:pt x="174" y="60"/>
                </a:cubicBezTo>
                <a:cubicBezTo>
                  <a:pt x="169" y="63"/>
                  <a:pt x="169" y="63"/>
                  <a:pt x="169" y="63"/>
                </a:cubicBezTo>
                <a:cubicBezTo>
                  <a:pt x="165" y="66"/>
                  <a:pt x="165" y="66"/>
                  <a:pt x="165" y="66"/>
                </a:cubicBezTo>
                <a:cubicBezTo>
                  <a:pt x="163" y="67"/>
                  <a:pt x="163" y="67"/>
                  <a:pt x="163" y="67"/>
                </a:cubicBezTo>
                <a:cubicBezTo>
                  <a:pt x="163" y="66"/>
                  <a:pt x="163" y="66"/>
                  <a:pt x="163" y="66"/>
                </a:cubicBezTo>
                <a:cubicBezTo>
                  <a:pt x="163" y="66"/>
                  <a:pt x="163" y="66"/>
                  <a:pt x="163" y="66"/>
                </a:cubicBezTo>
                <a:cubicBezTo>
                  <a:pt x="159" y="68"/>
                  <a:pt x="159" y="68"/>
                  <a:pt x="159" y="68"/>
                </a:cubicBezTo>
                <a:cubicBezTo>
                  <a:pt x="157" y="69"/>
                  <a:pt x="156" y="70"/>
                  <a:pt x="155" y="71"/>
                </a:cubicBezTo>
                <a:cubicBezTo>
                  <a:pt x="154" y="72"/>
                  <a:pt x="154" y="72"/>
                  <a:pt x="154" y="72"/>
                </a:cubicBezTo>
                <a:cubicBezTo>
                  <a:pt x="155" y="72"/>
                  <a:pt x="155" y="72"/>
                  <a:pt x="155" y="72"/>
                </a:cubicBezTo>
                <a:cubicBezTo>
                  <a:pt x="158" y="70"/>
                  <a:pt x="158" y="70"/>
                  <a:pt x="158" y="70"/>
                </a:cubicBezTo>
                <a:cubicBezTo>
                  <a:pt x="159" y="70"/>
                  <a:pt x="159" y="70"/>
                  <a:pt x="159" y="70"/>
                </a:cubicBezTo>
                <a:cubicBezTo>
                  <a:pt x="159" y="70"/>
                  <a:pt x="159" y="70"/>
                  <a:pt x="159" y="70"/>
                </a:cubicBezTo>
                <a:cubicBezTo>
                  <a:pt x="158" y="72"/>
                  <a:pt x="158" y="72"/>
                  <a:pt x="158" y="72"/>
                </a:cubicBezTo>
                <a:cubicBezTo>
                  <a:pt x="153" y="76"/>
                  <a:pt x="153" y="76"/>
                  <a:pt x="153" y="76"/>
                </a:cubicBezTo>
                <a:cubicBezTo>
                  <a:pt x="151" y="78"/>
                  <a:pt x="151" y="78"/>
                  <a:pt x="151" y="78"/>
                </a:cubicBezTo>
                <a:cubicBezTo>
                  <a:pt x="148" y="81"/>
                  <a:pt x="148" y="81"/>
                  <a:pt x="148" y="81"/>
                </a:cubicBezTo>
                <a:cubicBezTo>
                  <a:pt x="148" y="81"/>
                  <a:pt x="149" y="81"/>
                  <a:pt x="149" y="81"/>
                </a:cubicBezTo>
                <a:cubicBezTo>
                  <a:pt x="145" y="85"/>
                  <a:pt x="145" y="85"/>
                  <a:pt x="145" y="85"/>
                </a:cubicBezTo>
                <a:cubicBezTo>
                  <a:pt x="147" y="85"/>
                  <a:pt x="147" y="85"/>
                  <a:pt x="147" y="85"/>
                </a:cubicBezTo>
                <a:cubicBezTo>
                  <a:pt x="146" y="87"/>
                  <a:pt x="146" y="87"/>
                  <a:pt x="146" y="87"/>
                </a:cubicBezTo>
                <a:cubicBezTo>
                  <a:pt x="149" y="85"/>
                  <a:pt x="149" y="85"/>
                  <a:pt x="149" y="85"/>
                </a:cubicBezTo>
                <a:cubicBezTo>
                  <a:pt x="153" y="80"/>
                  <a:pt x="153" y="80"/>
                  <a:pt x="153" y="80"/>
                </a:cubicBezTo>
                <a:cubicBezTo>
                  <a:pt x="154" y="78"/>
                  <a:pt x="154" y="78"/>
                  <a:pt x="154" y="78"/>
                </a:cubicBezTo>
                <a:cubicBezTo>
                  <a:pt x="157" y="76"/>
                  <a:pt x="157" y="76"/>
                  <a:pt x="157" y="76"/>
                </a:cubicBezTo>
                <a:cubicBezTo>
                  <a:pt x="155" y="78"/>
                  <a:pt x="155" y="78"/>
                  <a:pt x="155" y="78"/>
                </a:cubicBezTo>
                <a:cubicBezTo>
                  <a:pt x="153" y="82"/>
                  <a:pt x="153" y="82"/>
                  <a:pt x="153" y="82"/>
                </a:cubicBezTo>
                <a:cubicBezTo>
                  <a:pt x="152" y="84"/>
                  <a:pt x="152" y="84"/>
                  <a:pt x="152" y="84"/>
                </a:cubicBezTo>
                <a:cubicBezTo>
                  <a:pt x="153" y="83"/>
                  <a:pt x="155" y="82"/>
                  <a:pt x="156" y="80"/>
                </a:cubicBezTo>
                <a:cubicBezTo>
                  <a:pt x="160" y="78"/>
                  <a:pt x="160" y="78"/>
                  <a:pt x="160" y="78"/>
                </a:cubicBezTo>
                <a:cubicBezTo>
                  <a:pt x="161" y="76"/>
                  <a:pt x="161" y="76"/>
                  <a:pt x="161" y="76"/>
                </a:cubicBezTo>
                <a:cubicBezTo>
                  <a:pt x="167" y="71"/>
                  <a:pt x="167" y="71"/>
                  <a:pt x="167" y="71"/>
                </a:cubicBezTo>
                <a:cubicBezTo>
                  <a:pt x="168" y="69"/>
                  <a:pt x="168" y="69"/>
                  <a:pt x="168" y="69"/>
                </a:cubicBezTo>
                <a:cubicBezTo>
                  <a:pt x="174" y="64"/>
                  <a:pt x="174" y="64"/>
                  <a:pt x="174" y="64"/>
                </a:cubicBezTo>
                <a:cubicBezTo>
                  <a:pt x="176" y="62"/>
                  <a:pt x="176" y="62"/>
                  <a:pt x="176" y="62"/>
                </a:cubicBezTo>
                <a:cubicBezTo>
                  <a:pt x="179" y="61"/>
                  <a:pt x="179" y="61"/>
                  <a:pt x="179" y="61"/>
                </a:cubicBezTo>
                <a:cubicBezTo>
                  <a:pt x="174" y="66"/>
                  <a:pt x="174" y="66"/>
                  <a:pt x="174" y="66"/>
                </a:cubicBezTo>
                <a:cubicBezTo>
                  <a:pt x="170" y="70"/>
                  <a:pt x="170" y="70"/>
                  <a:pt x="170" y="70"/>
                </a:cubicBezTo>
                <a:cubicBezTo>
                  <a:pt x="171" y="70"/>
                  <a:pt x="171" y="70"/>
                  <a:pt x="171" y="70"/>
                </a:cubicBezTo>
                <a:cubicBezTo>
                  <a:pt x="176" y="67"/>
                  <a:pt x="176" y="67"/>
                  <a:pt x="176" y="67"/>
                </a:cubicBezTo>
                <a:cubicBezTo>
                  <a:pt x="179" y="65"/>
                  <a:pt x="179" y="65"/>
                  <a:pt x="179" y="65"/>
                </a:cubicBezTo>
                <a:cubicBezTo>
                  <a:pt x="182" y="64"/>
                  <a:pt x="182" y="64"/>
                  <a:pt x="182" y="64"/>
                </a:cubicBezTo>
                <a:cubicBezTo>
                  <a:pt x="182" y="64"/>
                  <a:pt x="182" y="64"/>
                  <a:pt x="182" y="64"/>
                </a:cubicBezTo>
                <a:moveTo>
                  <a:pt x="110" y="148"/>
                </a:moveTo>
                <a:cubicBezTo>
                  <a:pt x="112" y="146"/>
                  <a:pt x="112" y="146"/>
                  <a:pt x="112" y="146"/>
                </a:cubicBezTo>
                <a:cubicBezTo>
                  <a:pt x="113" y="144"/>
                  <a:pt x="113" y="144"/>
                  <a:pt x="113" y="144"/>
                </a:cubicBezTo>
                <a:cubicBezTo>
                  <a:pt x="115" y="143"/>
                  <a:pt x="115" y="143"/>
                  <a:pt x="115" y="143"/>
                </a:cubicBezTo>
                <a:cubicBezTo>
                  <a:pt x="118" y="139"/>
                  <a:pt x="118" y="139"/>
                  <a:pt x="118" y="139"/>
                </a:cubicBezTo>
                <a:cubicBezTo>
                  <a:pt x="116" y="138"/>
                  <a:pt x="116" y="138"/>
                  <a:pt x="116" y="138"/>
                </a:cubicBezTo>
                <a:cubicBezTo>
                  <a:pt x="117" y="135"/>
                  <a:pt x="117" y="135"/>
                  <a:pt x="117" y="135"/>
                </a:cubicBezTo>
                <a:cubicBezTo>
                  <a:pt x="116" y="135"/>
                  <a:pt x="115" y="135"/>
                  <a:pt x="115" y="135"/>
                </a:cubicBezTo>
                <a:cubicBezTo>
                  <a:pt x="111" y="137"/>
                  <a:pt x="111" y="137"/>
                  <a:pt x="111" y="137"/>
                </a:cubicBezTo>
                <a:cubicBezTo>
                  <a:pt x="108" y="139"/>
                  <a:pt x="108" y="139"/>
                  <a:pt x="108" y="139"/>
                </a:cubicBezTo>
                <a:cubicBezTo>
                  <a:pt x="108" y="138"/>
                  <a:pt x="108" y="138"/>
                  <a:pt x="108" y="138"/>
                </a:cubicBezTo>
                <a:cubicBezTo>
                  <a:pt x="111" y="135"/>
                  <a:pt x="111" y="135"/>
                  <a:pt x="111" y="135"/>
                </a:cubicBezTo>
                <a:cubicBezTo>
                  <a:pt x="114" y="134"/>
                  <a:pt x="114" y="134"/>
                  <a:pt x="114" y="134"/>
                </a:cubicBezTo>
                <a:cubicBezTo>
                  <a:pt x="118" y="133"/>
                  <a:pt x="118" y="133"/>
                  <a:pt x="118" y="133"/>
                </a:cubicBezTo>
                <a:cubicBezTo>
                  <a:pt x="121" y="131"/>
                  <a:pt x="121" y="131"/>
                  <a:pt x="121" y="131"/>
                </a:cubicBezTo>
                <a:cubicBezTo>
                  <a:pt x="119" y="130"/>
                  <a:pt x="119" y="130"/>
                  <a:pt x="119" y="130"/>
                </a:cubicBezTo>
                <a:cubicBezTo>
                  <a:pt x="119" y="128"/>
                  <a:pt x="119" y="128"/>
                  <a:pt x="119" y="128"/>
                </a:cubicBezTo>
                <a:cubicBezTo>
                  <a:pt x="118" y="127"/>
                  <a:pt x="118" y="127"/>
                  <a:pt x="118" y="127"/>
                </a:cubicBezTo>
                <a:cubicBezTo>
                  <a:pt x="119" y="124"/>
                  <a:pt x="119" y="124"/>
                  <a:pt x="119" y="124"/>
                </a:cubicBezTo>
                <a:cubicBezTo>
                  <a:pt x="120" y="121"/>
                  <a:pt x="120" y="121"/>
                  <a:pt x="120" y="121"/>
                </a:cubicBezTo>
                <a:cubicBezTo>
                  <a:pt x="122" y="119"/>
                  <a:pt x="122" y="119"/>
                  <a:pt x="122" y="119"/>
                </a:cubicBezTo>
                <a:cubicBezTo>
                  <a:pt x="123" y="118"/>
                  <a:pt x="123" y="118"/>
                  <a:pt x="123" y="118"/>
                </a:cubicBezTo>
                <a:cubicBezTo>
                  <a:pt x="125" y="116"/>
                  <a:pt x="125" y="116"/>
                  <a:pt x="125" y="116"/>
                </a:cubicBezTo>
                <a:cubicBezTo>
                  <a:pt x="127" y="112"/>
                  <a:pt x="127" y="112"/>
                  <a:pt x="127" y="112"/>
                </a:cubicBezTo>
                <a:cubicBezTo>
                  <a:pt x="130" y="108"/>
                  <a:pt x="130" y="108"/>
                  <a:pt x="130" y="108"/>
                </a:cubicBezTo>
                <a:cubicBezTo>
                  <a:pt x="136" y="100"/>
                  <a:pt x="136" y="100"/>
                  <a:pt x="136" y="100"/>
                </a:cubicBezTo>
                <a:cubicBezTo>
                  <a:pt x="139" y="96"/>
                  <a:pt x="139" y="96"/>
                  <a:pt x="139" y="96"/>
                </a:cubicBezTo>
                <a:cubicBezTo>
                  <a:pt x="133" y="101"/>
                  <a:pt x="133" y="101"/>
                  <a:pt x="133" y="101"/>
                </a:cubicBezTo>
                <a:cubicBezTo>
                  <a:pt x="132" y="102"/>
                  <a:pt x="130" y="103"/>
                  <a:pt x="129" y="104"/>
                </a:cubicBezTo>
                <a:cubicBezTo>
                  <a:pt x="126" y="106"/>
                  <a:pt x="126" y="106"/>
                  <a:pt x="126" y="106"/>
                </a:cubicBezTo>
                <a:cubicBezTo>
                  <a:pt x="123" y="108"/>
                  <a:pt x="123" y="108"/>
                  <a:pt x="123" y="108"/>
                </a:cubicBezTo>
                <a:cubicBezTo>
                  <a:pt x="122" y="108"/>
                  <a:pt x="122" y="108"/>
                  <a:pt x="122" y="108"/>
                </a:cubicBezTo>
                <a:cubicBezTo>
                  <a:pt x="124" y="105"/>
                  <a:pt x="124" y="105"/>
                  <a:pt x="124" y="105"/>
                </a:cubicBezTo>
                <a:cubicBezTo>
                  <a:pt x="125" y="103"/>
                  <a:pt x="125" y="103"/>
                  <a:pt x="125" y="103"/>
                </a:cubicBezTo>
                <a:cubicBezTo>
                  <a:pt x="123" y="104"/>
                  <a:pt x="123" y="104"/>
                  <a:pt x="123" y="104"/>
                </a:cubicBezTo>
                <a:cubicBezTo>
                  <a:pt x="128" y="100"/>
                  <a:pt x="128" y="100"/>
                  <a:pt x="128" y="100"/>
                </a:cubicBezTo>
                <a:cubicBezTo>
                  <a:pt x="130" y="98"/>
                  <a:pt x="132" y="96"/>
                  <a:pt x="134" y="94"/>
                </a:cubicBezTo>
                <a:cubicBezTo>
                  <a:pt x="137" y="91"/>
                  <a:pt x="137" y="91"/>
                  <a:pt x="137" y="91"/>
                </a:cubicBezTo>
                <a:cubicBezTo>
                  <a:pt x="137" y="91"/>
                  <a:pt x="137" y="91"/>
                  <a:pt x="137" y="91"/>
                </a:cubicBezTo>
                <a:cubicBezTo>
                  <a:pt x="138" y="89"/>
                  <a:pt x="138" y="89"/>
                  <a:pt x="138" y="89"/>
                </a:cubicBezTo>
                <a:cubicBezTo>
                  <a:pt x="141" y="85"/>
                  <a:pt x="141" y="85"/>
                  <a:pt x="141" y="85"/>
                </a:cubicBezTo>
                <a:cubicBezTo>
                  <a:pt x="144" y="82"/>
                  <a:pt x="144" y="82"/>
                  <a:pt x="144" y="82"/>
                </a:cubicBezTo>
                <a:cubicBezTo>
                  <a:pt x="142" y="83"/>
                  <a:pt x="142" y="83"/>
                  <a:pt x="142" y="83"/>
                </a:cubicBezTo>
                <a:cubicBezTo>
                  <a:pt x="141" y="83"/>
                  <a:pt x="141" y="83"/>
                  <a:pt x="141" y="83"/>
                </a:cubicBezTo>
                <a:cubicBezTo>
                  <a:pt x="142" y="82"/>
                  <a:pt x="142" y="82"/>
                  <a:pt x="142" y="82"/>
                </a:cubicBezTo>
                <a:cubicBezTo>
                  <a:pt x="142" y="82"/>
                  <a:pt x="142" y="82"/>
                  <a:pt x="142" y="82"/>
                </a:cubicBezTo>
                <a:cubicBezTo>
                  <a:pt x="139" y="84"/>
                  <a:pt x="139" y="84"/>
                  <a:pt x="139" y="84"/>
                </a:cubicBezTo>
                <a:cubicBezTo>
                  <a:pt x="135" y="87"/>
                  <a:pt x="135" y="87"/>
                  <a:pt x="135" y="87"/>
                </a:cubicBezTo>
                <a:cubicBezTo>
                  <a:pt x="131" y="91"/>
                  <a:pt x="131" y="91"/>
                  <a:pt x="131" y="91"/>
                </a:cubicBezTo>
                <a:cubicBezTo>
                  <a:pt x="127" y="94"/>
                  <a:pt x="127" y="94"/>
                  <a:pt x="127" y="94"/>
                </a:cubicBezTo>
                <a:cubicBezTo>
                  <a:pt x="123" y="98"/>
                  <a:pt x="123" y="98"/>
                  <a:pt x="123" y="98"/>
                </a:cubicBezTo>
                <a:cubicBezTo>
                  <a:pt x="123" y="97"/>
                  <a:pt x="123" y="97"/>
                  <a:pt x="123" y="97"/>
                </a:cubicBezTo>
                <a:cubicBezTo>
                  <a:pt x="119" y="101"/>
                  <a:pt x="119" y="101"/>
                  <a:pt x="119" y="101"/>
                </a:cubicBezTo>
                <a:cubicBezTo>
                  <a:pt x="117" y="103"/>
                  <a:pt x="117" y="103"/>
                  <a:pt x="117" y="103"/>
                </a:cubicBezTo>
                <a:cubicBezTo>
                  <a:pt x="115" y="105"/>
                  <a:pt x="115" y="105"/>
                  <a:pt x="115" y="105"/>
                </a:cubicBezTo>
                <a:cubicBezTo>
                  <a:pt x="113" y="108"/>
                  <a:pt x="113" y="108"/>
                  <a:pt x="113" y="108"/>
                </a:cubicBezTo>
                <a:cubicBezTo>
                  <a:pt x="109" y="113"/>
                  <a:pt x="109" y="113"/>
                  <a:pt x="109" y="113"/>
                </a:cubicBezTo>
                <a:cubicBezTo>
                  <a:pt x="107" y="115"/>
                  <a:pt x="105" y="116"/>
                  <a:pt x="103" y="118"/>
                </a:cubicBezTo>
                <a:cubicBezTo>
                  <a:pt x="99" y="122"/>
                  <a:pt x="99" y="122"/>
                  <a:pt x="99" y="122"/>
                </a:cubicBezTo>
                <a:cubicBezTo>
                  <a:pt x="96" y="125"/>
                  <a:pt x="96" y="125"/>
                  <a:pt x="96" y="125"/>
                </a:cubicBezTo>
                <a:cubicBezTo>
                  <a:pt x="95" y="126"/>
                  <a:pt x="95" y="126"/>
                  <a:pt x="95" y="126"/>
                </a:cubicBezTo>
                <a:cubicBezTo>
                  <a:pt x="91" y="131"/>
                  <a:pt x="91" y="131"/>
                  <a:pt x="91" y="131"/>
                </a:cubicBezTo>
                <a:cubicBezTo>
                  <a:pt x="89" y="133"/>
                  <a:pt x="87" y="135"/>
                  <a:pt x="85" y="137"/>
                </a:cubicBezTo>
                <a:cubicBezTo>
                  <a:pt x="83" y="141"/>
                  <a:pt x="83" y="141"/>
                  <a:pt x="83" y="141"/>
                </a:cubicBezTo>
                <a:cubicBezTo>
                  <a:pt x="80" y="144"/>
                  <a:pt x="80" y="144"/>
                  <a:pt x="80" y="144"/>
                </a:cubicBezTo>
                <a:cubicBezTo>
                  <a:pt x="77" y="148"/>
                  <a:pt x="77" y="148"/>
                  <a:pt x="77" y="148"/>
                </a:cubicBezTo>
                <a:cubicBezTo>
                  <a:pt x="76" y="148"/>
                  <a:pt x="76" y="148"/>
                  <a:pt x="76" y="148"/>
                </a:cubicBezTo>
                <a:cubicBezTo>
                  <a:pt x="80" y="143"/>
                  <a:pt x="80" y="143"/>
                  <a:pt x="80" y="143"/>
                </a:cubicBezTo>
                <a:cubicBezTo>
                  <a:pt x="83" y="138"/>
                  <a:pt x="83" y="138"/>
                  <a:pt x="83" y="138"/>
                </a:cubicBezTo>
                <a:cubicBezTo>
                  <a:pt x="84" y="137"/>
                  <a:pt x="85" y="135"/>
                  <a:pt x="86" y="134"/>
                </a:cubicBezTo>
                <a:cubicBezTo>
                  <a:pt x="91" y="128"/>
                  <a:pt x="91" y="128"/>
                  <a:pt x="91" y="128"/>
                </a:cubicBezTo>
                <a:cubicBezTo>
                  <a:pt x="95" y="124"/>
                  <a:pt x="95" y="124"/>
                  <a:pt x="95" y="124"/>
                </a:cubicBezTo>
                <a:cubicBezTo>
                  <a:pt x="96" y="123"/>
                  <a:pt x="96" y="123"/>
                  <a:pt x="96" y="123"/>
                </a:cubicBezTo>
                <a:cubicBezTo>
                  <a:pt x="96" y="122"/>
                  <a:pt x="96" y="122"/>
                  <a:pt x="96" y="122"/>
                </a:cubicBezTo>
                <a:cubicBezTo>
                  <a:pt x="97" y="121"/>
                  <a:pt x="97" y="121"/>
                  <a:pt x="97" y="121"/>
                </a:cubicBezTo>
                <a:cubicBezTo>
                  <a:pt x="99" y="119"/>
                  <a:pt x="99" y="119"/>
                  <a:pt x="99" y="119"/>
                </a:cubicBezTo>
                <a:cubicBezTo>
                  <a:pt x="92" y="126"/>
                  <a:pt x="85" y="135"/>
                  <a:pt x="79" y="142"/>
                </a:cubicBezTo>
                <a:cubicBezTo>
                  <a:pt x="67" y="158"/>
                  <a:pt x="67" y="158"/>
                  <a:pt x="47" y="190"/>
                </a:cubicBezTo>
                <a:cubicBezTo>
                  <a:pt x="37" y="208"/>
                  <a:pt x="37" y="208"/>
                  <a:pt x="23" y="243"/>
                </a:cubicBezTo>
                <a:cubicBezTo>
                  <a:pt x="19" y="253"/>
                  <a:pt x="15" y="267"/>
                  <a:pt x="12" y="277"/>
                </a:cubicBezTo>
                <a:cubicBezTo>
                  <a:pt x="11" y="280"/>
                  <a:pt x="11" y="280"/>
                  <a:pt x="11" y="280"/>
                </a:cubicBezTo>
                <a:cubicBezTo>
                  <a:pt x="11" y="280"/>
                  <a:pt x="11" y="280"/>
                  <a:pt x="11" y="280"/>
                </a:cubicBezTo>
                <a:cubicBezTo>
                  <a:pt x="12" y="278"/>
                  <a:pt x="12" y="278"/>
                  <a:pt x="12" y="278"/>
                </a:cubicBezTo>
                <a:cubicBezTo>
                  <a:pt x="12" y="277"/>
                  <a:pt x="12" y="277"/>
                  <a:pt x="12" y="277"/>
                </a:cubicBezTo>
                <a:cubicBezTo>
                  <a:pt x="11" y="281"/>
                  <a:pt x="11" y="281"/>
                  <a:pt x="11" y="281"/>
                </a:cubicBezTo>
                <a:cubicBezTo>
                  <a:pt x="10" y="286"/>
                  <a:pt x="10" y="286"/>
                  <a:pt x="10" y="286"/>
                </a:cubicBezTo>
                <a:cubicBezTo>
                  <a:pt x="10" y="288"/>
                  <a:pt x="10" y="289"/>
                  <a:pt x="9" y="291"/>
                </a:cubicBezTo>
                <a:cubicBezTo>
                  <a:pt x="9" y="294"/>
                  <a:pt x="9" y="294"/>
                  <a:pt x="9" y="294"/>
                </a:cubicBezTo>
                <a:cubicBezTo>
                  <a:pt x="8" y="297"/>
                  <a:pt x="8" y="297"/>
                  <a:pt x="8" y="297"/>
                </a:cubicBezTo>
                <a:cubicBezTo>
                  <a:pt x="8" y="300"/>
                  <a:pt x="8" y="300"/>
                  <a:pt x="8" y="300"/>
                </a:cubicBezTo>
                <a:cubicBezTo>
                  <a:pt x="7" y="304"/>
                  <a:pt x="7" y="304"/>
                  <a:pt x="7" y="304"/>
                </a:cubicBezTo>
                <a:cubicBezTo>
                  <a:pt x="7" y="306"/>
                  <a:pt x="7" y="306"/>
                  <a:pt x="7" y="306"/>
                </a:cubicBezTo>
                <a:cubicBezTo>
                  <a:pt x="6" y="310"/>
                  <a:pt x="6" y="310"/>
                  <a:pt x="6" y="310"/>
                </a:cubicBezTo>
                <a:cubicBezTo>
                  <a:pt x="6" y="311"/>
                  <a:pt x="6" y="311"/>
                  <a:pt x="6" y="311"/>
                </a:cubicBezTo>
                <a:cubicBezTo>
                  <a:pt x="7" y="308"/>
                  <a:pt x="7" y="308"/>
                  <a:pt x="7" y="308"/>
                </a:cubicBezTo>
                <a:cubicBezTo>
                  <a:pt x="8" y="304"/>
                  <a:pt x="8" y="304"/>
                  <a:pt x="8" y="304"/>
                </a:cubicBezTo>
                <a:cubicBezTo>
                  <a:pt x="9" y="298"/>
                  <a:pt x="9" y="298"/>
                  <a:pt x="9" y="298"/>
                </a:cubicBezTo>
                <a:cubicBezTo>
                  <a:pt x="10" y="291"/>
                  <a:pt x="10" y="291"/>
                  <a:pt x="10" y="291"/>
                </a:cubicBezTo>
                <a:cubicBezTo>
                  <a:pt x="12" y="283"/>
                  <a:pt x="12" y="283"/>
                  <a:pt x="12" y="283"/>
                </a:cubicBezTo>
                <a:cubicBezTo>
                  <a:pt x="12" y="280"/>
                  <a:pt x="13" y="277"/>
                  <a:pt x="14" y="274"/>
                </a:cubicBezTo>
                <a:cubicBezTo>
                  <a:pt x="15" y="272"/>
                  <a:pt x="15" y="270"/>
                  <a:pt x="16" y="268"/>
                </a:cubicBezTo>
                <a:cubicBezTo>
                  <a:pt x="18" y="262"/>
                  <a:pt x="18" y="262"/>
                  <a:pt x="18" y="262"/>
                </a:cubicBezTo>
                <a:cubicBezTo>
                  <a:pt x="19" y="260"/>
                  <a:pt x="19" y="260"/>
                  <a:pt x="19" y="260"/>
                </a:cubicBezTo>
                <a:cubicBezTo>
                  <a:pt x="21" y="255"/>
                  <a:pt x="21" y="255"/>
                  <a:pt x="21" y="255"/>
                </a:cubicBezTo>
                <a:cubicBezTo>
                  <a:pt x="23" y="252"/>
                  <a:pt x="23" y="252"/>
                  <a:pt x="23" y="252"/>
                </a:cubicBezTo>
                <a:cubicBezTo>
                  <a:pt x="24" y="250"/>
                  <a:pt x="24" y="250"/>
                  <a:pt x="24" y="250"/>
                </a:cubicBezTo>
                <a:cubicBezTo>
                  <a:pt x="26" y="246"/>
                  <a:pt x="26" y="246"/>
                  <a:pt x="26" y="246"/>
                </a:cubicBezTo>
                <a:cubicBezTo>
                  <a:pt x="27" y="244"/>
                  <a:pt x="27" y="244"/>
                  <a:pt x="27" y="244"/>
                </a:cubicBezTo>
                <a:cubicBezTo>
                  <a:pt x="29" y="237"/>
                  <a:pt x="29" y="237"/>
                  <a:pt x="29" y="237"/>
                </a:cubicBezTo>
                <a:cubicBezTo>
                  <a:pt x="30" y="235"/>
                  <a:pt x="30" y="235"/>
                  <a:pt x="30" y="235"/>
                </a:cubicBezTo>
                <a:cubicBezTo>
                  <a:pt x="31" y="231"/>
                  <a:pt x="31" y="231"/>
                  <a:pt x="31" y="231"/>
                </a:cubicBezTo>
                <a:cubicBezTo>
                  <a:pt x="32" y="228"/>
                  <a:pt x="32" y="228"/>
                  <a:pt x="32" y="228"/>
                </a:cubicBezTo>
                <a:cubicBezTo>
                  <a:pt x="34" y="226"/>
                  <a:pt x="34" y="226"/>
                  <a:pt x="34" y="226"/>
                </a:cubicBezTo>
                <a:cubicBezTo>
                  <a:pt x="32" y="231"/>
                  <a:pt x="32" y="231"/>
                  <a:pt x="32" y="231"/>
                </a:cubicBezTo>
                <a:cubicBezTo>
                  <a:pt x="35" y="226"/>
                  <a:pt x="35" y="226"/>
                  <a:pt x="35" y="226"/>
                </a:cubicBezTo>
                <a:cubicBezTo>
                  <a:pt x="37" y="223"/>
                  <a:pt x="37" y="223"/>
                  <a:pt x="37" y="223"/>
                </a:cubicBezTo>
                <a:cubicBezTo>
                  <a:pt x="38" y="220"/>
                  <a:pt x="38" y="220"/>
                  <a:pt x="38" y="220"/>
                </a:cubicBezTo>
                <a:cubicBezTo>
                  <a:pt x="42" y="212"/>
                  <a:pt x="42" y="212"/>
                  <a:pt x="42" y="212"/>
                </a:cubicBezTo>
                <a:cubicBezTo>
                  <a:pt x="43" y="212"/>
                  <a:pt x="43" y="212"/>
                  <a:pt x="44" y="212"/>
                </a:cubicBezTo>
                <a:cubicBezTo>
                  <a:pt x="46" y="210"/>
                  <a:pt x="46" y="210"/>
                  <a:pt x="46" y="210"/>
                </a:cubicBezTo>
                <a:cubicBezTo>
                  <a:pt x="48" y="209"/>
                  <a:pt x="48" y="209"/>
                  <a:pt x="48" y="209"/>
                </a:cubicBezTo>
                <a:cubicBezTo>
                  <a:pt x="49" y="206"/>
                  <a:pt x="49" y="206"/>
                  <a:pt x="49" y="206"/>
                </a:cubicBezTo>
                <a:cubicBezTo>
                  <a:pt x="52" y="199"/>
                  <a:pt x="52" y="199"/>
                  <a:pt x="52" y="199"/>
                </a:cubicBezTo>
                <a:cubicBezTo>
                  <a:pt x="56" y="194"/>
                  <a:pt x="56" y="194"/>
                  <a:pt x="56" y="194"/>
                </a:cubicBezTo>
                <a:cubicBezTo>
                  <a:pt x="56" y="194"/>
                  <a:pt x="57" y="194"/>
                  <a:pt x="57" y="194"/>
                </a:cubicBezTo>
                <a:cubicBezTo>
                  <a:pt x="59" y="192"/>
                  <a:pt x="59" y="192"/>
                  <a:pt x="59" y="192"/>
                </a:cubicBezTo>
                <a:cubicBezTo>
                  <a:pt x="60" y="192"/>
                  <a:pt x="60" y="192"/>
                  <a:pt x="60" y="192"/>
                </a:cubicBezTo>
                <a:cubicBezTo>
                  <a:pt x="63" y="189"/>
                  <a:pt x="63" y="189"/>
                  <a:pt x="63" y="189"/>
                </a:cubicBezTo>
                <a:cubicBezTo>
                  <a:pt x="66" y="186"/>
                  <a:pt x="66" y="186"/>
                  <a:pt x="66" y="186"/>
                </a:cubicBezTo>
                <a:cubicBezTo>
                  <a:pt x="68" y="186"/>
                  <a:pt x="69" y="186"/>
                  <a:pt x="70" y="187"/>
                </a:cubicBezTo>
                <a:cubicBezTo>
                  <a:pt x="70" y="188"/>
                  <a:pt x="69" y="188"/>
                  <a:pt x="69" y="189"/>
                </a:cubicBezTo>
                <a:cubicBezTo>
                  <a:pt x="68" y="189"/>
                  <a:pt x="67" y="189"/>
                  <a:pt x="66" y="189"/>
                </a:cubicBezTo>
                <a:cubicBezTo>
                  <a:pt x="63" y="192"/>
                  <a:pt x="63" y="192"/>
                  <a:pt x="61" y="196"/>
                </a:cubicBezTo>
                <a:cubicBezTo>
                  <a:pt x="61" y="197"/>
                  <a:pt x="61" y="197"/>
                  <a:pt x="61" y="197"/>
                </a:cubicBezTo>
                <a:cubicBezTo>
                  <a:pt x="64" y="195"/>
                  <a:pt x="64" y="195"/>
                  <a:pt x="64" y="195"/>
                </a:cubicBezTo>
                <a:cubicBezTo>
                  <a:pt x="66" y="193"/>
                  <a:pt x="66" y="193"/>
                  <a:pt x="66" y="193"/>
                </a:cubicBezTo>
                <a:cubicBezTo>
                  <a:pt x="68" y="192"/>
                  <a:pt x="68" y="192"/>
                  <a:pt x="68" y="192"/>
                </a:cubicBezTo>
                <a:cubicBezTo>
                  <a:pt x="71" y="190"/>
                  <a:pt x="71" y="190"/>
                  <a:pt x="71" y="190"/>
                </a:cubicBezTo>
                <a:cubicBezTo>
                  <a:pt x="73" y="189"/>
                  <a:pt x="73" y="189"/>
                  <a:pt x="73" y="189"/>
                </a:cubicBezTo>
                <a:cubicBezTo>
                  <a:pt x="77" y="185"/>
                  <a:pt x="77" y="185"/>
                  <a:pt x="77" y="185"/>
                </a:cubicBezTo>
                <a:cubicBezTo>
                  <a:pt x="80" y="182"/>
                  <a:pt x="80" y="182"/>
                  <a:pt x="80" y="182"/>
                </a:cubicBezTo>
                <a:cubicBezTo>
                  <a:pt x="83" y="178"/>
                  <a:pt x="83" y="178"/>
                  <a:pt x="83" y="178"/>
                </a:cubicBezTo>
                <a:cubicBezTo>
                  <a:pt x="80" y="179"/>
                  <a:pt x="80" y="179"/>
                  <a:pt x="80" y="179"/>
                </a:cubicBezTo>
                <a:cubicBezTo>
                  <a:pt x="75" y="184"/>
                  <a:pt x="75" y="184"/>
                  <a:pt x="75" y="184"/>
                </a:cubicBezTo>
                <a:cubicBezTo>
                  <a:pt x="73" y="184"/>
                  <a:pt x="73" y="184"/>
                  <a:pt x="73" y="184"/>
                </a:cubicBezTo>
                <a:cubicBezTo>
                  <a:pt x="73" y="182"/>
                  <a:pt x="73" y="182"/>
                  <a:pt x="73" y="182"/>
                </a:cubicBezTo>
                <a:cubicBezTo>
                  <a:pt x="73" y="178"/>
                  <a:pt x="73" y="178"/>
                  <a:pt x="73" y="178"/>
                </a:cubicBezTo>
                <a:cubicBezTo>
                  <a:pt x="76" y="171"/>
                  <a:pt x="76" y="171"/>
                  <a:pt x="76" y="171"/>
                </a:cubicBezTo>
                <a:cubicBezTo>
                  <a:pt x="80" y="168"/>
                  <a:pt x="80" y="168"/>
                  <a:pt x="80" y="168"/>
                </a:cubicBezTo>
                <a:cubicBezTo>
                  <a:pt x="83" y="163"/>
                  <a:pt x="83" y="163"/>
                  <a:pt x="83" y="163"/>
                </a:cubicBezTo>
                <a:cubicBezTo>
                  <a:pt x="81" y="162"/>
                  <a:pt x="81" y="162"/>
                  <a:pt x="81" y="162"/>
                </a:cubicBezTo>
                <a:cubicBezTo>
                  <a:pt x="78" y="164"/>
                  <a:pt x="78" y="164"/>
                  <a:pt x="78" y="164"/>
                </a:cubicBezTo>
                <a:cubicBezTo>
                  <a:pt x="73" y="168"/>
                  <a:pt x="73" y="168"/>
                  <a:pt x="73" y="168"/>
                </a:cubicBezTo>
                <a:cubicBezTo>
                  <a:pt x="67" y="174"/>
                  <a:pt x="67" y="174"/>
                  <a:pt x="67" y="174"/>
                </a:cubicBezTo>
                <a:cubicBezTo>
                  <a:pt x="63" y="178"/>
                  <a:pt x="63" y="178"/>
                  <a:pt x="63" y="178"/>
                </a:cubicBezTo>
                <a:cubicBezTo>
                  <a:pt x="66" y="175"/>
                  <a:pt x="66" y="175"/>
                  <a:pt x="66" y="175"/>
                </a:cubicBezTo>
                <a:cubicBezTo>
                  <a:pt x="69" y="171"/>
                  <a:pt x="69" y="171"/>
                  <a:pt x="69" y="171"/>
                </a:cubicBezTo>
                <a:cubicBezTo>
                  <a:pt x="71" y="169"/>
                  <a:pt x="71" y="169"/>
                  <a:pt x="71" y="169"/>
                </a:cubicBezTo>
                <a:cubicBezTo>
                  <a:pt x="71" y="167"/>
                  <a:pt x="71" y="167"/>
                  <a:pt x="71" y="167"/>
                </a:cubicBezTo>
                <a:cubicBezTo>
                  <a:pt x="71" y="167"/>
                  <a:pt x="72" y="167"/>
                  <a:pt x="72" y="167"/>
                </a:cubicBezTo>
                <a:cubicBezTo>
                  <a:pt x="75" y="164"/>
                  <a:pt x="75" y="164"/>
                  <a:pt x="75" y="164"/>
                </a:cubicBezTo>
                <a:cubicBezTo>
                  <a:pt x="78" y="161"/>
                  <a:pt x="78" y="161"/>
                  <a:pt x="78" y="161"/>
                </a:cubicBezTo>
                <a:cubicBezTo>
                  <a:pt x="80" y="161"/>
                  <a:pt x="80" y="161"/>
                  <a:pt x="80" y="161"/>
                </a:cubicBezTo>
                <a:cubicBezTo>
                  <a:pt x="83" y="157"/>
                  <a:pt x="83" y="157"/>
                  <a:pt x="83" y="157"/>
                </a:cubicBezTo>
                <a:cubicBezTo>
                  <a:pt x="85" y="156"/>
                  <a:pt x="85" y="156"/>
                  <a:pt x="85" y="156"/>
                </a:cubicBezTo>
                <a:cubicBezTo>
                  <a:pt x="86" y="156"/>
                  <a:pt x="87" y="156"/>
                  <a:pt x="87" y="156"/>
                </a:cubicBezTo>
                <a:cubicBezTo>
                  <a:pt x="92" y="156"/>
                  <a:pt x="92" y="156"/>
                  <a:pt x="92" y="156"/>
                </a:cubicBezTo>
                <a:cubicBezTo>
                  <a:pt x="93" y="157"/>
                  <a:pt x="93" y="157"/>
                  <a:pt x="93" y="157"/>
                </a:cubicBezTo>
                <a:cubicBezTo>
                  <a:pt x="95" y="157"/>
                  <a:pt x="95" y="157"/>
                  <a:pt x="95" y="157"/>
                </a:cubicBezTo>
                <a:cubicBezTo>
                  <a:pt x="99" y="154"/>
                  <a:pt x="99" y="154"/>
                  <a:pt x="99" y="154"/>
                </a:cubicBezTo>
                <a:cubicBezTo>
                  <a:pt x="104" y="150"/>
                  <a:pt x="104" y="150"/>
                  <a:pt x="104" y="150"/>
                </a:cubicBezTo>
                <a:cubicBezTo>
                  <a:pt x="107" y="150"/>
                  <a:pt x="107" y="150"/>
                  <a:pt x="107" y="150"/>
                </a:cubicBezTo>
                <a:cubicBezTo>
                  <a:pt x="110" y="148"/>
                  <a:pt x="110" y="148"/>
                  <a:pt x="110" y="148"/>
                </a:cubicBezTo>
              </a:path>
            </a:pathLst>
          </a:custGeom>
          <a:solidFill>
            <a:schemeClr val="accent2"/>
          </a:solidFill>
          <a:ln w="9525">
            <a:noFill/>
            <a:round/>
          </a:ln>
        </p:spPr>
        <p:txBody>
          <a:bodyPr vert="horz" wrap="square" lIns="121920" tIns="60960" rIns="121920" bIns="60960" numCol="1" anchor="t" anchorCtr="0" compatLnSpc="1">
            <a:prstTxWarp prst="textNoShape">
              <a:avLst/>
            </a:prstTxWarp>
          </a:bodyPr>
          <a:lstStyle/>
          <a:p>
            <a:endParaRPr lang="en-US" sz="3556" dirty="0">
              <a:latin typeface="微软雅黑" pitchFamily="34" charset="-122"/>
              <a:ea typeface="微软雅黑" pitchFamily="34" charset="-122"/>
            </a:endParaRPr>
          </a:p>
        </p:txBody>
      </p:sp>
      <p:sp>
        <p:nvSpPr>
          <p:cNvPr id="63" name="Arc 214"/>
          <p:cNvSpPr/>
          <p:nvPr/>
        </p:nvSpPr>
        <p:spPr>
          <a:xfrm>
            <a:off x="2495173" y="2722009"/>
            <a:ext cx="2350854" cy="2351160"/>
          </a:xfrm>
          <a:prstGeom prst="arc">
            <a:avLst>
              <a:gd name="adj1" fmla="val 21578092"/>
              <a:gd name="adj2" fmla="val 16283076"/>
            </a:avLst>
          </a:prstGeom>
          <a:ln w="19050">
            <a:solidFill>
              <a:schemeClr val="tx1">
                <a:lumMod val="65000"/>
                <a:lumOff val="35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3556">
              <a:latin typeface="微软雅黑" pitchFamily="34" charset="-122"/>
              <a:ea typeface="微软雅黑" pitchFamily="34" charset="-122"/>
            </a:endParaRPr>
          </a:p>
        </p:txBody>
      </p:sp>
      <p:cxnSp>
        <p:nvCxnSpPr>
          <p:cNvPr id="65" name="Straight Connector 220"/>
          <p:cNvCxnSpPr>
            <a:cxnSpLocks/>
          </p:cNvCxnSpPr>
          <p:nvPr/>
        </p:nvCxnSpPr>
        <p:spPr>
          <a:xfrm flipH="1" flipV="1">
            <a:off x="4947064" y="4075085"/>
            <a:ext cx="2114918" cy="2273"/>
          </a:xfrm>
          <a:prstGeom prst="line">
            <a:avLst/>
          </a:prstGeom>
          <a:ln w="19050">
            <a:solidFill>
              <a:schemeClr val="tx1">
                <a:lumMod val="65000"/>
                <a:lumOff val="35000"/>
              </a:schemeClr>
            </a:solidFill>
            <a:prstDash val="sysDot"/>
            <a:headEnd type="oval"/>
            <a:tailEnd type="oval"/>
          </a:ln>
        </p:spPr>
        <p:style>
          <a:lnRef idx="1">
            <a:schemeClr val="accent1"/>
          </a:lnRef>
          <a:fillRef idx="0">
            <a:schemeClr val="accent1"/>
          </a:fillRef>
          <a:effectRef idx="0">
            <a:schemeClr val="accent1"/>
          </a:effectRef>
          <a:fontRef idx="minor">
            <a:schemeClr val="tx1"/>
          </a:fontRef>
        </p:style>
      </p:cxnSp>
      <p:grpSp>
        <p:nvGrpSpPr>
          <p:cNvPr id="13" name="组合 12"/>
          <p:cNvGrpSpPr/>
          <p:nvPr/>
        </p:nvGrpSpPr>
        <p:grpSpPr>
          <a:xfrm>
            <a:off x="7062472" y="3212517"/>
            <a:ext cx="1724911" cy="1725136"/>
            <a:chOff x="7812104" y="3185821"/>
            <a:chExt cx="1725136" cy="1725136"/>
          </a:xfrm>
        </p:grpSpPr>
        <p:grpSp>
          <p:nvGrpSpPr>
            <p:cNvPr id="66" name="Group 221"/>
            <p:cNvGrpSpPr/>
            <p:nvPr/>
          </p:nvGrpSpPr>
          <p:grpSpPr>
            <a:xfrm>
              <a:off x="7812104" y="3185821"/>
              <a:ext cx="1725136" cy="1725136"/>
              <a:chOff x="2183615" y="1663567"/>
              <a:chExt cx="1293852" cy="1293852"/>
            </a:xfrm>
          </p:grpSpPr>
          <p:sp>
            <p:nvSpPr>
              <p:cNvPr id="67" name="Oval 222"/>
              <p:cNvSpPr/>
              <p:nvPr/>
            </p:nvSpPr>
            <p:spPr>
              <a:xfrm>
                <a:off x="2283175" y="1763127"/>
                <a:ext cx="1094733" cy="109473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67">
                  <a:latin typeface="微软雅黑" pitchFamily="34" charset="-122"/>
                  <a:ea typeface="微软雅黑" pitchFamily="34" charset="-122"/>
                </a:endParaRPr>
              </a:p>
            </p:txBody>
          </p:sp>
          <p:sp>
            <p:nvSpPr>
              <p:cNvPr id="68" name="Oval 223"/>
              <p:cNvSpPr/>
              <p:nvPr/>
            </p:nvSpPr>
            <p:spPr>
              <a:xfrm>
                <a:off x="2183615" y="1663567"/>
                <a:ext cx="1293852" cy="1293852"/>
              </a:xfrm>
              <a:prstGeom prst="ellipse">
                <a:avLst/>
              </a:prstGeom>
              <a:noFill/>
              <a:ln w="19050">
                <a:solidFill>
                  <a:schemeClr val="tx1">
                    <a:lumMod val="65000"/>
                    <a:lumOff val="3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67">
                  <a:latin typeface="微软雅黑" pitchFamily="34" charset="-122"/>
                  <a:ea typeface="微软雅黑" pitchFamily="34" charset="-122"/>
                </a:endParaRPr>
              </a:p>
            </p:txBody>
          </p:sp>
        </p:grpSp>
        <p:grpSp>
          <p:nvGrpSpPr>
            <p:cNvPr id="85" name="Group 9"/>
            <p:cNvGrpSpPr>
              <a:grpSpLocks noChangeAspect="1"/>
            </p:cNvGrpSpPr>
            <p:nvPr/>
          </p:nvGrpSpPr>
          <p:grpSpPr>
            <a:xfrm>
              <a:off x="8242990" y="3702679"/>
              <a:ext cx="863364" cy="691421"/>
              <a:chOff x="4572000" y="3414713"/>
              <a:chExt cx="374651" cy="277813"/>
            </a:xfrm>
            <a:solidFill>
              <a:schemeClr val="bg1"/>
            </a:solidFill>
          </p:grpSpPr>
          <p:sp>
            <p:nvSpPr>
              <p:cNvPr id="86" name="Freeform 17"/>
              <p:cNvSpPr/>
              <p:nvPr/>
            </p:nvSpPr>
            <p:spPr bwMode="auto">
              <a:xfrm>
                <a:off x="4713288" y="3481388"/>
                <a:ext cx="233363" cy="211138"/>
              </a:xfrm>
              <a:custGeom>
                <a:avLst/>
                <a:gdLst>
                  <a:gd name="T0" fmla="*/ 89 w 89"/>
                  <a:gd name="T1" fmla="*/ 33 h 81"/>
                  <a:gd name="T2" fmla="*/ 43 w 89"/>
                  <a:gd name="T3" fmla="*/ 0 h 81"/>
                  <a:gd name="T4" fmla="*/ 40 w 89"/>
                  <a:gd name="T5" fmla="*/ 1 h 81"/>
                  <a:gd name="T6" fmla="*/ 43 w 89"/>
                  <a:gd name="T7" fmla="*/ 11 h 81"/>
                  <a:gd name="T8" fmla="*/ 0 w 89"/>
                  <a:gd name="T9" fmla="*/ 44 h 81"/>
                  <a:gd name="T10" fmla="*/ 0 w 89"/>
                  <a:gd name="T11" fmla="*/ 44 h 81"/>
                  <a:gd name="T12" fmla="*/ 40 w 89"/>
                  <a:gd name="T13" fmla="*/ 65 h 81"/>
                  <a:gd name="T14" fmla="*/ 74 w 89"/>
                  <a:gd name="T15" fmla="*/ 81 h 81"/>
                  <a:gd name="T16" fmla="*/ 64 w 89"/>
                  <a:gd name="T17" fmla="*/ 62 h 81"/>
                  <a:gd name="T18" fmla="*/ 89 w 89"/>
                  <a:gd name="T19" fmla="*/ 33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81">
                    <a:moveTo>
                      <a:pt x="89" y="33"/>
                    </a:moveTo>
                    <a:cubicBezTo>
                      <a:pt x="89" y="15"/>
                      <a:pt x="68" y="0"/>
                      <a:pt x="43" y="0"/>
                    </a:cubicBezTo>
                    <a:cubicBezTo>
                      <a:pt x="42" y="0"/>
                      <a:pt x="41" y="1"/>
                      <a:pt x="40" y="1"/>
                    </a:cubicBezTo>
                    <a:cubicBezTo>
                      <a:pt x="42" y="4"/>
                      <a:pt x="43" y="8"/>
                      <a:pt x="43" y="11"/>
                    </a:cubicBezTo>
                    <a:cubicBezTo>
                      <a:pt x="43" y="29"/>
                      <a:pt x="24" y="43"/>
                      <a:pt x="0" y="44"/>
                    </a:cubicBezTo>
                    <a:cubicBezTo>
                      <a:pt x="0" y="44"/>
                      <a:pt x="0" y="44"/>
                      <a:pt x="0" y="44"/>
                    </a:cubicBezTo>
                    <a:cubicBezTo>
                      <a:pt x="6" y="56"/>
                      <a:pt x="21" y="64"/>
                      <a:pt x="40" y="65"/>
                    </a:cubicBezTo>
                    <a:cubicBezTo>
                      <a:pt x="53" y="75"/>
                      <a:pt x="74" y="81"/>
                      <a:pt x="74" y="81"/>
                    </a:cubicBezTo>
                    <a:cubicBezTo>
                      <a:pt x="64" y="72"/>
                      <a:pt x="63" y="65"/>
                      <a:pt x="64" y="62"/>
                    </a:cubicBezTo>
                    <a:cubicBezTo>
                      <a:pt x="79" y="56"/>
                      <a:pt x="89" y="46"/>
                      <a:pt x="89"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endParaRPr lang="en-US" sz="3200"/>
              </a:p>
            </p:txBody>
          </p:sp>
          <p:sp>
            <p:nvSpPr>
              <p:cNvPr id="87" name="Freeform 18"/>
              <p:cNvSpPr/>
              <p:nvPr/>
            </p:nvSpPr>
            <p:spPr bwMode="auto">
              <a:xfrm>
                <a:off x="4572000" y="3414713"/>
                <a:ext cx="241300" cy="209550"/>
              </a:xfrm>
              <a:custGeom>
                <a:avLst/>
                <a:gdLst>
                  <a:gd name="T0" fmla="*/ 89 w 92"/>
                  <a:gd name="T1" fmla="*/ 21 h 80"/>
                  <a:gd name="T2" fmla="*/ 46 w 92"/>
                  <a:gd name="T3" fmla="*/ 0 h 80"/>
                  <a:gd name="T4" fmla="*/ 0 w 92"/>
                  <a:gd name="T5" fmla="*/ 32 h 80"/>
                  <a:gd name="T6" fmla="*/ 25 w 92"/>
                  <a:gd name="T7" fmla="*/ 61 h 80"/>
                  <a:gd name="T8" fmla="*/ 14 w 92"/>
                  <a:gd name="T9" fmla="*/ 80 h 80"/>
                  <a:gd name="T10" fmla="*/ 48 w 92"/>
                  <a:gd name="T11" fmla="*/ 65 h 80"/>
                  <a:gd name="T12" fmla="*/ 49 w 92"/>
                  <a:gd name="T13" fmla="*/ 64 h 80"/>
                  <a:gd name="T14" fmla="*/ 92 w 92"/>
                  <a:gd name="T15" fmla="*/ 32 h 80"/>
                  <a:gd name="T16" fmla="*/ 89 w 92"/>
                  <a:gd name="T17" fmla="*/ 21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0">
                    <a:moveTo>
                      <a:pt x="89" y="21"/>
                    </a:moveTo>
                    <a:cubicBezTo>
                      <a:pt x="83" y="9"/>
                      <a:pt x="66" y="0"/>
                      <a:pt x="46" y="0"/>
                    </a:cubicBezTo>
                    <a:cubicBezTo>
                      <a:pt x="20" y="0"/>
                      <a:pt x="0" y="14"/>
                      <a:pt x="0" y="32"/>
                    </a:cubicBezTo>
                    <a:cubicBezTo>
                      <a:pt x="0" y="45"/>
                      <a:pt x="10" y="56"/>
                      <a:pt x="25" y="61"/>
                    </a:cubicBezTo>
                    <a:cubicBezTo>
                      <a:pt x="26" y="65"/>
                      <a:pt x="25" y="71"/>
                      <a:pt x="14" y="80"/>
                    </a:cubicBezTo>
                    <a:cubicBezTo>
                      <a:pt x="14" y="80"/>
                      <a:pt x="36" y="75"/>
                      <a:pt x="48" y="65"/>
                    </a:cubicBezTo>
                    <a:cubicBezTo>
                      <a:pt x="49" y="64"/>
                      <a:pt x="49" y="64"/>
                      <a:pt x="49" y="64"/>
                    </a:cubicBezTo>
                    <a:cubicBezTo>
                      <a:pt x="73" y="63"/>
                      <a:pt x="92" y="49"/>
                      <a:pt x="92" y="32"/>
                    </a:cubicBezTo>
                    <a:cubicBezTo>
                      <a:pt x="92" y="28"/>
                      <a:pt x="91" y="25"/>
                      <a:pt x="89"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endParaRPr lang="en-US" sz="3200"/>
              </a:p>
            </p:txBody>
          </p:sp>
        </p:grpSp>
      </p:grpSp>
      <p:sp>
        <p:nvSpPr>
          <p:cNvPr id="106" name="矩形 105"/>
          <p:cNvSpPr/>
          <p:nvPr/>
        </p:nvSpPr>
        <p:spPr>
          <a:xfrm>
            <a:off x="3670600" y="2140931"/>
            <a:ext cx="2586519" cy="707878"/>
          </a:xfrm>
          <a:prstGeom prst="rect">
            <a:avLst/>
          </a:prstGeom>
        </p:spPr>
        <p:txBody>
          <a:bodyPr wrap="square" lIns="91431" tIns="45716" rIns="91431" bIns="45716">
            <a:spAutoFit/>
          </a:bodyPr>
          <a:lstStyle/>
          <a:p>
            <a:r>
              <a:rPr lang="en-US" altLang="zh-CN" sz="4000" b="1" dirty="0">
                <a:solidFill>
                  <a:srgbClr val="C39568"/>
                </a:solidFill>
              </a:rPr>
              <a:t>Validity</a:t>
            </a:r>
            <a:r>
              <a:rPr lang="zh-CN" altLang="en-US" sz="4000" b="1" dirty="0">
                <a:solidFill>
                  <a:srgbClr val="C39568"/>
                </a:solidFill>
              </a:rPr>
              <a:t> </a:t>
            </a:r>
            <a:endParaRPr lang="zh-CN" altLang="zh-CN" sz="4000" b="1" dirty="0">
              <a:solidFill>
                <a:srgbClr val="C39568"/>
              </a:solidFill>
            </a:endParaRPr>
          </a:p>
        </p:txBody>
      </p:sp>
      <p:sp>
        <p:nvSpPr>
          <p:cNvPr id="108" name="矩形 107"/>
          <p:cNvSpPr/>
          <p:nvPr/>
        </p:nvSpPr>
        <p:spPr>
          <a:xfrm>
            <a:off x="6875801" y="5070400"/>
            <a:ext cx="3557707" cy="923322"/>
          </a:xfrm>
          <a:prstGeom prst="rect">
            <a:avLst/>
          </a:prstGeom>
        </p:spPr>
        <p:txBody>
          <a:bodyPr wrap="square" lIns="91431" tIns="45716" rIns="91431" bIns="45716">
            <a:spAutoFit/>
          </a:bodyPr>
          <a:lstStyle/>
          <a:p>
            <a:r>
              <a:rPr lang="en-US" altLang="zh-CN" dirty="0"/>
              <a:t>Reasonable distribution of age, gender and specialty of representative survey subjects.</a:t>
            </a:r>
            <a:endParaRPr lang="zh-CN" altLang="zh-CN" dirty="0"/>
          </a:p>
        </p:txBody>
      </p:sp>
      <p:sp>
        <p:nvSpPr>
          <p:cNvPr id="2" name="标题 1"/>
          <p:cNvSpPr>
            <a:spLocks noGrp="1"/>
          </p:cNvSpPr>
          <p:nvPr>
            <p:ph type="title"/>
          </p:nvPr>
        </p:nvSpPr>
        <p:spPr/>
        <p:txBody>
          <a:bodyPr/>
          <a:lstStyle/>
          <a:p>
            <a:r>
              <a:rPr lang="en-US" altLang="zh-CN" dirty="0"/>
              <a:t>Date collection</a:t>
            </a:r>
            <a:endParaRPr lang="zh-CN" altLang="zh-CN" dirty="0"/>
          </a:p>
        </p:txBody>
      </p:sp>
    </p:spTree>
    <p:extLst>
      <p:ext uri="{BB962C8B-B14F-4D97-AF65-F5344CB8AC3E}">
        <p14:creationId xmlns:p14="http://schemas.microsoft.com/office/powerpoint/2010/main" val="1815716431"/>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56"/>
                                        </p:tgtEl>
                                        <p:attrNameLst>
                                          <p:attrName>style.visibility</p:attrName>
                                        </p:attrNameLst>
                                      </p:cBhvr>
                                      <p:to>
                                        <p:strVal val="visible"/>
                                      </p:to>
                                    </p:set>
                                    <p:anim calcmode="lin" valueType="num">
                                      <p:cBhvr>
                                        <p:cTn id="7" dur="500" fill="hold"/>
                                        <p:tgtEl>
                                          <p:spTgt spid="56"/>
                                        </p:tgtEl>
                                        <p:attrNameLst>
                                          <p:attrName>ppt_w</p:attrName>
                                        </p:attrNameLst>
                                      </p:cBhvr>
                                      <p:tavLst>
                                        <p:tav tm="0">
                                          <p:val>
                                            <p:fltVal val="0"/>
                                          </p:val>
                                        </p:tav>
                                        <p:tav tm="100000">
                                          <p:val>
                                            <p:strVal val="#ppt_w"/>
                                          </p:val>
                                        </p:tav>
                                      </p:tavLst>
                                    </p:anim>
                                    <p:anim calcmode="lin" valueType="num">
                                      <p:cBhvr>
                                        <p:cTn id="8" dur="500" fill="hold"/>
                                        <p:tgtEl>
                                          <p:spTgt spid="5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18" presetClass="entr" presetSubtype="6" fill="hold" grpId="0" nodeType="afterEffect">
                                  <p:stCondLst>
                                    <p:cond delay="0"/>
                                  </p:stCondLst>
                                  <p:childTnLst>
                                    <p:set>
                                      <p:cBhvr>
                                        <p:cTn id="11" dur="1" fill="hold">
                                          <p:stCondLst>
                                            <p:cond delay="0"/>
                                          </p:stCondLst>
                                        </p:cTn>
                                        <p:tgtEl>
                                          <p:spTgt spid="63"/>
                                        </p:tgtEl>
                                        <p:attrNameLst>
                                          <p:attrName>style.visibility</p:attrName>
                                        </p:attrNameLst>
                                      </p:cBhvr>
                                      <p:to>
                                        <p:strVal val="visible"/>
                                      </p:to>
                                    </p:set>
                                    <p:animEffect transition="in" filter="strips(downRight)">
                                      <p:cBhvr>
                                        <p:cTn id="12" dur="500"/>
                                        <p:tgtEl>
                                          <p:spTgt spid="63"/>
                                        </p:tgtEl>
                                      </p:cBhvr>
                                    </p:animEffect>
                                  </p:childTnLst>
                                </p:cTn>
                              </p:par>
                              <p:par>
                                <p:cTn id="13" presetID="18" presetClass="entr" presetSubtype="3" fill="hold" nodeType="withEffect">
                                  <p:stCondLst>
                                    <p:cond delay="250"/>
                                  </p:stCondLst>
                                  <p:childTnLst>
                                    <p:set>
                                      <p:cBhvr>
                                        <p:cTn id="14" dur="1" fill="hold">
                                          <p:stCondLst>
                                            <p:cond delay="0"/>
                                          </p:stCondLst>
                                        </p:cTn>
                                        <p:tgtEl>
                                          <p:spTgt spid="65"/>
                                        </p:tgtEl>
                                        <p:attrNameLst>
                                          <p:attrName>style.visibility</p:attrName>
                                        </p:attrNameLst>
                                      </p:cBhvr>
                                      <p:to>
                                        <p:strVal val="visible"/>
                                      </p:to>
                                    </p:set>
                                    <p:animEffect transition="in" filter="strips(upRight)">
                                      <p:cBhvr>
                                        <p:cTn id="15" dur="500"/>
                                        <p:tgtEl>
                                          <p:spTgt spid="65"/>
                                        </p:tgtEl>
                                      </p:cBhvr>
                                    </p:animEffect>
                                  </p:childTnLst>
                                </p:cTn>
                              </p:par>
                              <p:par>
                                <p:cTn id="16" presetID="23" presetClass="entr" presetSubtype="16" fill="hold" nodeType="withEffect">
                                  <p:stCondLst>
                                    <p:cond delay="250"/>
                                  </p:stCondLst>
                                  <p:childTnLst>
                                    <p:set>
                                      <p:cBhvr>
                                        <p:cTn id="17" dur="1" fill="hold">
                                          <p:stCondLst>
                                            <p:cond delay="0"/>
                                          </p:stCondLst>
                                        </p:cTn>
                                        <p:tgtEl>
                                          <p:spTgt spid="13"/>
                                        </p:tgtEl>
                                        <p:attrNameLst>
                                          <p:attrName>style.visibility</p:attrName>
                                        </p:attrNameLst>
                                      </p:cBhvr>
                                      <p:to>
                                        <p:strVal val="visible"/>
                                      </p:to>
                                    </p:set>
                                    <p:anim calcmode="lin" valueType="num">
                                      <p:cBhvr>
                                        <p:cTn id="18" dur="500" fill="hold"/>
                                        <p:tgtEl>
                                          <p:spTgt spid="13"/>
                                        </p:tgtEl>
                                        <p:attrNameLst>
                                          <p:attrName>ppt_w</p:attrName>
                                        </p:attrNameLst>
                                      </p:cBhvr>
                                      <p:tavLst>
                                        <p:tav tm="0">
                                          <p:val>
                                            <p:fltVal val="0"/>
                                          </p:val>
                                        </p:tav>
                                        <p:tav tm="100000">
                                          <p:val>
                                            <p:strVal val="#ppt_w"/>
                                          </p:val>
                                        </p:tav>
                                      </p:tavLst>
                                    </p:anim>
                                    <p:anim calcmode="lin" valueType="num">
                                      <p:cBhvr>
                                        <p:cTn id="19" dur="500" fill="hold"/>
                                        <p:tgtEl>
                                          <p:spTgt spid="13"/>
                                        </p:tgtEl>
                                        <p:attrNameLst>
                                          <p:attrName>ppt_h</p:attrName>
                                        </p:attrNameLst>
                                      </p:cBhvr>
                                      <p:tavLst>
                                        <p:tav tm="0">
                                          <p:val>
                                            <p:fltVal val="0"/>
                                          </p:val>
                                        </p:tav>
                                        <p:tav tm="100000">
                                          <p:val>
                                            <p:strVal val="#ppt_h"/>
                                          </p:val>
                                        </p:tav>
                                      </p:tavLst>
                                    </p:anim>
                                  </p:childTnLst>
                                </p:cTn>
                              </p:par>
                            </p:childTnLst>
                          </p:cTn>
                        </p:par>
                        <p:par>
                          <p:cTn id="20" fill="hold" nodeType="afterGroup">
                            <p:stCondLst>
                              <p:cond delay="1250"/>
                            </p:stCondLst>
                            <p:childTnLst>
                              <p:par>
                                <p:cTn id="21" presetID="12" presetClass="entr" presetSubtype="1" fill="hold" grpId="0" nodeType="afterEffect">
                                  <p:stCondLst>
                                    <p:cond delay="0"/>
                                  </p:stCondLst>
                                  <p:childTnLst>
                                    <p:set>
                                      <p:cBhvr>
                                        <p:cTn id="22" dur="1" fill="hold">
                                          <p:stCondLst>
                                            <p:cond delay="0"/>
                                          </p:stCondLst>
                                        </p:cTn>
                                        <p:tgtEl>
                                          <p:spTgt spid="106"/>
                                        </p:tgtEl>
                                        <p:attrNameLst>
                                          <p:attrName>style.visibility</p:attrName>
                                        </p:attrNameLst>
                                      </p:cBhvr>
                                      <p:to>
                                        <p:strVal val="visible"/>
                                      </p:to>
                                    </p:set>
                                    <p:anim calcmode="lin" valueType="num">
                                      <p:cBhvr additive="base">
                                        <p:cTn id="23" dur="500"/>
                                        <p:tgtEl>
                                          <p:spTgt spid="106"/>
                                        </p:tgtEl>
                                        <p:attrNameLst>
                                          <p:attrName>ppt_y</p:attrName>
                                        </p:attrNameLst>
                                      </p:cBhvr>
                                      <p:tavLst>
                                        <p:tav tm="0">
                                          <p:val>
                                            <p:strVal val="#ppt_y-#ppt_h*1.125000"/>
                                          </p:val>
                                        </p:tav>
                                        <p:tav tm="100000">
                                          <p:val>
                                            <p:strVal val="#ppt_y"/>
                                          </p:val>
                                        </p:tav>
                                      </p:tavLst>
                                    </p:anim>
                                    <p:animEffect transition="in" filter="wipe(down)">
                                      <p:cBhvr>
                                        <p:cTn id="24" dur="500"/>
                                        <p:tgtEl>
                                          <p:spTgt spid="106"/>
                                        </p:tgtEl>
                                      </p:cBhvr>
                                    </p:animEffect>
                                  </p:childTnLst>
                                </p:cTn>
                              </p:par>
                            </p:childTnLst>
                          </p:cTn>
                        </p:par>
                        <p:par>
                          <p:cTn id="25" fill="hold" nodeType="afterGroup">
                            <p:stCondLst>
                              <p:cond delay="1750"/>
                            </p:stCondLst>
                            <p:childTnLst>
                              <p:par>
                                <p:cTn id="26" presetID="12" presetClass="entr" presetSubtype="8" fill="hold" grpId="0" nodeType="afterEffect">
                                  <p:stCondLst>
                                    <p:cond delay="0"/>
                                  </p:stCondLst>
                                  <p:childTnLst>
                                    <p:set>
                                      <p:cBhvr>
                                        <p:cTn id="27" dur="1" fill="hold">
                                          <p:stCondLst>
                                            <p:cond delay="0"/>
                                          </p:stCondLst>
                                        </p:cTn>
                                        <p:tgtEl>
                                          <p:spTgt spid="108"/>
                                        </p:tgtEl>
                                        <p:attrNameLst>
                                          <p:attrName>style.visibility</p:attrName>
                                        </p:attrNameLst>
                                      </p:cBhvr>
                                      <p:to>
                                        <p:strVal val="visible"/>
                                      </p:to>
                                    </p:set>
                                    <p:anim calcmode="lin" valueType="num">
                                      <p:cBhvr additive="base">
                                        <p:cTn id="28" dur="500"/>
                                        <p:tgtEl>
                                          <p:spTgt spid="108"/>
                                        </p:tgtEl>
                                        <p:attrNameLst>
                                          <p:attrName>ppt_x</p:attrName>
                                        </p:attrNameLst>
                                      </p:cBhvr>
                                      <p:tavLst>
                                        <p:tav tm="0">
                                          <p:val>
                                            <p:strVal val="#ppt_x-#ppt_w*1.125000"/>
                                          </p:val>
                                        </p:tav>
                                        <p:tav tm="100000">
                                          <p:val>
                                            <p:strVal val="#ppt_x"/>
                                          </p:val>
                                        </p:tav>
                                      </p:tavLst>
                                    </p:anim>
                                    <p:animEffect transition="in" filter="wipe(right)">
                                      <p:cBhvr>
                                        <p:cTn id="29" dur="500"/>
                                        <p:tgtEl>
                                          <p:spTgt spid="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animBg="1"/>
      <p:bldP spid="63" grpId="0" animBg="1"/>
      <p:bldP spid="106" grpId="0"/>
      <p:bldP spid="10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Freeform 37"/>
          <p:cNvSpPr/>
          <p:nvPr/>
        </p:nvSpPr>
        <p:spPr>
          <a:xfrm rot="16200000">
            <a:off x="1523904" y="1978790"/>
            <a:ext cx="844903" cy="365716"/>
          </a:xfrm>
          <a:custGeom>
            <a:avLst/>
            <a:gdLst>
              <a:gd name="connsiteX0" fmla="*/ 0 w 633677"/>
              <a:gd name="connsiteY0" fmla="*/ 274323 h 274323"/>
              <a:gd name="connsiteX1" fmla="*/ 115215 w 633677"/>
              <a:gd name="connsiteY1" fmla="*/ 0 h 274323"/>
              <a:gd name="connsiteX2" fmla="*/ 633677 w 633677"/>
              <a:gd name="connsiteY2" fmla="*/ 0 h 274323"/>
              <a:gd name="connsiteX3" fmla="*/ 518463 w 633677"/>
              <a:gd name="connsiteY3" fmla="*/ 274323 h 274323"/>
              <a:gd name="connsiteX4" fmla="*/ 0 w 633677"/>
              <a:gd name="connsiteY4" fmla="*/ 274323 h 2743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3677" h="274323">
                <a:moveTo>
                  <a:pt x="0" y="274323"/>
                </a:moveTo>
                <a:lnTo>
                  <a:pt x="115215" y="0"/>
                </a:lnTo>
                <a:lnTo>
                  <a:pt x="633677" y="0"/>
                </a:lnTo>
                <a:lnTo>
                  <a:pt x="518463" y="274323"/>
                </a:lnTo>
                <a:lnTo>
                  <a:pt x="0" y="274323"/>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83" name="Freeform 41"/>
          <p:cNvSpPr/>
          <p:nvPr/>
        </p:nvSpPr>
        <p:spPr>
          <a:xfrm rot="16200000">
            <a:off x="1523904" y="3079723"/>
            <a:ext cx="844903" cy="365716"/>
          </a:xfrm>
          <a:custGeom>
            <a:avLst/>
            <a:gdLst>
              <a:gd name="connsiteX0" fmla="*/ 0 w 633677"/>
              <a:gd name="connsiteY0" fmla="*/ 274323 h 274323"/>
              <a:gd name="connsiteX1" fmla="*/ 115215 w 633677"/>
              <a:gd name="connsiteY1" fmla="*/ 0 h 274323"/>
              <a:gd name="connsiteX2" fmla="*/ 633677 w 633677"/>
              <a:gd name="connsiteY2" fmla="*/ 0 h 274323"/>
              <a:gd name="connsiteX3" fmla="*/ 518463 w 633677"/>
              <a:gd name="connsiteY3" fmla="*/ 274323 h 274323"/>
              <a:gd name="connsiteX4" fmla="*/ 0 w 633677"/>
              <a:gd name="connsiteY4" fmla="*/ 274323 h 2743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3677" h="274323">
                <a:moveTo>
                  <a:pt x="0" y="274323"/>
                </a:moveTo>
                <a:lnTo>
                  <a:pt x="115215" y="0"/>
                </a:lnTo>
                <a:lnTo>
                  <a:pt x="633677" y="0"/>
                </a:lnTo>
                <a:lnTo>
                  <a:pt x="518463" y="274323"/>
                </a:lnTo>
                <a:lnTo>
                  <a:pt x="0" y="274323"/>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84" name="Freeform 44"/>
          <p:cNvSpPr/>
          <p:nvPr/>
        </p:nvSpPr>
        <p:spPr>
          <a:xfrm rot="16200000">
            <a:off x="1523904" y="4180657"/>
            <a:ext cx="844903" cy="365716"/>
          </a:xfrm>
          <a:custGeom>
            <a:avLst/>
            <a:gdLst>
              <a:gd name="connsiteX0" fmla="*/ 0 w 633677"/>
              <a:gd name="connsiteY0" fmla="*/ 274323 h 274323"/>
              <a:gd name="connsiteX1" fmla="*/ 115215 w 633677"/>
              <a:gd name="connsiteY1" fmla="*/ 0 h 274323"/>
              <a:gd name="connsiteX2" fmla="*/ 633677 w 633677"/>
              <a:gd name="connsiteY2" fmla="*/ 0 h 274323"/>
              <a:gd name="connsiteX3" fmla="*/ 518463 w 633677"/>
              <a:gd name="connsiteY3" fmla="*/ 274323 h 274323"/>
              <a:gd name="connsiteX4" fmla="*/ 0 w 633677"/>
              <a:gd name="connsiteY4" fmla="*/ 274323 h 2743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3677" h="274323">
                <a:moveTo>
                  <a:pt x="0" y="274323"/>
                </a:moveTo>
                <a:lnTo>
                  <a:pt x="115215" y="0"/>
                </a:lnTo>
                <a:lnTo>
                  <a:pt x="633677" y="0"/>
                </a:lnTo>
                <a:lnTo>
                  <a:pt x="518463" y="274323"/>
                </a:lnTo>
                <a:lnTo>
                  <a:pt x="0" y="274323"/>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92" name="Pentagon 39"/>
          <p:cNvSpPr/>
          <p:nvPr/>
        </p:nvSpPr>
        <p:spPr>
          <a:xfrm>
            <a:off x="1763497" y="1739195"/>
            <a:ext cx="4332505" cy="69128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95" name="Pentagon 42"/>
          <p:cNvSpPr/>
          <p:nvPr/>
        </p:nvSpPr>
        <p:spPr>
          <a:xfrm>
            <a:off x="1763498" y="2840128"/>
            <a:ext cx="3641311" cy="691282"/>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98" name="Pentagon 45"/>
          <p:cNvSpPr/>
          <p:nvPr/>
        </p:nvSpPr>
        <p:spPr>
          <a:xfrm>
            <a:off x="1763498" y="3941061"/>
            <a:ext cx="2946680" cy="691282"/>
          </a:xfrm>
          <a:prstGeom prst="homePlate">
            <a:avLst/>
          </a:prstGeom>
          <a:solidFill>
            <a:srgbClr val="5458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50" name="TextBox 59"/>
          <p:cNvSpPr txBox="1">
            <a:spLocks noChangeArrowheads="1"/>
          </p:cNvSpPr>
          <p:nvPr/>
        </p:nvSpPr>
        <p:spPr bwMode="auto">
          <a:xfrm flipH="1">
            <a:off x="1583359" y="1864920"/>
            <a:ext cx="4060117" cy="430879"/>
          </a:xfrm>
          <a:prstGeom prst="rect">
            <a:avLst/>
          </a:prstGeom>
          <a:noFill/>
          <a:ln>
            <a:noFill/>
          </a:ln>
        </p:spPr>
        <p:txBody>
          <a:bodyPr wrap="square" lIns="91431" tIns="45716" rIns="91431" bIns="45716" anchor="ctr">
            <a:spAutoFit/>
          </a:bodyPr>
          <a:lstStyle>
            <a:lvl1pPr eaLnBrk="0" hangingPunct="0">
              <a:defRPr>
                <a:solidFill>
                  <a:schemeClr val="tx1"/>
                </a:solidFill>
                <a:latin typeface="Arial"/>
                <a:ea typeface="宋体" charset="-122"/>
              </a:defRPr>
            </a:lvl1pPr>
            <a:lvl2pPr marL="742950" indent="-285750" eaLnBrk="0" hangingPunct="0">
              <a:defRPr>
                <a:solidFill>
                  <a:schemeClr val="tx1"/>
                </a:solidFill>
                <a:latin typeface="Arial"/>
                <a:ea typeface="宋体" charset="-122"/>
              </a:defRPr>
            </a:lvl2pPr>
            <a:lvl3pPr marL="1143000" indent="-228600" eaLnBrk="0" hangingPunct="0">
              <a:defRPr>
                <a:solidFill>
                  <a:schemeClr val="tx1"/>
                </a:solidFill>
                <a:latin typeface="Arial"/>
                <a:ea typeface="宋体" charset="-122"/>
              </a:defRPr>
            </a:lvl3pPr>
            <a:lvl4pPr marL="1600200" indent="-228600" eaLnBrk="0" hangingPunct="0">
              <a:defRPr>
                <a:solidFill>
                  <a:schemeClr val="tx1"/>
                </a:solidFill>
                <a:latin typeface="Arial"/>
                <a:ea typeface="宋体" charset="-122"/>
              </a:defRPr>
            </a:lvl4pPr>
            <a:lvl5pPr marL="2057400" indent="-228600" eaLnBrk="0" hangingPunct="0">
              <a:defRPr>
                <a:solidFill>
                  <a:schemeClr val="tx1"/>
                </a:solidFill>
                <a:latin typeface="Arial"/>
                <a:ea typeface="宋体" charset="-122"/>
              </a:defRPr>
            </a:lvl5pPr>
            <a:lvl6pPr marL="2514600" indent="-228600" eaLnBrk="0" fontAlgn="base" hangingPunct="0">
              <a:spcBef>
                <a:spcPct val="0"/>
              </a:spcBef>
              <a:spcAft>
                <a:spcPct val="0"/>
              </a:spcAft>
              <a:defRPr>
                <a:solidFill>
                  <a:schemeClr val="tx1"/>
                </a:solidFill>
                <a:latin typeface="Arial"/>
                <a:ea typeface="宋体" charset="-122"/>
              </a:defRPr>
            </a:lvl6pPr>
            <a:lvl7pPr marL="2971800" indent="-228600" eaLnBrk="0" fontAlgn="base" hangingPunct="0">
              <a:spcBef>
                <a:spcPct val="0"/>
              </a:spcBef>
              <a:spcAft>
                <a:spcPct val="0"/>
              </a:spcAft>
              <a:defRPr>
                <a:solidFill>
                  <a:schemeClr val="tx1"/>
                </a:solidFill>
                <a:latin typeface="Arial"/>
                <a:ea typeface="宋体" charset="-122"/>
              </a:defRPr>
            </a:lvl7pPr>
            <a:lvl8pPr marL="3429000" indent="-228600" eaLnBrk="0" fontAlgn="base" hangingPunct="0">
              <a:spcBef>
                <a:spcPct val="0"/>
              </a:spcBef>
              <a:spcAft>
                <a:spcPct val="0"/>
              </a:spcAft>
              <a:defRPr>
                <a:solidFill>
                  <a:schemeClr val="tx1"/>
                </a:solidFill>
                <a:latin typeface="Arial"/>
                <a:ea typeface="宋体" charset="-122"/>
              </a:defRPr>
            </a:lvl8pPr>
            <a:lvl9pPr marL="3886200" indent="-228600" eaLnBrk="0" fontAlgn="base" hangingPunct="0">
              <a:spcBef>
                <a:spcPct val="0"/>
              </a:spcBef>
              <a:spcAft>
                <a:spcPct val="0"/>
              </a:spcAft>
              <a:defRPr>
                <a:solidFill>
                  <a:schemeClr val="tx1"/>
                </a:solidFill>
                <a:latin typeface="Arial"/>
                <a:ea typeface="宋体" charset="-122"/>
              </a:defRPr>
            </a:lvl9pPr>
          </a:lstStyle>
          <a:p>
            <a:pPr algn="r" fontAlgn="ctr">
              <a:defRPr/>
            </a:pPr>
            <a:r>
              <a:rPr lang="en" altLang="zh-CN" sz="2200" b="1" dirty="0">
                <a:solidFill>
                  <a:schemeClr val="bg1"/>
                </a:solidFill>
                <a:latin typeface="微软雅黑" pitchFamily="34" charset="-122"/>
                <a:ea typeface="微软雅黑" pitchFamily="34" charset="-122"/>
              </a:rPr>
              <a:t>The researcher interferes </a:t>
            </a:r>
            <a:endParaRPr lang="en-US" altLang="ko-KR" sz="2200" kern="0" dirty="0">
              <a:solidFill>
                <a:schemeClr val="bg1"/>
              </a:solidFill>
              <a:latin typeface="微软雅黑" pitchFamily="34" charset="-122"/>
              <a:ea typeface="微软雅黑" pitchFamily="34" charset="-122"/>
            </a:endParaRPr>
          </a:p>
        </p:txBody>
      </p:sp>
      <p:sp>
        <p:nvSpPr>
          <p:cNvPr id="52" name="TextBox 59"/>
          <p:cNvSpPr txBox="1">
            <a:spLocks noChangeArrowheads="1"/>
          </p:cNvSpPr>
          <p:nvPr/>
        </p:nvSpPr>
        <p:spPr bwMode="auto">
          <a:xfrm flipH="1">
            <a:off x="1936046" y="2851842"/>
            <a:ext cx="3296214" cy="646323"/>
          </a:xfrm>
          <a:prstGeom prst="rect">
            <a:avLst/>
          </a:prstGeom>
          <a:noFill/>
          <a:ln>
            <a:noFill/>
          </a:ln>
        </p:spPr>
        <p:txBody>
          <a:bodyPr wrap="square" lIns="91431" tIns="45716" rIns="91431" bIns="45716" anchor="ctr">
            <a:spAutoFit/>
          </a:bodyPr>
          <a:lstStyle>
            <a:lvl1pPr eaLnBrk="0" hangingPunct="0">
              <a:defRPr>
                <a:solidFill>
                  <a:schemeClr val="tx1"/>
                </a:solidFill>
                <a:latin typeface="Arial"/>
                <a:ea typeface="宋体" charset="-122"/>
              </a:defRPr>
            </a:lvl1pPr>
            <a:lvl2pPr marL="742950" indent="-285750" eaLnBrk="0" hangingPunct="0">
              <a:defRPr>
                <a:solidFill>
                  <a:schemeClr val="tx1"/>
                </a:solidFill>
                <a:latin typeface="Arial"/>
                <a:ea typeface="宋体" charset="-122"/>
              </a:defRPr>
            </a:lvl2pPr>
            <a:lvl3pPr marL="1143000" indent="-228600" eaLnBrk="0" hangingPunct="0">
              <a:defRPr>
                <a:solidFill>
                  <a:schemeClr val="tx1"/>
                </a:solidFill>
                <a:latin typeface="Arial"/>
                <a:ea typeface="宋体" charset="-122"/>
              </a:defRPr>
            </a:lvl3pPr>
            <a:lvl4pPr marL="1600200" indent="-228600" eaLnBrk="0" hangingPunct="0">
              <a:defRPr>
                <a:solidFill>
                  <a:schemeClr val="tx1"/>
                </a:solidFill>
                <a:latin typeface="Arial"/>
                <a:ea typeface="宋体" charset="-122"/>
              </a:defRPr>
            </a:lvl4pPr>
            <a:lvl5pPr marL="2057400" indent="-228600" eaLnBrk="0" hangingPunct="0">
              <a:defRPr>
                <a:solidFill>
                  <a:schemeClr val="tx1"/>
                </a:solidFill>
                <a:latin typeface="Arial"/>
                <a:ea typeface="宋体" charset="-122"/>
              </a:defRPr>
            </a:lvl5pPr>
            <a:lvl6pPr marL="2514600" indent="-228600" eaLnBrk="0" fontAlgn="base" hangingPunct="0">
              <a:spcBef>
                <a:spcPct val="0"/>
              </a:spcBef>
              <a:spcAft>
                <a:spcPct val="0"/>
              </a:spcAft>
              <a:defRPr>
                <a:solidFill>
                  <a:schemeClr val="tx1"/>
                </a:solidFill>
                <a:latin typeface="Arial"/>
                <a:ea typeface="宋体" charset="-122"/>
              </a:defRPr>
            </a:lvl6pPr>
            <a:lvl7pPr marL="2971800" indent="-228600" eaLnBrk="0" fontAlgn="base" hangingPunct="0">
              <a:spcBef>
                <a:spcPct val="0"/>
              </a:spcBef>
              <a:spcAft>
                <a:spcPct val="0"/>
              </a:spcAft>
              <a:defRPr>
                <a:solidFill>
                  <a:schemeClr val="tx1"/>
                </a:solidFill>
                <a:latin typeface="Arial"/>
                <a:ea typeface="宋体" charset="-122"/>
              </a:defRPr>
            </a:lvl7pPr>
            <a:lvl8pPr marL="3429000" indent="-228600" eaLnBrk="0" fontAlgn="base" hangingPunct="0">
              <a:spcBef>
                <a:spcPct val="0"/>
              </a:spcBef>
              <a:spcAft>
                <a:spcPct val="0"/>
              </a:spcAft>
              <a:defRPr>
                <a:solidFill>
                  <a:schemeClr val="tx1"/>
                </a:solidFill>
                <a:latin typeface="Arial"/>
                <a:ea typeface="宋体" charset="-122"/>
              </a:defRPr>
            </a:lvl8pPr>
            <a:lvl9pPr marL="3886200" indent="-228600" eaLnBrk="0" fontAlgn="base" hangingPunct="0">
              <a:spcBef>
                <a:spcPct val="0"/>
              </a:spcBef>
              <a:spcAft>
                <a:spcPct val="0"/>
              </a:spcAft>
              <a:defRPr>
                <a:solidFill>
                  <a:schemeClr val="tx1"/>
                </a:solidFill>
                <a:latin typeface="Arial"/>
                <a:ea typeface="宋体" charset="-122"/>
              </a:defRPr>
            </a:lvl9pPr>
          </a:lstStyle>
          <a:p>
            <a:r>
              <a:rPr lang="en-US" altLang="zh-CN" b="1" dirty="0">
                <a:solidFill>
                  <a:schemeClr val="bg1"/>
                </a:solidFill>
              </a:rPr>
              <a:t>The design structure of the question is not reasonable</a:t>
            </a:r>
            <a:endParaRPr lang="zh-CN" altLang="zh-CN" b="1" dirty="0">
              <a:solidFill>
                <a:schemeClr val="bg1"/>
              </a:solidFill>
            </a:endParaRPr>
          </a:p>
        </p:txBody>
      </p:sp>
      <p:sp>
        <p:nvSpPr>
          <p:cNvPr id="53" name="TextBox 59"/>
          <p:cNvSpPr txBox="1">
            <a:spLocks noChangeArrowheads="1"/>
          </p:cNvSpPr>
          <p:nvPr/>
        </p:nvSpPr>
        <p:spPr bwMode="auto">
          <a:xfrm flipH="1">
            <a:off x="1858192" y="4038814"/>
            <a:ext cx="2395013" cy="430879"/>
          </a:xfrm>
          <a:prstGeom prst="rect">
            <a:avLst/>
          </a:prstGeom>
          <a:noFill/>
          <a:ln>
            <a:noFill/>
          </a:ln>
        </p:spPr>
        <p:txBody>
          <a:bodyPr wrap="square" lIns="91431" tIns="45716" rIns="91431" bIns="45716" anchor="ctr">
            <a:spAutoFit/>
          </a:bodyPr>
          <a:lstStyle>
            <a:lvl1pPr eaLnBrk="0" hangingPunct="0">
              <a:defRPr>
                <a:solidFill>
                  <a:schemeClr val="tx1"/>
                </a:solidFill>
                <a:latin typeface="Arial"/>
                <a:ea typeface="宋体" charset="-122"/>
              </a:defRPr>
            </a:lvl1pPr>
            <a:lvl2pPr marL="742950" indent="-285750" eaLnBrk="0" hangingPunct="0">
              <a:defRPr>
                <a:solidFill>
                  <a:schemeClr val="tx1"/>
                </a:solidFill>
                <a:latin typeface="Arial"/>
                <a:ea typeface="宋体" charset="-122"/>
              </a:defRPr>
            </a:lvl2pPr>
            <a:lvl3pPr marL="1143000" indent="-228600" eaLnBrk="0" hangingPunct="0">
              <a:defRPr>
                <a:solidFill>
                  <a:schemeClr val="tx1"/>
                </a:solidFill>
                <a:latin typeface="Arial"/>
                <a:ea typeface="宋体" charset="-122"/>
              </a:defRPr>
            </a:lvl3pPr>
            <a:lvl4pPr marL="1600200" indent="-228600" eaLnBrk="0" hangingPunct="0">
              <a:defRPr>
                <a:solidFill>
                  <a:schemeClr val="tx1"/>
                </a:solidFill>
                <a:latin typeface="Arial"/>
                <a:ea typeface="宋体" charset="-122"/>
              </a:defRPr>
            </a:lvl4pPr>
            <a:lvl5pPr marL="2057400" indent="-228600" eaLnBrk="0" hangingPunct="0">
              <a:defRPr>
                <a:solidFill>
                  <a:schemeClr val="tx1"/>
                </a:solidFill>
                <a:latin typeface="Arial"/>
                <a:ea typeface="宋体" charset="-122"/>
              </a:defRPr>
            </a:lvl5pPr>
            <a:lvl6pPr marL="2514600" indent="-228600" eaLnBrk="0" fontAlgn="base" hangingPunct="0">
              <a:spcBef>
                <a:spcPct val="0"/>
              </a:spcBef>
              <a:spcAft>
                <a:spcPct val="0"/>
              </a:spcAft>
              <a:defRPr>
                <a:solidFill>
                  <a:schemeClr val="tx1"/>
                </a:solidFill>
                <a:latin typeface="Arial"/>
                <a:ea typeface="宋体" charset="-122"/>
              </a:defRPr>
            </a:lvl6pPr>
            <a:lvl7pPr marL="2971800" indent="-228600" eaLnBrk="0" fontAlgn="base" hangingPunct="0">
              <a:spcBef>
                <a:spcPct val="0"/>
              </a:spcBef>
              <a:spcAft>
                <a:spcPct val="0"/>
              </a:spcAft>
              <a:defRPr>
                <a:solidFill>
                  <a:schemeClr val="tx1"/>
                </a:solidFill>
                <a:latin typeface="Arial"/>
                <a:ea typeface="宋体" charset="-122"/>
              </a:defRPr>
            </a:lvl7pPr>
            <a:lvl8pPr marL="3429000" indent="-228600" eaLnBrk="0" fontAlgn="base" hangingPunct="0">
              <a:spcBef>
                <a:spcPct val="0"/>
              </a:spcBef>
              <a:spcAft>
                <a:spcPct val="0"/>
              </a:spcAft>
              <a:defRPr>
                <a:solidFill>
                  <a:schemeClr val="tx1"/>
                </a:solidFill>
                <a:latin typeface="Arial"/>
                <a:ea typeface="宋体" charset="-122"/>
              </a:defRPr>
            </a:lvl8pPr>
            <a:lvl9pPr marL="3886200" indent="-228600" eaLnBrk="0" fontAlgn="base" hangingPunct="0">
              <a:spcBef>
                <a:spcPct val="0"/>
              </a:spcBef>
              <a:spcAft>
                <a:spcPct val="0"/>
              </a:spcAft>
              <a:defRPr>
                <a:solidFill>
                  <a:schemeClr val="tx1"/>
                </a:solidFill>
                <a:latin typeface="Arial"/>
                <a:ea typeface="宋体" charset="-122"/>
              </a:defRPr>
            </a:lvl9pPr>
          </a:lstStyle>
          <a:p>
            <a:pPr algn="r" fontAlgn="ctr">
              <a:defRPr/>
            </a:pPr>
            <a:r>
              <a:rPr lang="en" altLang="zh-CN" sz="2200" b="1" dirty="0">
                <a:solidFill>
                  <a:schemeClr val="bg1"/>
                </a:solidFill>
                <a:latin typeface="微软雅黑" pitchFamily="34" charset="-122"/>
                <a:ea typeface="微软雅黑" pitchFamily="34" charset="-122"/>
              </a:rPr>
              <a:t>Focus group </a:t>
            </a:r>
            <a:endParaRPr lang="en-US" altLang="ko-KR" sz="2200" kern="0" dirty="0">
              <a:solidFill>
                <a:schemeClr val="bg1"/>
              </a:solidFill>
              <a:latin typeface="微软雅黑" pitchFamily="34" charset="-122"/>
              <a:ea typeface="微软雅黑" pitchFamily="34" charset="-122"/>
            </a:endParaRPr>
          </a:p>
        </p:txBody>
      </p:sp>
      <p:sp>
        <p:nvSpPr>
          <p:cNvPr id="54" name="TextBox 59"/>
          <p:cNvSpPr txBox="1">
            <a:spLocks noChangeArrowheads="1"/>
          </p:cNvSpPr>
          <p:nvPr/>
        </p:nvSpPr>
        <p:spPr bwMode="auto">
          <a:xfrm flipH="1">
            <a:off x="5901530" y="3929100"/>
            <a:ext cx="4321488" cy="923322"/>
          </a:xfrm>
          <a:prstGeom prst="rect">
            <a:avLst/>
          </a:prstGeom>
          <a:noFill/>
          <a:ln>
            <a:noFill/>
          </a:ln>
        </p:spPr>
        <p:txBody>
          <a:bodyPr wrap="square" lIns="91431" tIns="45716" rIns="91431" bIns="45716">
            <a:spAutoFit/>
          </a:bodyPr>
          <a:lstStyle>
            <a:lvl1pPr eaLnBrk="0" hangingPunct="0">
              <a:defRPr>
                <a:solidFill>
                  <a:schemeClr val="tx1"/>
                </a:solidFill>
                <a:latin typeface="Arial"/>
                <a:ea typeface="宋体" charset="-122"/>
              </a:defRPr>
            </a:lvl1pPr>
            <a:lvl2pPr marL="742950" indent="-285750" eaLnBrk="0" hangingPunct="0">
              <a:defRPr>
                <a:solidFill>
                  <a:schemeClr val="tx1"/>
                </a:solidFill>
                <a:latin typeface="Arial"/>
                <a:ea typeface="宋体" charset="-122"/>
              </a:defRPr>
            </a:lvl2pPr>
            <a:lvl3pPr marL="1143000" indent="-228600" eaLnBrk="0" hangingPunct="0">
              <a:defRPr>
                <a:solidFill>
                  <a:schemeClr val="tx1"/>
                </a:solidFill>
                <a:latin typeface="Arial"/>
                <a:ea typeface="宋体" charset="-122"/>
              </a:defRPr>
            </a:lvl3pPr>
            <a:lvl4pPr marL="1600200" indent="-228600" eaLnBrk="0" hangingPunct="0">
              <a:defRPr>
                <a:solidFill>
                  <a:schemeClr val="tx1"/>
                </a:solidFill>
                <a:latin typeface="Arial"/>
                <a:ea typeface="宋体" charset="-122"/>
              </a:defRPr>
            </a:lvl4pPr>
            <a:lvl5pPr marL="2057400" indent="-228600" eaLnBrk="0" hangingPunct="0">
              <a:defRPr>
                <a:solidFill>
                  <a:schemeClr val="tx1"/>
                </a:solidFill>
                <a:latin typeface="Arial"/>
                <a:ea typeface="宋体" charset="-122"/>
              </a:defRPr>
            </a:lvl5pPr>
            <a:lvl6pPr marL="2514600" indent="-228600" eaLnBrk="0" fontAlgn="base" hangingPunct="0">
              <a:spcBef>
                <a:spcPct val="0"/>
              </a:spcBef>
              <a:spcAft>
                <a:spcPct val="0"/>
              </a:spcAft>
              <a:defRPr>
                <a:solidFill>
                  <a:schemeClr val="tx1"/>
                </a:solidFill>
                <a:latin typeface="Arial"/>
                <a:ea typeface="宋体" charset="-122"/>
              </a:defRPr>
            </a:lvl6pPr>
            <a:lvl7pPr marL="2971800" indent="-228600" eaLnBrk="0" fontAlgn="base" hangingPunct="0">
              <a:spcBef>
                <a:spcPct val="0"/>
              </a:spcBef>
              <a:spcAft>
                <a:spcPct val="0"/>
              </a:spcAft>
              <a:defRPr>
                <a:solidFill>
                  <a:schemeClr val="tx1"/>
                </a:solidFill>
                <a:latin typeface="Arial"/>
                <a:ea typeface="宋体" charset="-122"/>
              </a:defRPr>
            </a:lvl7pPr>
            <a:lvl8pPr marL="3429000" indent="-228600" eaLnBrk="0" fontAlgn="base" hangingPunct="0">
              <a:spcBef>
                <a:spcPct val="0"/>
              </a:spcBef>
              <a:spcAft>
                <a:spcPct val="0"/>
              </a:spcAft>
              <a:defRPr>
                <a:solidFill>
                  <a:schemeClr val="tx1"/>
                </a:solidFill>
                <a:latin typeface="Arial"/>
                <a:ea typeface="宋体" charset="-122"/>
              </a:defRPr>
            </a:lvl8pPr>
            <a:lvl9pPr marL="3886200" indent="-228600" eaLnBrk="0" fontAlgn="base" hangingPunct="0">
              <a:spcBef>
                <a:spcPct val="0"/>
              </a:spcBef>
              <a:spcAft>
                <a:spcPct val="0"/>
              </a:spcAft>
              <a:defRPr>
                <a:solidFill>
                  <a:schemeClr val="tx1"/>
                </a:solidFill>
                <a:latin typeface="Arial"/>
                <a:ea typeface="宋体" charset="-122"/>
              </a:defRPr>
            </a:lvl9pPr>
          </a:lstStyle>
          <a:p>
            <a:pPr>
              <a:defRPr/>
            </a:pPr>
            <a:r>
              <a:rPr lang="en" altLang="zh-CN" b="1" dirty="0">
                <a:latin typeface="微软雅黑" pitchFamily="34" charset="-122"/>
                <a:ea typeface="微软雅黑" pitchFamily="34" charset="-122"/>
              </a:rPr>
              <a:t>The presence of the teacher influenced students to express negative evaluations of the teacher</a:t>
            </a:r>
            <a:endParaRPr lang="en-US" altLang="ko-KR" kern="0" dirty="0">
              <a:latin typeface="微软雅黑" pitchFamily="34" charset="-122"/>
              <a:ea typeface="微软雅黑" pitchFamily="34" charset="-122"/>
            </a:endParaRPr>
          </a:p>
        </p:txBody>
      </p:sp>
      <p:grpSp>
        <p:nvGrpSpPr>
          <p:cNvPr id="3" name="组合 2"/>
          <p:cNvGrpSpPr/>
          <p:nvPr/>
        </p:nvGrpSpPr>
        <p:grpSpPr>
          <a:xfrm>
            <a:off x="5588229" y="2781177"/>
            <a:ext cx="792261" cy="792365"/>
            <a:chOff x="5556077" y="2781175"/>
            <a:chExt cx="792364" cy="792365"/>
          </a:xfrm>
        </p:grpSpPr>
        <p:sp>
          <p:nvSpPr>
            <p:cNvPr id="87" name="Oval 50"/>
            <p:cNvSpPr/>
            <p:nvPr/>
          </p:nvSpPr>
          <p:spPr>
            <a:xfrm>
              <a:off x="5556077" y="2781175"/>
              <a:ext cx="792364" cy="79236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a:p>
          </p:txBody>
        </p:sp>
        <p:grpSp>
          <p:nvGrpSpPr>
            <p:cNvPr id="57" name="组合 56"/>
            <p:cNvGrpSpPr>
              <a:grpSpLocks noChangeAspect="1"/>
            </p:cNvGrpSpPr>
            <p:nvPr/>
          </p:nvGrpSpPr>
          <p:grpSpPr>
            <a:xfrm>
              <a:off x="5805695" y="2930428"/>
              <a:ext cx="293129" cy="493858"/>
              <a:chOff x="6982613" y="4660429"/>
              <a:chExt cx="292099" cy="492124"/>
            </a:xfrm>
            <a:solidFill>
              <a:schemeClr val="bg1">
                <a:lumMod val="95000"/>
              </a:schemeClr>
            </a:solidFill>
          </p:grpSpPr>
          <p:sp>
            <p:nvSpPr>
              <p:cNvPr id="58" name="Freeform 15"/>
              <p:cNvSpPr>
                <a:spLocks noEditPoints="1"/>
              </p:cNvSpPr>
              <p:nvPr/>
            </p:nvSpPr>
            <p:spPr bwMode="auto">
              <a:xfrm>
                <a:off x="6982613" y="4660429"/>
                <a:ext cx="292099" cy="492124"/>
              </a:xfrm>
              <a:custGeom>
                <a:avLst/>
                <a:gdLst>
                  <a:gd name="T0" fmla="*/ 0 w 166"/>
                  <a:gd name="T1" fmla="*/ 444500 h 280"/>
                  <a:gd name="T2" fmla="*/ 263525 w 166"/>
                  <a:gd name="T3" fmla="*/ 444500 h 280"/>
                  <a:gd name="T4" fmla="*/ 263525 w 166"/>
                  <a:gd name="T5" fmla="*/ 425450 h 280"/>
                  <a:gd name="T6" fmla="*/ 263525 w 166"/>
                  <a:gd name="T7" fmla="*/ 425450 h 280"/>
                  <a:gd name="T8" fmla="*/ 260350 w 166"/>
                  <a:gd name="T9" fmla="*/ 419100 h 280"/>
                  <a:gd name="T10" fmla="*/ 254000 w 166"/>
                  <a:gd name="T11" fmla="*/ 415925 h 280"/>
                  <a:gd name="T12" fmla="*/ 9525 w 166"/>
                  <a:gd name="T13" fmla="*/ 415925 h 280"/>
                  <a:gd name="T14" fmla="*/ 9525 w 166"/>
                  <a:gd name="T15" fmla="*/ 415925 h 280"/>
                  <a:gd name="T16" fmla="*/ 3175 w 166"/>
                  <a:gd name="T17" fmla="*/ 419100 h 280"/>
                  <a:gd name="T18" fmla="*/ 0 w 166"/>
                  <a:gd name="T19" fmla="*/ 425450 h 280"/>
                  <a:gd name="T20" fmla="*/ 0 w 166"/>
                  <a:gd name="T21" fmla="*/ 444500 h 280"/>
                  <a:gd name="T22" fmla="*/ 0 w 166"/>
                  <a:gd name="T23" fmla="*/ 444500 h 280"/>
                  <a:gd name="T24" fmla="*/ 0 w 166"/>
                  <a:gd name="T25" fmla="*/ 0 h 280"/>
                  <a:gd name="T26" fmla="*/ 263525 w 166"/>
                  <a:gd name="T27" fmla="*/ 0 h 280"/>
                  <a:gd name="T28" fmla="*/ 263525 w 166"/>
                  <a:gd name="T29" fmla="*/ 19050 h 280"/>
                  <a:gd name="T30" fmla="*/ 263525 w 166"/>
                  <a:gd name="T31" fmla="*/ 19050 h 280"/>
                  <a:gd name="T32" fmla="*/ 260350 w 166"/>
                  <a:gd name="T33" fmla="*/ 25400 h 280"/>
                  <a:gd name="T34" fmla="*/ 254000 w 166"/>
                  <a:gd name="T35" fmla="*/ 28575 h 280"/>
                  <a:gd name="T36" fmla="*/ 9525 w 166"/>
                  <a:gd name="T37" fmla="*/ 28575 h 280"/>
                  <a:gd name="T38" fmla="*/ 9525 w 166"/>
                  <a:gd name="T39" fmla="*/ 28575 h 280"/>
                  <a:gd name="T40" fmla="*/ 3175 w 166"/>
                  <a:gd name="T41" fmla="*/ 25400 h 280"/>
                  <a:gd name="T42" fmla="*/ 0 w 166"/>
                  <a:gd name="T43" fmla="*/ 19050 h 280"/>
                  <a:gd name="T44" fmla="*/ 0 w 166"/>
                  <a:gd name="T45" fmla="*/ 0 h 2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66"/>
                  <a:gd name="T70" fmla="*/ 0 h 280"/>
                  <a:gd name="T71" fmla="*/ 166 w 166"/>
                  <a:gd name="T72" fmla="*/ 280 h 2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66" h="280">
                    <a:moveTo>
                      <a:pt x="0" y="280"/>
                    </a:moveTo>
                    <a:lnTo>
                      <a:pt x="166" y="280"/>
                    </a:lnTo>
                    <a:lnTo>
                      <a:pt x="166" y="268"/>
                    </a:lnTo>
                    <a:lnTo>
                      <a:pt x="164" y="264"/>
                    </a:lnTo>
                    <a:lnTo>
                      <a:pt x="160" y="262"/>
                    </a:lnTo>
                    <a:lnTo>
                      <a:pt x="6" y="262"/>
                    </a:lnTo>
                    <a:lnTo>
                      <a:pt x="2" y="264"/>
                    </a:lnTo>
                    <a:lnTo>
                      <a:pt x="0" y="268"/>
                    </a:lnTo>
                    <a:lnTo>
                      <a:pt x="0" y="280"/>
                    </a:lnTo>
                    <a:close/>
                    <a:moveTo>
                      <a:pt x="0" y="0"/>
                    </a:moveTo>
                    <a:lnTo>
                      <a:pt x="166" y="0"/>
                    </a:lnTo>
                    <a:lnTo>
                      <a:pt x="166" y="12"/>
                    </a:lnTo>
                    <a:lnTo>
                      <a:pt x="164" y="16"/>
                    </a:lnTo>
                    <a:lnTo>
                      <a:pt x="160" y="18"/>
                    </a:lnTo>
                    <a:lnTo>
                      <a:pt x="6" y="18"/>
                    </a:lnTo>
                    <a:lnTo>
                      <a:pt x="2" y="16"/>
                    </a:lnTo>
                    <a:lnTo>
                      <a:pt x="0" y="12"/>
                    </a:lnTo>
                    <a:lnTo>
                      <a:pt x="0" y="0"/>
                    </a:lnTo>
                    <a:close/>
                  </a:path>
                </a:pathLst>
              </a:custGeom>
              <a:grpFill/>
              <a:ln w="9525">
                <a:noFill/>
                <a:round/>
              </a:ln>
            </p:spPr>
            <p:txBody>
              <a:bodyPr/>
              <a:lstStyle/>
              <a:p>
                <a:pPr>
                  <a:defRPr/>
                </a:pPr>
                <a:endParaRPr lang="en-US" sz="2400" kern="0">
                  <a:solidFill>
                    <a:sysClr val="windowText" lastClr="000000"/>
                  </a:solidFill>
                  <a:latin typeface="微软雅黑" pitchFamily="34" charset="-122"/>
                  <a:ea typeface="微软雅黑" pitchFamily="34" charset="-122"/>
                </a:endParaRPr>
              </a:p>
            </p:txBody>
          </p:sp>
          <p:sp>
            <p:nvSpPr>
              <p:cNvPr id="59" name="Freeform 16"/>
              <p:cNvSpPr>
                <a:spLocks noEditPoints="1"/>
              </p:cNvSpPr>
              <p:nvPr/>
            </p:nvSpPr>
            <p:spPr bwMode="auto">
              <a:xfrm>
                <a:off x="7006425" y="4706468"/>
                <a:ext cx="244476" cy="400050"/>
              </a:xfrm>
              <a:custGeom>
                <a:avLst/>
                <a:gdLst>
                  <a:gd name="T0" fmla="*/ 22225 w 138"/>
                  <a:gd name="T1" fmla="*/ 79375 h 228"/>
                  <a:gd name="T2" fmla="*/ 22225 w 138"/>
                  <a:gd name="T3" fmla="*/ 92075 h 228"/>
                  <a:gd name="T4" fmla="*/ 31750 w 138"/>
                  <a:gd name="T5" fmla="*/ 111125 h 228"/>
                  <a:gd name="T6" fmla="*/ 76200 w 138"/>
                  <a:gd name="T7" fmla="*/ 152400 h 228"/>
                  <a:gd name="T8" fmla="*/ 88900 w 138"/>
                  <a:gd name="T9" fmla="*/ 165100 h 228"/>
                  <a:gd name="T10" fmla="*/ 92075 w 138"/>
                  <a:gd name="T11" fmla="*/ 180975 h 228"/>
                  <a:gd name="T12" fmla="*/ 76200 w 138"/>
                  <a:gd name="T13" fmla="*/ 209550 h 228"/>
                  <a:gd name="T14" fmla="*/ 38100 w 138"/>
                  <a:gd name="T15" fmla="*/ 241300 h 228"/>
                  <a:gd name="T16" fmla="*/ 25400 w 138"/>
                  <a:gd name="T17" fmla="*/ 257175 h 228"/>
                  <a:gd name="T18" fmla="*/ 22225 w 138"/>
                  <a:gd name="T19" fmla="*/ 279400 h 228"/>
                  <a:gd name="T20" fmla="*/ 0 w 138"/>
                  <a:gd name="T21" fmla="*/ 361950 h 228"/>
                  <a:gd name="T22" fmla="*/ 0 w 138"/>
                  <a:gd name="T23" fmla="*/ 273050 h 228"/>
                  <a:gd name="T24" fmla="*/ 3175 w 138"/>
                  <a:gd name="T25" fmla="*/ 244475 h 228"/>
                  <a:gd name="T26" fmla="*/ 22225 w 138"/>
                  <a:gd name="T27" fmla="*/ 225425 h 228"/>
                  <a:gd name="T28" fmla="*/ 57150 w 138"/>
                  <a:gd name="T29" fmla="*/ 193675 h 228"/>
                  <a:gd name="T30" fmla="*/ 66675 w 138"/>
                  <a:gd name="T31" fmla="*/ 180975 h 228"/>
                  <a:gd name="T32" fmla="*/ 57150 w 138"/>
                  <a:gd name="T33" fmla="*/ 168275 h 228"/>
                  <a:gd name="T34" fmla="*/ 22225 w 138"/>
                  <a:gd name="T35" fmla="*/ 136525 h 228"/>
                  <a:gd name="T36" fmla="*/ 3175 w 138"/>
                  <a:gd name="T37" fmla="*/ 114300 h 228"/>
                  <a:gd name="T38" fmla="*/ 0 w 138"/>
                  <a:gd name="T39" fmla="*/ 88900 h 228"/>
                  <a:gd name="T40" fmla="*/ 22225 w 138"/>
                  <a:gd name="T41" fmla="*/ 0 h 228"/>
                  <a:gd name="T42" fmla="*/ 196850 w 138"/>
                  <a:gd name="T43" fmla="*/ 361950 h 228"/>
                  <a:gd name="T44" fmla="*/ 196850 w 138"/>
                  <a:gd name="T45" fmla="*/ 279400 h 228"/>
                  <a:gd name="T46" fmla="*/ 193675 w 138"/>
                  <a:gd name="T47" fmla="*/ 257175 h 228"/>
                  <a:gd name="T48" fmla="*/ 180975 w 138"/>
                  <a:gd name="T49" fmla="*/ 241300 h 228"/>
                  <a:gd name="T50" fmla="*/ 142875 w 138"/>
                  <a:gd name="T51" fmla="*/ 209550 h 228"/>
                  <a:gd name="T52" fmla="*/ 127000 w 138"/>
                  <a:gd name="T53" fmla="*/ 180975 h 228"/>
                  <a:gd name="T54" fmla="*/ 130175 w 138"/>
                  <a:gd name="T55" fmla="*/ 165100 h 228"/>
                  <a:gd name="T56" fmla="*/ 180975 w 138"/>
                  <a:gd name="T57" fmla="*/ 120650 h 228"/>
                  <a:gd name="T58" fmla="*/ 187325 w 138"/>
                  <a:gd name="T59" fmla="*/ 111125 h 228"/>
                  <a:gd name="T60" fmla="*/ 196850 w 138"/>
                  <a:gd name="T61" fmla="*/ 92075 h 228"/>
                  <a:gd name="T62" fmla="*/ 196850 w 138"/>
                  <a:gd name="T63" fmla="*/ 0 h 228"/>
                  <a:gd name="T64" fmla="*/ 219075 w 138"/>
                  <a:gd name="T65" fmla="*/ 88900 h 228"/>
                  <a:gd name="T66" fmla="*/ 219075 w 138"/>
                  <a:gd name="T67" fmla="*/ 104775 h 228"/>
                  <a:gd name="T68" fmla="*/ 209550 w 138"/>
                  <a:gd name="T69" fmla="*/ 127000 h 228"/>
                  <a:gd name="T70" fmla="*/ 161925 w 138"/>
                  <a:gd name="T71" fmla="*/ 168275 h 228"/>
                  <a:gd name="T72" fmla="*/ 155575 w 138"/>
                  <a:gd name="T73" fmla="*/ 174625 h 228"/>
                  <a:gd name="T74" fmla="*/ 155575 w 138"/>
                  <a:gd name="T75" fmla="*/ 187325 h 228"/>
                  <a:gd name="T76" fmla="*/ 196850 w 138"/>
                  <a:gd name="T77" fmla="*/ 225425 h 228"/>
                  <a:gd name="T78" fmla="*/ 209550 w 138"/>
                  <a:gd name="T79" fmla="*/ 234950 h 228"/>
                  <a:gd name="T80" fmla="*/ 219075 w 138"/>
                  <a:gd name="T81" fmla="*/ 257175 h 228"/>
                  <a:gd name="T82" fmla="*/ 219075 w 138"/>
                  <a:gd name="T83" fmla="*/ 361950 h 22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38"/>
                  <a:gd name="T127" fmla="*/ 0 h 228"/>
                  <a:gd name="T128" fmla="*/ 138 w 138"/>
                  <a:gd name="T129" fmla="*/ 228 h 22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38" h="228">
                    <a:moveTo>
                      <a:pt x="14" y="0"/>
                    </a:moveTo>
                    <a:lnTo>
                      <a:pt x="14" y="50"/>
                    </a:lnTo>
                    <a:lnTo>
                      <a:pt x="14" y="58"/>
                    </a:lnTo>
                    <a:lnTo>
                      <a:pt x="16" y="66"/>
                    </a:lnTo>
                    <a:lnTo>
                      <a:pt x="20" y="70"/>
                    </a:lnTo>
                    <a:lnTo>
                      <a:pt x="24" y="76"/>
                    </a:lnTo>
                    <a:lnTo>
                      <a:pt x="48" y="96"/>
                    </a:lnTo>
                    <a:lnTo>
                      <a:pt x="56" y="104"/>
                    </a:lnTo>
                    <a:lnTo>
                      <a:pt x="58" y="110"/>
                    </a:lnTo>
                    <a:lnTo>
                      <a:pt x="58" y="114"/>
                    </a:lnTo>
                    <a:lnTo>
                      <a:pt x="56" y="122"/>
                    </a:lnTo>
                    <a:lnTo>
                      <a:pt x="48" y="132"/>
                    </a:lnTo>
                    <a:lnTo>
                      <a:pt x="24" y="152"/>
                    </a:lnTo>
                    <a:lnTo>
                      <a:pt x="20" y="156"/>
                    </a:lnTo>
                    <a:lnTo>
                      <a:pt x="16" y="162"/>
                    </a:lnTo>
                    <a:lnTo>
                      <a:pt x="14" y="168"/>
                    </a:lnTo>
                    <a:lnTo>
                      <a:pt x="14" y="176"/>
                    </a:lnTo>
                    <a:lnTo>
                      <a:pt x="14" y="228"/>
                    </a:lnTo>
                    <a:lnTo>
                      <a:pt x="0" y="228"/>
                    </a:lnTo>
                    <a:lnTo>
                      <a:pt x="0" y="172"/>
                    </a:lnTo>
                    <a:lnTo>
                      <a:pt x="0" y="162"/>
                    </a:lnTo>
                    <a:lnTo>
                      <a:pt x="2" y="154"/>
                    </a:lnTo>
                    <a:lnTo>
                      <a:pt x="8" y="148"/>
                    </a:lnTo>
                    <a:lnTo>
                      <a:pt x="14" y="142"/>
                    </a:lnTo>
                    <a:lnTo>
                      <a:pt x="36" y="122"/>
                    </a:lnTo>
                    <a:lnTo>
                      <a:pt x="40" y="118"/>
                    </a:lnTo>
                    <a:lnTo>
                      <a:pt x="42" y="114"/>
                    </a:lnTo>
                    <a:lnTo>
                      <a:pt x="40" y="110"/>
                    </a:lnTo>
                    <a:lnTo>
                      <a:pt x="36" y="106"/>
                    </a:lnTo>
                    <a:lnTo>
                      <a:pt x="14" y="86"/>
                    </a:lnTo>
                    <a:lnTo>
                      <a:pt x="8" y="80"/>
                    </a:lnTo>
                    <a:lnTo>
                      <a:pt x="2" y="72"/>
                    </a:lnTo>
                    <a:lnTo>
                      <a:pt x="0" y="66"/>
                    </a:lnTo>
                    <a:lnTo>
                      <a:pt x="0" y="56"/>
                    </a:lnTo>
                    <a:lnTo>
                      <a:pt x="0" y="0"/>
                    </a:lnTo>
                    <a:lnTo>
                      <a:pt x="14" y="0"/>
                    </a:lnTo>
                    <a:close/>
                    <a:moveTo>
                      <a:pt x="124" y="228"/>
                    </a:moveTo>
                    <a:lnTo>
                      <a:pt x="124" y="176"/>
                    </a:lnTo>
                    <a:lnTo>
                      <a:pt x="124" y="168"/>
                    </a:lnTo>
                    <a:lnTo>
                      <a:pt x="122" y="162"/>
                    </a:lnTo>
                    <a:lnTo>
                      <a:pt x="118" y="156"/>
                    </a:lnTo>
                    <a:lnTo>
                      <a:pt x="114" y="152"/>
                    </a:lnTo>
                    <a:lnTo>
                      <a:pt x="90" y="132"/>
                    </a:lnTo>
                    <a:lnTo>
                      <a:pt x="82" y="122"/>
                    </a:lnTo>
                    <a:lnTo>
                      <a:pt x="80" y="114"/>
                    </a:lnTo>
                    <a:lnTo>
                      <a:pt x="80" y="110"/>
                    </a:lnTo>
                    <a:lnTo>
                      <a:pt x="82" y="104"/>
                    </a:lnTo>
                    <a:lnTo>
                      <a:pt x="90" y="96"/>
                    </a:lnTo>
                    <a:lnTo>
                      <a:pt x="114" y="76"/>
                    </a:lnTo>
                    <a:lnTo>
                      <a:pt x="118" y="70"/>
                    </a:lnTo>
                    <a:lnTo>
                      <a:pt x="122" y="66"/>
                    </a:lnTo>
                    <a:lnTo>
                      <a:pt x="124" y="58"/>
                    </a:lnTo>
                    <a:lnTo>
                      <a:pt x="124" y="50"/>
                    </a:lnTo>
                    <a:lnTo>
                      <a:pt x="124" y="0"/>
                    </a:lnTo>
                    <a:lnTo>
                      <a:pt x="138" y="0"/>
                    </a:lnTo>
                    <a:lnTo>
                      <a:pt x="138" y="56"/>
                    </a:lnTo>
                    <a:lnTo>
                      <a:pt x="138" y="66"/>
                    </a:lnTo>
                    <a:lnTo>
                      <a:pt x="136" y="72"/>
                    </a:lnTo>
                    <a:lnTo>
                      <a:pt x="132" y="80"/>
                    </a:lnTo>
                    <a:lnTo>
                      <a:pt x="124" y="86"/>
                    </a:lnTo>
                    <a:lnTo>
                      <a:pt x="102" y="106"/>
                    </a:lnTo>
                    <a:lnTo>
                      <a:pt x="98" y="110"/>
                    </a:lnTo>
                    <a:lnTo>
                      <a:pt x="96" y="114"/>
                    </a:lnTo>
                    <a:lnTo>
                      <a:pt x="98" y="118"/>
                    </a:lnTo>
                    <a:lnTo>
                      <a:pt x="102" y="122"/>
                    </a:lnTo>
                    <a:lnTo>
                      <a:pt x="124" y="142"/>
                    </a:lnTo>
                    <a:lnTo>
                      <a:pt x="132" y="148"/>
                    </a:lnTo>
                    <a:lnTo>
                      <a:pt x="136" y="154"/>
                    </a:lnTo>
                    <a:lnTo>
                      <a:pt x="138" y="162"/>
                    </a:lnTo>
                    <a:lnTo>
                      <a:pt x="138" y="172"/>
                    </a:lnTo>
                    <a:lnTo>
                      <a:pt x="138" y="228"/>
                    </a:lnTo>
                    <a:lnTo>
                      <a:pt x="124" y="228"/>
                    </a:lnTo>
                    <a:close/>
                  </a:path>
                </a:pathLst>
              </a:custGeom>
              <a:grpFill/>
              <a:ln w="9525">
                <a:noFill/>
                <a:round/>
              </a:ln>
            </p:spPr>
            <p:txBody>
              <a:bodyPr/>
              <a:lstStyle/>
              <a:p>
                <a:pPr>
                  <a:defRPr/>
                </a:pPr>
                <a:endParaRPr lang="en-US" sz="2400" kern="0">
                  <a:solidFill>
                    <a:sysClr val="windowText" lastClr="000000"/>
                  </a:solidFill>
                  <a:latin typeface="微软雅黑" pitchFamily="34" charset="-122"/>
                  <a:ea typeface="微软雅黑" pitchFamily="34" charset="-122"/>
                </a:endParaRPr>
              </a:p>
            </p:txBody>
          </p:sp>
          <p:sp>
            <p:nvSpPr>
              <p:cNvPr id="60" name="Freeform 17"/>
              <p:cNvSpPr/>
              <p:nvPr/>
            </p:nvSpPr>
            <p:spPr bwMode="auto">
              <a:xfrm>
                <a:off x="7046112" y="4827118"/>
                <a:ext cx="165100" cy="279400"/>
              </a:xfrm>
              <a:custGeom>
                <a:avLst/>
                <a:gdLst>
                  <a:gd name="T0" fmla="*/ 0 w 94"/>
                  <a:gd name="T1" fmla="*/ 254000 h 160"/>
                  <a:gd name="T2" fmla="*/ 76200 w 94"/>
                  <a:gd name="T3" fmla="*/ 254000 h 160"/>
                  <a:gd name="T4" fmla="*/ 149225 w 94"/>
                  <a:gd name="T5" fmla="*/ 254000 h 160"/>
                  <a:gd name="T6" fmla="*/ 149225 w 94"/>
                  <a:gd name="T7" fmla="*/ 212725 h 160"/>
                  <a:gd name="T8" fmla="*/ 92075 w 94"/>
                  <a:gd name="T9" fmla="*/ 155575 h 160"/>
                  <a:gd name="T10" fmla="*/ 92075 w 94"/>
                  <a:gd name="T11" fmla="*/ 155575 h 160"/>
                  <a:gd name="T12" fmla="*/ 85725 w 94"/>
                  <a:gd name="T13" fmla="*/ 149225 h 160"/>
                  <a:gd name="T14" fmla="*/ 82550 w 94"/>
                  <a:gd name="T15" fmla="*/ 142875 h 160"/>
                  <a:gd name="T16" fmla="*/ 82550 w 94"/>
                  <a:gd name="T17" fmla="*/ 123825 h 160"/>
                  <a:gd name="T18" fmla="*/ 82550 w 94"/>
                  <a:gd name="T19" fmla="*/ 69850 h 160"/>
                  <a:gd name="T20" fmla="*/ 82550 w 94"/>
                  <a:gd name="T21" fmla="*/ 69850 h 160"/>
                  <a:gd name="T22" fmla="*/ 82550 w 94"/>
                  <a:gd name="T23" fmla="*/ 60325 h 160"/>
                  <a:gd name="T24" fmla="*/ 85725 w 94"/>
                  <a:gd name="T25" fmla="*/ 50800 h 160"/>
                  <a:gd name="T26" fmla="*/ 98425 w 94"/>
                  <a:gd name="T27" fmla="*/ 34925 h 160"/>
                  <a:gd name="T28" fmla="*/ 120650 w 94"/>
                  <a:gd name="T29" fmla="*/ 15875 h 160"/>
                  <a:gd name="T30" fmla="*/ 120650 w 94"/>
                  <a:gd name="T31" fmla="*/ 15875 h 160"/>
                  <a:gd name="T32" fmla="*/ 130175 w 94"/>
                  <a:gd name="T33" fmla="*/ 9525 h 160"/>
                  <a:gd name="T34" fmla="*/ 139700 w 94"/>
                  <a:gd name="T35" fmla="*/ 0 h 160"/>
                  <a:gd name="T36" fmla="*/ 76200 w 94"/>
                  <a:gd name="T37" fmla="*/ 0 h 160"/>
                  <a:gd name="T38" fmla="*/ 9525 w 94"/>
                  <a:gd name="T39" fmla="*/ 0 h 160"/>
                  <a:gd name="T40" fmla="*/ 9525 w 94"/>
                  <a:gd name="T41" fmla="*/ 0 h 160"/>
                  <a:gd name="T42" fmla="*/ 19050 w 94"/>
                  <a:gd name="T43" fmla="*/ 9525 h 160"/>
                  <a:gd name="T44" fmla="*/ 28575 w 94"/>
                  <a:gd name="T45" fmla="*/ 15875 h 160"/>
                  <a:gd name="T46" fmla="*/ 50800 w 94"/>
                  <a:gd name="T47" fmla="*/ 34925 h 160"/>
                  <a:gd name="T48" fmla="*/ 50800 w 94"/>
                  <a:gd name="T49" fmla="*/ 34925 h 160"/>
                  <a:gd name="T50" fmla="*/ 60325 w 94"/>
                  <a:gd name="T51" fmla="*/ 50800 h 160"/>
                  <a:gd name="T52" fmla="*/ 66675 w 94"/>
                  <a:gd name="T53" fmla="*/ 60325 h 160"/>
                  <a:gd name="T54" fmla="*/ 66675 w 94"/>
                  <a:gd name="T55" fmla="*/ 69850 h 160"/>
                  <a:gd name="T56" fmla="*/ 66675 w 94"/>
                  <a:gd name="T57" fmla="*/ 123825 h 160"/>
                  <a:gd name="T58" fmla="*/ 66675 w 94"/>
                  <a:gd name="T59" fmla="*/ 123825 h 160"/>
                  <a:gd name="T60" fmla="*/ 66675 w 94"/>
                  <a:gd name="T61" fmla="*/ 142875 h 160"/>
                  <a:gd name="T62" fmla="*/ 63500 w 94"/>
                  <a:gd name="T63" fmla="*/ 149225 h 160"/>
                  <a:gd name="T64" fmla="*/ 60325 w 94"/>
                  <a:gd name="T65" fmla="*/ 155575 h 160"/>
                  <a:gd name="T66" fmla="*/ 0 w 94"/>
                  <a:gd name="T67" fmla="*/ 212725 h 160"/>
                  <a:gd name="T68" fmla="*/ 0 w 94"/>
                  <a:gd name="T69" fmla="*/ 254000 h 16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4"/>
                  <a:gd name="T106" fmla="*/ 0 h 160"/>
                  <a:gd name="T107" fmla="*/ 94 w 94"/>
                  <a:gd name="T108" fmla="*/ 160 h 16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4" h="160">
                    <a:moveTo>
                      <a:pt x="0" y="160"/>
                    </a:moveTo>
                    <a:lnTo>
                      <a:pt x="48" y="160"/>
                    </a:lnTo>
                    <a:lnTo>
                      <a:pt x="94" y="160"/>
                    </a:lnTo>
                    <a:lnTo>
                      <a:pt x="94" y="134"/>
                    </a:lnTo>
                    <a:lnTo>
                      <a:pt x="58" y="98"/>
                    </a:lnTo>
                    <a:lnTo>
                      <a:pt x="54" y="94"/>
                    </a:lnTo>
                    <a:lnTo>
                      <a:pt x="52" y="90"/>
                    </a:lnTo>
                    <a:lnTo>
                      <a:pt x="52" y="78"/>
                    </a:lnTo>
                    <a:lnTo>
                      <a:pt x="52" y="44"/>
                    </a:lnTo>
                    <a:lnTo>
                      <a:pt x="52" y="38"/>
                    </a:lnTo>
                    <a:lnTo>
                      <a:pt x="54" y="32"/>
                    </a:lnTo>
                    <a:lnTo>
                      <a:pt x="62" y="22"/>
                    </a:lnTo>
                    <a:lnTo>
                      <a:pt x="76" y="10"/>
                    </a:lnTo>
                    <a:lnTo>
                      <a:pt x="82" y="6"/>
                    </a:lnTo>
                    <a:lnTo>
                      <a:pt x="88" y="0"/>
                    </a:lnTo>
                    <a:lnTo>
                      <a:pt x="48" y="0"/>
                    </a:lnTo>
                    <a:lnTo>
                      <a:pt x="6" y="0"/>
                    </a:lnTo>
                    <a:lnTo>
                      <a:pt x="12" y="6"/>
                    </a:lnTo>
                    <a:lnTo>
                      <a:pt x="18" y="10"/>
                    </a:lnTo>
                    <a:lnTo>
                      <a:pt x="32" y="22"/>
                    </a:lnTo>
                    <a:lnTo>
                      <a:pt x="38" y="32"/>
                    </a:lnTo>
                    <a:lnTo>
                      <a:pt x="42" y="38"/>
                    </a:lnTo>
                    <a:lnTo>
                      <a:pt x="42" y="44"/>
                    </a:lnTo>
                    <a:lnTo>
                      <a:pt x="42" y="78"/>
                    </a:lnTo>
                    <a:lnTo>
                      <a:pt x="42" y="90"/>
                    </a:lnTo>
                    <a:lnTo>
                      <a:pt x="40" y="94"/>
                    </a:lnTo>
                    <a:lnTo>
                      <a:pt x="38" y="98"/>
                    </a:lnTo>
                    <a:lnTo>
                      <a:pt x="0" y="134"/>
                    </a:lnTo>
                    <a:lnTo>
                      <a:pt x="0" y="160"/>
                    </a:lnTo>
                    <a:close/>
                  </a:path>
                </a:pathLst>
              </a:custGeom>
              <a:grpFill/>
              <a:ln w="9525">
                <a:noFill/>
                <a:round/>
              </a:ln>
            </p:spPr>
            <p:txBody>
              <a:bodyPr/>
              <a:lstStyle/>
              <a:p>
                <a:pPr>
                  <a:defRPr/>
                </a:pPr>
                <a:endParaRPr lang="en-US" sz="2400" kern="0">
                  <a:solidFill>
                    <a:sysClr val="windowText" lastClr="000000"/>
                  </a:solidFill>
                  <a:latin typeface="微软雅黑" pitchFamily="34" charset="-122"/>
                  <a:ea typeface="微软雅黑" pitchFamily="34" charset="-122"/>
                </a:endParaRPr>
              </a:p>
            </p:txBody>
          </p:sp>
        </p:grpSp>
      </p:grpSp>
      <p:grpSp>
        <p:nvGrpSpPr>
          <p:cNvPr id="4" name="组合 3"/>
          <p:cNvGrpSpPr/>
          <p:nvPr/>
        </p:nvGrpSpPr>
        <p:grpSpPr>
          <a:xfrm>
            <a:off x="6275375" y="1690705"/>
            <a:ext cx="792261" cy="792365"/>
            <a:chOff x="6275397" y="1688395"/>
            <a:chExt cx="792364" cy="792365"/>
          </a:xfrm>
        </p:grpSpPr>
        <p:sp>
          <p:nvSpPr>
            <p:cNvPr id="86" name="Oval 49"/>
            <p:cNvSpPr/>
            <p:nvPr/>
          </p:nvSpPr>
          <p:spPr>
            <a:xfrm>
              <a:off x="6275397" y="1688395"/>
              <a:ext cx="792364" cy="79236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a:p>
          </p:txBody>
        </p:sp>
        <p:grpSp>
          <p:nvGrpSpPr>
            <p:cNvPr id="66" name="组合 65"/>
            <p:cNvGrpSpPr/>
            <p:nvPr/>
          </p:nvGrpSpPr>
          <p:grpSpPr>
            <a:xfrm>
              <a:off x="6414717" y="1849486"/>
              <a:ext cx="513724" cy="470183"/>
              <a:chOff x="2158354" y="2417495"/>
              <a:chExt cx="550987" cy="504288"/>
            </a:xfrm>
          </p:grpSpPr>
          <p:sp>
            <p:nvSpPr>
              <p:cNvPr id="67" name="Freeform 26"/>
              <p:cNvSpPr>
                <a:spLocks noEditPoints="1"/>
              </p:cNvSpPr>
              <p:nvPr/>
            </p:nvSpPr>
            <p:spPr bwMode="auto">
              <a:xfrm>
                <a:off x="2158354" y="2417495"/>
                <a:ext cx="357759" cy="359114"/>
              </a:xfrm>
              <a:custGeom>
                <a:avLst/>
                <a:gdLst/>
                <a:ahLst/>
                <a:cxnLst>
                  <a:cxn ang="0">
                    <a:pos x="51" y="27"/>
                  </a:cxn>
                  <a:cxn ang="0">
                    <a:pos x="46" y="23"/>
                  </a:cxn>
                  <a:cxn ang="0">
                    <a:pos x="52" y="20"/>
                  </a:cxn>
                  <a:cxn ang="0">
                    <a:pos x="49" y="13"/>
                  </a:cxn>
                  <a:cxn ang="0">
                    <a:pos x="47" y="12"/>
                  </a:cxn>
                  <a:cxn ang="0">
                    <a:pos x="40" y="13"/>
                  </a:cxn>
                  <a:cxn ang="0">
                    <a:pos x="43" y="7"/>
                  </a:cxn>
                  <a:cxn ang="0">
                    <a:pos x="37" y="2"/>
                  </a:cxn>
                  <a:cxn ang="0">
                    <a:pos x="32" y="7"/>
                  </a:cxn>
                  <a:cxn ang="0">
                    <a:pos x="29" y="1"/>
                  </a:cxn>
                  <a:cxn ang="0">
                    <a:pos x="27" y="0"/>
                  </a:cxn>
                  <a:cxn ang="0">
                    <a:pos x="19" y="2"/>
                  </a:cxn>
                  <a:cxn ang="0">
                    <a:pos x="18" y="9"/>
                  </a:cxn>
                  <a:cxn ang="0">
                    <a:pos x="12" y="4"/>
                  </a:cxn>
                  <a:cxn ang="0">
                    <a:pos x="6" y="10"/>
                  </a:cxn>
                  <a:cxn ang="0">
                    <a:pos x="10" y="15"/>
                  </a:cxn>
                  <a:cxn ang="0">
                    <a:pos x="3" y="16"/>
                  </a:cxn>
                  <a:cxn ang="0">
                    <a:pos x="2" y="17"/>
                  </a:cxn>
                  <a:cxn ang="0">
                    <a:pos x="0" y="25"/>
                  </a:cxn>
                  <a:cxn ang="0">
                    <a:pos x="7" y="27"/>
                  </a:cxn>
                  <a:cxn ang="0">
                    <a:pos x="2" y="31"/>
                  </a:cxn>
                  <a:cxn ang="0">
                    <a:pos x="4" y="39"/>
                  </a:cxn>
                  <a:cxn ang="0">
                    <a:pos x="6" y="40"/>
                  </a:cxn>
                  <a:cxn ang="0">
                    <a:pos x="12" y="40"/>
                  </a:cxn>
                  <a:cxn ang="0">
                    <a:pos x="10" y="47"/>
                  </a:cxn>
                  <a:cxn ang="0">
                    <a:pos x="17" y="50"/>
                  </a:cxn>
                  <a:cxn ang="0">
                    <a:pos x="21" y="45"/>
                  </a:cxn>
                  <a:cxn ang="0">
                    <a:pos x="23" y="51"/>
                  </a:cxn>
                  <a:cxn ang="0">
                    <a:pos x="24" y="52"/>
                  </a:cxn>
                  <a:cxn ang="0">
                    <a:pos x="32" y="52"/>
                  </a:cxn>
                  <a:cxn ang="0">
                    <a:pos x="33" y="50"/>
                  </a:cxn>
                  <a:cxn ang="0">
                    <a:pos x="35" y="44"/>
                  </a:cxn>
                  <a:cxn ang="0">
                    <a:pos x="40" y="48"/>
                  </a:cxn>
                  <a:cxn ang="0">
                    <a:pos x="46" y="43"/>
                  </a:cxn>
                  <a:cxn ang="0">
                    <a:pos x="46" y="41"/>
                  </a:cxn>
                  <a:cxn ang="0">
                    <a:pos x="43" y="35"/>
                  </a:cxn>
                  <a:cxn ang="0">
                    <a:pos x="50" y="36"/>
                  </a:cxn>
                  <a:cxn ang="0">
                    <a:pos x="52" y="29"/>
                  </a:cxn>
                  <a:cxn ang="0">
                    <a:pos x="33" y="28"/>
                  </a:cxn>
                  <a:cxn ang="0">
                    <a:pos x="19" y="25"/>
                  </a:cxn>
                  <a:cxn ang="0">
                    <a:pos x="33" y="28"/>
                  </a:cxn>
                </a:cxnLst>
                <a:rect l="0" t="0" r="r" b="b"/>
                <a:pathLst>
                  <a:path w="52" h="52">
                    <a:moveTo>
                      <a:pt x="52" y="27"/>
                    </a:moveTo>
                    <a:cubicBezTo>
                      <a:pt x="52" y="27"/>
                      <a:pt x="52" y="27"/>
                      <a:pt x="51" y="27"/>
                    </a:cubicBezTo>
                    <a:cubicBezTo>
                      <a:pt x="46" y="26"/>
                      <a:pt x="46" y="26"/>
                      <a:pt x="46" y="26"/>
                    </a:cubicBezTo>
                    <a:cubicBezTo>
                      <a:pt x="46" y="23"/>
                      <a:pt x="46" y="23"/>
                      <a:pt x="46" y="23"/>
                    </a:cubicBezTo>
                    <a:cubicBezTo>
                      <a:pt x="51" y="21"/>
                      <a:pt x="51" y="21"/>
                      <a:pt x="51" y="21"/>
                    </a:cubicBezTo>
                    <a:cubicBezTo>
                      <a:pt x="51" y="21"/>
                      <a:pt x="51" y="21"/>
                      <a:pt x="52" y="20"/>
                    </a:cubicBezTo>
                    <a:cubicBezTo>
                      <a:pt x="52" y="20"/>
                      <a:pt x="52" y="20"/>
                      <a:pt x="51" y="19"/>
                    </a:cubicBezTo>
                    <a:cubicBezTo>
                      <a:pt x="49" y="13"/>
                      <a:pt x="49" y="13"/>
                      <a:pt x="49" y="13"/>
                    </a:cubicBezTo>
                    <a:cubicBezTo>
                      <a:pt x="49" y="12"/>
                      <a:pt x="48" y="12"/>
                      <a:pt x="48" y="12"/>
                    </a:cubicBezTo>
                    <a:cubicBezTo>
                      <a:pt x="48" y="12"/>
                      <a:pt x="47" y="12"/>
                      <a:pt x="47" y="12"/>
                    </a:cubicBezTo>
                    <a:cubicBezTo>
                      <a:pt x="42" y="14"/>
                      <a:pt x="42" y="14"/>
                      <a:pt x="42" y="14"/>
                    </a:cubicBezTo>
                    <a:cubicBezTo>
                      <a:pt x="40" y="13"/>
                      <a:pt x="40" y="13"/>
                      <a:pt x="40" y="13"/>
                    </a:cubicBezTo>
                    <a:cubicBezTo>
                      <a:pt x="43" y="8"/>
                      <a:pt x="43" y="8"/>
                      <a:pt x="43" y="8"/>
                    </a:cubicBezTo>
                    <a:cubicBezTo>
                      <a:pt x="43" y="7"/>
                      <a:pt x="43" y="7"/>
                      <a:pt x="43" y="7"/>
                    </a:cubicBezTo>
                    <a:cubicBezTo>
                      <a:pt x="43" y="6"/>
                      <a:pt x="43" y="6"/>
                      <a:pt x="43" y="6"/>
                    </a:cubicBezTo>
                    <a:cubicBezTo>
                      <a:pt x="37" y="2"/>
                      <a:pt x="37" y="2"/>
                      <a:pt x="37" y="2"/>
                    </a:cubicBezTo>
                    <a:cubicBezTo>
                      <a:pt x="36" y="2"/>
                      <a:pt x="35" y="2"/>
                      <a:pt x="35" y="3"/>
                    </a:cubicBezTo>
                    <a:cubicBezTo>
                      <a:pt x="32" y="7"/>
                      <a:pt x="32" y="7"/>
                      <a:pt x="32" y="7"/>
                    </a:cubicBezTo>
                    <a:cubicBezTo>
                      <a:pt x="30" y="7"/>
                      <a:pt x="30" y="7"/>
                      <a:pt x="30" y="7"/>
                    </a:cubicBezTo>
                    <a:cubicBezTo>
                      <a:pt x="29" y="1"/>
                      <a:pt x="29" y="1"/>
                      <a:pt x="29" y="1"/>
                    </a:cubicBezTo>
                    <a:cubicBezTo>
                      <a:pt x="29" y="1"/>
                      <a:pt x="29" y="1"/>
                      <a:pt x="29" y="0"/>
                    </a:cubicBezTo>
                    <a:cubicBezTo>
                      <a:pt x="28" y="0"/>
                      <a:pt x="28" y="0"/>
                      <a:pt x="27" y="0"/>
                    </a:cubicBezTo>
                    <a:cubicBezTo>
                      <a:pt x="20" y="1"/>
                      <a:pt x="20" y="1"/>
                      <a:pt x="20" y="1"/>
                    </a:cubicBezTo>
                    <a:cubicBezTo>
                      <a:pt x="20" y="1"/>
                      <a:pt x="19" y="1"/>
                      <a:pt x="19" y="2"/>
                    </a:cubicBezTo>
                    <a:cubicBezTo>
                      <a:pt x="20" y="8"/>
                      <a:pt x="20" y="8"/>
                      <a:pt x="20" y="8"/>
                    </a:cubicBezTo>
                    <a:cubicBezTo>
                      <a:pt x="18" y="9"/>
                      <a:pt x="18" y="9"/>
                      <a:pt x="18" y="9"/>
                    </a:cubicBezTo>
                    <a:cubicBezTo>
                      <a:pt x="14" y="4"/>
                      <a:pt x="14" y="4"/>
                      <a:pt x="14" y="4"/>
                    </a:cubicBezTo>
                    <a:cubicBezTo>
                      <a:pt x="13" y="4"/>
                      <a:pt x="12" y="4"/>
                      <a:pt x="12" y="4"/>
                    </a:cubicBezTo>
                    <a:cubicBezTo>
                      <a:pt x="7" y="9"/>
                      <a:pt x="7" y="9"/>
                      <a:pt x="7" y="9"/>
                    </a:cubicBezTo>
                    <a:cubicBezTo>
                      <a:pt x="6" y="9"/>
                      <a:pt x="6" y="9"/>
                      <a:pt x="6" y="10"/>
                    </a:cubicBezTo>
                    <a:cubicBezTo>
                      <a:pt x="6" y="10"/>
                      <a:pt x="6" y="11"/>
                      <a:pt x="6" y="11"/>
                    </a:cubicBezTo>
                    <a:cubicBezTo>
                      <a:pt x="10" y="15"/>
                      <a:pt x="10" y="15"/>
                      <a:pt x="10" y="15"/>
                    </a:cubicBezTo>
                    <a:cubicBezTo>
                      <a:pt x="9" y="17"/>
                      <a:pt x="9" y="17"/>
                      <a:pt x="9" y="17"/>
                    </a:cubicBezTo>
                    <a:cubicBezTo>
                      <a:pt x="3" y="16"/>
                      <a:pt x="3" y="16"/>
                      <a:pt x="3" y="16"/>
                    </a:cubicBezTo>
                    <a:cubicBezTo>
                      <a:pt x="3" y="16"/>
                      <a:pt x="3" y="16"/>
                      <a:pt x="2" y="16"/>
                    </a:cubicBezTo>
                    <a:cubicBezTo>
                      <a:pt x="2" y="16"/>
                      <a:pt x="2" y="16"/>
                      <a:pt x="2" y="17"/>
                    </a:cubicBezTo>
                    <a:cubicBezTo>
                      <a:pt x="0" y="24"/>
                      <a:pt x="0" y="24"/>
                      <a:pt x="0" y="24"/>
                    </a:cubicBezTo>
                    <a:cubicBezTo>
                      <a:pt x="0" y="24"/>
                      <a:pt x="0" y="24"/>
                      <a:pt x="0" y="25"/>
                    </a:cubicBezTo>
                    <a:cubicBezTo>
                      <a:pt x="1" y="25"/>
                      <a:pt x="1" y="25"/>
                      <a:pt x="1" y="25"/>
                    </a:cubicBezTo>
                    <a:cubicBezTo>
                      <a:pt x="7" y="27"/>
                      <a:pt x="7" y="27"/>
                      <a:pt x="7" y="27"/>
                    </a:cubicBezTo>
                    <a:cubicBezTo>
                      <a:pt x="7" y="29"/>
                      <a:pt x="7" y="29"/>
                      <a:pt x="7" y="29"/>
                    </a:cubicBezTo>
                    <a:cubicBezTo>
                      <a:pt x="2" y="31"/>
                      <a:pt x="2" y="31"/>
                      <a:pt x="2" y="31"/>
                    </a:cubicBezTo>
                    <a:cubicBezTo>
                      <a:pt x="1" y="31"/>
                      <a:pt x="1" y="32"/>
                      <a:pt x="1" y="33"/>
                    </a:cubicBezTo>
                    <a:cubicBezTo>
                      <a:pt x="4" y="39"/>
                      <a:pt x="4" y="39"/>
                      <a:pt x="4" y="39"/>
                    </a:cubicBezTo>
                    <a:cubicBezTo>
                      <a:pt x="4" y="40"/>
                      <a:pt x="4" y="40"/>
                      <a:pt x="5" y="40"/>
                    </a:cubicBezTo>
                    <a:cubicBezTo>
                      <a:pt x="5" y="40"/>
                      <a:pt x="5" y="40"/>
                      <a:pt x="6" y="40"/>
                    </a:cubicBezTo>
                    <a:cubicBezTo>
                      <a:pt x="11" y="38"/>
                      <a:pt x="11" y="38"/>
                      <a:pt x="11" y="38"/>
                    </a:cubicBezTo>
                    <a:cubicBezTo>
                      <a:pt x="12" y="40"/>
                      <a:pt x="12" y="40"/>
                      <a:pt x="12" y="40"/>
                    </a:cubicBezTo>
                    <a:cubicBezTo>
                      <a:pt x="9" y="45"/>
                      <a:pt x="9" y="45"/>
                      <a:pt x="9" y="45"/>
                    </a:cubicBezTo>
                    <a:cubicBezTo>
                      <a:pt x="9" y="45"/>
                      <a:pt x="9" y="46"/>
                      <a:pt x="10" y="47"/>
                    </a:cubicBezTo>
                    <a:cubicBezTo>
                      <a:pt x="16" y="50"/>
                      <a:pt x="16" y="50"/>
                      <a:pt x="16" y="50"/>
                    </a:cubicBezTo>
                    <a:cubicBezTo>
                      <a:pt x="16" y="50"/>
                      <a:pt x="17" y="50"/>
                      <a:pt x="17" y="50"/>
                    </a:cubicBezTo>
                    <a:cubicBezTo>
                      <a:pt x="17" y="50"/>
                      <a:pt x="18" y="50"/>
                      <a:pt x="18" y="50"/>
                    </a:cubicBezTo>
                    <a:cubicBezTo>
                      <a:pt x="21" y="45"/>
                      <a:pt x="21" y="45"/>
                      <a:pt x="21" y="45"/>
                    </a:cubicBezTo>
                    <a:cubicBezTo>
                      <a:pt x="23" y="45"/>
                      <a:pt x="23" y="45"/>
                      <a:pt x="23" y="45"/>
                    </a:cubicBezTo>
                    <a:cubicBezTo>
                      <a:pt x="23" y="51"/>
                      <a:pt x="23" y="51"/>
                      <a:pt x="23" y="51"/>
                    </a:cubicBezTo>
                    <a:cubicBezTo>
                      <a:pt x="23" y="51"/>
                      <a:pt x="24" y="52"/>
                      <a:pt x="24" y="52"/>
                    </a:cubicBezTo>
                    <a:cubicBezTo>
                      <a:pt x="24" y="52"/>
                      <a:pt x="24" y="52"/>
                      <a:pt x="24" y="52"/>
                    </a:cubicBezTo>
                    <a:cubicBezTo>
                      <a:pt x="25" y="52"/>
                      <a:pt x="25" y="52"/>
                      <a:pt x="25" y="52"/>
                    </a:cubicBezTo>
                    <a:cubicBezTo>
                      <a:pt x="32" y="52"/>
                      <a:pt x="32" y="52"/>
                      <a:pt x="32" y="52"/>
                    </a:cubicBezTo>
                    <a:cubicBezTo>
                      <a:pt x="32" y="52"/>
                      <a:pt x="33" y="51"/>
                      <a:pt x="33" y="51"/>
                    </a:cubicBezTo>
                    <a:cubicBezTo>
                      <a:pt x="33" y="51"/>
                      <a:pt x="33" y="50"/>
                      <a:pt x="33" y="50"/>
                    </a:cubicBezTo>
                    <a:cubicBezTo>
                      <a:pt x="33" y="44"/>
                      <a:pt x="33" y="44"/>
                      <a:pt x="33" y="44"/>
                    </a:cubicBezTo>
                    <a:cubicBezTo>
                      <a:pt x="35" y="44"/>
                      <a:pt x="35" y="44"/>
                      <a:pt x="35" y="44"/>
                    </a:cubicBezTo>
                    <a:cubicBezTo>
                      <a:pt x="39" y="48"/>
                      <a:pt x="39" y="48"/>
                      <a:pt x="39" y="48"/>
                    </a:cubicBezTo>
                    <a:cubicBezTo>
                      <a:pt x="39" y="48"/>
                      <a:pt x="39" y="48"/>
                      <a:pt x="40" y="48"/>
                    </a:cubicBezTo>
                    <a:cubicBezTo>
                      <a:pt x="40" y="48"/>
                      <a:pt x="40" y="48"/>
                      <a:pt x="41" y="48"/>
                    </a:cubicBezTo>
                    <a:cubicBezTo>
                      <a:pt x="46" y="43"/>
                      <a:pt x="46" y="43"/>
                      <a:pt x="46" y="43"/>
                    </a:cubicBezTo>
                    <a:cubicBezTo>
                      <a:pt x="46" y="43"/>
                      <a:pt x="46" y="43"/>
                      <a:pt x="46" y="42"/>
                    </a:cubicBezTo>
                    <a:cubicBezTo>
                      <a:pt x="46" y="42"/>
                      <a:pt x="46" y="42"/>
                      <a:pt x="46" y="41"/>
                    </a:cubicBezTo>
                    <a:cubicBezTo>
                      <a:pt x="42" y="37"/>
                      <a:pt x="42" y="37"/>
                      <a:pt x="42" y="37"/>
                    </a:cubicBezTo>
                    <a:cubicBezTo>
                      <a:pt x="43" y="35"/>
                      <a:pt x="43" y="35"/>
                      <a:pt x="43" y="35"/>
                    </a:cubicBezTo>
                    <a:cubicBezTo>
                      <a:pt x="49" y="36"/>
                      <a:pt x="49" y="36"/>
                      <a:pt x="49" y="36"/>
                    </a:cubicBezTo>
                    <a:cubicBezTo>
                      <a:pt x="49" y="37"/>
                      <a:pt x="50" y="36"/>
                      <a:pt x="50" y="36"/>
                    </a:cubicBezTo>
                    <a:cubicBezTo>
                      <a:pt x="50" y="36"/>
                      <a:pt x="51" y="36"/>
                      <a:pt x="51" y="35"/>
                    </a:cubicBezTo>
                    <a:cubicBezTo>
                      <a:pt x="52" y="29"/>
                      <a:pt x="52" y="29"/>
                      <a:pt x="52" y="29"/>
                    </a:cubicBezTo>
                    <a:cubicBezTo>
                      <a:pt x="52" y="28"/>
                      <a:pt x="52" y="28"/>
                      <a:pt x="52" y="27"/>
                    </a:cubicBezTo>
                    <a:close/>
                    <a:moveTo>
                      <a:pt x="33" y="28"/>
                    </a:moveTo>
                    <a:cubicBezTo>
                      <a:pt x="32" y="31"/>
                      <a:pt x="28" y="34"/>
                      <a:pt x="25" y="33"/>
                    </a:cubicBezTo>
                    <a:cubicBezTo>
                      <a:pt x="21" y="32"/>
                      <a:pt x="18" y="28"/>
                      <a:pt x="19" y="25"/>
                    </a:cubicBezTo>
                    <a:cubicBezTo>
                      <a:pt x="20" y="21"/>
                      <a:pt x="24" y="18"/>
                      <a:pt x="28" y="19"/>
                    </a:cubicBezTo>
                    <a:cubicBezTo>
                      <a:pt x="32" y="20"/>
                      <a:pt x="34" y="24"/>
                      <a:pt x="33" y="28"/>
                    </a:cubicBezTo>
                    <a:close/>
                  </a:path>
                </a:pathLst>
              </a:custGeom>
              <a:solidFill>
                <a:schemeClr val="bg1">
                  <a:lumMod val="95000"/>
                </a:schemeClr>
              </a:solidFill>
              <a:ln w="9525">
                <a:noFill/>
                <a:round/>
              </a:ln>
            </p:spPr>
            <p:txBody>
              <a:bodyPr/>
              <a:lstStyle/>
              <a:p>
                <a:pPr>
                  <a:defRPr/>
                </a:pPr>
                <a:endParaRPr lang="da-DK" sz="2400" kern="0">
                  <a:solidFill>
                    <a:sysClr val="windowText" lastClr="000000"/>
                  </a:solidFill>
                  <a:latin typeface="微软雅黑" pitchFamily="34" charset="-122"/>
                  <a:ea typeface="微软雅黑" pitchFamily="34" charset="-122"/>
                </a:endParaRPr>
              </a:p>
            </p:txBody>
          </p:sp>
          <p:sp>
            <p:nvSpPr>
              <p:cNvPr id="68" name="Freeform 27"/>
              <p:cNvSpPr>
                <a:spLocks noEditPoints="1"/>
              </p:cNvSpPr>
              <p:nvPr/>
            </p:nvSpPr>
            <p:spPr bwMode="auto">
              <a:xfrm>
                <a:off x="2454892" y="2665819"/>
                <a:ext cx="254449" cy="255964"/>
              </a:xfrm>
              <a:custGeom>
                <a:avLst/>
                <a:gdLst/>
                <a:ahLst/>
                <a:cxnLst>
                  <a:cxn ang="0">
                    <a:pos x="33" y="29"/>
                  </a:cxn>
                  <a:cxn ang="0">
                    <a:pos x="31" y="24"/>
                  </a:cxn>
                  <a:cxn ang="0">
                    <a:pos x="36" y="25"/>
                  </a:cxn>
                  <a:cxn ang="0">
                    <a:pos x="37" y="20"/>
                  </a:cxn>
                  <a:cxn ang="0">
                    <a:pos x="36" y="18"/>
                  </a:cxn>
                  <a:cxn ang="0">
                    <a:pos x="32" y="16"/>
                  </a:cxn>
                  <a:cxn ang="0">
                    <a:pos x="37" y="14"/>
                  </a:cxn>
                  <a:cxn ang="0">
                    <a:pos x="35" y="9"/>
                  </a:cxn>
                  <a:cxn ang="0">
                    <a:pos x="30" y="10"/>
                  </a:cxn>
                  <a:cxn ang="0">
                    <a:pos x="31" y="5"/>
                  </a:cxn>
                  <a:cxn ang="0">
                    <a:pos x="30" y="4"/>
                  </a:cxn>
                  <a:cxn ang="0">
                    <a:pos x="24" y="2"/>
                  </a:cxn>
                  <a:cxn ang="0">
                    <a:pos x="21" y="5"/>
                  </a:cxn>
                  <a:cxn ang="0">
                    <a:pos x="19" y="0"/>
                  </a:cxn>
                  <a:cxn ang="0">
                    <a:pos x="14" y="1"/>
                  </a:cxn>
                  <a:cxn ang="0">
                    <a:pos x="14" y="5"/>
                  </a:cxn>
                  <a:cxn ang="0">
                    <a:pos x="10" y="3"/>
                  </a:cxn>
                  <a:cxn ang="0">
                    <a:pos x="8" y="3"/>
                  </a:cxn>
                  <a:cxn ang="0">
                    <a:pos x="4" y="7"/>
                  </a:cxn>
                  <a:cxn ang="0">
                    <a:pos x="7" y="11"/>
                  </a:cxn>
                  <a:cxn ang="0">
                    <a:pos x="3" y="11"/>
                  </a:cxn>
                  <a:cxn ang="0">
                    <a:pos x="0" y="17"/>
                  </a:cxn>
                  <a:cxn ang="0">
                    <a:pos x="1" y="18"/>
                  </a:cxn>
                  <a:cxn ang="0">
                    <a:pos x="5" y="20"/>
                  </a:cxn>
                  <a:cxn ang="0">
                    <a:pos x="1" y="23"/>
                  </a:cxn>
                  <a:cxn ang="0">
                    <a:pos x="4" y="28"/>
                  </a:cxn>
                  <a:cxn ang="0">
                    <a:pos x="8" y="27"/>
                  </a:cxn>
                  <a:cxn ang="0">
                    <a:pos x="7" y="31"/>
                  </a:cxn>
                  <a:cxn ang="0">
                    <a:pos x="7" y="33"/>
                  </a:cxn>
                  <a:cxn ang="0">
                    <a:pos x="12" y="35"/>
                  </a:cxn>
                  <a:cxn ang="0">
                    <a:pos x="13" y="35"/>
                  </a:cxn>
                  <a:cxn ang="0">
                    <a:pos x="17" y="32"/>
                  </a:cxn>
                  <a:cxn ang="0">
                    <a:pos x="17" y="37"/>
                  </a:cxn>
                  <a:cxn ang="0">
                    <a:pos x="23" y="36"/>
                  </a:cxn>
                  <a:cxn ang="0">
                    <a:pos x="24" y="35"/>
                  </a:cxn>
                  <a:cxn ang="0">
                    <a:pos x="25" y="31"/>
                  </a:cxn>
                  <a:cxn ang="0">
                    <a:pos x="28" y="34"/>
                  </a:cxn>
                  <a:cxn ang="0">
                    <a:pos x="33" y="30"/>
                  </a:cxn>
                  <a:cxn ang="0">
                    <a:pos x="22" y="22"/>
                  </a:cxn>
                  <a:cxn ang="0">
                    <a:pos x="15" y="15"/>
                  </a:cxn>
                  <a:cxn ang="0">
                    <a:pos x="22" y="22"/>
                  </a:cxn>
                </a:cxnLst>
                <a:rect l="0" t="0" r="r" b="b"/>
                <a:pathLst>
                  <a:path w="37" h="37">
                    <a:moveTo>
                      <a:pt x="33" y="29"/>
                    </a:moveTo>
                    <a:cubicBezTo>
                      <a:pt x="33" y="29"/>
                      <a:pt x="33" y="29"/>
                      <a:pt x="33" y="29"/>
                    </a:cubicBezTo>
                    <a:cubicBezTo>
                      <a:pt x="30" y="26"/>
                      <a:pt x="30" y="26"/>
                      <a:pt x="30" y="26"/>
                    </a:cubicBezTo>
                    <a:cubicBezTo>
                      <a:pt x="31" y="24"/>
                      <a:pt x="31" y="24"/>
                      <a:pt x="31" y="24"/>
                    </a:cubicBezTo>
                    <a:cubicBezTo>
                      <a:pt x="35" y="25"/>
                      <a:pt x="35" y="25"/>
                      <a:pt x="35" y="25"/>
                    </a:cubicBezTo>
                    <a:cubicBezTo>
                      <a:pt x="35" y="25"/>
                      <a:pt x="36" y="25"/>
                      <a:pt x="36" y="25"/>
                    </a:cubicBezTo>
                    <a:cubicBezTo>
                      <a:pt x="36" y="25"/>
                      <a:pt x="36" y="25"/>
                      <a:pt x="36" y="24"/>
                    </a:cubicBezTo>
                    <a:cubicBezTo>
                      <a:pt x="37" y="20"/>
                      <a:pt x="37" y="20"/>
                      <a:pt x="37" y="20"/>
                    </a:cubicBezTo>
                    <a:cubicBezTo>
                      <a:pt x="37" y="19"/>
                      <a:pt x="37" y="19"/>
                      <a:pt x="37" y="19"/>
                    </a:cubicBezTo>
                    <a:cubicBezTo>
                      <a:pt x="37" y="19"/>
                      <a:pt x="37" y="18"/>
                      <a:pt x="36" y="18"/>
                    </a:cubicBezTo>
                    <a:cubicBezTo>
                      <a:pt x="33" y="18"/>
                      <a:pt x="33" y="18"/>
                      <a:pt x="33" y="18"/>
                    </a:cubicBezTo>
                    <a:cubicBezTo>
                      <a:pt x="32" y="16"/>
                      <a:pt x="32" y="16"/>
                      <a:pt x="32" y="16"/>
                    </a:cubicBezTo>
                    <a:cubicBezTo>
                      <a:pt x="36" y="14"/>
                      <a:pt x="36" y="14"/>
                      <a:pt x="36" y="14"/>
                    </a:cubicBezTo>
                    <a:cubicBezTo>
                      <a:pt x="36" y="14"/>
                      <a:pt x="37" y="14"/>
                      <a:pt x="37" y="14"/>
                    </a:cubicBezTo>
                    <a:cubicBezTo>
                      <a:pt x="37" y="14"/>
                      <a:pt x="37" y="13"/>
                      <a:pt x="37" y="13"/>
                    </a:cubicBezTo>
                    <a:cubicBezTo>
                      <a:pt x="35" y="9"/>
                      <a:pt x="35" y="9"/>
                      <a:pt x="35" y="9"/>
                    </a:cubicBezTo>
                    <a:cubicBezTo>
                      <a:pt x="34" y="8"/>
                      <a:pt x="34" y="8"/>
                      <a:pt x="33" y="8"/>
                    </a:cubicBezTo>
                    <a:cubicBezTo>
                      <a:pt x="30" y="10"/>
                      <a:pt x="30" y="10"/>
                      <a:pt x="30" y="10"/>
                    </a:cubicBezTo>
                    <a:cubicBezTo>
                      <a:pt x="29" y="8"/>
                      <a:pt x="29" y="8"/>
                      <a:pt x="29" y="8"/>
                    </a:cubicBezTo>
                    <a:cubicBezTo>
                      <a:pt x="31" y="5"/>
                      <a:pt x="31" y="5"/>
                      <a:pt x="31" y="5"/>
                    </a:cubicBezTo>
                    <a:cubicBezTo>
                      <a:pt x="31" y="5"/>
                      <a:pt x="31" y="4"/>
                      <a:pt x="31" y="4"/>
                    </a:cubicBezTo>
                    <a:cubicBezTo>
                      <a:pt x="31" y="4"/>
                      <a:pt x="30" y="4"/>
                      <a:pt x="30" y="4"/>
                    </a:cubicBezTo>
                    <a:cubicBezTo>
                      <a:pt x="26" y="1"/>
                      <a:pt x="26" y="1"/>
                      <a:pt x="26" y="1"/>
                    </a:cubicBezTo>
                    <a:cubicBezTo>
                      <a:pt x="25" y="1"/>
                      <a:pt x="25" y="1"/>
                      <a:pt x="24" y="2"/>
                    </a:cubicBezTo>
                    <a:cubicBezTo>
                      <a:pt x="22" y="5"/>
                      <a:pt x="22" y="5"/>
                      <a:pt x="22" y="5"/>
                    </a:cubicBezTo>
                    <a:cubicBezTo>
                      <a:pt x="21" y="5"/>
                      <a:pt x="21" y="5"/>
                      <a:pt x="21" y="5"/>
                    </a:cubicBezTo>
                    <a:cubicBezTo>
                      <a:pt x="21" y="1"/>
                      <a:pt x="21" y="1"/>
                      <a:pt x="21" y="1"/>
                    </a:cubicBezTo>
                    <a:cubicBezTo>
                      <a:pt x="20" y="0"/>
                      <a:pt x="20" y="0"/>
                      <a:pt x="19" y="0"/>
                    </a:cubicBezTo>
                    <a:cubicBezTo>
                      <a:pt x="14" y="0"/>
                      <a:pt x="14" y="0"/>
                      <a:pt x="14" y="0"/>
                    </a:cubicBezTo>
                    <a:cubicBezTo>
                      <a:pt x="14" y="0"/>
                      <a:pt x="14" y="0"/>
                      <a:pt x="14" y="1"/>
                    </a:cubicBezTo>
                    <a:cubicBezTo>
                      <a:pt x="14" y="1"/>
                      <a:pt x="14" y="1"/>
                      <a:pt x="14" y="1"/>
                    </a:cubicBezTo>
                    <a:cubicBezTo>
                      <a:pt x="14" y="5"/>
                      <a:pt x="14" y="5"/>
                      <a:pt x="14" y="5"/>
                    </a:cubicBezTo>
                    <a:cubicBezTo>
                      <a:pt x="13" y="6"/>
                      <a:pt x="13" y="6"/>
                      <a:pt x="13" y="6"/>
                    </a:cubicBezTo>
                    <a:cubicBezTo>
                      <a:pt x="10" y="3"/>
                      <a:pt x="10" y="3"/>
                      <a:pt x="10" y="3"/>
                    </a:cubicBezTo>
                    <a:cubicBezTo>
                      <a:pt x="10" y="3"/>
                      <a:pt x="9" y="3"/>
                      <a:pt x="9" y="3"/>
                    </a:cubicBezTo>
                    <a:cubicBezTo>
                      <a:pt x="9" y="3"/>
                      <a:pt x="9" y="3"/>
                      <a:pt x="8" y="3"/>
                    </a:cubicBezTo>
                    <a:cubicBezTo>
                      <a:pt x="5" y="6"/>
                      <a:pt x="5" y="6"/>
                      <a:pt x="5" y="6"/>
                    </a:cubicBezTo>
                    <a:cubicBezTo>
                      <a:pt x="5" y="6"/>
                      <a:pt x="4" y="7"/>
                      <a:pt x="4" y="7"/>
                    </a:cubicBezTo>
                    <a:cubicBezTo>
                      <a:pt x="4" y="7"/>
                      <a:pt x="4" y="8"/>
                      <a:pt x="5" y="8"/>
                    </a:cubicBezTo>
                    <a:cubicBezTo>
                      <a:pt x="7" y="11"/>
                      <a:pt x="7" y="11"/>
                      <a:pt x="7" y="11"/>
                    </a:cubicBezTo>
                    <a:cubicBezTo>
                      <a:pt x="7" y="12"/>
                      <a:pt x="7" y="12"/>
                      <a:pt x="7" y="12"/>
                    </a:cubicBezTo>
                    <a:cubicBezTo>
                      <a:pt x="3" y="11"/>
                      <a:pt x="3" y="11"/>
                      <a:pt x="3" y="11"/>
                    </a:cubicBezTo>
                    <a:cubicBezTo>
                      <a:pt x="2" y="11"/>
                      <a:pt x="2" y="11"/>
                      <a:pt x="1" y="12"/>
                    </a:cubicBezTo>
                    <a:cubicBezTo>
                      <a:pt x="0" y="17"/>
                      <a:pt x="0" y="17"/>
                      <a:pt x="0" y="17"/>
                    </a:cubicBezTo>
                    <a:cubicBezTo>
                      <a:pt x="0" y="17"/>
                      <a:pt x="0" y="17"/>
                      <a:pt x="1" y="18"/>
                    </a:cubicBezTo>
                    <a:cubicBezTo>
                      <a:pt x="1" y="18"/>
                      <a:pt x="1" y="18"/>
                      <a:pt x="1" y="18"/>
                    </a:cubicBezTo>
                    <a:cubicBezTo>
                      <a:pt x="5" y="19"/>
                      <a:pt x="5" y="19"/>
                      <a:pt x="5" y="19"/>
                    </a:cubicBezTo>
                    <a:cubicBezTo>
                      <a:pt x="5" y="20"/>
                      <a:pt x="5" y="20"/>
                      <a:pt x="5" y="20"/>
                    </a:cubicBezTo>
                    <a:cubicBezTo>
                      <a:pt x="2" y="22"/>
                      <a:pt x="2" y="22"/>
                      <a:pt x="2" y="22"/>
                    </a:cubicBezTo>
                    <a:cubicBezTo>
                      <a:pt x="1" y="22"/>
                      <a:pt x="1" y="23"/>
                      <a:pt x="1" y="23"/>
                    </a:cubicBezTo>
                    <a:cubicBezTo>
                      <a:pt x="3" y="28"/>
                      <a:pt x="3" y="28"/>
                      <a:pt x="3" y="28"/>
                    </a:cubicBezTo>
                    <a:cubicBezTo>
                      <a:pt x="3" y="28"/>
                      <a:pt x="3" y="28"/>
                      <a:pt x="4" y="28"/>
                    </a:cubicBezTo>
                    <a:cubicBezTo>
                      <a:pt x="4" y="29"/>
                      <a:pt x="4" y="29"/>
                      <a:pt x="4" y="28"/>
                    </a:cubicBezTo>
                    <a:cubicBezTo>
                      <a:pt x="8" y="27"/>
                      <a:pt x="8" y="27"/>
                      <a:pt x="8" y="27"/>
                    </a:cubicBezTo>
                    <a:cubicBezTo>
                      <a:pt x="9" y="28"/>
                      <a:pt x="9" y="28"/>
                      <a:pt x="9" y="28"/>
                    </a:cubicBezTo>
                    <a:cubicBezTo>
                      <a:pt x="7" y="31"/>
                      <a:pt x="7" y="31"/>
                      <a:pt x="7" y="31"/>
                    </a:cubicBezTo>
                    <a:cubicBezTo>
                      <a:pt x="7" y="32"/>
                      <a:pt x="7" y="32"/>
                      <a:pt x="7" y="32"/>
                    </a:cubicBezTo>
                    <a:cubicBezTo>
                      <a:pt x="7" y="32"/>
                      <a:pt x="7" y="33"/>
                      <a:pt x="7" y="33"/>
                    </a:cubicBezTo>
                    <a:cubicBezTo>
                      <a:pt x="7" y="33"/>
                      <a:pt x="7" y="33"/>
                      <a:pt x="7" y="33"/>
                    </a:cubicBezTo>
                    <a:cubicBezTo>
                      <a:pt x="12" y="35"/>
                      <a:pt x="12" y="35"/>
                      <a:pt x="12" y="35"/>
                    </a:cubicBezTo>
                    <a:cubicBezTo>
                      <a:pt x="12" y="35"/>
                      <a:pt x="12" y="35"/>
                      <a:pt x="13" y="35"/>
                    </a:cubicBezTo>
                    <a:cubicBezTo>
                      <a:pt x="13" y="35"/>
                      <a:pt x="13" y="35"/>
                      <a:pt x="13" y="35"/>
                    </a:cubicBezTo>
                    <a:cubicBezTo>
                      <a:pt x="15" y="31"/>
                      <a:pt x="15" y="31"/>
                      <a:pt x="15" y="31"/>
                    </a:cubicBezTo>
                    <a:cubicBezTo>
                      <a:pt x="17" y="32"/>
                      <a:pt x="17" y="32"/>
                      <a:pt x="17" y="32"/>
                    </a:cubicBezTo>
                    <a:cubicBezTo>
                      <a:pt x="17" y="36"/>
                      <a:pt x="17" y="36"/>
                      <a:pt x="17" y="36"/>
                    </a:cubicBezTo>
                    <a:cubicBezTo>
                      <a:pt x="17" y="36"/>
                      <a:pt x="17" y="36"/>
                      <a:pt x="17" y="37"/>
                    </a:cubicBezTo>
                    <a:cubicBezTo>
                      <a:pt x="18" y="37"/>
                      <a:pt x="18" y="37"/>
                      <a:pt x="18" y="37"/>
                    </a:cubicBezTo>
                    <a:cubicBezTo>
                      <a:pt x="23" y="36"/>
                      <a:pt x="23" y="36"/>
                      <a:pt x="23" y="36"/>
                    </a:cubicBezTo>
                    <a:cubicBezTo>
                      <a:pt x="23" y="36"/>
                      <a:pt x="24" y="36"/>
                      <a:pt x="24" y="36"/>
                    </a:cubicBezTo>
                    <a:cubicBezTo>
                      <a:pt x="24" y="36"/>
                      <a:pt x="24" y="35"/>
                      <a:pt x="24" y="35"/>
                    </a:cubicBezTo>
                    <a:cubicBezTo>
                      <a:pt x="24" y="31"/>
                      <a:pt x="24" y="31"/>
                      <a:pt x="24" y="31"/>
                    </a:cubicBezTo>
                    <a:cubicBezTo>
                      <a:pt x="25" y="31"/>
                      <a:pt x="25" y="31"/>
                      <a:pt x="25" y="31"/>
                    </a:cubicBezTo>
                    <a:cubicBezTo>
                      <a:pt x="28" y="33"/>
                      <a:pt x="28" y="33"/>
                      <a:pt x="28" y="33"/>
                    </a:cubicBezTo>
                    <a:cubicBezTo>
                      <a:pt x="28" y="34"/>
                      <a:pt x="28" y="34"/>
                      <a:pt x="28" y="34"/>
                    </a:cubicBezTo>
                    <a:cubicBezTo>
                      <a:pt x="29" y="34"/>
                      <a:pt x="29" y="34"/>
                      <a:pt x="29" y="34"/>
                    </a:cubicBezTo>
                    <a:cubicBezTo>
                      <a:pt x="33" y="30"/>
                      <a:pt x="33" y="30"/>
                      <a:pt x="33" y="30"/>
                    </a:cubicBezTo>
                    <a:cubicBezTo>
                      <a:pt x="33" y="30"/>
                      <a:pt x="33" y="30"/>
                      <a:pt x="33" y="29"/>
                    </a:cubicBezTo>
                    <a:close/>
                    <a:moveTo>
                      <a:pt x="22" y="22"/>
                    </a:moveTo>
                    <a:cubicBezTo>
                      <a:pt x="20" y="24"/>
                      <a:pt x="17" y="24"/>
                      <a:pt x="15" y="22"/>
                    </a:cubicBezTo>
                    <a:cubicBezTo>
                      <a:pt x="13" y="20"/>
                      <a:pt x="13" y="16"/>
                      <a:pt x="15" y="15"/>
                    </a:cubicBezTo>
                    <a:cubicBezTo>
                      <a:pt x="17" y="13"/>
                      <a:pt x="21" y="13"/>
                      <a:pt x="23" y="15"/>
                    </a:cubicBezTo>
                    <a:cubicBezTo>
                      <a:pt x="24" y="17"/>
                      <a:pt x="24" y="20"/>
                      <a:pt x="22" y="22"/>
                    </a:cubicBezTo>
                    <a:close/>
                  </a:path>
                </a:pathLst>
              </a:custGeom>
              <a:solidFill>
                <a:schemeClr val="bg1">
                  <a:lumMod val="95000"/>
                </a:schemeClr>
              </a:solidFill>
              <a:ln w="9525">
                <a:noFill/>
                <a:round/>
              </a:ln>
            </p:spPr>
            <p:txBody>
              <a:bodyPr/>
              <a:lstStyle/>
              <a:p>
                <a:pPr>
                  <a:defRPr/>
                </a:pPr>
                <a:endParaRPr lang="da-DK" sz="2400" kern="0">
                  <a:solidFill>
                    <a:sysClr val="windowText" lastClr="000000"/>
                  </a:solidFill>
                  <a:latin typeface="微软雅黑" pitchFamily="34" charset="-122"/>
                  <a:ea typeface="微软雅黑" pitchFamily="34" charset="-122"/>
                </a:endParaRPr>
              </a:p>
            </p:txBody>
          </p:sp>
        </p:grpSp>
      </p:grpSp>
      <p:grpSp>
        <p:nvGrpSpPr>
          <p:cNvPr id="2" name="组合 1"/>
          <p:cNvGrpSpPr/>
          <p:nvPr/>
        </p:nvGrpSpPr>
        <p:grpSpPr>
          <a:xfrm>
            <a:off x="4886805" y="3916386"/>
            <a:ext cx="792261" cy="792365"/>
            <a:chOff x="4899179" y="3916384"/>
            <a:chExt cx="792364" cy="792365"/>
          </a:xfrm>
        </p:grpSpPr>
        <p:sp>
          <p:nvSpPr>
            <p:cNvPr id="88" name="Oval 56"/>
            <p:cNvSpPr/>
            <p:nvPr/>
          </p:nvSpPr>
          <p:spPr>
            <a:xfrm>
              <a:off x="4899179" y="3916384"/>
              <a:ext cx="792364" cy="79236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a:p>
          </p:txBody>
        </p:sp>
        <p:sp>
          <p:nvSpPr>
            <p:cNvPr id="71" name="Freeform 41"/>
            <p:cNvSpPr>
              <a:spLocks noChangeAspect="1" noEditPoints="1"/>
            </p:cNvSpPr>
            <p:nvPr/>
          </p:nvSpPr>
          <p:spPr bwMode="auto">
            <a:xfrm>
              <a:off x="5072106" y="4133218"/>
              <a:ext cx="446510" cy="358697"/>
            </a:xfrm>
            <a:custGeom>
              <a:avLst/>
              <a:gdLst>
                <a:gd name="T0" fmla="*/ 1176335871 w 72"/>
                <a:gd name="T1" fmla="*/ 232073966 h 58"/>
                <a:gd name="T2" fmla="*/ 2147483647 w 72"/>
                <a:gd name="T3" fmla="*/ 232073966 h 58"/>
                <a:gd name="T4" fmla="*/ 2147483647 w 72"/>
                <a:gd name="T5" fmla="*/ 510570880 h 58"/>
                <a:gd name="T6" fmla="*/ 2147483647 w 72"/>
                <a:gd name="T7" fmla="*/ 510570880 h 58"/>
                <a:gd name="T8" fmla="*/ 2147483647 w 72"/>
                <a:gd name="T9" fmla="*/ 185664591 h 58"/>
                <a:gd name="T10" fmla="*/ 2147483647 w 72"/>
                <a:gd name="T11" fmla="*/ 0 h 58"/>
                <a:gd name="T12" fmla="*/ 1129279435 w 72"/>
                <a:gd name="T13" fmla="*/ 0 h 58"/>
                <a:gd name="T14" fmla="*/ 941067411 w 72"/>
                <a:gd name="T15" fmla="*/ 185664591 h 58"/>
                <a:gd name="T16" fmla="*/ 941067411 w 72"/>
                <a:gd name="T17" fmla="*/ 510570880 h 58"/>
                <a:gd name="T18" fmla="*/ 1176335871 w 72"/>
                <a:gd name="T19" fmla="*/ 510570880 h 58"/>
                <a:gd name="T20" fmla="*/ 1176335871 w 72"/>
                <a:gd name="T21" fmla="*/ 232073966 h 58"/>
                <a:gd name="T22" fmla="*/ 0 w 72"/>
                <a:gd name="T23" fmla="*/ 881893143 h 58"/>
                <a:gd name="T24" fmla="*/ 0 w 72"/>
                <a:gd name="T25" fmla="*/ 2147483647 h 58"/>
                <a:gd name="T26" fmla="*/ 235268568 w 72"/>
                <a:gd name="T27" fmla="*/ 2147483647 h 58"/>
                <a:gd name="T28" fmla="*/ 470530276 w 72"/>
                <a:gd name="T29" fmla="*/ 2147483647 h 58"/>
                <a:gd name="T30" fmla="*/ 470530276 w 72"/>
                <a:gd name="T31" fmla="*/ 649812471 h 58"/>
                <a:gd name="T32" fmla="*/ 235268568 w 72"/>
                <a:gd name="T33" fmla="*/ 649812471 h 58"/>
                <a:gd name="T34" fmla="*/ 0 w 72"/>
                <a:gd name="T35" fmla="*/ 881893143 h 58"/>
                <a:gd name="T36" fmla="*/ 658749160 w 72"/>
                <a:gd name="T37" fmla="*/ 2147483647 h 58"/>
                <a:gd name="T38" fmla="*/ 2147483647 w 72"/>
                <a:gd name="T39" fmla="*/ 2147483647 h 58"/>
                <a:gd name="T40" fmla="*/ 2147483647 w 72"/>
                <a:gd name="T41" fmla="*/ 649812471 h 58"/>
                <a:gd name="T42" fmla="*/ 658749160 w 72"/>
                <a:gd name="T43" fmla="*/ 649812471 h 58"/>
                <a:gd name="T44" fmla="*/ 658749160 w 72"/>
                <a:gd name="T45" fmla="*/ 2147483647 h 58"/>
                <a:gd name="T46" fmla="*/ 2147483647 w 72"/>
                <a:gd name="T47" fmla="*/ 649812471 h 58"/>
                <a:gd name="T48" fmla="*/ 2147483647 w 72"/>
                <a:gd name="T49" fmla="*/ 649812471 h 58"/>
                <a:gd name="T50" fmla="*/ 2147483647 w 72"/>
                <a:gd name="T51" fmla="*/ 2147483647 h 58"/>
                <a:gd name="T52" fmla="*/ 2147483647 w 72"/>
                <a:gd name="T53" fmla="*/ 2147483647 h 58"/>
                <a:gd name="T54" fmla="*/ 2147483647 w 72"/>
                <a:gd name="T55" fmla="*/ 2147483647 h 58"/>
                <a:gd name="T56" fmla="*/ 2147483647 w 72"/>
                <a:gd name="T57" fmla="*/ 881893143 h 58"/>
                <a:gd name="T58" fmla="*/ 2147483647 w 72"/>
                <a:gd name="T59" fmla="*/ 649812471 h 5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2"/>
                <a:gd name="T91" fmla="*/ 0 h 58"/>
                <a:gd name="T92" fmla="*/ 72 w 72"/>
                <a:gd name="T93" fmla="*/ 58 h 5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2" h="57">
                  <a:moveTo>
                    <a:pt x="25" y="5"/>
                  </a:moveTo>
                  <a:cubicBezTo>
                    <a:pt x="48" y="5"/>
                    <a:pt x="48" y="5"/>
                    <a:pt x="48" y="5"/>
                  </a:cubicBezTo>
                  <a:cubicBezTo>
                    <a:pt x="48" y="11"/>
                    <a:pt x="48" y="11"/>
                    <a:pt x="48" y="11"/>
                  </a:cubicBezTo>
                  <a:cubicBezTo>
                    <a:pt x="53" y="11"/>
                    <a:pt x="53" y="11"/>
                    <a:pt x="53" y="11"/>
                  </a:cubicBezTo>
                  <a:cubicBezTo>
                    <a:pt x="53" y="4"/>
                    <a:pt x="53" y="4"/>
                    <a:pt x="53" y="4"/>
                  </a:cubicBezTo>
                  <a:cubicBezTo>
                    <a:pt x="53" y="2"/>
                    <a:pt x="51" y="0"/>
                    <a:pt x="48" y="0"/>
                  </a:cubicBezTo>
                  <a:cubicBezTo>
                    <a:pt x="24" y="0"/>
                    <a:pt x="24" y="0"/>
                    <a:pt x="24" y="0"/>
                  </a:cubicBezTo>
                  <a:cubicBezTo>
                    <a:pt x="22" y="0"/>
                    <a:pt x="20" y="2"/>
                    <a:pt x="20" y="4"/>
                  </a:cubicBezTo>
                  <a:cubicBezTo>
                    <a:pt x="20" y="11"/>
                    <a:pt x="20" y="11"/>
                    <a:pt x="20" y="11"/>
                  </a:cubicBezTo>
                  <a:cubicBezTo>
                    <a:pt x="25" y="11"/>
                    <a:pt x="25" y="11"/>
                    <a:pt x="25" y="11"/>
                  </a:cubicBezTo>
                  <a:lnTo>
                    <a:pt x="25" y="5"/>
                  </a:lnTo>
                  <a:close/>
                  <a:moveTo>
                    <a:pt x="0" y="19"/>
                  </a:moveTo>
                  <a:cubicBezTo>
                    <a:pt x="0" y="53"/>
                    <a:pt x="0" y="53"/>
                    <a:pt x="0" y="53"/>
                  </a:cubicBezTo>
                  <a:cubicBezTo>
                    <a:pt x="0" y="56"/>
                    <a:pt x="3" y="58"/>
                    <a:pt x="5" y="58"/>
                  </a:cubicBezTo>
                  <a:cubicBezTo>
                    <a:pt x="10" y="58"/>
                    <a:pt x="10" y="58"/>
                    <a:pt x="10" y="58"/>
                  </a:cubicBezTo>
                  <a:cubicBezTo>
                    <a:pt x="10" y="14"/>
                    <a:pt x="10" y="14"/>
                    <a:pt x="10" y="14"/>
                  </a:cubicBezTo>
                  <a:cubicBezTo>
                    <a:pt x="5" y="14"/>
                    <a:pt x="5" y="14"/>
                    <a:pt x="5" y="14"/>
                  </a:cubicBezTo>
                  <a:cubicBezTo>
                    <a:pt x="3" y="14"/>
                    <a:pt x="0" y="16"/>
                    <a:pt x="0" y="19"/>
                  </a:cubicBezTo>
                  <a:close/>
                  <a:moveTo>
                    <a:pt x="14" y="58"/>
                  </a:moveTo>
                  <a:cubicBezTo>
                    <a:pt x="59" y="58"/>
                    <a:pt x="59" y="58"/>
                    <a:pt x="59" y="58"/>
                  </a:cubicBezTo>
                  <a:cubicBezTo>
                    <a:pt x="59" y="14"/>
                    <a:pt x="59" y="14"/>
                    <a:pt x="59" y="14"/>
                  </a:cubicBezTo>
                  <a:cubicBezTo>
                    <a:pt x="14" y="14"/>
                    <a:pt x="14" y="14"/>
                    <a:pt x="14" y="14"/>
                  </a:cubicBezTo>
                  <a:lnTo>
                    <a:pt x="14" y="58"/>
                  </a:lnTo>
                  <a:close/>
                  <a:moveTo>
                    <a:pt x="67" y="14"/>
                  </a:moveTo>
                  <a:cubicBezTo>
                    <a:pt x="63" y="14"/>
                    <a:pt x="63" y="14"/>
                    <a:pt x="63" y="14"/>
                  </a:cubicBezTo>
                  <a:cubicBezTo>
                    <a:pt x="63" y="58"/>
                    <a:pt x="63" y="58"/>
                    <a:pt x="63" y="58"/>
                  </a:cubicBezTo>
                  <a:cubicBezTo>
                    <a:pt x="67" y="58"/>
                    <a:pt x="67" y="58"/>
                    <a:pt x="67" y="58"/>
                  </a:cubicBezTo>
                  <a:cubicBezTo>
                    <a:pt x="70" y="58"/>
                    <a:pt x="72" y="56"/>
                    <a:pt x="72" y="53"/>
                  </a:cubicBezTo>
                  <a:cubicBezTo>
                    <a:pt x="72" y="19"/>
                    <a:pt x="72" y="19"/>
                    <a:pt x="72" y="19"/>
                  </a:cubicBezTo>
                  <a:cubicBezTo>
                    <a:pt x="72" y="16"/>
                    <a:pt x="70" y="14"/>
                    <a:pt x="67" y="14"/>
                  </a:cubicBezTo>
                  <a:close/>
                </a:path>
              </a:pathLst>
            </a:custGeom>
            <a:solidFill>
              <a:schemeClr val="bg1">
                <a:lumMod val="95000"/>
              </a:schemeClr>
            </a:solidFill>
            <a:ln w="9525">
              <a:noFill/>
              <a:round/>
            </a:ln>
          </p:spPr>
          <p:txBody>
            <a:bodyPr/>
            <a:lstStyle/>
            <a:p>
              <a:pPr>
                <a:defRPr/>
              </a:pPr>
              <a:endParaRPr lang="en-US" sz="2400" kern="0" dirty="0">
                <a:solidFill>
                  <a:sysClr val="windowText" lastClr="000000"/>
                </a:solidFill>
                <a:latin typeface="微软雅黑" pitchFamily="34" charset="-122"/>
                <a:ea typeface="微软雅黑" pitchFamily="34" charset="-122"/>
              </a:endParaRPr>
            </a:p>
          </p:txBody>
        </p:sp>
      </p:grpSp>
      <p:sp>
        <p:nvSpPr>
          <p:cNvPr id="6" name="标题 5"/>
          <p:cNvSpPr>
            <a:spLocks noGrp="1"/>
          </p:cNvSpPr>
          <p:nvPr>
            <p:ph type="title"/>
          </p:nvPr>
        </p:nvSpPr>
        <p:spPr/>
        <p:txBody>
          <a:bodyPr/>
          <a:lstStyle/>
          <a:p>
            <a:r>
              <a:rPr lang="en-US" altLang="zh-CN" dirty="0"/>
              <a:t>Personal</a:t>
            </a:r>
            <a:r>
              <a:rPr lang="zh-CN" altLang="en-US" dirty="0"/>
              <a:t> </a:t>
            </a:r>
            <a:r>
              <a:rPr lang="en-US" altLang="zh-CN" dirty="0"/>
              <a:t>experience</a:t>
            </a:r>
            <a:endParaRPr lang="zh-CN" altLang="en-US" dirty="0"/>
          </a:p>
        </p:txBody>
      </p:sp>
    </p:spTree>
    <p:extLst>
      <p:ext uri="{BB962C8B-B14F-4D97-AF65-F5344CB8AC3E}">
        <p14:creationId xmlns:p14="http://schemas.microsoft.com/office/powerpoint/2010/main" val="4079004116"/>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wipe(right)">
                                      <p:cBhvr>
                                        <p:cTn id="7" dur="250"/>
                                        <p:tgtEl>
                                          <p:spTgt spid="82"/>
                                        </p:tgtEl>
                                      </p:cBhvr>
                                    </p:animEffect>
                                  </p:childTnLst>
                                </p:cTn>
                              </p:par>
                            </p:childTnLst>
                          </p:cTn>
                        </p:par>
                        <p:par>
                          <p:cTn id="8" fill="hold" nodeType="afterGroup">
                            <p:stCondLst>
                              <p:cond delay="250"/>
                            </p:stCondLst>
                            <p:childTnLst>
                              <p:par>
                                <p:cTn id="9" presetID="22" presetClass="entr" presetSubtype="8" fill="hold" grpId="0" nodeType="afterEffect">
                                  <p:stCondLst>
                                    <p:cond delay="0"/>
                                  </p:stCondLst>
                                  <p:childTnLst>
                                    <p:set>
                                      <p:cBhvr>
                                        <p:cTn id="10" dur="1" fill="hold">
                                          <p:stCondLst>
                                            <p:cond delay="0"/>
                                          </p:stCondLst>
                                        </p:cTn>
                                        <p:tgtEl>
                                          <p:spTgt spid="92"/>
                                        </p:tgtEl>
                                        <p:attrNameLst>
                                          <p:attrName>style.visibility</p:attrName>
                                        </p:attrNameLst>
                                      </p:cBhvr>
                                      <p:to>
                                        <p:strVal val="visible"/>
                                      </p:to>
                                    </p:set>
                                    <p:animEffect transition="in" filter="wipe(left)">
                                      <p:cBhvr>
                                        <p:cTn id="11" dur="500"/>
                                        <p:tgtEl>
                                          <p:spTgt spid="92"/>
                                        </p:tgtEl>
                                      </p:cBhvr>
                                    </p:animEffect>
                                  </p:childTnLst>
                                </p:cTn>
                              </p:par>
                            </p:childTnLst>
                          </p:cTn>
                        </p:par>
                        <p:par>
                          <p:cTn id="12" fill="hold" nodeType="afterGroup">
                            <p:stCondLst>
                              <p:cond delay="750"/>
                            </p:stCondLst>
                            <p:childTnLst>
                              <p:par>
                                <p:cTn id="13" presetID="22" presetClass="entr" presetSubtype="8" fill="hold" grpId="0"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wipe(left)">
                                      <p:cBhvr>
                                        <p:cTn id="15" dur="500"/>
                                        <p:tgtEl>
                                          <p:spTgt spid="50"/>
                                        </p:tgtEl>
                                      </p:cBhvr>
                                    </p:animEffect>
                                  </p:childTnLst>
                                </p:cTn>
                              </p:par>
                            </p:childTnLst>
                          </p:cTn>
                        </p:par>
                        <p:par>
                          <p:cTn id="16" fill="hold" nodeType="afterGroup">
                            <p:stCondLst>
                              <p:cond delay="1250"/>
                            </p:stCondLst>
                            <p:childTnLst>
                              <p:par>
                                <p:cTn id="17" presetID="2" presetClass="entr" presetSubtype="2"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350" fill="hold"/>
                                        <p:tgtEl>
                                          <p:spTgt spid="4"/>
                                        </p:tgtEl>
                                        <p:attrNameLst>
                                          <p:attrName>ppt_x</p:attrName>
                                        </p:attrNameLst>
                                      </p:cBhvr>
                                      <p:tavLst>
                                        <p:tav tm="0">
                                          <p:val>
                                            <p:strVal val="1+#ppt_w/2"/>
                                          </p:val>
                                        </p:tav>
                                        <p:tav tm="100000">
                                          <p:val>
                                            <p:strVal val="#ppt_x"/>
                                          </p:val>
                                        </p:tav>
                                      </p:tavLst>
                                    </p:anim>
                                    <p:anim calcmode="lin" valueType="num">
                                      <p:cBhvr additive="base">
                                        <p:cTn id="20" dur="350" fill="hold"/>
                                        <p:tgtEl>
                                          <p:spTgt spid="4"/>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600"/>
                            </p:stCondLst>
                            <p:childTnLst>
                              <p:par>
                                <p:cTn id="22" presetID="22" presetClass="entr" presetSubtype="2" fill="hold" grpId="0" nodeType="afterEffect">
                                  <p:stCondLst>
                                    <p:cond delay="0"/>
                                  </p:stCondLst>
                                  <p:childTnLst>
                                    <p:set>
                                      <p:cBhvr>
                                        <p:cTn id="23" dur="1" fill="hold">
                                          <p:stCondLst>
                                            <p:cond delay="0"/>
                                          </p:stCondLst>
                                        </p:cTn>
                                        <p:tgtEl>
                                          <p:spTgt spid="83"/>
                                        </p:tgtEl>
                                        <p:attrNameLst>
                                          <p:attrName>style.visibility</p:attrName>
                                        </p:attrNameLst>
                                      </p:cBhvr>
                                      <p:to>
                                        <p:strVal val="visible"/>
                                      </p:to>
                                    </p:set>
                                    <p:animEffect transition="in" filter="wipe(right)">
                                      <p:cBhvr>
                                        <p:cTn id="24" dur="250"/>
                                        <p:tgtEl>
                                          <p:spTgt spid="83"/>
                                        </p:tgtEl>
                                      </p:cBhvr>
                                    </p:animEffect>
                                  </p:childTnLst>
                                </p:cTn>
                              </p:par>
                            </p:childTnLst>
                          </p:cTn>
                        </p:par>
                        <p:par>
                          <p:cTn id="25" fill="hold" nodeType="afterGroup">
                            <p:stCondLst>
                              <p:cond delay="1850"/>
                            </p:stCondLst>
                            <p:childTnLst>
                              <p:par>
                                <p:cTn id="26" presetID="22" presetClass="entr" presetSubtype="8" fill="hold" grpId="0" nodeType="afterEffect">
                                  <p:stCondLst>
                                    <p:cond delay="0"/>
                                  </p:stCondLst>
                                  <p:childTnLst>
                                    <p:set>
                                      <p:cBhvr>
                                        <p:cTn id="27" dur="1" fill="hold">
                                          <p:stCondLst>
                                            <p:cond delay="0"/>
                                          </p:stCondLst>
                                        </p:cTn>
                                        <p:tgtEl>
                                          <p:spTgt spid="95"/>
                                        </p:tgtEl>
                                        <p:attrNameLst>
                                          <p:attrName>style.visibility</p:attrName>
                                        </p:attrNameLst>
                                      </p:cBhvr>
                                      <p:to>
                                        <p:strVal val="visible"/>
                                      </p:to>
                                    </p:set>
                                    <p:animEffect transition="in" filter="wipe(left)">
                                      <p:cBhvr>
                                        <p:cTn id="28" dur="500"/>
                                        <p:tgtEl>
                                          <p:spTgt spid="95"/>
                                        </p:tgtEl>
                                      </p:cBhvr>
                                    </p:animEffect>
                                  </p:childTnLst>
                                </p:cTn>
                              </p:par>
                            </p:childTnLst>
                          </p:cTn>
                        </p:par>
                        <p:par>
                          <p:cTn id="29" fill="hold" nodeType="afterGroup">
                            <p:stCondLst>
                              <p:cond delay="2350"/>
                            </p:stCondLst>
                            <p:childTnLst>
                              <p:par>
                                <p:cTn id="30" presetID="22" presetClass="entr" presetSubtype="8" fill="hold" grpId="0" nodeType="after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wipe(left)">
                                      <p:cBhvr>
                                        <p:cTn id="32" dur="500"/>
                                        <p:tgtEl>
                                          <p:spTgt spid="52"/>
                                        </p:tgtEl>
                                      </p:cBhvr>
                                    </p:animEffect>
                                  </p:childTnLst>
                                </p:cTn>
                              </p:par>
                            </p:childTnLst>
                          </p:cTn>
                        </p:par>
                        <p:par>
                          <p:cTn id="33" fill="hold" nodeType="afterGroup">
                            <p:stCondLst>
                              <p:cond delay="2850"/>
                            </p:stCondLst>
                            <p:childTnLst>
                              <p:par>
                                <p:cTn id="34" presetID="2" presetClass="entr" presetSubtype="2" fill="hold" nodeType="after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additive="base">
                                        <p:cTn id="36" dur="350" fill="hold"/>
                                        <p:tgtEl>
                                          <p:spTgt spid="3"/>
                                        </p:tgtEl>
                                        <p:attrNameLst>
                                          <p:attrName>ppt_x</p:attrName>
                                        </p:attrNameLst>
                                      </p:cBhvr>
                                      <p:tavLst>
                                        <p:tav tm="0">
                                          <p:val>
                                            <p:strVal val="1+#ppt_w/2"/>
                                          </p:val>
                                        </p:tav>
                                        <p:tav tm="100000">
                                          <p:val>
                                            <p:strVal val="#ppt_x"/>
                                          </p:val>
                                        </p:tav>
                                      </p:tavLst>
                                    </p:anim>
                                    <p:anim calcmode="lin" valueType="num">
                                      <p:cBhvr additive="base">
                                        <p:cTn id="37" dur="350" fill="hold"/>
                                        <p:tgtEl>
                                          <p:spTgt spid="3"/>
                                        </p:tgtEl>
                                        <p:attrNameLst>
                                          <p:attrName>ppt_y</p:attrName>
                                        </p:attrNameLst>
                                      </p:cBhvr>
                                      <p:tavLst>
                                        <p:tav tm="0">
                                          <p:val>
                                            <p:strVal val="#ppt_y"/>
                                          </p:val>
                                        </p:tav>
                                        <p:tav tm="100000">
                                          <p:val>
                                            <p:strVal val="#ppt_y"/>
                                          </p:val>
                                        </p:tav>
                                      </p:tavLst>
                                    </p:anim>
                                  </p:childTnLst>
                                </p:cTn>
                              </p:par>
                            </p:childTnLst>
                          </p:cTn>
                        </p:par>
                        <p:par>
                          <p:cTn id="38" fill="hold" nodeType="afterGroup">
                            <p:stCondLst>
                              <p:cond delay="3200"/>
                            </p:stCondLst>
                            <p:childTnLst>
                              <p:par>
                                <p:cTn id="39" presetID="22" presetClass="entr" presetSubtype="2" fill="hold" grpId="0" nodeType="afterEffect">
                                  <p:stCondLst>
                                    <p:cond delay="0"/>
                                  </p:stCondLst>
                                  <p:childTnLst>
                                    <p:set>
                                      <p:cBhvr>
                                        <p:cTn id="40" dur="1" fill="hold">
                                          <p:stCondLst>
                                            <p:cond delay="0"/>
                                          </p:stCondLst>
                                        </p:cTn>
                                        <p:tgtEl>
                                          <p:spTgt spid="84"/>
                                        </p:tgtEl>
                                        <p:attrNameLst>
                                          <p:attrName>style.visibility</p:attrName>
                                        </p:attrNameLst>
                                      </p:cBhvr>
                                      <p:to>
                                        <p:strVal val="visible"/>
                                      </p:to>
                                    </p:set>
                                    <p:animEffect transition="in" filter="wipe(right)">
                                      <p:cBhvr>
                                        <p:cTn id="41" dur="250"/>
                                        <p:tgtEl>
                                          <p:spTgt spid="84"/>
                                        </p:tgtEl>
                                      </p:cBhvr>
                                    </p:animEffect>
                                  </p:childTnLst>
                                </p:cTn>
                              </p:par>
                            </p:childTnLst>
                          </p:cTn>
                        </p:par>
                        <p:par>
                          <p:cTn id="42" fill="hold" nodeType="afterGroup">
                            <p:stCondLst>
                              <p:cond delay="3450"/>
                            </p:stCondLst>
                            <p:childTnLst>
                              <p:par>
                                <p:cTn id="43" presetID="22" presetClass="entr" presetSubtype="8" fill="hold" grpId="0" nodeType="afterEffect">
                                  <p:stCondLst>
                                    <p:cond delay="0"/>
                                  </p:stCondLst>
                                  <p:childTnLst>
                                    <p:set>
                                      <p:cBhvr>
                                        <p:cTn id="44" dur="1" fill="hold">
                                          <p:stCondLst>
                                            <p:cond delay="0"/>
                                          </p:stCondLst>
                                        </p:cTn>
                                        <p:tgtEl>
                                          <p:spTgt spid="98"/>
                                        </p:tgtEl>
                                        <p:attrNameLst>
                                          <p:attrName>style.visibility</p:attrName>
                                        </p:attrNameLst>
                                      </p:cBhvr>
                                      <p:to>
                                        <p:strVal val="visible"/>
                                      </p:to>
                                    </p:set>
                                    <p:animEffect transition="in" filter="wipe(left)">
                                      <p:cBhvr>
                                        <p:cTn id="45" dur="500"/>
                                        <p:tgtEl>
                                          <p:spTgt spid="98"/>
                                        </p:tgtEl>
                                      </p:cBhvr>
                                    </p:animEffect>
                                  </p:childTnLst>
                                </p:cTn>
                              </p:par>
                            </p:childTnLst>
                          </p:cTn>
                        </p:par>
                        <p:par>
                          <p:cTn id="46" fill="hold" nodeType="afterGroup">
                            <p:stCondLst>
                              <p:cond delay="3950"/>
                            </p:stCondLst>
                            <p:childTnLst>
                              <p:par>
                                <p:cTn id="47" presetID="22" presetClass="entr" presetSubtype="8" fill="hold" grpId="0" nodeType="afterEffect">
                                  <p:stCondLst>
                                    <p:cond delay="0"/>
                                  </p:stCondLst>
                                  <p:childTnLst>
                                    <p:set>
                                      <p:cBhvr>
                                        <p:cTn id="48" dur="1" fill="hold">
                                          <p:stCondLst>
                                            <p:cond delay="0"/>
                                          </p:stCondLst>
                                        </p:cTn>
                                        <p:tgtEl>
                                          <p:spTgt spid="53"/>
                                        </p:tgtEl>
                                        <p:attrNameLst>
                                          <p:attrName>style.visibility</p:attrName>
                                        </p:attrNameLst>
                                      </p:cBhvr>
                                      <p:to>
                                        <p:strVal val="visible"/>
                                      </p:to>
                                    </p:set>
                                    <p:animEffect transition="in" filter="wipe(left)">
                                      <p:cBhvr>
                                        <p:cTn id="49" dur="500"/>
                                        <p:tgtEl>
                                          <p:spTgt spid="53"/>
                                        </p:tgtEl>
                                      </p:cBhvr>
                                    </p:animEffect>
                                  </p:childTnLst>
                                </p:cTn>
                              </p:par>
                            </p:childTnLst>
                          </p:cTn>
                        </p:par>
                        <p:par>
                          <p:cTn id="50" fill="hold" nodeType="afterGroup">
                            <p:stCondLst>
                              <p:cond delay="4450"/>
                            </p:stCondLst>
                            <p:childTnLst>
                              <p:par>
                                <p:cTn id="51" presetID="2" presetClass="entr" presetSubtype="2" fill="hold" nodeType="after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350" fill="hold"/>
                                        <p:tgtEl>
                                          <p:spTgt spid="2"/>
                                        </p:tgtEl>
                                        <p:attrNameLst>
                                          <p:attrName>ppt_x</p:attrName>
                                        </p:attrNameLst>
                                      </p:cBhvr>
                                      <p:tavLst>
                                        <p:tav tm="0">
                                          <p:val>
                                            <p:strVal val="1+#ppt_w/2"/>
                                          </p:val>
                                        </p:tav>
                                        <p:tav tm="100000">
                                          <p:val>
                                            <p:strVal val="#ppt_x"/>
                                          </p:val>
                                        </p:tav>
                                      </p:tavLst>
                                    </p:anim>
                                    <p:anim calcmode="lin" valueType="num">
                                      <p:cBhvr additive="base">
                                        <p:cTn id="54" dur="350" fill="hold"/>
                                        <p:tgtEl>
                                          <p:spTgt spid="2"/>
                                        </p:tgtEl>
                                        <p:attrNameLst>
                                          <p:attrName>ppt_y</p:attrName>
                                        </p:attrNameLst>
                                      </p:cBhvr>
                                      <p:tavLst>
                                        <p:tav tm="0">
                                          <p:val>
                                            <p:strVal val="#ppt_y"/>
                                          </p:val>
                                        </p:tav>
                                        <p:tav tm="100000">
                                          <p:val>
                                            <p:strVal val="#ppt_y"/>
                                          </p:val>
                                        </p:tav>
                                      </p:tavLst>
                                    </p:anim>
                                  </p:childTnLst>
                                </p:cTn>
                              </p:par>
                            </p:childTnLst>
                          </p:cTn>
                        </p:par>
                        <p:par>
                          <p:cTn id="55" fill="hold" nodeType="afterGroup">
                            <p:stCondLst>
                              <p:cond delay="4800"/>
                            </p:stCondLst>
                            <p:childTnLst>
                              <p:par>
                                <p:cTn id="56" presetID="22" presetClass="entr" presetSubtype="8" fill="hold" grpId="0" nodeType="afterEffect">
                                  <p:stCondLst>
                                    <p:cond delay="0"/>
                                  </p:stCondLst>
                                  <p:childTnLst>
                                    <p:set>
                                      <p:cBhvr>
                                        <p:cTn id="57" dur="1" fill="hold">
                                          <p:stCondLst>
                                            <p:cond delay="0"/>
                                          </p:stCondLst>
                                        </p:cTn>
                                        <p:tgtEl>
                                          <p:spTgt spid="54"/>
                                        </p:tgtEl>
                                        <p:attrNameLst>
                                          <p:attrName>style.visibility</p:attrName>
                                        </p:attrNameLst>
                                      </p:cBhvr>
                                      <p:to>
                                        <p:strVal val="visible"/>
                                      </p:to>
                                    </p:set>
                                    <p:animEffect transition="in" filter="wipe(left)">
                                      <p:cBhvr>
                                        <p:cTn id="58"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animBg="1"/>
      <p:bldP spid="83" grpId="0" animBg="1"/>
      <p:bldP spid="84" grpId="0" animBg="1"/>
      <p:bldP spid="92" grpId="0" animBg="1"/>
      <p:bldP spid="95" grpId="0" animBg="1"/>
      <p:bldP spid="98" grpId="0" animBg="1"/>
      <p:bldP spid="50" grpId="0"/>
      <p:bldP spid="52" grpId="0"/>
      <p:bldP spid="53" grpId="0"/>
      <p:bldP spid="5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7426" y="2038059"/>
            <a:ext cx="5128259" cy="2318627"/>
          </a:xfrm>
          <a:prstGeom prst="rect">
            <a:avLst/>
          </a:prstGeom>
          <a:noFill/>
          <a:ln w="9525">
            <a:solidFill>
              <a:schemeClr val="bg1">
                <a:lumMod val="85000"/>
              </a:schemeClr>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 name="等腰三角形 24"/>
          <p:cNvSpPr/>
          <p:nvPr/>
        </p:nvSpPr>
        <p:spPr>
          <a:xfrm rot="5400000">
            <a:off x="6022265" y="2390976"/>
            <a:ext cx="262144" cy="22595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p>
            <a:pPr algn="ctr"/>
            <a:endParaRPr lang="zh-CN" altLang="en-US">
              <a:solidFill>
                <a:schemeClr val="bg1">
                  <a:lumMod val="65000"/>
                </a:schemeClr>
              </a:solidFill>
            </a:endParaRPr>
          </a:p>
        </p:txBody>
      </p:sp>
      <p:grpSp>
        <p:nvGrpSpPr>
          <p:cNvPr id="26" name="组合 25"/>
          <p:cNvGrpSpPr/>
          <p:nvPr/>
        </p:nvGrpSpPr>
        <p:grpSpPr>
          <a:xfrm>
            <a:off x="6266316" y="1687640"/>
            <a:ext cx="5333511" cy="1462815"/>
            <a:chOff x="5220072" y="1203598"/>
            <a:chExt cx="4000654" cy="1097111"/>
          </a:xfrm>
        </p:grpSpPr>
        <p:sp>
          <p:nvSpPr>
            <p:cNvPr id="27" name="TextBox 26"/>
            <p:cNvSpPr txBox="1"/>
            <p:nvPr/>
          </p:nvSpPr>
          <p:spPr>
            <a:xfrm>
              <a:off x="5220072" y="1203598"/>
              <a:ext cx="4000654" cy="346249"/>
            </a:xfrm>
            <a:prstGeom prst="rect">
              <a:avLst/>
            </a:prstGeom>
            <a:noFill/>
          </p:spPr>
          <p:txBody>
            <a:bodyPr wrap="none" rtlCol="0">
              <a:spAutoFit/>
            </a:bodyPr>
            <a:lstStyle/>
            <a:p>
              <a:r>
                <a:rPr lang="en" altLang="zh-CN" sz="2400" b="1" dirty="0">
                  <a:solidFill>
                    <a:schemeClr val="accent1"/>
                  </a:solidFill>
                </a:rPr>
                <a:t>Extensive research in related fields</a:t>
              </a:r>
              <a:endParaRPr lang="zh-CN" altLang="en-US" sz="2400" b="1" dirty="0">
                <a:solidFill>
                  <a:schemeClr val="accent1"/>
                </a:solidFill>
              </a:endParaRPr>
            </a:p>
          </p:txBody>
        </p:sp>
        <p:sp>
          <p:nvSpPr>
            <p:cNvPr id="28" name="TextBox 27"/>
            <p:cNvSpPr txBox="1"/>
            <p:nvPr/>
          </p:nvSpPr>
          <p:spPr>
            <a:xfrm>
              <a:off x="5220072" y="1608212"/>
              <a:ext cx="3443932" cy="692497"/>
            </a:xfrm>
            <a:prstGeom prst="rect">
              <a:avLst/>
            </a:prstGeom>
            <a:noFill/>
          </p:spPr>
          <p:txBody>
            <a:bodyPr wrap="square" rtlCol="0">
              <a:spAutoFit/>
            </a:bodyPr>
            <a:lstStyle/>
            <a:p>
              <a:r>
                <a:rPr lang="en-US" altLang="zh-CN" dirty="0"/>
                <a:t>Hypothesis: Art</a:t>
              </a:r>
              <a:r>
                <a:rPr lang="zh-CN" altLang="en-US" dirty="0"/>
                <a:t> </a:t>
              </a:r>
              <a:r>
                <a:rPr lang="en-US" altLang="zh-CN" dirty="0"/>
                <a:t>and art design students have more academic procrastination in online education than students in classes. </a:t>
              </a:r>
              <a:endParaRPr lang="zh-CN" altLang="zh-CN" dirty="0"/>
            </a:p>
          </p:txBody>
        </p:sp>
      </p:grpSp>
      <p:sp>
        <p:nvSpPr>
          <p:cNvPr id="29" name="等腰三角形 28"/>
          <p:cNvSpPr/>
          <p:nvPr/>
        </p:nvSpPr>
        <p:spPr>
          <a:xfrm rot="16200000" flipH="1">
            <a:off x="5811592" y="4838035"/>
            <a:ext cx="262144" cy="225957"/>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p>
            <a:pPr algn="ctr"/>
            <a:endParaRPr lang="zh-CN" altLang="en-US">
              <a:solidFill>
                <a:schemeClr val="bg1">
                  <a:lumMod val="65000"/>
                </a:schemeClr>
              </a:solidFill>
            </a:endParaRPr>
          </a:p>
        </p:txBody>
      </p:sp>
      <p:sp>
        <p:nvSpPr>
          <p:cNvPr id="31" name="TextBox 30"/>
          <p:cNvSpPr txBox="1"/>
          <p:nvPr/>
        </p:nvSpPr>
        <p:spPr>
          <a:xfrm>
            <a:off x="975888" y="4468382"/>
            <a:ext cx="4774722" cy="707886"/>
          </a:xfrm>
          <a:prstGeom prst="rect">
            <a:avLst/>
          </a:prstGeom>
          <a:noFill/>
        </p:spPr>
        <p:txBody>
          <a:bodyPr wrap="square" rtlCol="0">
            <a:spAutoFit/>
          </a:bodyPr>
          <a:lstStyle/>
          <a:p>
            <a:pPr algn="r"/>
            <a:r>
              <a:rPr lang="en" altLang="zh-CN" sz="2000" b="1" dirty="0">
                <a:solidFill>
                  <a:schemeClr val="accent2"/>
                </a:solidFill>
              </a:rPr>
              <a:t>Consider possible changes, such as Chinese students returning to the UK.</a:t>
            </a:r>
            <a:endParaRPr lang="zh-CN" altLang="en-US" sz="2000" b="1" dirty="0">
              <a:solidFill>
                <a:schemeClr val="accent2"/>
              </a:solidFill>
            </a:endParaRPr>
          </a:p>
        </p:txBody>
      </p:sp>
      <p:sp>
        <p:nvSpPr>
          <p:cNvPr id="2" name="标题 1"/>
          <p:cNvSpPr>
            <a:spLocks noGrp="1"/>
          </p:cNvSpPr>
          <p:nvPr>
            <p:ph type="title"/>
          </p:nvPr>
        </p:nvSpPr>
        <p:spPr/>
        <p:txBody>
          <a:bodyPr/>
          <a:lstStyle/>
          <a:p>
            <a:r>
              <a:rPr lang="en-US" altLang="zh-CN" dirty="0"/>
              <a:t>Blog</a:t>
            </a:r>
            <a:r>
              <a:rPr lang="zh-CN" altLang="en-US" dirty="0"/>
              <a:t> </a:t>
            </a:r>
            <a:r>
              <a:rPr lang="en-US" altLang="zh-CN" dirty="0"/>
              <a:t>3</a:t>
            </a:r>
            <a:endParaRPr lang="zh-CN" altLang="en-US" dirty="0"/>
          </a:p>
        </p:txBody>
      </p:sp>
    </p:spTree>
    <p:extLst>
      <p:ext uri="{BB962C8B-B14F-4D97-AF65-F5344CB8AC3E}">
        <p14:creationId xmlns:p14="http://schemas.microsoft.com/office/powerpoint/2010/main" val="85763109"/>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0-#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fade">
                                      <p:cBhvr>
                                        <p:cTn id="15" dur="500"/>
                                        <p:tgtEl>
                                          <p:spTgt spid="29"/>
                                        </p:tgtEl>
                                      </p:cBhvr>
                                    </p:animEffect>
                                  </p:childTnLst>
                                </p:cTn>
                              </p:par>
                            </p:childTnLst>
                          </p:cTn>
                        </p:par>
                        <p:par>
                          <p:cTn id="16" fill="hold" nodeType="afterGroup">
                            <p:stCondLst>
                              <p:cond delay="1000"/>
                            </p:stCondLst>
                            <p:childTnLst>
                              <p:par>
                                <p:cTn id="17" presetID="22" presetClass="entr" presetSubtype="8" fill="hold"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wipe(left)">
                                      <p:cBhvr>
                                        <p:cTn id="1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矩形 51"/>
          <p:cNvSpPr/>
          <p:nvPr/>
        </p:nvSpPr>
        <p:spPr>
          <a:xfrm>
            <a:off x="4816838" y="3089939"/>
            <a:ext cx="6760873" cy="523212"/>
          </a:xfrm>
          <a:prstGeom prst="rect">
            <a:avLst/>
          </a:prstGeom>
        </p:spPr>
        <p:txBody>
          <a:bodyPr wrap="square" lIns="91431" tIns="45716" rIns="91431" bIns="45716">
            <a:spAutoFit/>
          </a:bodyPr>
          <a:lstStyle/>
          <a:p>
            <a:r>
              <a:rPr lang="en-US" altLang="zh-CN" sz="2800" dirty="0"/>
              <a:t>Formal studies are initiated after approval</a:t>
            </a:r>
            <a:endParaRPr lang="zh-CN" altLang="zh-CN" sz="2800" dirty="0"/>
          </a:p>
        </p:txBody>
      </p:sp>
      <p:sp>
        <p:nvSpPr>
          <p:cNvPr id="56" name="矩形 55"/>
          <p:cNvSpPr/>
          <p:nvPr/>
        </p:nvSpPr>
        <p:spPr>
          <a:xfrm>
            <a:off x="4816838" y="5420687"/>
            <a:ext cx="7112565" cy="954099"/>
          </a:xfrm>
          <a:prstGeom prst="rect">
            <a:avLst/>
          </a:prstGeom>
        </p:spPr>
        <p:txBody>
          <a:bodyPr wrap="square" lIns="91431" tIns="45716" rIns="91431" bIns="45716">
            <a:spAutoFit/>
          </a:bodyPr>
          <a:lstStyle/>
          <a:p>
            <a:r>
              <a:rPr lang="en-US" altLang="zh-CN" sz="2800" dirty="0"/>
              <a:t>Consider the privacy and personal wishes of interviewees</a:t>
            </a:r>
            <a:endParaRPr lang="zh-CN" altLang="zh-CN" sz="2800" dirty="0"/>
          </a:p>
        </p:txBody>
      </p:sp>
      <p:sp>
        <p:nvSpPr>
          <p:cNvPr id="17" name="Oval 35"/>
          <p:cNvSpPr/>
          <p:nvPr/>
        </p:nvSpPr>
        <p:spPr>
          <a:xfrm>
            <a:off x="4427942" y="3178242"/>
            <a:ext cx="192698" cy="192723"/>
          </a:xfrm>
          <a:prstGeom prst="ellipse">
            <a:avLst/>
          </a:prstGeom>
          <a:solidFill>
            <a:schemeClr val="bg1">
              <a:lumMod val="95000"/>
            </a:schemeClr>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sp>
        <p:nvSpPr>
          <p:cNvPr id="27" name="Oval 64"/>
          <p:cNvSpPr/>
          <p:nvPr/>
        </p:nvSpPr>
        <p:spPr>
          <a:xfrm>
            <a:off x="4427942" y="5738553"/>
            <a:ext cx="192698" cy="192723"/>
          </a:xfrm>
          <a:prstGeom prst="ellipse">
            <a:avLst/>
          </a:prstGeom>
          <a:solidFill>
            <a:schemeClr val="bg1">
              <a:lumMod val="95000"/>
            </a:schemeClr>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56"/>
          </a:p>
        </p:txBody>
      </p:sp>
      <p:grpSp>
        <p:nvGrpSpPr>
          <p:cNvPr id="3" name="组合 2"/>
          <p:cNvGrpSpPr/>
          <p:nvPr/>
        </p:nvGrpSpPr>
        <p:grpSpPr>
          <a:xfrm>
            <a:off x="1329937" y="2788923"/>
            <a:ext cx="3098004" cy="971356"/>
            <a:chOff x="1361399" y="2788923"/>
            <a:chExt cx="3098407" cy="971356"/>
          </a:xfrm>
        </p:grpSpPr>
        <p:grpSp>
          <p:nvGrpSpPr>
            <p:cNvPr id="13" name="Group 31"/>
            <p:cNvGrpSpPr/>
            <p:nvPr/>
          </p:nvGrpSpPr>
          <p:grpSpPr>
            <a:xfrm>
              <a:off x="1361399" y="2788923"/>
              <a:ext cx="3098407" cy="971356"/>
              <a:chOff x="1231549" y="1255634"/>
              <a:chExt cx="2430616" cy="762002"/>
            </a:xfrm>
          </p:grpSpPr>
          <p:sp>
            <p:nvSpPr>
              <p:cNvPr id="14" name="Flowchart: Off-page Connector 32"/>
              <p:cNvSpPr/>
              <p:nvPr/>
            </p:nvSpPr>
            <p:spPr>
              <a:xfrm rot="16200000">
                <a:off x="1829116" y="830138"/>
                <a:ext cx="762000" cy="1612995"/>
              </a:xfrm>
              <a:prstGeom prst="flowChartOffpageConnector">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sz="3600">
                  <a:solidFill>
                    <a:schemeClr val="bg1"/>
                  </a:solidFill>
                  <a:latin typeface="Impact" panose="020B0806030902050204" pitchFamily="34" charset="0"/>
                </a:endParaRPr>
              </a:p>
            </p:txBody>
          </p:sp>
          <p:sp>
            <p:nvSpPr>
              <p:cNvPr id="15" name="Round Same Side Corner Rectangle 33"/>
              <p:cNvSpPr/>
              <p:nvPr/>
            </p:nvSpPr>
            <p:spPr>
              <a:xfrm rot="16200000">
                <a:off x="1080977" y="1406206"/>
                <a:ext cx="762001" cy="460857"/>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US" sz="2800" dirty="0">
                    <a:solidFill>
                      <a:schemeClr val="bg1">
                        <a:lumMod val="50000"/>
                        <a:lumOff val="50000"/>
                      </a:schemeClr>
                    </a:solidFill>
                    <a:latin typeface="Impact" panose="020B0806030902050204" pitchFamily="34" charset="0"/>
                  </a:rPr>
                  <a:t>0</a:t>
                </a:r>
                <a:r>
                  <a:rPr lang="en-US" altLang="zh-CN" sz="2800" dirty="0">
                    <a:solidFill>
                      <a:schemeClr val="bg1">
                        <a:lumMod val="50000"/>
                        <a:lumOff val="50000"/>
                      </a:schemeClr>
                    </a:solidFill>
                    <a:latin typeface="Impact" panose="020B0806030902050204" pitchFamily="34" charset="0"/>
                  </a:rPr>
                  <a:t>1</a:t>
                </a:r>
                <a:endParaRPr lang="en-US" sz="2800" dirty="0">
                  <a:solidFill>
                    <a:schemeClr val="bg1">
                      <a:lumMod val="50000"/>
                      <a:lumOff val="50000"/>
                    </a:schemeClr>
                  </a:solidFill>
                  <a:latin typeface="Impact" panose="020B0806030902050204" pitchFamily="34" charset="0"/>
                </a:endParaRPr>
              </a:p>
            </p:txBody>
          </p:sp>
          <p:cxnSp>
            <p:nvCxnSpPr>
              <p:cNvPr id="16" name="Straight Connector 34"/>
              <p:cNvCxnSpPr>
                <a:endCxn id="17" idx="2"/>
              </p:cNvCxnSpPr>
              <p:nvPr/>
            </p:nvCxnSpPr>
            <p:spPr>
              <a:xfrm>
                <a:off x="2991446" y="1636635"/>
                <a:ext cx="670719" cy="1"/>
              </a:xfrm>
              <a:prstGeom prst="line">
                <a:avLst/>
              </a:prstGeom>
              <a:ln w="19050">
                <a:solidFill>
                  <a:schemeClr val="accent1"/>
                </a:solidFill>
                <a:prstDash val="sysDot"/>
              </a:ln>
            </p:spPr>
            <p:style>
              <a:lnRef idx="1">
                <a:schemeClr val="accent1"/>
              </a:lnRef>
              <a:fillRef idx="0">
                <a:schemeClr val="accent1"/>
              </a:fillRef>
              <a:effectRef idx="0">
                <a:schemeClr val="accent1"/>
              </a:effectRef>
              <a:fontRef idx="minor">
                <a:schemeClr val="tx1"/>
              </a:fontRef>
            </p:style>
          </p:cxnSp>
        </p:grpSp>
        <p:sp>
          <p:nvSpPr>
            <p:cNvPr id="45" name="Freeform 5"/>
            <p:cNvSpPr>
              <a:spLocks noEditPoints="1"/>
            </p:cNvSpPr>
            <p:nvPr/>
          </p:nvSpPr>
          <p:spPr bwMode="auto">
            <a:xfrm>
              <a:off x="2351352" y="3055525"/>
              <a:ext cx="620518" cy="438152"/>
            </a:xfrm>
            <a:custGeom>
              <a:avLst/>
              <a:gdLst>
                <a:gd name="T0" fmla="*/ 218 w 219"/>
                <a:gd name="T1" fmla="*/ 117 h 154"/>
                <a:gd name="T2" fmla="*/ 219 w 219"/>
                <a:gd name="T3" fmla="*/ 118 h 154"/>
                <a:gd name="T4" fmla="*/ 218 w 219"/>
                <a:gd name="T5" fmla="*/ 119 h 154"/>
                <a:gd name="T6" fmla="*/ 174 w 219"/>
                <a:gd name="T7" fmla="*/ 153 h 154"/>
                <a:gd name="T8" fmla="*/ 172 w 219"/>
                <a:gd name="T9" fmla="*/ 153 h 154"/>
                <a:gd name="T10" fmla="*/ 171 w 219"/>
                <a:gd name="T11" fmla="*/ 151 h 154"/>
                <a:gd name="T12" fmla="*/ 179 w 219"/>
                <a:gd name="T13" fmla="*/ 133 h 154"/>
                <a:gd name="T14" fmla="*/ 113 w 219"/>
                <a:gd name="T15" fmla="*/ 106 h 154"/>
                <a:gd name="T16" fmla="*/ 126 w 219"/>
                <a:gd name="T17" fmla="*/ 89 h 154"/>
                <a:gd name="T18" fmla="*/ 131 w 219"/>
                <a:gd name="T19" fmla="*/ 82 h 154"/>
                <a:gd name="T20" fmla="*/ 179 w 219"/>
                <a:gd name="T21" fmla="*/ 103 h 154"/>
                <a:gd name="T22" fmla="*/ 171 w 219"/>
                <a:gd name="T23" fmla="*/ 85 h 154"/>
                <a:gd name="T24" fmla="*/ 172 w 219"/>
                <a:gd name="T25" fmla="*/ 83 h 154"/>
                <a:gd name="T26" fmla="*/ 173 w 219"/>
                <a:gd name="T27" fmla="*/ 82 h 154"/>
                <a:gd name="T28" fmla="*/ 174 w 219"/>
                <a:gd name="T29" fmla="*/ 83 h 154"/>
                <a:gd name="T30" fmla="*/ 218 w 219"/>
                <a:gd name="T31" fmla="*/ 117 h 154"/>
                <a:gd name="T32" fmla="*/ 45 w 219"/>
                <a:gd name="T33" fmla="*/ 71 h 154"/>
                <a:gd name="T34" fmla="*/ 46 w 219"/>
                <a:gd name="T35" fmla="*/ 71 h 154"/>
                <a:gd name="T36" fmla="*/ 47 w 219"/>
                <a:gd name="T37" fmla="*/ 71 h 154"/>
                <a:gd name="T38" fmla="*/ 47 w 219"/>
                <a:gd name="T39" fmla="*/ 69 h 154"/>
                <a:gd name="T40" fmla="*/ 40 w 219"/>
                <a:gd name="T41" fmla="*/ 50 h 154"/>
                <a:gd name="T42" fmla="*/ 87 w 219"/>
                <a:gd name="T43" fmla="*/ 72 h 154"/>
                <a:gd name="T44" fmla="*/ 93 w 219"/>
                <a:gd name="T45" fmla="*/ 65 h 154"/>
                <a:gd name="T46" fmla="*/ 106 w 219"/>
                <a:gd name="T47" fmla="*/ 49 h 154"/>
                <a:gd name="T48" fmla="*/ 40 w 219"/>
                <a:gd name="T49" fmla="*/ 21 h 154"/>
                <a:gd name="T50" fmla="*/ 47 w 219"/>
                <a:gd name="T51" fmla="*/ 2 h 154"/>
                <a:gd name="T52" fmla="*/ 47 w 219"/>
                <a:gd name="T53" fmla="*/ 0 h 154"/>
                <a:gd name="T54" fmla="*/ 45 w 219"/>
                <a:gd name="T55" fmla="*/ 0 h 154"/>
                <a:gd name="T56" fmla="*/ 0 w 219"/>
                <a:gd name="T57" fmla="*/ 34 h 154"/>
                <a:gd name="T58" fmla="*/ 0 w 219"/>
                <a:gd name="T59" fmla="*/ 35 h 154"/>
                <a:gd name="T60" fmla="*/ 0 w 219"/>
                <a:gd name="T61" fmla="*/ 37 h 154"/>
                <a:gd name="T62" fmla="*/ 45 w 219"/>
                <a:gd name="T63" fmla="*/ 71 h 154"/>
                <a:gd name="T64" fmla="*/ 121 w 219"/>
                <a:gd name="T65" fmla="*/ 86 h 154"/>
                <a:gd name="T66" fmla="*/ 179 w 219"/>
                <a:gd name="T67" fmla="*/ 50 h 154"/>
                <a:gd name="T68" fmla="*/ 171 w 219"/>
                <a:gd name="T69" fmla="*/ 69 h 154"/>
                <a:gd name="T70" fmla="*/ 172 w 219"/>
                <a:gd name="T71" fmla="*/ 71 h 154"/>
                <a:gd name="T72" fmla="*/ 173 w 219"/>
                <a:gd name="T73" fmla="*/ 71 h 154"/>
                <a:gd name="T74" fmla="*/ 174 w 219"/>
                <a:gd name="T75" fmla="*/ 71 h 154"/>
                <a:gd name="T76" fmla="*/ 218 w 219"/>
                <a:gd name="T77" fmla="*/ 37 h 154"/>
                <a:gd name="T78" fmla="*/ 219 w 219"/>
                <a:gd name="T79" fmla="*/ 35 h 154"/>
                <a:gd name="T80" fmla="*/ 218 w 219"/>
                <a:gd name="T81" fmla="*/ 34 h 154"/>
                <a:gd name="T82" fmla="*/ 174 w 219"/>
                <a:gd name="T83" fmla="*/ 0 h 154"/>
                <a:gd name="T84" fmla="*/ 172 w 219"/>
                <a:gd name="T85" fmla="*/ 0 h 154"/>
                <a:gd name="T86" fmla="*/ 171 w 219"/>
                <a:gd name="T87" fmla="*/ 2 h 154"/>
                <a:gd name="T88" fmla="*/ 179 w 219"/>
                <a:gd name="T89" fmla="*/ 21 h 154"/>
                <a:gd name="T90" fmla="*/ 97 w 219"/>
                <a:gd name="T91" fmla="*/ 69 h 154"/>
                <a:gd name="T92" fmla="*/ 40 w 219"/>
                <a:gd name="T93" fmla="*/ 103 h 154"/>
                <a:gd name="T94" fmla="*/ 47 w 219"/>
                <a:gd name="T95" fmla="*/ 85 h 154"/>
                <a:gd name="T96" fmla="*/ 47 w 219"/>
                <a:gd name="T97" fmla="*/ 83 h 154"/>
                <a:gd name="T98" fmla="*/ 46 w 219"/>
                <a:gd name="T99" fmla="*/ 82 h 154"/>
                <a:gd name="T100" fmla="*/ 45 w 219"/>
                <a:gd name="T101" fmla="*/ 83 h 154"/>
                <a:gd name="T102" fmla="*/ 0 w 219"/>
                <a:gd name="T103" fmla="*/ 117 h 154"/>
                <a:gd name="T104" fmla="*/ 0 w 219"/>
                <a:gd name="T105" fmla="*/ 118 h 154"/>
                <a:gd name="T106" fmla="*/ 0 w 219"/>
                <a:gd name="T107" fmla="*/ 119 h 154"/>
                <a:gd name="T108" fmla="*/ 45 w 219"/>
                <a:gd name="T109" fmla="*/ 153 h 154"/>
                <a:gd name="T110" fmla="*/ 47 w 219"/>
                <a:gd name="T111" fmla="*/ 153 h 154"/>
                <a:gd name="T112" fmla="*/ 47 w 219"/>
                <a:gd name="T113" fmla="*/ 151 h 154"/>
                <a:gd name="T114" fmla="*/ 40 w 219"/>
                <a:gd name="T115" fmla="*/ 133 h 154"/>
                <a:gd name="T116" fmla="*/ 121 w 219"/>
                <a:gd name="T117" fmla="*/ 86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19" h="154">
                  <a:moveTo>
                    <a:pt x="218" y="117"/>
                  </a:moveTo>
                  <a:cubicBezTo>
                    <a:pt x="219" y="117"/>
                    <a:pt x="219" y="117"/>
                    <a:pt x="219" y="118"/>
                  </a:cubicBezTo>
                  <a:cubicBezTo>
                    <a:pt x="219" y="119"/>
                    <a:pt x="219" y="119"/>
                    <a:pt x="218" y="119"/>
                  </a:cubicBezTo>
                  <a:cubicBezTo>
                    <a:pt x="174" y="153"/>
                    <a:pt x="174" y="153"/>
                    <a:pt x="174" y="153"/>
                  </a:cubicBezTo>
                  <a:cubicBezTo>
                    <a:pt x="174" y="154"/>
                    <a:pt x="173" y="154"/>
                    <a:pt x="172" y="153"/>
                  </a:cubicBezTo>
                  <a:cubicBezTo>
                    <a:pt x="171" y="153"/>
                    <a:pt x="171" y="152"/>
                    <a:pt x="171" y="151"/>
                  </a:cubicBezTo>
                  <a:cubicBezTo>
                    <a:pt x="179" y="133"/>
                    <a:pt x="179" y="133"/>
                    <a:pt x="179" y="133"/>
                  </a:cubicBezTo>
                  <a:cubicBezTo>
                    <a:pt x="145" y="131"/>
                    <a:pt x="126" y="119"/>
                    <a:pt x="113" y="106"/>
                  </a:cubicBezTo>
                  <a:cubicBezTo>
                    <a:pt x="118" y="100"/>
                    <a:pt x="122" y="94"/>
                    <a:pt x="126" y="89"/>
                  </a:cubicBezTo>
                  <a:cubicBezTo>
                    <a:pt x="128" y="86"/>
                    <a:pt x="130" y="84"/>
                    <a:pt x="131" y="82"/>
                  </a:cubicBezTo>
                  <a:cubicBezTo>
                    <a:pt x="141" y="93"/>
                    <a:pt x="154" y="102"/>
                    <a:pt x="179" y="103"/>
                  </a:cubicBezTo>
                  <a:cubicBezTo>
                    <a:pt x="171" y="85"/>
                    <a:pt x="171" y="85"/>
                    <a:pt x="171" y="85"/>
                  </a:cubicBezTo>
                  <a:cubicBezTo>
                    <a:pt x="171" y="84"/>
                    <a:pt x="171" y="83"/>
                    <a:pt x="172" y="83"/>
                  </a:cubicBezTo>
                  <a:cubicBezTo>
                    <a:pt x="172" y="82"/>
                    <a:pt x="173" y="82"/>
                    <a:pt x="173" y="82"/>
                  </a:cubicBezTo>
                  <a:cubicBezTo>
                    <a:pt x="173" y="82"/>
                    <a:pt x="174" y="82"/>
                    <a:pt x="174" y="83"/>
                  </a:cubicBezTo>
                  <a:lnTo>
                    <a:pt x="218" y="117"/>
                  </a:lnTo>
                  <a:close/>
                  <a:moveTo>
                    <a:pt x="45" y="71"/>
                  </a:moveTo>
                  <a:cubicBezTo>
                    <a:pt x="45" y="71"/>
                    <a:pt x="45" y="71"/>
                    <a:pt x="46" y="71"/>
                  </a:cubicBezTo>
                  <a:cubicBezTo>
                    <a:pt x="46" y="71"/>
                    <a:pt x="46" y="71"/>
                    <a:pt x="47" y="71"/>
                  </a:cubicBezTo>
                  <a:cubicBezTo>
                    <a:pt x="47" y="70"/>
                    <a:pt x="48" y="69"/>
                    <a:pt x="47" y="69"/>
                  </a:cubicBezTo>
                  <a:cubicBezTo>
                    <a:pt x="40" y="50"/>
                    <a:pt x="40" y="50"/>
                    <a:pt x="40" y="50"/>
                  </a:cubicBezTo>
                  <a:cubicBezTo>
                    <a:pt x="65" y="52"/>
                    <a:pt x="77" y="61"/>
                    <a:pt x="87" y="72"/>
                  </a:cubicBezTo>
                  <a:cubicBezTo>
                    <a:pt x="89" y="70"/>
                    <a:pt x="91" y="68"/>
                    <a:pt x="93" y="65"/>
                  </a:cubicBezTo>
                  <a:cubicBezTo>
                    <a:pt x="96" y="60"/>
                    <a:pt x="101" y="54"/>
                    <a:pt x="106" y="49"/>
                  </a:cubicBezTo>
                  <a:cubicBezTo>
                    <a:pt x="92" y="35"/>
                    <a:pt x="73" y="23"/>
                    <a:pt x="40" y="21"/>
                  </a:cubicBezTo>
                  <a:cubicBezTo>
                    <a:pt x="47" y="2"/>
                    <a:pt x="47" y="2"/>
                    <a:pt x="47" y="2"/>
                  </a:cubicBezTo>
                  <a:cubicBezTo>
                    <a:pt x="48" y="1"/>
                    <a:pt x="47" y="1"/>
                    <a:pt x="47" y="0"/>
                  </a:cubicBezTo>
                  <a:cubicBezTo>
                    <a:pt x="46" y="0"/>
                    <a:pt x="45" y="0"/>
                    <a:pt x="45" y="0"/>
                  </a:cubicBezTo>
                  <a:cubicBezTo>
                    <a:pt x="0" y="34"/>
                    <a:pt x="0" y="34"/>
                    <a:pt x="0" y="34"/>
                  </a:cubicBezTo>
                  <a:cubicBezTo>
                    <a:pt x="0" y="34"/>
                    <a:pt x="0" y="35"/>
                    <a:pt x="0" y="35"/>
                  </a:cubicBezTo>
                  <a:cubicBezTo>
                    <a:pt x="0" y="36"/>
                    <a:pt x="0" y="36"/>
                    <a:pt x="0" y="37"/>
                  </a:cubicBezTo>
                  <a:lnTo>
                    <a:pt x="45" y="71"/>
                  </a:lnTo>
                  <a:close/>
                  <a:moveTo>
                    <a:pt x="121" y="86"/>
                  </a:moveTo>
                  <a:cubicBezTo>
                    <a:pt x="134" y="67"/>
                    <a:pt x="145" y="53"/>
                    <a:pt x="179" y="50"/>
                  </a:cubicBezTo>
                  <a:cubicBezTo>
                    <a:pt x="171" y="69"/>
                    <a:pt x="171" y="69"/>
                    <a:pt x="171" y="69"/>
                  </a:cubicBezTo>
                  <a:cubicBezTo>
                    <a:pt x="171" y="69"/>
                    <a:pt x="171" y="70"/>
                    <a:pt x="172" y="71"/>
                  </a:cubicBezTo>
                  <a:cubicBezTo>
                    <a:pt x="172" y="71"/>
                    <a:pt x="173" y="71"/>
                    <a:pt x="173" y="71"/>
                  </a:cubicBezTo>
                  <a:cubicBezTo>
                    <a:pt x="173" y="71"/>
                    <a:pt x="174" y="71"/>
                    <a:pt x="174" y="71"/>
                  </a:cubicBezTo>
                  <a:cubicBezTo>
                    <a:pt x="218" y="37"/>
                    <a:pt x="218" y="37"/>
                    <a:pt x="218" y="37"/>
                  </a:cubicBezTo>
                  <a:cubicBezTo>
                    <a:pt x="219" y="36"/>
                    <a:pt x="219" y="36"/>
                    <a:pt x="219" y="35"/>
                  </a:cubicBezTo>
                  <a:cubicBezTo>
                    <a:pt x="219" y="35"/>
                    <a:pt x="219" y="34"/>
                    <a:pt x="218" y="34"/>
                  </a:cubicBezTo>
                  <a:cubicBezTo>
                    <a:pt x="174" y="0"/>
                    <a:pt x="174" y="0"/>
                    <a:pt x="174" y="0"/>
                  </a:cubicBezTo>
                  <a:cubicBezTo>
                    <a:pt x="174" y="0"/>
                    <a:pt x="173" y="0"/>
                    <a:pt x="172" y="0"/>
                  </a:cubicBezTo>
                  <a:cubicBezTo>
                    <a:pt x="171" y="1"/>
                    <a:pt x="171" y="1"/>
                    <a:pt x="171" y="2"/>
                  </a:cubicBezTo>
                  <a:cubicBezTo>
                    <a:pt x="179" y="21"/>
                    <a:pt x="179" y="21"/>
                    <a:pt x="179" y="21"/>
                  </a:cubicBezTo>
                  <a:cubicBezTo>
                    <a:pt x="130" y="23"/>
                    <a:pt x="112" y="48"/>
                    <a:pt x="97" y="69"/>
                  </a:cubicBezTo>
                  <a:cubicBezTo>
                    <a:pt x="84" y="87"/>
                    <a:pt x="74" y="101"/>
                    <a:pt x="40" y="103"/>
                  </a:cubicBezTo>
                  <a:cubicBezTo>
                    <a:pt x="47" y="85"/>
                    <a:pt x="47" y="85"/>
                    <a:pt x="47" y="85"/>
                  </a:cubicBezTo>
                  <a:cubicBezTo>
                    <a:pt x="48" y="84"/>
                    <a:pt x="47" y="83"/>
                    <a:pt x="47" y="83"/>
                  </a:cubicBezTo>
                  <a:cubicBezTo>
                    <a:pt x="46" y="82"/>
                    <a:pt x="46" y="82"/>
                    <a:pt x="46" y="82"/>
                  </a:cubicBezTo>
                  <a:cubicBezTo>
                    <a:pt x="45" y="82"/>
                    <a:pt x="45" y="82"/>
                    <a:pt x="45" y="83"/>
                  </a:cubicBezTo>
                  <a:cubicBezTo>
                    <a:pt x="0" y="117"/>
                    <a:pt x="0" y="117"/>
                    <a:pt x="0" y="117"/>
                  </a:cubicBezTo>
                  <a:cubicBezTo>
                    <a:pt x="0" y="117"/>
                    <a:pt x="0" y="117"/>
                    <a:pt x="0" y="118"/>
                  </a:cubicBezTo>
                  <a:cubicBezTo>
                    <a:pt x="0" y="119"/>
                    <a:pt x="0" y="119"/>
                    <a:pt x="0" y="119"/>
                  </a:cubicBezTo>
                  <a:cubicBezTo>
                    <a:pt x="45" y="153"/>
                    <a:pt x="45" y="153"/>
                    <a:pt x="45" y="153"/>
                  </a:cubicBezTo>
                  <a:cubicBezTo>
                    <a:pt x="45" y="154"/>
                    <a:pt x="46" y="154"/>
                    <a:pt x="47" y="153"/>
                  </a:cubicBezTo>
                  <a:cubicBezTo>
                    <a:pt x="47" y="153"/>
                    <a:pt x="48" y="152"/>
                    <a:pt x="47" y="151"/>
                  </a:cubicBezTo>
                  <a:cubicBezTo>
                    <a:pt x="40" y="133"/>
                    <a:pt x="40" y="133"/>
                    <a:pt x="40" y="133"/>
                  </a:cubicBezTo>
                  <a:cubicBezTo>
                    <a:pt x="89" y="131"/>
                    <a:pt x="107" y="106"/>
                    <a:pt x="121" y="86"/>
                  </a:cubicBezTo>
                </a:path>
              </a:pathLst>
            </a:custGeom>
            <a:solidFill>
              <a:schemeClr val="bg1"/>
            </a:solidFill>
            <a:ln>
              <a:noFill/>
            </a:ln>
          </p:spPr>
          <p:txBody>
            <a:bodyPr vert="horz" wrap="square" lIns="121920" tIns="60960" rIns="121920" bIns="60960" numCol="1" anchor="t" anchorCtr="0" compatLnSpc="1">
              <a:prstTxWarp prst="textNoShape">
                <a:avLst/>
              </a:prstTxWarp>
            </a:bodyPr>
            <a:lstStyle/>
            <a:p>
              <a:endParaRPr lang="id-ID">
                <a:latin typeface="Impact" panose="020B0806030902050204" pitchFamily="34" charset="0"/>
              </a:endParaRPr>
            </a:p>
          </p:txBody>
        </p:sp>
      </p:grpSp>
      <p:grpSp>
        <p:nvGrpSpPr>
          <p:cNvPr id="39" name="组合 38"/>
          <p:cNvGrpSpPr/>
          <p:nvPr/>
        </p:nvGrpSpPr>
        <p:grpSpPr>
          <a:xfrm>
            <a:off x="1327383" y="5349234"/>
            <a:ext cx="3100559" cy="971356"/>
            <a:chOff x="1358844" y="5349234"/>
            <a:chExt cx="3100963" cy="971356"/>
          </a:xfrm>
        </p:grpSpPr>
        <p:grpSp>
          <p:nvGrpSpPr>
            <p:cNvPr id="23" name="Group 56"/>
            <p:cNvGrpSpPr/>
            <p:nvPr/>
          </p:nvGrpSpPr>
          <p:grpSpPr>
            <a:xfrm>
              <a:off x="1358844" y="5349234"/>
              <a:ext cx="3100963" cy="971356"/>
              <a:chOff x="1229545" y="1255634"/>
              <a:chExt cx="2432620" cy="762002"/>
            </a:xfrm>
          </p:grpSpPr>
          <p:sp>
            <p:nvSpPr>
              <p:cNvPr id="24" name="Flowchart: Off-page Connector 59"/>
              <p:cNvSpPr/>
              <p:nvPr/>
            </p:nvSpPr>
            <p:spPr>
              <a:xfrm rot="16200000">
                <a:off x="1829116" y="830138"/>
                <a:ext cx="762000" cy="1612995"/>
              </a:xfrm>
              <a:prstGeom prst="flowChartOffpageConnector">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en-US" sz="3600">
                  <a:solidFill>
                    <a:schemeClr val="bg1"/>
                  </a:solidFill>
                  <a:latin typeface="Impact" panose="020B0806030902050204" pitchFamily="34" charset="0"/>
                </a:endParaRPr>
              </a:p>
            </p:txBody>
          </p:sp>
          <p:sp>
            <p:nvSpPr>
              <p:cNvPr id="25" name="Round Same Side Corner Rectangle 61"/>
              <p:cNvSpPr/>
              <p:nvPr/>
            </p:nvSpPr>
            <p:spPr>
              <a:xfrm rot="16200000">
                <a:off x="1078973" y="1406206"/>
                <a:ext cx="762001" cy="460857"/>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US" sz="2800" dirty="0">
                    <a:solidFill>
                      <a:schemeClr val="bg1">
                        <a:lumMod val="50000"/>
                        <a:lumOff val="50000"/>
                      </a:schemeClr>
                    </a:solidFill>
                    <a:latin typeface="Impact" panose="020B0806030902050204" pitchFamily="34" charset="0"/>
                  </a:rPr>
                  <a:t>0</a:t>
                </a:r>
                <a:r>
                  <a:rPr lang="en-US" altLang="zh-CN" sz="2800" dirty="0">
                    <a:solidFill>
                      <a:schemeClr val="bg1">
                        <a:lumMod val="50000"/>
                        <a:lumOff val="50000"/>
                      </a:schemeClr>
                    </a:solidFill>
                    <a:latin typeface="Impact" panose="020B0806030902050204" pitchFamily="34" charset="0"/>
                  </a:rPr>
                  <a:t>2</a:t>
                </a:r>
                <a:endParaRPr lang="en-US" sz="2800" dirty="0">
                  <a:solidFill>
                    <a:schemeClr val="bg1">
                      <a:lumMod val="50000"/>
                      <a:lumOff val="50000"/>
                    </a:schemeClr>
                  </a:solidFill>
                  <a:latin typeface="Impact" panose="020B0806030902050204" pitchFamily="34" charset="0"/>
                </a:endParaRPr>
              </a:p>
            </p:txBody>
          </p:sp>
          <p:cxnSp>
            <p:nvCxnSpPr>
              <p:cNvPr id="26" name="Straight Connector 63"/>
              <p:cNvCxnSpPr>
                <a:endCxn id="27" idx="2"/>
              </p:cNvCxnSpPr>
              <p:nvPr/>
            </p:nvCxnSpPr>
            <p:spPr>
              <a:xfrm>
                <a:off x="2991446" y="1636635"/>
                <a:ext cx="670719" cy="1"/>
              </a:xfrm>
              <a:prstGeom prst="line">
                <a:avLst/>
              </a:prstGeom>
              <a:ln w="19050">
                <a:solidFill>
                  <a:schemeClr val="accent1"/>
                </a:solidFill>
                <a:prstDash val="sysDot"/>
              </a:ln>
            </p:spPr>
            <p:style>
              <a:lnRef idx="1">
                <a:schemeClr val="accent1"/>
              </a:lnRef>
              <a:fillRef idx="0">
                <a:schemeClr val="accent1"/>
              </a:fillRef>
              <a:effectRef idx="0">
                <a:schemeClr val="accent1"/>
              </a:effectRef>
              <a:fontRef idx="minor">
                <a:schemeClr val="tx1"/>
              </a:fontRef>
            </p:style>
          </p:cxnSp>
        </p:grpSp>
        <p:grpSp>
          <p:nvGrpSpPr>
            <p:cNvPr id="46" name="Group 50"/>
            <p:cNvGrpSpPr/>
            <p:nvPr/>
          </p:nvGrpSpPr>
          <p:grpSpPr>
            <a:xfrm>
              <a:off x="2365810" y="5540420"/>
              <a:ext cx="591603" cy="588985"/>
              <a:chOff x="6350" y="-3175"/>
              <a:chExt cx="717550" cy="714376"/>
            </a:xfrm>
            <a:solidFill>
              <a:schemeClr val="bg1"/>
            </a:solidFill>
          </p:grpSpPr>
          <p:sp>
            <p:nvSpPr>
              <p:cNvPr id="47" name="Freeform 18"/>
              <p:cNvSpPr/>
              <p:nvPr/>
            </p:nvSpPr>
            <p:spPr bwMode="auto">
              <a:xfrm>
                <a:off x="438150" y="430213"/>
                <a:ext cx="285750" cy="280988"/>
              </a:xfrm>
              <a:custGeom>
                <a:avLst/>
                <a:gdLst>
                  <a:gd name="T0" fmla="*/ 68 w 75"/>
                  <a:gd name="T1" fmla="*/ 42 h 74"/>
                  <a:gd name="T2" fmla="*/ 25 w 75"/>
                  <a:gd name="T3" fmla="*/ 0 h 74"/>
                  <a:gd name="T4" fmla="*/ 0 w 75"/>
                  <a:gd name="T5" fmla="*/ 24 h 74"/>
                  <a:gd name="T6" fmla="*/ 43 w 75"/>
                  <a:gd name="T7" fmla="*/ 67 h 74"/>
                  <a:gd name="T8" fmla="*/ 68 w 75"/>
                  <a:gd name="T9" fmla="*/ 67 h 74"/>
                  <a:gd name="T10" fmla="*/ 68 w 75"/>
                  <a:gd name="T11" fmla="*/ 42 h 74"/>
                </a:gdLst>
                <a:ahLst/>
                <a:cxnLst>
                  <a:cxn ang="0">
                    <a:pos x="T0" y="T1"/>
                  </a:cxn>
                  <a:cxn ang="0">
                    <a:pos x="T2" y="T3"/>
                  </a:cxn>
                  <a:cxn ang="0">
                    <a:pos x="T4" y="T5"/>
                  </a:cxn>
                  <a:cxn ang="0">
                    <a:pos x="T6" y="T7"/>
                  </a:cxn>
                  <a:cxn ang="0">
                    <a:pos x="T8" y="T9"/>
                  </a:cxn>
                  <a:cxn ang="0">
                    <a:pos x="T10" y="T11"/>
                  </a:cxn>
                </a:cxnLst>
                <a:rect l="0" t="0" r="r" b="b"/>
                <a:pathLst>
                  <a:path w="75" h="74">
                    <a:moveTo>
                      <a:pt x="68" y="42"/>
                    </a:moveTo>
                    <a:cubicBezTo>
                      <a:pt x="25" y="0"/>
                      <a:pt x="25" y="0"/>
                      <a:pt x="25" y="0"/>
                    </a:cubicBezTo>
                    <a:cubicBezTo>
                      <a:pt x="19" y="10"/>
                      <a:pt x="10" y="18"/>
                      <a:pt x="0" y="24"/>
                    </a:cubicBezTo>
                    <a:cubicBezTo>
                      <a:pt x="43" y="67"/>
                      <a:pt x="43" y="67"/>
                      <a:pt x="43" y="67"/>
                    </a:cubicBezTo>
                    <a:cubicBezTo>
                      <a:pt x="50" y="74"/>
                      <a:pt x="61" y="74"/>
                      <a:pt x="68" y="67"/>
                    </a:cubicBezTo>
                    <a:cubicBezTo>
                      <a:pt x="75" y="60"/>
                      <a:pt x="75" y="49"/>
                      <a:pt x="68" y="4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endParaRPr lang="id-ID">
                  <a:latin typeface="Impact" panose="020B0806030902050204" pitchFamily="34" charset="0"/>
                </a:endParaRPr>
              </a:p>
            </p:txBody>
          </p:sp>
          <p:sp>
            <p:nvSpPr>
              <p:cNvPr id="48" name="Freeform 19"/>
              <p:cNvSpPr>
                <a:spLocks noEditPoints="1"/>
              </p:cNvSpPr>
              <p:nvPr/>
            </p:nvSpPr>
            <p:spPr bwMode="auto">
              <a:xfrm>
                <a:off x="6350" y="-3175"/>
                <a:ext cx="530225" cy="531813"/>
              </a:xfrm>
              <a:custGeom>
                <a:avLst/>
                <a:gdLst>
                  <a:gd name="T0" fmla="*/ 139 w 139"/>
                  <a:gd name="T1" fmla="*/ 70 h 140"/>
                  <a:gd name="T2" fmla="*/ 70 w 139"/>
                  <a:gd name="T3" fmla="*/ 0 h 140"/>
                  <a:gd name="T4" fmla="*/ 0 w 139"/>
                  <a:gd name="T5" fmla="*/ 70 h 140"/>
                  <a:gd name="T6" fmla="*/ 70 w 139"/>
                  <a:gd name="T7" fmla="*/ 140 h 140"/>
                  <a:gd name="T8" fmla="*/ 139 w 139"/>
                  <a:gd name="T9" fmla="*/ 70 h 140"/>
                  <a:gd name="T10" fmla="*/ 70 w 139"/>
                  <a:gd name="T11" fmla="*/ 122 h 140"/>
                  <a:gd name="T12" fmla="*/ 17 w 139"/>
                  <a:gd name="T13" fmla="*/ 70 h 140"/>
                  <a:gd name="T14" fmla="*/ 70 w 139"/>
                  <a:gd name="T15" fmla="*/ 17 h 140"/>
                  <a:gd name="T16" fmla="*/ 122 w 139"/>
                  <a:gd name="T17" fmla="*/ 70 h 140"/>
                  <a:gd name="T18" fmla="*/ 70 w 139"/>
                  <a:gd name="T19" fmla="*/ 12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9" h="140">
                    <a:moveTo>
                      <a:pt x="139" y="70"/>
                    </a:moveTo>
                    <a:cubicBezTo>
                      <a:pt x="139" y="31"/>
                      <a:pt x="108" y="0"/>
                      <a:pt x="70" y="0"/>
                    </a:cubicBezTo>
                    <a:cubicBezTo>
                      <a:pt x="31" y="0"/>
                      <a:pt x="0" y="31"/>
                      <a:pt x="0" y="70"/>
                    </a:cubicBezTo>
                    <a:cubicBezTo>
                      <a:pt x="0" y="108"/>
                      <a:pt x="31" y="140"/>
                      <a:pt x="70" y="140"/>
                    </a:cubicBezTo>
                    <a:cubicBezTo>
                      <a:pt x="108" y="140"/>
                      <a:pt x="139" y="108"/>
                      <a:pt x="139" y="70"/>
                    </a:cubicBezTo>
                    <a:moveTo>
                      <a:pt x="70" y="122"/>
                    </a:moveTo>
                    <a:cubicBezTo>
                      <a:pt x="41" y="122"/>
                      <a:pt x="17" y="99"/>
                      <a:pt x="17" y="70"/>
                    </a:cubicBezTo>
                    <a:cubicBezTo>
                      <a:pt x="17" y="41"/>
                      <a:pt x="41" y="17"/>
                      <a:pt x="70" y="17"/>
                    </a:cubicBezTo>
                    <a:cubicBezTo>
                      <a:pt x="98" y="17"/>
                      <a:pt x="122" y="41"/>
                      <a:pt x="122" y="70"/>
                    </a:cubicBezTo>
                    <a:cubicBezTo>
                      <a:pt x="122" y="99"/>
                      <a:pt x="98" y="122"/>
                      <a:pt x="70" y="12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endParaRPr lang="id-ID">
                  <a:latin typeface="Impact" panose="020B0806030902050204" pitchFamily="34" charset="0"/>
                </a:endParaRPr>
              </a:p>
            </p:txBody>
          </p:sp>
          <p:sp>
            <p:nvSpPr>
              <p:cNvPr id="49" name="Freeform 20"/>
              <p:cNvSpPr/>
              <p:nvPr/>
            </p:nvSpPr>
            <p:spPr bwMode="auto">
              <a:xfrm>
                <a:off x="117475" y="106363"/>
                <a:ext cx="157163" cy="155575"/>
              </a:xfrm>
              <a:custGeom>
                <a:avLst/>
                <a:gdLst>
                  <a:gd name="T0" fmla="*/ 0 w 41"/>
                  <a:gd name="T1" fmla="*/ 41 h 41"/>
                  <a:gd name="T2" fmla="*/ 12 w 41"/>
                  <a:gd name="T3" fmla="*/ 41 h 41"/>
                  <a:gd name="T4" fmla="*/ 41 w 41"/>
                  <a:gd name="T5" fmla="*/ 12 h 41"/>
                  <a:gd name="T6" fmla="*/ 41 w 41"/>
                  <a:gd name="T7" fmla="*/ 0 h 41"/>
                  <a:gd name="T8" fmla="*/ 0 w 41"/>
                  <a:gd name="T9" fmla="*/ 41 h 41"/>
                </a:gdLst>
                <a:ahLst/>
                <a:cxnLst>
                  <a:cxn ang="0">
                    <a:pos x="T0" y="T1"/>
                  </a:cxn>
                  <a:cxn ang="0">
                    <a:pos x="T2" y="T3"/>
                  </a:cxn>
                  <a:cxn ang="0">
                    <a:pos x="T4" y="T5"/>
                  </a:cxn>
                  <a:cxn ang="0">
                    <a:pos x="T6" y="T7"/>
                  </a:cxn>
                  <a:cxn ang="0">
                    <a:pos x="T8" y="T9"/>
                  </a:cxn>
                </a:cxnLst>
                <a:rect l="0" t="0" r="r" b="b"/>
                <a:pathLst>
                  <a:path w="41" h="41">
                    <a:moveTo>
                      <a:pt x="0" y="41"/>
                    </a:moveTo>
                    <a:cubicBezTo>
                      <a:pt x="12" y="41"/>
                      <a:pt x="12" y="41"/>
                      <a:pt x="12" y="41"/>
                    </a:cubicBezTo>
                    <a:cubicBezTo>
                      <a:pt x="12" y="25"/>
                      <a:pt x="25" y="12"/>
                      <a:pt x="41" y="12"/>
                    </a:cubicBezTo>
                    <a:cubicBezTo>
                      <a:pt x="41" y="0"/>
                      <a:pt x="41" y="0"/>
                      <a:pt x="41" y="0"/>
                    </a:cubicBezTo>
                    <a:cubicBezTo>
                      <a:pt x="18" y="0"/>
                      <a:pt x="0" y="18"/>
                      <a:pt x="0" y="4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endParaRPr lang="id-ID">
                  <a:latin typeface="Impact" panose="020B0806030902050204" pitchFamily="34" charset="0"/>
                </a:endParaRPr>
              </a:p>
            </p:txBody>
          </p:sp>
        </p:grpSp>
      </p:grpSp>
      <p:sp>
        <p:nvSpPr>
          <p:cNvPr id="10" name="标题 9"/>
          <p:cNvSpPr>
            <a:spLocks noGrp="1"/>
          </p:cNvSpPr>
          <p:nvPr>
            <p:ph type="title"/>
          </p:nvPr>
        </p:nvSpPr>
        <p:spPr>
          <a:xfrm>
            <a:off x="251375" y="210522"/>
            <a:ext cx="10515600" cy="653778"/>
          </a:xfrm>
        </p:spPr>
        <p:txBody>
          <a:bodyPr/>
          <a:lstStyle/>
          <a:p>
            <a:r>
              <a:rPr lang="en-US" altLang="zh-CN" dirty="0"/>
              <a:t>Ethical issues</a:t>
            </a:r>
            <a:endParaRPr lang="zh-CN" altLang="zh-CN" dirty="0"/>
          </a:p>
        </p:txBody>
      </p:sp>
    </p:spTree>
    <p:extLst>
      <p:ext uri="{BB962C8B-B14F-4D97-AF65-F5344CB8AC3E}">
        <p14:creationId xmlns:p14="http://schemas.microsoft.com/office/powerpoint/2010/main" val="1248250466"/>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accel="500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400" fill="hold"/>
                                        <p:tgtEl>
                                          <p:spTgt spid="3"/>
                                        </p:tgtEl>
                                        <p:attrNameLst>
                                          <p:attrName>ppt_x</p:attrName>
                                        </p:attrNameLst>
                                      </p:cBhvr>
                                      <p:tavLst>
                                        <p:tav tm="0">
                                          <p:val>
                                            <p:strVal val="0-#ppt_w/2"/>
                                          </p:val>
                                        </p:tav>
                                        <p:tav tm="100000">
                                          <p:val>
                                            <p:strVal val="#ppt_x"/>
                                          </p:val>
                                        </p:tav>
                                      </p:tavLst>
                                    </p:anim>
                                    <p:anim calcmode="lin" valueType="num">
                                      <p:cBhvr additive="base">
                                        <p:cTn id="8" dur="400" fill="hold"/>
                                        <p:tgtEl>
                                          <p:spTgt spid="3"/>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400"/>
                            </p:stCondLst>
                            <p:childTnLst>
                              <p:par>
                                <p:cTn id="10" presetID="23" presetClass="entr" presetSubtype="16" fill="hold" grpId="0" nodeType="after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p:cTn id="12" dur="250" fill="hold"/>
                                        <p:tgtEl>
                                          <p:spTgt spid="17"/>
                                        </p:tgtEl>
                                        <p:attrNameLst>
                                          <p:attrName>ppt_w</p:attrName>
                                        </p:attrNameLst>
                                      </p:cBhvr>
                                      <p:tavLst>
                                        <p:tav tm="0">
                                          <p:val>
                                            <p:fltVal val="0"/>
                                          </p:val>
                                        </p:tav>
                                        <p:tav tm="100000">
                                          <p:val>
                                            <p:strVal val="#ppt_w"/>
                                          </p:val>
                                        </p:tav>
                                      </p:tavLst>
                                    </p:anim>
                                    <p:anim calcmode="lin" valueType="num">
                                      <p:cBhvr>
                                        <p:cTn id="13" dur="250" fill="hold"/>
                                        <p:tgtEl>
                                          <p:spTgt spid="17"/>
                                        </p:tgtEl>
                                        <p:attrNameLst>
                                          <p:attrName>ppt_h</p:attrName>
                                        </p:attrNameLst>
                                      </p:cBhvr>
                                      <p:tavLst>
                                        <p:tav tm="0">
                                          <p:val>
                                            <p:fltVal val="0"/>
                                          </p:val>
                                        </p:tav>
                                        <p:tav tm="100000">
                                          <p:val>
                                            <p:strVal val="#ppt_h"/>
                                          </p:val>
                                        </p:tav>
                                      </p:tavLst>
                                    </p:anim>
                                  </p:childTnLst>
                                </p:cTn>
                              </p:par>
                            </p:childTnLst>
                          </p:cTn>
                        </p:par>
                        <p:par>
                          <p:cTn id="14" fill="hold" nodeType="afterGroup">
                            <p:stCondLst>
                              <p:cond delay="650"/>
                            </p:stCondLst>
                            <p:childTnLst>
                              <p:par>
                                <p:cTn id="15" presetID="2" presetClass="entr" presetSubtype="8" accel="50000" fill="hold" nodeType="afterEffect">
                                  <p:stCondLst>
                                    <p:cond delay="0"/>
                                  </p:stCondLst>
                                  <p:childTnLst>
                                    <p:set>
                                      <p:cBhvr>
                                        <p:cTn id="16" dur="1" fill="hold">
                                          <p:stCondLst>
                                            <p:cond delay="0"/>
                                          </p:stCondLst>
                                        </p:cTn>
                                        <p:tgtEl>
                                          <p:spTgt spid="39"/>
                                        </p:tgtEl>
                                        <p:attrNameLst>
                                          <p:attrName>style.visibility</p:attrName>
                                        </p:attrNameLst>
                                      </p:cBhvr>
                                      <p:to>
                                        <p:strVal val="visible"/>
                                      </p:to>
                                    </p:set>
                                    <p:anim calcmode="lin" valueType="num">
                                      <p:cBhvr additive="base">
                                        <p:cTn id="17" dur="400" fill="hold"/>
                                        <p:tgtEl>
                                          <p:spTgt spid="39"/>
                                        </p:tgtEl>
                                        <p:attrNameLst>
                                          <p:attrName>ppt_x</p:attrName>
                                        </p:attrNameLst>
                                      </p:cBhvr>
                                      <p:tavLst>
                                        <p:tav tm="0">
                                          <p:val>
                                            <p:strVal val="0-#ppt_w/2"/>
                                          </p:val>
                                        </p:tav>
                                        <p:tav tm="100000">
                                          <p:val>
                                            <p:strVal val="#ppt_x"/>
                                          </p:val>
                                        </p:tav>
                                      </p:tavLst>
                                    </p:anim>
                                    <p:anim calcmode="lin" valueType="num">
                                      <p:cBhvr additive="base">
                                        <p:cTn id="18" dur="400" fill="hold"/>
                                        <p:tgtEl>
                                          <p:spTgt spid="39"/>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050"/>
                            </p:stCondLst>
                            <p:childTnLst>
                              <p:par>
                                <p:cTn id="20" presetID="23" presetClass="entr" presetSubtype="16"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p:cTn id="22" dur="250" fill="hold"/>
                                        <p:tgtEl>
                                          <p:spTgt spid="27"/>
                                        </p:tgtEl>
                                        <p:attrNameLst>
                                          <p:attrName>ppt_w</p:attrName>
                                        </p:attrNameLst>
                                      </p:cBhvr>
                                      <p:tavLst>
                                        <p:tav tm="0">
                                          <p:val>
                                            <p:fltVal val="0"/>
                                          </p:val>
                                        </p:tav>
                                        <p:tav tm="100000">
                                          <p:val>
                                            <p:strVal val="#ppt_w"/>
                                          </p:val>
                                        </p:tav>
                                      </p:tavLst>
                                    </p:anim>
                                    <p:anim calcmode="lin" valueType="num">
                                      <p:cBhvr>
                                        <p:cTn id="23" dur="250" fill="hold"/>
                                        <p:tgtEl>
                                          <p:spTgt spid="2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996AF7BF-147A-0841-ABEE-47B7F9027530}"/>
              </a:ext>
            </a:extLst>
          </p:cNvPr>
          <p:cNvSpPr/>
          <p:nvPr/>
        </p:nvSpPr>
        <p:spPr>
          <a:xfrm>
            <a:off x="633939" y="2049064"/>
            <a:ext cx="10420866" cy="3170099"/>
          </a:xfrm>
          <a:prstGeom prst="rect">
            <a:avLst/>
          </a:prstGeom>
        </p:spPr>
        <p:txBody>
          <a:bodyPr wrap="square">
            <a:spAutoFit/>
          </a:bodyPr>
          <a:lstStyle/>
          <a:p>
            <a:r>
              <a:rPr lang="en-US" altLang="zh-CN" sz="1000" dirty="0">
                <a:solidFill>
                  <a:schemeClr val="bg1"/>
                </a:solidFill>
              </a:rPr>
              <a:t>Krishnapatria, K., 2020. From ‘Lockdown’ to Letdown: Students’ Perception of E-learning amid the COVID-19 Outbreak. ELT in Focus, 3(1), pp.1-8.</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err="1">
                <a:solidFill>
                  <a:schemeClr val="bg1"/>
                </a:solidFill>
              </a:rPr>
              <a:t>Magolda</a:t>
            </a:r>
            <a:r>
              <a:rPr lang="en-US" altLang="zh-CN" sz="1000" dirty="0">
                <a:solidFill>
                  <a:schemeClr val="bg1"/>
                </a:solidFill>
              </a:rPr>
              <a:t>, P., 2011. Accessing, Waiting, Plunging in, Wondering, and Writing: Retrospective Sense-Making of Fieldwork. Field Methods, 12(3), pp.209-234.</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err="1">
                <a:solidFill>
                  <a:schemeClr val="bg1"/>
                </a:solidFill>
              </a:rPr>
              <a:t>Nie</a:t>
            </a:r>
            <a:r>
              <a:rPr lang="en-US" altLang="zh-CN" sz="1000" dirty="0">
                <a:solidFill>
                  <a:schemeClr val="bg1"/>
                </a:solidFill>
              </a:rPr>
              <a:t>, D., </a:t>
            </a:r>
            <a:r>
              <a:rPr lang="en-US" altLang="zh-CN" sz="1000" dirty="0" err="1">
                <a:solidFill>
                  <a:schemeClr val="bg1"/>
                </a:solidFill>
              </a:rPr>
              <a:t>Panfilova</a:t>
            </a:r>
            <a:r>
              <a:rPr lang="en-US" altLang="zh-CN" sz="1000" dirty="0">
                <a:solidFill>
                  <a:schemeClr val="bg1"/>
                </a:solidFill>
              </a:rPr>
              <a:t>, E., </a:t>
            </a:r>
            <a:r>
              <a:rPr lang="en-US" altLang="zh-CN" sz="1000" dirty="0" err="1">
                <a:solidFill>
                  <a:schemeClr val="bg1"/>
                </a:solidFill>
              </a:rPr>
              <a:t>Samusenkov</a:t>
            </a:r>
            <a:r>
              <a:rPr lang="en-US" altLang="zh-CN" sz="1000" dirty="0">
                <a:solidFill>
                  <a:schemeClr val="bg1"/>
                </a:solidFill>
              </a:rPr>
              <a:t>, V. and </a:t>
            </a:r>
            <a:r>
              <a:rPr lang="en-US" altLang="zh-CN" sz="1000" dirty="0" err="1">
                <a:solidFill>
                  <a:schemeClr val="bg1"/>
                </a:solidFill>
              </a:rPr>
              <a:t>Mikhaylov</a:t>
            </a:r>
            <a:r>
              <a:rPr lang="en-US" altLang="zh-CN" sz="1000" dirty="0">
                <a:solidFill>
                  <a:schemeClr val="bg1"/>
                </a:solidFill>
              </a:rPr>
              <a:t>, A., 2020. E-Learning Financing Models in Russia for Sustainable Development. </a:t>
            </a:r>
            <a:r>
              <a:rPr lang="en-US" altLang="zh-CN" sz="1000" i="1" dirty="0">
                <a:solidFill>
                  <a:schemeClr val="bg1"/>
                </a:solidFill>
              </a:rPr>
              <a:t>Sustainability</a:t>
            </a:r>
            <a:r>
              <a:rPr lang="en-US" altLang="zh-CN" sz="1000" dirty="0">
                <a:solidFill>
                  <a:schemeClr val="bg1"/>
                </a:solidFill>
              </a:rPr>
              <a:t>, 12(11), p.4412.</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Steel, P., 2007 The nature of procrastination: A meta-analytic and theoretical review of quintessential self-regulatory  failure. Psychol. Bull. 2007, 133, 65–94. [</a:t>
            </a:r>
            <a:r>
              <a:rPr lang="en-US" altLang="zh-CN" sz="1000" dirty="0" err="1">
                <a:solidFill>
                  <a:schemeClr val="bg1"/>
                </a:solidFill>
              </a:rPr>
              <a:t>CrossRef</a:t>
            </a:r>
            <a:r>
              <a:rPr lang="en-US" altLang="zh-CN" sz="1000" dirty="0">
                <a:solidFill>
                  <a:schemeClr val="bg1"/>
                </a:solidFill>
              </a:rPr>
              <a:t>] [PubMed]  </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Steel, P., and </a:t>
            </a:r>
            <a:r>
              <a:rPr lang="en-US" altLang="zh-CN" sz="1000" dirty="0" err="1">
                <a:solidFill>
                  <a:schemeClr val="bg1"/>
                </a:solidFill>
              </a:rPr>
              <a:t>Klingsieck</a:t>
            </a:r>
            <a:r>
              <a:rPr lang="en-US" altLang="zh-CN" sz="1000" dirty="0">
                <a:solidFill>
                  <a:schemeClr val="bg1"/>
                </a:solidFill>
              </a:rPr>
              <a:t>, K, 2016. Academic procrastination: psychological antecedents revisited. Aust. Psychol. 51, 36–46. </a:t>
            </a:r>
            <a:r>
              <a:rPr lang="en-US" altLang="zh-CN" sz="1000" dirty="0" err="1">
                <a:solidFill>
                  <a:schemeClr val="bg1"/>
                </a:solidFill>
              </a:rPr>
              <a:t>doi</a:t>
            </a:r>
            <a:r>
              <a:rPr lang="en-US" altLang="zh-CN" sz="1000" dirty="0">
                <a:solidFill>
                  <a:schemeClr val="bg1"/>
                </a:solidFill>
              </a:rPr>
              <a:t>: 10.1111/ap.12173 </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Lancaster, T., 2018. Profiling the international academic ghost writers who are providing low-cost essays and assignments for the contract cheating industry. </a:t>
            </a:r>
            <a:r>
              <a:rPr lang="en-US" altLang="zh-CN" sz="1000" i="1" dirty="0">
                <a:solidFill>
                  <a:schemeClr val="bg1"/>
                </a:solidFill>
              </a:rPr>
              <a:t>Journal of Information, Communication and Ethics in Society</a:t>
            </a:r>
            <a:r>
              <a:rPr lang="en-US" altLang="zh-CN" sz="1000" dirty="0">
                <a:solidFill>
                  <a:schemeClr val="bg1"/>
                </a:solidFill>
              </a:rPr>
              <a:t>,.</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Tim Burnett, 2019. Understanding and developing implementable best practice in the design of academic integrity policies for international students studying in the UK. UK Council for International Student Affairs (UKCISA), 2020 </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Ziegler, N. and </a:t>
            </a:r>
            <a:r>
              <a:rPr lang="en-US" altLang="zh-CN" sz="1000" dirty="0" err="1">
                <a:solidFill>
                  <a:schemeClr val="bg1"/>
                </a:solidFill>
              </a:rPr>
              <a:t>Opdenakker</a:t>
            </a:r>
            <a:r>
              <a:rPr lang="en-US" altLang="zh-CN" sz="1000" dirty="0">
                <a:solidFill>
                  <a:schemeClr val="bg1"/>
                </a:solidFill>
              </a:rPr>
              <a:t>, M., 2018. The development of academic procrastination in first-year secondary education students: The link with metacognitive self-regulation, self-efficacy, and effort regulation. Learning and Individual Differences, 64, pp.71-82.</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a:p>
            <a:r>
              <a:rPr lang="en-US" altLang="zh-CN" sz="1000" dirty="0">
                <a:solidFill>
                  <a:schemeClr val="bg1"/>
                </a:solidFill>
              </a:rPr>
              <a:t> </a:t>
            </a:r>
            <a:endParaRPr lang="zh-CN" altLang="zh-CN" sz="1000" dirty="0">
              <a:solidFill>
                <a:schemeClr val="bg1"/>
              </a:solidFill>
            </a:endParaRPr>
          </a:p>
        </p:txBody>
      </p:sp>
      <p:sp>
        <p:nvSpPr>
          <p:cNvPr id="3" name="文本框 2">
            <a:extLst>
              <a:ext uri="{FF2B5EF4-FFF2-40B4-BE49-F238E27FC236}">
                <a16:creationId xmlns:a16="http://schemas.microsoft.com/office/drawing/2014/main" id="{E9E70FDB-277B-3240-B304-7A289D1B34F2}"/>
              </a:ext>
            </a:extLst>
          </p:cNvPr>
          <p:cNvSpPr txBox="1"/>
          <p:nvPr/>
        </p:nvSpPr>
        <p:spPr>
          <a:xfrm>
            <a:off x="4807527" y="761999"/>
            <a:ext cx="3532909" cy="369332"/>
          </a:xfrm>
          <a:prstGeom prst="rect">
            <a:avLst/>
          </a:prstGeom>
          <a:noFill/>
        </p:spPr>
        <p:txBody>
          <a:bodyPr wrap="square" rtlCol="0">
            <a:spAutoFit/>
          </a:bodyPr>
          <a:lstStyle/>
          <a:p>
            <a:r>
              <a:rPr kumimoji="1" lang="en-US" altLang="zh-CN" dirty="0">
                <a:solidFill>
                  <a:schemeClr val="bg1"/>
                </a:solidFill>
                <a:latin typeface="Tunga" panose="020B0502040204020203" pitchFamily="34" charset="0"/>
                <a:cs typeface="Tunga" panose="020B0502040204020203" pitchFamily="34" charset="0"/>
              </a:rPr>
              <a:t>REFERENCE</a:t>
            </a:r>
            <a:endParaRPr kumimoji="1" lang="zh-CN" altLang="en-US" dirty="0">
              <a:solidFill>
                <a:schemeClr val="bg1"/>
              </a:solidFill>
              <a:latin typeface="Tunga" panose="020B0502040204020203" pitchFamily="34" charset="0"/>
              <a:cs typeface="Tunga" panose="020B0502040204020203" pitchFamily="34" charset="0"/>
            </a:endParaRPr>
          </a:p>
        </p:txBody>
      </p:sp>
    </p:spTree>
    <p:extLst>
      <p:ext uri="{BB962C8B-B14F-4D97-AF65-F5344CB8AC3E}">
        <p14:creationId xmlns:p14="http://schemas.microsoft.com/office/powerpoint/2010/main" val="41375671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D66C5B2D-8003-0E48-ADCD-C756D36550D1}"/>
              </a:ext>
            </a:extLst>
          </p:cNvPr>
          <p:cNvSpPr/>
          <p:nvPr/>
        </p:nvSpPr>
        <p:spPr>
          <a:xfrm>
            <a:off x="595744" y="587100"/>
            <a:ext cx="10432473" cy="5683800"/>
          </a:xfrm>
          <a:prstGeom prst="rect">
            <a:avLst/>
          </a:prstGeom>
        </p:spPr>
        <p:txBody>
          <a:bodyPr wrap="square">
            <a:spAutoFit/>
          </a:bodyPr>
          <a:lstStyle/>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Krishnapatria, K., 2020. From ‘Lockdown’ to Letdown: Students’ Perception of E-learning amid the COVID-19 Outbreak. ELT in Focus, 3(1), pp.1-8.</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err="1">
                <a:solidFill>
                  <a:schemeClr val="bg1"/>
                </a:solidFill>
                <a:latin typeface="Times New Roman" panose="02020603050405020304" pitchFamily="18" charset="0"/>
                <a:ea typeface="宋体" panose="02010600030101010101" pitchFamily="2" charset="-122"/>
              </a:rPr>
              <a:t>Magolda</a:t>
            </a:r>
            <a:r>
              <a:rPr lang="en-US" altLang="zh-CN" sz="1200" dirty="0">
                <a:solidFill>
                  <a:schemeClr val="bg1"/>
                </a:solidFill>
                <a:latin typeface="Times New Roman" panose="02020603050405020304" pitchFamily="18" charset="0"/>
                <a:ea typeface="宋体" panose="02010600030101010101" pitchFamily="2" charset="-122"/>
              </a:rPr>
              <a:t>, P., 2011. Accessing, Waiting, Plunging in, Wondering, and Writing: Retrospective Sense-Making of Fieldwork. Field Methods, 12(3), pp.209-234.</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r>
              <a:rPr lang="en-US" altLang="zh-CN" sz="1200" dirty="0" err="1">
                <a:solidFill>
                  <a:schemeClr val="bg1"/>
                </a:solidFill>
                <a:latin typeface="Arial" panose="020B0604020202020204" pitchFamily="34" charset="0"/>
                <a:ea typeface="Times New Roman" panose="02020603050405020304" pitchFamily="18" charset="0"/>
              </a:rPr>
              <a:t>Nie</a:t>
            </a:r>
            <a:r>
              <a:rPr lang="en-US" altLang="zh-CN" sz="1200" dirty="0">
                <a:solidFill>
                  <a:schemeClr val="bg1"/>
                </a:solidFill>
                <a:latin typeface="Arial" panose="020B0604020202020204" pitchFamily="34" charset="0"/>
                <a:ea typeface="Times New Roman" panose="02020603050405020304" pitchFamily="18" charset="0"/>
              </a:rPr>
              <a:t>, D., </a:t>
            </a:r>
            <a:r>
              <a:rPr lang="en-US" altLang="zh-CN" sz="1200" dirty="0" err="1">
                <a:solidFill>
                  <a:schemeClr val="bg1"/>
                </a:solidFill>
                <a:latin typeface="Arial" panose="020B0604020202020204" pitchFamily="34" charset="0"/>
                <a:ea typeface="Times New Roman" panose="02020603050405020304" pitchFamily="18" charset="0"/>
              </a:rPr>
              <a:t>Panfilova</a:t>
            </a:r>
            <a:r>
              <a:rPr lang="en-US" altLang="zh-CN" sz="1200" dirty="0">
                <a:solidFill>
                  <a:schemeClr val="bg1"/>
                </a:solidFill>
                <a:latin typeface="Arial" panose="020B0604020202020204" pitchFamily="34" charset="0"/>
                <a:ea typeface="Times New Roman" panose="02020603050405020304" pitchFamily="18" charset="0"/>
              </a:rPr>
              <a:t>, E., </a:t>
            </a:r>
            <a:r>
              <a:rPr lang="en-US" altLang="zh-CN" sz="1200" dirty="0" err="1">
                <a:solidFill>
                  <a:schemeClr val="bg1"/>
                </a:solidFill>
                <a:latin typeface="Arial" panose="020B0604020202020204" pitchFamily="34" charset="0"/>
                <a:ea typeface="Times New Roman" panose="02020603050405020304" pitchFamily="18" charset="0"/>
              </a:rPr>
              <a:t>Samusenkov</a:t>
            </a:r>
            <a:r>
              <a:rPr lang="en-US" altLang="zh-CN" sz="1200" dirty="0">
                <a:solidFill>
                  <a:schemeClr val="bg1"/>
                </a:solidFill>
                <a:latin typeface="Arial" panose="020B0604020202020204" pitchFamily="34" charset="0"/>
                <a:ea typeface="Times New Roman" panose="02020603050405020304" pitchFamily="18" charset="0"/>
              </a:rPr>
              <a:t>, V. and </a:t>
            </a:r>
            <a:r>
              <a:rPr lang="en-US" altLang="zh-CN" sz="1200" dirty="0" err="1">
                <a:solidFill>
                  <a:schemeClr val="bg1"/>
                </a:solidFill>
                <a:latin typeface="Arial" panose="020B0604020202020204" pitchFamily="34" charset="0"/>
                <a:ea typeface="Times New Roman" panose="02020603050405020304" pitchFamily="18" charset="0"/>
              </a:rPr>
              <a:t>Mikhaylov</a:t>
            </a:r>
            <a:r>
              <a:rPr lang="en-US" altLang="zh-CN" sz="1200" dirty="0">
                <a:solidFill>
                  <a:schemeClr val="bg1"/>
                </a:solidFill>
                <a:latin typeface="Arial" panose="020B0604020202020204" pitchFamily="34" charset="0"/>
                <a:ea typeface="Times New Roman" panose="02020603050405020304" pitchFamily="18" charset="0"/>
              </a:rPr>
              <a:t>, A., 2020. E-Learning Financing Models in Russia for Sustainable Development. </a:t>
            </a:r>
            <a:r>
              <a:rPr lang="en-US" altLang="zh-CN" sz="1200" i="1" dirty="0">
                <a:solidFill>
                  <a:schemeClr val="bg1"/>
                </a:solidFill>
                <a:latin typeface="Arial" panose="020B0604020202020204" pitchFamily="34" charset="0"/>
                <a:ea typeface="Times New Roman" panose="02020603050405020304" pitchFamily="18" charset="0"/>
              </a:rPr>
              <a:t>Sustainability</a:t>
            </a:r>
            <a:r>
              <a:rPr lang="en-US" altLang="zh-CN" sz="1200" dirty="0">
                <a:solidFill>
                  <a:schemeClr val="bg1"/>
                </a:solidFill>
                <a:latin typeface="Arial" panose="020B0604020202020204" pitchFamily="34" charset="0"/>
                <a:ea typeface="Times New Roman" panose="02020603050405020304" pitchFamily="18" charset="0"/>
              </a:rPr>
              <a:t>, 12(11), p.4412.</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Steel, P., 2007 The nature of procrastination: A meta-analytic and theoretical review of quintessential self-regulatory  failure. Psychol. Bull. 2007, 133, 65–94. [</a:t>
            </a:r>
            <a:r>
              <a:rPr lang="en-US" altLang="zh-CN" sz="1200" dirty="0" err="1">
                <a:solidFill>
                  <a:schemeClr val="bg1"/>
                </a:solidFill>
                <a:latin typeface="Times New Roman" panose="02020603050405020304" pitchFamily="18" charset="0"/>
                <a:ea typeface="宋体" panose="02010600030101010101" pitchFamily="2" charset="-122"/>
              </a:rPr>
              <a:t>CrossRef</a:t>
            </a:r>
            <a:r>
              <a:rPr lang="en-US" altLang="zh-CN" sz="1200" dirty="0">
                <a:solidFill>
                  <a:schemeClr val="bg1"/>
                </a:solidFill>
                <a:latin typeface="Times New Roman" panose="02020603050405020304" pitchFamily="18" charset="0"/>
                <a:ea typeface="宋体" panose="02010600030101010101" pitchFamily="2" charset="-122"/>
              </a:rPr>
              <a:t>] [PubMed]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Steel, P., and </a:t>
            </a:r>
            <a:r>
              <a:rPr lang="en-US" altLang="zh-CN" sz="1200" dirty="0" err="1">
                <a:solidFill>
                  <a:schemeClr val="bg1"/>
                </a:solidFill>
                <a:latin typeface="Times New Roman" panose="02020603050405020304" pitchFamily="18" charset="0"/>
                <a:ea typeface="宋体" panose="02010600030101010101" pitchFamily="2" charset="-122"/>
              </a:rPr>
              <a:t>Klingsieck</a:t>
            </a:r>
            <a:r>
              <a:rPr lang="en-US" altLang="zh-CN" sz="1200" dirty="0">
                <a:solidFill>
                  <a:schemeClr val="bg1"/>
                </a:solidFill>
                <a:latin typeface="Times New Roman" panose="02020603050405020304" pitchFamily="18" charset="0"/>
                <a:ea typeface="宋体" panose="02010600030101010101" pitchFamily="2" charset="-122"/>
              </a:rPr>
              <a:t>, K, 2016. Academic procrastination: psychological antecedents revisited. Aust. Psychol. 51, 36–46. </a:t>
            </a:r>
            <a:r>
              <a:rPr lang="en-US" altLang="zh-CN" sz="1200" dirty="0" err="1">
                <a:solidFill>
                  <a:schemeClr val="bg1"/>
                </a:solidFill>
                <a:latin typeface="Times New Roman" panose="02020603050405020304" pitchFamily="18" charset="0"/>
                <a:ea typeface="宋体" panose="02010600030101010101" pitchFamily="2" charset="-122"/>
              </a:rPr>
              <a:t>doi</a:t>
            </a:r>
            <a:r>
              <a:rPr lang="en-US" altLang="zh-CN" sz="1200" dirty="0">
                <a:solidFill>
                  <a:schemeClr val="bg1"/>
                </a:solidFill>
                <a:latin typeface="Times New Roman" panose="02020603050405020304" pitchFamily="18" charset="0"/>
                <a:ea typeface="宋体" panose="02010600030101010101" pitchFamily="2" charset="-122"/>
              </a:rPr>
              <a:t>: 10.1111/ap.12173 </a:t>
            </a:r>
            <a:endParaRPr lang="zh-CN" altLang="zh-CN" sz="1200" dirty="0">
              <a:solidFill>
                <a:schemeClr val="bg1"/>
              </a:solidFill>
              <a:latin typeface="Times New Roman" panose="02020603050405020304" pitchFamily="18" charset="0"/>
              <a:ea typeface="宋体" panose="02010600030101010101" pitchFamily="2" charset="-122"/>
            </a:endParaRPr>
          </a:p>
          <a:p>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r>
              <a:rPr lang="en-US" altLang="zh-CN" sz="1200" dirty="0">
                <a:solidFill>
                  <a:schemeClr val="bg1"/>
                </a:solidFill>
                <a:latin typeface="Arial" panose="020B0604020202020204" pitchFamily="34" charset="0"/>
                <a:ea typeface="宋体" panose="02010600030101010101" pitchFamily="2" charset="-122"/>
              </a:rPr>
              <a:t>Lancaster, T., 2018. Profiling the international academic ghost writers who are providing low-cost essays and assignments for the contract cheating industry. </a:t>
            </a:r>
            <a:r>
              <a:rPr lang="en-US" altLang="zh-CN" sz="1200" i="1" dirty="0">
                <a:solidFill>
                  <a:schemeClr val="bg1"/>
                </a:solidFill>
                <a:latin typeface="Arial" panose="020B0604020202020204" pitchFamily="34" charset="0"/>
                <a:ea typeface="宋体" panose="02010600030101010101" pitchFamily="2" charset="-122"/>
              </a:rPr>
              <a:t>Journal of Information, Communication and Ethics in Society</a:t>
            </a:r>
            <a:r>
              <a:rPr lang="en-US" altLang="zh-CN" sz="1200" dirty="0">
                <a:solidFill>
                  <a:schemeClr val="bg1"/>
                </a:solidFill>
                <a:latin typeface="Arial" panose="020B0604020202020204" pitchFamily="34" charset="0"/>
                <a:ea typeface="宋体" panose="02010600030101010101" pitchFamily="2" charset="-122"/>
              </a:rPr>
              <a:t>,.</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Tim Burnett, 2019. Understanding and developing implementable best practice in the design of academic integrity policies for international students studying in the UK. UK Council for International Student Affairs (UKCISA), 2020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Ziegler, N. and </a:t>
            </a:r>
            <a:r>
              <a:rPr lang="en-US" altLang="zh-CN" sz="1200" dirty="0" err="1">
                <a:solidFill>
                  <a:schemeClr val="bg1"/>
                </a:solidFill>
                <a:latin typeface="Times New Roman" panose="02020603050405020304" pitchFamily="18" charset="0"/>
                <a:ea typeface="宋体" panose="02010600030101010101" pitchFamily="2" charset="-122"/>
              </a:rPr>
              <a:t>Opdenakker</a:t>
            </a:r>
            <a:r>
              <a:rPr lang="en-US" altLang="zh-CN" sz="1200" dirty="0">
                <a:solidFill>
                  <a:schemeClr val="bg1"/>
                </a:solidFill>
                <a:latin typeface="Times New Roman" panose="02020603050405020304" pitchFamily="18" charset="0"/>
                <a:ea typeface="宋体" panose="02010600030101010101" pitchFamily="2" charset="-122"/>
              </a:rPr>
              <a:t>, M., 2018. The development of academic procrastination in first-year secondary education students: The link with metacognitive self-regulation, self-efficacy, and effort regulation. Learning and Individual Differences, 64, pp.71-82.</a:t>
            </a:r>
            <a:endParaRPr lang="zh-CN" altLang="zh-CN" sz="1200" dirty="0">
              <a:solidFill>
                <a:schemeClr val="bg1"/>
              </a:solidFill>
              <a:latin typeface="Times New Roman" panose="02020603050405020304" pitchFamily="18" charset="0"/>
              <a:ea typeface="宋体" panose="02010600030101010101" pitchFamily="2" charset="-122"/>
            </a:endParaRPr>
          </a:p>
          <a:p>
            <a:pPr>
              <a:lnSpc>
                <a:spcPts val="900"/>
              </a:lnSpc>
              <a:spcAft>
                <a:spcPts val="1200"/>
              </a:spcAft>
            </a:pPr>
            <a:r>
              <a:rPr lang="en-US" altLang="zh-CN" sz="1200" dirty="0">
                <a:solidFill>
                  <a:schemeClr val="bg1"/>
                </a:solidFill>
                <a:latin typeface="Times" pitchFamily="2" charset="0"/>
                <a:ea typeface="宋体" panose="02010600030101010101" pitchFamily="2" charset="-122"/>
                <a:cs typeface="Times" pitchFamily="2" charset="0"/>
              </a:rPr>
              <a:t> </a:t>
            </a:r>
            <a:endParaRPr lang="zh-CN" altLang="zh-CN" sz="1200" dirty="0">
              <a:solidFill>
                <a:schemeClr val="bg1"/>
              </a:solidFill>
              <a:latin typeface="Times New Roman" panose="02020603050405020304" pitchFamily="18" charset="0"/>
              <a:ea typeface="宋体" panose="02010600030101010101" pitchFamily="2" charset="-122"/>
            </a:endParaRPr>
          </a:p>
          <a:p>
            <a:pPr>
              <a:lnSpc>
                <a:spcPct val="150000"/>
              </a:lnSpc>
            </a:pPr>
            <a:r>
              <a:rPr lang="en-US" altLang="zh-CN" sz="1200" dirty="0">
                <a:solidFill>
                  <a:schemeClr val="bg1"/>
                </a:solidFill>
                <a:latin typeface="Times New Roman" panose="02020603050405020304" pitchFamily="18" charset="0"/>
                <a:ea typeface="宋体" panose="02010600030101010101" pitchFamily="2" charset="-122"/>
              </a:rPr>
              <a:t> V</a:t>
            </a:r>
            <a:endParaRPr lang="zh-CN" altLang="zh-CN" sz="1200" dirty="0">
              <a:solidFill>
                <a:schemeClr val="bg1"/>
              </a:solidFill>
              <a:latin typeface="Times New Roman" panose="02020603050405020304" pitchFamily="18" charset="0"/>
              <a:ea typeface="宋体" panose="02010600030101010101" pitchFamily="2" charset="-122"/>
            </a:endParaRPr>
          </a:p>
        </p:txBody>
      </p:sp>
    </p:spTree>
    <p:extLst>
      <p:ext uri="{BB962C8B-B14F-4D97-AF65-F5344CB8AC3E}">
        <p14:creationId xmlns:p14="http://schemas.microsoft.com/office/powerpoint/2010/main" val="201752952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1420097" y="1664968"/>
            <a:ext cx="3058880" cy="1712912"/>
          </a:xfrm>
          <a:prstGeom prst="rect">
            <a:avLst/>
          </a:prstGeom>
          <a:blipFill>
            <a:blip r:embed="rId3">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17"/>
          <p:cNvSpPr/>
          <p:nvPr/>
        </p:nvSpPr>
        <p:spPr>
          <a:xfrm>
            <a:off x="4566561" y="1664968"/>
            <a:ext cx="3058880" cy="1712912"/>
          </a:xfrm>
          <a:prstGeom prst="rect">
            <a:avLst/>
          </a:prstGeom>
          <a:blipFill>
            <a:blip r:embed="rId4">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矩形 18"/>
          <p:cNvSpPr/>
          <p:nvPr/>
        </p:nvSpPr>
        <p:spPr>
          <a:xfrm>
            <a:off x="7713024" y="1664968"/>
            <a:ext cx="3058880" cy="1712912"/>
          </a:xfrm>
          <a:prstGeom prst="rect">
            <a:avLst/>
          </a:prstGeom>
          <a:blipFill>
            <a:blip r:embed="rId5">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p:cNvSpPr/>
          <p:nvPr/>
        </p:nvSpPr>
        <p:spPr>
          <a:xfrm>
            <a:off x="1420097" y="3480120"/>
            <a:ext cx="3058880" cy="1712912"/>
          </a:xfrm>
          <a:prstGeom prst="rect">
            <a:avLst/>
          </a:prstGeom>
          <a:blipFill>
            <a:blip r:embed="rId6">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p:nvPr/>
        </p:nvSpPr>
        <p:spPr>
          <a:xfrm>
            <a:off x="4566561" y="3480120"/>
            <a:ext cx="3058880" cy="1712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7713024" y="3480120"/>
            <a:ext cx="3058880" cy="1712912"/>
          </a:xfrm>
          <a:prstGeom prst="rect">
            <a:avLst/>
          </a:prstGeom>
          <a:blipFill>
            <a:blip r:embed="rId7">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3"/>
          <p:cNvSpPr>
            <a:spLocks noChangeArrowheads="1"/>
          </p:cNvSpPr>
          <p:nvPr/>
        </p:nvSpPr>
        <p:spPr bwMode="auto">
          <a:xfrm>
            <a:off x="4770957" y="3886456"/>
            <a:ext cx="2650086" cy="90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p>
            <a:pPr algn="ctr">
              <a:spcBef>
                <a:spcPct val="0"/>
              </a:spcBef>
              <a:buFont typeface="Arial"/>
              <a:buNone/>
            </a:pPr>
            <a:r>
              <a:rPr lang="en-US" altLang="zh-CN" sz="5400" b="1" dirty="0">
                <a:solidFill>
                  <a:schemeClr val="bg1">
                    <a:lumMod val="95000"/>
                  </a:schemeClr>
                </a:solidFill>
                <a:latin typeface="Arial" panose="020B0604020202020204" pitchFamily="34" charset="0"/>
                <a:ea typeface="微软雅黑" pitchFamily="34" charset="-122"/>
                <a:cs typeface="Arial" panose="020B0604020202020204" pitchFamily="34" charset="0"/>
              </a:rPr>
              <a:t>Q &amp; A</a:t>
            </a:r>
          </a:p>
        </p:txBody>
      </p:sp>
    </p:spTree>
    <p:extLst>
      <p:ext uri="{BB962C8B-B14F-4D97-AF65-F5344CB8AC3E}">
        <p14:creationId xmlns:p14="http://schemas.microsoft.com/office/powerpoint/2010/main" val="1374185469"/>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9"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1000" fill="hold"/>
                                        <p:tgtEl>
                                          <p:spTgt spid="17"/>
                                        </p:tgtEl>
                                        <p:attrNameLst>
                                          <p:attrName>ppt_x</p:attrName>
                                        </p:attrNameLst>
                                      </p:cBhvr>
                                      <p:tavLst>
                                        <p:tav tm="0">
                                          <p:val>
                                            <p:strVal val="0-#ppt_w/2"/>
                                          </p:val>
                                        </p:tav>
                                        <p:tav tm="100000">
                                          <p:val>
                                            <p:strVal val="#ppt_x"/>
                                          </p:val>
                                        </p:tav>
                                      </p:tavLst>
                                    </p:anim>
                                    <p:anim calcmode="lin" valueType="num">
                                      <p:cBhvr additive="base">
                                        <p:cTn id="8" dur="1000" fill="hold"/>
                                        <p:tgtEl>
                                          <p:spTgt spid="17"/>
                                        </p:tgtEl>
                                        <p:attrNameLst>
                                          <p:attrName>ppt_y</p:attrName>
                                        </p:attrNameLst>
                                      </p:cBhvr>
                                      <p:tavLst>
                                        <p:tav tm="0">
                                          <p:val>
                                            <p:strVal val="0-#ppt_h/2"/>
                                          </p:val>
                                        </p:tav>
                                        <p:tav tm="100000">
                                          <p:val>
                                            <p:strVal val="#ppt_y"/>
                                          </p:val>
                                        </p:tav>
                                      </p:tavLst>
                                    </p:anim>
                                  </p:childTnLst>
                                </p:cTn>
                              </p:par>
                              <p:par>
                                <p:cTn id="9" presetID="2" presetClass="entr" presetSubtype="12"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0" fill="hold"/>
                                        <p:tgtEl>
                                          <p:spTgt spid="20"/>
                                        </p:tgtEl>
                                        <p:attrNameLst>
                                          <p:attrName>ppt_x</p:attrName>
                                        </p:attrNameLst>
                                      </p:cBhvr>
                                      <p:tavLst>
                                        <p:tav tm="0">
                                          <p:val>
                                            <p:strVal val="0-#ppt_w/2"/>
                                          </p:val>
                                        </p:tav>
                                        <p:tav tm="100000">
                                          <p:val>
                                            <p:strVal val="#ppt_x"/>
                                          </p:val>
                                        </p:tav>
                                      </p:tavLst>
                                    </p:anim>
                                    <p:anim calcmode="lin" valueType="num">
                                      <p:cBhvr additive="base">
                                        <p:cTn id="12" dur="10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1000" fill="hold"/>
                                        <p:tgtEl>
                                          <p:spTgt spid="18"/>
                                        </p:tgtEl>
                                        <p:attrNameLst>
                                          <p:attrName>ppt_x</p:attrName>
                                        </p:attrNameLst>
                                      </p:cBhvr>
                                      <p:tavLst>
                                        <p:tav tm="0">
                                          <p:val>
                                            <p:strVal val="#ppt_x"/>
                                          </p:val>
                                        </p:tav>
                                        <p:tav tm="100000">
                                          <p:val>
                                            <p:strVal val="#ppt_x"/>
                                          </p:val>
                                        </p:tav>
                                      </p:tavLst>
                                    </p:anim>
                                    <p:anim calcmode="lin" valueType="num">
                                      <p:cBhvr additive="base">
                                        <p:cTn id="16" dur="1000" fill="hold"/>
                                        <p:tgtEl>
                                          <p:spTgt spid="18"/>
                                        </p:tgtEl>
                                        <p:attrNameLst>
                                          <p:attrName>ppt_y</p:attrName>
                                        </p:attrNameLst>
                                      </p:cBhvr>
                                      <p:tavLst>
                                        <p:tav tm="0">
                                          <p:val>
                                            <p:strVal val="0-#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1000" fill="hold"/>
                                        <p:tgtEl>
                                          <p:spTgt spid="21"/>
                                        </p:tgtEl>
                                        <p:attrNameLst>
                                          <p:attrName>ppt_x</p:attrName>
                                        </p:attrNameLst>
                                      </p:cBhvr>
                                      <p:tavLst>
                                        <p:tav tm="0">
                                          <p:val>
                                            <p:strVal val="#ppt_x"/>
                                          </p:val>
                                        </p:tav>
                                        <p:tav tm="100000">
                                          <p:val>
                                            <p:strVal val="#ppt_x"/>
                                          </p:val>
                                        </p:tav>
                                      </p:tavLst>
                                    </p:anim>
                                    <p:anim calcmode="lin" valueType="num">
                                      <p:cBhvr additive="base">
                                        <p:cTn id="20" dur="1000" fill="hold"/>
                                        <p:tgtEl>
                                          <p:spTgt spid="21"/>
                                        </p:tgtEl>
                                        <p:attrNameLst>
                                          <p:attrName>ppt_y</p:attrName>
                                        </p:attrNameLst>
                                      </p:cBhvr>
                                      <p:tavLst>
                                        <p:tav tm="0">
                                          <p:val>
                                            <p:strVal val="1+#ppt_h/2"/>
                                          </p:val>
                                        </p:tav>
                                        <p:tav tm="100000">
                                          <p:val>
                                            <p:strVal val="#ppt_y"/>
                                          </p:val>
                                        </p:tav>
                                      </p:tavLst>
                                    </p:anim>
                                  </p:childTnLst>
                                </p:cTn>
                              </p:par>
                              <p:par>
                                <p:cTn id="21" presetID="2" presetClass="entr" presetSubtype="3"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1000" fill="hold"/>
                                        <p:tgtEl>
                                          <p:spTgt spid="19"/>
                                        </p:tgtEl>
                                        <p:attrNameLst>
                                          <p:attrName>ppt_x</p:attrName>
                                        </p:attrNameLst>
                                      </p:cBhvr>
                                      <p:tavLst>
                                        <p:tav tm="0">
                                          <p:val>
                                            <p:strVal val="1+#ppt_w/2"/>
                                          </p:val>
                                        </p:tav>
                                        <p:tav tm="100000">
                                          <p:val>
                                            <p:strVal val="#ppt_x"/>
                                          </p:val>
                                        </p:tav>
                                      </p:tavLst>
                                    </p:anim>
                                    <p:anim calcmode="lin" valueType="num">
                                      <p:cBhvr additive="base">
                                        <p:cTn id="24" dur="1000" fill="hold"/>
                                        <p:tgtEl>
                                          <p:spTgt spid="19"/>
                                        </p:tgtEl>
                                        <p:attrNameLst>
                                          <p:attrName>ppt_y</p:attrName>
                                        </p:attrNameLst>
                                      </p:cBhvr>
                                      <p:tavLst>
                                        <p:tav tm="0">
                                          <p:val>
                                            <p:strVal val="0-#ppt_h/2"/>
                                          </p:val>
                                        </p:tav>
                                        <p:tav tm="100000">
                                          <p:val>
                                            <p:strVal val="#ppt_y"/>
                                          </p:val>
                                        </p:tav>
                                      </p:tavLst>
                                    </p:anim>
                                  </p:childTnLst>
                                </p:cTn>
                              </p:par>
                              <p:par>
                                <p:cTn id="25" presetID="2" presetClass="entr" presetSubtype="6"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anim calcmode="lin" valueType="num">
                                      <p:cBhvr additive="base">
                                        <p:cTn id="27" dur="1000" fill="hold"/>
                                        <p:tgtEl>
                                          <p:spTgt spid="22"/>
                                        </p:tgtEl>
                                        <p:attrNameLst>
                                          <p:attrName>ppt_x</p:attrName>
                                        </p:attrNameLst>
                                      </p:cBhvr>
                                      <p:tavLst>
                                        <p:tav tm="0">
                                          <p:val>
                                            <p:strVal val="1+#ppt_w/2"/>
                                          </p:val>
                                        </p:tav>
                                        <p:tav tm="100000">
                                          <p:val>
                                            <p:strVal val="#ppt_x"/>
                                          </p:val>
                                        </p:tav>
                                      </p:tavLst>
                                    </p:anim>
                                    <p:anim calcmode="lin" valueType="num">
                                      <p:cBhvr additive="base">
                                        <p:cTn id="28" dur="1000" fill="hold"/>
                                        <p:tgtEl>
                                          <p:spTgt spid="22"/>
                                        </p:tgtEl>
                                        <p:attrNameLst>
                                          <p:attrName>ppt_y</p:attrName>
                                        </p:attrNameLst>
                                      </p:cBhvr>
                                      <p:tavLst>
                                        <p:tav tm="0">
                                          <p:val>
                                            <p:strVal val="1+#ppt_h/2"/>
                                          </p:val>
                                        </p:tav>
                                        <p:tav tm="100000">
                                          <p:val>
                                            <p:strVal val="#ppt_y"/>
                                          </p:val>
                                        </p:tav>
                                      </p:tavLst>
                                    </p:anim>
                                  </p:childTnLst>
                                </p:cTn>
                              </p:par>
                              <p:par>
                                <p:cTn id="29" presetID="8" presetClass="emph" presetSubtype="0" fill="hold" grpId="1" nodeType="withEffect">
                                  <p:stCondLst>
                                    <p:cond delay="0"/>
                                  </p:stCondLst>
                                  <p:childTnLst>
                                    <p:animRot by="21600000">
                                      <p:cBhvr>
                                        <p:cTn id="30" dur="1000" fill="hold"/>
                                        <p:tgtEl>
                                          <p:spTgt spid="17"/>
                                        </p:tgtEl>
                                        <p:attrNameLst>
                                          <p:attrName>r</p:attrName>
                                        </p:attrNameLst>
                                      </p:cBhvr>
                                    </p:animRot>
                                  </p:childTnLst>
                                </p:cTn>
                              </p:par>
                              <p:par>
                                <p:cTn id="31" presetID="8" presetClass="emph" presetSubtype="0" fill="hold" grpId="1" nodeType="withEffect">
                                  <p:stCondLst>
                                    <p:cond delay="0"/>
                                  </p:stCondLst>
                                  <p:childTnLst>
                                    <p:animRot by="21600000">
                                      <p:cBhvr>
                                        <p:cTn id="32" dur="1000" fill="hold"/>
                                        <p:tgtEl>
                                          <p:spTgt spid="20"/>
                                        </p:tgtEl>
                                        <p:attrNameLst>
                                          <p:attrName>r</p:attrName>
                                        </p:attrNameLst>
                                      </p:cBhvr>
                                    </p:animRot>
                                  </p:childTnLst>
                                </p:cTn>
                              </p:par>
                              <p:par>
                                <p:cTn id="33" presetID="8" presetClass="emph" presetSubtype="0" fill="hold" grpId="1" nodeType="withEffect">
                                  <p:stCondLst>
                                    <p:cond delay="0"/>
                                  </p:stCondLst>
                                  <p:childTnLst>
                                    <p:animRot by="21600000">
                                      <p:cBhvr>
                                        <p:cTn id="34" dur="1000" fill="hold"/>
                                        <p:tgtEl>
                                          <p:spTgt spid="18"/>
                                        </p:tgtEl>
                                        <p:attrNameLst>
                                          <p:attrName>r</p:attrName>
                                        </p:attrNameLst>
                                      </p:cBhvr>
                                    </p:animRot>
                                  </p:childTnLst>
                                </p:cTn>
                              </p:par>
                              <p:par>
                                <p:cTn id="35" presetID="8" presetClass="emph" presetSubtype="0" fill="hold" grpId="1" nodeType="withEffect">
                                  <p:stCondLst>
                                    <p:cond delay="0"/>
                                  </p:stCondLst>
                                  <p:childTnLst>
                                    <p:animRot by="21600000">
                                      <p:cBhvr>
                                        <p:cTn id="36" dur="1000" fill="hold"/>
                                        <p:tgtEl>
                                          <p:spTgt spid="21"/>
                                        </p:tgtEl>
                                        <p:attrNameLst>
                                          <p:attrName>r</p:attrName>
                                        </p:attrNameLst>
                                      </p:cBhvr>
                                    </p:animRot>
                                  </p:childTnLst>
                                </p:cTn>
                              </p:par>
                              <p:par>
                                <p:cTn id="37" presetID="8" presetClass="emph" presetSubtype="0" fill="hold" grpId="1" nodeType="withEffect">
                                  <p:stCondLst>
                                    <p:cond delay="0"/>
                                  </p:stCondLst>
                                  <p:childTnLst>
                                    <p:animRot by="21600000">
                                      <p:cBhvr>
                                        <p:cTn id="38" dur="1000" fill="hold"/>
                                        <p:tgtEl>
                                          <p:spTgt spid="19"/>
                                        </p:tgtEl>
                                        <p:attrNameLst>
                                          <p:attrName>r</p:attrName>
                                        </p:attrNameLst>
                                      </p:cBhvr>
                                    </p:animRot>
                                  </p:childTnLst>
                                </p:cTn>
                              </p:par>
                              <p:par>
                                <p:cTn id="39" presetID="8" presetClass="emph" presetSubtype="0" fill="hold" grpId="1" nodeType="withEffect">
                                  <p:stCondLst>
                                    <p:cond delay="0"/>
                                  </p:stCondLst>
                                  <p:childTnLst>
                                    <p:animRot by="21600000">
                                      <p:cBhvr>
                                        <p:cTn id="40" dur="1000" fill="hold"/>
                                        <p:tgtEl>
                                          <p:spTgt spid="22"/>
                                        </p:tgtEl>
                                        <p:attrNameLst>
                                          <p:attrName>r</p:attrName>
                                        </p:attrNameLst>
                                      </p:cBhvr>
                                    </p:animRot>
                                  </p:childTnLst>
                                </p:cTn>
                              </p:par>
                            </p:childTnLst>
                          </p:cTn>
                        </p:par>
                        <p:par>
                          <p:cTn id="41" fill="hold" nodeType="afterGroup">
                            <p:stCondLst>
                              <p:cond delay="1000"/>
                            </p:stCondLst>
                            <p:childTnLst>
                              <p:par>
                                <p:cTn id="42" presetID="16" presetClass="entr" presetSubtype="37" fill="hold" grpId="0" nodeType="after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barn(outVertical)">
                                      <p:cBhvr>
                                        <p:cTn id="4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15"/>
          <p:cNvSpPr txBox="1"/>
          <p:nvPr/>
        </p:nvSpPr>
        <p:spPr>
          <a:xfrm>
            <a:off x="379645" y="3135224"/>
            <a:ext cx="7705436" cy="861762"/>
          </a:xfrm>
          <a:prstGeom prst="rect">
            <a:avLst/>
          </a:prstGeom>
          <a:noFill/>
        </p:spPr>
        <p:txBody>
          <a:bodyPr wrap="square" lIns="121908" tIns="60954" rIns="121908" bIns="60954" rtlCol="0">
            <a:spAutoFit/>
          </a:bodyPr>
          <a:lstStyle/>
          <a:p>
            <a:r>
              <a:rPr lang="en" altLang="zh-CN" sz="4800" b="1" dirty="0">
                <a:ln w="12700">
                  <a:noFill/>
                  <a:prstDash val="solid"/>
                </a:ln>
                <a:solidFill>
                  <a:srgbClr val="C09265"/>
                </a:solidFill>
                <a:latin typeface="+mj-ea"/>
              </a:rPr>
              <a:t>Thank you</a:t>
            </a:r>
            <a:r>
              <a:rPr lang="zh-CN" altLang="en-US" sz="4800" b="1" dirty="0">
                <a:ln w="12700">
                  <a:noFill/>
                  <a:prstDash val="solid"/>
                </a:ln>
                <a:solidFill>
                  <a:srgbClr val="C09265"/>
                </a:solidFill>
                <a:latin typeface="+mj-ea"/>
              </a:rPr>
              <a:t> </a:t>
            </a:r>
            <a:r>
              <a:rPr lang="en-US" altLang="zh-CN" sz="4800" b="1" dirty="0">
                <a:ln w="12700">
                  <a:noFill/>
                  <a:prstDash val="solid"/>
                </a:ln>
                <a:solidFill>
                  <a:srgbClr val="C09265"/>
                </a:solidFill>
                <a:latin typeface="+mj-ea"/>
              </a:rPr>
              <a:t>for</a:t>
            </a:r>
            <a:r>
              <a:rPr lang="zh-CN" altLang="en-US" sz="4800" b="1" dirty="0">
                <a:ln w="12700">
                  <a:noFill/>
                  <a:prstDash val="solid"/>
                </a:ln>
                <a:solidFill>
                  <a:srgbClr val="C09265"/>
                </a:solidFill>
                <a:latin typeface="+mj-ea"/>
              </a:rPr>
              <a:t> </a:t>
            </a:r>
            <a:r>
              <a:rPr lang="en-US" altLang="zh-CN" sz="4800" b="1" dirty="0">
                <a:ln w="12700">
                  <a:noFill/>
                  <a:prstDash val="solid"/>
                </a:ln>
                <a:solidFill>
                  <a:srgbClr val="C09265"/>
                </a:solidFill>
                <a:latin typeface="+mj-ea"/>
              </a:rPr>
              <a:t>listening</a:t>
            </a:r>
            <a:endParaRPr lang="en" altLang="zh-CN" sz="4800" b="1" dirty="0">
              <a:ln w="12700">
                <a:noFill/>
                <a:prstDash val="solid"/>
              </a:ln>
              <a:solidFill>
                <a:srgbClr val="C09265"/>
              </a:solidFill>
              <a:latin typeface="+mj-ea"/>
            </a:endParaRPr>
          </a:p>
        </p:txBody>
      </p:sp>
      <p:pic>
        <p:nvPicPr>
          <p:cNvPr id="9" name="图片 8"/>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379645" y="4611310"/>
            <a:ext cx="1855556" cy="1884967"/>
          </a:xfrm>
          <a:prstGeom prst="rect">
            <a:avLst/>
          </a:prstGeom>
        </p:spPr>
      </p:pic>
    </p:spTree>
    <p:extLst>
      <p:ext uri="{BB962C8B-B14F-4D97-AF65-F5344CB8AC3E}">
        <p14:creationId xmlns:p14="http://schemas.microsoft.com/office/powerpoint/2010/main" val="3215647190"/>
      </p:ext>
    </p:extLst>
  </p:cSld>
  <p:clrMapOvr>
    <a:masterClrMapping/>
  </p:clrMapOvr>
  <mc:AlternateContent xmlns:mc="http://schemas.openxmlformats.org/markup-compatibility/2006" xmlns:p14="http://schemas.microsoft.com/office/powerpoint/2010/main">
    <mc:Choice Requires="p14">
      <p:transition spd="slow" p14:dur="1500" advClick="0">
        <p:random/>
      </p:transition>
    </mc:Choice>
    <mc:Fallback xmlns="" xmlns:p15="http://schemas.microsoft.com/office/powerpoint/2012/main">
      <p:transition spd="slow" advClick="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750" fill="hold"/>
                                        <p:tgtEl>
                                          <p:spTgt spid="4"/>
                                        </p:tgtEl>
                                        <p:attrNameLst>
                                          <p:attrName>ppt_x</p:attrName>
                                        </p:attrNameLst>
                                      </p:cBhvr>
                                      <p:tavLst>
                                        <p:tav tm="0">
                                          <p:val>
                                            <p:strVal val="0-#ppt_w/2"/>
                                          </p:val>
                                        </p:tav>
                                        <p:tav tm="100000">
                                          <p:val>
                                            <p:strVal val="#ppt_x"/>
                                          </p:val>
                                        </p:tav>
                                      </p:tavLst>
                                    </p:anim>
                                    <p:anim calcmode="lin" valueType="num">
                                      <p:cBhvr additive="base">
                                        <p:cTn id="14" dur="7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ags/tag1.xml><?xml version="1.0" encoding="utf-8"?>
<p:tagLst xmlns:a="http://schemas.openxmlformats.org/drawingml/2006/main" xmlns:r="http://schemas.openxmlformats.org/officeDocument/2006/relationships" xmlns:p="http://schemas.openxmlformats.org/presentationml/2006/main">
  <p:tag name="AS_NET" val="2.0.50727.5485"/>
  <p:tag name="AS_OS" val="Microsoft Windows NT 6.1.7601 Service Pack 1"/>
  <p:tag name="AS_RELEASE_DATE" val="2018.04.09"/>
  <p:tag name="AS_TITLE" val="Aspose.Slides for .NET 2.0"/>
  <p:tag name="AS_VERSION" val="18.4"/>
</p:tagLst>
</file>

<file path=ppt/tags/tag2.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11"/>
</p:tagLst>
</file>

<file path=ppt/tags/tag3.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Straight Connector 12"/>
</p:tagLst>
</file>

<file path=ppt/tags/tag4.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13"/>
</p:tagLst>
</file>

<file path=ppt/tags/tag5.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15"/>
</p:tagLst>
</file>

<file path=ppt/tags/tag6.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Straight Connector 16"/>
</p:tagLst>
</file>

<file path=ppt/tags/tag7.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17"/>
</p:tagLst>
</file>

<file path=ppt/tags/tag8.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19"/>
</p:tagLst>
</file>

<file path=ppt/tags/tag9.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Straight Connector 20"/>
</p:tagLst>
</file>

<file path=ppt/tags/tag10.xml><?xml version="1.0" encoding="utf-8"?>
<p:tagLst xmlns:a="http://schemas.openxmlformats.org/drawingml/2006/main" xmlns:r="http://schemas.openxmlformats.org/officeDocument/2006/relationships" xmlns:p="http://schemas.openxmlformats.org/presentationml/2006/main">
  <p:tag name="MH" val="20170414083924"/>
  <p:tag name="MH_LIBRARY" val="GRAPHIC"/>
  <p:tag name="MH_ORDER" val="TextBox 21"/>
</p:tagLst>
</file>

<file path=ppt/tags/tag11.xml><?xml version="1.0" encoding="utf-8"?>
<p:tagLst xmlns:a="http://schemas.openxmlformats.org/drawingml/2006/main" xmlns:r="http://schemas.openxmlformats.org/officeDocument/2006/relationships" xmlns:p="http://schemas.openxmlformats.org/presentationml/2006/main">
  <p:tag name="GENSWF_ADVANCE_TIME" val="0.00"/>
  <p:tag name="ISPRING_CUSTOM_TIMING_USED" val="0"/>
  <p:tag name="ISPRING_SLIDE_INDENT_LEVEL" val="0"/>
</p:tagLst>
</file>

<file path=ppt/tags/tag12.xml><?xml version="1.0" encoding="utf-8"?>
<p:tagLst xmlns:a="http://schemas.openxmlformats.org/drawingml/2006/main" xmlns:r="http://schemas.openxmlformats.org/officeDocument/2006/relationships" xmlns:p="http://schemas.openxmlformats.org/presentationml/2006/main">
  <p:tag name="GENSWF_ADVANCE_TIME" val="0.00"/>
  <p:tag name="ISPRING_CUSTOM_TIMING_USED" val="0"/>
  <p:tag name="ISPRING_SLIDE_INDENT_LEVEL" val="0"/>
</p:tagLst>
</file>

<file path=ppt/theme/theme1.xml><?xml version="1.0" encoding="utf-8"?>
<a:theme xmlns:a="http://schemas.openxmlformats.org/drawingml/2006/main" name="Office 主题">
  <a:themeElements>
    <a:clrScheme name="自定义 3427">
      <a:dk1>
        <a:sysClr val="windowText" lastClr="000000"/>
      </a:dk1>
      <a:lt1>
        <a:srgbClr val="FFFFFF"/>
      </a:lt1>
      <a:dk2>
        <a:srgbClr val="5B3724"/>
      </a:dk2>
      <a:lt2>
        <a:srgbClr val="C39568"/>
      </a:lt2>
      <a:accent1>
        <a:srgbClr val="C39568"/>
      </a:accent1>
      <a:accent2>
        <a:srgbClr val="5B3724"/>
      </a:accent2>
      <a:accent3>
        <a:srgbClr val="C39568"/>
      </a:accent3>
      <a:accent4>
        <a:srgbClr val="5B3724"/>
      </a:accent4>
      <a:accent5>
        <a:srgbClr val="C39568"/>
      </a:accent5>
      <a:accent6>
        <a:srgbClr val="5B3724"/>
      </a:accent6>
      <a:hlink>
        <a:srgbClr val="92D050"/>
      </a:hlink>
      <a:folHlink>
        <a:srgbClr val="2BAE2A"/>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1044</TotalTime>
  <Words>1152</Words>
  <Application>Microsoft Macintosh PowerPoint</Application>
  <PresentationFormat>宽屏</PresentationFormat>
  <Paragraphs>153</Paragraphs>
  <Slides>23</Slides>
  <Notes>11</Notes>
  <HiddenSlides>0</HiddenSlides>
  <MMClips>1</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23</vt:i4>
      </vt:variant>
    </vt:vector>
  </HeadingPairs>
  <TitlesOfParts>
    <vt:vector size="35" baseType="lpstr">
      <vt:lpstr>方正兰亭黑简体</vt:lpstr>
      <vt:lpstr>华康俪金黑W8</vt:lpstr>
      <vt:lpstr>微软雅黑</vt:lpstr>
      <vt:lpstr>幼圆</vt:lpstr>
      <vt:lpstr>Arial</vt:lpstr>
      <vt:lpstr>Arial Black</vt:lpstr>
      <vt:lpstr>Calibri</vt:lpstr>
      <vt:lpstr>Impact</vt:lpstr>
      <vt:lpstr>Times</vt:lpstr>
      <vt:lpstr>Times New Roman</vt:lpstr>
      <vt:lpstr>Tunga</vt:lpstr>
      <vt:lpstr>Office 主题</vt:lpstr>
      <vt:lpstr>PowerPoint 演示文稿</vt:lpstr>
      <vt:lpstr>PowerPoint 演示文稿</vt:lpstr>
      <vt:lpstr>PowerPoint 演示文稿</vt:lpstr>
      <vt:lpstr>Changes in educational styles and academic procrastination</vt:lpstr>
      <vt:lpstr>Reasons for choosing this topic</vt:lpstr>
      <vt:lpstr>Reasons for choosing qualitative research</vt:lpstr>
      <vt:lpstr>Method </vt:lpstr>
      <vt:lpstr>PowerPoint 演示文稿</vt:lpstr>
      <vt:lpstr>Blog 2 </vt:lpstr>
      <vt:lpstr>The advantage and disadvantages of In-depth interview</vt:lpstr>
      <vt:lpstr>The advantage and disadvantages of Case study</vt:lpstr>
      <vt:lpstr>Factors related to academic procrastination in online education</vt:lpstr>
      <vt:lpstr>External factors intervention attempts</vt:lpstr>
      <vt:lpstr>PowerPoint 演示文稿</vt:lpstr>
      <vt:lpstr>TMT - Temporal Motivation Theory </vt:lpstr>
      <vt:lpstr>Date collection</vt:lpstr>
      <vt:lpstr>Personal experience</vt:lpstr>
      <vt:lpstr>Blog 3</vt:lpstr>
      <vt:lpstr>Ethical issues</vt:lpstr>
      <vt:lpstr>PowerPoint 演示文稿</vt:lpstr>
      <vt:lpstr>PowerPoint 演示文稿</vt:lpstr>
      <vt:lpstr>PowerPoint 演示文稿</vt:lpstr>
      <vt:lpstr>PowerPoint 演示文稿</vt:lpstr>
    </vt:vector>
  </TitlesOfParts>
  <Manager>风云办公</Manager>
  <Company>上海剑姬网络科技有限公司</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风云办公PPT模板</dc:title>
  <dc:creator>风云办公</dc:creator>
  <cp:keywords>风云办公</cp:keywords>
  <dc:description>风云办公 http://www.ppt118.com</dc:description>
  <cp:lastModifiedBy>Qiushi Song (2005836)</cp:lastModifiedBy>
  <cp:revision>92</cp:revision>
  <dcterms:created xsi:type="dcterms:W3CDTF">2015-05-05T08:02:14Z</dcterms:created>
  <dcterms:modified xsi:type="dcterms:W3CDTF">2021-05-21T09:02:41Z</dcterms:modified>
</cp:coreProperties>
</file>