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4"/>
  </p:notesMasterIdLst>
  <p:sldIdLst>
    <p:sldId id="256" r:id="rId5"/>
    <p:sldId id="257" r:id="rId6"/>
    <p:sldId id="258" r:id="rId7"/>
    <p:sldId id="282" r:id="rId8"/>
    <p:sldId id="259" r:id="rId9"/>
    <p:sldId id="261" r:id="rId10"/>
    <p:sldId id="273" r:id="rId11"/>
    <p:sldId id="271" r:id="rId12"/>
    <p:sldId id="265" r:id="rId13"/>
    <p:sldId id="276" r:id="rId14"/>
    <p:sldId id="277" r:id="rId15"/>
    <p:sldId id="280" r:id="rId16"/>
    <p:sldId id="279" r:id="rId17"/>
    <p:sldId id="283" r:id="rId18"/>
    <p:sldId id="284" r:id="rId19"/>
    <p:sldId id="278" r:id="rId20"/>
    <p:sldId id="267" r:id="rId21"/>
    <p:sldId id="275" r:id="rId22"/>
    <p:sldId id="281"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015" autoAdjust="0"/>
    <p:restoredTop sz="94718"/>
  </p:normalViewPr>
  <p:slideViewPr>
    <p:cSldViewPr snapToGrid="0">
      <p:cViewPr varScale="1">
        <p:scale>
          <a:sx n="72" d="100"/>
          <a:sy n="72" d="100"/>
        </p:scale>
        <p:origin x="330" y="66"/>
      </p:cViewPr>
      <p:guideLst/>
    </p:cSldViewPr>
  </p:slideViewPr>
  <p:notesTextViewPr>
    <p:cViewPr>
      <p:scale>
        <a:sx n="1" d="1"/>
        <a:sy n="1" d="1"/>
      </p:scale>
      <p:origin x="0" y="0"/>
    </p:cViewPr>
  </p:notesTextViewPr>
  <p:sorterViewPr>
    <p:cViewPr>
      <p:scale>
        <a:sx n="126" d="100"/>
        <a:sy n="12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 M Taylor" userId="22317e82-0949-4eae-9692-97026b61cfe3" providerId="ADAL" clId="{22852C7D-8291-418A-A59A-2BB7360A66BC}"/>
    <pc:docChg chg="custSel addSld modSld">
      <pc:chgData name="Nichola M Taylor" userId="22317e82-0949-4eae-9692-97026b61cfe3" providerId="ADAL" clId="{22852C7D-8291-418A-A59A-2BB7360A66BC}" dt="2022-11-10T12:10:21.238" v="634" actId="20577"/>
      <pc:docMkLst>
        <pc:docMk/>
      </pc:docMkLst>
      <pc:sldChg chg="modSp mod">
        <pc:chgData name="Nichola M Taylor" userId="22317e82-0949-4eae-9692-97026b61cfe3" providerId="ADAL" clId="{22852C7D-8291-418A-A59A-2BB7360A66BC}" dt="2022-11-10T12:10:21.238" v="634" actId="20577"/>
        <pc:sldMkLst>
          <pc:docMk/>
          <pc:sldMk cId="467298988" sldId="278"/>
        </pc:sldMkLst>
        <pc:spChg chg="mod">
          <ac:chgData name="Nichola M Taylor" userId="22317e82-0949-4eae-9692-97026b61cfe3" providerId="ADAL" clId="{22852C7D-8291-418A-A59A-2BB7360A66BC}" dt="2022-11-10T12:10:21.238" v="634" actId="20577"/>
          <ac:spMkLst>
            <pc:docMk/>
            <pc:sldMk cId="467298988" sldId="278"/>
            <ac:spMk id="3" creationId="{95353C02-2251-C068-2CB2-897199B28C52}"/>
          </ac:spMkLst>
        </pc:spChg>
      </pc:sldChg>
      <pc:sldChg chg="modSp new mod">
        <pc:chgData name="Nichola M Taylor" userId="22317e82-0949-4eae-9692-97026b61cfe3" providerId="ADAL" clId="{22852C7D-8291-418A-A59A-2BB7360A66BC}" dt="2022-11-10T12:05:52.762" v="368" actId="14100"/>
        <pc:sldMkLst>
          <pc:docMk/>
          <pc:sldMk cId="4028915775" sldId="284"/>
        </pc:sldMkLst>
        <pc:spChg chg="mod">
          <ac:chgData name="Nichola M Taylor" userId="22317e82-0949-4eae-9692-97026b61cfe3" providerId="ADAL" clId="{22852C7D-8291-418A-A59A-2BB7360A66BC}" dt="2022-11-10T12:05:44.732" v="366" actId="14100"/>
          <ac:spMkLst>
            <pc:docMk/>
            <pc:sldMk cId="4028915775" sldId="284"/>
            <ac:spMk id="2" creationId="{A5FF6770-0BFD-F353-8421-C61F0AD45ACD}"/>
          </ac:spMkLst>
        </pc:spChg>
        <pc:spChg chg="mod">
          <ac:chgData name="Nichola M Taylor" userId="22317e82-0949-4eae-9692-97026b61cfe3" providerId="ADAL" clId="{22852C7D-8291-418A-A59A-2BB7360A66BC}" dt="2022-11-10T12:05:52.762" v="368" actId="14100"/>
          <ac:spMkLst>
            <pc:docMk/>
            <pc:sldMk cId="4028915775" sldId="284"/>
            <ac:spMk id="3" creationId="{071D40DD-BC4D-C35E-17A2-F570C599DE5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11/10/2022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DD9C8446-696E-6942-B6C8-CC9CAD0B34E0}" type="datetime1">
              <a:rPr lang="en-US" smtClean="0"/>
              <a:pPr/>
              <a:t>11/10/2022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fld id="{F5592931-05C6-8543-8B6E-A8BD29BD5C2B}" type="datetime1">
              <a:rPr lang="en-US" smtClean="0"/>
              <a:pPr/>
              <a:t>11/10/2022</a:t>
            </a:fld>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anchor="b">
            <a:noAutofit/>
          </a:bodyPr>
          <a:lstStyle>
            <a:lvl1pPr algn="l">
              <a:defRPr sz="6000" b="1">
                <a:solidFill>
                  <a:schemeClr val="bg1"/>
                </a:solidFill>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7E7AB22C-8B7E-9B4A-8C65-396C3C874D86}" type="datetime1">
              <a:rPr lang="en-US" smtClean="0"/>
              <a:pPr/>
              <a:t>11/10/2022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8CE9AC2A-20AD-8C48-B5EB-B5322BDBCDEE}" type="datetime1">
              <a:rPr lang="en-US" smtClean="0"/>
              <a:pPr/>
              <a:t>11/10/2022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a:noAutofit/>
          </a:bodyPr>
          <a:lstStyle>
            <a:lvl1pPr algn="ctr">
              <a:lnSpc>
                <a:spcPct val="100000"/>
              </a:lnSpc>
              <a:defRPr sz="4600">
                <a:solidFill>
                  <a:schemeClr val="bg1"/>
                </a:solidFill>
                <a:latin typeface="+mj-lt"/>
              </a:defRPr>
            </a:lvl1pPr>
          </a:lstStyle>
          <a:p>
            <a:r>
              <a:rPr lang="en-US"/>
              <a:t>Click to edit Master title style</a:t>
            </a:r>
            <a:endParaRPr lang="en-US" dirty="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a:r>
              <a:rPr lang="en-US"/>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noAutofit/>
          </a:bodyPr>
          <a:lstStyle>
            <a:lvl1pPr>
              <a:defRPr>
                <a:solidFill>
                  <a:schemeClr val="accent2"/>
                </a:solidFill>
                <a:latin typeface="+mn-lt"/>
              </a:defRPr>
            </a:lvl1pPr>
          </a:lstStyle>
          <a:p>
            <a:fld id="{4CF75428-5BE0-934D-BB71-675F8E23A386}" type="datetime1">
              <a:rPr lang="en-US" smtClean="0"/>
              <a:pPr/>
              <a:t>11/10/2022</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noAutofit/>
          </a:bodyPr>
          <a:lstStyle>
            <a:lvl1pPr>
              <a:defRPr>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a:noAutofit/>
          </a:bodyPr>
          <a:lstStyle>
            <a:lvl1pPr>
              <a:defRPr>
                <a:solidFill>
                  <a:schemeClr val="accent3"/>
                </a:solidFill>
                <a:latin typeface="+mn-lt"/>
              </a:defRPr>
            </a:lvl1pPr>
          </a:lstStyle>
          <a:p>
            <a:fld id="{9A85C5CA-AE29-AB4C-8F85-0373C72001D8}" type="datetime1">
              <a:rPr lang="en-US" smtClean="0"/>
              <a:pPr/>
              <a:t>11/10/2022</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a:noAutofit/>
          </a:bodyPr>
          <a:lstStyle>
            <a:lvl1pPr>
              <a:defRPr>
                <a:solidFill>
                  <a:schemeClr val="accent3"/>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a:noAutofit/>
          </a:bodyPr>
          <a:lstStyle>
            <a:lvl1pPr>
              <a:defRPr>
                <a:solidFill>
                  <a:schemeClr val="accent3"/>
                </a:solidFill>
                <a:latin typeface="+mn-lt"/>
              </a:defRPr>
            </a:lvl1pPr>
          </a:lstStyle>
          <a:p>
            <a:fld id="{75594855-01E8-5A4B-B2B8-E2ECEF879100}" type="datetime1">
              <a:rPr lang="en-US" smtClean="0"/>
              <a:pPr/>
              <a:t>11/10/2022</a:t>
            </a:fld>
            <a:endParaRPr lang="en-US" dirty="0"/>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a:noAutofit/>
          </a:bodyPr>
          <a:lstStyle>
            <a:lvl1pPr>
              <a:defRPr>
                <a:solidFill>
                  <a:schemeClr val="accent3"/>
                </a:solidFill>
                <a:latin typeface="+mn-lt"/>
              </a:defRPr>
            </a:lvl1pPr>
          </a:lstStyle>
          <a:p>
            <a:r>
              <a:rPr lang="en-US" dirty="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solidFill>
                  <a:schemeClr val="bg1"/>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5F02DCD1-2C6B-F948-9F72-3BB0CF3D512E}" type="datetime1">
              <a:rPr lang="en-US" smtClean="0"/>
              <a:pPr/>
              <a:t>11/10/2022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C1583C39-01BF-7F43-854C-FBB4E9AB6B0C}" type="datetime1">
              <a:rPr lang="en-US" smtClean="0"/>
              <a:pPr/>
              <a:t>11/10/2022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4B103E64-1627-9140-8127-1849FED275E1}" type="datetime1">
              <a:rPr lang="en-US" smtClean="0"/>
              <a:pPr/>
              <a:t>11/10/2022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fld id="{B562DF68-3089-814D-8A14-C651FE91885E}" type="datetime1">
              <a:rPr lang="en-US" smtClean="0"/>
              <a:pPr/>
              <a:t>11/10/2022</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hyperlink" Target="https://www.sciencedirect.com/" TargetMode="External"/><Relationship Id="rId2" Type="http://schemas.openxmlformats.org/officeDocument/2006/relationships/hyperlink" Target="https://www.afterburner.com/" TargetMode="External"/><Relationship Id="rId1" Type="http://schemas.openxmlformats.org/officeDocument/2006/relationships/slideLayout" Target="../slideLayouts/slideLayout2.xml"/><Relationship Id="rId5" Type="http://schemas.openxmlformats.org/officeDocument/2006/relationships/hyperlink" Target="https://uk.indeed.com/" TargetMode="External"/><Relationship Id="rId4" Type="http://schemas.openxmlformats.org/officeDocument/2006/relationships/hyperlink" Target="https://www.youthlinkscotland.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1122363"/>
            <a:ext cx="7096933" cy="2387600"/>
          </a:xfrm>
        </p:spPr>
        <p:txBody>
          <a:bodyPr/>
          <a:lstStyle/>
          <a:p>
            <a:r>
              <a:rPr lang="en-US" dirty="0"/>
              <a:t>Academic Study Skills</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167493" y="3602038"/>
            <a:ext cx="9500507" cy="806675"/>
          </a:xfrm>
        </p:spPr>
        <p:txBody>
          <a:bodyPr/>
          <a:lstStyle/>
          <a:p>
            <a:r>
              <a:rPr lang="en-US" dirty="0"/>
              <a:t>Nichola Taylor 			ECGE4003Q</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1325563"/>
          </a:xfrm>
        </p:spPr>
        <p:txBody>
          <a:bodyPr/>
          <a:lstStyle/>
          <a:p>
            <a:r>
              <a:rPr lang="en-US" dirty="0">
                <a:latin typeface="Arial Black" panose="020B0A04020102020204" pitchFamily="34" charset="0"/>
              </a:rPr>
              <a:t>Introduction</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67493" y="2017467"/>
            <a:ext cx="9779182" cy="3366815"/>
          </a:xfrm>
        </p:spPr>
        <p:txBody>
          <a:bodyPr vert="horz" lIns="91440" tIns="45720" rIns="91440" bIns="45720" rtlCol="0" anchor="t">
            <a:normAutofit fontScale="92500" lnSpcReduction="20000"/>
          </a:bodyPr>
          <a:lstStyle/>
          <a:p>
            <a:pPr marL="457200" indent="-457200">
              <a:buFont typeface="Wingdings" panose="05000000000000000000" pitchFamily="2" charset="2"/>
              <a:buChar char="v"/>
            </a:pPr>
            <a:r>
              <a:rPr lang="en-US" dirty="0">
                <a:latin typeface="Arial" panose="020B0604020202020204" pitchFamily="34" charset="0"/>
                <a:cs typeface="Arial" panose="020B0604020202020204" pitchFamily="34" charset="0"/>
              </a:rPr>
              <a:t>Time Management </a:t>
            </a:r>
          </a:p>
          <a:p>
            <a:pPr marL="457200" indent="-457200">
              <a:buFont typeface="Wingdings" panose="05000000000000000000" pitchFamily="2" charset="2"/>
              <a:buChar char="v"/>
            </a:pPr>
            <a:r>
              <a:rPr lang="en-US" dirty="0">
                <a:latin typeface="Arial" panose="020B0604020202020204" pitchFamily="34" charset="0"/>
                <a:cs typeface="Arial" panose="020B0604020202020204" pitchFamily="34" charset="0"/>
              </a:rPr>
              <a:t>Communication</a:t>
            </a:r>
          </a:p>
          <a:p>
            <a:pPr marL="457200" indent="-457200">
              <a:buFont typeface="Wingdings" panose="05000000000000000000" pitchFamily="2" charset="2"/>
              <a:buChar char="v"/>
            </a:pPr>
            <a:r>
              <a:rPr lang="en-US" dirty="0">
                <a:latin typeface="Arial" panose="020B0604020202020204" pitchFamily="34" charset="0"/>
                <a:cs typeface="Arial" panose="020B0604020202020204" pitchFamily="34" charset="0"/>
              </a:rPr>
              <a:t>Managing Stress and Well-being</a:t>
            </a:r>
          </a:p>
          <a:p>
            <a:pPr marL="457200" indent="-457200">
              <a:buFont typeface="Wingdings" panose="05000000000000000000" pitchFamily="2" charset="2"/>
              <a:buChar char="v"/>
            </a:pPr>
            <a:r>
              <a:rPr lang="en-US" dirty="0">
                <a:latin typeface="Arial" panose="020B0604020202020204" pitchFamily="34" charset="0"/>
                <a:cs typeface="Arial" panose="020B0604020202020204" pitchFamily="34" charset="0"/>
              </a:rPr>
              <a:t>Transferring into Youth Work</a:t>
            </a:r>
          </a:p>
          <a:p>
            <a:pPr marL="457200" indent="-457200">
              <a:buFont typeface="Wingdings" panose="05000000000000000000" pitchFamily="2" charset="2"/>
              <a:buChar char="v"/>
            </a:pPr>
            <a:r>
              <a:rPr lang="en-US" dirty="0">
                <a:latin typeface="Arial" panose="020B0604020202020204" pitchFamily="34" charset="0"/>
                <a:cs typeface="Arial" panose="020B0604020202020204" pitchFamily="34" charset="0"/>
              </a:rPr>
              <a:t>Why are they important skills for the workplace </a:t>
            </a:r>
          </a:p>
          <a:p>
            <a:pPr marL="457200" indent="-457200">
              <a:buFont typeface="Wingdings" panose="05000000000000000000" pitchFamily="2" charset="2"/>
              <a:buChar char="v"/>
            </a:pPr>
            <a:r>
              <a:rPr lang="en-US" dirty="0">
                <a:latin typeface="Arial" panose="020B0604020202020204" pitchFamily="34" charset="0"/>
                <a:cs typeface="Arial" panose="020B0604020202020204" pitchFamily="34" charset="0"/>
              </a:rPr>
              <a:t>Personal Development Plan</a:t>
            </a:r>
          </a:p>
          <a:p>
            <a:endParaRPr lang="en-US" dirty="0">
              <a:latin typeface="Arial Black" panose="020B0A04020102020204" pitchFamily="34" charset="0"/>
            </a:endParaRPr>
          </a:p>
          <a:p>
            <a:r>
              <a:rPr lang="en-US" dirty="0">
                <a:latin typeface="Arial Black" panose="020B0A04020102020204" pitchFamily="34" charset="0"/>
              </a:rPr>
              <a:t> </a:t>
            </a:r>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1167492" y="381000"/>
            <a:ext cx="9779183" cy="1325563"/>
          </a:xfrm>
        </p:spPr>
        <p:txBody>
          <a:bodyPr/>
          <a:lstStyle/>
          <a:p>
            <a:r>
              <a:rPr lang="en-US" dirty="0">
                <a:latin typeface="Arial Black" panose="020B0A04020102020204" pitchFamily="34" charset="0"/>
              </a:rPr>
              <a:t>Introduction</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1167492" y="2653167"/>
            <a:ext cx="9779183" cy="3436483"/>
          </a:xfrm>
        </p:spPr>
        <p:txBody>
          <a:bodyPr vert="horz" lIns="91440" tIns="45720" rIns="91440" bIns="45720" rtlCol="0" anchor="t">
            <a:normAutofit/>
          </a:bodyPr>
          <a:lstStyle/>
          <a:p>
            <a:r>
              <a:rPr lang="en-US" dirty="0">
                <a:solidFill>
                  <a:schemeClr val="tx1"/>
                </a:solidFill>
                <a:latin typeface="Arial" panose="020B0604020202020204" pitchFamily="34" charset="0"/>
                <a:cs typeface="Arial" panose="020B0604020202020204" pitchFamily="34" charset="0"/>
              </a:rPr>
              <a:t>This presentation will discuss the three skills I have identified which I feel are imperative abilities to have as student and youth worker. I will discuss each skill individually and </a:t>
            </a:r>
            <a:r>
              <a:rPr lang="en-GB" dirty="0">
                <a:solidFill>
                  <a:schemeClr val="tx1"/>
                </a:solidFill>
                <a:latin typeface="Arial" panose="020B0604020202020204" pitchFamily="34" charset="0"/>
                <a:cs typeface="Arial" panose="020B0604020202020204" pitchFamily="34" charset="0"/>
              </a:rPr>
              <a:t>how these skills can be transferred to Youth Work and why they are important for the workplace. Furthermore, I will discuss what skills I have identified for my academic personal development plan.</a:t>
            </a: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12"/>
          </p:nvPr>
        </p:nvSpPr>
        <p:spPr>
          <a:xfrm>
            <a:off x="10206318" y="6356350"/>
            <a:ext cx="1604682" cy="365125"/>
          </a:xfrm>
        </p:spPr>
        <p:txBody>
          <a:bodyPr/>
          <a:lstStyle/>
          <a:p>
            <a:fld id="{294A09A9-5501-47C1-A89A-A340965A2BE2}" type="slidenum">
              <a:rPr lang="en-US" smtClean="0"/>
              <a:pPr/>
              <a:t>3</a:t>
            </a:fld>
            <a:endParaRPr lang="en-US" dirty="0"/>
          </a:p>
        </p:txBody>
      </p:sp>
    </p:spTree>
    <p:extLst>
      <p:ext uri="{BB962C8B-B14F-4D97-AF65-F5344CB8AC3E}">
        <p14:creationId xmlns:p14="http://schemas.microsoft.com/office/powerpoint/2010/main" val="1639799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E70CE26E-152E-C652-87A4-A66FBCAE1222}"/>
              </a:ext>
            </a:extLst>
          </p:cNvPr>
          <p:cNvSpPr>
            <a:spLocks noGrp="1"/>
          </p:cNvSpPr>
          <p:nvPr>
            <p:ph type="title"/>
          </p:nvPr>
        </p:nvSpPr>
        <p:spPr/>
        <p:txBody>
          <a:bodyPr/>
          <a:lstStyle/>
          <a:p>
            <a:r>
              <a:rPr lang="en-US" dirty="0">
                <a:solidFill>
                  <a:schemeClr val="tx1"/>
                </a:solidFill>
                <a:latin typeface="Arial Black" panose="020B0A04020102020204" pitchFamily="34" charset="0"/>
              </a:rPr>
              <a:t>Study Skills</a:t>
            </a:r>
          </a:p>
        </p:txBody>
      </p:sp>
      <p:sp>
        <p:nvSpPr>
          <p:cNvPr id="9" name="Content Placeholder 8">
            <a:extLst>
              <a:ext uri="{FF2B5EF4-FFF2-40B4-BE49-F238E27FC236}">
                <a16:creationId xmlns:a16="http://schemas.microsoft.com/office/drawing/2014/main" id="{C4005C0A-1DCC-BACA-5C69-2776155BDDE4}"/>
              </a:ext>
            </a:extLst>
          </p:cNvPr>
          <p:cNvSpPr>
            <a:spLocks noGrp="1"/>
          </p:cNvSpPr>
          <p:nvPr>
            <p:ph idx="1"/>
          </p:nvPr>
        </p:nvSpPr>
        <p:spPr/>
        <p:txBody>
          <a:bodyPr/>
          <a:lstStyle/>
          <a:p>
            <a:pPr>
              <a:lnSpc>
                <a:spcPct val="150000"/>
              </a:lnSpc>
            </a:pPr>
            <a:r>
              <a:rPr lang="en-GB" dirty="0">
                <a:solidFill>
                  <a:schemeClr val="tx1"/>
                </a:solidFill>
                <a:latin typeface="Arial" panose="020B0604020202020204" pitchFamily="34" charset="0"/>
                <a:cs typeface="Arial" panose="020B0604020202020204" pitchFamily="34" charset="0"/>
              </a:rPr>
              <a:t>Skills you need define study skills as; Study skills are the skills you need to enable you to study and learn efficiently – they are an important set of transferable life skills (Skills you need, 2022).</a:t>
            </a:r>
          </a:p>
        </p:txBody>
      </p:sp>
      <p:sp>
        <p:nvSpPr>
          <p:cNvPr id="6" name="Slide Number Placeholder 5">
            <a:extLst>
              <a:ext uri="{FF2B5EF4-FFF2-40B4-BE49-F238E27FC236}">
                <a16:creationId xmlns:a16="http://schemas.microsoft.com/office/drawing/2014/main" id="{8064155D-4E47-7F3A-CCAC-31BAE1C312B1}"/>
              </a:ext>
            </a:extLst>
          </p:cNvPr>
          <p:cNvSpPr>
            <a:spLocks noGrp="1"/>
          </p:cNvSpPr>
          <p:nvPr>
            <p:ph type="sldNum" sz="quarter" idx="4"/>
          </p:nvPr>
        </p:nvSpPr>
        <p:spPr/>
        <p:txBody>
          <a:bodyPr anchor="ctr">
            <a:normAutofit/>
          </a:bodyPr>
          <a:lstStyle/>
          <a:p>
            <a:pPr>
              <a:spcAft>
                <a:spcPts val="600"/>
              </a:spcAft>
            </a:pPr>
            <a:fld id="{294A09A9-5501-47C1-A89A-A340965A2BE2}" type="slidenum">
              <a:rPr lang="en-US" smtClean="0"/>
              <a:pPr>
                <a:spcAft>
                  <a:spcPts val="600"/>
                </a:spcAft>
              </a:pPr>
              <a:t>4</a:t>
            </a:fld>
            <a:endParaRPr lang="en-US"/>
          </a:p>
        </p:txBody>
      </p:sp>
    </p:spTree>
    <p:extLst>
      <p:ext uri="{BB962C8B-B14F-4D97-AF65-F5344CB8AC3E}">
        <p14:creationId xmlns:p14="http://schemas.microsoft.com/office/powerpoint/2010/main" val="19222679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569843" y="198784"/>
            <a:ext cx="8242853" cy="1406102"/>
          </a:xfrm>
        </p:spPr>
        <p:txBody>
          <a:bodyPr/>
          <a:lstStyle/>
          <a:p>
            <a:r>
              <a:rPr lang="en-US" dirty="0">
                <a:solidFill>
                  <a:schemeClr val="tx1"/>
                </a:solidFill>
                <a:latin typeface="Arial Black" panose="020B0A04020102020204" pitchFamily="34" charset="0"/>
              </a:rPr>
              <a:t>Time Management </a:t>
            </a:r>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331304" y="1762539"/>
            <a:ext cx="11237844" cy="4426226"/>
          </a:xfrm>
        </p:spPr>
        <p:txBody>
          <a:bodyPr vert="horz" lIns="91440" tIns="45720" rIns="91440" bIns="45720" rtlCol="0" anchor="t">
            <a:normAutofit/>
          </a:bodyPr>
          <a:lstStyle/>
          <a:p>
            <a:pPr algn="just">
              <a:lnSpc>
                <a:spcPct val="107000"/>
              </a:lnSpc>
              <a:spcAft>
                <a:spcPts val="800"/>
              </a:spcAft>
            </a:pPr>
            <a:r>
              <a:rPr lang="en-GB" sz="30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MindTools define Time Management as;</a:t>
            </a:r>
            <a:endParaRPr lang="en-GB" sz="3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30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Time management is the process of organising and planning how to divide your time between different activities. Get it right, and you'll end up working smarter, not harder, to get more done in less time – even when time is tight, and pressures are high.</a:t>
            </a:r>
            <a:endParaRPr lang="en-GB" sz="3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179705" marR="179705" algn="r">
              <a:lnSpc>
                <a:spcPct val="107000"/>
              </a:lnSpc>
              <a:spcAft>
                <a:spcPts val="800"/>
              </a:spcAft>
            </a:pPr>
            <a:r>
              <a:rPr lang="en-GB" sz="30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(MindTools, No date).</a:t>
            </a:r>
            <a:endParaRPr lang="en-GB" sz="3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446797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3047E-FBFD-4F79-BCA5-10E69740F030}"/>
              </a:ext>
            </a:extLst>
          </p:cNvPr>
          <p:cNvSpPr>
            <a:spLocks noGrp="1"/>
          </p:cNvSpPr>
          <p:nvPr>
            <p:ph type="title"/>
          </p:nvPr>
        </p:nvSpPr>
        <p:spPr/>
        <p:txBody>
          <a:bodyPr/>
          <a:lstStyle/>
          <a:p>
            <a:pPr algn="ctr"/>
            <a:r>
              <a:rPr lang="en-US" dirty="0">
                <a:solidFill>
                  <a:schemeClr val="tx1"/>
                </a:solidFill>
                <a:latin typeface="Arial Black" panose="020B0A04020102020204" pitchFamily="34" charset="0"/>
              </a:rPr>
              <a:t>Time Management </a:t>
            </a:r>
          </a:p>
        </p:txBody>
      </p:sp>
      <p:sp>
        <p:nvSpPr>
          <p:cNvPr id="16" name="Content Placeholder 15">
            <a:extLst>
              <a:ext uri="{FF2B5EF4-FFF2-40B4-BE49-F238E27FC236}">
                <a16:creationId xmlns:a16="http://schemas.microsoft.com/office/drawing/2014/main" id="{675DC819-951E-6195-BFA9-1F90AAED4F83}"/>
              </a:ext>
            </a:extLst>
          </p:cNvPr>
          <p:cNvSpPr>
            <a:spLocks noGrp="1"/>
          </p:cNvSpPr>
          <p:nvPr>
            <p:ph idx="1"/>
          </p:nvPr>
        </p:nvSpPr>
        <p:spPr>
          <a:xfrm>
            <a:off x="381000" y="2006600"/>
            <a:ext cx="11429999" cy="4349750"/>
          </a:xfrm>
        </p:spPr>
        <p:txBody>
          <a:bodyPr/>
          <a:lstStyle/>
          <a:p>
            <a:pPr marL="457200" indent="-457200" algn="just">
              <a:buFont typeface="Wingdings" panose="05000000000000000000" pitchFamily="2" charset="2"/>
              <a:buChar char="v"/>
            </a:pPr>
            <a:r>
              <a:rPr lang="en-GB" sz="2400" dirty="0">
                <a:solidFill>
                  <a:schemeClr val="tx1"/>
                </a:solidFill>
                <a:latin typeface="Arial" panose="020B0604020202020204" pitchFamily="34" charset="0"/>
                <a:cs typeface="Arial" panose="020B0604020202020204" pitchFamily="34" charset="0"/>
              </a:rPr>
              <a:t>Be Systematic – In thinking about your time management and in your understanding of how you use your time.</a:t>
            </a:r>
          </a:p>
          <a:p>
            <a:pPr marL="457200" indent="-457200" algn="just">
              <a:buFont typeface="Wingdings" panose="05000000000000000000" pitchFamily="2" charset="2"/>
              <a:buChar char="v"/>
            </a:pPr>
            <a:r>
              <a:rPr lang="en-GB" sz="2400" dirty="0">
                <a:solidFill>
                  <a:schemeClr val="tx1"/>
                </a:solidFill>
                <a:latin typeface="Arial" panose="020B0604020202020204" pitchFamily="34" charset="0"/>
                <a:cs typeface="Arial" panose="020B0604020202020204" pitchFamily="34" charset="0"/>
              </a:rPr>
              <a:t>Find out – Your requirements and how much time does the course require.</a:t>
            </a:r>
          </a:p>
          <a:p>
            <a:pPr marL="457200" indent="-457200" algn="just">
              <a:buFont typeface="Wingdings" panose="05000000000000000000" pitchFamily="2" charset="2"/>
              <a:buChar char="v"/>
            </a:pPr>
            <a:r>
              <a:rPr lang="en-GB" sz="2400" dirty="0">
                <a:solidFill>
                  <a:schemeClr val="tx1"/>
                </a:solidFill>
                <a:latin typeface="Arial" panose="020B0604020202020204" pitchFamily="34" charset="0"/>
                <a:cs typeface="Arial" panose="020B0604020202020204" pitchFamily="34" charset="0"/>
              </a:rPr>
              <a:t>Clarity – How you use your time and being aware how long things take.</a:t>
            </a:r>
          </a:p>
          <a:p>
            <a:pPr marL="457200" indent="-457200" algn="just">
              <a:buFont typeface="Wingdings" panose="05000000000000000000" pitchFamily="2" charset="2"/>
              <a:buChar char="v"/>
            </a:pPr>
            <a:r>
              <a:rPr lang="en-GB" sz="2400" dirty="0">
                <a:solidFill>
                  <a:schemeClr val="tx1"/>
                </a:solidFill>
                <a:latin typeface="Arial" panose="020B0604020202020204" pitchFamily="34" charset="0"/>
                <a:cs typeface="Arial" panose="020B0604020202020204" pitchFamily="34" charset="0"/>
              </a:rPr>
              <a:t>Prioritise – It is hard finding time to do everything. Identify your priorities and start from there.</a:t>
            </a:r>
          </a:p>
          <a:p>
            <a:pPr marL="457200" indent="-457200" algn="just">
              <a:buFont typeface="Wingdings" panose="05000000000000000000" pitchFamily="2" charset="2"/>
              <a:buChar char="v"/>
            </a:pPr>
            <a:r>
              <a:rPr lang="en-GB" sz="2400" dirty="0">
                <a:solidFill>
                  <a:schemeClr val="tx1"/>
                </a:solidFill>
                <a:latin typeface="Arial" panose="020B0604020202020204" pitchFamily="34" charset="0"/>
                <a:cs typeface="Arial" panose="020B0604020202020204" pitchFamily="34" charset="0"/>
              </a:rPr>
              <a:t>Plan – Always put a plan in place and do your best to stick to it.</a:t>
            </a:r>
          </a:p>
          <a:p>
            <a:pPr marL="457200" indent="-457200" algn="just">
              <a:buFont typeface="Wingdings" panose="05000000000000000000" pitchFamily="2" charset="2"/>
              <a:buChar char="v"/>
            </a:pPr>
            <a:r>
              <a:rPr lang="en-GB" sz="2400" dirty="0">
                <a:solidFill>
                  <a:schemeClr val="tx1"/>
                </a:solidFill>
                <a:latin typeface="Arial" panose="020B0604020202020204" pitchFamily="34" charset="0"/>
                <a:cs typeface="Arial" panose="020B0604020202020204" pitchFamily="34" charset="0"/>
              </a:rPr>
              <a:t>Manage distractions and procrastination – understand how you can get distracted and put measures in place to keep on track.</a:t>
            </a:r>
          </a:p>
          <a:p>
            <a:endParaRPr lang="en-GB" dirty="0">
              <a:latin typeface="Arial" panose="020B0604020202020204" pitchFamily="34" charset="0"/>
              <a:cs typeface="Arial" panose="020B0604020202020204" pitchFamily="34" charset="0"/>
            </a:endParaRPr>
          </a:p>
          <a:p>
            <a:endParaRPr lang="en-GB" dirty="0"/>
          </a:p>
        </p:txBody>
      </p:sp>
      <p:sp>
        <p:nvSpPr>
          <p:cNvPr id="7" name="Slide Number Placeholder 6">
            <a:extLst>
              <a:ext uri="{FF2B5EF4-FFF2-40B4-BE49-F238E27FC236}">
                <a16:creationId xmlns:a16="http://schemas.microsoft.com/office/drawing/2014/main" id="{50A86E01-62BB-5145-A6C3-515717DD327C}"/>
              </a:ext>
            </a:extLst>
          </p:cNvPr>
          <p:cNvSpPr>
            <a:spLocks noGrp="1"/>
          </p:cNvSpPr>
          <p:nvPr>
            <p:ph type="sldNum" sz="quarter" idx="4"/>
          </p:nvPr>
        </p:nvSpPr>
        <p:spPr/>
        <p:txBody>
          <a:bodyPr/>
          <a:lstStyle/>
          <a:p>
            <a:fld id="{294A09A9-5501-47C1-A89A-A340965A2BE2}" type="slidenum">
              <a:rPr lang="en-US" smtClean="0"/>
              <a:pPr/>
              <a:t>6</a:t>
            </a:fld>
            <a:endParaRPr lang="en-US"/>
          </a:p>
        </p:txBody>
      </p:sp>
    </p:spTree>
    <p:extLst>
      <p:ext uri="{BB962C8B-B14F-4D97-AF65-F5344CB8AC3E}">
        <p14:creationId xmlns:p14="http://schemas.microsoft.com/office/powerpoint/2010/main" val="1527386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Effect transition="in" filter="fade">
                                      <p:cBhvr>
                                        <p:cTn id="7" dur="1000"/>
                                        <p:tgtEl>
                                          <p:spTgt spid="16">
                                            <p:txEl>
                                              <p:pRg st="0" end="0"/>
                                            </p:txEl>
                                          </p:spTgt>
                                        </p:tgtEl>
                                      </p:cBhvr>
                                    </p:animEffect>
                                    <p:anim calcmode="lin" valueType="num">
                                      <p:cBhvr>
                                        <p:cTn id="8"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6">
                                            <p:txEl>
                                              <p:pRg st="1" end="1"/>
                                            </p:txEl>
                                          </p:spTgt>
                                        </p:tgtEl>
                                        <p:attrNameLst>
                                          <p:attrName>style.visibility</p:attrName>
                                        </p:attrNameLst>
                                      </p:cBhvr>
                                      <p:to>
                                        <p:strVal val="visible"/>
                                      </p:to>
                                    </p:set>
                                    <p:animEffect transition="in" filter="fade">
                                      <p:cBhvr>
                                        <p:cTn id="14" dur="1000"/>
                                        <p:tgtEl>
                                          <p:spTgt spid="16">
                                            <p:txEl>
                                              <p:pRg st="1" end="1"/>
                                            </p:txEl>
                                          </p:spTgt>
                                        </p:tgtEl>
                                      </p:cBhvr>
                                    </p:animEffect>
                                    <p:anim calcmode="lin" valueType="num">
                                      <p:cBhvr>
                                        <p:cTn id="15" dur="1000" fill="hold"/>
                                        <p:tgtEl>
                                          <p:spTgt spid="1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6">
                                            <p:txEl>
                                              <p:pRg st="2" end="2"/>
                                            </p:txEl>
                                          </p:spTgt>
                                        </p:tgtEl>
                                        <p:attrNameLst>
                                          <p:attrName>style.visibility</p:attrName>
                                        </p:attrNameLst>
                                      </p:cBhvr>
                                      <p:to>
                                        <p:strVal val="visible"/>
                                      </p:to>
                                    </p:set>
                                    <p:animEffect transition="in" filter="fade">
                                      <p:cBhvr>
                                        <p:cTn id="21" dur="1000"/>
                                        <p:tgtEl>
                                          <p:spTgt spid="16">
                                            <p:txEl>
                                              <p:pRg st="2" end="2"/>
                                            </p:txEl>
                                          </p:spTgt>
                                        </p:tgtEl>
                                      </p:cBhvr>
                                    </p:animEffect>
                                    <p:anim calcmode="lin" valueType="num">
                                      <p:cBhvr>
                                        <p:cTn id="22" dur="1000" fill="hold"/>
                                        <p:tgtEl>
                                          <p:spTgt spid="1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6">
                                            <p:txEl>
                                              <p:pRg st="3" end="3"/>
                                            </p:txEl>
                                          </p:spTgt>
                                        </p:tgtEl>
                                        <p:attrNameLst>
                                          <p:attrName>style.visibility</p:attrName>
                                        </p:attrNameLst>
                                      </p:cBhvr>
                                      <p:to>
                                        <p:strVal val="visible"/>
                                      </p:to>
                                    </p:set>
                                    <p:animEffect transition="in" filter="fade">
                                      <p:cBhvr>
                                        <p:cTn id="28" dur="1000"/>
                                        <p:tgtEl>
                                          <p:spTgt spid="16">
                                            <p:txEl>
                                              <p:pRg st="3" end="3"/>
                                            </p:txEl>
                                          </p:spTgt>
                                        </p:tgtEl>
                                      </p:cBhvr>
                                    </p:animEffect>
                                    <p:anim calcmode="lin" valueType="num">
                                      <p:cBhvr>
                                        <p:cTn id="29" dur="1000" fill="hold"/>
                                        <p:tgtEl>
                                          <p:spTgt spid="1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6">
                                            <p:txEl>
                                              <p:pRg st="4" end="4"/>
                                            </p:txEl>
                                          </p:spTgt>
                                        </p:tgtEl>
                                        <p:attrNameLst>
                                          <p:attrName>style.visibility</p:attrName>
                                        </p:attrNameLst>
                                      </p:cBhvr>
                                      <p:to>
                                        <p:strVal val="visible"/>
                                      </p:to>
                                    </p:set>
                                    <p:animEffect transition="in" filter="fade">
                                      <p:cBhvr>
                                        <p:cTn id="35" dur="1000"/>
                                        <p:tgtEl>
                                          <p:spTgt spid="16">
                                            <p:txEl>
                                              <p:pRg st="4" end="4"/>
                                            </p:txEl>
                                          </p:spTgt>
                                        </p:tgtEl>
                                      </p:cBhvr>
                                    </p:animEffect>
                                    <p:anim calcmode="lin" valueType="num">
                                      <p:cBhvr>
                                        <p:cTn id="36" dur="1000" fill="hold"/>
                                        <p:tgtEl>
                                          <p:spTgt spid="1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6">
                                            <p:txEl>
                                              <p:pRg st="5" end="5"/>
                                            </p:txEl>
                                          </p:spTgt>
                                        </p:tgtEl>
                                        <p:attrNameLst>
                                          <p:attrName>style.visibility</p:attrName>
                                        </p:attrNameLst>
                                      </p:cBhvr>
                                      <p:to>
                                        <p:strVal val="visible"/>
                                      </p:to>
                                    </p:set>
                                    <p:animEffect transition="in" filter="fade">
                                      <p:cBhvr>
                                        <p:cTn id="42" dur="1000"/>
                                        <p:tgtEl>
                                          <p:spTgt spid="16">
                                            <p:txEl>
                                              <p:pRg st="5" end="5"/>
                                            </p:txEl>
                                          </p:spTgt>
                                        </p:tgtEl>
                                      </p:cBhvr>
                                    </p:animEffect>
                                    <p:anim calcmode="lin" valueType="num">
                                      <p:cBhvr>
                                        <p:cTn id="43" dur="1000" fill="hold"/>
                                        <p:tgtEl>
                                          <p:spTgt spid="16">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1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F65A7-995A-9F45-891C-82D9B9D40801}"/>
              </a:ext>
            </a:extLst>
          </p:cNvPr>
          <p:cNvSpPr>
            <a:spLocks noGrp="1"/>
          </p:cNvSpPr>
          <p:nvPr>
            <p:ph type="title"/>
          </p:nvPr>
        </p:nvSpPr>
        <p:spPr>
          <a:xfrm>
            <a:off x="1889961" y="1791018"/>
            <a:ext cx="8412079" cy="2810460"/>
          </a:xfrm>
        </p:spPr>
        <p:txBody>
          <a:bodyPr>
            <a:normAutofit/>
          </a:bodyPr>
          <a:lstStyle/>
          <a:p>
            <a:r>
              <a:rPr lang="en-US" sz="4400" dirty="0"/>
              <a:t>Communication – the human connection – is the key to personal and career success.</a:t>
            </a:r>
          </a:p>
        </p:txBody>
      </p:sp>
      <p:sp>
        <p:nvSpPr>
          <p:cNvPr id="13" name="Text Placeholder 5">
            <a:extLst>
              <a:ext uri="{FF2B5EF4-FFF2-40B4-BE49-F238E27FC236}">
                <a16:creationId xmlns:a16="http://schemas.microsoft.com/office/drawing/2014/main" id="{6118A1B7-08BA-6B43-BBA8-952377DF944D}"/>
              </a:ext>
            </a:extLst>
          </p:cNvPr>
          <p:cNvSpPr>
            <a:spLocks noGrp="1"/>
          </p:cNvSpPr>
          <p:nvPr>
            <p:ph type="body" sz="quarter" idx="13"/>
          </p:nvPr>
        </p:nvSpPr>
        <p:spPr>
          <a:xfrm>
            <a:off x="1502619" y="543354"/>
            <a:ext cx="1364297" cy="1094521"/>
          </a:xfrm>
        </p:spPr>
        <p:txBody>
          <a:bodyPr/>
          <a:lstStyle/>
          <a:p>
            <a:r>
              <a:rPr lang="en-US" dirty="0"/>
              <a:t>“</a:t>
            </a:r>
          </a:p>
        </p:txBody>
      </p:sp>
      <p:sp>
        <p:nvSpPr>
          <p:cNvPr id="7" name="Text Placeholder 6">
            <a:extLst>
              <a:ext uri="{FF2B5EF4-FFF2-40B4-BE49-F238E27FC236}">
                <a16:creationId xmlns:a16="http://schemas.microsoft.com/office/drawing/2014/main" id="{E178654B-08C9-4C41-8BEC-DFB720245862}"/>
              </a:ext>
            </a:extLst>
          </p:cNvPr>
          <p:cNvSpPr>
            <a:spLocks noGrp="1"/>
          </p:cNvSpPr>
          <p:nvPr>
            <p:ph type="body" sz="quarter" idx="14"/>
          </p:nvPr>
        </p:nvSpPr>
        <p:spPr>
          <a:xfrm>
            <a:off x="5556250" y="4574039"/>
            <a:ext cx="3511550" cy="679450"/>
          </a:xfrm>
        </p:spPr>
        <p:txBody>
          <a:bodyPr/>
          <a:lstStyle/>
          <a:p>
            <a:r>
              <a:rPr lang="en-US" dirty="0"/>
              <a:t>Mayer, P</a:t>
            </a:r>
          </a:p>
          <a:p>
            <a:endParaRPr lang="en-US" dirty="0"/>
          </a:p>
        </p:txBody>
      </p:sp>
      <p:sp>
        <p:nvSpPr>
          <p:cNvPr id="14" name="Text Placeholder 7">
            <a:extLst>
              <a:ext uri="{FF2B5EF4-FFF2-40B4-BE49-F238E27FC236}">
                <a16:creationId xmlns:a16="http://schemas.microsoft.com/office/drawing/2014/main" id="{A1F17760-D90A-AB46-A4E0-31B2684E3F5E}"/>
              </a:ext>
            </a:extLst>
          </p:cNvPr>
          <p:cNvSpPr>
            <a:spLocks noGrp="1"/>
          </p:cNvSpPr>
          <p:nvPr>
            <p:ph type="body" sz="quarter" idx="15"/>
          </p:nvPr>
        </p:nvSpPr>
        <p:spPr>
          <a:xfrm>
            <a:off x="9420876" y="3426615"/>
            <a:ext cx="1364297" cy="1094521"/>
          </a:xfrm>
        </p:spPr>
        <p:txBody>
          <a:bodyPr/>
          <a:lstStyle/>
          <a:p>
            <a:r>
              <a:rPr lang="en-US" dirty="0"/>
              <a:t>”</a:t>
            </a:r>
          </a:p>
        </p:txBody>
      </p:sp>
      <p:sp>
        <p:nvSpPr>
          <p:cNvPr id="3" name="Date Placeholder 2">
            <a:extLst>
              <a:ext uri="{FF2B5EF4-FFF2-40B4-BE49-F238E27FC236}">
                <a16:creationId xmlns:a16="http://schemas.microsoft.com/office/drawing/2014/main" id="{8D3F7063-A64B-CB42-8BBF-BF52424269A8}"/>
              </a:ext>
            </a:extLst>
          </p:cNvPr>
          <p:cNvSpPr>
            <a:spLocks noGrp="1"/>
          </p:cNvSpPr>
          <p:nvPr>
            <p:ph type="dt" sz="half" idx="10"/>
          </p:nvPr>
        </p:nvSpPr>
        <p:spPr/>
        <p:txBody>
          <a:bodyPr/>
          <a:lstStyle/>
          <a:p>
            <a:fld id="{4CF75428-5BE0-934D-BB71-675F8E23A386}" type="datetime1">
              <a:rPr lang="en-US" smtClean="0"/>
              <a:t>11/10/2022</a:t>
            </a:fld>
            <a:endParaRPr lang="en-US" dirty="0"/>
          </a:p>
        </p:txBody>
      </p:sp>
      <p:sp>
        <p:nvSpPr>
          <p:cNvPr id="4" name="Footer Placeholder 3">
            <a:extLst>
              <a:ext uri="{FF2B5EF4-FFF2-40B4-BE49-F238E27FC236}">
                <a16:creationId xmlns:a16="http://schemas.microsoft.com/office/drawing/2014/main" id="{6E4EA976-8646-0143-BA18-8675E6FA5EB7}"/>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7003A5E2-8F37-D546-BCD9-24A2037BB54D}"/>
              </a:ext>
            </a:extLst>
          </p:cNvPr>
          <p:cNvSpPr>
            <a:spLocks noGrp="1"/>
          </p:cNvSpPr>
          <p:nvPr>
            <p:ph type="sldNum" sz="quarter" idx="12"/>
          </p:nvPr>
        </p:nvSpPr>
        <p:spPr/>
        <p:txBody>
          <a:bodyPr/>
          <a:lstStyle/>
          <a:p>
            <a:fld id="{294A09A9-5501-47C1-A89A-A340965A2BE2}" type="slidenum">
              <a:rPr lang="en-US" smtClean="0"/>
              <a:pPr/>
              <a:t>7</a:t>
            </a:fld>
            <a:endParaRPr lang="en-US" dirty="0"/>
          </a:p>
        </p:txBody>
      </p:sp>
    </p:spTree>
    <p:extLst>
      <p:ext uri="{BB962C8B-B14F-4D97-AF65-F5344CB8AC3E}">
        <p14:creationId xmlns:p14="http://schemas.microsoft.com/office/powerpoint/2010/main" val="2639983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p:txBody>
          <a:bodyPr/>
          <a:lstStyle/>
          <a:p>
            <a:r>
              <a:rPr lang="en-US" dirty="0">
                <a:solidFill>
                  <a:schemeClr val="tx1"/>
                </a:solidFill>
                <a:latin typeface="Arial Black" panose="020B0A04020102020204" pitchFamily="34" charset="0"/>
              </a:rPr>
              <a:t>Communication</a:t>
            </a:r>
          </a:p>
        </p:txBody>
      </p:sp>
      <p:sp>
        <p:nvSpPr>
          <p:cNvPr id="34" name="Text Placeholder 33">
            <a:extLst>
              <a:ext uri="{FF2B5EF4-FFF2-40B4-BE49-F238E27FC236}">
                <a16:creationId xmlns:a16="http://schemas.microsoft.com/office/drawing/2014/main" id="{C1C92E27-D550-F44E-8491-927F819E72B8}"/>
              </a:ext>
            </a:extLst>
          </p:cNvPr>
          <p:cNvSpPr>
            <a:spLocks noGrp="1"/>
          </p:cNvSpPr>
          <p:nvPr>
            <p:ph idx="1"/>
          </p:nvPr>
        </p:nvSpPr>
        <p:spPr>
          <a:xfrm>
            <a:off x="1167493" y="1391478"/>
            <a:ext cx="9779182" cy="4611757"/>
          </a:xfrm>
        </p:spPr>
        <p:txBody>
          <a:bodyPr/>
          <a:lstStyle/>
          <a:p>
            <a:r>
              <a:rPr lang="en-US" dirty="0">
                <a:solidFill>
                  <a:schemeClr val="tx1"/>
                </a:solidFill>
                <a:latin typeface="Arial" panose="020B0604020202020204" pitchFamily="34" charset="0"/>
                <a:cs typeface="Arial" panose="020B0604020202020204" pitchFamily="34" charset="0"/>
              </a:rPr>
              <a:t> </a:t>
            </a:r>
          </a:p>
          <a:p>
            <a:pPr algn="just"/>
            <a:r>
              <a:rPr lang="en-GB" dirty="0">
                <a:solidFill>
                  <a:schemeClr val="tx1"/>
                </a:solidFill>
                <a:latin typeface="Arial" panose="020B0604020202020204" pitchFamily="34" charset="0"/>
                <a:cs typeface="Arial" panose="020B0604020202020204" pitchFamily="34" charset="0"/>
              </a:rPr>
              <a:t>You can understand others and be understood by them if you have good communication abilities. These can include, but are not limited to, expressing ideas to others in a clear and concise manner, exhibiting friendliness and self-assurance, respecting others' opinions, and speaking in front of an audience. Your ability to communicate effectively will go a long way toward advancing your career. In this post, we define communication abilities and discuss ways to enhance your own (Indeed, 2022).</a:t>
            </a:r>
            <a:endParaRPr lang="en-US" dirty="0">
              <a:solidFill>
                <a:schemeClr val="tx1"/>
              </a:solidFill>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987CCF58-9B83-4A4F-8CA9-3D9C9BB7A287}"/>
              </a:ext>
            </a:extLst>
          </p:cNvPr>
          <p:cNvSpPr>
            <a:spLocks noGrp="1"/>
          </p:cNvSpPr>
          <p:nvPr>
            <p:ph type="sldNum" sz="quarter" idx="4"/>
          </p:nvPr>
        </p:nvSpPr>
        <p:spPr/>
        <p:txBody>
          <a:bodyPr/>
          <a:lstStyle/>
          <a:p>
            <a:fld id="{294A09A9-5501-47C1-A89A-A340965A2BE2}" type="slidenum">
              <a:rPr lang="en-US" smtClean="0"/>
              <a:pPr/>
              <a:t>8</a:t>
            </a:fld>
            <a:endParaRPr lang="en-US" dirty="0"/>
          </a:p>
        </p:txBody>
      </p:sp>
    </p:spTree>
    <p:extLst>
      <p:ext uri="{BB962C8B-B14F-4D97-AF65-F5344CB8AC3E}">
        <p14:creationId xmlns:p14="http://schemas.microsoft.com/office/powerpoint/2010/main" val="3335690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a:off x="1167492" y="381000"/>
            <a:ext cx="9779183" cy="1325563"/>
          </a:xfrm>
        </p:spPr>
        <p:txBody>
          <a:bodyPr/>
          <a:lstStyle/>
          <a:p>
            <a:r>
              <a:rPr lang="en-US" dirty="0">
                <a:latin typeface="Arial Black" panose="020B0A04020102020204" pitchFamily="34" charset="0"/>
              </a:rPr>
              <a:t>Communication</a:t>
            </a:r>
          </a:p>
        </p:txBody>
      </p:sp>
      <p:sp>
        <p:nvSpPr>
          <p:cNvPr id="5" name="Content Placeholder 4">
            <a:extLst>
              <a:ext uri="{FF2B5EF4-FFF2-40B4-BE49-F238E27FC236}">
                <a16:creationId xmlns:a16="http://schemas.microsoft.com/office/drawing/2014/main" id="{BDB9D020-1E25-453D-83DF-1420ACD3968D}"/>
              </a:ext>
            </a:extLst>
          </p:cNvPr>
          <p:cNvSpPr>
            <a:spLocks noGrp="1"/>
          </p:cNvSpPr>
          <p:nvPr>
            <p:ph idx="10"/>
          </p:nvPr>
        </p:nvSpPr>
        <p:spPr>
          <a:xfrm>
            <a:off x="6283235" y="2528203"/>
            <a:ext cx="4663440" cy="2828613"/>
          </a:xfrm>
        </p:spPr>
        <p:txBody>
          <a:bodyPr vert="horz" lIns="91440" tIns="45720" rIns="91440" bIns="45720" rtlCol="0" anchor="t">
            <a:normAutofit/>
          </a:bodyPr>
          <a:lstStyle/>
          <a:p>
            <a:r>
              <a:rPr lang="en-US" sz="2400" b="1" dirty="0">
                <a:latin typeface="Arial" panose="020B0604020202020204" pitchFamily="34" charset="0"/>
                <a:cs typeface="Arial" panose="020B0604020202020204" pitchFamily="34" charset="0"/>
              </a:rPr>
              <a:t>Visual </a:t>
            </a:r>
          </a:p>
        </p:txBody>
      </p:sp>
      <p:sp>
        <p:nvSpPr>
          <p:cNvPr id="9" name="Slide Number Placeholder 8">
            <a:extLst>
              <a:ext uri="{FF2B5EF4-FFF2-40B4-BE49-F238E27FC236}">
                <a16:creationId xmlns:a16="http://schemas.microsoft.com/office/drawing/2014/main" id="{6FD448B0-743E-0045-8131-69B4EEC58365}"/>
              </a:ext>
            </a:extLst>
          </p:cNvPr>
          <p:cNvSpPr>
            <a:spLocks noGrp="1"/>
          </p:cNvSpPr>
          <p:nvPr>
            <p:ph type="sldNum" sz="quarter" idx="4"/>
          </p:nvPr>
        </p:nvSpPr>
        <p:spPr>
          <a:xfrm>
            <a:off x="10153276" y="6356350"/>
            <a:ext cx="1657723" cy="365125"/>
          </a:xfrm>
        </p:spPr>
        <p:txBody>
          <a:bodyPr/>
          <a:lstStyle/>
          <a:p>
            <a:fld id="{294A09A9-5501-47C1-A89A-A340965A2BE2}" type="slidenum">
              <a:rPr lang="en-US" smtClean="0"/>
              <a:pPr/>
              <a:t>9</a:t>
            </a:fld>
            <a:endParaRPr lang="en-US" dirty="0"/>
          </a:p>
        </p:txBody>
      </p:sp>
      <p:sp>
        <p:nvSpPr>
          <p:cNvPr id="11" name="Content Placeholder 10">
            <a:extLst>
              <a:ext uri="{FF2B5EF4-FFF2-40B4-BE49-F238E27FC236}">
                <a16:creationId xmlns:a16="http://schemas.microsoft.com/office/drawing/2014/main" id="{C71371FB-1381-ED80-2B4D-2AFE789AA537}"/>
              </a:ext>
            </a:extLst>
          </p:cNvPr>
          <p:cNvSpPr>
            <a:spLocks noGrp="1"/>
          </p:cNvSpPr>
          <p:nvPr>
            <p:ph idx="11"/>
          </p:nvPr>
        </p:nvSpPr>
        <p:spPr>
          <a:xfrm>
            <a:off x="1167493" y="2005689"/>
            <a:ext cx="4663440" cy="522514"/>
          </a:xfrm>
        </p:spPr>
        <p:txBody>
          <a:bodyPr/>
          <a:lstStyle/>
          <a:p>
            <a:r>
              <a:rPr lang="en-GB" dirty="0">
                <a:latin typeface="Arial" panose="020B0604020202020204" pitchFamily="34" charset="0"/>
                <a:cs typeface="Arial" panose="020B0604020202020204" pitchFamily="34" charset="0"/>
              </a:rPr>
              <a:t>Verbal</a:t>
            </a:r>
          </a:p>
        </p:txBody>
      </p:sp>
      <p:sp>
        <p:nvSpPr>
          <p:cNvPr id="13" name="Content Placeholder 12">
            <a:extLst>
              <a:ext uri="{FF2B5EF4-FFF2-40B4-BE49-F238E27FC236}">
                <a16:creationId xmlns:a16="http://schemas.microsoft.com/office/drawing/2014/main" id="{33AAF7BA-719B-00D2-0D50-1B20DB4A592A}"/>
              </a:ext>
            </a:extLst>
          </p:cNvPr>
          <p:cNvSpPr>
            <a:spLocks noGrp="1"/>
          </p:cNvSpPr>
          <p:nvPr>
            <p:ph idx="12"/>
          </p:nvPr>
        </p:nvSpPr>
        <p:spPr>
          <a:xfrm>
            <a:off x="6283235" y="2005689"/>
            <a:ext cx="4663440" cy="379702"/>
          </a:xfrm>
        </p:spPr>
        <p:txBody>
          <a:bodyPr/>
          <a:lstStyle/>
          <a:p>
            <a:r>
              <a:rPr lang="en-GB" dirty="0">
                <a:latin typeface="Arial" panose="020B0604020202020204" pitchFamily="34" charset="0"/>
                <a:cs typeface="Arial" panose="020B0604020202020204" pitchFamily="34" charset="0"/>
              </a:rPr>
              <a:t>Written</a:t>
            </a:r>
          </a:p>
        </p:txBody>
      </p:sp>
      <p:sp>
        <p:nvSpPr>
          <p:cNvPr id="15" name="Content Placeholder 14">
            <a:extLst>
              <a:ext uri="{FF2B5EF4-FFF2-40B4-BE49-F238E27FC236}">
                <a16:creationId xmlns:a16="http://schemas.microsoft.com/office/drawing/2014/main" id="{49646050-FBC5-19A6-F198-0C77EEAF750F}"/>
              </a:ext>
            </a:extLst>
          </p:cNvPr>
          <p:cNvSpPr>
            <a:spLocks noGrp="1"/>
          </p:cNvSpPr>
          <p:nvPr>
            <p:ph idx="1"/>
          </p:nvPr>
        </p:nvSpPr>
        <p:spPr>
          <a:xfrm>
            <a:off x="1167492" y="2528204"/>
            <a:ext cx="4663440" cy="522514"/>
          </a:xfrm>
        </p:spPr>
        <p:txBody>
          <a:bodyPr/>
          <a:lstStyle/>
          <a:p>
            <a:r>
              <a:rPr lang="en-GB" sz="2400" b="1" dirty="0">
                <a:latin typeface="Arial" panose="020B0604020202020204" pitchFamily="34" charset="0"/>
                <a:cs typeface="Arial" panose="020B0604020202020204" pitchFamily="34" charset="0"/>
              </a:rPr>
              <a:t>Non -Verbal</a:t>
            </a:r>
          </a:p>
        </p:txBody>
      </p:sp>
      <p:sp>
        <p:nvSpPr>
          <p:cNvPr id="16" name="TextBox 15">
            <a:extLst>
              <a:ext uri="{FF2B5EF4-FFF2-40B4-BE49-F238E27FC236}">
                <a16:creationId xmlns:a16="http://schemas.microsoft.com/office/drawing/2014/main" id="{FC465DEA-8BAF-B736-C8D3-60FC6B99907E}"/>
              </a:ext>
            </a:extLst>
          </p:cNvPr>
          <p:cNvSpPr txBox="1"/>
          <p:nvPr/>
        </p:nvSpPr>
        <p:spPr>
          <a:xfrm>
            <a:off x="834887" y="3349844"/>
            <a:ext cx="10614991" cy="193899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Communication plays a vital role in our daily lives and an integral part of the work place. Effective communication ensures employees have the information they need to perform well and build a positive work environment. Good communication leaves no room for misunderstanding therefore decreasing the potential for conflict.</a:t>
            </a:r>
          </a:p>
        </p:txBody>
      </p:sp>
    </p:spTree>
    <p:extLst>
      <p:ext uri="{BB962C8B-B14F-4D97-AF65-F5344CB8AC3E}">
        <p14:creationId xmlns:p14="http://schemas.microsoft.com/office/powerpoint/2010/main" val="2563119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E43D8E3-2355-22BE-451F-CC7D79BE4006}"/>
              </a:ext>
            </a:extLst>
          </p:cNvPr>
          <p:cNvSpPr>
            <a:spLocks noGrp="1"/>
          </p:cNvSpPr>
          <p:nvPr>
            <p:ph type="title"/>
          </p:nvPr>
        </p:nvSpPr>
        <p:spPr>
          <a:xfrm>
            <a:off x="581892" y="381000"/>
            <a:ext cx="10931236" cy="1325563"/>
          </a:xfrm>
        </p:spPr>
        <p:txBody>
          <a:bodyPr/>
          <a:lstStyle/>
          <a:p>
            <a:r>
              <a:rPr lang="en-US" dirty="0">
                <a:latin typeface="Arial Black" panose="020B0A04020102020204" pitchFamily="34" charset="0"/>
              </a:rPr>
              <a:t>Managing Stress and Wellbeing</a:t>
            </a:r>
          </a:p>
        </p:txBody>
      </p:sp>
      <p:sp>
        <p:nvSpPr>
          <p:cNvPr id="15" name="Text Placeholder 2">
            <a:extLst>
              <a:ext uri="{FF2B5EF4-FFF2-40B4-BE49-F238E27FC236}">
                <a16:creationId xmlns:a16="http://schemas.microsoft.com/office/drawing/2014/main" id="{2C51C536-4795-B303-DEFC-0E734ABF4001}"/>
              </a:ext>
            </a:extLst>
          </p:cNvPr>
          <p:cNvSpPr>
            <a:spLocks noGrp="1"/>
          </p:cNvSpPr>
          <p:nvPr>
            <p:ph type="body" idx="1"/>
          </p:nvPr>
        </p:nvSpPr>
        <p:spPr>
          <a:xfrm>
            <a:off x="1167492" y="2653167"/>
            <a:ext cx="9779183" cy="3436483"/>
          </a:xfrm>
        </p:spPr>
        <p:txBody>
          <a:bodyPr/>
          <a:lstStyle/>
          <a:p>
            <a:r>
              <a:rPr lang="en-US" dirty="0">
                <a:solidFill>
                  <a:schemeClr val="tx1"/>
                </a:solidFill>
                <a:latin typeface="Arial" panose="020B0604020202020204" pitchFamily="34" charset="0"/>
                <a:cs typeface="Arial" panose="020B0604020202020204" pitchFamily="34" charset="0"/>
              </a:rPr>
              <a:t>What is stress?</a:t>
            </a:r>
          </a:p>
          <a:p>
            <a:r>
              <a:rPr lang="en-GB" dirty="0">
                <a:solidFill>
                  <a:schemeClr val="tx1"/>
                </a:solidFill>
                <a:latin typeface="Arial" panose="020B0604020202020204" pitchFamily="34" charset="0"/>
                <a:cs typeface="Arial" panose="020B0604020202020204" pitchFamily="34" charset="0"/>
              </a:rPr>
              <a:t>Any shift that creates strain on the body, mind, or emotions is referred to be stress. Your body's reaction to anything that demands focus or action is stress. However, how you handle stress has a significant impact on your general wellbeing.</a:t>
            </a:r>
          </a:p>
          <a:p>
            <a:r>
              <a:rPr lang="en-GB" dirty="0">
                <a:solidFill>
                  <a:schemeClr val="tx1"/>
                </a:solidFill>
                <a:latin typeface="Arial" panose="020B0604020202020204" pitchFamily="34" charset="0"/>
                <a:cs typeface="Arial" panose="020B0604020202020204" pitchFamily="34" charset="0"/>
              </a:rPr>
              <a:t>We all experience stressful situations within our lives.</a:t>
            </a:r>
          </a:p>
          <a:p>
            <a:endParaRPr lang="en-GB"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1CF1C0DB-2257-C5FE-C90A-A3B016AFECFB}"/>
              </a:ext>
            </a:extLst>
          </p:cNvPr>
          <p:cNvSpPr>
            <a:spLocks noGrp="1"/>
          </p:cNvSpPr>
          <p:nvPr>
            <p:ph type="sldNum" sz="quarter" idx="12"/>
          </p:nvPr>
        </p:nvSpPr>
        <p:spPr>
          <a:xfrm>
            <a:off x="10206318" y="6356350"/>
            <a:ext cx="1604682" cy="365125"/>
          </a:xfrm>
        </p:spPr>
        <p:txBody>
          <a:bodyPr anchor="ctr">
            <a:normAutofit/>
          </a:bodyPr>
          <a:lstStyle/>
          <a:p>
            <a:pPr>
              <a:spcAft>
                <a:spcPts val="600"/>
              </a:spcAft>
            </a:pPr>
            <a:fld id="{294A09A9-5501-47C1-A89A-A340965A2BE2}" type="slidenum">
              <a:rPr lang="en-US" smtClean="0"/>
              <a:pPr>
                <a:spcAft>
                  <a:spcPts val="600"/>
                </a:spcAft>
              </a:pPr>
              <a:t>10</a:t>
            </a:fld>
            <a:endParaRPr lang="en-US"/>
          </a:p>
        </p:txBody>
      </p:sp>
    </p:spTree>
    <p:extLst>
      <p:ext uri="{BB962C8B-B14F-4D97-AF65-F5344CB8AC3E}">
        <p14:creationId xmlns:p14="http://schemas.microsoft.com/office/powerpoint/2010/main" val="3439662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D68CF-DCDA-9D5C-6569-8FC9D79B29E2}"/>
              </a:ext>
            </a:extLst>
          </p:cNvPr>
          <p:cNvSpPr>
            <a:spLocks noGrp="1"/>
          </p:cNvSpPr>
          <p:nvPr>
            <p:ph type="title"/>
          </p:nvPr>
        </p:nvSpPr>
        <p:spPr/>
        <p:txBody>
          <a:bodyPr/>
          <a:lstStyle/>
          <a:p>
            <a:r>
              <a:rPr lang="en-GB" dirty="0">
                <a:latin typeface="Arial Black" panose="020B0A04020102020204" pitchFamily="34" charset="0"/>
              </a:rPr>
              <a:t>Managing Stress and Wellbeing</a:t>
            </a:r>
          </a:p>
        </p:txBody>
      </p:sp>
      <p:sp>
        <p:nvSpPr>
          <p:cNvPr id="3" name="Content Placeholder 2">
            <a:extLst>
              <a:ext uri="{FF2B5EF4-FFF2-40B4-BE49-F238E27FC236}">
                <a16:creationId xmlns:a16="http://schemas.microsoft.com/office/drawing/2014/main" id="{540F207F-0E06-6132-37AC-5FABDB64B1B6}"/>
              </a:ext>
            </a:extLst>
          </p:cNvPr>
          <p:cNvSpPr>
            <a:spLocks noGrp="1"/>
          </p:cNvSpPr>
          <p:nvPr>
            <p:ph idx="1"/>
          </p:nvPr>
        </p:nvSpPr>
        <p:spPr>
          <a:xfrm>
            <a:off x="1167493" y="3336334"/>
            <a:ext cx="4663440" cy="2020482"/>
          </a:xfrm>
        </p:spPr>
        <p:txBody>
          <a:bodyPr/>
          <a:lstStyle/>
          <a:p>
            <a:pPr marL="457200" indent="-457200">
              <a:buFont typeface="Wingdings" panose="05000000000000000000" pitchFamily="2" charset="2"/>
              <a:buChar char="v"/>
            </a:pPr>
            <a:r>
              <a:rPr lang="en-GB" dirty="0">
                <a:latin typeface="Arial" panose="020B0604020202020204" pitchFamily="34" charset="0"/>
                <a:cs typeface="Arial" panose="020B0604020202020204" pitchFamily="34" charset="0"/>
              </a:rPr>
              <a:t>Being more emotional than usual</a:t>
            </a:r>
          </a:p>
          <a:p>
            <a:pPr marL="457200" indent="-457200">
              <a:buFont typeface="Wingdings" panose="05000000000000000000" pitchFamily="2" charset="2"/>
              <a:buChar char="v"/>
            </a:pPr>
            <a:r>
              <a:rPr lang="en-GB" dirty="0">
                <a:latin typeface="Arial" panose="020B0604020202020204" pitchFamily="34" charset="0"/>
                <a:cs typeface="Arial" panose="020B0604020202020204" pitchFamily="34" charset="0"/>
              </a:rPr>
              <a:t>Feeling overwhelmed </a:t>
            </a:r>
          </a:p>
          <a:p>
            <a:pPr marL="457200" indent="-457200">
              <a:buFont typeface="Wingdings" panose="05000000000000000000" pitchFamily="2" charset="2"/>
              <a:buChar char="v"/>
            </a:pPr>
            <a:r>
              <a:rPr lang="en-GB" dirty="0">
                <a:latin typeface="Arial" panose="020B0604020202020204" pitchFamily="34" charset="0"/>
                <a:cs typeface="Arial" panose="020B0604020202020204" pitchFamily="34" charset="0"/>
              </a:rPr>
              <a:t>Trouble keeping on track</a:t>
            </a:r>
          </a:p>
          <a:p>
            <a:pPr marL="457200" indent="-457200">
              <a:buFont typeface="Wingdings" panose="05000000000000000000" pitchFamily="2" charset="2"/>
              <a:buChar char="v"/>
            </a:pPr>
            <a:r>
              <a:rPr lang="en-GB" dirty="0">
                <a:latin typeface="Arial" panose="020B0604020202020204" pitchFamily="34" charset="0"/>
                <a:cs typeface="Arial" panose="020B0604020202020204" pitchFamily="34" charset="0"/>
              </a:rPr>
              <a:t>Remembering things</a:t>
            </a:r>
          </a:p>
          <a:p>
            <a:pPr marL="457200" indent="-457200">
              <a:buFont typeface="Wingdings" panose="05000000000000000000" pitchFamily="2" charset="2"/>
              <a:buChar char="v"/>
            </a:pPr>
            <a:r>
              <a:rPr lang="en-GB" dirty="0">
                <a:latin typeface="Arial" panose="020B0604020202020204" pitchFamily="34" charset="0"/>
                <a:cs typeface="Arial" panose="020B0604020202020204" pitchFamily="34" charset="0"/>
              </a:rPr>
              <a:t>Trouble making decisions and solving problems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88FE2E8C-A6DB-D671-0317-17F050D018C6}"/>
              </a:ext>
            </a:extLst>
          </p:cNvPr>
          <p:cNvSpPr>
            <a:spLocks noGrp="1"/>
          </p:cNvSpPr>
          <p:nvPr>
            <p:ph type="dt" sz="half" idx="2"/>
          </p:nvPr>
        </p:nvSpPr>
        <p:spPr/>
        <p:txBody>
          <a:bodyPr/>
          <a:lstStyle/>
          <a:p>
            <a:fld id="{DD9C8446-696E-6942-B6C8-CC9CAD0B34E0}" type="datetime1">
              <a:rPr lang="en-US" smtClean="0"/>
              <a:pPr/>
              <a:t>11/10/2022</a:t>
            </a:fld>
            <a:endParaRPr lang="en-US" dirty="0"/>
          </a:p>
        </p:txBody>
      </p:sp>
      <p:sp>
        <p:nvSpPr>
          <p:cNvPr id="5" name="Footer Placeholder 4">
            <a:extLst>
              <a:ext uri="{FF2B5EF4-FFF2-40B4-BE49-F238E27FC236}">
                <a16:creationId xmlns:a16="http://schemas.microsoft.com/office/drawing/2014/main" id="{8188CC28-8B3A-1A92-F397-E68D7ABD8732}"/>
              </a:ext>
            </a:extLst>
          </p:cNvPr>
          <p:cNvSpPr>
            <a:spLocks noGrp="1"/>
          </p:cNvSpPr>
          <p:nvPr>
            <p:ph type="ftr" sz="quarter" idx="3"/>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63E52CE7-C16A-8001-B40C-8DD6290823DB}"/>
              </a:ext>
            </a:extLst>
          </p:cNvPr>
          <p:cNvSpPr>
            <a:spLocks noGrp="1"/>
          </p:cNvSpPr>
          <p:nvPr>
            <p:ph type="sldNum" sz="quarter" idx="4"/>
          </p:nvPr>
        </p:nvSpPr>
        <p:spPr/>
        <p:txBody>
          <a:bodyPr/>
          <a:lstStyle/>
          <a:p>
            <a:fld id="{294A09A9-5501-47C1-A89A-A340965A2BE2}" type="slidenum">
              <a:rPr lang="en-US" smtClean="0"/>
              <a:pPr/>
              <a:t>11</a:t>
            </a:fld>
            <a:endParaRPr lang="en-US" dirty="0"/>
          </a:p>
        </p:txBody>
      </p:sp>
      <p:sp>
        <p:nvSpPr>
          <p:cNvPr id="7" name="Content Placeholder 6">
            <a:extLst>
              <a:ext uri="{FF2B5EF4-FFF2-40B4-BE49-F238E27FC236}">
                <a16:creationId xmlns:a16="http://schemas.microsoft.com/office/drawing/2014/main" id="{7DE4C7DC-B404-774B-BA61-E1DD7B18CCB8}"/>
              </a:ext>
            </a:extLst>
          </p:cNvPr>
          <p:cNvSpPr>
            <a:spLocks noGrp="1"/>
          </p:cNvSpPr>
          <p:nvPr>
            <p:ph idx="10"/>
          </p:nvPr>
        </p:nvSpPr>
        <p:spPr>
          <a:xfrm>
            <a:off x="6283235" y="3336334"/>
            <a:ext cx="4663440" cy="2020482"/>
          </a:xfrm>
        </p:spPr>
        <p:txBody>
          <a:bodyPr/>
          <a:lstStyle/>
          <a:p>
            <a:pPr marL="342900" indent="-342900">
              <a:buFont typeface="Wingdings" panose="05000000000000000000" pitchFamily="2" charset="2"/>
              <a:buChar char="v"/>
            </a:pPr>
            <a:r>
              <a:rPr lang="en-GB" dirty="0">
                <a:latin typeface="Arial" panose="020B0604020202020204" pitchFamily="34" charset="0"/>
                <a:cs typeface="Arial" panose="020B0604020202020204" pitchFamily="34" charset="0"/>
              </a:rPr>
              <a:t>Difficulty breathing</a:t>
            </a:r>
          </a:p>
          <a:p>
            <a:pPr marL="342900" indent="-342900">
              <a:buFont typeface="Wingdings" panose="05000000000000000000" pitchFamily="2" charset="2"/>
              <a:buChar char="v"/>
            </a:pPr>
            <a:r>
              <a:rPr lang="en-GB" dirty="0">
                <a:latin typeface="Arial" panose="020B0604020202020204" pitchFamily="34" charset="0"/>
                <a:cs typeface="Arial" panose="020B0604020202020204" pitchFamily="34" charset="0"/>
              </a:rPr>
              <a:t>Panic attacks</a:t>
            </a:r>
          </a:p>
          <a:p>
            <a:pPr marL="342900" indent="-342900">
              <a:buFont typeface="Wingdings" panose="05000000000000000000" pitchFamily="2" charset="2"/>
              <a:buChar char="v"/>
            </a:pPr>
            <a:r>
              <a:rPr lang="en-GB" dirty="0">
                <a:latin typeface="Arial" panose="020B0604020202020204" pitchFamily="34" charset="0"/>
                <a:cs typeface="Arial" panose="020B0604020202020204" pitchFamily="34" charset="0"/>
              </a:rPr>
              <a:t>Sleeping problems</a:t>
            </a:r>
          </a:p>
          <a:p>
            <a:pPr marL="342900" indent="-342900">
              <a:buFont typeface="Wingdings" panose="05000000000000000000" pitchFamily="2" charset="2"/>
              <a:buChar char="v"/>
            </a:pPr>
            <a:r>
              <a:rPr lang="en-GB" dirty="0">
                <a:latin typeface="Arial" panose="020B0604020202020204" pitchFamily="34" charset="0"/>
                <a:cs typeface="Arial" panose="020B0604020202020204" pitchFamily="34" charset="0"/>
              </a:rPr>
              <a:t>Fatigue</a:t>
            </a:r>
          </a:p>
          <a:p>
            <a:pPr marL="342900" indent="-342900">
              <a:buFont typeface="Wingdings" panose="05000000000000000000" pitchFamily="2" charset="2"/>
              <a:buChar char="v"/>
            </a:pPr>
            <a:r>
              <a:rPr lang="en-GB" dirty="0">
                <a:latin typeface="Arial" panose="020B0604020202020204" pitchFamily="34" charset="0"/>
                <a:cs typeface="Arial" panose="020B0604020202020204" pitchFamily="34" charset="0"/>
              </a:rPr>
              <a:t>Chest pains and high blood pressure</a:t>
            </a:r>
          </a:p>
          <a:p>
            <a:pPr marL="342900" indent="-342900">
              <a:buFont typeface="Wingdings" panose="05000000000000000000" pitchFamily="2" charset="2"/>
              <a:buChar char="v"/>
            </a:pPr>
            <a:r>
              <a:rPr lang="en-GB" dirty="0">
                <a:latin typeface="Arial" panose="020B0604020202020204" pitchFamily="34" charset="0"/>
                <a:cs typeface="Arial" panose="020B0604020202020204" pitchFamily="34" charset="0"/>
              </a:rPr>
              <a:t>Muscle aches and headaches</a:t>
            </a:r>
          </a:p>
        </p:txBody>
      </p:sp>
      <p:sp>
        <p:nvSpPr>
          <p:cNvPr id="8" name="Content Placeholder 7">
            <a:extLst>
              <a:ext uri="{FF2B5EF4-FFF2-40B4-BE49-F238E27FC236}">
                <a16:creationId xmlns:a16="http://schemas.microsoft.com/office/drawing/2014/main" id="{1108405A-628D-63BA-275D-0F611ED18A7F}"/>
              </a:ext>
            </a:extLst>
          </p:cNvPr>
          <p:cNvSpPr>
            <a:spLocks noGrp="1"/>
          </p:cNvSpPr>
          <p:nvPr>
            <p:ph idx="11"/>
          </p:nvPr>
        </p:nvSpPr>
        <p:spPr>
          <a:xfrm>
            <a:off x="1167493" y="1993899"/>
            <a:ext cx="4663440" cy="342901"/>
          </a:xfrm>
        </p:spPr>
        <p:txBody>
          <a:bodyPr/>
          <a:lstStyle/>
          <a:p>
            <a:r>
              <a:rPr lang="en-GB" dirty="0">
                <a:latin typeface="Arial" panose="020B0604020202020204" pitchFamily="34" charset="0"/>
                <a:cs typeface="Arial" panose="020B0604020202020204" pitchFamily="34" charset="0"/>
              </a:rPr>
              <a:t>Signs of stress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
        <p:nvSpPr>
          <p:cNvPr id="9" name="Content Placeholder 8">
            <a:extLst>
              <a:ext uri="{FF2B5EF4-FFF2-40B4-BE49-F238E27FC236}">
                <a16:creationId xmlns:a16="http://schemas.microsoft.com/office/drawing/2014/main" id="{18639340-A84B-BBAA-0345-9B9E2DB47CAF}"/>
              </a:ext>
            </a:extLst>
          </p:cNvPr>
          <p:cNvSpPr>
            <a:spLocks noGrp="1"/>
          </p:cNvSpPr>
          <p:nvPr>
            <p:ph idx="12"/>
          </p:nvPr>
        </p:nvSpPr>
        <p:spPr>
          <a:xfrm>
            <a:off x="6283235" y="1993899"/>
            <a:ext cx="4663440" cy="534303"/>
          </a:xfrm>
        </p:spPr>
        <p:txBody>
          <a:bodyPr/>
          <a:lstStyle/>
          <a:p>
            <a:r>
              <a:rPr lang="en-GB" dirty="0">
                <a:latin typeface="Arial" panose="020B0604020202020204" pitchFamily="34" charset="0"/>
                <a:cs typeface="Arial" panose="020B0604020202020204" pitchFamily="34" charset="0"/>
              </a:rPr>
              <a:t>How stress can impact our bodies</a:t>
            </a:r>
          </a:p>
        </p:txBody>
      </p:sp>
    </p:spTree>
    <p:extLst>
      <p:ext uri="{BB962C8B-B14F-4D97-AF65-F5344CB8AC3E}">
        <p14:creationId xmlns:p14="http://schemas.microsoft.com/office/powerpoint/2010/main" val="41060254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73DE8D1-9FFE-186D-B2C1-470D9F3DFEDE}"/>
              </a:ext>
            </a:extLst>
          </p:cNvPr>
          <p:cNvSpPr>
            <a:spLocks noGrp="1"/>
          </p:cNvSpPr>
          <p:nvPr>
            <p:ph type="title"/>
          </p:nvPr>
        </p:nvSpPr>
        <p:spPr>
          <a:xfrm>
            <a:off x="495300" y="381000"/>
            <a:ext cx="11074400" cy="1325563"/>
          </a:xfrm>
        </p:spPr>
        <p:txBody>
          <a:bodyPr/>
          <a:lstStyle/>
          <a:p>
            <a:r>
              <a:rPr lang="en-GB" dirty="0">
                <a:solidFill>
                  <a:schemeClr val="tx1"/>
                </a:solidFill>
                <a:latin typeface="Arial Black" panose="020B0A04020102020204" pitchFamily="34" charset="0"/>
              </a:rPr>
              <a:t>Managing Stress and Wellbeing</a:t>
            </a:r>
          </a:p>
        </p:txBody>
      </p:sp>
      <p:sp>
        <p:nvSpPr>
          <p:cNvPr id="8" name="Content Placeholder 7">
            <a:extLst>
              <a:ext uri="{FF2B5EF4-FFF2-40B4-BE49-F238E27FC236}">
                <a16:creationId xmlns:a16="http://schemas.microsoft.com/office/drawing/2014/main" id="{B499CE96-0DF9-233C-CE78-F42C2A666726}"/>
              </a:ext>
            </a:extLst>
          </p:cNvPr>
          <p:cNvSpPr>
            <a:spLocks noGrp="1"/>
          </p:cNvSpPr>
          <p:nvPr>
            <p:ph idx="1"/>
          </p:nvPr>
        </p:nvSpPr>
        <p:spPr/>
        <p:txBody>
          <a:bodyPr/>
          <a:lstStyle/>
          <a:p>
            <a:r>
              <a:rPr lang="en-GB" dirty="0">
                <a:solidFill>
                  <a:schemeClr val="tx1"/>
                </a:solidFill>
                <a:latin typeface="Arial" panose="020B0604020202020204" pitchFamily="34" charset="0"/>
                <a:cs typeface="Arial" panose="020B0604020202020204" pitchFamily="34" charset="0"/>
              </a:rPr>
              <a:t>How can we look after our own Wellbeing;</a:t>
            </a:r>
          </a:p>
          <a:p>
            <a:pPr marL="457200" indent="-457200">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Be Active – Exercise</a:t>
            </a:r>
          </a:p>
          <a:p>
            <a:pPr marL="457200" indent="-457200">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Sleep – Ensure you get at least 8 hours sleep </a:t>
            </a:r>
          </a:p>
          <a:p>
            <a:pPr marL="457200" indent="-457200">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Connect with people – Family and friends</a:t>
            </a:r>
          </a:p>
          <a:p>
            <a:pPr marL="457200" indent="-457200">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Self love – Do something for you</a:t>
            </a:r>
          </a:p>
          <a:p>
            <a:pPr marL="457200" indent="-457200">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Eat – Eat healthy </a:t>
            </a:r>
          </a:p>
          <a:p>
            <a:pPr marL="457200" indent="-457200">
              <a:buFont typeface="Wingdings" panose="05000000000000000000" pitchFamily="2" charset="2"/>
              <a:buChar char="v"/>
            </a:pPr>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4E9608E-E1F5-3B00-13CF-3135872CDA90}"/>
              </a:ext>
            </a:extLst>
          </p:cNvPr>
          <p:cNvSpPr>
            <a:spLocks noGrp="1"/>
          </p:cNvSpPr>
          <p:nvPr>
            <p:ph type="dt" sz="half" idx="2"/>
          </p:nvPr>
        </p:nvSpPr>
        <p:spPr/>
        <p:txBody>
          <a:bodyPr/>
          <a:lstStyle/>
          <a:p>
            <a:fld id="{DD9C8446-696E-6942-B6C8-CC9CAD0B34E0}" type="datetime1">
              <a:rPr lang="en-US" smtClean="0"/>
              <a:pPr/>
              <a:t>11/10/2022</a:t>
            </a:fld>
            <a:endParaRPr lang="en-US" dirty="0"/>
          </a:p>
        </p:txBody>
      </p:sp>
      <p:sp>
        <p:nvSpPr>
          <p:cNvPr id="5" name="Footer Placeholder 4">
            <a:extLst>
              <a:ext uri="{FF2B5EF4-FFF2-40B4-BE49-F238E27FC236}">
                <a16:creationId xmlns:a16="http://schemas.microsoft.com/office/drawing/2014/main" id="{51EE47B7-DE86-4A1D-33FF-8E50CDBC417F}"/>
              </a:ext>
            </a:extLst>
          </p:cNvPr>
          <p:cNvSpPr>
            <a:spLocks noGrp="1"/>
          </p:cNvSpPr>
          <p:nvPr>
            <p:ph type="ftr" sz="quarter" idx="3"/>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F357A229-B64A-98E2-14A1-8270C5A8F621}"/>
              </a:ext>
            </a:extLst>
          </p:cNvPr>
          <p:cNvSpPr>
            <a:spLocks noGrp="1"/>
          </p:cNvSpPr>
          <p:nvPr>
            <p:ph type="sldNum" sz="quarter" idx="4"/>
          </p:nvPr>
        </p:nvSpPr>
        <p:spPr/>
        <p:txBody>
          <a:bodyPr/>
          <a:lstStyle/>
          <a:p>
            <a:fld id="{294A09A9-5501-47C1-A89A-A340965A2BE2}" type="slidenum">
              <a:rPr lang="en-US" smtClean="0"/>
              <a:pPr/>
              <a:t>12</a:t>
            </a:fld>
            <a:endParaRPr lang="en-US" dirty="0"/>
          </a:p>
        </p:txBody>
      </p:sp>
    </p:spTree>
    <p:extLst>
      <p:ext uri="{BB962C8B-B14F-4D97-AF65-F5344CB8AC3E}">
        <p14:creationId xmlns:p14="http://schemas.microsoft.com/office/powerpoint/2010/main" val="469234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209899E-95CB-23A6-B279-3800195AE82A}"/>
              </a:ext>
            </a:extLst>
          </p:cNvPr>
          <p:cNvSpPr>
            <a:spLocks noGrp="1"/>
          </p:cNvSpPr>
          <p:nvPr>
            <p:ph type="title"/>
          </p:nvPr>
        </p:nvSpPr>
        <p:spPr/>
        <p:txBody>
          <a:bodyPr/>
          <a:lstStyle/>
          <a:p>
            <a:r>
              <a:rPr lang="en-GB" dirty="0">
                <a:latin typeface="Arial Black" panose="020B0A04020102020204" pitchFamily="34" charset="0"/>
              </a:rPr>
              <a:t>How can these skills be transferred to Youth Work</a:t>
            </a:r>
          </a:p>
        </p:txBody>
      </p:sp>
      <p:sp>
        <p:nvSpPr>
          <p:cNvPr id="8" name="Text Placeholder 7">
            <a:extLst>
              <a:ext uri="{FF2B5EF4-FFF2-40B4-BE49-F238E27FC236}">
                <a16:creationId xmlns:a16="http://schemas.microsoft.com/office/drawing/2014/main" id="{B53CEE39-4B07-61AF-3BEF-F0FBA0963703}"/>
              </a:ext>
            </a:extLst>
          </p:cNvPr>
          <p:cNvSpPr>
            <a:spLocks noGrp="1"/>
          </p:cNvSpPr>
          <p:nvPr>
            <p:ph idx="1"/>
          </p:nvPr>
        </p:nvSpPr>
        <p:spPr/>
        <p:txBody>
          <a:bodyPr/>
          <a:lstStyle/>
          <a:p>
            <a:pPr marL="342900" indent="-342900">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Planning Wellbeing activities with young people</a:t>
            </a:r>
          </a:p>
          <a:p>
            <a:pPr marL="342900" indent="-342900">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Building trusting relationships with young people</a:t>
            </a:r>
          </a:p>
          <a:p>
            <a:pPr marL="342900" indent="-342900">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Educating yourself and others</a:t>
            </a:r>
          </a:p>
          <a:p>
            <a:pPr marL="342900" indent="-342900">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Prioritising </a:t>
            </a:r>
          </a:p>
          <a:p>
            <a:pPr marL="342900" indent="-342900">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To do lists</a:t>
            </a:r>
          </a:p>
          <a:p>
            <a:pPr marL="342900" indent="-342900">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Maintaining focus </a:t>
            </a:r>
          </a:p>
        </p:txBody>
      </p:sp>
      <p:sp>
        <p:nvSpPr>
          <p:cNvPr id="4" name="Date Placeholder 3">
            <a:extLst>
              <a:ext uri="{FF2B5EF4-FFF2-40B4-BE49-F238E27FC236}">
                <a16:creationId xmlns:a16="http://schemas.microsoft.com/office/drawing/2014/main" id="{706F063C-3637-161C-D458-57E7C9858AD3}"/>
              </a:ext>
            </a:extLst>
          </p:cNvPr>
          <p:cNvSpPr>
            <a:spLocks noGrp="1"/>
          </p:cNvSpPr>
          <p:nvPr>
            <p:ph type="dt" sz="half" idx="2"/>
          </p:nvPr>
        </p:nvSpPr>
        <p:spPr/>
        <p:txBody>
          <a:bodyPr/>
          <a:lstStyle/>
          <a:p>
            <a:fld id="{DD9C8446-696E-6942-B6C8-CC9CAD0B34E0}" type="datetime1">
              <a:rPr lang="en-US" smtClean="0"/>
              <a:pPr/>
              <a:t>11/10/2022</a:t>
            </a:fld>
            <a:endParaRPr lang="en-US" dirty="0"/>
          </a:p>
        </p:txBody>
      </p:sp>
      <p:sp>
        <p:nvSpPr>
          <p:cNvPr id="5" name="Footer Placeholder 4">
            <a:extLst>
              <a:ext uri="{FF2B5EF4-FFF2-40B4-BE49-F238E27FC236}">
                <a16:creationId xmlns:a16="http://schemas.microsoft.com/office/drawing/2014/main" id="{86E23657-FCAA-67C3-8D2C-50B40B74C81A}"/>
              </a:ext>
            </a:extLst>
          </p:cNvPr>
          <p:cNvSpPr>
            <a:spLocks noGrp="1"/>
          </p:cNvSpPr>
          <p:nvPr>
            <p:ph type="ftr" sz="quarter" idx="3"/>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CBD63498-6A9E-7E01-C225-458C0711FF03}"/>
              </a:ext>
            </a:extLst>
          </p:cNvPr>
          <p:cNvSpPr>
            <a:spLocks noGrp="1"/>
          </p:cNvSpPr>
          <p:nvPr>
            <p:ph type="sldNum" sz="quarter" idx="4"/>
          </p:nvPr>
        </p:nvSpPr>
        <p:spPr/>
        <p:txBody>
          <a:bodyPr/>
          <a:lstStyle/>
          <a:p>
            <a:fld id="{294A09A9-5501-47C1-A89A-A340965A2BE2}" type="slidenum">
              <a:rPr lang="en-US" smtClean="0"/>
              <a:pPr/>
              <a:t>13</a:t>
            </a:fld>
            <a:endParaRPr lang="en-US" dirty="0"/>
          </a:p>
        </p:txBody>
      </p:sp>
      <p:sp>
        <p:nvSpPr>
          <p:cNvPr id="2" name="Content Placeholder 1">
            <a:extLst>
              <a:ext uri="{FF2B5EF4-FFF2-40B4-BE49-F238E27FC236}">
                <a16:creationId xmlns:a16="http://schemas.microsoft.com/office/drawing/2014/main" id="{50279C33-4576-722F-9202-544F9CB7FEDC}"/>
              </a:ext>
            </a:extLst>
          </p:cNvPr>
          <p:cNvSpPr>
            <a:spLocks noGrp="1"/>
          </p:cNvSpPr>
          <p:nvPr>
            <p:ph idx="10"/>
          </p:nvPr>
        </p:nvSpPr>
        <p:spPr/>
        <p:txBody>
          <a:bodyPr/>
          <a:lstStyle/>
          <a:p>
            <a:endParaRPr lang="en-GB" dirty="0"/>
          </a:p>
          <a:p>
            <a:pPr marL="342900" indent="-342900">
              <a:buFont typeface="Wingdings" panose="05000000000000000000" pitchFamily="2" charset="2"/>
              <a:buChar char="v"/>
            </a:pPr>
            <a:endParaRPr lang="en-GB" dirty="0"/>
          </a:p>
          <a:p>
            <a:pPr marL="342900" indent="-342900">
              <a:buFont typeface="Wingdings" panose="05000000000000000000" pitchFamily="2" charset="2"/>
              <a:buChar char="v"/>
            </a:pPr>
            <a:endParaRPr lang="en-GB" dirty="0"/>
          </a:p>
        </p:txBody>
      </p:sp>
    </p:spTree>
    <p:extLst>
      <p:ext uri="{BB962C8B-B14F-4D97-AF65-F5344CB8AC3E}">
        <p14:creationId xmlns:p14="http://schemas.microsoft.com/office/powerpoint/2010/main" val="968259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3B60F23-9862-FFD2-1FAC-8F655419FD1A}"/>
              </a:ext>
            </a:extLst>
          </p:cNvPr>
          <p:cNvSpPr>
            <a:spLocks noGrp="1"/>
          </p:cNvSpPr>
          <p:nvPr>
            <p:ph type="ctrTitle"/>
          </p:nvPr>
        </p:nvSpPr>
        <p:spPr>
          <a:xfrm>
            <a:off x="599090" y="0"/>
            <a:ext cx="10815144" cy="1947249"/>
          </a:xfrm>
        </p:spPr>
        <p:txBody>
          <a:bodyPr/>
          <a:lstStyle/>
          <a:p>
            <a:r>
              <a:rPr lang="en-GB" sz="4800" dirty="0">
                <a:latin typeface="Arial Black" panose="020B0A04020102020204" pitchFamily="34" charset="0"/>
              </a:rPr>
              <a:t>Why are they important skills for the work place</a:t>
            </a:r>
          </a:p>
        </p:txBody>
      </p:sp>
      <p:sp>
        <p:nvSpPr>
          <p:cNvPr id="8" name="Subtitle 7">
            <a:extLst>
              <a:ext uri="{FF2B5EF4-FFF2-40B4-BE49-F238E27FC236}">
                <a16:creationId xmlns:a16="http://schemas.microsoft.com/office/drawing/2014/main" id="{A9D67DCD-9B6F-78BF-9892-C15F3D1EAAF9}"/>
              </a:ext>
            </a:extLst>
          </p:cNvPr>
          <p:cNvSpPr>
            <a:spLocks noGrp="1"/>
          </p:cNvSpPr>
          <p:nvPr>
            <p:ph type="subTitle" idx="1"/>
          </p:nvPr>
        </p:nvSpPr>
        <p:spPr>
          <a:xfrm>
            <a:off x="1167493" y="2554014"/>
            <a:ext cx="9419545" cy="3295243"/>
          </a:xfrm>
        </p:spPr>
        <p:txBody>
          <a:bodyPr/>
          <a:lstStyle/>
          <a:p>
            <a:r>
              <a:rPr lang="en-GB" dirty="0">
                <a:latin typeface="Arial" panose="020B0604020202020204" pitchFamily="34" charset="0"/>
                <a:cs typeface="Arial" panose="020B0604020202020204" pitchFamily="34" charset="0"/>
              </a:rPr>
              <a:t>Some of the most important academic abilities for the workplace are study skills. Employees possess a variety of talents, some of which are occasionally undervalued or underdeveloped—ironically, because study skills aren't put to use. Employees can uncover latent talents and how these can assist them both during their job and beyond by properly employing study skills.</a:t>
            </a:r>
          </a:p>
        </p:txBody>
      </p:sp>
      <p:sp>
        <p:nvSpPr>
          <p:cNvPr id="4" name="Date Placeholder 3">
            <a:extLst>
              <a:ext uri="{FF2B5EF4-FFF2-40B4-BE49-F238E27FC236}">
                <a16:creationId xmlns:a16="http://schemas.microsoft.com/office/drawing/2014/main" id="{18255D71-650B-2A10-00A9-EC20104B58A3}"/>
              </a:ext>
            </a:extLst>
          </p:cNvPr>
          <p:cNvSpPr>
            <a:spLocks noGrp="1"/>
          </p:cNvSpPr>
          <p:nvPr>
            <p:ph type="dt" sz="half" idx="4294967295"/>
          </p:nvPr>
        </p:nvSpPr>
        <p:spPr>
          <a:xfrm>
            <a:off x="0" y="6356350"/>
            <a:ext cx="2743200" cy="365125"/>
          </a:xfrm>
        </p:spPr>
        <p:txBody>
          <a:bodyPr/>
          <a:lstStyle/>
          <a:p>
            <a:fld id="{F5592931-05C6-8543-8B6E-A8BD29BD5C2B}" type="datetime1">
              <a:rPr lang="en-US" smtClean="0"/>
              <a:pPr/>
              <a:t>11/10/2022</a:t>
            </a:fld>
            <a:endParaRPr lang="en-US" dirty="0"/>
          </a:p>
        </p:txBody>
      </p:sp>
      <p:sp>
        <p:nvSpPr>
          <p:cNvPr id="5" name="Footer Placeholder 4">
            <a:extLst>
              <a:ext uri="{FF2B5EF4-FFF2-40B4-BE49-F238E27FC236}">
                <a16:creationId xmlns:a16="http://schemas.microsoft.com/office/drawing/2014/main" id="{F3E1A1E0-6C76-9DEA-C794-C23E7564FF1B}"/>
              </a:ext>
            </a:extLst>
          </p:cNvPr>
          <p:cNvSpPr>
            <a:spLocks noGrp="1"/>
          </p:cNvSpPr>
          <p:nvPr>
            <p:ph type="ftr" sz="quarter" idx="4294967295"/>
          </p:nvPr>
        </p:nvSpPr>
        <p:spPr>
          <a:xfrm>
            <a:off x="0" y="6356350"/>
            <a:ext cx="4114800" cy="365125"/>
          </a:xfrm>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075B073D-7C00-B012-F8CF-1C28A247CFC5}"/>
              </a:ext>
            </a:extLst>
          </p:cNvPr>
          <p:cNvSpPr>
            <a:spLocks noGrp="1"/>
          </p:cNvSpPr>
          <p:nvPr>
            <p:ph type="sldNum" sz="quarter" idx="4294967295"/>
          </p:nvPr>
        </p:nvSpPr>
        <p:spPr>
          <a:xfrm>
            <a:off x="10587038" y="6356350"/>
            <a:ext cx="1604962" cy="365125"/>
          </a:xfrm>
        </p:spPr>
        <p:txBody>
          <a:bodyPr/>
          <a:lstStyle/>
          <a:p>
            <a:fld id="{294A09A9-5501-47C1-A89A-A340965A2BE2}" type="slidenum">
              <a:rPr lang="en-US" smtClean="0"/>
              <a:pPr/>
              <a:t>14</a:t>
            </a:fld>
            <a:endParaRPr lang="en-US" dirty="0"/>
          </a:p>
        </p:txBody>
      </p:sp>
    </p:spTree>
    <p:extLst>
      <p:ext uri="{BB962C8B-B14F-4D97-AF65-F5344CB8AC3E}">
        <p14:creationId xmlns:p14="http://schemas.microsoft.com/office/powerpoint/2010/main" val="33786215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F6770-0BFD-F353-8421-C61F0AD45ACD}"/>
              </a:ext>
            </a:extLst>
          </p:cNvPr>
          <p:cNvSpPr>
            <a:spLocks noGrp="1"/>
          </p:cNvSpPr>
          <p:nvPr>
            <p:ph type="ctrTitle"/>
          </p:nvPr>
        </p:nvSpPr>
        <p:spPr>
          <a:xfrm>
            <a:off x="993913" y="1041400"/>
            <a:ext cx="6347159" cy="1582530"/>
          </a:xfrm>
        </p:spPr>
        <p:txBody>
          <a:bodyPr/>
          <a:lstStyle/>
          <a:p>
            <a:r>
              <a:rPr lang="en-GB" dirty="0"/>
              <a:t>Quote	</a:t>
            </a:r>
            <a:br>
              <a:rPr lang="en-GB" dirty="0"/>
            </a:br>
            <a:endParaRPr lang="en-GB" dirty="0"/>
          </a:p>
        </p:txBody>
      </p:sp>
      <p:sp>
        <p:nvSpPr>
          <p:cNvPr id="3" name="Subtitle 2">
            <a:extLst>
              <a:ext uri="{FF2B5EF4-FFF2-40B4-BE49-F238E27FC236}">
                <a16:creationId xmlns:a16="http://schemas.microsoft.com/office/drawing/2014/main" id="{071D40DD-BC4D-C35E-17A2-F570C599DE50}"/>
              </a:ext>
            </a:extLst>
          </p:cNvPr>
          <p:cNvSpPr>
            <a:spLocks noGrp="1"/>
          </p:cNvSpPr>
          <p:nvPr>
            <p:ph type="subTitle" idx="1"/>
          </p:nvPr>
        </p:nvSpPr>
        <p:spPr>
          <a:xfrm>
            <a:off x="993913" y="2623930"/>
            <a:ext cx="6393857" cy="3225327"/>
          </a:xfrm>
        </p:spPr>
        <p:txBody>
          <a:bodyPr/>
          <a:lstStyle/>
          <a:p>
            <a:r>
              <a:rPr lang="en-GB" sz="2400" dirty="0"/>
              <a:t>“</a:t>
            </a:r>
            <a:r>
              <a:rPr lang="en-GB" sz="2800" dirty="0"/>
              <a:t>Of all the judgements we pass in life, non is more important than the judgement we pass on ourselves.” “It’s not selfish to love yourself, take care of yourself, and to make your happiness a priority. It’s necessary.” Talk to yourself like you would someone you love.”  Nathaniel Brandon (7 Jun 2020)`</a:t>
            </a:r>
            <a:endParaRPr lang="en-GB" dirty="0"/>
          </a:p>
        </p:txBody>
      </p:sp>
    </p:spTree>
    <p:extLst>
      <p:ext uri="{BB962C8B-B14F-4D97-AF65-F5344CB8AC3E}">
        <p14:creationId xmlns:p14="http://schemas.microsoft.com/office/powerpoint/2010/main" val="40289157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DF519-2D7A-EF24-16F0-C37D01EA8A38}"/>
              </a:ext>
            </a:extLst>
          </p:cNvPr>
          <p:cNvSpPr>
            <a:spLocks noGrp="1"/>
          </p:cNvSpPr>
          <p:nvPr>
            <p:ph type="ctrTitle"/>
          </p:nvPr>
        </p:nvSpPr>
        <p:spPr>
          <a:xfrm>
            <a:off x="1167494" y="457200"/>
            <a:ext cx="9602106" cy="1282700"/>
          </a:xfrm>
        </p:spPr>
        <p:txBody>
          <a:bodyPr/>
          <a:lstStyle/>
          <a:p>
            <a:r>
              <a:rPr lang="en-GB" sz="4800" dirty="0">
                <a:solidFill>
                  <a:schemeClr val="tx1"/>
                </a:solidFill>
                <a:latin typeface="Arial Black" panose="020B0A04020102020204" pitchFamily="34" charset="0"/>
              </a:rPr>
              <a:t>Personal Development Plan</a:t>
            </a:r>
          </a:p>
        </p:txBody>
      </p:sp>
      <p:sp>
        <p:nvSpPr>
          <p:cNvPr id="3" name="Subtitle 2">
            <a:extLst>
              <a:ext uri="{FF2B5EF4-FFF2-40B4-BE49-F238E27FC236}">
                <a16:creationId xmlns:a16="http://schemas.microsoft.com/office/drawing/2014/main" id="{95353C02-2251-C068-2CB2-897199B28C52}"/>
              </a:ext>
            </a:extLst>
          </p:cNvPr>
          <p:cNvSpPr>
            <a:spLocks noGrp="1"/>
          </p:cNvSpPr>
          <p:nvPr>
            <p:ph type="subTitle" idx="1"/>
          </p:nvPr>
        </p:nvSpPr>
        <p:spPr>
          <a:xfrm>
            <a:off x="1167494" y="2730500"/>
            <a:ext cx="6245912" cy="3340099"/>
          </a:xfrm>
        </p:spPr>
        <p:txBody>
          <a:bodyPr/>
          <a:lstStyle/>
          <a:p>
            <a:pPr marL="457200" indent="-457200">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Better planning </a:t>
            </a:r>
          </a:p>
          <a:p>
            <a:pPr marL="457200" indent="-457200">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Listening</a:t>
            </a:r>
          </a:p>
          <a:p>
            <a:pPr marL="457200" indent="-457200">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Make the most out </a:t>
            </a:r>
            <a:r>
              <a:rPr lang="en-GB">
                <a:solidFill>
                  <a:schemeClr val="tx1"/>
                </a:solidFill>
                <a:latin typeface="Arial" panose="020B0604020202020204" pitchFamily="34" charset="0"/>
                <a:cs typeface="Arial" panose="020B0604020202020204" pitchFamily="34" charset="0"/>
              </a:rPr>
              <a:t>of supervision</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7298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1167492" y="381000"/>
            <a:ext cx="9779183" cy="1325563"/>
          </a:xfrm>
        </p:spPr>
        <p:txBody>
          <a:bodyPr/>
          <a:lstStyle/>
          <a:p>
            <a:r>
              <a:rPr lang="en-US" dirty="0"/>
              <a:t>Conclusion </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idx="1"/>
          </p:nvPr>
        </p:nvSpPr>
        <p:spPr>
          <a:xfrm>
            <a:off x="1167492" y="2653167"/>
            <a:ext cx="9779183" cy="3436483"/>
          </a:xfrm>
        </p:spPr>
        <p:txBody>
          <a:bodyPr vert="horz" lIns="91440" tIns="45720" rIns="91440" bIns="45720" rtlCol="0" anchor="t">
            <a:normAutofit/>
          </a:bodyPr>
          <a:lstStyle/>
          <a:p>
            <a:r>
              <a:rPr lang="en-US" dirty="0"/>
              <a:t>Throughout my presentation I have discussed three study skills Time Management, Communication and Managing Stress and Wellbeing. I hope I have </a:t>
            </a:r>
            <a:r>
              <a:rPr lang="en-US" dirty="0" err="1"/>
              <a:t>emphasised</a:t>
            </a:r>
            <a:r>
              <a:rPr lang="en-US" dirty="0"/>
              <a:t> the importance of each topic, why these skills are important as a student and employee and furthermore how these skills can be transferred to a youth work setting.</a:t>
            </a:r>
            <a:br>
              <a:rPr lang="en-US" dirty="0"/>
            </a:br>
            <a:endParaRPr lang="en-US" dirty="0"/>
          </a:p>
        </p:txBody>
      </p:sp>
      <p:sp>
        <p:nvSpPr>
          <p:cNvPr id="6" name="Slide Number Placeholder 5">
            <a:extLst>
              <a:ext uri="{FF2B5EF4-FFF2-40B4-BE49-F238E27FC236}">
                <a16:creationId xmlns:a16="http://schemas.microsoft.com/office/drawing/2014/main" id="{B25B7362-01DC-0E4C-9B34-0DF3FD449CAD}"/>
              </a:ext>
            </a:extLst>
          </p:cNvPr>
          <p:cNvSpPr>
            <a:spLocks noGrp="1"/>
          </p:cNvSpPr>
          <p:nvPr>
            <p:ph type="sldNum" sz="quarter" idx="12"/>
          </p:nvPr>
        </p:nvSpPr>
        <p:spPr>
          <a:xfrm>
            <a:off x="10206318" y="6356350"/>
            <a:ext cx="1604682" cy="365125"/>
          </a:xfrm>
        </p:spPr>
        <p:txBody>
          <a:bodyPr/>
          <a:lstStyle/>
          <a:p>
            <a:fld id="{294A09A9-5501-47C1-A89A-A340965A2BE2}" type="slidenum">
              <a:rPr lang="en-US" smtClean="0"/>
              <a:pPr/>
              <a:t>17</a:t>
            </a:fld>
            <a:endParaRPr lang="en-US" dirty="0"/>
          </a:p>
        </p:txBody>
      </p:sp>
    </p:spTree>
    <p:extLst>
      <p:ext uri="{BB962C8B-B14F-4D97-AF65-F5344CB8AC3E}">
        <p14:creationId xmlns:p14="http://schemas.microsoft.com/office/powerpoint/2010/main" val="4450706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167494" y="1122363"/>
            <a:ext cx="6220278" cy="2387600"/>
          </a:xfrm>
        </p:spPr>
        <p:txBody>
          <a:bodyPr/>
          <a:lstStyle/>
          <a:p>
            <a:r>
              <a:rPr lang="en-US" dirty="0"/>
              <a:t>Any Questions?</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a:xfrm>
            <a:off x="1167493" y="3602038"/>
            <a:ext cx="6220277" cy="2247219"/>
          </a:xfrm>
        </p:spPr>
        <p:txBody>
          <a:bodyPr>
            <a:normAutofit/>
          </a:bodyPr>
          <a:lstStyle/>
          <a:p>
            <a:endParaRPr lang="en-US" dirty="0"/>
          </a:p>
          <a:p>
            <a:endParaRPr lang="en-US" dirty="0"/>
          </a:p>
          <a:p>
            <a:r>
              <a:rPr lang="en-US" dirty="0"/>
              <a:t>And thankyou for listening.</a:t>
            </a:r>
          </a:p>
        </p:txBody>
      </p:sp>
    </p:spTree>
    <p:extLst>
      <p:ext uri="{BB962C8B-B14F-4D97-AF65-F5344CB8AC3E}">
        <p14:creationId xmlns:p14="http://schemas.microsoft.com/office/powerpoint/2010/main" val="9261845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5A6488-5BF1-4A45-5EFA-61240F8A5C0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r>
              <a:rPr lang="en-GB" dirty="0"/>
              <a:t> </a:t>
            </a:r>
          </a:p>
        </p:txBody>
      </p:sp>
      <p:sp>
        <p:nvSpPr>
          <p:cNvPr id="5" name="Content Placeholder 4">
            <a:extLst>
              <a:ext uri="{FF2B5EF4-FFF2-40B4-BE49-F238E27FC236}">
                <a16:creationId xmlns:a16="http://schemas.microsoft.com/office/drawing/2014/main" id="{E307495B-F6A4-24EE-DAB2-8428E1C86C58}"/>
              </a:ext>
            </a:extLst>
          </p:cNvPr>
          <p:cNvSpPr>
            <a:spLocks noGrp="1"/>
          </p:cNvSpPr>
          <p:nvPr>
            <p:ph idx="1"/>
          </p:nvPr>
        </p:nvSpPr>
        <p:spPr/>
        <p:txBody>
          <a:bodyPr/>
          <a:lstStyle/>
          <a:p>
            <a:r>
              <a:rPr lang="en-GB" sz="1200" dirty="0">
                <a:latin typeface="Arial" panose="020B0604020202020204" pitchFamily="34" charset="0"/>
                <a:cs typeface="Arial" panose="020B0604020202020204" pitchFamily="34" charset="0"/>
                <a:hlinkClick r:id="rId2"/>
              </a:rPr>
              <a:t>https://www.afterburner.com</a:t>
            </a:r>
            <a:r>
              <a:rPr lang="en-GB" sz="1200" dirty="0">
                <a:latin typeface="Arial" panose="020B0604020202020204" pitchFamily="34" charset="0"/>
                <a:cs typeface="Arial" panose="020B0604020202020204" pitchFamily="34" charset="0"/>
              </a:rPr>
              <a:t>  (Accessed: 2nd November 2022)</a:t>
            </a:r>
          </a:p>
          <a:p>
            <a:r>
              <a:rPr lang="en-GB" sz="1200" dirty="0">
                <a:latin typeface="Arial" panose="020B0604020202020204" pitchFamily="34" charset="0"/>
                <a:cs typeface="Arial" panose="020B0604020202020204" pitchFamily="34" charset="0"/>
                <a:hlinkClick r:id="rId3"/>
              </a:rPr>
              <a:t>https://www.sciencedirect.com</a:t>
            </a:r>
            <a:r>
              <a:rPr lang="en-GB" sz="1200" dirty="0">
                <a:latin typeface="Arial" panose="020B0604020202020204" pitchFamily="34" charset="0"/>
                <a:cs typeface="Arial" panose="020B0604020202020204" pitchFamily="34" charset="0"/>
              </a:rPr>
              <a:t>  › topics › nonverbal-communication (Accessed : 2nd November 2022)</a:t>
            </a:r>
          </a:p>
          <a:p>
            <a:r>
              <a:rPr lang="en-GB" sz="1200" dirty="0">
                <a:latin typeface="Arial" panose="020B0604020202020204" pitchFamily="34" charset="0"/>
                <a:cs typeface="Arial" panose="020B0604020202020204" pitchFamily="34" charset="0"/>
                <a:hlinkClick r:id="rId4"/>
              </a:rPr>
              <a:t>https://www.youthlinkscotland.org</a:t>
            </a:r>
            <a:r>
              <a:rPr lang="en-GB" sz="1200" dirty="0">
                <a:latin typeface="Arial" panose="020B0604020202020204" pitchFamily="34" charset="0"/>
                <a:cs typeface="Arial" panose="020B0604020202020204" pitchFamily="34" charset="0"/>
              </a:rPr>
              <a:t>  (Accessed 3rd November 2022)</a:t>
            </a:r>
          </a:p>
          <a:p>
            <a:r>
              <a:rPr lang="en-GB" sz="1200" dirty="0">
                <a:latin typeface="Arial" panose="020B0604020202020204" pitchFamily="34" charset="0"/>
                <a:cs typeface="Arial" panose="020B0604020202020204" pitchFamily="34" charset="0"/>
              </a:rPr>
              <a:t>Stella Cottrell (2019) The Study Skills Handbook 5th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London : Bloomsbury Publishing </a:t>
            </a:r>
          </a:p>
          <a:p>
            <a:r>
              <a:rPr lang="en-GB" sz="1200" dirty="0">
                <a:latin typeface="Arial" panose="020B0604020202020204" pitchFamily="34" charset="0"/>
                <a:cs typeface="Arial" panose="020B0604020202020204" pitchFamily="34" charset="0"/>
              </a:rPr>
              <a:t>Youth Work in Wales Review Group (2022) </a:t>
            </a:r>
          </a:p>
          <a:p>
            <a:r>
              <a:rPr lang="en-GB" sz="1200" dirty="0">
                <a:latin typeface="Arial" panose="020B0604020202020204" pitchFamily="34" charset="0"/>
                <a:cs typeface="Arial" panose="020B0604020202020204" pitchFamily="34" charset="0"/>
              </a:rPr>
              <a:t>The Mind Tools Content Team, (no date) What is time management?: Working Smarter to enhance productivity, Time Management Skills From MindTools.com. MindTools. Available at: https://www.mindtools.com/pages/article/newHTE_00.htm (Accessed: November 2, 2022).</a:t>
            </a:r>
          </a:p>
          <a:p>
            <a:r>
              <a:rPr lang="en-GB" sz="1200" dirty="0">
                <a:latin typeface="Arial" panose="020B0604020202020204" pitchFamily="34" charset="0"/>
                <a:cs typeface="Arial" panose="020B0604020202020204" pitchFamily="34" charset="0"/>
                <a:hlinkClick r:id="rId5"/>
              </a:rPr>
              <a:t>https://uk.indeed.com/</a:t>
            </a:r>
            <a:r>
              <a:rPr lang="en-GB" sz="1200" dirty="0">
                <a:latin typeface="Arial" panose="020B0604020202020204" pitchFamily="34" charset="0"/>
                <a:cs typeface="Arial" panose="020B0604020202020204" pitchFamily="34" charset="0"/>
              </a:rPr>
              <a:t> (Accessed:7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2022)</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3601161"/>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niversal Color Block_Win32_AP_v2" id="{3EA4D81A-EBDE-431D-8B15-A5A6F500D5A4}" vid="{8EBF5489-0BE1-418D-A69C-2193D304C7E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D5BAB77-79E1-4739-AA51-10C9079186D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85334180-0405-413B-834A-44FA9E05ADB7}">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{9E94A625-8FB0-4E3E-B511-544758FA13E7}tf45331398_win32</Template>
  <TotalTime>310</TotalTime>
  <Words>1062</Words>
  <Application>Microsoft Office PowerPoint</Application>
  <PresentationFormat>Widescreen</PresentationFormat>
  <Paragraphs>120</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Arial Black</vt:lpstr>
      <vt:lpstr>Calibri</vt:lpstr>
      <vt:lpstr>Tenorite</vt:lpstr>
      <vt:lpstr>Wingdings</vt:lpstr>
      <vt:lpstr>Office Theme</vt:lpstr>
      <vt:lpstr>Academic Study Skills</vt:lpstr>
      <vt:lpstr>Introduction</vt:lpstr>
      <vt:lpstr>Introduction</vt:lpstr>
      <vt:lpstr>Study Skills</vt:lpstr>
      <vt:lpstr>Time Management </vt:lpstr>
      <vt:lpstr>Time Management </vt:lpstr>
      <vt:lpstr>Communication – the human connection – is the key to personal and career success.</vt:lpstr>
      <vt:lpstr>Communication</vt:lpstr>
      <vt:lpstr>Communication</vt:lpstr>
      <vt:lpstr>Managing Stress and Wellbeing</vt:lpstr>
      <vt:lpstr>Managing Stress and Wellbeing</vt:lpstr>
      <vt:lpstr>Managing Stress and Wellbeing</vt:lpstr>
      <vt:lpstr>How can these skills be transferred to Youth Work</vt:lpstr>
      <vt:lpstr>Why are they important skills for the work place</vt:lpstr>
      <vt:lpstr>Quote  </vt:lpstr>
      <vt:lpstr>Personal Development Plan</vt:lpstr>
      <vt:lpstr>Conclusion </vt:lpstr>
      <vt:lpstr>Any Questions?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Study Skills</dc:title>
  <dc:creator>Kelly Jacob</dc:creator>
  <cp:lastModifiedBy>Nichola M Taylor</cp:lastModifiedBy>
  <cp:revision>2</cp:revision>
  <dcterms:created xsi:type="dcterms:W3CDTF">2022-11-07T13:46:35Z</dcterms:created>
  <dcterms:modified xsi:type="dcterms:W3CDTF">2022-11-10T12:10:28Z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