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6" r:id="rId4"/>
    <p:sldId id="260" r:id="rId5"/>
    <p:sldId id="258" r:id="rId6"/>
    <p:sldId id="263" r:id="rId7"/>
    <p:sldId id="259" r:id="rId8"/>
    <p:sldId id="265" r:id="rId9"/>
    <p:sldId id="264" r:id="rId10"/>
    <p:sldId id="267" r:id="rId11"/>
    <p:sldId id="268" r:id="rId12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77"/>
  </p:normalViewPr>
  <p:slideViewPr>
    <p:cSldViewPr snapToGrid="0" snapToObjects="1">
      <p:cViewPr varScale="1">
        <p:scale>
          <a:sx n="96" d="100"/>
          <a:sy n="96" d="100"/>
        </p:scale>
        <p:origin x="106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91E53C9-B27C-B64A-8AB6-F15F6BCF5256}" type="doc">
      <dgm:prSet loTypeId="urn:microsoft.com/office/officeart/2008/layout/IncreasingCircleProcess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D4C164F4-9331-694E-B64B-77629B30AB9D}">
      <dgm:prSet phldrT="[文本]"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strong</a:t>
          </a:r>
          <a:endParaRPr lang="zh-CN" altLang="en-US" dirty="0">
            <a:solidFill>
              <a:srgbClr val="FF0000"/>
            </a:solidFill>
          </a:endParaRPr>
        </a:p>
      </dgm:t>
    </dgm:pt>
    <dgm:pt modelId="{D028E9FF-8D2F-CB43-8147-9EFA4BE283FF}" type="parTrans" cxnId="{C4151618-19A2-9648-A45A-C6F88445694D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0E89BAF1-E6C8-E340-BC83-9AFF458B1ECD}" type="sibTrans" cxnId="{C4151618-19A2-9648-A45A-C6F88445694D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264DB9A0-AE44-C74D-84AF-A106315A43AC}">
      <dgm:prSet phldrT="[文本]"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tasks of strongest intelligence</a:t>
          </a:r>
          <a:endParaRPr lang="zh-CN" altLang="en-US" dirty="0">
            <a:solidFill>
              <a:srgbClr val="FF0000"/>
            </a:solidFill>
          </a:endParaRPr>
        </a:p>
      </dgm:t>
    </dgm:pt>
    <dgm:pt modelId="{14DDF2EA-528B-BC47-B741-057517A66213}" type="parTrans" cxnId="{21EC8D09-5C2D-454D-9AB5-A0B36788DD4F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EC70AEAA-712C-124D-9FCA-1C850DD23E2B}" type="sibTrans" cxnId="{21EC8D09-5C2D-454D-9AB5-A0B36788DD4F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6AA60E46-BBC2-1849-A735-E6510C9561CC}">
      <dgm:prSet phldrT="[文本]"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weak</a:t>
          </a:r>
          <a:endParaRPr lang="zh-CN" altLang="en-US" dirty="0">
            <a:solidFill>
              <a:srgbClr val="FF0000"/>
            </a:solidFill>
          </a:endParaRPr>
        </a:p>
      </dgm:t>
    </dgm:pt>
    <dgm:pt modelId="{BC4E38EF-F89C-E34A-9004-6F86310A8F91}" type="parTrans" cxnId="{1A63A1FD-45A6-0B41-9DA8-11BD5C1D7520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8B88FB26-1528-F54D-869F-0543F8FB9AE1}" type="sibTrans" cxnId="{1A63A1FD-45A6-0B41-9DA8-11BD5C1D7520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EA5DE035-097F-7547-9E8C-DF9180DC0233}">
      <dgm:prSet phldrT="[文本]"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tasks of weakest intelligence</a:t>
          </a:r>
          <a:endParaRPr lang="zh-CN" altLang="en-US" dirty="0">
            <a:solidFill>
              <a:srgbClr val="FF0000"/>
            </a:solidFill>
          </a:endParaRPr>
        </a:p>
      </dgm:t>
    </dgm:pt>
    <dgm:pt modelId="{AD88B105-9DEA-5C47-887A-016DDB081615}" type="parTrans" cxnId="{7C00A53B-5390-0546-9F32-976A704C61B7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08FBBAFB-FBD4-214C-AAD2-BBFA9937B46B}" type="sibTrans" cxnId="{7C00A53B-5390-0546-9F32-976A704C61B7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E00732E3-E4F5-CC41-8895-9EEB3E8523A3}">
      <dgm:prSet phldrT="[文本]"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mix</a:t>
          </a:r>
          <a:endParaRPr lang="zh-CN" altLang="en-US" dirty="0">
            <a:solidFill>
              <a:srgbClr val="FF0000"/>
            </a:solidFill>
          </a:endParaRPr>
        </a:p>
      </dgm:t>
    </dgm:pt>
    <dgm:pt modelId="{C63A7C26-F462-2D48-AA3F-D1D70BB2A1FD}" type="parTrans" cxnId="{263B89B0-3390-DD4D-8CCA-B8DA882C077D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7B11C36B-F147-A444-8EC8-6326A2309731}" type="sibTrans" cxnId="{263B89B0-3390-DD4D-8CCA-B8DA882C077D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B6138145-B987-864D-B69C-CFD7389CF0EA}">
      <dgm:prSet phldrT="[文本]"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all sorts of tasks</a:t>
          </a:r>
          <a:endParaRPr lang="zh-CN" altLang="en-US" dirty="0">
            <a:solidFill>
              <a:srgbClr val="FF0000"/>
            </a:solidFill>
          </a:endParaRPr>
        </a:p>
      </dgm:t>
    </dgm:pt>
    <dgm:pt modelId="{8F1E2312-5FD6-3147-83AF-B9A0D0FC7B18}" type="parTrans" cxnId="{AF785AC0-7A1A-AC41-8E42-3C3FFAB183D1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C2B8E501-12BD-604C-B31E-4E316789DBB3}" type="sibTrans" cxnId="{AF785AC0-7A1A-AC41-8E42-3C3FFAB183D1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E779AF92-B401-8A4B-B2FE-9638A791F6D8}">
      <dgm:prSet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control</a:t>
          </a:r>
          <a:endParaRPr lang="zh-CN" altLang="en-US" dirty="0">
            <a:solidFill>
              <a:srgbClr val="FF0000"/>
            </a:solidFill>
          </a:endParaRPr>
        </a:p>
      </dgm:t>
    </dgm:pt>
    <dgm:pt modelId="{BCAD5D62-FBFC-344F-9ED2-A88EC8D517B6}" type="parTrans" cxnId="{90D5207B-3B02-794A-BA2C-476B72280245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D71274B8-C89C-C74E-924D-F6BBE10C7E7E}" type="sibTrans" cxnId="{90D5207B-3B02-794A-BA2C-476B72280245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40BF7161-4194-DB4B-A6D8-0E704BE8AF5C}">
      <dgm:prSet/>
      <dgm:spPr/>
      <dgm:t>
        <a:bodyPr/>
        <a:lstStyle/>
        <a:p>
          <a:r>
            <a:rPr lang="en-GB" altLang="zh-CN" dirty="0">
              <a:solidFill>
                <a:srgbClr val="FF0000"/>
              </a:solidFill>
            </a:rPr>
            <a:t>only traditional linguistic exercises</a:t>
          </a:r>
          <a:endParaRPr lang="zh-CN" altLang="en-US" dirty="0">
            <a:solidFill>
              <a:srgbClr val="FF0000"/>
            </a:solidFill>
          </a:endParaRPr>
        </a:p>
      </dgm:t>
    </dgm:pt>
    <dgm:pt modelId="{321AB5D0-FB3E-C346-9589-5697EEEC4D8D}" type="parTrans" cxnId="{49F40E29-35E5-514C-82E8-1056EED16BED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9A7529D9-1D8E-BA4A-82B3-2F4749452CCF}" type="sibTrans" cxnId="{49F40E29-35E5-514C-82E8-1056EED16BED}">
      <dgm:prSet/>
      <dgm:spPr/>
      <dgm:t>
        <a:bodyPr/>
        <a:lstStyle/>
        <a:p>
          <a:endParaRPr lang="zh-CN" altLang="en-US">
            <a:solidFill>
              <a:srgbClr val="FF0000"/>
            </a:solidFill>
          </a:endParaRPr>
        </a:p>
      </dgm:t>
    </dgm:pt>
    <dgm:pt modelId="{56A04956-6274-0344-957A-84A17A9E270C}" type="pres">
      <dgm:prSet presAssocID="{491E53C9-B27C-B64A-8AB6-F15F6BCF5256}" presName="Name0" presStyleCnt="0">
        <dgm:presLayoutVars>
          <dgm:chMax val="7"/>
          <dgm:chPref val="7"/>
          <dgm:dir/>
          <dgm:animOne val="branch"/>
          <dgm:animLvl val="lvl"/>
        </dgm:presLayoutVars>
      </dgm:prSet>
      <dgm:spPr/>
    </dgm:pt>
    <dgm:pt modelId="{EC2DCDEF-14BA-4446-940D-A78A6F68A17C}" type="pres">
      <dgm:prSet presAssocID="{D4C164F4-9331-694E-B64B-77629B30AB9D}" presName="composite" presStyleCnt="0"/>
      <dgm:spPr/>
    </dgm:pt>
    <dgm:pt modelId="{BD221902-B414-F944-9787-3D74AFA11CE1}" type="pres">
      <dgm:prSet presAssocID="{D4C164F4-9331-694E-B64B-77629B30AB9D}" presName="BackAccent" presStyleLbl="bgShp" presStyleIdx="0" presStyleCnt="4"/>
      <dgm:spPr/>
    </dgm:pt>
    <dgm:pt modelId="{8E5CB567-8CD5-3949-8988-685B86A3750F}" type="pres">
      <dgm:prSet presAssocID="{D4C164F4-9331-694E-B64B-77629B30AB9D}" presName="Accent" presStyleLbl="alignNode1" presStyleIdx="0" presStyleCnt="4"/>
      <dgm:spPr/>
    </dgm:pt>
    <dgm:pt modelId="{CF7C20AB-93CF-F042-8277-C2F16499B885}" type="pres">
      <dgm:prSet presAssocID="{D4C164F4-9331-694E-B64B-77629B30AB9D}" presName="Child" presStyleLbl="revTx" presStyleIdx="0" presStyleCnt="8" custScaleX="218176">
        <dgm:presLayoutVars>
          <dgm:chMax val="0"/>
          <dgm:chPref val="0"/>
          <dgm:bulletEnabled val="1"/>
        </dgm:presLayoutVars>
      </dgm:prSet>
      <dgm:spPr/>
    </dgm:pt>
    <dgm:pt modelId="{993E0824-BF72-3D4C-99DF-F23446ABB572}" type="pres">
      <dgm:prSet presAssocID="{D4C164F4-9331-694E-B64B-77629B30AB9D}" presName="Parent" presStyleLbl="revTx" presStyleIdx="1" presStyleCnt="8">
        <dgm:presLayoutVars>
          <dgm:chMax val="1"/>
          <dgm:chPref val="1"/>
          <dgm:bulletEnabled val="1"/>
        </dgm:presLayoutVars>
      </dgm:prSet>
      <dgm:spPr/>
    </dgm:pt>
    <dgm:pt modelId="{1B499741-D67A-4B4C-B588-7F845D9709F5}" type="pres">
      <dgm:prSet presAssocID="{0E89BAF1-E6C8-E340-BC83-9AFF458B1ECD}" presName="sibTrans" presStyleCnt="0"/>
      <dgm:spPr/>
    </dgm:pt>
    <dgm:pt modelId="{28EFE6CE-39A6-2048-AFB6-4A9392CB1051}" type="pres">
      <dgm:prSet presAssocID="{6AA60E46-BBC2-1849-A735-E6510C9561CC}" presName="composite" presStyleCnt="0"/>
      <dgm:spPr/>
    </dgm:pt>
    <dgm:pt modelId="{2C2A22A0-56A1-144E-9668-4C49D43707EB}" type="pres">
      <dgm:prSet presAssocID="{6AA60E46-BBC2-1849-A735-E6510C9561CC}" presName="BackAccent" presStyleLbl="bgShp" presStyleIdx="1" presStyleCnt="4"/>
      <dgm:spPr/>
    </dgm:pt>
    <dgm:pt modelId="{9BB89585-8D27-7648-9F11-8A430418667F}" type="pres">
      <dgm:prSet presAssocID="{6AA60E46-BBC2-1849-A735-E6510C9561CC}" presName="Accent" presStyleLbl="alignNode1" presStyleIdx="1" presStyleCnt="4"/>
      <dgm:spPr/>
    </dgm:pt>
    <dgm:pt modelId="{7EB7CF24-3E46-E04C-9D1F-99C9DC62249D}" type="pres">
      <dgm:prSet presAssocID="{6AA60E46-BBC2-1849-A735-E6510C9561CC}" presName="Child" presStyleLbl="revTx" presStyleIdx="2" presStyleCnt="8" custScaleX="204217">
        <dgm:presLayoutVars>
          <dgm:chMax val="0"/>
          <dgm:chPref val="0"/>
          <dgm:bulletEnabled val="1"/>
        </dgm:presLayoutVars>
      </dgm:prSet>
      <dgm:spPr/>
    </dgm:pt>
    <dgm:pt modelId="{90EC0B9C-E814-E043-BB78-31C249D5594D}" type="pres">
      <dgm:prSet presAssocID="{6AA60E46-BBC2-1849-A735-E6510C9561CC}" presName="Parent" presStyleLbl="revTx" presStyleIdx="3" presStyleCnt="8">
        <dgm:presLayoutVars>
          <dgm:chMax val="1"/>
          <dgm:chPref val="1"/>
          <dgm:bulletEnabled val="1"/>
        </dgm:presLayoutVars>
      </dgm:prSet>
      <dgm:spPr/>
    </dgm:pt>
    <dgm:pt modelId="{4DC65BEA-A053-834F-B7CE-DE13B6E47C05}" type="pres">
      <dgm:prSet presAssocID="{8B88FB26-1528-F54D-869F-0543F8FB9AE1}" presName="sibTrans" presStyleCnt="0"/>
      <dgm:spPr/>
    </dgm:pt>
    <dgm:pt modelId="{A01F8641-0AEA-574D-9DC4-A6F1C6A8449F}" type="pres">
      <dgm:prSet presAssocID="{E00732E3-E4F5-CC41-8895-9EEB3E8523A3}" presName="composite" presStyleCnt="0"/>
      <dgm:spPr/>
    </dgm:pt>
    <dgm:pt modelId="{A7786848-3E96-C54D-AB67-06BDBDAEDA36}" type="pres">
      <dgm:prSet presAssocID="{E00732E3-E4F5-CC41-8895-9EEB3E8523A3}" presName="BackAccent" presStyleLbl="bgShp" presStyleIdx="2" presStyleCnt="4"/>
      <dgm:spPr/>
    </dgm:pt>
    <dgm:pt modelId="{0B1A279B-42B0-8941-AE71-5F9046470515}" type="pres">
      <dgm:prSet presAssocID="{E00732E3-E4F5-CC41-8895-9EEB3E8523A3}" presName="Accent" presStyleLbl="alignNode1" presStyleIdx="2" presStyleCnt="4"/>
      <dgm:spPr/>
    </dgm:pt>
    <dgm:pt modelId="{944EFE3D-149B-F84E-B566-8148BF847D68}" type="pres">
      <dgm:prSet presAssocID="{E00732E3-E4F5-CC41-8895-9EEB3E8523A3}" presName="Child" presStyleLbl="revTx" presStyleIdx="4" presStyleCnt="8" custScaleX="183273">
        <dgm:presLayoutVars>
          <dgm:chMax val="0"/>
          <dgm:chPref val="0"/>
          <dgm:bulletEnabled val="1"/>
        </dgm:presLayoutVars>
      </dgm:prSet>
      <dgm:spPr/>
    </dgm:pt>
    <dgm:pt modelId="{91894975-5F0C-C745-8A2B-F6E8FF3654A4}" type="pres">
      <dgm:prSet presAssocID="{E00732E3-E4F5-CC41-8895-9EEB3E8523A3}" presName="Parent" presStyleLbl="revTx" presStyleIdx="5" presStyleCnt="8">
        <dgm:presLayoutVars>
          <dgm:chMax val="1"/>
          <dgm:chPref val="1"/>
          <dgm:bulletEnabled val="1"/>
        </dgm:presLayoutVars>
      </dgm:prSet>
      <dgm:spPr/>
    </dgm:pt>
    <dgm:pt modelId="{DA3505AA-2CCB-4049-858C-D130E39157D8}" type="pres">
      <dgm:prSet presAssocID="{7B11C36B-F147-A444-8EC8-6326A2309731}" presName="sibTrans" presStyleCnt="0"/>
      <dgm:spPr/>
    </dgm:pt>
    <dgm:pt modelId="{246CBC64-01CA-3A45-854A-11BD893A2F61}" type="pres">
      <dgm:prSet presAssocID="{E779AF92-B401-8A4B-B2FE-9638A791F6D8}" presName="composite" presStyleCnt="0"/>
      <dgm:spPr/>
    </dgm:pt>
    <dgm:pt modelId="{AFD599AF-2BFA-434A-968B-4AE38F7D65EA}" type="pres">
      <dgm:prSet presAssocID="{E779AF92-B401-8A4B-B2FE-9638A791F6D8}" presName="BackAccent" presStyleLbl="bgShp" presStyleIdx="3" presStyleCnt="4"/>
      <dgm:spPr/>
    </dgm:pt>
    <dgm:pt modelId="{070ACB2C-98B4-2844-A7F6-4112D059B422}" type="pres">
      <dgm:prSet presAssocID="{E779AF92-B401-8A4B-B2FE-9638A791F6D8}" presName="Accent" presStyleLbl="alignNode1" presStyleIdx="3" presStyleCnt="4"/>
      <dgm:spPr/>
    </dgm:pt>
    <dgm:pt modelId="{33E42993-44A7-9944-A37D-AF35EF41BB59}" type="pres">
      <dgm:prSet presAssocID="{E779AF92-B401-8A4B-B2FE-9638A791F6D8}" presName="Child" presStyleLbl="revTx" presStyleIdx="6" presStyleCnt="8" custScaleX="163730">
        <dgm:presLayoutVars>
          <dgm:chMax val="0"/>
          <dgm:chPref val="0"/>
          <dgm:bulletEnabled val="1"/>
        </dgm:presLayoutVars>
      </dgm:prSet>
      <dgm:spPr/>
    </dgm:pt>
    <dgm:pt modelId="{91481111-7121-0944-B3E6-889569215A5D}" type="pres">
      <dgm:prSet presAssocID="{E779AF92-B401-8A4B-B2FE-9638A791F6D8}" presName="Parent" presStyleLbl="revTx" presStyleIdx="7" presStyleCnt="8">
        <dgm:presLayoutVars>
          <dgm:chMax val="1"/>
          <dgm:chPref val="1"/>
          <dgm:bulletEnabled val="1"/>
        </dgm:presLayoutVars>
      </dgm:prSet>
      <dgm:spPr/>
    </dgm:pt>
  </dgm:ptLst>
  <dgm:cxnLst>
    <dgm:cxn modelId="{21EC8D09-5C2D-454D-9AB5-A0B36788DD4F}" srcId="{D4C164F4-9331-694E-B64B-77629B30AB9D}" destId="{264DB9A0-AE44-C74D-84AF-A106315A43AC}" srcOrd="0" destOrd="0" parTransId="{14DDF2EA-528B-BC47-B741-057517A66213}" sibTransId="{EC70AEAA-712C-124D-9FCA-1C850DD23E2B}"/>
    <dgm:cxn modelId="{C4151618-19A2-9648-A45A-C6F88445694D}" srcId="{491E53C9-B27C-B64A-8AB6-F15F6BCF5256}" destId="{D4C164F4-9331-694E-B64B-77629B30AB9D}" srcOrd="0" destOrd="0" parTransId="{D028E9FF-8D2F-CB43-8147-9EFA4BE283FF}" sibTransId="{0E89BAF1-E6C8-E340-BC83-9AFF458B1ECD}"/>
    <dgm:cxn modelId="{49F40E29-35E5-514C-82E8-1056EED16BED}" srcId="{E779AF92-B401-8A4B-B2FE-9638A791F6D8}" destId="{40BF7161-4194-DB4B-A6D8-0E704BE8AF5C}" srcOrd="0" destOrd="0" parTransId="{321AB5D0-FB3E-C346-9589-5697EEEC4D8D}" sibTransId="{9A7529D9-1D8E-BA4A-82B3-2F4749452CCF}"/>
    <dgm:cxn modelId="{7C00A53B-5390-0546-9F32-976A704C61B7}" srcId="{6AA60E46-BBC2-1849-A735-E6510C9561CC}" destId="{EA5DE035-097F-7547-9E8C-DF9180DC0233}" srcOrd="0" destOrd="0" parTransId="{AD88B105-9DEA-5C47-887A-016DDB081615}" sibTransId="{08FBBAFB-FBD4-214C-AAD2-BBFA9937B46B}"/>
    <dgm:cxn modelId="{667DBA72-9CC3-624D-A61B-7A3C905D50DD}" type="presOf" srcId="{B6138145-B987-864D-B69C-CFD7389CF0EA}" destId="{944EFE3D-149B-F84E-B566-8148BF847D68}" srcOrd="0" destOrd="0" presId="urn:microsoft.com/office/officeart/2008/layout/IncreasingCircleProcess"/>
    <dgm:cxn modelId="{C9D55773-23EA-C44B-BA1B-94CD0AD17E39}" type="presOf" srcId="{E00732E3-E4F5-CC41-8895-9EEB3E8523A3}" destId="{91894975-5F0C-C745-8A2B-F6E8FF3654A4}" srcOrd="0" destOrd="0" presId="urn:microsoft.com/office/officeart/2008/layout/IncreasingCircleProcess"/>
    <dgm:cxn modelId="{097BA57A-6764-FD44-81D5-4A6A52594397}" type="presOf" srcId="{264DB9A0-AE44-C74D-84AF-A106315A43AC}" destId="{CF7C20AB-93CF-F042-8277-C2F16499B885}" srcOrd="0" destOrd="0" presId="urn:microsoft.com/office/officeart/2008/layout/IncreasingCircleProcess"/>
    <dgm:cxn modelId="{90D5207B-3B02-794A-BA2C-476B72280245}" srcId="{491E53C9-B27C-B64A-8AB6-F15F6BCF5256}" destId="{E779AF92-B401-8A4B-B2FE-9638A791F6D8}" srcOrd="3" destOrd="0" parTransId="{BCAD5D62-FBFC-344F-9ED2-A88EC8D517B6}" sibTransId="{D71274B8-C89C-C74E-924D-F6BBE10C7E7E}"/>
    <dgm:cxn modelId="{DB0B279A-6797-5D43-9CCD-96186169EF91}" type="presOf" srcId="{D4C164F4-9331-694E-B64B-77629B30AB9D}" destId="{993E0824-BF72-3D4C-99DF-F23446ABB572}" srcOrd="0" destOrd="0" presId="urn:microsoft.com/office/officeart/2008/layout/IncreasingCircleProcess"/>
    <dgm:cxn modelId="{F32FF1A2-0E57-7C45-A7B3-C247C687F6E3}" type="presOf" srcId="{6AA60E46-BBC2-1849-A735-E6510C9561CC}" destId="{90EC0B9C-E814-E043-BB78-31C249D5594D}" srcOrd="0" destOrd="0" presId="urn:microsoft.com/office/officeart/2008/layout/IncreasingCircleProcess"/>
    <dgm:cxn modelId="{263B89B0-3390-DD4D-8CCA-B8DA882C077D}" srcId="{491E53C9-B27C-B64A-8AB6-F15F6BCF5256}" destId="{E00732E3-E4F5-CC41-8895-9EEB3E8523A3}" srcOrd="2" destOrd="0" parTransId="{C63A7C26-F462-2D48-AA3F-D1D70BB2A1FD}" sibTransId="{7B11C36B-F147-A444-8EC8-6326A2309731}"/>
    <dgm:cxn modelId="{180D10B2-84A2-AB46-A10F-3827315485EE}" type="presOf" srcId="{EA5DE035-097F-7547-9E8C-DF9180DC0233}" destId="{7EB7CF24-3E46-E04C-9D1F-99C9DC62249D}" srcOrd="0" destOrd="0" presId="urn:microsoft.com/office/officeart/2008/layout/IncreasingCircleProcess"/>
    <dgm:cxn modelId="{AF785AC0-7A1A-AC41-8E42-3C3FFAB183D1}" srcId="{E00732E3-E4F5-CC41-8895-9EEB3E8523A3}" destId="{B6138145-B987-864D-B69C-CFD7389CF0EA}" srcOrd="0" destOrd="0" parTransId="{8F1E2312-5FD6-3147-83AF-B9A0D0FC7B18}" sibTransId="{C2B8E501-12BD-604C-B31E-4E316789DBB3}"/>
    <dgm:cxn modelId="{E221BFC1-FF00-3B46-828C-BBEFE483EDDC}" type="presOf" srcId="{491E53C9-B27C-B64A-8AB6-F15F6BCF5256}" destId="{56A04956-6274-0344-957A-84A17A9E270C}" srcOrd="0" destOrd="0" presId="urn:microsoft.com/office/officeart/2008/layout/IncreasingCircleProcess"/>
    <dgm:cxn modelId="{E44E8AD5-6409-CB43-9A93-C4353D6A69A8}" type="presOf" srcId="{40BF7161-4194-DB4B-A6D8-0E704BE8AF5C}" destId="{33E42993-44A7-9944-A37D-AF35EF41BB59}" srcOrd="0" destOrd="0" presId="urn:microsoft.com/office/officeart/2008/layout/IncreasingCircleProcess"/>
    <dgm:cxn modelId="{32414CDA-9FD7-7D48-9E22-023D1F5136C4}" type="presOf" srcId="{E779AF92-B401-8A4B-B2FE-9638A791F6D8}" destId="{91481111-7121-0944-B3E6-889569215A5D}" srcOrd="0" destOrd="0" presId="urn:microsoft.com/office/officeart/2008/layout/IncreasingCircleProcess"/>
    <dgm:cxn modelId="{1A63A1FD-45A6-0B41-9DA8-11BD5C1D7520}" srcId="{491E53C9-B27C-B64A-8AB6-F15F6BCF5256}" destId="{6AA60E46-BBC2-1849-A735-E6510C9561CC}" srcOrd="1" destOrd="0" parTransId="{BC4E38EF-F89C-E34A-9004-6F86310A8F91}" sibTransId="{8B88FB26-1528-F54D-869F-0543F8FB9AE1}"/>
    <dgm:cxn modelId="{ECDDE0BF-C638-DF4B-98E6-DDFA3BD6FA0C}" type="presParOf" srcId="{56A04956-6274-0344-957A-84A17A9E270C}" destId="{EC2DCDEF-14BA-4446-940D-A78A6F68A17C}" srcOrd="0" destOrd="0" presId="urn:microsoft.com/office/officeart/2008/layout/IncreasingCircleProcess"/>
    <dgm:cxn modelId="{974A474B-6158-EF4F-BA3B-4BAC81E099B5}" type="presParOf" srcId="{EC2DCDEF-14BA-4446-940D-A78A6F68A17C}" destId="{BD221902-B414-F944-9787-3D74AFA11CE1}" srcOrd="0" destOrd="0" presId="urn:microsoft.com/office/officeart/2008/layout/IncreasingCircleProcess"/>
    <dgm:cxn modelId="{33060F1B-9D78-D84C-A338-1DF9897A5B9A}" type="presParOf" srcId="{EC2DCDEF-14BA-4446-940D-A78A6F68A17C}" destId="{8E5CB567-8CD5-3949-8988-685B86A3750F}" srcOrd="1" destOrd="0" presId="urn:microsoft.com/office/officeart/2008/layout/IncreasingCircleProcess"/>
    <dgm:cxn modelId="{5FE1C2FB-86AE-5340-9915-D6DBCFBBFF4D}" type="presParOf" srcId="{EC2DCDEF-14BA-4446-940D-A78A6F68A17C}" destId="{CF7C20AB-93CF-F042-8277-C2F16499B885}" srcOrd="2" destOrd="0" presId="urn:microsoft.com/office/officeart/2008/layout/IncreasingCircleProcess"/>
    <dgm:cxn modelId="{790211DB-1D0D-0B4F-80F8-01C85CFC257D}" type="presParOf" srcId="{EC2DCDEF-14BA-4446-940D-A78A6F68A17C}" destId="{993E0824-BF72-3D4C-99DF-F23446ABB572}" srcOrd="3" destOrd="0" presId="urn:microsoft.com/office/officeart/2008/layout/IncreasingCircleProcess"/>
    <dgm:cxn modelId="{FA53034B-F4ED-ED41-8133-D09C5997F458}" type="presParOf" srcId="{56A04956-6274-0344-957A-84A17A9E270C}" destId="{1B499741-D67A-4B4C-B588-7F845D9709F5}" srcOrd="1" destOrd="0" presId="urn:microsoft.com/office/officeart/2008/layout/IncreasingCircleProcess"/>
    <dgm:cxn modelId="{01E79A65-91B9-5342-A472-4C90AD147289}" type="presParOf" srcId="{56A04956-6274-0344-957A-84A17A9E270C}" destId="{28EFE6CE-39A6-2048-AFB6-4A9392CB1051}" srcOrd="2" destOrd="0" presId="urn:microsoft.com/office/officeart/2008/layout/IncreasingCircleProcess"/>
    <dgm:cxn modelId="{3135404F-AC70-E944-B8E0-8C4000A70CF1}" type="presParOf" srcId="{28EFE6CE-39A6-2048-AFB6-4A9392CB1051}" destId="{2C2A22A0-56A1-144E-9668-4C49D43707EB}" srcOrd="0" destOrd="0" presId="urn:microsoft.com/office/officeart/2008/layout/IncreasingCircleProcess"/>
    <dgm:cxn modelId="{75CC0603-68FE-B54D-BF4B-3E9FAF0DC43F}" type="presParOf" srcId="{28EFE6CE-39A6-2048-AFB6-4A9392CB1051}" destId="{9BB89585-8D27-7648-9F11-8A430418667F}" srcOrd="1" destOrd="0" presId="urn:microsoft.com/office/officeart/2008/layout/IncreasingCircleProcess"/>
    <dgm:cxn modelId="{F95D8B35-0972-1849-BAD7-FA04DF7E4462}" type="presParOf" srcId="{28EFE6CE-39A6-2048-AFB6-4A9392CB1051}" destId="{7EB7CF24-3E46-E04C-9D1F-99C9DC62249D}" srcOrd="2" destOrd="0" presId="urn:microsoft.com/office/officeart/2008/layout/IncreasingCircleProcess"/>
    <dgm:cxn modelId="{5C1FE2DC-AB3C-E645-A456-69E4257172C2}" type="presParOf" srcId="{28EFE6CE-39A6-2048-AFB6-4A9392CB1051}" destId="{90EC0B9C-E814-E043-BB78-31C249D5594D}" srcOrd="3" destOrd="0" presId="urn:microsoft.com/office/officeart/2008/layout/IncreasingCircleProcess"/>
    <dgm:cxn modelId="{E72B94E1-B441-8B48-A196-2ECED5CA84C8}" type="presParOf" srcId="{56A04956-6274-0344-957A-84A17A9E270C}" destId="{4DC65BEA-A053-834F-B7CE-DE13B6E47C05}" srcOrd="3" destOrd="0" presId="urn:microsoft.com/office/officeart/2008/layout/IncreasingCircleProcess"/>
    <dgm:cxn modelId="{E042D0F7-A7E8-5342-B46F-6B2A5A08ED73}" type="presParOf" srcId="{56A04956-6274-0344-957A-84A17A9E270C}" destId="{A01F8641-0AEA-574D-9DC4-A6F1C6A8449F}" srcOrd="4" destOrd="0" presId="urn:microsoft.com/office/officeart/2008/layout/IncreasingCircleProcess"/>
    <dgm:cxn modelId="{CEAF3730-4836-F84F-A34A-852A863C7C3F}" type="presParOf" srcId="{A01F8641-0AEA-574D-9DC4-A6F1C6A8449F}" destId="{A7786848-3E96-C54D-AB67-06BDBDAEDA36}" srcOrd="0" destOrd="0" presId="urn:microsoft.com/office/officeart/2008/layout/IncreasingCircleProcess"/>
    <dgm:cxn modelId="{C52211ED-F304-EF4D-9EA1-BF12230E77F5}" type="presParOf" srcId="{A01F8641-0AEA-574D-9DC4-A6F1C6A8449F}" destId="{0B1A279B-42B0-8941-AE71-5F9046470515}" srcOrd="1" destOrd="0" presId="urn:microsoft.com/office/officeart/2008/layout/IncreasingCircleProcess"/>
    <dgm:cxn modelId="{E785618F-4711-D841-BF34-3571714FAC0E}" type="presParOf" srcId="{A01F8641-0AEA-574D-9DC4-A6F1C6A8449F}" destId="{944EFE3D-149B-F84E-B566-8148BF847D68}" srcOrd="2" destOrd="0" presId="urn:microsoft.com/office/officeart/2008/layout/IncreasingCircleProcess"/>
    <dgm:cxn modelId="{6E8EC8B3-EA3F-0B4B-A256-4AB2682C13C3}" type="presParOf" srcId="{A01F8641-0AEA-574D-9DC4-A6F1C6A8449F}" destId="{91894975-5F0C-C745-8A2B-F6E8FF3654A4}" srcOrd="3" destOrd="0" presId="urn:microsoft.com/office/officeart/2008/layout/IncreasingCircleProcess"/>
    <dgm:cxn modelId="{579ED06B-9956-5048-93FD-B001A9726961}" type="presParOf" srcId="{56A04956-6274-0344-957A-84A17A9E270C}" destId="{DA3505AA-2CCB-4049-858C-D130E39157D8}" srcOrd="5" destOrd="0" presId="urn:microsoft.com/office/officeart/2008/layout/IncreasingCircleProcess"/>
    <dgm:cxn modelId="{4E9FA174-579B-D041-8D14-A0384DADCFAD}" type="presParOf" srcId="{56A04956-6274-0344-957A-84A17A9E270C}" destId="{246CBC64-01CA-3A45-854A-11BD893A2F61}" srcOrd="6" destOrd="0" presId="urn:microsoft.com/office/officeart/2008/layout/IncreasingCircleProcess"/>
    <dgm:cxn modelId="{5AF6A89E-412B-554A-83F6-47F4EF5AA640}" type="presParOf" srcId="{246CBC64-01CA-3A45-854A-11BD893A2F61}" destId="{AFD599AF-2BFA-434A-968B-4AE38F7D65EA}" srcOrd="0" destOrd="0" presId="urn:microsoft.com/office/officeart/2008/layout/IncreasingCircleProcess"/>
    <dgm:cxn modelId="{D1FEABDB-E843-354F-BC76-23CDC8763890}" type="presParOf" srcId="{246CBC64-01CA-3A45-854A-11BD893A2F61}" destId="{070ACB2C-98B4-2844-A7F6-4112D059B422}" srcOrd="1" destOrd="0" presId="urn:microsoft.com/office/officeart/2008/layout/IncreasingCircleProcess"/>
    <dgm:cxn modelId="{85474632-6383-6546-AD48-FED5566605A9}" type="presParOf" srcId="{246CBC64-01CA-3A45-854A-11BD893A2F61}" destId="{33E42993-44A7-9944-A37D-AF35EF41BB59}" srcOrd="2" destOrd="0" presId="urn:microsoft.com/office/officeart/2008/layout/IncreasingCircleProcess"/>
    <dgm:cxn modelId="{742DE536-130C-3041-8BB4-F6A3124D5BA5}" type="presParOf" srcId="{246CBC64-01CA-3A45-854A-11BD893A2F61}" destId="{91481111-7121-0944-B3E6-889569215A5D}" srcOrd="3" destOrd="0" presId="urn:microsoft.com/office/officeart/2008/layout/Increasing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221902-B414-F944-9787-3D74AFA11CE1}">
      <dsp:nvSpPr>
        <dsp:cNvPr id="0" name=""/>
        <dsp:cNvSpPr/>
      </dsp:nvSpPr>
      <dsp:spPr>
        <a:xfrm>
          <a:off x="219867" y="0"/>
          <a:ext cx="404007" cy="40400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E5CB567-8CD5-3949-8988-685B86A3750F}">
      <dsp:nvSpPr>
        <dsp:cNvPr id="0" name=""/>
        <dsp:cNvSpPr/>
      </dsp:nvSpPr>
      <dsp:spPr>
        <a:xfrm>
          <a:off x="260268" y="40400"/>
          <a:ext cx="323206" cy="323206"/>
        </a:xfrm>
        <a:prstGeom prst="chord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7C20AB-93CF-F042-8277-C2F16499B885}">
      <dsp:nvSpPr>
        <dsp:cNvPr id="0" name=""/>
        <dsp:cNvSpPr/>
      </dsp:nvSpPr>
      <dsp:spPr>
        <a:xfrm>
          <a:off x="1830" y="404007"/>
          <a:ext cx="2607616" cy="1700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700" kern="1200" dirty="0">
              <a:solidFill>
                <a:srgbClr val="FF0000"/>
              </a:solidFill>
            </a:rPr>
            <a:t>tasks of strongest intelligence</a:t>
          </a:r>
          <a:endParaRPr lang="zh-CN" altLang="en-US" sz="1700" kern="1200" dirty="0">
            <a:solidFill>
              <a:srgbClr val="FF0000"/>
            </a:solidFill>
          </a:endParaRPr>
        </a:p>
      </dsp:txBody>
      <dsp:txXfrm>
        <a:off x="1830" y="404007"/>
        <a:ext cx="2607616" cy="1700199"/>
      </dsp:txXfrm>
    </dsp:sp>
    <dsp:sp modelId="{993E0824-BF72-3D4C-99DF-F23446ABB572}">
      <dsp:nvSpPr>
        <dsp:cNvPr id="0" name=""/>
        <dsp:cNvSpPr/>
      </dsp:nvSpPr>
      <dsp:spPr>
        <a:xfrm>
          <a:off x="708043" y="0"/>
          <a:ext cx="1195189" cy="40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b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900" kern="1200" dirty="0">
              <a:solidFill>
                <a:srgbClr val="FF0000"/>
              </a:solidFill>
            </a:rPr>
            <a:t>strong</a:t>
          </a:r>
          <a:endParaRPr lang="zh-CN" altLang="en-US" sz="1900" kern="1200" dirty="0">
            <a:solidFill>
              <a:srgbClr val="FF0000"/>
            </a:solidFill>
          </a:endParaRPr>
        </a:p>
      </dsp:txBody>
      <dsp:txXfrm>
        <a:off x="708043" y="0"/>
        <a:ext cx="1195189" cy="404007"/>
      </dsp:txXfrm>
    </dsp:sp>
    <dsp:sp modelId="{2C2A22A0-56A1-144E-9668-4C49D43707EB}">
      <dsp:nvSpPr>
        <dsp:cNvPr id="0" name=""/>
        <dsp:cNvSpPr/>
      </dsp:nvSpPr>
      <dsp:spPr>
        <a:xfrm>
          <a:off x="2828234" y="0"/>
          <a:ext cx="404007" cy="40400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B89585-8D27-7648-9F11-8A430418667F}">
      <dsp:nvSpPr>
        <dsp:cNvPr id="0" name=""/>
        <dsp:cNvSpPr/>
      </dsp:nvSpPr>
      <dsp:spPr>
        <a:xfrm>
          <a:off x="2868635" y="40400"/>
          <a:ext cx="323206" cy="323206"/>
        </a:xfrm>
        <a:prstGeom prst="chord">
          <a:avLst>
            <a:gd name="adj1" fmla="val 0"/>
            <a:gd name="adj2" fmla="val 10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7CF24-3E46-E04C-9D1F-99C9DC62249D}">
      <dsp:nvSpPr>
        <dsp:cNvPr id="0" name=""/>
        <dsp:cNvSpPr/>
      </dsp:nvSpPr>
      <dsp:spPr>
        <a:xfrm>
          <a:off x="2693615" y="404007"/>
          <a:ext cx="2440780" cy="1700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700" kern="1200" dirty="0">
              <a:solidFill>
                <a:srgbClr val="FF0000"/>
              </a:solidFill>
            </a:rPr>
            <a:t>tasks of weakest intelligence</a:t>
          </a:r>
          <a:endParaRPr lang="zh-CN" altLang="en-US" sz="1700" kern="1200" dirty="0">
            <a:solidFill>
              <a:srgbClr val="FF0000"/>
            </a:solidFill>
          </a:endParaRPr>
        </a:p>
      </dsp:txBody>
      <dsp:txXfrm>
        <a:off x="2693615" y="404007"/>
        <a:ext cx="2440780" cy="1700199"/>
      </dsp:txXfrm>
    </dsp:sp>
    <dsp:sp modelId="{90EC0B9C-E814-E043-BB78-31C249D5594D}">
      <dsp:nvSpPr>
        <dsp:cNvPr id="0" name=""/>
        <dsp:cNvSpPr/>
      </dsp:nvSpPr>
      <dsp:spPr>
        <a:xfrm>
          <a:off x="3316410" y="0"/>
          <a:ext cx="1195189" cy="40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b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900" kern="1200" dirty="0">
              <a:solidFill>
                <a:srgbClr val="FF0000"/>
              </a:solidFill>
            </a:rPr>
            <a:t>weak</a:t>
          </a:r>
          <a:endParaRPr lang="zh-CN" altLang="en-US" sz="1900" kern="1200" dirty="0">
            <a:solidFill>
              <a:srgbClr val="FF0000"/>
            </a:solidFill>
          </a:endParaRPr>
        </a:p>
      </dsp:txBody>
      <dsp:txXfrm>
        <a:off x="3316410" y="0"/>
        <a:ext cx="1195189" cy="404007"/>
      </dsp:txXfrm>
    </dsp:sp>
    <dsp:sp modelId="{A7786848-3E96-C54D-AB67-06BDBDAEDA36}">
      <dsp:nvSpPr>
        <dsp:cNvPr id="0" name=""/>
        <dsp:cNvSpPr/>
      </dsp:nvSpPr>
      <dsp:spPr>
        <a:xfrm>
          <a:off x="5228023" y="0"/>
          <a:ext cx="404007" cy="40400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B1A279B-42B0-8941-AE71-5F9046470515}">
      <dsp:nvSpPr>
        <dsp:cNvPr id="0" name=""/>
        <dsp:cNvSpPr/>
      </dsp:nvSpPr>
      <dsp:spPr>
        <a:xfrm>
          <a:off x="5268423" y="40400"/>
          <a:ext cx="323206" cy="323206"/>
        </a:xfrm>
        <a:prstGeom prst="chord">
          <a:avLst>
            <a:gd name="adj1" fmla="val 19800000"/>
            <a:gd name="adj2" fmla="val 126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4EFE3D-149B-F84E-B566-8148BF847D68}">
      <dsp:nvSpPr>
        <dsp:cNvPr id="0" name=""/>
        <dsp:cNvSpPr/>
      </dsp:nvSpPr>
      <dsp:spPr>
        <a:xfrm>
          <a:off x="5218563" y="404007"/>
          <a:ext cx="2190459" cy="1700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700" kern="1200" dirty="0">
              <a:solidFill>
                <a:srgbClr val="FF0000"/>
              </a:solidFill>
            </a:rPr>
            <a:t>all sorts of tasks</a:t>
          </a:r>
          <a:endParaRPr lang="zh-CN" altLang="en-US" sz="1700" kern="1200" dirty="0">
            <a:solidFill>
              <a:srgbClr val="FF0000"/>
            </a:solidFill>
          </a:endParaRPr>
        </a:p>
      </dsp:txBody>
      <dsp:txXfrm>
        <a:off x="5218563" y="404007"/>
        <a:ext cx="2190459" cy="1700199"/>
      </dsp:txXfrm>
    </dsp:sp>
    <dsp:sp modelId="{91894975-5F0C-C745-8A2B-F6E8FF3654A4}">
      <dsp:nvSpPr>
        <dsp:cNvPr id="0" name=""/>
        <dsp:cNvSpPr/>
      </dsp:nvSpPr>
      <dsp:spPr>
        <a:xfrm>
          <a:off x="5716199" y="0"/>
          <a:ext cx="1195189" cy="40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b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900" kern="1200" dirty="0">
              <a:solidFill>
                <a:srgbClr val="FF0000"/>
              </a:solidFill>
            </a:rPr>
            <a:t>mix</a:t>
          </a:r>
          <a:endParaRPr lang="zh-CN" altLang="en-US" sz="1900" kern="1200" dirty="0">
            <a:solidFill>
              <a:srgbClr val="FF0000"/>
            </a:solidFill>
          </a:endParaRPr>
        </a:p>
      </dsp:txBody>
      <dsp:txXfrm>
        <a:off x="5716199" y="0"/>
        <a:ext cx="1195189" cy="404007"/>
      </dsp:txXfrm>
    </dsp:sp>
    <dsp:sp modelId="{AFD599AF-2BFA-434A-968B-4AE38F7D65EA}">
      <dsp:nvSpPr>
        <dsp:cNvPr id="0" name=""/>
        <dsp:cNvSpPr/>
      </dsp:nvSpPr>
      <dsp:spPr>
        <a:xfrm>
          <a:off x="7493192" y="0"/>
          <a:ext cx="404007" cy="40400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0ACB2C-98B4-2844-A7F6-4112D059B422}">
      <dsp:nvSpPr>
        <dsp:cNvPr id="0" name=""/>
        <dsp:cNvSpPr/>
      </dsp:nvSpPr>
      <dsp:spPr>
        <a:xfrm>
          <a:off x="7533592" y="40400"/>
          <a:ext cx="323206" cy="323206"/>
        </a:xfrm>
        <a:prstGeom prst="chord">
          <a:avLst>
            <a:gd name="adj1" fmla="val 162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E42993-44A7-9944-A37D-AF35EF41BB59}">
      <dsp:nvSpPr>
        <dsp:cNvPr id="0" name=""/>
        <dsp:cNvSpPr/>
      </dsp:nvSpPr>
      <dsp:spPr>
        <a:xfrm>
          <a:off x="7600520" y="404007"/>
          <a:ext cx="1956883" cy="17001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700" kern="1200" dirty="0">
              <a:solidFill>
                <a:srgbClr val="FF0000"/>
              </a:solidFill>
            </a:rPr>
            <a:t>only traditional linguistic exercises</a:t>
          </a:r>
          <a:endParaRPr lang="zh-CN" altLang="en-US" sz="1700" kern="1200" dirty="0">
            <a:solidFill>
              <a:srgbClr val="FF0000"/>
            </a:solidFill>
          </a:endParaRPr>
        </a:p>
      </dsp:txBody>
      <dsp:txXfrm>
        <a:off x="7600520" y="404007"/>
        <a:ext cx="1956883" cy="1700199"/>
      </dsp:txXfrm>
    </dsp:sp>
    <dsp:sp modelId="{91481111-7121-0944-B3E6-889569215A5D}">
      <dsp:nvSpPr>
        <dsp:cNvPr id="0" name=""/>
        <dsp:cNvSpPr/>
      </dsp:nvSpPr>
      <dsp:spPr>
        <a:xfrm>
          <a:off x="7981368" y="0"/>
          <a:ext cx="1195189" cy="404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8260" tIns="48260" rIns="48260" bIns="48260" numCol="1" spcCol="1270" anchor="b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altLang="zh-CN" sz="1900" kern="1200" dirty="0">
              <a:solidFill>
                <a:srgbClr val="FF0000"/>
              </a:solidFill>
            </a:rPr>
            <a:t>control</a:t>
          </a:r>
          <a:endParaRPr lang="zh-CN" altLang="en-US" sz="1900" kern="1200" dirty="0">
            <a:solidFill>
              <a:srgbClr val="FF0000"/>
            </a:solidFill>
          </a:endParaRPr>
        </a:p>
      </dsp:txBody>
      <dsp:txXfrm>
        <a:off x="7981368" y="0"/>
        <a:ext cx="1195189" cy="4040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IncreasingCircleProcess">
  <dgm:title val=""/>
  <dgm:desc val=""/>
  <dgm:catLst>
    <dgm:cat type="list" pri="8300"/>
    <dgm:cat type="process" pri="43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clrData>
  <dgm:layoutNode name="Name0">
    <dgm:varLst>
      <dgm:chMax val="7"/>
      <dgm:chPref val="7"/>
      <dgm:dir/>
      <dgm:animOne val="branch"/>
      <dgm:animLvl val="lvl"/>
    </dgm:varLst>
    <dgm:choose name="Name1">
      <dgm:if name="Name2" func="var" arg="dir" op="equ" val="norm">
        <dgm:alg type="lin">
          <dgm:param type="linDir" val="fromL"/>
          <dgm:param type="horzAlign" val="ctr"/>
          <dgm:param type="vertAlign" val="t"/>
        </dgm:alg>
      </dgm:if>
      <dgm:else name="Name3">
        <dgm:alg type="lin">
          <dgm:param type="linDir" val="fromR"/>
          <dgm:param type="horzAlign" val="ctr"/>
          <dgm:param type="vertAlign" val="t"/>
        </dgm:alg>
      </dgm:else>
    </dgm:choose>
    <dgm:shape xmlns:r="http://schemas.openxmlformats.org/officeDocument/2006/relationships" r:blip="">
      <dgm:adjLst/>
    </dgm:shape>
    <dgm:constrLst>
      <dgm:constr type="primFontSz" for="des" forName="Child" val="65"/>
      <dgm:constr type="primFontSz" for="des" forName="Parent" val="65"/>
      <dgm:constr type="primFontSz" for="des" forName="Child" refType="primFontSz" refFor="des" refForName="Parent" op="lte"/>
      <dgm:constr type="w" for="ch" forName="composite" refType="w"/>
      <dgm:constr type="h" for="ch" forName="composite" refType="h"/>
      <dgm:constr type="sp" refType="w" refFor="ch" refForName="composite" op="equ" fact="0.05"/>
      <dgm:constr type="w" for="ch" forName="sibTrans" refType="h" refFor="ch" refForName="composite" op="equ" fact="0.04"/>
    </dgm:constrLst>
    <dgm:forEach name="nodesForEach" axis="ch" ptType="node" cnt="7">
      <dgm:layoutNode name="composite">
        <dgm:alg type="composite">
          <dgm:param type="ar" val="0.8"/>
        </dgm:alg>
        <dgm:choose name="Name4">
          <dgm:if name="Name5" func="var" arg="dir" op="equ" val="norm">
            <dgm:constrLst>
              <dgm:constr type="l" for="ch" forName="Child" refType="w" fact="0.29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l" for="ch" forName="Parent" refType="w" fact="0.29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l" for="ch" forName="BackAccent" refType="w" fact="0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l" for="ch" forName="Accent" refType="w" fact="0.024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if>
          <dgm:else name="Name6">
            <dgm:constrLst>
              <dgm:constr type="r" for="ch" forName="Child" refType="w" fact="0.71"/>
              <dgm:constr type="t" for="ch" forName="Child" refType="h" fact="0.192"/>
              <dgm:constr type="w" for="ch" forName="Child" refType="w" fact="0.71"/>
              <dgm:constr type="h" for="ch" forName="Child" refType="h" fact="0.808"/>
              <dgm:constr type="r" for="ch" forName="Parent" refType="w" fact="0.71"/>
              <dgm:constr type="t" for="ch" forName="Parent" refType="h" fact="0"/>
              <dgm:constr type="w" for="ch" forName="Parent" refType="w" fact="0.71"/>
              <dgm:constr type="h" for="ch" forName="Parent" refType="h" fact="0.192"/>
              <dgm:constr type="r" for="ch" forName="BackAccent" refType="w"/>
              <dgm:constr type="t" for="ch" forName="BackAccent" refType="h" fact="0"/>
              <dgm:constr type="w" for="ch" forName="BackAccent" refType="w" fact="0.24"/>
              <dgm:constr type="h" for="ch" forName="BackAccent" refType="h" fact="0.192"/>
              <dgm:constr type="r" for="ch" forName="Accent" refType="w" fact="0.976"/>
              <dgm:constr type="t" for="ch" forName="Accent" refType="h" fact="0.0192"/>
              <dgm:constr type="w" for="ch" forName="Accent" refType="w" fact="0.192"/>
              <dgm:constr type="h" for="ch" forName="Accent" refType="h" fact="0.1536"/>
            </dgm:constrLst>
          </dgm:else>
        </dgm:choose>
        <dgm:layoutNode name="BackAccent" styleLbl="bgShp">
          <dgm:alg type="sp"/>
          <dgm:shape xmlns:r="http://schemas.openxmlformats.org/officeDocument/2006/relationships" type="ellipse" r:blip="">
            <dgm:adjLst/>
          </dgm:shape>
          <dgm:presOf/>
        </dgm:layoutNode>
        <dgm:layoutNode name="Accent" styleLbl="alignNode1">
          <dgm:alg type="sp"/>
          <dgm:choose name="Name7">
            <dgm:if name="Name8" axis="precedSib" ptType="node" func="cnt" op="equ" val="0">
              <dgm:choose name="Name9">
                <dgm:if name="Name1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11" axis="followSib" ptType="node" func="cnt" op="equ" val="1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12" axis="followSib" ptType="node" func="cnt" op="equ" val="2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if name="Name13" axis="followSib" ptType="node" func="cnt" op="equ" val="3">
                  <dgm:shape xmlns:r="http://schemas.openxmlformats.org/officeDocument/2006/relationships" type="chord" r:blip="">
                    <dgm:adjLst>
                      <dgm:adj idx="1" val="30"/>
                      <dgm:adj idx="2" val="150"/>
                    </dgm:adjLst>
                  </dgm:shape>
                </dgm:if>
                <dgm:if name="Name14" axis="followSib" ptType="node" func="cnt" op="equ" val="4">
                  <dgm:shape xmlns:r="http://schemas.openxmlformats.org/officeDocument/2006/relationships" type="chord" r:blip="">
                    <dgm:adjLst>
                      <dgm:adj idx="1" val="38.8699"/>
                      <dgm:adj idx="2" val="143.1301"/>
                    </dgm:adjLst>
                  </dgm:shape>
                </dgm:if>
                <dgm:if name="Name15" axis="followSib" ptType="node" func="cnt" op="equ" val="5">
                  <dgm:shape xmlns:r="http://schemas.openxmlformats.org/officeDocument/2006/relationships" type="chord" r:blip="">
                    <dgm:adjLst>
                      <dgm:adj idx="1" val="41.8103"/>
                      <dgm:adj idx="2" val="138.1897"/>
                    </dgm:adjLst>
                  </dgm:shape>
                </dgm:if>
                <dgm:else name="Name16">
                  <dgm:shape xmlns:r="http://schemas.openxmlformats.org/officeDocument/2006/relationships" type="chord" r:blip="">
                    <dgm:adjLst>
                      <dgm:adj idx="1" val="45.5847"/>
                      <dgm:adj idx="2" val="134.4153"/>
                    </dgm:adjLst>
                  </dgm:shape>
                </dgm:else>
              </dgm:choose>
            </dgm:if>
            <dgm:if name="Name17" axis="precedSib" ptType="node" func="cnt" op="equ" val="1">
              <dgm:choose name="Name18">
                <dgm:if name="Name19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0" axis="followSib" ptType="node" func="cnt" op="equ" val="1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if name="Name21" axis="followSib" ptType="node" func="cnt" op="equ" val="2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if name="Name22" axis="followSib" ptType="node" func="cnt" op="equ" val="3">
                  <dgm:shape xmlns:r="http://schemas.openxmlformats.org/officeDocument/2006/relationships" type="chord" r:blip="">
                    <dgm:adjLst>
                      <dgm:adj idx="1" val="11.537"/>
                      <dgm:adj idx="2" val="168.463"/>
                    </dgm:adjLst>
                  </dgm:shape>
                </dgm:if>
                <dgm:if name="Name23" axis="followSib" ptType="node" func="cnt" op="equ" val="4">
                  <dgm:shape xmlns:r="http://schemas.openxmlformats.org/officeDocument/2006/relationships" type="chord" r:blip="">
                    <dgm:adjLst>
                      <dgm:adj idx="1" val="19.4712"/>
                      <dgm:adj idx="2" val="160.5288"/>
                    </dgm:adjLst>
                  </dgm:shape>
                </dgm:if>
                <dgm:else name="Name24">
                  <dgm:shape xmlns:r="http://schemas.openxmlformats.org/officeDocument/2006/relationships" type="chord" r:blip="">
                    <dgm:adjLst>
                      <dgm:adj idx="1" val="25.3769"/>
                      <dgm:adj idx="2" val="154.6231"/>
                    </dgm:adjLst>
                  </dgm:shape>
                </dgm:else>
              </dgm:choose>
            </dgm:if>
            <dgm:if name="Name25" axis="precedSib" ptType="node" func="cnt" op="equ" val="2">
              <dgm:choose name="Name26">
                <dgm:if name="Name27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28" axis="followSib" ptType="node" func="cnt" op="equ" val="1">
                  <dgm:shape xmlns:r="http://schemas.openxmlformats.org/officeDocument/2006/relationships" type="chord" r:blip="">
                    <dgm:adjLst>
                      <dgm:adj idx="1" val="-30"/>
                      <dgm:adj idx="2" val="-150"/>
                    </dgm:adjLst>
                  </dgm:shape>
                </dgm:if>
                <dgm:if name="Name29" axis="followSib" ptType="node" func="cnt" op="equ" val="2">
                  <dgm:shape xmlns:r="http://schemas.openxmlformats.org/officeDocument/2006/relationships" type="chord" r:blip="">
                    <dgm:adjLst>
                      <dgm:adj idx="1" val="-11.537"/>
                      <dgm:adj idx="2" val="-168.463"/>
                    </dgm:adjLst>
                  </dgm:shape>
                </dgm:if>
                <dgm:if name="Name30" axis="followSib" ptType="node" func="cnt" op="equ" val="3">
                  <dgm:shape xmlns:r="http://schemas.openxmlformats.org/officeDocument/2006/relationships" type="chord" r:blip="">
                    <dgm:adjLst>
                      <dgm:adj idx="1" val="0"/>
                      <dgm:adj idx="2" val="180"/>
                    </dgm:adjLst>
                  </dgm:shape>
                </dgm:if>
                <dgm:else name="Name31">
                  <dgm:shape xmlns:r="http://schemas.openxmlformats.org/officeDocument/2006/relationships" type="chord" r:blip="">
                    <dgm:adjLst>
                      <dgm:adj idx="1" val="8.2133"/>
                      <dgm:adj idx="2" val="171.7867"/>
                    </dgm:adjLst>
                  </dgm:shape>
                </dgm:else>
              </dgm:choose>
            </dgm:if>
            <dgm:if name="Name32" axis="precedSib" ptType="node" func="cnt" op="equ" val="3">
              <dgm:choose name="Name33">
                <dgm:if name="Name34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35" axis="followSib" ptType="node" func="cnt" op="equ" val="1">
                  <dgm:shape xmlns:r="http://schemas.openxmlformats.org/officeDocument/2006/relationships" type="chord" r:blip="">
                    <dgm:adjLst>
                      <dgm:adj idx="1" val="-38.8699"/>
                      <dgm:adj idx="2" val="-143.1301"/>
                    </dgm:adjLst>
                  </dgm:shape>
                </dgm:if>
                <dgm:if name="Name36" axis="followSib" ptType="node" func="cnt" op="equ" val="2">
                  <dgm:shape xmlns:r="http://schemas.openxmlformats.org/officeDocument/2006/relationships" type="chord" r:blip="">
                    <dgm:adjLst>
                      <dgm:adj idx="1" val="-19.4712"/>
                      <dgm:adj idx="2" val="-160.5288"/>
                    </dgm:adjLst>
                  </dgm:shape>
                </dgm:if>
                <dgm:else name="Name37">
                  <dgm:shape xmlns:r="http://schemas.openxmlformats.org/officeDocument/2006/relationships" type="chord" r:blip="">
                    <dgm:adjLst>
                      <dgm:adj idx="1" val="-8.2133"/>
                      <dgm:adj idx="2" val="-171.7867"/>
                    </dgm:adjLst>
                  </dgm:shape>
                </dgm:else>
              </dgm:choose>
            </dgm:if>
            <dgm:if name="Name38" axis="precedSib" ptType="node" func="cnt" op="equ" val="4">
              <dgm:choose name="Name39">
                <dgm:if name="Name40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if name="Name41" axis="followSib" ptType="node" func="cnt" op="equ" val="1">
                  <dgm:shape xmlns:r="http://schemas.openxmlformats.org/officeDocument/2006/relationships" type="chord" r:blip="">
                    <dgm:adjLst>
                      <dgm:adj idx="1" val="-41.8103"/>
                      <dgm:adj idx="2" val="-138.1897"/>
                    </dgm:adjLst>
                  </dgm:shape>
                </dgm:if>
                <dgm:else name="Name42">
                  <dgm:shape xmlns:r="http://schemas.openxmlformats.org/officeDocument/2006/relationships" type="chord" r:blip="">
                    <dgm:adjLst>
                      <dgm:adj idx="1" val="-25.3769"/>
                      <dgm:adj idx="2" val="-154.6231"/>
                    </dgm:adjLst>
                  </dgm:shape>
                </dgm:else>
              </dgm:choose>
            </dgm:if>
            <dgm:if name="Name43" axis="precedSib" ptType="node" func="cnt" op="equ" val="5">
              <dgm:choose name="Name44">
                <dgm:if name="Name45" axis="followSib" ptType="node" func="cnt" op="equ" val="0">
                  <dgm:shape xmlns:r="http://schemas.openxmlformats.org/officeDocument/2006/relationships" type="chord" r:blip="">
                    <dgm:adjLst>
                      <dgm:adj idx="1" val="-90"/>
                      <dgm:adj idx="2" val="-90"/>
                    </dgm:adjLst>
                  </dgm:shape>
                </dgm:if>
                <dgm:else name="Name46">
                  <dgm:shape xmlns:r="http://schemas.openxmlformats.org/officeDocument/2006/relationships" type="chord" r:blip="">
                    <dgm:adjLst>
                      <dgm:adj idx="1" val="-45.5847"/>
                      <dgm:adj idx="2" val="-134.4153"/>
                    </dgm:adjLst>
                  </dgm:shape>
                </dgm:else>
              </dgm:choose>
            </dgm:if>
            <dgm:else name="Name47">
              <dgm:shape xmlns:r="http://schemas.openxmlformats.org/officeDocument/2006/relationships" type="chord" r:blip="">
                <dgm:adjLst>
                  <dgm:adj idx="1" val="-90"/>
                  <dgm:adj idx="2" val="-90"/>
                </dgm:adjLst>
              </dgm:shape>
            </dgm:else>
          </dgm:choose>
          <dgm:presOf/>
        </dgm:layoutNode>
        <dgm:layoutNode name="Child" styleLbl="revTx">
          <dgm:varLst>
            <dgm:chMax val="0"/>
            <dgm:chPref val="0"/>
            <dgm:bulletEnabled val="1"/>
          </dgm:varLst>
          <dgm:choose name="Name48">
            <dgm:if name="Name49" func="var" arg="dir" op="equ" val="norm">
              <dgm:alg type="tx">
                <dgm:param type="parTxLTRAlign" val="l"/>
                <dgm:param type="parTxRTLAlign" val="l"/>
                <dgm:param type="txAnchorVert" val="t"/>
              </dgm:alg>
            </dgm:if>
            <dgm:else name="Name50">
              <dgm:alg type="tx">
                <dgm:param type="parTxLTRAlign" val="r"/>
                <dgm:param type="parTxRTLAlign" val="r"/>
                <dgm:param type="txAnchorVert" val="t"/>
              </dgm:alg>
            </dgm:else>
          </dgm:choose>
          <dgm:choose name="Name51">
            <dgm:if name="Name52" axis="ch" ptType="node" func="cnt" op="gte" val="1">
              <dgm:shape xmlns:r="http://schemas.openxmlformats.org/officeDocument/2006/relationships" type="rect" r:blip="">
                <dgm:adjLst/>
              </dgm:shape>
            </dgm:if>
            <dgm:else name="Name53">
              <dgm:shape xmlns:r="http://schemas.openxmlformats.org/officeDocument/2006/relationships" type="rect" r:blip="" hideGeom="1">
                <dgm:adjLst/>
              </dgm:shape>
            </dgm:else>
          </dgm:choose>
          <dgm:choose name="Name54">
            <dgm:if name="Name55" axis="ch" ptType="node" func="cnt" op="gte" val="1">
              <dgm:presOf axis="des" ptType="node"/>
            </dgm:if>
            <dgm:else name="Name56">
              <dgm:presOf/>
            </dgm:else>
          </dgm:choose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Parent" styleLbl="revTx">
          <dgm:varLst>
            <dgm:chMax val="1"/>
            <dgm:chPref val="1"/>
            <dgm:bulletEnabled val="1"/>
          </dgm:varLst>
          <dgm:choose name="Name57">
            <dgm:if name="Name58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  <dgm:param type="txAnchorVert" val="b"/>
                <dgm:param type="txAnchorVertCh" val="b"/>
              </dgm:alg>
            </dgm:if>
            <dgm:else name="Name59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  <dgm:param type="txAnchorVert" val="b"/>
                <dgm:param type="txAnchorVertCh" val="b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257BB8C-3CCC-AE40-AEE5-B878D1E99C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1FFD4CED-54A3-5D45-A89A-B34C63FAC7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D2AE402-A89B-7B43-B469-612EA6C9D7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F9274DB-4AAB-AD4E-8898-A1D30E5369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85B729C1-93B0-BC40-9E20-7FB0106B0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9173292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F3ED5BCC-C9C4-BC4E-944A-6E3ABF522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F64B9828-00ED-C941-AF21-7565DE4807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B3056C8D-CD74-3D43-AF24-DBC657D133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865A8C6-AEDD-184B-9E5C-236EC9A9C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586CCE1-7FFD-FB4A-833E-5C9BDEB5B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8285334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0513FB7-CF52-9C48-8F3D-9A54B68C2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0E0FB91-07B6-C841-AED5-E0D8D2CED1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4F39CF67-00C2-514B-A309-5B0F63454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2E49A8FE-F76B-3B46-9EC9-EAB815220F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70AD042-2806-894F-9465-5B5140CFF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4808907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09528F-0EBA-9645-BC88-515C5481DF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25367F2-8FE9-B047-A54B-A563C49CA5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D7C4572C-79DA-4647-8D40-E05ED61B68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7E61224-675B-9F46-9599-FFECB30B3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756AE4AB-07F8-C64D-BA80-AB8783034F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887F078A-A911-A943-99D2-5FF4829A8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86232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987F2775-8F4C-1E48-A434-D323BAE78E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302ADF79-43DC-AA4C-BF8B-1A7AF2F547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62E0A070-21FB-8842-9001-4ED44A65B6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D52F3988-3245-3245-8C76-DEA20F2332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DF6D968-3C93-9F46-81F5-49D5288388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3F4166D9-39D5-E049-B225-FE23F520DC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7CDCFC20-15F6-594E-B312-C4AE4D25F9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FB885528-F467-EA41-AC7C-B968736FF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968381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B559D7D5-1772-CC4A-A49B-B0A920DAD6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1860A44B-A047-4848-8C82-FFD560486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DAFB6B1A-6388-1444-A5A0-9FEF2FDEA6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24E8FAA6-9D8D-1C43-BAFA-0442E20679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445787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DCC006BF-25D0-4247-892A-46B6C9078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8D66AFBD-666A-0449-B5BF-F24CDE527D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C8F0077D-9D1C-E245-A30B-6BC00DC9C0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7564484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6342F38-13CC-1C4D-99FD-8C14DE1B0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745879A-15D3-8B43-A910-F343A10A03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D095E031-D7B3-FF44-A48C-9EA101BBB2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E1768BF4-08CA-9449-9FD5-4E23A82C2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EB7C4723-C1F4-854C-9861-6D0A65B443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FF36DD3D-C02E-4341-8234-D42E18E57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2847830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1A11DBFA-8FCE-EC47-8D82-4EA6C4340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3B56CE1F-B6E4-B742-B712-4588EDE653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544CFDA6-E248-BA47-9809-8E05E71616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090C7B7-674D-764F-997A-ACDCD38252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9779339C-E50E-8242-83FF-B182D405B9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98D40D3B-3908-8744-B8DB-045E66D52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7511698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3288D45-44F3-5642-8FD8-B38C7654BE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818D617D-C4BD-0547-9CC0-8644F42D15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D1FE71B1-987F-B84D-84E3-83ADA386E6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A9C7A623-4A75-0445-8AA3-B6ABF2A5E8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E1BF3266-D322-F449-B021-B31C2909BE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3419958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B1C505A-326E-A44A-8517-45AFD98B61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04BE6069-6F36-274C-8CAB-2AC5EDBD9D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5F42E3AA-07B8-A84D-92F6-69F7F5EE7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BDAAC0AE-C380-B04A-AFC6-FD0B0BE48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0E33F0B-1CAA-724A-863F-3330FA3AB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4214755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35DCA8DD-4C18-984F-A6CD-794ECC476F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6F6BD254-F9D4-8F4C-B5E2-2223497E59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</a:p>
          <a:p>
            <a:pPr lvl="1"/>
            <a:r>
              <a:rPr kumimoji="1" lang="zh-CN" altLang="en-US"/>
              <a:t>二级</a:t>
            </a:r>
          </a:p>
          <a:p>
            <a:pPr lvl="2"/>
            <a:r>
              <a:rPr kumimoji="1" lang="zh-CN" altLang="en-US"/>
              <a:t>三级</a:t>
            </a:r>
          </a:p>
          <a:p>
            <a:pPr lvl="3"/>
            <a:r>
              <a:rPr kumimoji="1" lang="zh-CN" altLang="en-US"/>
              <a:t>四级</a:t>
            </a:r>
          </a:p>
          <a:p>
            <a:pPr lvl="4"/>
            <a:r>
              <a:rPr kumimoji="1"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C0A0E593-FEB8-744E-8BE1-096D62F1FE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E6C225-85A1-E54E-BF3B-AA203C266714}" type="datetimeFigureOut">
              <a:rPr kumimoji="1" lang="zh-CN" altLang="en-US" smtClean="0"/>
              <a:t>2022/4/9</a:t>
            </a:fld>
            <a:endParaRPr kumimoji="1"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852DD712-E58E-E842-B388-3F995065B4B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kumimoji="1"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8BAF99D-C518-BA46-B985-096B625D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CA74B-2C80-BA43-985E-25AAB82EB863}" type="slidenum">
              <a:rPr kumimoji="1" lang="zh-CN" altLang="en-US" smtClean="0"/>
              <a:t>‹#›</a:t>
            </a:fld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5018170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.chaoxing.com/base?t=1646320151026" TargetMode="External"/><Relationship Id="rId2" Type="http://schemas.openxmlformats.org/officeDocument/2006/relationships/hyperlink" Target="https://miresearch.org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04AFA01-866E-374B-8E95-E937A151D4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519928"/>
            <a:ext cx="9144000" cy="2387600"/>
          </a:xfrm>
        </p:spPr>
        <p:txBody>
          <a:bodyPr>
            <a:noAutofit/>
          </a:bodyPr>
          <a:lstStyle/>
          <a:p>
            <a:r>
              <a:rPr kumimoji="1" lang="en-GB" altLang="zh-CN" sz="4800" dirty="0">
                <a:latin typeface="Calibri Light" panose="020F0302020204030204" pitchFamily="34" charset="0"/>
                <a:cs typeface="Calibri Light" panose="020F0302020204030204" pitchFamily="34" charset="0"/>
              </a:rPr>
              <a:t>Are customized tasks based on the learners’ multiple intelligences effective in adult English learning?</a:t>
            </a:r>
          </a:p>
        </p:txBody>
      </p:sp>
      <p:sp>
        <p:nvSpPr>
          <p:cNvPr id="4" name="矩形 3">
            <a:extLst>
              <a:ext uri="{FF2B5EF4-FFF2-40B4-BE49-F238E27FC236}">
                <a16:creationId xmlns:a16="http://schemas.microsoft.com/office/drawing/2014/main" id="{BB5CF180-14E2-CD47-84A5-F14B57B7CA4D}"/>
              </a:ext>
            </a:extLst>
          </p:cNvPr>
          <p:cNvSpPr/>
          <p:nvPr/>
        </p:nvSpPr>
        <p:spPr>
          <a:xfrm>
            <a:off x="4447780" y="4118976"/>
            <a:ext cx="680564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kumimoji="1" lang="en-GB" altLang="zh-CN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Research</a:t>
            </a:r>
            <a:r>
              <a:rPr kumimoji="1" lang="zh-CN" altLang="en-US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kumimoji="1" lang="en-GB" altLang="zh-CN" sz="2800" dirty="0">
                <a:latin typeface="Calibri Light" panose="020F0302020204030204" pitchFamily="34" charset="0"/>
                <a:cs typeface="Calibri Light" panose="020F0302020204030204" pitchFamily="34" charset="0"/>
              </a:rPr>
              <a:t>through MOOC in a Chinese College </a:t>
            </a:r>
            <a:endParaRPr lang="zh-CN" altLang="en-US" sz="2800" dirty="0"/>
          </a:p>
        </p:txBody>
      </p:sp>
    </p:spTree>
    <p:extLst>
      <p:ext uri="{BB962C8B-B14F-4D97-AF65-F5344CB8AC3E}">
        <p14:creationId xmlns:p14="http://schemas.microsoft.com/office/powerpoint/2010/main" val="968118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64CFDA3-2214-A248-9BD5-83DCF5A8DA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GB" altLang="zh-CN" dirty="0"/>
              <a:t>Research Question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A34ABEE-9498-F74B-B559-E68926CC8E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Are customized tasks based on the learners’ multiple intelligences effective in language learning?</a:t>
            </a:r>
          </a:p>
          <a:p>
            <a:pPr marL="0" indent="0">
              <a:buNone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Is tasks based on MI more effective than traditional linguistic tasks?</a:t>
            </a:r>
          </a:p>
          <a:p>
            <a:pPr marL="514350" indent="-514350">
              <a:buFont typeface="+mj-lt"/>
              <a:buAutoNum type="arabicPeriod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Is the tasks aiming to the learners’ types of intelligence better than mixture of tasks or not?</a:t>
            </a:r>
          </a:p>
          <a:p>
            <a:pPr marL="514350" indent="-514350">
              <a:buFont typeface="+mj-lt"/>
              <a:buAutoNum type="arabicPeriod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Does mismatch between tasks and intelligence hinder language learning?</a:t>
            </a:r>
          </a:p>
          <a:p>
            <a:pPr marL="0" indent="0">
              <a:buNone/>
            </a:pP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307112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B6E59DC-FAF3-7246-AC52-2726835354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Rationale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4B352F9A-6F02-7043-BEFE-32457D8CC1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According to Gardner’s </a:t>
            </a:r>
            <a:r>
              <a:rPr kumimoji="1" lang="en-GB" altLang="zh-CN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Multiple Intelligences Theory </a:t>
            </a: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(1983, 1999), Some learners are more intelligent than others in some types of tasks. </a:t>
            </a:r>
          </a:p>
          <a:p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So, language learning tasks can be developed around different types of Intelligences. </a:t>
            </a: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Technically, the tasks designed for intelligent aspects help learning. </a:t>
            </a:r>
          </a:p>
          <a:p>
            <a:r>
              <a:rPr kumimoji="1"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However, the classroom teaching is hardly viable to customize tasks according to individual intelligences. Thus, the empirical investigations in education are still not enough and convincing.</a:t>
            </a:r>
          </a:p>
          <a:p>
            <a:r>
              <a:rPr kumimoji="1"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Self-learning mode of MOOC is more suitable for individual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660968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0CFF3148-07FA-2240-96CC-1A1683A643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GB" altLang="zh-CN" dirty="0"/>
              <a:t>Subjects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5CD3520-5245-EE4F-AD44-4468F38F2C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GB" altLang="zh-CN" dirty="0"/>
              <a:t>More than 80 students</a:t>
            </a:r>
            <a:r>
              <a:rPr kumimoji="1" lang="zh-CN" altLang="en-US" dirty="0"/>
              <a:t> </a:t>
            </a:r>
            <a:r>
              <a:rPr kumimoji="1" lang="en-GB" altLang="zh-CN" dirty="0"/>
              <a:t>at the same level of English language ability who can log on the MOOC platform by his own account.</a:t>
            </a:r>
          </a:p>
          <a:p>
            <a:endParaRPr kumimoji="1" lang="en-GB" altLang="zh-CN" dirty="0"/>
          </a:p>
          <a:p>
            <a:pPr marL="514350" indent="-514350">
              <a:buFont typeface="+mj-lt"/>
              <a:buAutoNum type="arabicPeriod"/>
            </a:pPr>
            <a:r>
              <a:rPr kumimoji="1" lang="en-GB" altLang="zh-CN" dirty="0"/>
              <a:t>College school students of the same grade</a:t>
            </a:r>
          </a:p>
          <a:p>
            <a:pPr marL="514350" indent="-514350">
              <a:buFont typeface="+mj-lt"/>
              <a:buAutoNum type="arabicPeriod"/>
            </a:pPr>
            <a:r>
              <a:rPr kumimoji="1" lang="en-GB" altLang="zh-CN" dirty="0">
                <a:solidFill>
                  <a:srgbClr val="7030A0"/>
                </a:solidFill>
              </a:rPr>
              <a:t>Students selected by a basic English test through MOOC platform.</a:t>
            </a:r>
            <a:endParaRPr kumimoji="1" lang="zh-CN" altLang="en-US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166468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53B42B55-7B80-8745-A96F-FBC5C5E90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3832"/>
          </a:xfrm>
        </p:spPr>
        <p:txBody>
          <a:bodyPr>
            <a:normAutofit/>
          </a:bodyPr>
          <a:lstStyle/>
          <a:p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Tools</a:t>
            </a:r>
            <a:endParaRPr kumimoji="1" lang="zh-CN" alt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E79EDC41-9BDF-2749-A328-35662A0F74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1235"/>
            <a:ext cx="10515600" cy="4745728"/>
          </a:xfrm>
        </p:spPr>
        <p:txBody>
          <a:bodyPr>
            <a:normAutofit fontScale="85000" lnSpcReduction="20000"/>
          </a:bodyPr>
          <a:lstStyle/>
          <a:p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Multiple Intelligences Development Assessment Scales (MIDAS®) </a:t>
            </a:r>
          </a:p>
          <a:p>
            <a:pPr marL="1071563" indent="-582613">
              <a:buNone/>
            </a:pP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The test, developed by </a:t>
            </a: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B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.</a:t>
            </a: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Shearer</a:t>
            </a: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and</a:t>
            </a: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MI</a:t>
            </a: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Research, is based on the work of Gardner’s Multiple Intelligences Theory.</a:t>
            </a:r>
          </a:p>
          <a:p>
            <a:pPr marL="0" indent="627063">
              <a:buNone/>
            </a:pP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  <a:hlinkClick r:id="rId2"/>
              </a:rPr>
              <a:t>https://miresearch.org</a:t>
            </a:r>
            <a:endParaRPr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MOOC website and app</a:t>
            </a:r>
          </a:p>
          <a:p>
            <a:pPr marL="0" indent="627063">
              <a:buNone/>
            </a:pP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http://i.chaoxing.com/base?t=1646320151026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language skill test (modified from IELTS)</a:t>
            </a:r>
          </a:p>
          <a:p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questionnaire</a:t>
            </a:r>
            <a:r>
              <a:rPr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 (attitude to tasks)</a:t>
            </a:r>
          </a:p>
          <a:p>
            <a:pPr marL="1557338" indent="-1060450">
              <a:buNone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e.g., Are you interested/tired of in the tasks?  (Very much, fairly, hard to say, fairly not, not at all)</a:t>
            </a:r>
          </a:p>
          <a:p>
            <a:pPr marL="941388" indent="131763">
              <a:buNone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Are the tasks effective and helpful? </a:t>
            </a:r>
          </a:p>
          <a:p>
            <a:pPr marL="941388" indent="131763">
              <a:buNone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Do you use other complementary methods</a:t>
            </a:r>
            <a:r>
              <a:rPr kumimoji="1" lang="zh-CN" alt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kumimoji="1"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of learning</a:t>
            </a: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? etc.</a:t>
            </a:r>
            <a:endParaRPr lang="en-US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SPSS</a:t>
            </a:r>
            <a:endParaRPr kumimoji="1"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kumimoji="1"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kumimoji="1"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kumimoji="1" lang="zh-CN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752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AFFA29E-3BF9-B64B-87F1-9C7133BE4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27571"/>
          </a:xfrm>
        </p:spPr>
        <p:txBody>
          <a:bodyPr/>
          <a:lstStyle/>
          <a:p>
            <a:r>
              <a:rPr kumimoji="1" lang="en-GB" altLang="zh-CN" dirty="0"/>
              <a:t>Methodology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036EDF03-C16A-414C-BE2E-04355F7A8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38470"/>
            <a:ext cx="10515600" cy="4838493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For each one language point, 8 types of tasks are designed and put on MOOC.</a:t>
            </a:r>
          </a:p>
          <a:p>
            <a:pPr marL="514350" indent="-514350">
              <a:buFont typeface="+mj-lt"/>
              <a:buAutoNum type="arabicPeriod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lang="en-US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Students are tested by pseudo-randomized IMIT questions without knowing the result.</a:t>
            </a: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endParaRPr kumimoji="1" lang="zh-CN" altLang="en-US" dirty="0"/>
          </a:p>
        </p:txBody>
      </p:sp>
      <p:graphicFrame>
        <p:nvGraphicFramePr>
          <p:cNvPr id="5" name="表格 5">
            <a:extLst>
              <a:ext uri="{FF2B5EF4-FFF2-40B4-BE49-F238E27FC236}">
                <a16:creationId xmlns:a16="http://schemas.microsoft.com/office/drawing/2014/main" id="{30418278-DC9B-A747-9847-6D037B5692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5898512"/>
              </p:ext>
            </p:extLst>
          </p:nvPr>
        </p:nvGraphicFramePr>
        <p:xfrm>
          <a:off x="838200" y="2415945"/>
          <a:ext cx="10810464" cy="24476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51308">
                  <a:extLst>
                    <a:ext uri="{9D8B030D-6E8A-4147-A177-3AD203B41FA5}">
                      <a16:colId xmlns:a16="http://schemas.microsoft.com/office/drawing/2014/main" val="989938443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3634598201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1094533250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386589957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1119444891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1241220919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2205201300"/>
                    </a:ext>
                  </a:extLst>
                </a:gridCol>
                <a:gridCol w="1351308">
                  <a:extLst>
                    <a:ext uri="{9D8B030D-6E8A-4147-A177-3AD203B41FA5}">
                      <a16:colId xmlns:a16="http://schemas.microsoft.com/office/drawing/2014/main" val="3359863382"/>
                    </a:ext>
                  </a:extLst>
                </a:gridCol>
              </a:tblGrid>
              <a:tr h="618803">
                <a:tc gridSpan="8"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Future tense</a:t>
                      </a:r>
                      <a:endParaRPr lang="zh-CN" altLang="en-US" dirty="0"/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2151337"/>
                  </a:ext>
                </a:extLst>
              </a:tr>
              <a:tr h="618803"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linguistic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Logic-math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visual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musical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kinaesthetic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interpersonal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intrapersonal</a:t>
                      </a:r>
                      <a:endParaRPr lang="zh-CN" altLang="en-US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b="1" dirty="0"/>
                        <a:t>natural</a:t>
                      </a:r>
                      <a:endParaRPr lang="zh-CN" altLang="en-US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16931004"/>
                  </a:ext>
                </a:extLst>
              </a:tr>
              <a:tr h="1170793"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Reading comprehension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Grammatical sudoku 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Make a comic 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sing a song 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script</a:t>
                      </a:r>
                    </a:p>
                    <a:p>
                      <a:pPr algn="ctr"/>
                      <a:r>
                        <a:rPr lang="en-GB" altLang="zh-CN" dirty="0"/>
                        <a:t>&amp; roleplay video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script</a:t>
                      </a:r>
                    </a:p>
                    <a:p>
                      <a:pPr algn="ctr"/>
                      <a:r>
                        <a:rPr lang="en-GB" altLang="zh-CN" dirty="0"/>
                        <a:t>&amp; roleplay video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Writing about future</a:t>
                      </a:r>
                      <a:endParaRPr lang="zh-CN" altLang="en-US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altLang="zh-CN" dirty="0"/>
                        <a:t>a video clip of environment</a:t>
                      </a:r>
                      <a:endParaRPr lang="zh-CN" altLang="en-US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75514622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33254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EB6F17A-AC29-9E45-80C8-1946FF0B5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01147"/>
            <a:ext cx="10515600" cy="5539409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 startAt="3"/>
            </a:pPr>
            <a:r>
              <a:rPr lang="en-US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Students are randomly divided into four groups. </a:t>
            </a: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Students of strong and weak group are assigned to only one type of tasks in whole process of self-learning. The mix group’s tasks are randomly of all sorts.</a:t>
            </a:r>
          </a:p>
          <a:p>
            <a:pPr marL="514350" indent="-514350">
              <a:buFont typeface="+mj-lt"/>
              <a:buAutoNum type="arabicPeriod" startAt="3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 startAt="3"/>
            </a:pPr>
            <a:endParaRPr kumimoji="1" lang="en-GB" altLang="zh-CN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514350" indent="-514350">
              <a:buFont typeface="+mj-lt"/>
              <a:buAutoNum type="arabicPeriod" startAt="3"/>
            </a:pPr>
            <a:endParaRPr kumimoji="1" lang="en-GB" altLang="zh-C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14350" indent="-514350">
              <a:buFont typeface="+mj-lt"/>
              <a:buAutoNum type="arabicPeriod" startAt="3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Students finish the tasks within 2 months’ learning at a steady pace.</a:t>
            </a:r>
          </a:p>
          <a:p>
            <a:pPr marL="514350" indent="-514350">
              <a:buFont typeface="+mj-lt"/>
              <a:buAutoNum type="arabicPeriod" startAt="3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A language test is taken after all tasks done, the scores recorded and calculated via ANOVA. </a:t>
            </a:r>
          </a:p>
          <a:p>
            <a:pPr marL="514350" indent="-514350">
              <a:buFont typeface="+mj-lt"/>
              <a:buAutoNum type="arabicPeriod" startAt="3"/>
            </a:pPr>
            <a:r>
              <a:rPr kumimoji="1" lang="en-GB" altLang="zh-CN" dirty="0">
                <a:latin typeface="Calibri Light" panose="020F0302020204030204" pitchFamily="34" charset="0"/>
                <a:cs typeface="Calibri Light" panose="020F0302020204030204" pitchFamily="34" charset="0"/>
              </a:rPr>
              <a:t>questionnaire, result is quantified.</a:t>
            </a:r>
          </a:p>
        </p:txBody>
      </p:sp>
      <p:graphicFrame>
        <p:nvGraphicFramePr>
          <p:cNvPr id="5" name="图示 4">
            <a:extLst>
              <a:ext uri="{FF2B5EF4-FFF2-40B4-BE49-F238E27FC236}">
                <a16:creationId xmlns:a16="http://schemas.microsoft.com/office/drawing/2014/main" id="{41809D0F-FB38-E64A-AFD7-342A0FC2756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7004827"/>
              </p:ext>
            </p:extLst>
          </p:nvPr>
        </p:nvGraphicFramePr>
        <p:xfrm>
          <a:off x="1440068" y="2638018"/>
          <a:ext cx="9559235" cy="2556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44299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8C60018-FEE3-304D-AC36-5E5B8B6A1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b="1" dirty="0"/>
              <a:t>Expected results</a:t>
            </a:r>
            <a:endParaRPr kumimoji="1" lang="zh-CN" altLang="en-US" b="1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1CC4AB08-E6D7-E04A-A021-5BFF14CAD5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GB" altLang="zh-CN" dirty="0"/>
              <a:t>Language test scores: strong &gt;= mix &gt; control &gt;= weak</a:t>
            </a:r>
          </a:p>
          <a:p>
            <a:endParaRPr kumimoji="1" lang="en-GB" altLang="zh-CN" dirty="0"/>
          </a:p>
          <a:p>
            <a:r>
              <a:rPr kumimoji="1" lang="en-GB" altLang="zh-CN" dirty="0"/>
              <a:t>attitudes of strong group and mix group are positive, while weak group are tired of the tasks and use other learning strategies as complement.</a:t>
            </a:r>
          </a:p>
        </p:txBody>
      </p:sp>
    </p:spTree>
    <p:extLst>
      <p:ext uri="{BB962C8B-B14F-4D97-AF65-F5344CB8AC3E}">
        <p14:creationId xmlns:p14="http://schemas.microsoft.com/office/powerpoint/2010/main" val="36385186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C8AF9CF-C077-414C-97CB-DB17684C9E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zh-CN" dirty="0"/>
              <a:t>ethical issues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ACA5DF33-835F-1142-80BD-673593366F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kumimoji="1" lang="en-GB" altLang="zh-CN" dirty="0"/>
              <a:t>Is it moral to intentionally assign the students tasks they are not intelligently at?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9227909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D3068E3-8898-5046-808C-5D401604BC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timetable</a:t>
            </a:r>
            <a:endParaRPr kumimoji="1" lang="zh-CN" altLang="en-US" dirty="0"/>
          </a:p>
        </p:txBody>
      </p:sp>
      <p:graphicFrame>
        <p:nvGraphicFramePr>
          <p:cNvPr id="6" name="内容占位符 5">
            <a:extLst>
              <a:ext uri="{FF2B5EF4-FFF2-40B4-BE49-F238E27FC236}">
                <a16:creationId xmlns:a16="http://schemas.microsoft.com/office/drawing/2014/main" id="{D625F64D-0231-B545-B502-00B202ECC6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38477719"/>
              </p:ext>
            </p:extLst>
          </p:nvPr>
        </p:nvGraphicFramePr>
        <p:xfrm>
          <a:off x="1451429" y="1799771"/>
          <a:ext cx="9405257" cy="41220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30373">
                  <a:extLst>
                    <a:ext uri="{9D8B030D-6E8A-4147-A177-3AD203B41FA5}">
                      <a16:colId xmlns:a16="http://schemas.microsoft.com/office/drawing/2014/main" val="3117428881"/>
                    </a:ext>
                  </a:extLst>
                </a:gridCol>
                <a:gridCol w="5874884">
                  <a:extLst>
                    <a:ext uri="{9D8B030D-6E8A-4147-A177-3AD203B41FA5}">
                      <a16:colId xmlns:a16="http://schemas.microsoft.com/office/drawing/2014/main" val="1678258154"/>
                    </a:ext>
                  </a:extLst>
                </a:gridCol>
              </a:tblGrid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US" sz="1800" kern="100">
                          <a:effectLst/>
                        </a:rPr>
                        <a:t>Time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kern="100">
                          <a:effectLst/>
                        </a:rPr>
                        <a:t>Tasks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61187165"/>
                  </a:ext>
                </a:extLst>
              </a:tr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US" sz="1800" kern="100">
                          <a:effectLst/>
                        </a:rPr>
                        <a:t>May</a:t>
                      </a:r>
                      <a:r>
                        <a:rPr lang="en-GB" sz="1800" kern="100">
                          <a:effectLst/>
                        </a:rPr>
                        <a:t> 2022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kern="100">
                          <a:effectLst/>
                        </a:rPr>
                        <a:t>Literature review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82918285"/>
                  </a:ext>
                </a:extLst>
              </a:tr>
              <a:tr h="749465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June - August 2022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kern="100">
                          <a:effectLst/>
                        </a:rPr>
                        <a:t>Design the tasks according to intelligences and language points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600304128"/>
                  </a:ext>
                </a:extLst>
              </a:tr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September - October 2022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Transcribe tasks to the MOOC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50933824"/>
                  </a:ext>
                </a:extLst>
              </a:tr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October 2022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MIDAS test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284802015"/>
                  </a:ext>
                </a:extLst>
              </a:tr>
              <a:tr h="749465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November – December 2022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Students' self-learning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962982628"/>
                  </a:ext>
                </a:extLst>
              </a:tr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January 2023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Language skill test &amp; Questionnaire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10047123"/>
                  </a:ext>
                </a:extLst>
              </a:tr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February 2023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Data Analysis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42700911"/>
                  </a:ext>
                </a:extLst>
              </a:tr>
              <a:tr h="374733"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>
                          <a:effectLst/>
                        </a:rPr>
                        <a:t>March – November 2023</a:t>
                      </a:r>
                      <a:endParaRPr lang="zh-CN" sz="1800" kern="10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kern="100" dirty="0">
                          <a:effectLst/>
                        </a:rPr>
                        <a:t>Thesis Writing</a:t>
                      </a:r>
                      <a:endParaRPr lang="zh-CN" sz="1800" kern="100" dirty="0">
                        <a:effectLst/>
                        <a:latin typeface="Calibri Light" panose="020F0302020204030204" pitchFamily="34" charset="0"/>
                        <a:ea typeface="Calibri Light" panose="020F0302020204030204" pitchFamily="34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700987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093444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D1973B2-2F18-8247-8578-661EC2080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GB" altLang="zh-CN" dirty="0"/>
              <a:t>Bibliography </a:t>
            </a:r>
            <a:endParaRPr kumimoji="1" lang="zh-CN" altLang="en-US" dirty="0"/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C2DF1AC1-A4F8-6441-ABCA-93C729F2FD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7"/>
            <a:ext cx="10515600" cy="4802188"/>
          </a:xfrm>
        </p:spPr>
        <p:txBody>
          <a:bodyPr>
            <a:normAutofit fontScale="47500" lnSpcReduction="20000"/>
          </a:bodyPr>
          <a:lstStyle/>
          <a:p>
            <a:r>
              <a:rPr lang="en-GB" altLang="zh-CN" dirty="0"/>
              <a:t>Ahmadian, M. and </a:t>
            </a:r>
            <a:r>
              <a:rPr lang="en-GB" altLang="zh-CN" dirty="0" err="1"/>
              <a:t>Ghasemi</a:t>
            </a:r>
            <a:r>
              <a:rPr lang="en-GB" altLang="zh-CN" dirty="0"/>
              <a:t>, A. A. (2017) ‘Language learning strategies, multiple intelligences and self-efficacy: Exploring the links’, </a:t>
            </a:r>
            <a:r>
              <a:rPr lang="en-GB" altLang="zh-CN" i="1" dirty="0"/>
              <a:t>Journal of Asia TEFL</a:t>
            </a:r>
            <a:r>
              <a:rPr lang="en-GB" altLang="zh-CN" dirty="0"/>
              <a:t>, 14(4), pp. 755–772. </a:t>
            </a:r>
            <a:r>
              <a:rPr lang="en-GB" altLang="zh-CN" dirty="0" err="1"/>
              <a:t>doi</a:t>
            </a:r>
            <a:r>
              <a:rPr lang="en-GB" altLang="zh-CN" dirty="0"/>
              <a:t>: 10.18823/asiatefl.2017.14.4.11.755.</a:t>
            </a:r>
            <a:endParaRPr lang="zh-CN" altLang="zh-CN" dirty="0"/>
          </a:p>
          <a:p>
            <a:r>
              <a:rPr lang="en-GB" altLang="zh-CN" dirty="0"/>
              <a:t>Akbari, R. and Hosseini, K. (2008) ‘Multiple intelligences and language learning strategies: Investigating possible relations’, </a:t>
            </a:r>
            <a:r>
              <a:rPr lang="en-GB" altLang="zh-CN" i="1" dirty="0"/>
              <a:t>System</a:t>
            </a:r>
            <a:r>
              <a:rPr lang="en-GB" altLang="zh-CN" dirty="0"/>
              <a:t>, 36(2), pp. 141–155. </a:t>
            </a:r>
            <a:r>
              <a:rPr lang="en-GB" altLang="zh-CN" dirty="0" err="1"/>
              <a:t>doi</a:t>
            </a:r>
            <a:r>
              <a:rPr lang="en-GB" altLang="zh-CN" dirty="0"/>
              <a:t>: 10.1016/j.system.2007.09.008.</a:t>
            </a:r>
            <a:endParaRPr lang="zh-CN" altLang="zh-CN" dirty="0"/>
          </a:p>
          <a:p>
            <a:r>
              <a:rPr lang="en-GB" altLang="zh-CN" dirty="0" err="1"/>
              <a:t>Bordei</a:t>
            </a:r>
            <a:r>
              <a:rPr lang="en-GB" altLang="zh-CN" dirty="0"/>
              <a:t>, S. (2015) ‘MIDAS - an Useful Tool for Career Counselling’, </a:t>
            </a:r>
            <a:r>
              <a:rPr lang="en-GB" altLang="zh-CN" i="1" dirty="0"/>
              <a:t>Journal of Innovation in Psychology, Education &amp; Didactics</a:t>
            </a:r>
            <a:r>
              <a:rPr lang="en-GB" altLang="zh-CN" dirty="0"/>
              <a:t>, 19(2), pp. 217–224. Available at: http://</a:t>
            </a:r>
            <a:r>
              <a:rPr lang="en-GB" altLang="zh-CN" dirty="0" err="1"/>
              <a:t>search.ebscohost.com</a:t>
            </a:r>
            <a:r>
              <a:rPr lang="en-GB" altLang="zh-CN" dirty="0"/>
              <a:t>/</a:t>
            </a:r>
            <a:r>
              <a:rPr lang="en-GB" altLang="zh-CN" dirty="0" err="1"/>
              <a:t>login.aspx?direct</a:t>
            </a:r>
            <a:r>
              <a:rPr lang="en-GB" altLang="zh-CN" dirty="0"/>
              <a:t>=</a:t>
            </a:r>
            <a:r>
              <a:rPr lang="en-GB" altLang="zh-CN" dirty="0" err="1"/>
              <a:t>true&amp;db</a:t>
            </a:r>
            <a:r>
              <a:rPr lang="en-GB" altLang="zh-CN" dirty="0"/>
              <a:t>=a9h&amp;AN=111610327&amp;lang=</a:t>
            </a:r>
            <a:r>
              <a:rPr lang="en-GB" altLang="zh-CN" dirty="0" err="1"/>
              <a:t>pl&amp;site</a:t>
            </a:r>
            <a:r>
              <a:rPr lang="en-GB" altLang="zh-CN" dirty="0"/>
              <a:t>=</a:t>
            </a:r>
            <a:r>
              <a:rPr lang="en-GB" altLang="zh-CN" dirty="0" err="1"/>
              <a:t>ehost</a:t>
            </a:r>
            <a:r>
              <a:rPr lang="en-GB" altLang="zh-CN" dirty="0"/>
              <a:t>-live.</a:t>
            </a:r>
            <a:endParaRPr lang="zh-CN" altLang="zh-CN" dirty="0"/>
          </a:p>
          <a:p>
            <a:r>
              <a:rPr lang="en-GB" altLang="zh-CN" dirty="0"/>
              <a:t>Davis, K. </a:t>
            </a:r>
            <a:r>
              <a:rPr lang="en-GB" altLang="zh-CN" i="1" dirty="0"/>
              <a:t>et al.</a:t>
            </a:r>
            <a:r>
              <a:rPr lang="en-GB" altLang="zh-CN" dirty="0"/>
              <a:t> (2011) </a:t>
            </a:r>
            <a:r>
              <a:rPr lang="en-GB" altLang="zh-CN" i="1" dirty="0"/>
              <a:t>The theory of multiple intelligences</a:t>
            </a:r>
            <a:r>
              <a:rPr lang="en-GB" altLang="zh-CN" dirty="0"/>
              <a:t>, </a:t>
            </a:r>
            <a:r>
              <a:rPr lang="en-GB" altLang="zh-CN" i="1" dirty="0"/>
              <a:t>Cambridge Handbook of Intelligence</a:t>
            </a:r>
            <a:r>
              <a:rPr lang="en-GB" altLang="zh-CN" dirty="0"/>
              <a:t>. Cambridge: Cambridge University Press.</a:t>
            </a:r>
            <a:endParaRPr lang="zh-CN" altLang="zh-CN" dirty="0"/>
          </a:p>
          <a:p>
            <a:r>
              <a:rPr lang="en-GB" altLang="zh-CN" dirty="0" err="1"/>
              <a:t>Fleetham</a:t>
            </a:r>
            <a:r>
              <a:rPr lang="en-GB" altLang="zh-CN" dirty="0"/>
              <a:t>, M. (2006) </a:t>
            </a:r>
            <a:r>
              <a:rPr lang="en-GB" altLang="zh-CN" i="1" dirty="0"/>
              <a:t>Multiple Intelligences in Practice</a:t>
            </a:r>
            <a:r>
              <a:rPr lang="en-GB" altLang="zh-CN" dirty="0"/>
              <a:t>. London: Bloomsbury Publishing Plc.</a:t>
            </a:r>
            <a:endParaRPr lang="zh-CN" altLang="zh-CN" dirty="0"/>
          </a:p>
          <a:p>
            <a:r>
              <a:rPr lang="en-GB" altLang="zh-CN" dirty="0"/>
              <a:t>Gardner, H. (1983) </a:t>
            </a:r>
            <a:r>
              <a:rPr lang="en-GB" altLang="zh-CN" i="1" dirty="0"/>
              <a:t>Frames of mind: The theory of multiple intelligences</a:t>
            </a:r>
            <a:r>
              <a:rPr lang="en-GB" altLang="zh-CN" dirty="0"/>
              <a:t>. New York: Basic Books.</a:t>
            </a:r>
            <a:endParaRPr lang="zh-CN" altLang="zh-CN" dirty="0"/>
          </a:p>
          <a:p>
            <a:r>
              <a:rPr lang="en-GB" altLang="zh-CN" dirty="0"/>
              <a:t>Gardner, H. (2006) </a:t>
            </a:r>
            <a:r>
              <a:rPr lang="en-GB" altLang="zh-CN" i="1" dirty="0"/>
              <a:t>Multiple intelligences: New Horizon</a:t>
            </a:r>
            <a:r>
              <a:rPr lang="en-GB" altLang="zh-CN" dirty="0"/>
              <a:t>. Completely. New York, NY: Basic Books. Available at: http://bvbr.bib-bvb.de:8991/</a:t>
            </a:r>
            <a:r>
              <a:rPr lang="en-GB" altLang="zh-CN" dirty="0" err="1"/>
              <a:t>F?func</a:t>
            </a:r>
            <a:r>
              <a:rPr lang="en-GB" altLang="zh-CN" dirty="0"/>
              <a:t>=</a:t>
            </a:r>
            <a:r>
              <a:rPr lang="en-GB" altLang="zh-CN" dirty="0" err="1"/>
              <a:t>service&amp;doc_library</a:t>
            </a:r>
            <a:r>
              <a:rPr lang="en-GB" altLang="zh-CN" dirty="0"/>
              <a:t>=BVB01&amp;local_base=BVB01&amp;doc_number=015477978&amp;sequence=000001&amp;line_number=0001&amp;func_code=</a:t>
            </a:r>
            <a:r>
              <a:rPr lang="en-GB" altLang="zh-CN" dirty="0" err="1"/>
              <a:t>DB_RECORDS&amp;service_type</a:t>
            </a:r>
            <a:r>
              <a:rPr lang="en-GB" altLang="zh-CN" dirty="0"/>
              <a:t>=MEDIA.</a:t>
            </a:r>
            <a:endParaRPr lang="zh-CN" altLang="zh-CN" dirty="0"/>
          </a:p>
          <a:p>
            <a:r>
              <a:rPr lang="en-GB" altLang="zh-CN" dirty="0"/>
              <a:t>Gardner, H. (2011) </a:t>
            </a:r>
            <a:r>
              <a:rPr lang="en-GB" altLang="zh-CN" i="1" dirty="0"/>
              <a:t>Frames of Mind: The Theory of Multiple Intelligences</a:t>
            </a:r>
            <a:r>
              <a:rPr lang="en-GB" altLang="zh-CN" dirty="0"/>
              <a:t>. New York: Basic Books. Available at: https://</a:t>
            </a:r>
            <a:r>
              <a:rPr lang="en-GB" altLang="zh-CN" dirty="0" err="1"/>
              <a:t>books.google.co.uk</a:t>
            </a:r>
            <a:r>
              <a:rPr lang="en-GB" altLang="zh-CN" dirty="0"/>
              <a:t>/</a:t>
            </a:r>
            <a:r>
              <a:rPr lang="en-GB" altLang="zh-CN" dirty="0" err="1"/>
              <a:t>books?id</a:t>
            </a:r>
            <a:r>
              <a:rPr lang="en-GB" altLang="zh-CN" dirty="0"/>
              <a:t>=wxj6npSaykgC.</a:t>
            </a:r>
            <a:endParaRPr lang="zh-CN" altLang="zh-CN" dirty="0"/>
          </a:p>
          <a:p>
            <a:r>
              <a:rPr lang="en-GB" altLang="zh-CN" dirty="0"/>
              <a:t>Gardner, H. (2014) </a:t>
            </a:r>
            <a:r>
              <a:rPr lang="en-GB" altLang="zh-CN" i="1" dirty="0"/>
              <a:t>Multiple Intelligences: New Horizons</a:t>
            </a:r>
            <a:r>
              <a:rPr lang="en-GB" altLang="zh-CN" dirty="0"/>
              <a:t>, </a:t>
            </a:r>
            <a:r>
              <a:rPr lang="en-GB" altLang="zh-CN" i="1" dirty="0" err="1"/>
              <a:t>Encyclopedia</a:t>
            </a:r>
            <a:r>
              <a:rPr lang="en-GB" altLang="zh-CN" i="1" dirty="0"/>
              <a:t> of Science Education</a:t>
            </a:r>
            <a:r>
              <a:rPr lang="en-GB" altLang="zh-CN" dirty="0"/>
              <a:t>.</a:t>
            </a:r>
            <a:endParaRPr lang="zh-CN" altLang="zh-CN" dirty="0"/>
          </a:p>
          <a:p>
            <a:r>
              <a:rPr lang="en-GB" altLang="zh-CN" dirty="0"/>
              <a:t>Gardner, H. (2021) </a:t>
            </a:r>
            <a:r>
              <a:rPr lang="en-GB" altLang="zh-CN" i="1" dirty="0"/>
              <a:t>Disciplined Mind: What All Students Should Understand</a:t>
            </a:r>
            <a:r>
              <a:rPr lang="en-GB" altLang="zh-CN" dirty="0"/>
              <a:t>. New York: Simon &amp; Schuster. Available at: https://</a:t>
            </a:r>
            <a:r>
              <a:rPr lang="en-GB" altLang="zh-CN" dirty="0" err="1"/>
              <a:t>books.google.co.uk</a:t>
            </a:r>
            <a:r>
              <a:rPr lang="en-GB" altLang="zh-CN" dirty="0"/>
              <a:t>/</a:t>
            </a:r>
            <a:r>
              <a:rPr lang="en-GB" altLang="zh-CN" dirty="0" err="1"/>
              <a:t>books?id</a:t>
            </a:r>
            <a:r>
              <a:rPr lang="en-GB" altLang="zh-CN" dirty="0"/>
              <a:t>=D2sCEAAAQBAJ.</a:t>
            </a:r>
            <a:endParaRPr lang="zh-CN" altLang="zh-CN" dirty="0"/>
          </a:p>
          <a:p>
            <a:r>
              <a:rPr lang="en-GB" altLang="zh-CN" dirty="0" err="1"/>
              <a:t>Roohani</a:t>
            </a:r>
            <a:r>
              <a:rPr lang="en-GB" altLang="zh-CN" dirty="0"/>
              <a:t>, A. and </a:t>
            </a:r>
            <a:r>
              <a:rPr lang="en-GB" altLang="zh-CN" dirty="0" err="1"/>
              <a:t>Rabiei</a:t>
            </a:r>
            <a:r>
              <a:rPr lang="en-GB" altLang="zh-CN" dirty="0"/>
              <a:t>, S. (2013) ‘Exploring Language Learning Strategy Use: The Role of Multiple Intelligences, L2 Proficiency and Gender’, </a:t>
            </a:r>
            <a:r>
              <a:rPr lang="en-GB" altLang="zh-CN" i="1" dirty="0"/>
              <a:t>The Journal of Teaching Language Skills (JTLS)</a:t>
            </a:r>
            <a:r>
              <a:rPr lang="en-GB" altLang="zh-CN" dirty="0"/>
              <a:t>, 5(3), pp. 41–64.</a:t>
            </a:r>
            <a:endParaRPr lang="zh-CN" altLang="zh-CN" dirty="0"/>
          </a:p>
          <a:p>
            <a:r>
              <a:rPr lang="en-GB" altLang="zh-CN" dirty="0"/>
              <a:t>Shearer, B. (2005) </a:t>
            </a:r>
            <a:r>
              <a:rPr lang="en-GB" altLang="zh-CN" i="1" dirty="0"/>
              <a:t>Which Multiple Intelligences Assessment is Appropriate for Your Purposes?</a:t>
            </a:r>
            <a:r>
              <a:rPr lang="en-GB" altLang="zh-CN" dirty="0"/>
              <a:t>, </a:t>
            </a:r>
            <a:r>
              <a:rPr lang="en-GB" altLang="zh-CN" i="1" dirty="0"/>
              <a:t>MI Research</a:t>
            </a:r>
            <a:r>
              <a:rPr lang="en-GB" altLang="zh-CN" dirty="0"/>
              <a:t>. Available at: https://</a:t>
            </a:r>
            <a:r>
              <a:rPr lang="en-GB" altLang="zh-CN" dirty="0" err="1"/>
              <a:t>miresearch.org</a:t>
            </a:r>
            <a:r>
              <a:rPr lang="en-GB" altLang="zh-CN" dirty="0"/>
              <a:t>/</a:t>
            </a:r>
            <a:r>
              <a:rPr lang="en-GB" altLang="zh-CN" dirty="0" err="1"/>
              <a:t>midas</a:t>
            </a:r>
            <a:r>
              <a:rPr lang="en-GB" altLang="zh-CN" dirty="0"/>
              <a:t>/midas-2/ (Accessed: 8 April 2022)</a:t>
            </a:r>
            <a:endParaRPr lang="en-GB" altLang="zh-CN" sz="1800" dirty="0"/>
          </a:p>
        </p:txBody>
      </p:sp>
    </p:spTree>
    <p:extLst>
      <p:ext uri="{BB962C8B-B14F-4D97-AF65-F5344CB8AC3E}">
        <p14:creationId xmlns:p14="http://schemas.microsoft.com/office/powerpoint/2010/main" val="19422961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4729</TotalTime>
  <Words>1105</Words>
  <Application>Microsoft Macintosh PowerPoint</Application>
  <PresentationFormat>宽屏</PresentationFormat>
  <Paragraphs>112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16" baseType="lpstr">
      <vt:lpstr>等线</vt:lpstr>
      <vt:lpstr>等线 Light</vt:lpstr>
      <vt:lpstr>Arial</vt:lpstr>
      <vt:lpstr>Calibri Light</vt:lpstr>
      <vt:lpstr>Office 主题​​</vt:lpstr>
      <vt:lpstr>Are customized tasks based on the learners’ multiple intelligences effective in adult English learning?</vt:lpstr>
      <vt:lpstr>Research Question</vt:lpstr>
      <vt:lpstr>Rationale</vt:lpstr>
      <vt:lpstr>Subjects</vt:lpstr>
      <vt:lpstr>Tools</vt:lpstr>
      <vt:lpstr>Methodology</vt:lpstr>
      <vt:lpstr>PowerPoint 演示文稿</vt:lpstr>
      <vt:lpstr>Expected results</vt:lpstr>
      <vt:lpstr>ethical issues</vt:lpstr>
      <vt:lpstr>timetable</vt:lpstr>
      <vt:lpstr>Bibliography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Multiple intelligence </dc:title>
  <dc:creator>Xiaowu Wu (2108104)</dc:creator>
  <cp:lastModifiedBy>Xiaowu Wu (2108104)</cp:lastModifiedBy>
  <cp:revision>54</cp:revision>
  <dcterms:created xsi:type="dcterms:W3CDTF">2022-03-27T14:47:03Z</dcterms:created>
  <dcterms:modified xsi:type="dcterms:W3CDTF">2022-04-11T15:50:47Z</dcterms:modified>
</cp:coreProperties>
</file>