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22"/>
  </p:notesMasterIdLst>
  <p:handoutMasterIdLst>
    <p:handoutMasterId r:id="rId23"/>
  </p:handoutMasterIdLst>
  <p:sldIdLst>
    <p:sldId id="256" r:id="rId2"/>
    <p:sldId id="258" r:id="rId3"/>
    <p:sldId id="268" r:id="rId4"/>
    <p:sldId id="289" r:id="rId5"/>
    <p:sldId id="285" r:id="rId6"/>
    <p:sldId id="286" r:id="rId7"/>
    <p:sldId id="287" r:id="rId8"/>
    <p:sldId id="288" r:id="rId9"/>
    <p:sldId id="290" r:id="rId10"/>
    <p:sldId id="278" r:id="rId11"/>
    <p:sldId id="279" r:id="rId12"/>
    <p:sldId id="281" r:id="rId13"/>
    <p:sldId id="294" r:id="rId14"/>
    <p:sldId id="282" r:id="rId15"/>
    <p:sldId id="283" r:id="rId16"/>
    <p:sldId id="284" r:id="rId17"/>
    <p:sldId id="280" r:id="rId18"/>
    <p:sldId id="273" r:id="rId19"/>
    <p:sldId id="292" r:id="rId20"/>
    <p:sldId id="274" r:id="rId2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94660"/>
  </p:normalViewPr>
  <p:slideViewPr>
    <p:cSldViewPr snapToGrid="0">
      <p:cViewPr varScale="1">
        <p:scale>
          <a:sx n="87" d="100"/>
          <a:sy n="87" d="100"/>
        </p:scale>
        <p:origin x="51"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78C4C22F-7D83-41AF-9687-E7FB590E2AC5}"/>
    <pc:docChg chg="modSld">
      <pc:chgData name="Jessica Keady" userId="d5cf11c5-e56a-49df-a769-678840f2ac78" providerId="ADAL" clId="{78C4C22F-7D83-41AF-9687-E7FB590E2AC5}" dt="2022-05-12T10:16:50.319" v="9" actId="1076"/>
      <pc:docMkLst>
        <pc:docMk/>
      </pc:docMkLst>
      <pc:sldChg chg="modSp mod">
        <pc:chgData name="Jessica Keady" userId="d5cf11c5-e56a-49df-a769-678840f2ac78" providerId="ADAL" clId="{78C4C22F-7D83-41AF-9687-E7FB590E2AC5}" dt="2022-05-12T10:16:50.319" v="9" actId="1076"/>
        <pc:sldMkLst>
          <pc:docMk/>
          <pc:sldMk cId="2212225537" sldId="256"/>
        </pc:sldMkLst>
        <pc:spChg chg="mod">
          <ac:chgData name="Jessica Keady" userId="d5cf11c5-e56a-49df-a769-678840f2ac78" providerId="ADAL" clId="{78C4C22F-7D83-41AF-9687-E7FB590E2AC5}" dt="2022-05-12T10:16:46.729" v="8" actId="20577"/>
          <ac:spMkLst>
            <pc:docMk/>
            <pc:sldMk cId="2212225537" sldId="256"/>
            <ac:spMk id="2" creationId="{00000000-0000-0000-0000-000000000000}"/>
          </ac:spMkLst>
        </pc:spChg>
        <pc:spChg chg="mod">
          <ac:chgData name="Jessica Keady" userId="d5cf11c5-e56a-49df-a769-678840f2ac78" providerId="ADAL" clId="{78C4C22F-7D83-41AF-9687-E7FB590E2AC5}" dt="2022-05-12T10:16:50.319" v="9" actId="1076"/>
          <ac:spMkLst>
            <pc:docMk/>
            <pc:sldMk cId="2212225537" sldId="256"/>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08940D9-E64D-4029-8C8E-A81CD0F4045B}" type="datetimeFigureOut">
              <a:rPr lang="en-US" smtClean="0"/>
              <a:t>5/12/2022</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CA4D591-24EB-401A-A2CF-EFB1E74CDE93}" type="slidenum">
              <a:rPr lang="en-US" smtClean="0"/>
              <a:t>‹#›</a:t>
            </a:fld>
            <a:endParaRPr lang="en-US"/>
          </a:p>
        </p:txBody>
      </p:sp>
    </p:spTree>
    <p:extLst>
      <p:ext uri="{BB962C8B-B14F-4D97-AF65-F5344CB8AC3E}">
        <p14:creationId xmlns:p14="http://schemas.microsoft.com/office/powerpoint/2010/main" val="1025544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FA41B847-F768-4985-9F4E-71B2637880A5}" type="datetimeFigureOut">
              <a:rPr lang="en-US" smtClean="0"/>
              <a:t>5/12/2022</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F8BDFC7-EFB9-4BBD-BF90-5C31C9BF7519}" type="slidenum">
              <a:rPr lang="en-US" smtClean="0"/>
              <a:t>‹#›</a:t>
            </a:fld>
            <a:endParaRPr lang="en-US"/>
          </a:p>
        </p:txBody>
      </p:sp>
    </p:spTree>
    <p:extLst>
      <p:ext uri="{BB962C8B-B14F-4D97-AF65-F5344CB8AC3E}">
        <p14:creationId xmlns:p14="http://schemas.microsoft.com/office/powerpoint/2010/main" val="2460074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CCC50FC-66BF-4FEA-999F-F34686B1302F}" type="slidenum">
              <a:rPr lang="en-US" altLang="en-US" sz="1200" smtClean="0"/>
              <a:pPr/>
              <a:t>13</a:t>
            </a:fld>
            <a:endParaRPr lang="en-US"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636718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011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31978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51F85F-5D26-411A-9D10-DBBD67C7F2FB}"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3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51F85F-5D26-411A-9D10-DBBD67C7F2FB}"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1557584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51F85F-5D26-411A-9D10-DBBD67C7F2FB}" type="datetimeFigureOut">
              <a:rPr lang="en-US" smtClean="0"/>
              <a:t>5/12/2022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381487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51F85F-5D26-411A-9D10-DBBD67C7F2FB}" type="datetimeFigureOut">
              <a:rPr lang="en-US" smtClean="0"/>
              <a:t>5/12/2022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691469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A51F85F-5D26-411A-9D10-DBBD67C7F2FB}" type="datetimeFigureOut">
              <a:rPr lang="en-US" smtClean="0"/>
              <a:t>5/12/2022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698184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A51F85F-5D26-411A-9D10-DBBD67C7F2FB}" type="datetimeFigureOut">
              <a:rPr lang="en-US" smtClean="0"/>
              <a:t>5/12/2022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51E9D3E-6E91-44C6-83D7-5005B5AC9034}" type="slidenum">
              <a:rPr lang="en-US" smtClean="0"/>
              <a:t>‹#›</a:t>
            </a:fld>
            <a:endParaRPr lang="en-US"/>
          </a:p>
        </p:txBody>
      </p:sp>
    </p:spTree>
    <p:extLst>
      <p:ext uri="{BB962C8B-B14F-4D97-AF65-F5344CB8AC3E}">
        <p14:creationId xmlns:p14="http://schemas.microsoft.com/office/powerpoint/2010/main" val="317547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51F85F-5D26-411A-9D10-DBBD67C7F2FB}" type="datetimeFigureOut">
              <a:rPr lang="en-US" smtClean="0"/>
              <a:t>5/12/2022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171096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3345852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5/12/2022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3472779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A51F85F-5D26-411A-9D10-DBBD67C7F2FB}" type="datetimeFigureOut">
              <a:rPr lang="en-US" smtClean="0"/>
              <a:t>5/12/2022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51E9D3E-6E91-44C6-83D7-5005B5AC9034}"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78899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www.deadseascrolls.org.il/explore-the-archive/manuscript/4Q265-1?locale=en_U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blegateway.com/passage/?search=Genesis+2-3&amp;version=NRSV"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deadseascrolls.org.il/explore-the-archive/manuscript/4Q274-1?locale=en_U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5651" y="3021053"/>
            <a:ext cx="6815669" cy="1515533"/>
          </a:xfrm>
        </p:spPr>
        <p:txBody>
          <a:bodyPr>
            <a:normAutofit fontScale="90000"/>
          </a:bodyPr>
          <a:lstStyle/>
          <a:p>
            <a:br>
              <a:rPr lang="en-GB" dirty="0"/>
            </a:br>
            <a:r>
              <a:rPr lang="en-GB" dirty="0"/>
              <a:t>The Dead Sea Scrolls, Gender and Ritual </a:t>
            </a:r>
            <a:endParaRPr lang="en-US" dirty="0"/>
          </a:p>
        </p:txBody>
      </p:sp>
      <p:sp>
        <p:nvSpPr>
          <p:cNvPr id="3" name="Subtitle 2"/>
          <p:cNvSpPr>
            <a:spLocks noGrp="1"/>
          </p:cNvSpPr>
          <p:nvPr>
            <p:ph type="subTitle" idx="1"/>
          </p:nvPr>
        </p:nvSpPr>
        <p:spPr>
          <a:xfrm>
            <a:off x="601785" y="4455621"/>
            <a:ext cx="10058400" cy="1143000"/>
          </a:xfrm>
        </p:spPr>
        <p:txBody>
          <a:bodyPr/>
          <a:lstStyle/>
          <a:p>
            <a:r>
              <a:rPr lang="en-GB" dirty="0"/>
              <a:t>Dr Jessica M. Keady (UWTSD)</a:t>
            </a:r>
          </a:p>
          <a:p>
            <a:r>
              <a:rPr lang="en-GB" dirty="0"/>
              <a:t>j.keady@uwtsd.ac.uk</a:t>
            </a:r>
            <a:endParaRPr lang="en-US" dirty="0"/>
          </a:p>
        </p:txBody>
      </p:sp>
    </p:spTree>
    <p:extLst>
      <p:ext uri="{BB962C8B-B14F-4D97-AF65-F5344CB8AC3E}">
        <p14:creationId xmlns:p14="http://schemas.microsoft.com/office/powerpoint/2010/main" val="221222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‘Ritual’</a:t>
            </a:r>
            <a:endParaRPr lang="en-US" dirty="0"/>
          </a:p>
        </p:txBody>
      </p:sp>
      <p:sp>
        <p:nvSpPr>
          <p:cNvPr id="3" name="Content Placeholder 2"/>
          <p:cNvSpPr>
            <a:spLocks noGrp="1"/>
          </p:cNvSpPr>
          <p:nvPr>
            <p:ph idx="1"/>
          </p:nvPr>
        </p:nvSpPr>
        <p:spPr>
          <a:xfrm>
            <a:off x="1097280" y="2647400"/>
            <a:ext cx="10058400" cy="4023360"/>
          </a:xfrm>
        </p:spPr>
        <p:txBody>
          <a:bodyPr>
            <a:normAutofit/>
          </a:bodyPr>
          <a:lstStyle/>
          <a:p>
            <a:r>
              <a:rPr lang="en-GB" sz="3000" dirty="0"/>
              <a:t>Oxford Dictionary </a:t>
            </a:r>
          </a:p>
          <a:p>
            <a:r>
              <a:rPr lang="en-GB" sz="3000" dirty="0"/>
              <a:t>(Noun)</a:t>
            </a:r>
          </a:p>
          <a:p>
            <a:pPr algn="ctr"/>
            <a:r>
              <a:rPr lang="en-GB" sz="3000" i="1" dirty="0"/>
              <a:t>A religious or solemn ceremony consisting of a series of actions performed according to a prescribed order.</a:t>
            </a:r>
            <a:endParaRPr lang="en-US" sz="3000" i="1" dirty="0"/>
          </a:p>
        </p:txBody>
      </p:sp>
    </p:spTree>
    <p:extLst>
      <p:ext uri="{BB962C8B-B14F-4D97-AF65-F5344CB8AC3E}">
        <p14:creationId xmlns:p14="http://schemas.microsoft.com/office/powerpoint/2010/main" val="1534889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3580" y="2572603"/>
            <a:ext cx="10058400" cy="1450757"/>
          </a:xfrm>
        </p:spPr>
        <p:txBody>
          <a:bodyPr/>
          <a:lstStyle/>
          <a:p>
            <a:pPr algn="ctr"/>
            <a:r>
              <a:rPr lang="en-GB" dirty="0"/>
              <a:t>Five Major Categories of Ritual Impurity in Judaism </a:t>
            </a:r>
            <a:endParaRPr lang="en-US" dirty="0"/>
          </a:p>
        </p:txBody>
      </p:sp>
      <p:sp>
        <p:nvSpPr>
          <p:cNvPr id="3" name="Content Placeholder 2"/>
          <p:cNvSpPr>
            <a:spLocks noGrp="1"/>
          </p:cNvSpPr>
          <p:nvPr>
            <p:ph idx="1"/>
          </p:nvPr>
        </p:nvSpPr>
        <p:spPr>
          <a:xfrm>
            <a:off x="1257117" y="3385185"/>
            <a:ext cx="10058400" cy="4023360"/>
          </a:xfrm>
        </p:spPr>
        <p:txBody>
          <a:bodyPr>
            <a:normAutofit/>
          </a:bodyPr>
          <a:lstStyle/>
          <a:p>
            <a:endParaRPr lang="en-US" sz="2600" dirty="0"/>
          </a:p>
        </p:txBody>
      </p:sp>
    </p:spTree>
    <p:extLst>
      <p:ext uri="{BB962C8B-B14F-4D97-AF65-F5344CB8AC3E}">
        <p14:creationId xmlns:p14="http://schemas.microsoft.com/office/powerpoint/2010/main" val="1546614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380" y="2344003"/>
            <a:ext cx="10058400" cy="1450757"/>
          </a:xfrm>
        </p:spPr>
        <p:txBody>
          <a:bodyPr/>
          <a:lstStyle/>
          <a:p>
            <a:r>
              <a:rPr lang="en-US" dirty="0"/>
              <a:t>Clean and Unclean Animals (Leviticus 11)</a:t>
            </a:r>
          </a:p>
        </p:txBody>
      </p:sp>
    </p:spTree>
    <p:extLst>
      <p:ext uri="{BB962C8B-B14F-4D97-AF65-F5344CB8AC3E}">
        <p14:creationId xmlns:p14="http://schemas.microsoft.com/office/powerpoint/2010/main" val="3693878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5030" y="2705953"/>
            <a:ext cx="10058400" cy="1450757"/>
          </a:xfrm>
        </p:spPr>
        <p:txBody>
          <a:bodyPr/>
          <a:lstStyle/>
          <a:p>
            <a:r>
              <a:rPr lang="en-US" dirty="0"/>
              <a:t>Diseases (Leviticus 13-14)</a:t>
            </a:r>
            <a:br>
              <a:rPr lang="en-US" dirty="0"/>
            </a:b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1765600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455" y="2667853"/>
            <a:ext cx="10058400" cy="1450757"/>
          </a:xfrm>
        </p:spPr>
        <p:txBody>
          <a:bodyPr/>
          <a:lstStyle/>
          <a:p>
            <a:r>
              <a:rPr lang="en-US" dirty="0"/>
              <a:t>Corpses (Numbers 19)</a:t>
            </a:r>
            <a:br>
              <a:rPr lang="en-US" dirty="0"/>
            </a:b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01683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8780" y="2563078"/>
            <a:ext cx="10058400" cy="1450757"/>
          </a:xfrm>
        </p:spPr>
        <p:txBody>
          <a:bodyPr/>
          <a:lstStyle/>
          <a:p>
            <a:r>
              <a:rPr lang="en-US" dirty="0"/>
              <a:t>Bodily Discharges (Leviticus 12, 15)</a:t>
            </a:r>
            <a:br>
              <a:rPr lang="en-US" dirty="0"/>
            </a:b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2495307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2555" y="2639278"/>
            <a:ext cx="10058400" cy="1450757"/>
          </a:xfrm>
        </p:spPr>
        <p:txBody>
          <a:bodyPr>
            <a:normAutofit fontScale="90000"/>
          </a:bodyPr>
          <a:lstStyle/>
          <a:p>
            <a:pPr algn="ctr"/>
            <a:r>
              <a:rPr lang="en-US" dirty="0"/>
              <a:t>Sexual Misdeeds (Leviticus 15:16-24, 18, 20; Deuteronomy 22-23)</a:t>
            </a:r>
            <a:br>
              <a:rPr lang="en-US" dirty="0"/>
            </a:br>
            <a:endParaRPr lang="en-US" dirty="0"/>
          </a:p>
        </p:txBody>
      </p:sp>
    </p:spTree>
    <p:extLst>
      <p:ext uri="{BB962C8B-B14F-4D97-AF65-F5344CB8AC3E}">
        <p14:creationId xmlns:p14="http://schemas.microsoft.com/office/powerpoint/2010/main" val="745177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Atonement: Leviticus 15: 25 - 30</a:t>
            </a:r>
            <a:endParaRPr lang="en-US" dirty="0"/>
          </a:p>
        </p:txBody>
      </p:sp>
      <p:sp>
        <p:nvSpPr>
          <p:cNvPr id="3" name="Content Placeholder 2"/>
          <p:cNvSpPr>
            <a:spLocks noGrp="1"/>
          </p:cNvSpPr>
          <p:nvPr>
            <p:ph idx="1"/>
          </p:nvPr>
        </p:nvSpPr>
        <p:spPr/>
        <p:txBody>
          <a:bodyPr>
            <a:noAutofit/>
          </a:bodyPr>
          <a:lstStyle/>
          <a:p>
            <a:r>
              <a:rPr lang="en-US" sz="2400" b="1" baseline="30000" dirty="0"/>
              <a:t>25 </a:t>
            </a:r>
            <a:r>
              <a:rPr lang="en-US" sz="2400" dirty="0"/>
              <a:t>If a woman has a discharge of blood for many days, not at the time of her impurity, or if she has a discharge beyond the time of her impurity, all the days of the discharge she shall continue in uncleanness; as in the days of her impurity, she shall be unclean. </a:t>
            </a:r>
            <a:r>
              <a:rPr lang="en-US" sz="2400" b="1" baseline="30000" dirty="0"/>
              <a:t>26 </a:t>
            </a:r>
            <a:r>
              <a:rPr lang="en-US" sz="2400" dirty="0"/>
              <a:t>Every bed on which she lies during all the days of her discharge shall be treated as the bed of her impurity; and everything on which she sits shall be unclean, as in the uncleanness of her impurity. </a:t>
            </a:r>
            <a:r>
              <a:rPr lang="en-US" sz="2400" b="1" baseline="30000" dirty="0"/>
              <a:t>27 </a:t>
            </a:r>
            <a:r>
              <a:rPr lang="en-US" sz="2400" dirty="0"/>
              <a:t>Whoever touches these things shall be unclean, and shall wash his clothes, and bathe in water, and be unclean until the evening. </a:t>
            </a:r>
            <a:r>
              <a:rPr lang="en-US" sz="2400" b="1" baseline="30000" dirty="0"/>
              <a:t>28 </a:t>
            </a:r>
            <a:r>
              <a:rPr lang="en-US" sz="2400" dirty="0"/>
              <a:t>If she is cleansed of her discharge, she shall count seven days, and after that she shall be clean. </a:t>
            </a:r>
            <a:r>
              <a:rPr lang="en-US" sz="2400" b="1" baseline="30000" dirty="0"/>
              <a:t>29 </a:t>
            </a:r>
            <a:r>
              <a:rPr lang="en-US" sz="2400" dirty="0"/>
              <a:t>On the eighth day she shall take two turtledoves or two pigeons and bring them to the priest at the entrance of the tent of meeting. </a:t>
            </a:r>
            <a:r>
              <a:rPr lang="en-US" sz="2400" b="1" baseline="30000" dirty="0"/>
              <a:t>30 </a:t>
            </a:r>
            <a:r>
              <a:rPr lang="en-US" sz="2400" dirty="0"/>
              <a:t>The priest shall offer one for a sin offering and the other for a burnt offering; and the priest shall make atonement on her behalf before the </a:t>
            </a:r>
            <a:r>
              <a:rPr lang="en-US" sz="2400" cap="small" dirty="0"/>
              <a:t>Lord</a:t>
            </a:r>
            <a:r>
              <a:rPr lang="en-US" sz="2400" dirty="0"/>
              <a:t> for her unclean discharge.</a:t>
            </a:r>
          </a:p>
        </p:txBody>
      </p:sp>
    </p:spTree>
    <p:extLst>
      <p:ext uri="{BB962C8B-B14F-4D97-AF65-F5344CB8AC3E}">
        <p14:creationId xmlns:p14="http://schemas.microsoft.com/office/powerpoint/2010/main" val="353461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a:ea typeface="ＭＳ Ｐゴシック" panose="020B0600070205080204" pitchFamily="34" charset="-128"/>
              </a:rPr>
              <a:t>Diversity in Second Temple Judaism</a:t>
            </a:r>
          </a:p>
        </p:txBody>
      </p:sp>
      <p:sp>
        <p:nvSpPr>
          <p:cNvPr id="3" name="Content Placeholder 2"/>
          <p:cNvSpPr>
            <a:spLocks noGrp="1"/>
          </p:cNvSpPr>
          <p:nvPr>
            <p:ph idx="1"/>
          </p:nvPr>
        </p:nvSpPr>
        <p:spPr>
          <a:xfrm>
            <a:off x="336330" y="2171554"/>
            <a:ext cx="10262301" cy="4323838"/>
          </a:xfrm>
        </p:spPr>
        <p:txBody>
          <a:bodyPr>
            <a:normAutofit/>
          </a:bodyPr>
          <a:lstStyle/>
          <a:p>
            <a:pPr>
              <a:defRPr/>
            </a:pPr>
            <a:r>
              <a:rPr lang="en-US" altLang="en-US" sz="2700" dirty="0">
                <a:ea typeface="ＭＳ Ｐゴシック" panose="020B0600070205080204" pitchFamily="34" charset="-128"/>
              </a:rPr>
              <a:t>Diversity is the result of responses to Hellenism and foreign domination.</a:t>
            </a:r>
          </a:p>
          <a:p>
            <a:pPr>
              <a:defRPr/>
            </a:pPr>
            <a:r>
              <a:rPr lang="en-US" altLang="en-US" sz="2700" dirty="0">
                <a:ea typeface="ＭＳ Ｐゴシック" panose="020B0600070205080204" pitchFamily="34" charset="-128"/>
              </a:rPr>
              <a:t>Josephus mentions four groups:</a:t>
            </a:r>
          </a:p>
          <a:p>
            <a:pPr>
              <a:defRPr/>
            </a:pPr>
            <a:endParaRPr lang="en-US" altLang="en-US" sz="2500" dirty="0">
              <a:ea typeface="ＭＳ Ｐゴシック" panose="020B0600070205080204" pitchFamily="34" charset="-128"/>
            </a:endParaRPr>
          </a:p>
          <a:p>
            <a:pPr>
              <a:defRPr/>
            </a:pPr>
            <a:r>
              <a:rPr lang="en-US" altLang="en-US" sz="2700" dirty="0">
                <a:ea typeface="ＭＳ Ｐゴシック" panose="020B0600070205080204" pitchFamily="34" charset="-128"/>
              </a:rPr>
              <a:t>The Pharisees</a:t>
            </a:r>
          </a:p>
          <a:p>
            <a:pPr>
              <a:defRPr/>
            </a:pPr>
            <a:r>
              <a:rPr lang="en-US" altLang="en-US" sz="2700" dirty="0">
                <a:ea typeface="ＭＳ Ｐゴシック" panose="020B0600070205080204" pitchFamily="34" charset="-128"/>
              </a:rPr>
              <a:t>The Sadducees</a:t>
            </a:r>
          </a:p>
          <a:p>
            <a:pPr>
              <a:defRPr/>
            </a:pPr>
            <a:r>
              <a:rPr lang="en-US" altLang="en-US" sz="2700" dirty="0">
                <a:ea typeface="ＭＳ Ｐゴシック" panose="020B0600070205080204" pitchFamily="34" charset="-128"/>
              </a:rPr>
              <a:t>The Essenes</a:t>
            </a:r>
          </a:p>
          <a:p>
            <a:pPr>
              <a:defRPr/>
            </a:pPr>
            <a:r>
              <a:rPr lang="en-US" altLang="en-US" sz="2700" dirty="0">
                <a:ea typeface="ＭＳ Ｐゴシック" panose="020B0600070205080204" pitchFamily="34" charset="-128"/>
              </a:rPr>
              <a:t>The ‘Fourth Philosophy’</a:t>
            </a:r>
          </a:p>
          <a:p>
            <a:pPr>
              <a:defRPr/>
            </a:pPr>
            <a:endParaRPr lang="en-US" altLang="en-US" sz="2500" dirty="0">
              <a:ea typeface="ＭＳ Ｐゴシック" panose="020B0600070205080204" pitchFamily="34" charset="-128"/>
            </a:endParaRPr>
          </a:p>
          <a:p>
            <a:pP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64940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dirty="0">
                <a:ea typeface="ＭＳ Ｐゴシック" panose="020B0600070205080204" pitchFamily="34" charset="-128"/>
              </a:rPr>
              <a:t>The Essenes and the Dead Sea Scrolls</a:t>
            </a:r>
          </a:p>
        </p:txBody>
      </p:sp>
      <p:sp>
        <p:nvSpPr>
          <p:cNvPr id="5" name="Content Placeholder 4"/>
          <p:cNvSpPr>
            <a:spLocks noGrp="1"/>
          </p:cNvSpPr>
          <p:nvPr>
            <p:ph sz="half" idx="2"/>
          </p:nvPr>
        </p:nvSpPr>
        <p:spPr>
          <a:xfrm>
            <a:off x="6106510" y="1845734"/>
            <a:ext cx="5049170" cy="4376389"/>
          </a:xfrm>
        </p:spPr>
        <p:txBody>
          <a:bodyPr/>
          <a:lstStyle/>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Emphasis on purity and purification</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Sense of separation from communities</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Sharing of property</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Strict observance of the Sabbath</a:t>
            </a:r>
          </a:p>
          <a:p>
            <a:pPr>
              <a:defRPr/>
            </a:pPr>
            <a:endParaRPr lang="en-US" altLang="en-US" dirty="0">
              <a:ea typeface="ＭＳ Ｐゴシック" panose="020B0600070205080204" pitchFamily="34" charset="-128"/>
            </a:endParaRPr>
          </a:p>
        </p:txBody>
      </p:sp>
      <p:pic>
        <p:nvPicPr>
          <p:cNvPr id="8" name="Content Placeholder 7" descr="Qumran-Cave-4,-tb102205327-bibleplaces.jpg"/>
          <p:cNvPicPr>
            <a:picLocks noGrp="1" noChangeAspect="1"/>
          </p:cNvPicPr>
          <p:nvPr>
            <p:ph sz="half" idx="1"/>
          </p:nvPr>
        </p:nvPicPr>
        <p:blipFill>
          <a:blip r:embed="rId2"/>
          <a:stretch>
            <a:fillRect/>
          </a:stretch>
        </p:blipFill>
        <p:spPr>
          <a:xfrm>
            <a:off x="1271752" y="1972436"/>
            <a:ext cx="4210707" cy="4122984"/>
          </a:xfrm>
        </p:spPr>
      </p:pic>
    </p:spTree>
    <p:extLst>
      <p:ext uri="{BB962C8B-B14F-4D97-AF65-F5344CB8AC3E}">
        <p14:creationId xmlns:p14="http://schemas.microsoft.com/office/powerpoint/2010/main" val="4266416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4QMiscellaneous Rules (4Q265)</a:t>
            </a:r>
            <a:endParaRPr lang="en-US" dirty="0"/>
          </a:p>
        </p:txBody>
      </p:sp>
      <p:sp>
        <p:nvSpPr>
          <p:cNvPr id="3" name="Content Placeholder 2"/>
          <p:cNvSpPr>
            <a:spLocks noGrp="1"/>
          </p:cNvSpPr>
          <p:nvPr>
            <p:ph idx="1"/>
          </p:nvPr>
        </p:nvSpPr>
        <p:spPr/>
        <p:txBody>
          <a:bodyPr/>
          <a:lstStyle/>
          <a:p>
            <a:endParaRPr lang="en-US" dirty="0"/>
          </a:p>
          <a:p>
            <a:r>
              <a:rPr lang="en-US" dirty="0">
                <a:hlinkClick r:id="rId2"/>
              </a:rPr>
              <a:t>http://www.deadseascrolls.org.il/explore-the-archive/manuscript/4Q265-1?locale=en_US</a:t>
            </a:r>
            <a:endParaRPr lang="en-US" dirty="0"/>
          </a:p>
          <a:p>
            <a:endParaRPr lang="en-GB" dirty="0"/>
          </a:p>
          <a:p>
            <a:endParaRPr lang="en-GB" dirty="0"/>
          </a:p>
          <a:p>
            <a:endParaRPr lang="en-US" dirty="0"/>
          </a:p>
        </p:txBody>
      </p:sp>
    </p:spTree>
    <p:extLst>
      <p:ext uri="{BB962C8B-B14F-4D97-AF65-F5344CB8AC3E}">
        <p14:creationId xmlns:p14="http://schemas.microsoft.com/office/powerpoint/2010/main" val="2884789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765550" y="97878"/>
            <a:ext cx="6673850" cy="1560513"/>
          </a:xfrm>
        </p:spPr>
        <p:txBody>
          <a:bodyPr/>
          <a:lstStyle/>
          <a:p>
            <a:pPr eaLnBrk="1" hangingPunct="1"/>
            <a:r>
              <a:rPr lang="en-US" altLang="en-US" dirty="0">
                <a:solidFill>
                  <a:srgbClr val="10191F"/>
                </a:solidFill>
              </a:rPr>
              <a:t>Genesis 1-11: Account of Origins</a:t>
            </a:r>
          </a:p>
        </p:txBody>
      </p:sp>
      <p:sp>
        <p:nvSpPr>
          <p:cNvPr id="10243" name="Rectangle 3"/>
          <p:cNvSpPr>
            <a:spLocks noGrp="1" noChangeArrowheads="1"/>
          </p:cNvSpPr>
          <p:nvPr>
            <p:ph idx="1"/>
          </p:nvPr>
        </p:nvSpPr>
        <p:spPr>
          <a:xfrm>
            <a:off x="6383338" y="2349501"/>
            <a:ext cx="4056062" cy="4041775"/>
          </a:xfrm>
        </p:spPr>
        <p:txBody>
          <a:bodyPr rtlCol="0">
            <a:normAutofit/>
          </a:bodyPr>
          <a:lstStyle/>
          <a:p>
            <a:pPr>
              <a:spcBef>
                <a:spcPts val="930"/>
              </a:spcBef>
              <a:spcAft>
                <a:spcPts val="0"/>
              </a:spcAft>
              <a:buFont typeface="Wingdings" panose="05000000000000000000" pitchFamily="2" charset="2"/>
              <a:buChar char="§"/>
              <a:defRPr/>
            </a:pPr>
            <a:r>
              <a:rPr lang="en-US" altLang="en-US" dirty="0">
                <a:solidFill>
                  <a:srgbClr val="10191F"/>
                </a:solidFill>
              </a:rPr>
              <a:t>‘Primeval history’ or ‘primal</a:t>
            </a:r>
            <a:r>
              <a:rPr lang="en-US" altLang="en-US" i="1" dirty="0">
                <a:solidFill>
                  <a:srgbClr val="10191F"/>
                </a:solidFill>
              </a:rPr>
              <a:t> </a:t>
            </a:r>
            <a:r>
              <a:rPr lang="en-US" altLang="en-US" dirty="0">
                <a:solidFill>
                  <a:srgbClr val="10191F"/>
                </a:solidFill>
              </a:rPr>
              <a:t>history’.</a:t>
            </a:r>
          </a:p>
          <a:p>
            <a:pPr>
              <a:spcBef>
                <a:spcPts val="930"/>
              </a:spcBef>
              <a:spcAft>
                <a:spcPts val="0"/>
              </a:spcAft>
              <a:buFont typeface="Wingdings" panose="05000000000000000000" pitchFamily="2" charset="2"/>
              <a:buChar char="§"/>
              <a:defRPr/>
            </a:pPr>
            <a:r>
              <a:rPr lang="en-US" altLang="en-US" dirty="0">
                <a:solidFill>
                  <a:srgbClr val="10191F"/>
                </a:solidFill>
              </a:rPr>
              <a:t>Genesis 1-2: Two different accounts of creation.</a:t>
            </a:r>
            <a:endParaRPr lang="en-US" altLang="en-US" dirty="0">
              <a:solidFill>
                <a:schemeClr val="tx2">
                  <a:lumMod val="75000"/>
                  <a:lumOff val="25000"/>
                </a:schemeClr>
              </a:solidFill>
            </a:endParaRPr>
          </a:p>
          <a:p>
            <a:pPr>
              <a:spcBef>
                <a:spcPts val="930"/>
              </a:spcBef>
              <a:spcAft>
                <a:spcPts val="0"/>
              </a:spcAft>
              <a:buFont typeface="Wingdings" panose="05000000000000000000" pitchFamily="2" charset="2"/>
              <a:buChar char="§"/>
              <a:defRPr/>
            </a:pPr>
            <a:r>
              <a:rPr lang="en-US" altLang="en-US" dirty="0">
                <a:solidFill>
                  <a:srgbClr val="10191F"/>
                </a:solidFill>
              </a:rPr>
              <a:t>Genesis 1: separation and life (creation in 6 days, followed by a day of rest – Sabbath/</a:t>
            </a:r>
            <a:r>
              <a:rPr lang="en-US" altLang="en-US" i="1" dirty="0">
                <a:solidFill>
                  <a:srgbClr val="10191F"/>
                </a:solidFill>
              </a:rPr>
              <a:t>Shabbat</a:t>
            </a:r>
            <a:r>
              <a:rPr lang="en-US" altLang="en-US" dirty="0">
                <a:solidFill>
                  <a:srgbClr val="10191F"/>
                </a:solidFill>
              </a:rPr>
              <a:t>).</a:t>
            </a:r>
          </a:p>
          <a:p>
            <a:pPr>
              <a:spcBef>
                <a:spcPts val="930"/>
              </a:spcBef>
              <a:spcAft>
                <a:spcPts val="0"/>
              </a:spcAft>
              <a:buFont typeface="Wingdings" panose="05000000000000000000" pitchFamily="2" charset="2"/>
              <a:buChar char="§"/>
              <a:defRPr/>
            </a:pPr>
            <a:r>
              <a:rPr lang="en-US" altLang="en-US" dirty="0">
                <a:solidFill>
                  <a:srgbClr val="10191F"/>
                </a:solidFill>
              </a:rPr>
              <a:t>Genesis 2: the Garden of Eden. </a:t>
            </a:r>
          </a:p>
          <a:p>
            <a:pPr>
              <a:spcBef>
                <a:spcPts val="930"/>
              </a:spcBef>
              <a:spcAft>
                <a:spcPts val="0"/>
              </a:spcAft>
              <a:buFont typeface="Wingdings" panose="05000000000000000000" pitchFamily="2" charset="2"/>
              <a:buChar char="§"/>
              <a:defRPr/>
            </a:pPr>
            <a:r>
              <a:rPr lang="en-GB" dirty="0">
                <a:hlinkClick r:id="rId3"/>
              </a:rPr>
              <a:t>Genesis 2-3 NRSV - Thus the heavens and the earth were - Bible Gateway</a:t>
            </a:r>
            <a:endParaRPr lang="en-US" altLang="en-US" dirty="0">
              <a:solidFill>
                <a:srgbClr val="10191F"/>
              </a:solidFill>
            </a:endParaRPr>
          </a:p>
        </p:txBody>
      </p:sp>
      <p:pic>
        <p:nvPicPr>
          <p:cNvPr id="19460" name="Picture 4" descr="adam-and-eve-from-the-stanza-della-segnatura-detail-1511.jpg!Blog.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44205" y="1855185"/>
            <a:ext cx="4229100" cy="476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6958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4Q265 frag. 1 lines 11 – 17</a:t>
            </a:r>
            <a:br>
              <a:rPr lang="en-GB" dirty="0"/>
            </a:br>
            <a:endParaRPr lang="en-US" dirty="0"/>
          </a:p>
        </p:txBody>
      </p:sp>
      <p:sp>
        <p:nvSpPr>
          <p:cNvPr id="3" name="Content Placeholder 2"/>
          <p:cNvSpPr>
            <a:spLocks noGrp="1"/>
          </p:cNvSpPr>
          <p:nvPr>
            <p:ph idx="1"/>
          </p:nvPr>
        </p:nvSpPr>
        <p:spPr/>
        <p:txBody>
          <a:bodyPr>
            <a:noAutofit/>
          </a:bodyPr>
          <a:lstStyle/>
          <a:p>
            <a:r>
              <a:rPr lang="en-GB" sz="2500" dirty="0"/>
              <a:t>‘In the first week [Adam was created but he had no holiness un]</a:t>
            </a:r>
            <a:r>
              <a:rPr lang="en-GB" sz="2500" dirty="0" err="1"/>
              <a:t>til</a:t>
            </a:r>
            <a:r>
              <a:rPr lang="en-GB" sz="2500" dirty="0"/>
              <a:t> he was brought to the Garden of Eden. And a bone from his bones was taken for the woman, but she had no holiness until she was brought to him in the Garden of Eden after eighty days because the Garden of Eden is holy and every growing thing in its midst is h[</a:t>
            </a:r>
            <a:r>
              <a:rPr lang="en-GB" sz="2500" dirty="0" err="1"/>
              <a:t>oly</a:t>
            </a:r>
            <a:r>
              <a:rPr lang="en-GB" sz="2500" dirty="0"/>
              <a:t>. Therefore a woman who] bears a male child she shall be unclean for seven days; as at the time of her menstruation she shall be unclean. And she shall remain for thirty-three days in the blood of her purification. And if she bears a female child, then she shall be unclean for two weeks, as in her menstruation; and for sixty-six days she shall remain in the blood of her purification. [No holy thing shall she t]ouch, not come into the sanctuary, until the days of her purification are completed.’ </a:t>
            </a:r>
            <a:endParaRPr lang="en-US" sz="2500" dirty="0"/>
          </a:p>
        </p:txBody>
      </p:sp>
    </p:spTree>
    <p:extLst>
      <p:ext uri="{BB962C8B-B14F-4D97-AF65-F5344CB8AC3E}">
        <p14:creationId xmlns:p14="http://schemas.microsoft.com/office/powerpoint/2010/main" val="22035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4QTohorot A (4Q274)</a:t>
            </a:r>
            <a:endParaRPr lang="en-US" dirty="0"/>
          </a:p>
        </p:txBody>
      </p:sp>
      <p:sp>
        <p:nvSpPr>
          <p:cNvPr id="3" name="Content Placeholder 2"/>
          <p:cNvSpPr>
            <a:spLocks noGrp="1"/>
          </p:cNvSpPr>
          <p:nvPr>
            <p:ph idx="1"/>
          </p:nvPr>
        </p:nvSpPr>
        <p:spPr/>
        <p:txBody>
          <a:bodyPr/>
          <a:lstStyle/>
          <a:p>
            <a:r>
              <a:rPr lang="en-US" dirty="0">
                <a:hlinkClick r:id="rId2"/>
              </a:rPr>
              <a:t>http://www.deadseascrolls.org.il/explore-the-archive/manuscript/4Q274-1?locale=en_US</a:t>
            </a:r>
            <a:endParaRPr lang="en-US" dirty="0"/>
          </a:p>
          <a:p>
            <a:endParaRPr lang="en-US" dirty="0"/>
          </a:p>
        </p:txBody>
      </p:sp>
    </p:spTree>
    <p:extLst>
      <p:ext uri="{BB962C8B-B14F-4D97-AF65-F5344CB8AC3E}">
        <p14:creationId xmlns:p14="http://schemas.microsoft.com/office/powerpoint/2010/main" val="1002213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228" y="285750"/>
            <a:ext cx="8412480" cy="732901"/>
          </a:xfrm>
        </p:spPr>
        <p:txBody>
          <a:bodyPr/>
          <a:lstStyle/>
          <a:p>
            <a:r>
              <a:rPr lang="en-GB" dirty="0"/>
              <a:t>4Q274 frag.1 lines 1-9</a:t>
            </a:r>
            <a:endParaRPr lang="en-US" dirty="0"/>
          </a:p>
        </p:txBody>
      </p:sp>
      <p:sp>
        <p:nvSpPr>
          <p:cNvPr id="3" name="Content Placeholder 2"/>
          <p:cNvSpPr>
            <a:spLocks noGrp="1"/>
          </p:cNvSpPr>
          <p:nvPr>
            <p:ph idx="1"/>
          </p:nvPr>
        </p:nvSpPr>
        <p:spPr>
          <a:xfrm>
            <a:off x="231228" y="1104755"/>
            <a:ext cx="10798329" cy="5837328"/>
          </a:xfrm>
        </p:spPr>
        <p:txBody>
          <a:bodyPr>
            <a:normAutofit/>
          </a:bodyPr>
          <a:lstStyle/>
          <a:p>
            <a:pPr algn="ctr"/>
            <a:r>
              <a:rPr lang="en-GB" sz="2100" dirty="0"/>
              <a:t>Let him not begin to present his supplication. He shall lie down on a bed of sorrow, and in a seat of sighing he shall sit. He shall sit apart from all those who are unclean and at a distance of twelve cubits from the purity when he speaks to them … Anyone of the unclean who touches him, shall bathe in water and wash his clothes and then he may eat. For as it says, “Unclean, unclean, shall he cry all the days which he has the affliction” (Lev. 13:45-46). And she who has a flow of blood, for seven days let her not touch the man who has a discharge or any vessel that he touches or that he has lain upon or sat upon. And if she has touched anything, she shall wash her clothes and bathe and then she may eat. She must make every effort not to mingle during her seven days that she might not defile the camps of the holy ones of Israel. Nor may she touch any woman who has had a discharge of blood lasting many days. And the one who is counting (the seven days), whether male or female, may not touch one who has an unclean flow or a menstruating woman during her impurity, unless she was purified from her impurity. For behold, the blood of menstruation is considered as a discharge and that which touches it. And if a man has a flow of semen, contact with him is defiling. A [man who to]</a:t>
            </a:r>
            <a:r>
              <a:rPr lang="en-GB" sz="2100" dirty="0" err="1"/>
              <a:t>uches</a:t>
            </a:r>
            <a:r>
              <a:rPr lang="en-GB" sz="2100" dirty="0"/>
              <a:t> any one of these unclean people during the seven days of [his] impurity, let him not eat; just as [if he had] been defiled by a human corpse and he shall bathe and wash …</a:t>
            </a:r>
            <a:r>
              <a:rPr lang="en-GB" sz="2300" dirty="0"/>
              <a:t> </a:t>
            </a:r>
          </a:p>
        </p:txBody>
      </p:sp>
    </p:spTree>
    <p:extLst>
      <p:ext uri="{BB962C8B-B14F-4D97-AF65-F5344CB8AC3E}">
        <p14:creationId xmlns:p14="http://schemas.microsoft.com/office/powerpoint/2010/main" val="2416538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 and Cognitive Thought</a:t>
            </a:r>
            <a:endParaRPr lang="en-US" dirty="0"/>
          </a:p>
        </p:txBody>
      </p:sp>
      <p:sp>
        <p:nvSpPr>
          <p:cNvPr id="3" name="Content Placeholder 2"/>
          <p:cNvSpPr>
            <a:spLocks noGrp="1"/>
          </p:cNvSpPr>
          <p:nvPr>
            <p:ph idx="1"/>
          </p:nvPr>
        </p:nvSpPr>
        <p:spPr/>
        <p:txBody>
          <a:bodyPr/>
          <a:lstStyle/>
          <a:p>
            <a:pPr>
              <a:buFont typeface="Wingdings" panose="05000000000000000000" pitchFamily="2" charset="2"/>
              <a:buChar char="§"/>
            </a:pPr>
            <a:endParaRPr lang="en-GB" dirty="0"/>
          </a:p>
          <a:p>
            <a:pPr>
              <a:buFont typeface="Wingdings" panose="05000000000000000000" pitchFamily="2" charset="2"/>
              <a:buChar char="§"/>
            </a:pPr>
            <a:r>
              <a:rPr lang="en-GB" sz="2400" dirty="0"/>
              <a:t> Rituals are not only performed but also observed</a:t>
            </a:r>
          </a:p>
          <a:p>
            <a:pPr>
              <a:buFont typeface="Wingdings" panose="05000000000000000000" pitchFamily="2" charset="2"/>
              <a:buChar char="§"/>
            </a:pPr>
            <a:r>
              <a:rPr lang="en-GB" sz="2400" dirty="0"/>
              <a:t> Who is entitled to perform in specific types of ritual action?</a:t>
            </a:r>
          </a:p>
          <a:p>
            <a:pPr>
              <a:buFont typeface="Wingdings" panose="05000000000000000000" pitchFamily="2" charset="2"/>
              <a:buChar char="§"/>
            </a:pPr>
            <a:r>
              <a:rPr lang="en-GB" sz="2400" dirty="0"/>
              <a:t> Who is entitled to participate in the ritual action?</a:t>
            </a:r>
          </a:p>
          <a:p>
            <a:pPr>
              <a:buFont typeface="Wingdings" panose="05000000000000000000" pitchFamily="2" charset="2"/>
              <a:buChar char="§"/>
            </a:pPr>
            <a:r>
              <a:rPr lang="en-GB" sz="2400" dirty="0"/>
              <a:t> What is the relationship between agency and ritual action?</a:t>
            </a:r>
          </a:p>
          <a:p>
            <a:pPr>
              <a:buFont typeface="Wingdings" panose="05000000000000000000" pitchFamily="2" charset="2"/>
              <a:buChar char="§"/>
            </a:pPr>
            <a:r>
              <a:rPr lang="en-GB" sz="2400" dirty="0"/>
              <a:t> What is the relationship between ritual and memory?</a:t>
            </a:r>
          </a:p>
          <a:p>
            <a:pPr>
              <a:buFont typeface="Wingdings" panose="05000000000000000000" pitchFamily="2" charset="2"/>
              <a:buChar char="§"/>
            </a:pPr>
            <a:endParaRPr lang="en-GB" sz="2400" dirty="0"/>
          </a:p>
          <a:p>
            <a:pPr>
              <a:buFont typeface="Wingdings" panose="05000000000000000000" pitchFamily="2" charset="2"/>
              <a:buChar char="§"/>
            </a:pPr>
            <a:endParaRPr lang="en-GB" dirty="0"/>
          </a:p>
          <a:p>
            <a:pPr>
              <a:buFont typeface="Wingdings" panose="05000000000000000000" pitchFamily="2" charset="2"/>
              <a:buChar char="§"/>
            </a:pPr>
            <a:endParaRPr lang="en-US" dirty="0"/>
          </a:p>
        </p:txBody>
      </p:sp>
    </p:spTree>
    <p:extLst>
      <p:ext uri="{BB962C8B-B14F-4D97-AF65-F5344CB8AC3E}">
        <p14:creationId xmlns:p14="http://schemas.microsoft.com/office/powerpoint/2010/main" val="686527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979" y="0"/>
            <a:ext cx="10058400" cy="1450757"/>
          </a:xfrm>
        </p:spPr>
        <p:txBody>
          <a:bodyPr/>
          <a:lstStyle/>
          <a:p>
            <a:r>
              <a:rPr lang="en-GB" dirty="0"/>
              <a:t>War Texts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979" y="1560562"/>
            <a:ext cx="11323408" cy="4248402"/>
          </a:xfrm>
        </p:spPr>
      </p:pic>
      <p:sp>
        <p:nvSpPr>
          <p:cNvPr id="7" name="TextBox 6"/>
          <p:cNvSpPr txBox="1"/>
          <p:nvPr/>
        </p:nvSpPr>
        <p:spPr>
          <a:xfrm>
            <a:off x="4909465" y="5918769"/>
            <a:ext cx="5077610" cy="461665"/>
          </a:xfrm>
          <a:prstGeom prst="rect">
            <a:avLst/>
          </a:prstGeom>
          <a:noFill/>
        </p:spPr>
        <p:txBody>
          <a:bodyPr wrap="square" rtlCol="0">
            <a:spAutoFit/>
          </a:bodyPr>
          <a:lstStyle/>
          <a:p>
            <a:r>
              <a:rPr lang="en-GB" sz="2400" dirty="0"/>
              <a:t>The </a:t>
            </a:r>
            <a:r>
              <a:rPr lang="en-GB" sz="2400" i="1" dirty="0"/>
              <a:t>War Scroll </a:t>
            </a:r>
            <a:r>
              <a:rPr lang="en-GB" sz="2400" dirty="0"/>
              <a:t>(1QM)</a:t>
            </a:r>
            <a:endParaRPr lang="en-US" sz="2400" dirty="0"/>
          </a:p>
        </p:txBody>
      </p:sp>
    </p:spTree>
    <p:extLst>
      <p:ext uri="{BB962C8B-B14F-4D97-AF65-F5344CB8AC3E}">
        <p14:creationId xmlns:p14="http://schemas.microsoft.com/office/powerpoint/2010/main" val="22372511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 and Cognitive Thought</a:t>
            </a:r>
            <a:endParaRPr lang="en-US" dirty="0"/>
          </a:p>
        </p:txBody>
      </p:sp>
      <p:sp>
        <p:nvSpPr>
          <p:cNvPr id="3" name="Content Placeholder 2"/>
          <p:cNvSpPr>
            <a:spLocks noGrp="1"/>
          </p:cNvSpPr>
          <p:nvPr>
            <p:ph idx="1"/>
          </p:nvPr>
        </p:nvSpPr>
        <p:spPr/>
        <p:txBody>
          <a:bodyPr/>
          <a:lstStyle/>
          <a:p>
            <a:pPr>
              <a:buFont typeface="Wingdings" panose="05000000000000000000" pitchFamily="2" charset="2"/>
              <a:buChar char="§"/>
            </a:pPr>
            <a:endParaRPr lang="en-GB" dirty="0"/>
          </a:p>
          <a:p>
            <a:pPr>
              <a:buFont typeface="Wingdings" panose="05000000000000000000" pitchFamily="2" charset="2"/>
              <a:buChar char="§"/>
            </a:pPr>
            <a:r>
              <a:rPr lang="en-GB" sz="2400" dirty="0"/>
              <a:t> Rituals are not only performed but also observed</a:t>
            </a:r>
          </a:p>
          <a:p>
            <a:pPr>
              <a:buFont typeface="Wingdings" panose="05000000000000000000" pitchFamily="2" charset="2"/>
              <a:buChar char="§"/>
            </a:pPr>
            <a:r>
              <a:rPr lang="en-GB" sz="2400" dirty="0"/>
              <a:t> Who is entitled to perform in specific types of ritual action?</a:t>
            </a:r>
          </a:p>
          <a:p>
            <a:pPr>
              <a:buFont typeface="Wingdings" panose="05000000000000000000" pitchFamily="2" charset="2"/>
              <a:buChar char="§"/>
            </a:pPr>
            <a:r>
              <a:rPr lang="en-GB" sz="2400" dirty="0"/>
              <a:t> Who is entitled to participate in the ritual action?</a:t>
            </a:r>
          </a:p>
          <a:p>
            <a:pPr>
              <a:buFont typeface="Wingdings" panose="05000000000000000000" pitchFamily="2" charset="2"/>
              <a:buChar char="§"/>
            </a:pPr>
            <a:r>
              <a:rPr lang="en-GB" sz="2400" dirty="0"/>
              <a:t> What is the relationship between agency and ritual action?</a:t>
            </a:r>
          </a:p>
          <a:p>
            <a:pPr>
              <a:buFont typeface="Wingdings" panose="05000000000000000000" pitchFamily="2" charset="2"/>
              <a:buChar char="§"/>
            </a:pPr>
            <a:r>
              <a:rPr lang="en-GB" sz="2400" dirty="0"/>
              <a:t> What is the relationship between ritual and memory?</a:t>
            </a:r>
          </a:p>
          <a:p>
            <a:pPr>
              <a:buFont typeface="Wingdings" panose="05000000000000000000" pitchFamily="2" charset="2"/>
              <a:buChar char="§"/>
            </a:pPr>
            <a:endParaRPr lang="en-GB" sz="2400" dirty="0"/>
          </a:p>
          <a:p>
            <a:pPr>
              <a:buFont typeface="Wingdings" panose="05000000000000000000" pitchFamily="2" charset="2"/>
              <a:buChar char="§"/>
            </a:pPr>
            <a:endParaRPr lang="en-GB" dirty="0"/>
          </a:p>
          <a:p>
            <a:pPr>
              <a:buFont typeface="Wingdings" panose="05000000000000000000" pitchFamily="2" charset="2"/>
              <a:buChar char="§"/>
            </a:pPr>
            <a:endParaRPr lang="en-US" dirty="0"/>
          </a:p>
        </p:txBody>
      </p:sp>
    </p:spTree>
    <p:extLst>
      <p:ext uri="{BB962C8B-B14F-4D97-AF65-F5344CB8AC3E}">
        <p14:creationId xmlns:p14="http://schemas.microsoft.com/office/powerpoint/2010/main" val="2740560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use of the </a:t>
            </a:r>
            <a:r>
              <a:rPr lang="en-GB" i="1" dirty="0" err="1"/>
              <a:t>mikveh</a:t>
            </a:r>
            <a:r>
              <a:rPr lang="en-GB" dirty="0"/>
              <a:t> today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113478" y="1824133"/>
            <a:ext cx="3244241" cy="4331229"/>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5025" y="1935207"/>
            <a:ext cx="4271375" cy="3975732"/>
          </a:xfrm>
          <a:prstGeom prst="rect">
            <a:avLst/>
          </a:prstGeom>
        </p:spPr>
      </p:pic>
    </p:spTree>
    <p:extLst>
      <p:ext uri="{BB962C8B-B14F-4D97-AF65-F5344CB8AC3E}">
        <p14:creationId xmlns:p14="http://schemas.microsoft.com/office/powerpoint/2010/main" val="208687136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1160</Words>
  <Application>Microsoft Office PowerPoint</Application>
  <PresentationFormat>Widescreen</PresentationFormat>
  <Paragraphs>68</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Retrospect</vt:lpstr>
      <vt:lpstr> The Dead Sea Scrolls, Gender and Ritual </vt:lpstr>
      <vt:lpstr>Definition of ‘Ritual’</vt:lpstr>
      <vt:lpstr>Five Major Categories of Ritual Impurity in Judaism </vt:lpstr>
      <vt:lpstr>Clean and Unclean Animals (Leviticus 11)</vt:lpstr>
      <vt:lpstr>Diseases (Leviticus 13-14) </vt:lpstr>
      <vt:lpstr>Corpses (Numbers 19) </vt:lpstr>
      <vt:lpstr>Bodily Discharges (Leviticus 12, 15) </vt:lpstr>
      <vt:lpstr>Sexual Misdeeds (Leviticus 15:16-24, 18, 20; Deuteronomy 22-23) </vt:lpstr>
      <vt:lpstr>Atonement: Leviticus 15: 25 - 30</vt:lpstr>
      <vt:lpstr>Diversity in Second Temple Judaism</vt:lpstr>
      <vt:lpstr>The Essenes and the Dead Sea Scrolls</vt:lpstr>
      <vt:lpstr>4QMiscellaneous Rules (4Q265)</vt:lpstr>
      <vt:lpstr>Genesis 1-11: Account of Origins</vt:lpstr>
      <vt:lpstr>4Q265 frag. 1 lines 11 – 17 </vt:lpstr>
      <vt:lpstr>4QTohorot A (4Q274)</vt:lpstr>
      <vt:lpstr>4Q274 frag.1 lines 1-9</vt:lpstr>
      <vt:lpstr>Ritual and Cognitive Thought</vt:lpstr>
      <vt:lpstr>War Texts</vt:lpstr>
      <vt:lpstr>Ritual and Cognitive Thought</vt:lpstr>
      <vt:lpstr>The use of the mikveh today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Makes Civilization? The Dead Sea Scrolls and Ritual</dc:title>
  <dc:creator>Jessica Keady</dc:creator>
  <cp:lastModifiedBy>Jessica Keady</cp:lastModifiedBy>
  <cp:revision>14</cp:revision>
  <cp:lastPrinted>2017-12-07T16:39:45Z</cp:lastPrinted>
  <dcterms:created xsi:type="dcterms:W3CDTF">2017-12-03T15:44:42Z</dcterms:created>
  <dcterms:modified xsi:type="dcterms:W3CDTF">2022-05-12T10:16:51Z</dcterms:modified>
</cp:coreProperties>
</file>