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8"/>
  </p:handoutMasterIdLst>
  <p:sldIdLst>
    <p:sldId id="256" r:id="rId5"/>
    <p:sldId id="258" r:id="rId6"/>
    <p:sldId id="261" r:id="rId7"/>
    <p:sldId id="296" r:id="rId8"/>
    <p:sldId id="297" r:id="rId9"/>
    <p:sldId id="314" r:id="rId10"/>
    <p:sldId id="315" r:id="rId11"/>
    <p:sldId id="316" r:id="rId12"/>
    <p:sldId id="319" r:id="rId13"/>
    <p:sldId id="317" r:id="rId14"/>
    <p:sldId id="318" r:id="rId15"/>
    <p:sldId id="320" r:id="rId16"/>
    <p:sldId id="321" r:id="rId17"/>
    <p:sldId id="322" r:id="rId18"/>
    <p:sldId id="323" r:id="rId19"/>
    <p:sldId id="324" r:id="rId20"/>
    <p:sldId id="325" r:id="rId21"/>
    <p:sldId id="326" r:id="rId22"/>
    <p:sldId id="313" r:id="rId23"/>
    <p:sldId id="312" r:id="rId24"/>
    <p:sldId id="309" r:id="rId25"/>
    <p:sldId id="306" r:id="rId26"/>
    <p:sldId id="307" r:id="rId27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>
      <p:cViewPr varScale="1">
        <p:scale>
          <a:sx n="86" d="100"/>
          <a:sy n="86" d="100"/>
        </p:scale>
        <p:origin x="1339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s_OvXeUQV3o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BA International Hotel Management 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Marketing Essentials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Week 2 Session 1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</a:rPr>
              <a:t>M4X01916 	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/>
            </a:b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75656" y="2837215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Session 3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36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4000" b="1" dirty="0">
                <a:solidFill>
                  <a:srgbClr val="002060"/>
                </a:solidFill>
              </a:rPr>
              <a:t>Strategic Marketing Planning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At the end of this session students should be able to:</a:t>
            </a:r>
          </a:p>
          <a:p>
            <a:r>
              <a:rPr lang="en-GB" dirty="0"/>
              <a:t>Define Strategic Marketing Planning;</a:t>
            </a:r>
          </a:p>
          <a:p>
            <a:r>
              <a:rPr lang="en-GB" dirty="0"/>
              <a:t>Identify different step of the marketing planning process;</a:t>
            </a:r>
          </a:p>
          <a:p>
            <a:r>
              <a:rPr lang="en-GB" dirty="0"/>
              <a:t>Understand the nature and scope of Marketing;</a:t>
            </a:r>
          </a:p>
          <a:p>
            <a:r>
              <a:rPr lang="en-GB" dirty="0"/>
              <a:t>Understand each elements of the Marketing Mix.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757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806" y="-228537"/>
            <a:ext cx="8229600" cy="1417638"/>
          </a:xfrm>
        </p:spPr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Strategic Marketing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7200" dirty="0">
                <a:solidFill>
                  <a:srgbClr val="FF0000"/>
                </a:solidFill>
              </a:rPr>
              <a:t>Marketing Planning…</a:t>
            </a:r>
          </a:p>
          <a:p>
            <a:pPr marL="0" indent="0" algn="just">
              <a:buNone/>
            </a:pPr>
            <a:r>
              <a:rPr lang="en-GB" b="1" dirty="0">
                <a:solidFill>
                  <a:srgbClr val="002060"/>
                </a:solidFill>
              </a:rPr>
              <a:t>Is defined as the managerial  that entails analysis, formulation, and evaluation of strategy and that enables an organisation to achieve its set objectives by developing and maintaining a strategic fit between the organisation’s capabilities and the threats and opportunities arising from its changing environment (West, et al, 2015).</a:t>
            </a:r>
          </a:p>
          <a:p>
            <a:pPr marL="0" indent="0" algn="ctr">
              <a:buNone/>
            </a:pPr>
            <a:endParaRPr lang="en-GB" b="1" dirty="0">
              <a:solidFill>
                <a:srgbClr val="002060"/>
              </a:solidFill>
            </a:endParaRP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1244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44624"/>
            <a:ext cx="8928992" cy="936104"/>
          </a:xfrm>
        </p:spPr>
        <p:txBody>
          <a:bodyPr>
            <a:normAutofit/>
          </a:bodyPr>
          <a:lstStyle/>
          <a:p>
            <a:r>
              <a:rPr lang="en-GB" b="1" dirty="0"/>
              <a:t>Marketing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6805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Steps in Marketing Planning process…</a:t>
            </a:r>
          </a:p>
          <a:p>
            <a:pPr marL="0" indent="0">
              <a:buNone/>
            </a:pPr>
            <a:r>
              <a:rPr lang="en-GB" sz="2400" dirty="0"/>
              <a:t>Strategic planning sets the stage for the rest of planning in the firm.</a:t>
            </a:r>
          </a:p>
          <a:p>
            <a:pPr marL="0" indent="0">
              <a:buNone/>
            </a:pPr>
            <a:r>
              <a:rPr lang="en-GB" sz="2400" dirty="0"/>
              <a:t>Companies usually prepare annual plans, long-range plans and strategic plans.</a:t>
            </a:r>
          </a:p>
          <a:p>
            <a:pPr marL="0" indent="0">
              <a:buNone/>
            </a:pPr>
            <a:r>
              <a:rPr lang="en-GB" sz="2400" dirty="0"/>
              <a:t>The annual and long-range plans deal with the company’s current businesses and how to keep them going.</a:t>
            </a:r>
          </a:p>
          <a:p>
            <a:pPr marL="0" indent="0">
              <a:buNone/>
            </a:pPr>
            <a:r>
              <a:rPr lang="en-GB" sz="2400" dirty="0"/>
              <a:t>In contrast, the strategic plan involves adapting the firm to take advantage of opportunities in its constantly changing environment</a:t>
            </a:r>
          </a:p>
        </p:txBody>
      </p:sp>
    </p:spTree>
    <p:extLst>
      <p:ext uri="{BB962C8B-B14F-4D97-AF65-F5344CB8AC3E}">
        <p14:creationId xmlns:p14="http://schemas.microsoft.com/office/powerpoint/2010/main" val="11654086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44624"/>
            <a:ext cx="8928992" cy="936104"/>
          </a:xfrm>
        </p:spPr>
        <p:txBody>
          <a:bodyPr>
            <a:normAutofit/>
          </a:bodyPr>
          <a:lstStyle/>
          <a:p>
            <a:r>
              <a:rPr lang="en-GB" b="1" dirty="0"/>
              <a:t>Marketing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6805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Steps in Marketing Planning process…</a:t>
            </a:r>
          </a:p>
          <a:p>
            <a:pPr marL="0" indent="0">
              <a:buNone/>
            </a:pPr>
            <a:r>
              <a:rPr lang="en-GB" sz="2400" dirty="0"/>
              <a:t>At the corporate level, the company starts the strategic planning process by defining its over-all purpose and mission. </a:t>
            </a:r>
          </a:p>
          <a:p>
            <a:pPr marL="0" indent="0">
              <a:buNone/>
            </a:pPr>
            <a:r>
              <a:rPr lang="en-GB" sz="2400" dirty="0"/>
              <a:t>This mission is then turned into detailed supporting objectives that guide the entire company.</a:t>
            </a:r>
          </a:p>
          <a:p>
            <a:pPr marL="0" indent="0">
              <a:buNone/>
            </a:pPr>
            <a:r>
              <a:rPr lang="en-GB" sz="2400" dirty="0"/>
              <a:t>The headquarters followed up by deciding what portfolio of businesses and products is best for the company and how much support to give each one.</a:t>
            </a:r>
          </a:p>
        </p:txBody>
      </p:sp>
    </p:spTree>
    <p:extLst>
      <p:ext uri="{BB962C8B-B14F-4D97-AF65-F5344CB8AC3E}">
        <p14:creationId xmlns:p14="http://schemas.microsoft.com/office/powerpoint/2010/main" val="41586552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44624"/>
            <a:ext cx="8928992" cy="936104"/>
          </a:xfrm>
        </p:spPr>
        <p:txBody>
          <a:bodyPr>
            <a:normAutofit/>
          </a:bodyPr>
          <a:lstStyle/>
          <a:p>
            <a:r>
              <a:rPr lang="en-GB" b="1" dirty="0"/>
              <a:t>Marketing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6805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Steps in Marketing Planning process…</a:t>
            </a:r>
          </a:p>
          <a:p>
            <a:pPr marL="0" indent="0">
              <a:buNone/>
            </a:pPr>
            <a:r>
              <a:rPr lang="en-GB" sz="2400" dirty="0"/>
              <a:t>In turn each business and product develops detailed marketing and other departmental plans that support the company-wide plan.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Summarily, marking planning occurs at the business-unit, product, and market levels.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It supports company strategic planning with more detailed plans for specific marketing opportunities. </a:t>
            </a:r>
          </a:p>
        </p:txBody>
      </p:sp>
    </p:spTree>
    <p:extLst>
      <p:ext uri="{BB962C8B-B14F-4D97-AF65-F5344CB8AC3E}">
        <p14:creationId xmlns:p14="http://schemas.microsoft.com/office/powerpoint/2010/main" val="42210256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44624"/>
            <a:ext cx="8928992" cy="6937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738388"/>
            <a:ext cx="8579296" cy="47788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We will now define key terms of marketing planning:</a:t>
            </a:r>
          </a:p>
          <a:p>
            <a:pPr marL="0" indent="0">
              <a:buNone/>
            </a:pPr>
            <a:r>
              <a:rPr lang="en-GB" b="1" dirty="0"/>
              <a:t>Mission Statement</a:t>
            </a:r>
          </a:p>
          <a:p>
            <a:pPr marL="0" indent="0">
              <a:buNone/>
            </a:pPr>
            <a:r>
              <a:rPr lang="en-GB" b="1" dirty="0"/>
              <a:t>Business Portfolio</a:t>
            </a:r>
          </a:p>
          <a:p>
            <a:pPr marL="0" indent="0">
              <a:buNone/>
            </a:pPr>
            <a:r>
              <a:rPr lang="en-GB" b="1" dirty="0"/>
              <a:t>Portfolio Analysis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556592-2CD1-4F08-B372-BDBF81C748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6561" y="3127811"/>
            <a:ext cx="3559935" cy="2389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1935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44624"/>
            <a:ext cx="8928992" cy="6937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8863" y="744553"/>
            <a:ext cx="8579296" cy="46805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Mission Statement…</a:t>
            </a:r>
          </a:p>
          <a:p>
            <a:pPr marL="0" indent="0" algn="just">
              <a:buNone/>
            </a:pPr>
            <a:r>
              <a:rPr lang="en-GB" dirty="0"/>
              <a:t>It is a statement of the organisation’s purpose i.e. what it wants to accomplish in the larger environment (Kotler, et al, 2017). </a:t>
            </a:r>
          </a:p>
        </p:txBody>
      </p:sp>
      <p:pic>
        <p:nvPicPr>
          <p:cNvPr id="1026" name="Picture 2" descr="How to Develop Corporate Mission Statements - Trade Press Services">
            <a:extLst>
              <a:ext uri="{FF2B5EF4-FFF2-40B4-BE49-F238E27FC236}">
                <a16:creationId xmlns:a16="http://schemas.microsoft.com/office/drawing/2014/main" id="{8A019255-CFEE-46BE-92AD-F8ED926DF2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598183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02249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44624"/>
            <a:ext cx="8928992" cy="6937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836712"/>
            <a:ext cx="8579296" cy="46805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Mission Statements…</a:t>
            </a:r>
          </a:p>
          <a:p>
            <a:pPr marL="0" indent="0" algn="just">
              <a:buNone/>
            </a:pPr>
            <a:r>
              <a:rPr lang="en-GB" dirty="0"/>
              <a:t>should be meaningful and specific yet motivating.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They should emphasise the company’s strengths in the marketplace.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B257D35-F43A-49B4-ABB4-988776C10D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9888" y="3933056"/>
            <a:ext cx="2386608" cy="1682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5068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44624"/>
            <a:ext cx="8928992" cy="6937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836712"/>
            <a:ext cx="8579296" cy="46805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Mission Statement…</a:t>
            </a:r>
          </a:p>
          <a:p>
            <a:pPr marL="0" indent="0" algn="just">
              <a:buNone/>
            </a:pPr>
            <a:r>
              <a:rPr lang="en-GB" dirty="0"/>
              <a:t>A company’s mission should not be stated as making more sales or profits;</a:t>
            </a:r>
          </a:p>
          <a:p>
            <a:pPr marL="0" indent="0" algn="just">
              <a:buNone/>
            </a:pPr>
            <a:r>
              <a:rPr lang="en-GB" dirty="0"/>
              <a:t>Profits are only a reward for creating value for customers. </a:t>
            </a:r>
          </a:p>
          <a:p>
            <a:pPr marL="0" indent="0" algn="just">
              <a:buNone/>
            </a:pPr>
            <a:r>
              <a:rPr lang="en-GB" dirty="0"/>
              <a:t>Instead, the mission should focus on customers and the customer experience the company seeks to create.</a:t>
            </a:r>
          </a:p>
        </p:txBody>
      </p:sp>
    </p:spTree>
    <p:extLst>
      <p:ext uri="{BB962C8B-B14F-4D97-AF65-F5344CB8AC3E}">
        <p14:creationId xmlns:p14="http://schemas.microsoft.com/office/powerpoint/2010/main" val="30088157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44625"/>
            <a:ext cx="8928992" cy="57606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620688"/>
            <a:ext cx="8579296" cy="48965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Business Portfolio:</a:t>
            </a:r>
          </a:p>
          <a:p>
            <a:pPr marL="0" indent="0">
              <a:buNone/>
            </a:pPr>
            <a:r>
              <a:rPr lang="en-GB" dirty="0"/>
              <a:t>It is the collection of businesses and products that make up the company. </a:t>
            </a:r>
          </a:p>
          <a:p>
            <a:pPr marL="0" indent="0">
              <a:buNone/>
            </a:pPr>
            <a:r>
              <a:rPr lang="en-GB" dirty="0"/>
              <a:t>Example is the collection of businesses and products that make up Marriott.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Every One of Marriott's 30 Hotel Brands, Explained – Skift">
            <a:extLst>
              <a:ext uri="{FF2B5EF4-FFF2-40B4-BE49-F238E27FC236}">
                <a16:creationId xmlns:a16="http://schemas.microsoft.com/office/drawing/2014/main" id="{E95F21BA-4329-4D84-88C6-435165E17C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969" y="3356992"/>
            <a:ext cx="8229600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96475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44624"/>
            <a:ext cx="8928992" cy="6937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836712"/>
            <a:ext cx="8579296" cy="46805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Example of Business Portfolio – P &amp; G</a:t>
            </a:r>
          </a:p>
          <a:p>
            <a:pPr marL="0" indent="0">
              <a:buNone/>
            </a:pPr>
            <a:r>
              <a:rPr lang="en-GB" dirty="0"/>
              <a:t>the collection of businesses and products that make up P &amp; G.</a:t>
            </a:r>
          </a:p>
        </p:txBody>
      </p:sp>
      <p:pic>
        <p:nvPicPr>
          <p:cNvPr id="1028" name="Picture 4" descr="P&amp;G To Trim Portfolio By Exiting From 100 Brands - GuruFocus.com">
            <a:extLst>
              <a:ext uri="{FF2B5EF4-FFF2-40B4-BE49-F238E27FC236}">
                <a16:creationId xmlns:a16="http://schemas.microsoft.com/office/drawing/2014/main" id="{A4E08E2C-B8DA-480A-9F06-A084063C2E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533650"/>
            <a:ext cx="6048672" cy="3081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84788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44624"/>
            <a:ext cx="8928992" cy="6937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836712"/>
            <a:ext cx="8928992" cy="46805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Generally, the designing business portfolio is usually guided by the company’s mission statement and objectives.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best business portfolio is the one that best fits the company’s strengths and weaknesses to opportunities in the environment.</a:t>
            </a:r>
          </a:p>
        </p:txBody>
      </p:sp>
    </p:spTree>
    <p:extLst>
      <p:ext uri="{BB962C8B-B14F-4D97-AF65-F5344CB8AC3E}">
        <p14:creationId xmlns:p14="http://schemas.microsoft.com/office/powerpoint/2010/main" val="964283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44624"/>
            <a:ext cx="8928992" cy="6937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620688"/>
            <a:ext cx="8928992" cy="4896545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600" dirty="0"/>
              <a:t>Most large companies have complex portfolios of businesses and brands.</a:t>
            </a:r>
          </a:p>
          <a:p>
            <a:pPr marL="0" indent="0" algn="just">
              <a:buNone/>
            </a:pPr>
            <a:r>
              <a:rPr lang="en-GB" sz="2600" dirty="0"/>
              <a:t>Strategic and marketing for such business portfolios can be a daunting but critical task. Besides, Marriott, P &amp; G, Alphabet is another large company with business portfolio.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218C24-258D-43F9-96D3-BAD0145D13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852936"/>
            <a:ext cx="8352928" cy="28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5500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44624"/>
            <a:ext cx="8928992" cy="6937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620688"/>
            <a:ext cx="8928992" cy="4896545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600" dirty="0"/>
              <a:t>Business portfolio planning involves two steps. </a:t>
            </a:r>
          </a:p>
          <a:p>
            <a:pPr marL="0" indent="0" algn="just">
              <a:buNone/>
            </a:pPr>
            <a:endParaRPr lang="en-GB" sz="2600" dirty="0"/>
          </a:p>
          <a:p>
            <a:pPr marL="0" indent="0" algn="just">
              <a:buNone/>
            </a:pPr>
            <a:r>
              <a:rPr lang="en-GB" sz="2600" dirty="0"/>
              <a:t>First, the company must analyse its current business portfolio and determine which businesses should receive more, less, or no investment.</a:t>
            </a:r>
          </a:p>
          <a:p>
            <a:pPr marL="0" indent="0" algn="just">
              <a:buNone/>
            </a:pPr>
            <a:endParaRPr lang="en-GB" sz="2600" dirty="0"/>
          </a:p>
          <a:p>
            <a:pPr marL="0" indent="0" algn="just">
              <a:buNone/>
            </a:pPr>
            <a:r>
              <a:rPr lang="en-GB" sz="2600" dirty="0"/>
              <a:t>Second, it must shape the future portfolio by developing strategies for growth and downsizing.</a:t>
            </a:r>
          </a:p>
          <a:p>
            <a:pPr marL="0" indent="0" algn="just">
              <a:buNone/>
            </a:pPr>
            <a:r>
              <a:rPr lang="en-GB" sz="2600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817C959-CF23-4693-9F5C-DFE2E866E5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4365104"/>
            <a:ext cx="3381375" cy="1352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9510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44624"/>
            <a:ext cx="8928992" cy="6937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620688"/>
            <a:ext cx="8928992" cy="4896545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b="1" dirty="0"/>
              <a:t>Portfolio analysis….</a:t>
            </a:r>
          </a:p>
          <a:p>
            <a:pPr marL="0" indent="0" algn="just">
              <a:buNone/>
            </a:pPr>
            <a:r>
              <a:rPr lang="en-GB" sz="2600" dirty="0"/>
              <a:t>Is the process by which management evaluates the products and businesses that make up the company.</a:t>
            </a:r>
          </a:p>
          <a:p>
            <a:pPr marL="0" indent="0" algn="just">
              <a:buNone/>
            </a:pPr>
            <a:endParaRPr lang="en-GB" sz="2600" dirty="0"/>
          </a:p>
          <a:p>
            <a:pPr marL="0" indent="0" algn="just">
              <a:buNone/>
            </a:pPr>
            <a:r>
              <a:rPr lang="en-GB" sz="2600" dirty="0"/>
              <a:t>It is a major activity in strategic planning. </a:t>
            </a:r>
          </a:p>
          <a:p>
            <a:pPr marL="0" indent="0" algn="just">
              <a:buNone/>
            </a:pPr>
            <a:endParaRPr lang="en-GB" sz="2600" dirty="0"/>
          </a:p>
          <a:p>
            <a:pPr marL="0" indent="0" algn="just">
              <a:buNone/>
            </a:pPr>
            <a:r>
              <a:rPr lang="en-GB" sz="2600" dirty="0"/>
              <a:t>The company will want to put strong resources into its more profitable businesses and phase down or drop its weaker ones. </a:t>
            </a:r>
          </a:p>
        </p:txBody>
      </p:sp>
    </p:spTree>
    <p:extLst>
      <p:ext uri="{BB962C8B-B14F-4D97-AF65-F5344CB8AC3E}">
        <p14:creationId xmlns:p14="http://schemas.microsoft.com/office/powerpoint/2010/main" val="11571580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44624"/>
            <a:ext cx="8928992" cy="6937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620688"/>
            <a:ext cx="8928992" cy="4896545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dirty="0"/>
              <a:t>The purpose of strategic planning is to find ways in which the company can best use its strengths to take advantage of attractive opportunities in the environment.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D39219-031D-4FC5-B35E-C8AAEA5938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250" y="3212976"/>
            <a:ext cx="2857500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2278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44624"/>
            <a:ext cx="8928992" cy="72008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Planning Involves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4824537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b="1" dirty="0"/>
              <a:t>Specify the company’s mission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b="1" dirty="0"/>
              <a:t>Identify strategic alternatives</a:t>
            </a:r>
          </a:p>
          <a:p>
            <a:pPr marL="0" indent="0">
              <a:buNone/>
            </a:pPr>
            <a:r>
              <a:rPr lang="en-GB" sz="2800" dirty="0"/>
              <a:t>        </a:t>
            </a:r>
            <a:r>
              <a:rPr lang="en-GB" sz="2800" dirty="0" err="1"/>
              <a:t>i</a:t>
            </a:r>
            <a:r>
              <a:rPr lang="en-GB" sz="2800" dirty="0"/>
              <a:t>. Investment strategies by product market</a:t>
            </a:r>
          </a:p>
          <a:p>
            <a:pPr marL="0" indent="0">
              <a:buNone/>
            </a:pPr>
            <a:r>
              <a:rPr lang="en-GB" sz="2800" dirty="0"/>
              <a:t>        ii. Withdraw, milk, hold, or enter/grow</a:t>
            </a:r>
          </a:p>
          <a:p>
            <a:pPr marL="0" indent="0">
              <a:buNone/>
            </a:pPr>
            <a:r>
              <a:rPr lang="en-GB" sz="2800" dirty="0"/>
              <a:t>        iii. Strategies to gain sustainable competitive</a:t>
            </a:r>
          </a:p>
          <a:p>
            <a:pPr marL="0" indent="0">
              <a:buNone/>
            </a:pPr>
            <a:r>
              <a:rPr lang="en-GB" sz="2800" dirty="0"/>
              <a:t>             advantage</a:t>
            </a:r>
          </a:p>
          <a:p>
            <a:pPr marL="0" indent="0">
              <a:buNone/>
            </a:pPr>
            <a:r>
              <a:rPr lang="en-GB" sz="2800" dirty="0"/>
              <a:t>        iv. Functional area strategies</a:t>
            </a:r>
          </a:p>
          <a:p>
            <a:pPr marL="0" indent="0">
              <a:buNone/>
            </a:pPr>
            <a:r>
              <a:rPr lang="en-GB" sz="2800" dirty="0"/>
              <a:t>         v.  Assets and skills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b="1" dirty="0"/>
              <a:t>Select strategy</a:t>
            </a:r>
          </a:p>
          <a:p>
            <a:pPr marL="0" indent="0">
              <a:buNone/>
            </a:pPr>
            <a:r>
              <a:rPr lang="en-GB" sz="2800" dirty="0"/>
              <a:t>         </a:t>
            </a:r>
            <a:r>
              <a:rPr lang="en-GB" sz="2800" dirty="0" err="1"/>
              <a:t>i</a:t>
            </a:r>
            <a:r>
              <a:rPr lang="en-GB" sz="2800" dirty="0"/>
              <a:t>. Consider strategy questions</a:t>
            </a:r>
          </a:p>
          <a:p>
            <a:pPr marL="0" indent="0">
              <a:buNone/>
            </a:pPr>
            <a:r>
              <a:rPr lang="en-GB" sz="2800" dirty="0"/>
              <a:t>         ii. Evaluate strategic alternatives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b="1" dirty="0"/>
              <a:t>Implementation – the operating plan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b="1" dirty="0"/>
              <a:t>Review of strategies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10861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44624"/>
            <a:ext cx="8928992" cy="57606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Planning Involves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836712"/>
            <a:ext cx="8928992" cy="487103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AFAB329-F449-4C2D-86D1-0E193B93E4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1578328"/>
              </p:ext>
            </p:extLst>
          </p:nvPr>
        </p:nvGraphicFramePr>
        <p:xfrm>
          <a:off x="755576" y="647569"/>
          <a:ext cx="7776864" cy="50332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8432">
                  <a:extLst>
                    <a:ext uri="{9D8B030D-6E8A-4147-A177-3AD203B41FA5}">
                      <a16:colId xmlns:a16="http://schemas.microsoft.com/office/drawing/2014/main" val="639853037"/>
                    </a:ext>
                  </a:extLst>
                </a:gridCol>
                <a:gridCol w="3888432">
                  <a:extLst>
                    <a:ext uri="{9D8B030D-6E8A-4147-A177-3AD203B41FA5}">
                      <a16:colId xmlns:a16="http://schemas.microsoft.com/office/drawing/2014/main" val="1716206226"/>
                    </a:ext>
                  </a:extLst>
                </a:gridCol>
              </a:tblGrid>
              <a:tr h="339597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External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Self- Analysis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6847489"/>
                  </a:ext>
                </a:extLst>
              </a:tr>
              <a:tr h="2858274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Customer analysis</a:t>
                      </a:r>
                    </a:p>
                    <a:p>
                      <a:r>
                        <a:rPr lang="en-GB" sz="1400" dirty="0"/>
                        <a:t>Segments, motivations, unmet needs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Competitive analysis</a:t>
                      </a:r>
                    </a:p>
                    <a:p>
                      <a:r>
                        <a:rPr lang="en-GB" sz="1400" dirty="0"/>
                        <a:t>Identity, strategic groups, performance, objectives, strategies, culture, cost structure, strengths, weaknesses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Industry analysis</a:t>
                      </a:r>
                    </a:p>
                    <a:p>
                      <a:r>
                        <a:rPr lang="en-GB" sz="1400" dirty="0"/>
                        <a:t>Size, projected growth, industry structure, entry barriers, cost structure, distribution system, trends, key success factors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Environmental analysis</a:t>
                      </a:r>
                    </a:p>
                    <a:p>
                      <a:r>
                        <a:rPr lang="en-GB" sz="1400" dirty="0"/>
                        <a:t>Technological, governmental, economic, cultural, demographic, scenarios, information need areas.</a:t>
                      </a:r>
                    </a:p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Performance analysis</a:t>
                      </a:r>
                    </a:p>
                    <a:p>
                      <a:r>
                        <a:rPr lang="en-GB" sz="1400" dirty="0"/>
                        <a:t>Return on assets, market share, product value and performance, relative cost, new product activity, manager development and performance, employee attitude and performance, product portfolio analysis</a:t>
                      </a:r>
                    </a:p>
                    <a:p>
                      <a:endParaRPr lang="en-GB" sz="1400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Determinants of strategic options</a:t>
                      </a:r>
                    </a:p>
                    <a:p>
                      <a:r>
                        <a:rPr lang="en-GB" sz="1400" dirty="0"/>
                        <a:t>Past and current strategy, strategic problems, organisational capabilities and constraints, financial resources and constraints, flexibility, strengths weaknesses.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9057785"/>
                  </a:ext>
                </a:extLst>
              </a:tr>
              <a:tr h="481096">
                <a:tc>
                  <a:txBody>
                    <a:bodyPr/>
                    <a:lstStyle/>
                    <a:p>
                      <a:r>
                        <a:rPr lang="en-GB" sz="1400" dirty="0"/>
                        <a:t>Opportunities, threats and strategic questions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Strategic strengths, weaknesses, problems, constraints, and questions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9493490"/>
                  </a:ext>
                </a:extLst>
              </a:tr>
              <a:tr h="42876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2514923"/>
                  </a:ext>
                </a:extLst>
              </a:tr>
              <a:tr h="428768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b="1" dirty="0"/>
                        <a:t>Strategy Identification and Selection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5926651"/>
                  </a:ext>
                </a:extLst>
              </a:tr>
            </a:tbl>
          </a:graphicData>
        </a:graphic>
      </p:graphicFrame>
      <p:sp>
        <p:nvSpPr>
          <p:cNvPr id="6" name="Arrow: Down 5">
            <a:extLst>
              <a:ext uri="{FF2B5EF4-FFF2-40B4-BE49-F238E27FC236}">
                <a16:creationId xmlns:a16="http://schemas.microsoft.com/office/drawing/2014/main" id="{2C80FCBA-0494-4263-AD06-78019C15CA8C}"/>
              </a:ext>
            </a:extLst>
          </p:cNvPr>
          <p:cNvSpPr/>
          <p:nvPr/>
        </p:nvSpPr>
        <p:spPr>
          <a:xfrm>
            <a:off x="2182590" y="4875515"/>
            <a:ext cx="166353" cy="3135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97552116-76D1-4B7A-BF6A-4DB10D5B9B75}"/>
              </a:ext>
            </a:extLst>
          </p:cNvPr>
          <p:cNvSpPr/>
          <p:nvPr/>
        </p:nvSpPr>
        <p:spPr>
          <a:xfrm>
            <a:off x="2182590" y="3971018"/>
            <a:ext cx="157162" cy="313544"/>
          </a:xfrm>
          <a:prstGeom prst="downArrow">
            <a:avLst>
              <a:gd name="adj1" fmla="val 50000"/>
              <a:gd name="adj2" fmla="val 415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0C0C2891-7AC9-49D3-9FCB-7F6DF11DAAD7}"/>
              </a:ext>
            </a:extLst>
          </p:cNvPr>
          <p:cNvSpPr/>
          <p:nvPr/>
        </p:nvSpPr>
        <p:spPr>
          <a:xfrm>
            <a:off x="6267030" y="3702383"/>
            <a:ext cx="232767" cy="55378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DE3DA5B3-ABB9-4A22-80F7-59BDBD0A51E2}"/>
              </a:ext>
            </a:extLst>
          </p:cNvPr>
          <p:cNvSpPr/>
          <p:nvPr/>
        </p:nvSpPr>
        <p:spPr>
          <a:xfrm>
            <a:off x="6307178" y="4875515"/>
            <a:ext cx="166354" cy="333876"/>
          </a:xfrm>
          <a:prstGeom prst="downArrow">
            <a:avLst>
              <a:gd name="adj1" fmla="val 57628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0473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Marketing Mix: Further Explanation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GB" sz="2600" b="1" dirty="0"/>
          </a:p>
          <a:p>
            <a:pPr marL="0" indent="0">
              <a:buNone/>
            </a:pPr>
            <a:r>
              <a:rPr lang="en-GB" sz="3600" b="1" dirty="0"/>
              <a:t>Watch this video 2:</a:t>
            </a:r>
          </a:p>
          <a:p>
            <a:pPr marL="0" indent="0">
              <a:buNone/>
            </a:pPr>
            <a:endParaRPr lang="en-GB" sz="3600" b="1" dirty="0"/>
          </a:p>
          <a:p>
            <a:pPr marL="0" indent="0">
              <a:buNone/>
            </a:pPr>
            <a:r>
              <a:rPr lang="en-GB" sz="3600" b="1" dirty="0">
                <a:hlinkClick r:id="rId2"/>
              </a:rPr>
              <a:t>https://www.youtube.com/watch?v=s_OvXeUQV3o</a:t>
            </a:r>
            <a:endParaRPr lang="en-GB" sz="3600" b="1" dirty="0"/>
          </a:p>
          <a:p>
            <a:pPr marL="0" indent="0">
              <a:buNone/>
            </a:pPr>
            <a:endParaRPr lang="en-GB" sz="3600" b="1" dirty="0"/>
          </a:p>
          <a:p>
            <a:pPr marL="0" indent="0">
              <a:buNone/>
            </a:pPr>
            <a:r>
              <a:rPr lang="en-GB" sz="3600" b="1" dirty="0"/>
              <a:t>This will be followed by class discussion.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92797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857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836712"/>
            <a:ext cx="8568952" cy="468052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600" dirty="0"/>
              <a:t>Armstrong, G. Kotler, P. and </a:t>
            </a:r>
            <a:r>
              <a:rPr lang="en-GB" sz="2600" dirty="0" err="1"/>
              <a:t>Opresnik</a:t>
            </a:r>
            <a:r>
              <a:rPr lang="en-GB" sz="2600" dirty="0"/>
              <a:t> M. O. (2017). Marketing: An Introduction, 13th Edition,  Pearson</a:t>
            </a:r>
          </a:p>
          <a:p>
            <a:pPr marL="0" indent="0" algn="just">
              <a:buNone/>
            </a:pPr>
            <a:r>
              <a:rPr lang="en-GB" sz="2600" dirty="0"/>
              <a:t>Kotler, P. Armstrong, G. Harris, L. C. and Piercy, N. (2017). Principles of Marketing, 7</a:t>
            </a:r>
            <a:r>
              <a:rPr lang="en-GB" sz="2600" baseline="30000" dirty="0"/>
              <a:t>th</a:t>
            </a:r>
            <a:r>
              <a:rPr lang="en-GB" sz="2600" dirty="0"/>
              <a:t> European Edition, Pearson.</a:t>
            </a:r>
          </a:p>
          <a:p>
            <a:pPr marL="0" indent="0" algn="just">
              <a:buNone/>
            </a:pPr>
            <a:r>
              <a:rPr lang="en-GB" sz="2600" dirty="0"/>
              <a:t>West, D. Ford, J. and Ibrahim, E. (2015). Strategic Marketing: Creating Competitive Advantage, 3</a:t>
            </a:r>
            <a:r>
              <a:rPr lang="en-GB" sz="2600" baseline="30000" dirty="0"/>
              <a:t>rd</a:t>
            </a:r>
            <a:r>
              <a:rPr lang="en-GB" sz="2600" dirty="0"/>
              <a:t> Edition, Oxford.</a:t>
            </a:r>
          </a:p>
          <a:p>
            <a:pPr marL="0" indent="0">
              <a:buNone/>
            </a:pPr>
            <a:endParaRPr lang="en-GB" sz="2600" b="1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30687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57A2770E-33FC-4834-AD2A-DCC61B82EA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5616" y="1281502"/>
            <a:ext cx="6192688" cy="422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88936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schemas.microsoft.com/office/2006/documentManagement/types"/>
    <ds:schemaRef ds:uri="http://schemas.openxmlformats.org/package/2006/metadata/core-properties"/>
    <ds:schemaRef ds:uri="7534e9c7-d8a7-4ffa-a350-0e66096719e3"/>
    <ds:schemaRef ds:uri="http://purl.org/dc/elements/1.1/"/>
    <ds:schemaRef ds:uri="http://schemas.microsoft.com/office/2006/metadata/properties"/>
    <ds:schemaRef ds:uri="http://purl.org/dc/terms/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2004</TotalTime>
  <Words>1059</Words>
  <Application>Microsoft Office PowerPoint</Application>
  <PresentationFormat>On-screen Show (4:3)</PresentationFormat>
  <Paragraphs>187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                    BA International Hotel Management   Marketing Essentials Week 2 Session 1  M4X01916      </vt:lpstr>
      <vt:lpstr>Session 3 </vt:lpstr>
      <vt:lpstr>Learning Outcomes</vt:lpstr>
      <vt:lpstr>Strategic Marketing Planning</vt:lpstr>
      <vt:lpstr>Marketing Planning</vt:lpstr>
      <vt:lpstr>Marketing Planning</vt:lpstr>
      <vt:lpstr>Marketing Planning</vt:lpstr>
      <vt:lpstr>Marketing Planning</vt:lpstr>
      <vt:lpstr>Marketing Planning</vt:lpstr>
      <vt:lpstr>Marketing Planning</vt:lpstr>
      <vt:lpstr>Marketing Planning</vt:lpstr>
      <vt:lpstr>Marketing Planning</vt:lpstr>
      <vt:lpstr>Marketing Planning</vt:lpstr>
      <vt:lpstr>Marketing Planning</vt:lpstr>
      <vt:lpstr>Marketing Planning</vt:lpstr>
      <vt:lpstr>Marketing Planning</vt:lpstr>
      <vt:lpstr>Marketing Planning</vt:lpstr>
      <vt:lpstr>Marketing Planning</vt:lpstr>
      <vt:lpstr>Marketing Planning Involves</vt:lpstr>
      <vt:lpstr>Marketing Planning Involves</vt:lpstr>
      <vt:lpstr>Marketing Mix: Further Explanation</vt:lpstr>
      <vt:lpstr>References</vt:lpstr>
      <vt:lpstr>Questions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Olu Adegbite</cp:lastModifiedBy>
  <cp:revision>161</cp:revision>
  <cp:lastPrinted>2019-01-22T11:49:52Z</cp:lastPrinted>
  <dcterms:created xsi:type="dcterms:W3CDTF">2018-04-28T09:52:16Z</dcterms:created>
  <dcterms:modified xsi:type="dcterms:W3CDTF">2020-05-19T12:54:22Z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