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0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315" r:id="rId8"/>
    <p:sldId id="316" r:id="rId9"/>
    <p:sldId id="317" r:id="rId10"/>
    <p:sldId id="318" r:id="rId11"/>
    <p:sldId id="319" r:id="rId12"/>
    <p:sldId id="320" r:id="rId13"/>
    <p:sldId id="264" r:id="rId14"/>
    <p:sldId id="265" r:id="rId15"/>
    <p:sldId id="270" r:id="rId16"/>
    <p:sldId id="267" r:id="rId17"/>
    <p:sldId id="268" r:id="rId18"/>
    <p:sldId id="269" r:id="rId19"/>
    <p:sldId id="266" r:id="rId20"/>
    <p:sldId id="271" r:id="rId21"/>
    <p:sldId id="300" r:id="rId22"/>
    <p:sldId id="301" r:id="rId23"/>
    <p:sldId id="272" r:id="rId24"/>
    <p:sldId id="273" r:id="rId25"/>
    <p:sldId id="287" r:id="rId26"/>
    <p:sldId id="288" r:id="rId27"/>
    <p:sldId id="302" r:id="rId28"/>
    <p:sldId id="274" r:id="rId29"/>
    <p:sldId id="275" r:id="rId30"/>
    <p:sldId id="276" r:id="rId31"/>
    <p:sldId id="277" r:id="rId32"/>
    <p:sldId id="278" r:id="rId33"/>
    <p:sldId id="279" r:id="rId34"/>
    <p:sldId id="280" r:id="rId35"/>
    <p:sldId id="281" r:id="rId36"/>
    <p:sldId id="282" r:id="rId37"/>
    <p:sldId id="283" r:id="rId38"/>
    <p:sldId id="284" r:id="rId39"/>
    <p:sldId id="285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38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23/08/2016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5807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Matlab code:</a:t>
            </a:r>
          </a:p>
          <a:p>
            <a:endParaRPr lang="en-GB" dirty="0" smtClean="0"/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=1000;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t=0:1/fs:0.1;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v=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(2*pi*10*t);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v1=</a:t>
            </a:r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cos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(2*pi*10*t+2*pi/1.5);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plot(t,v,t,v1)</a:t>
            </a:r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xlabel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('Time (seconds)')</a:t>
            </a:r>
          </a:p>
          <a:p>
            <a:r>
              <a:rPr lang="en-GB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ylabel</a:t>
            </a:r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('Amplitude (Volts)')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8397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5D316797-E37B-4EE9-BEAB-C69115F60559}" type="datetime1">
              <a:rPr lang="en-US" smtClean="0"/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74B25D-2A53-46AC-8D1A-7D0BC99498B8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8100392" y="6246814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AB1916-39D4-4895-A161-4B6444948FAD}" type="datetime1">
              <a:rPr lang="en-US" smtClean="0"/>
              <a:t>8/23/2016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433764-31E1-4B66-99F2-FD7A47CDE462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BA959E1-9FE7-4871-B56A-CF2FAA57218A}" type="datetime1">
              <a:rPr lang="en-US" smtClean="0"/>
              <a:t>8/23/2016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668197AD-C087-4A73-8108-FDC246F28904}" type="datetime1">
              <a:rPr lang="en-US" smtClean="0"/>
              <a:t>8/23/2016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A60569-AF01-4088-96A1-E4F76365AA67}" type="datetime1">
              <a:rPr lang="en-US" smtClean="0"/>
              <a:t>8/23/2016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70CC99-F490-43AF-BA20-B3A1BFAED3D0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EC1EACA-34BA-4046-9B16-16C030106C9A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F1B0B9-3855-4839-BFF2-A6CE44AC0887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F02174C-F7E9-4132-98CC-838F5C814386}" type="datetime1">
              <a:rPr lang="en-US" smtClean="0"/>
              <a:t>8/23/2016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F20B58-AD60-47CC-807E-E84089CDFF1E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3B0A68F-8196-4033-82D2-46E708E62106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635790B-C374-40E2-84D4-0E73432E8910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271BA6F-1837-475F-A19A-F990ABC2611F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672EE0E-E303-4B9C-A860-9D344CF92E44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Radio_waves" TargetMode="External"/><Relationship Id="rId7" Type="http://schemas.openxmlformats.org/officeDocument/2006/relationships/image" Target="../media/image6.gif"/><Relationship Id="rId2" Type="http://schemas.openxmlformats.org/officeDocument/2006/relationships/hyperlink" Target="https://en.wikipedia.org/wiki/Half-wave_dip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An" TargetMode="External"/><Relationship Id="rId5" Type="http://schemas.openxmlformats.org/officeDocument/2006/relationships/hyperlink" Target="https://en.wikipedia.org/wiki/Speed_of_light" TargetMode="External"/><Relationship Id="rId4" Type="http://schemas.openxmlformats.org/officeDocument/2006/relationships/hyperlink" Target="https://en.wikipedia.org/wiki/Electric_fiel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lectric_field" TargetMode="External"/><Relationship Id="rId7" Type="http://schemas.openxmlformats.org/officeDocument/2006/relationships/image" Target="../media/image7.gif"/><Relationship Id="rId2" Type="http://schemas.openxmlformats.org/officeDocument/2006/relationships/hyperlink" Target="https://en.wikipedia.org/wiki/Half-wave_dip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Standing_wave" TargetMode="External"/><Relationship Id="rId5" Type="http://schemas.openxmlformats.org/officeDocument/2006/relationships/hyperlink" Target="https://en.wikipedia.org/wiki/Wavelength" TargetMode="External"/><Relationship Id="rId4" Type="http://schemas.openxmlformats.org/officeDocument/2006/relationships/hyperlink" Target="https://en.wikipedia.org/wiki/Electron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0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upload.wikimedia.org/wikipedia/commons/c/cf/EM_Spectrum_Properties_edit.sv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arcticboy.arcticboy.com/view2.php?q=Picture%20Of%20Fourier&amp;url=http://www.malaspina.com/jpg/fourier.jpg" TargetMode="External"/><Relationship Id="rId3" Type="http://schemas.openxmlformats.org/officeDocument/2006/relationships/image" Target="../media/image16.emf"/><Relationship Id="rId7" Type="http://schemas.openxmlformats.org/officeDocument/2006/relationships/image" Target="../media/image15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4.wmf"/><Relationship Id="rId4" Type="http://schemas.openxmlformats.org/officeDocument/2006/relationships/oleObject" Target="../embeddings/oleObject2.bin"/><Relationship Id="rId9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19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20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22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21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upload.wikimedia.org/wikipedia/commons/9/97/Convolution3.PN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https://d.docs.live.net/572960b9a7514762/Documents/Admin%20Ian/SOAC/Lectures/Convolution_Animation1.avi" TargetMode="External"/><Relationship Id="rId1" Type="http://schemas.openxmlformats.org/officeDocument/2006/relationships/video" Target="NULL" TargetMode="External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7.wmf"/><Relationship Id="rId5" Type="http://schemas.openxmlformats.org/officeDocument/2006/relationships/oleObject" Target="../embeddings/oleObject9.bin"/><Relationship Id="rId4" Type="http://schemas.openxmlformats.org/officeDocument/2006/relationships/image" Target="../media/image2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Communications Principles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Communication System Block Diagram</a:t>
            </a:r>
            <a:br>
              <a:rPr lang="en-GB" dirty="0" smtClean="0"/>
            </a:br>
            <a:r>
              <a:rPr lang="en-GB" sz="900" dirty="0" smtClean="0"/>
              <a:t>from http://www3.rad.com/networks/2002/errors/intro.htm</a:t>
            </a:r>
            <a:endParaRPr lang="en-GB" sz="900" dirty="0"/>
          </a:p>
        </p:txBody>
      </p:sp>
      <p:pic>
        <p:nvPicPr>
          <p:cNvPr id="1069" name="Picture 45" descr="http://www3.rad.com/networks/2002/errors/images/image009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81497" y="1988840"/>
            <a:ext cx="6076950" cy="4581525"/>
          </a:xfrm>
          <a:prstGeom prst="rect">
            <a:avLst/>
          </a:prstGeom>
          <a:noFill/>
        </p:spPr>
      </p:pic>
      <p:sp>
        <p:nvSpPr>
          <p:cNvPr id="46" name="Rectangle 45"/>
          <p:cNvSpPr/>
          <p:nvPr/>
        </p:nvSpPr>
        <p:spPr>
          <a:xfrm>
            <a:off x="4067944" y="5229200"/>
            <a:ext cx="504056" cy="144016"/>
          </a:xfrm>
          <a:prstGeom prst="rect">
            <a:avLst/>
          </a:prstGeom>
          <a:solidFill>
            <a:srgbClr val="FFFF00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</a:t>
            </a:fld>
            <a:endParaRPr kumimoji="0"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Source Encoder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The Source Encoder</a:t>
            </a:r>
            <a:r>
              <a:rPr lang="en-GB" dirty="0"/>
              <a:t> performs such functions as variable length encoding of the digital message where required, which is concerned with the reduction of code word length for characters having a relatively high probability of transmission such as the vowel ‘e’.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technique is sometimes referred to as data compression and is based for example on the works of </a:t>
            </a:r>
            <a:r>
              <a:rPr lang="en-GB" dirty="0" err="1"/>
              <a:t>Fano</a:t>
            </a:r>
            <a:r>
              <a:rPr lang="en-GB" dirty="0"/>
              <a:t> and Huffman.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</a:t>
            </a:fld>
            <a:endParaRPr kumimoji="0"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Channel Encoder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Channel Encoder</a:t>
            </a:r>
            <a:r>
              <a:rPr lang="en-GB" dirty="0"/>
              <a:t> is concerned with the generation of error detection and correction codes.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4</a:t>
            </a:fld>
            <a:endParaRPr kumimoji="0"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Modulator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u="sng" dirty="0"/>
              <a:t>The Modulator</a:t>
            </a:r>
            <a:r>
              <a:rPr lang="en-GB" dirty="0"/>
              <a:t> produces the signal waveforms that make the encoded messages suitable for transmission through the communications channel which involves for example, </a:t>
            </a:r>
            <a:r>
              <a:rPr lang="en-GB" dirty="0" smtClean="0"/>
              <a:t>generation </a:t>
            </a:r>
            <a:r>
              <a:rPr lang="en-GB" dirty="0"/>
              <a:t>of A.S.K, F.S.K and P.S.K signal waveforms. The </a:t>
            </a:r>
            <a:r>
              <a:rPr lang="en-GB" dirty="0" smtClean="0"/>
              <a:t>waveforms </a:t>
            </a:r>
            <a:r>
              <a:rPr lang="en-GB" dirty="0"/>
              <a:t>referred to above </a:t>
            </a:r>
            <a:r>
              <a:rPr lang="en-GB" dirty="0" smtClean="0"/>
              <a:t>are </a:t>
            </a:r>
            <a:r>
              <a:rPr lang="en-GB" dirty="0"/>
              <a:t>generated by a modem.</a:t>
            </a:r>
          </a:p>
          <a:p>
            <a:r>
              <a:rPr lang="en-GB" dirty="0"/>
              <a:t>The functions of demodulation </a:t>
            </a:r>
            <a:r>
              <a:rPr lang="en-GB" dirty="0" smtClean="0"/>
              <a:t>(using a </a:t>
            </a:r>
            <a:r>
              <a:rPr lang="en-GB" dirty="0"/>
              <a:t>modem), channel and source decoding are performed by the receiver. Should the source and destination messages be in analogue form, then analogue to digital and digital to analogue converters are </a:t>
            </a:r>
            <a:r>
              <a:rPr lang="en-GB" dirty="0" smtClean="0"/>
              <a:t>necessary.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5</a:t>
            </a:fld>
            <a:endParaRPr kumimoji="0"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Channel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The Channel</a:t>
            </a:r>
            <a:r>
              <a:rPr lang="en-GB" dirty="0"/>
              <a:t> may be characterised by;</a:t>
            </a:r>
          </a:p>
          <a:p>
            <a:pPr lvl="0"/>
            <a:r>
              <a:rPr lang="en-GB" dirty="0"/>
              <a:t>Bandwidth</a:t>
            </a:r>
          </a:p>
          <a:p>
            <a:pPr lvl="0"/>
            <a:r>
              <a:rPr lang="en-GB" dirty="0"/>
              <a:t>Noise</a:t>
            </a:r>
          </a:p>
          <a:p>
            <a:pPr lvl="0"/>
            <a:r>
              <a:rPr lang="en-GB" dirty="0"/>
              <a:t>Attenuation</a:t>
            </a:r>
          </a:p>
          <a:p>
            <a:pPr lvl="0"/>
            <a:r>
              <a:rPr lang="en-GB" dirty="0"/>
              <a:t>Delay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6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988840"/>
            <a:ext cx="6336704" cy="458499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The study of electromagnetism deals with how electrically charged particles interact with each other and with magnetic fields.</a:t>
            </a:r>
          </a:p>
          <a:p>
            <a:r>
              <a:rPr lang="en-GB" dirty="0"/>
              <a:t>In 1873, Scottish physicist James Clerk Maxwell developed a unified theory of electromagnetism. </a:t>
            </a:r>
          </a:p>
          <a:p>
            <a:r>
              <a:rPr lang="en-GB" dirty="0" smtClean="0"/>
              <a:t>There are four main electromagnetic interactions:</a:t>
            </a:r>
          </a:p>
          <a:p>
            <a:pPr lvl="1"/>
            <a:r>
              <a:rPr lang="en-GB" dirty="0" smtClean="0"/>
              <a:t>The force of attraction or repulsion between electric charges is inversely proportional to the square of the distance between them.</a:t>
            </a:r>
          </a:p>
          <a:p>
            <a:pPr lvl="1"/>
            <a:r>
              <a:rPr lang="en-GB" dirty="0" smtClean="0"/>
              <a:t>Magnetic poles come in pairs that attract and repel each other, much as electric charges do.</a:t>
            </a:r>
          </a:p>
          <a:p>
            <a:pPr lvl="1"/>
            <a:r>
              <a:rPr lang="en-GB" dirty="0" smtClean="0"/>
              <a:t>An electric current in a wire produces a magnetic field whose direction depends on the direction of the current.</a:t>
            </a:r>
          </a:p>
          <a:p>
            <a:pPr lvl="1"/>
            <a:r>
              <a:rPr lang="en-GB" dirty="0" smtClean="0"/>
              <a:t>A moving electric field produces a magnetic field, and vice versa.</a:t>
            </a:r>
          </a:p>
          <a:p>
            <a:r>
              <a:rPr lang="en-GB" sz="3100" dirty="0">
                <a:solidFill>
                  <a:schemeClr val="tx1"/>
                </a:solidFill>
              </a:rPr>
              <a:t>Maxwell's equations describe these phenomena.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224" y="2209800"/>
            <a:ext cx="2032038" cy="2733452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7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4477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What Is Electromagnetic Radiation?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2226469"/>
            <a:ext cx="5136249" cy="326350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Electromagnetic (EM) radiation is a form of energy that is all around us and takes many forms, such as radio waves, microwaves, X-rays and gamma rays. Sunlight is also a form of EM energy, but visible light is only a small portion of the EM spectrum, which contains a broad range of electromagnetic wavelengths.</a:t>
            </a:r>
            <a:endParaRPr lang="en-GB" dirty="0"/>
          </a:p>
        </p:txBody>
      </p:sp>
      <p:pic>
        <p:nvPicPr>
          <p:cNvPr id="3074" name="Picture 2" descr="What Is Electromagnetic Radiation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852936"/>
            <a:ext cx="21431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8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1377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Electromagnetic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EM radiation is created when an atomic particle, such as an electron, is accelerated by an electric field, causing it to move. </a:t>
            </a:r>
          </a:p>
          <a:p>
            <a:r>
              <a:rPr lang="en-GB" dirty="0" smtClean="0"/>
              <a:t>The movement produces oscillating electric and magnetic fields, which travel at right angles to each other in a bundle of light energy called a photon.</a:t>
            </a:r>
          </a:p>
          <a:p>
            <a:r>
              <a:rPr lang="en-GB" dirty="0" smtClean="0"/>
              <a:t>Photons travel in harmonic waves at the fastest speed possible in the universe: 186,282 miles per second (299,792,458 meters per second) in a vacuum, also known as the speed of light. </a:t>
            </a:r>
          </a:p>
          <a:p>
            <a:r>
              <a:rPr lang="en-GB" dirty="0" smtClean="0"/>
              <a:t>The waves have certain characteristics, given as frequency, wavelength or energy.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9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2224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Waves and fields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88"/>
            <a:ext cx="4195522" cy="4324350"/>
          </a:xfrm>
        </p:spPr>
        <p:txBody>
          <a:bodyPr/>
          <a:lstStyle/>
          <a:p>
            <a:r>
              <a:rPr lang="en-GB" sz="2400" dirty="0" smtClean="0"/>
              <a:t>Electromagnetic waves are formed when an electric field (shown in red arrows) couples with a magnetic field (shown in blue arrows). Magnetic and electric fields of an electromagnetic wave are perpendicular to each other and to the direction of the wave.</a:t>
            </a:r>
          </a:p>
        </p:txBody>
      </p:sp>
      <p:pic>
        <p:nvPicPr>
          <p:cNvPr id="2050" name="Picture 2" descr="Electromagnetic waves are formed when an electric field (shown in red arrows) couples with a magnetic field (shown in blue arrows). Magnetic and electric fields of an electromagnetic wave are perpendicular to each other and to the direction of the wave.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28" b="17629"/>
          <a:stretch/>
        </p:blipFill>
        <p:spPr bwMode="auto">
          <a:xfrm>
            <a:off x="4652722" y="3140968"/>
            <a:ext cx="4491278" cy="2142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10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7972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036" y="2209800"/>
            <a:ext cx="4994060" cy="4298875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hlinkClick r:id="rId2" tooltip="Half-wave dipole"/>
              </a:rPr>
              <a:t>H</a:t>
            </a:r>
            <a:r>
              <a:rPr lang="en-GB" dirty="0" smtClean="0">
                <a:hlinkClick r:id="rId2" tooltip="Half-wave dipole"/>
              </a:rPr>
              <a:t>alf-wave dipole</a:t>
            </a:r>
            <a:r>
              <a:rPr lang="en-GB" dirty="0" smtClean="0"/>
              <a:t> antenna transmitting </a:t>
            </a:r>
            <a:r>
              <a:rPr lang="en-GB" dirty="0" smtClean="0">
                <a:hlinkClick r:id="rId3" tooltip="Radio waves"/>
              </a:rPr>
              <a:t>radio waves</a:t>
            </a:r>
            <a:r>
              <a:rPr lang="en-GB" dirty="0" smtClean="0"/>
              <a:t>, showing the </a:t>
            </a:r>
            <a:r>
              <a:rPr lang="en-GB" dirty="0" smtClean="0">
                <a:hlinkClick r:id="rId4" tooltip="Electric field"/>
              </a:rPr>
              <a:t>electric field</a:t>
            </a:r>
            <a:r>
              <a:rPr lang="en-GB" dirty="0" smtClean="0"/>
              <a:t> lines. </a:t>
            </a:r>
          </a:p>
          <a:p>
            <a:r>
              <a:rPr lang="en-GB" dirty="0" smtClean="0"/>
              <a:t>The antenna in the </a:t>
            </a:r>
            <a:r>
              <a:rPr lang="en-GB" dirty="0" err="1" smtClean="0"/>
              <a:t>center</a:t>
            </a:r>
            <a:r>
              <a:rPr lang="en-GB" dirty="0" smtClean="0"/>
              <a:t> is two vertical metal rods, with an alternating current applied at its </a:t>
            </a:r>
            <a:r>
              <a:rPr lang="en-GB" dirty="0" err="1" smtClean="0"/>
              <a:t>center</a:t>
            </a:r>
            <a:r>
              <a:rPr lang="en-GB" dirty="0" smtClean="0"/>
              <a:t> from a radio transmitter </a:t>
            </a:r>
            <a:r>
              <a:rPr lang="en-GB" i="1" dirty="0" smtClean="0"/>
              <a:t>(not shown)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voltage charges the two sides of the antenna alternately positive </a:t>
            </a:r>
            <a:r>
              <a:rPr lang="en-GB" i="1" dirty="0"/>
              <a:t>(+)</a:t>
            </a:r>
            <a:r>
              <a:rPr lang="en-GB" dirty="0" smtClean="0"/>
              <a:t> and negative </a:t>
            </a:r>
            <a:r>
              <a:rPr lang="en-GB" i="1" dirty="0"/>
              <a:t>(−)</a:t>
            </a:r>
            <a:r>
              <a:rPr lang="en-GB" dirty="0" smtClean="0"/>
              <a:t>. </a:t>
            </a:r>
          </a:p>
          <a:p>
            <a:r>
              <a:rPr lang="en-GB" dirty="0" smtClean="0"/>
              <a:t>Loops of electric field </a:t>
            </a:r>
            <a:r>
              <a:rPr lang="en-GB" i="1" dirty="0" smtClean="0"/>
              <a:t>(black lines)</a:t>
            </a:r>
            <a:r>
              <a:rPr lang="en-GB" dirty="0" smtClean="0"/>
              <a:t> leave the antenna and travel away at the </a:t>
            </a:r>
            <a:r>
              <a:rPr lang="en-GB" dirty="0" smtClean="0">
                <a:hlinkClick r:id="rId5" tooltip="Speed of light"/>
              </a:rPr>
              <a:t>speed of light</a:t>
            </a:r>
            <a:r>
              <a:rPr lang="en-GB" dirty="0" smtClean="0"/>
              <a:t>; these are the radio waves. </a:t>
            </a:r>
          </a:p>
          <a:p>
            <a:pPr marL="109537" indent="0">
              <a:buNone/>
            </a:pPr>
            <a:r>
              <a:rPr lang="en-GB" dirty="0"/>
              <a:t>	</a:t>
            </a:r>
            <a:r>
              <a:rPr lang="en-GB" dirty="0" smtClean="0"/>
              <a:t>(</a:t>
            </a:r>
            <a:r>
              <a:rPr lang="en-GB" dirty="0" smtClean="0">
                <a:hlinkClick r:id="rId6"/>
              </a:rPr>
              <a:t>https://en.wikipedia.org/wiki/An</a:t>
            </a:r>
            <a:r>
              <a:rPr lang="en-GB" dirty="0" smtClean="0"/>
              <a:t>	</a:t>
            </a:r>
            <a:r>
              <a:rPr lang="en-GB" dirty="0" err="1" smtClean="0"/>
              <a:t>tenna</a:t>
            </a:r>
            <a:r>
              <a:rPr lang="en-GB" dirty="0" smtClean="0"/>
              <a:t>_(radio))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5926" y="2516481"/>
            <a:ext cx="3392162" cy="264807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11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94409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Reception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90999"/>
            <a:ext cx="5616624" cy="4298875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Animated diagram of a </a:t>
            </a:r>
            <a:r>
              <a:rPr lang="en-GB" dirty="0" smtClean="0">
                <a:hlinkClick r:id="rId2" tooltip="Half-wave dipole"/>
              </a:rPr>
              <a:t>half-wave dipole</a:t>
            </a:r>
            <a:r>
              <a:rPr lang="en-GB" dirty="0" smtClean="0"/>
              <a:t> antenna receiving energy from a radio wave. </a:t>
            </a:r>
          </a:p>
          <a:p>
            <a:r>
              <a:rPr lang="en-GB" dirty="0" smtClean="0"/>
              <a:t>The antenna consists of two metal rods connected to a receiver </a:t>
            </a:r>
            <a:r>
              <a:rPr lang="en-GB" i="1" dirty="0" smtClean="0"/>
              <a:t>R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 </a:t>
            </a:r>
            <a:r>
              <a:rPr lang="en-GB" dirty="0" smtClean="0">
                <a:hlinkClick r:id="rId3" tooltip="Electric field"/>
              </a:rPr>
              <a:t>electric field</a:t>
            </a:r>
            <a:r>
              <a:rPr lang="en-GB" dirty="0" smtClean="0"/>
              <a:t> </a:t>
            </a:r>
            <a:r>
              <a:rPr lang="en-GB" i="1" dirty="0" smtClean="0"/>
              <a:t>(</a:t>
            </a:r>
            <a:r>
              <a:rPr lang="en-GB" i="1" dirty="0"/>
              <a:t>E, green arrows</a:t>
            </a:r>
            <a:r>
              <a:rPr lang="en-GB" i="1" dirty="0" smtClean="0"/>
              <a:t>)</a:t>
            </a:r>
            <a:r>
              <a:rPr lang="en-GB" dirty="0" smtClean="0"/>
              <a:t> of the incoming wave pushes the </a:t>
            </a:r>
            <a:r>
              <a:rPr lang="en-GB" dirty="0" smtClean="0">
                <a:hlinkClick r:id="rId4" tooltip="Electron"/>
              </a:rPr>
              <a:t>electrons</a:t>
            </a:r>
            <a:r>
              <a:rPr lang="en-GB" dirty="0" smtClean="0"/>
              <a:t> in the rods back and forth, charging the ends alternately positive </a:t>
            </a:r>
            <a:r>
              <a:rPr lang="en-GB" i="1" dirty="0"/>
              <a:t>(+)</a:t>
            </a:r>
            <a:r>
              <a:rPr lang="en-GB" dirty="0" smtClean="0"/>
              <a:t> and negative </a:t>
            </a:r>
            <a:r>
              <a:rPr lang="en-GB" i="1" dirty="0"/>
              <a:t>(−)</a:t>
            </a:r>
            <a:r>
              <a:rPr lang="en-GB" dirty="0" smtClean="0"/>
              <a:t>. Since the length of the antenna is one half the </a:t>
            </a:r>
            <a:r>
              <a:rPr lang="en-GB" dirty="0" smtClean="0">
                <a:hlinkClick r:id="rId5" tooltip="Wavelength"/>
              </a:rPr>
              <a:t>wavelength</a:t>
            </a:r>
            <a:r>
              <a:rPr lang="en-GB" dirty="0" smtClean="0"/>
              <a:t> of the wave, the oscillating field induces </a:t>
            </a:r>
            <a:r>
              <a:rPr lang="en-GB" dirty="0" smtClean="0">
                <a:hlinkClick r:id="rId6" tooltip="Standing wave"/>
              </a:rPr>
              <a:t>standing waves</a:t>
            </a:r>
            <a:r>
              <a:rPr lang="en-GB" dirty="0" smtClean="0"/>
              <a:t> of voltage </a:t>
            </a:r>
            <a:r>
              <a:rPr lang="en-GB" i="1" dirty="0" smtClean="0"/>
              <a:t>(</a:t>
            </a:r>
            <a:r>
              <a:rPr lang="en-GB" i="1" dirty="0"/>
              <a:t>V, represented by red band</a:t>
            </a:r>
            <a:r>
              <a:rPr lang="en-GB" i="1" dirty="0" smtClean="0"/>
              <a:t>)</a:t>
            </a:r>
            <a:r>
              <a:rPr lang="en-GB" dirty="0" smtClean="0"/>
              <a:t> and current in the rods. </a:t>
            </a:r>
          </a:p>
          <a:p>
            <a:r>
              <a:rPr lang="en-GB" dirty="0" smtClean="0"/>
              <a:t>The oscillating currents </a:t>
            </a:r>
            <a:r>
              <a:rPr lang="en-GB" i="1" dirty="0" smtClean="0"/>
              <a:t>(black arrows)</a:t>
            </a:r>
            <a:r>
              <a:rPr lang="en-GB" dirty="0" smtClean="0"/>
              <a:t> flow down the transmission line and through the receiver (represented by the resistance </a:t>
            </a:r>
            <a:r>
              <a:rPr lang="en-GB" i="1" dirty="0" smtClean="0"/>
              <a:t>R</a:t>
            </a:r>
            <a:r>
              <a:rPr lang="en-GB" dirty="0" smtClean="0"/>
              <a:t>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574" y="2921184"/>
            <a:ext cx="3075787" cy="1519253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12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0802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Sinusoid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huge number of natural signals are either sinusoids or are composed of sinusoids.</a:t>
            </a:r>
          </a:p>
          <a:p>
            <a:r>
              <a:rPr lang="en-GB" dirty="0" smtClean="0"/>
              <a:t>It is represented mathematically as:</a:t>
            </a:r>
          </a:p>
          <a:p>
            <a:pPr algn="ctr">
              <a:buNone/>
            </a:pPr>
            <a:r>
              <a:rPr lang="en-GB" dirty="0"/>
              <a:t>v</a:t>
            </a:r>
            <a:r>
              <a:rPr lang="en-GB" dirty="0" smtClean="0"/>
              <a:t>(t) = </a:t>
            </a:r>
            <a:r>
              <a:rPr lang="en-GB" dirty="0" err="1" smtClean="0"/>
              <a:t>Acos</a:t>
            </a:r>
            <a:r>
              <a:rPr lang="en-GB" dirty="0" smtClean="0"/>
              <a:t>(2</a:t>
            </a:r>
            <a:r>
              <a:rPr lang="en-GB" dirty="0" smtClean="0">
                <a:sym typeface="Symbol"/>
              </a:rPr>
              <a:t>f</a:t>
            </a:r>
            <a:r>
              <a:rPr lang="en-GB" sz="2800" baseline="-25000" dirty="0" smtClean="0">
                <a:sym typeface="Symbol"/>
              </a:rPr>
              <a:t>0</a:t>
            </a:r>
            <a:r>
              <a:rPr lang="en-GB" dirty="0" smtClean="0">
                <a:sym typeface="Symbol"/>
              </a:rPr>
              <a:t>t + ); -&lt;t&lt;+ </a:t>
            </a:r>
          </a:p>
          <a:p>
            <a:pPr>
              <a:buNone/>
            </a:pPr>
            <a:r>
              <a:rPr lang="en-GB" dirty="0" smtClean="0">
                <a:sym typeface="Symbol"/>
              </a:rPr>
              <a:t>                   = </a:t>
            </a:r>
            <a:r>
              <a:rPr lang="en-GB" dirty="0" err="1" smtClean="0"/>
              <a:t>Acos</a:t>
            </a:r>
            <a:r>
              <a:rPr lang="en-GB" dirty="0" smtClean="0"/>
              <a:t>(</a:t>
            </a:r>
            <a:r>
              <a:rPr lang="en-GB" dirty="0" smtClean="0">
                <a:sym typeface="Symbol"/>
              </a:rPr>
              <a:t></a:t>
            </a:r>
            <a:r>
              <a:rPr lang="en-GB" baseline="-25000" dirty="0" smtClean="0">
                <a:sym typeface="Symbol"/>
              </a:rPr>
              <a:t>0</a:t>
            </a:r>
            <a:r>
              <a:rPr lang="en-GB" dirty="0" smtClean="0">
                <a:sym typeface="Symbol"/>
              </a:rPr>
              <a:t>t + ); </a:t>
            </a:r>
          </a:p>
          <a:p>
            <a:pPr>
              <a:buNone/>
            </a:pPr>
            <a:r>
              <a:rPr lang="en-GB" dirty="0" smtClean="0">
                <a:sym typeface="Symbol"/>
              </a:rPr>
              <a:t>Where:</a:t>
            </a:r>
          </a:p>
          <a:p>
            <a:pPr>
              <a:buNone/>
            </a:pPr>
            <a:r>
              <a:rPr lang="en-GB" dirty="0" smtClean="0">
                <a:sym typeface="Symbol"/>
              </a:rPr>
              <a:t> </a:t>
            </a:r>
            <a:r>
              <a:rPr lang="en-GB" sz="1600" dirty="0" smtClean="0">
                <a:sym typeface="Symbol"/>
              </a:rPr>
              <a:t>A = Amplitude</a:t>
            </a:r>
          </a:p>
          <a:p>
            <a:pPr>
              <a:buNone/>
            </a:pPr>
            <a:r>
              <a:rPr lang="en-GB" sz="1600" dirty="0">
                <a:sym typeface="Symbol"/>
              </a:rPr>
              <a:t></a:t>
            </a:r>
            <a:r>
              <a:rPr lang="en-GB" sz="1600" baseline="-25000" dirty="0" smtClean="0">
                <a:sym typeface="Symbol"/>
              </a:rPr>
              <a:t>0 = </a:t>
            </a:r>
            <a:r>
              <a:rPr lang="en-GB" sz="1600" dirty="0" smtClean="0">
                <a:sym typeface="Symbol"/>
              </a:rPr>
              <a:t>angular frequency (radians per second)</a:t>
            </a:r>
          </a:p>
          <a:p>
            <a:pPr>
              <a:buNone/>
            </a:pPr>
            <a:r>
              <a:rPr lang="en-GB" sz="1600" dirty="0" smtClean="0">
                <a:sym typeface="Symbol"/>
              </a:rPr>
              <a:t> f</a:t>
            </a:r>
            <a:r>
              <a:rPr lang="en-GB" sz="1600" baseline="-25000" dirty="0" smtClean="0">
                <a:sym typeface="Symbol"/>
              </a:rPr>
              <a:t>0</a:t>
            </a:r>
            <a:r>
              <a:rPr lang="en-GB" sz="1600" dirty="0" smtClean="0">
                <a:sym typeface="Symbol"/>
              </a:rPr>
              <a:t> = frequency (Hertz)</a:t>
            </a:r>
          </a:p>
          <a:p>
            <a:pPr>
              <a:buNone/>
            </a:pPr>
            <a:r>
              <a:rPr lang="en-GB" sz="1600" dirty="0">
                <a:sym typeface="Symbol"/>
              </a:rPr>
              <a:t> </a:t>
            </a:r>
            <a:r>
              <a:rPr lang="en-GB" sz="1600" dirty="0" smtClean="0">
                <a:sym typeface="Symbol"/>
              </a:rPr>
              <a:t>  =phase (radians)</a:t>
            </a:r>
          </a:p>
          <a:p>
            <a:pPr>
              <a:buNone/>
            </a:pPr>
            <a:r>
              <a:rPr lang="en-GB" sz="1600" dirty="0" smtClean="0">
                <a:sym typeface="Symbol"/>
              </a:rPr>
              <a:t>(NOTE:  = “theta” and;  = omega)</a:t>
            </a:r>
          </a:p>
          <a:p>
            <a:endParaRPr lang="en-GB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861048"/>
            <a:ext cx="3051043" cy="2288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13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35224" y="1893133"/>
            <a:ext cx="5976664" cy="4964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Sinusoid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691680" y="1901517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               90              180          270          360  Degrees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971600" y="4277781"/>
            <a:ext cx="403244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>
            <a:off x="2123728" y="4277781"/>
            <a:ext cx="403244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3275856" y="4277781"/>
            <a:ext cx="4032448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1691680" y="1700808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               </a:t>
            </a:r>
            <a:r>
              <a:rPr lang="en-GB" dirty="0" smtClean="0">
                <a:sym typeface="Symbol"/>
              </a:rPr>
              <a:t>/2</a:t>
            </a:r>
            <a:r>
              <a:rPr lang="en-GB" dirty="0" smtClean="0"/>
              <a:t>              </a:t>
            </a:r>
            <a:r>
              <a:rPr lang="en-GB" dirty="0" smtClean="0">
                <a:sym typeface="Symbol"/>
              </a:rPr>
              <a:t></a:t>
            </a:r>
            <a:r>
              <a:rPr lang="en-GB" dirty="0" smtClean="0"/>
              <a:t>            3</a:t>
            </a:r>
            <a:r>
              <a:rPr lang="en-GB" dirty="0" smtClean="0">
                <a:sym typeface="Symbol"/>
              </a:rPr>
              <a:t>/2</a:t>
            </a:r>
            <a:r>
              <a:rPr lang="en-GB" dirty="0" smtClean="0"/>
              <a:t>         2</a:t>
            </a:r>
            <a:r>
              <a:rPr lang="en-GB" dirty="0" smtClean="0">
                <a:sym typeface="Symbol"/>
              </a:rPr>
              <a:t></a:t>
            </a:r>
            <a:r>
              <a:rPr lang="en-GB" dirty="0" smtClean="0"/>
              <a:t>   Radians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14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Equations of the Sine Wave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equations that relates the velocity (v), and wavelength, </a:t>
            </a:r>
            <a:r>
              <a:rPr lang="en-GB" dirty="0" smtClean="0">
                <a:sym typeface="Symbol"/>
              </a:rPr>
              <a:t> (</a:t>
            </a:r>
            <a:r>
              <a:rPr lang="en-GB" dirty="0" err="1" smtClean="0">
                <a:sym typeface="Symbol"/>
              </a:rPr>
              <a:t>lamda</a:t>
            </a:r>
            <a:r>
              <a:rPr lang="en-GB" dirty="0" smtClean="0">
                <a:sym typeface="Symbol"/>
              </a:rPr>
              <a:t>)</a:t>
            </a:r>
            <a:r>
              <a:rPr lang="en-GB" dirty="0" smtClean="0"/>
              <a:t>, the period, T</a:t>
            </a:r>
            <a:r>
              <a:rPr lang="en-GB" dirty="0" smtClean="0">
                <a:sym typeface="Symbol"/>
              </a:rPr>
              <a:t> and the frequency, f is:</a:t>
            </a:r>
          </a:p>
          <a:p>
            <a:endParaRPr lang="en-GB" dirty="0" smtClean="0">
              <a:sym typeface="Symbol"/>
            </a:endParaRP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5412672"/>
              </p:ext>
            </p:extLst>
          </p:nvPr>
        </p:nvGraphicFramePr>
        <p:xfrm>
          <a:off x="3203848" y="3605336"/>
          <a:ext cx="1529228" cy="29685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1" name="Equation" r:id="rId3" imgW="431640" imgH="838080" progId="Equation.3">
                  <p:embed/>
                </p:oleObj>
              </mc:Choice>
              <mc:Fallback>
                <p:oleObj name="Equation" r:id="rId3" imgW="431640" imgH="83808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848" y="3605336"/>
                        <a:ext cx="1529228" cy="296850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15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The visible spectrum</a:t>
            </a:r>
          </a:p>
          <a:p>
            <a:r>
              <a:rPr lang="en-GB" dirty="0" smtClean="0"/>
              <a:t>Refraction from a prism</a:t>
            </a:r>
          </a:p>
          <a:p>
            <a:r>
              <a:rPr lang="en-GB" dirty="0" smtClean="0"/>
              <a:t>White light can be split up using a prism to form a spectrum. The light waves are refracted as they enter and leave the prism. </a:t>
            </a:r>
          </a:p>
          <a:p>
            <a:endParaRPr lang="en-GB" dirty="0"/>
          </a:p>
        </p:txBody>
      </p:sp>
      <p:pic>
        <p:nvPicPr>
          <p:cNvPr id="3074" name="Picture 2" descr="a rainbow appears to come out of the pris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581128"/>
            <a:ext cx="2152650" cy="215265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16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Spectrum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shorter the wavelength of the light, the more it is refracted. </a:t>
            </a:r>
          </a:p>
          <a:p>
            <a:r>
              <a:rPr lang="en-GB" dirty="0" smtClean="0"/>
              <a:t>As a result, red light is refracted the least and violet light is refracted the most, causing the coloured light to spread out to form a spectrum.</a:t>
            </a:r>
          </a:p>
          <a:p>
            <a:endParaRPr lang="en-GB" dirty="0"/>
          </a:p>
        </p:txBody>
      </p:sp>
      <p:pic>
        <p:nvPicPr>
          <p:cNvPr id="56322" name="Picture 2" descr="http://t0.gstatic.com/images?q=tbn:ANd9GcTfBSzBtEalrTEvUZOkrghkUySQbsRAXKQmHH9HQR7TEpihA-sNB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653136"/>
            <a:ext cx="2609850" cy="175260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17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Electromagnetic Spectrum</a:t>
            </a:r>
            <a:endParaRPr lang="en-GB" dirty="0"/>
          </a:p>
        </p:txBody>
      </p:sp>
      <p:pic>
        <p:nvPicPr>
          <p:cNvPr id="28674" name="Picture 2" descr="File:EM Spectrum Properties edit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7036943" cy="4170040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18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Fourier Transform</a:t>
            </a:r>
            <a:endParaRPr lang="en-GB" dirty="0"/>
          </a:p>
        </p:txBody>
      </p:sp>
      <p:sp>
        <p:nvSpPr>
          <p:cNvPr id="15" name="Rectangle 3"/>
          <p:cNvSpPr txBox="1">
            <a:spLocks noChangeArrowheads="1"/>
          </p:cNvSpPr>
          <p:nvPr/>
        </p:nvSpPr>
        <p:spPr>
          <a:xfrm>
            <a:off x="395536" y="1834480"/>
            <a:ext cx="7848600" cy="4114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Times New Roman" pitchFamily="18" charset="0"/>
              </a:rPr>
              <a:t>The Fourier Transform is used in the continuous world to move from the 'Time Domain' into the 'Frequency Domain'.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2736" y="2763416"/>
            <a:ext cx="4641850" cy="3481388"/>
          </a:xfrm>
          <a:prstGeom prst="rect">
            <a:avLst/>
          </a:prstGeom>
          <a:noFill/>
        </p:spPr>
      </p:pic>
      <p:sp>
        <p:nvSpPr>
          <p:cNvPr id="17" name="Rectangle 6"/>
          <p:cNvSpPr>
            <a:spLocks noChangeArrowheads="1"/>
          </p:cNvSpPr>
          <p:nvPr/>
        </p:nvSpPr>
        <p:spPr bwMode="auto">
          <a:xfrm>
            <a:off x="3024436" y="303011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18" name="Object 5"/>
          <p:cNvGraphicFramePr>
            <a:graphicFrameLocks noChangeAspect="1"/>
          </p:cNvGraphicFramePr>
          <p:nvPr/>
        </p:nvGraphicFramePr>
        <p:xfrm>
          <a:off x="5577136" y="3296816"/>
          <a:ext cx="17526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r:id="rId4" imgW="1752600" imgH="381000" progId="Equation.3">
                  <p:embed/>
                </p:oleObj>
              </mc:Choice>
              <mc:Fallback>
                <p:oleObj r:id="rId4" imgW="1752600" imgH="3810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77136" y="3296816"/>
                        <a:ext cx="17526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881436" y="2896766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  <p:graphicFrame>
        <p:nvGraphicFramePr>
          <p:cNvPr id="20" name="Object 7"/>
          <p:cNvGraphicFramePr>
            <a:graphicFrameLocks noChangeAspect="1"/>
          </p:cNvGraphicFramePr>
          <p:nvPr/>
        </p:nvGraphicFramePr>
        <p:xfrm>
          <a:off x="4205536" y="3982616"/>
          <a:ext cx="4038600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9" r:id="rId6" imgW="4038600" imgH="647700" progId="Equation.3">
                  <p:embed/>
                </p:oleObj>
              </mc:Choice>
              <mc:Fallback>
                <p:oleObj r:id="rId6" imgW="4038600" imgH="6477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05536" y="3982616"/>
                        <a:ext cx="4038600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" descr="http://www.malaspina.com/jpg/fouri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238" y="4891210"/>
            <a:ext cx="1142173" cy="1534320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19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Spectrum of a Sinusoid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0966" y="2209800"/>
            <a:ext cx="8229600" cy="432435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typical spectrum of a sinusoid is shown below (this is its Fourier Transform):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Its frequency is 100Hz</a:t>
            </a:r>
          </a:p>
          <a:p>
            <a:endParaRPr lang="en-GB" dirty="0"/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3140968"/>
            <a:ext cx="3624403" cy="2718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20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Delta Function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special, function represented as below:</a:t>
            </a: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827585" y="5517232"/>
            <a:ext cx="63367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>
            <a:off x="2664583" y="4616338"/>
            <a:ext cx="26642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rot="5400000" flipH="1" flipV="1">
            <a:off x="3168638" y="4688346"/>
            <a:ext cx="1656184" cy="158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827584" y="3861048"/>
            <a:ext cx="6336704" cy="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995937" y="35010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995937" y="55172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 rot="16200000">
            <a:off x="2677429" y="4243452"/>
            <a:ext cx="214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Relative Amplitude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508105" y="5589240"/>
            <a:ext cx="175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Frequency (Hz)</a:t>
            </a:r>
            <a:endParaRPr lang="en-GB" dirty="0"/>
          </a:p>
        </p:txBody>
      </p:sp>
      <p:graphicFrame>
        <p:nvGraphicFramePr>
          <p:cNvPr id="16" name="Object 3"/>
          <p:cNvGraphicFramePr>
            <a:graphicFrameLocks noChangeAspect="1"/>
          </p:cNvGraphicFramePr>
          <p:nvPr/>
        </p:nvGraphicFramePr>
        <p:xfrm>
          <a:off x="4283968" y="3284984"/>
          <a:ext cx="566737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9" name="Equation" r:id="rId3" imgW="342720" imgH="431640" progId="Equation.3">
                  <p:embed/>
                </p:oleObj>
              </mc:Choice>
              <mc:Fallback>
                <p:oleObj name="Equation" r:id="rId3" imgW="34272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8" y="3284984"/>
                        <a:ext cx="566737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21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Shifted and scaled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Delta functions can be scaled and shifted</a:t>
            </a:r>
            <a:endParaRPr lang="en-GB" dirty="0"/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827585" y="5517232"/>
            <a:ext cx="63367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rot="5400000" flipH="1">
            <a:off x="2664583" y="4616338"/>
            <a:ext cx="26642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4391981" y="4689140"/>
            <a:ext cx="16561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827585" y="3789040"/>
            <a:ext cx="6336704" cy="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3995937" y="35010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995937" y="55172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 rot="16200000">
            <a:off x="2677429" y="4243452"/>
            <a:ext cx="214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Relative Amplitude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804248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004048" y="55172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</a:t>
            </a:r>
            <a:endParaRPr lang="en-GB" dirty="0"/>
          </a:p>
        </p:txBody>
      </p:sp>
      <p:graphicFrame>
        <p:nvGraphicFramePr>
          <p:cNvPr id="15" name="Object 3"/>
          <p:cNvGraphicFramePr>
            <a:graphicFrameLocks noChangeAspect="1"/>
          </p:cNvGraphicFramePr>
          <p:nvPr/>
        </p:nvGraphicFramePr>
        <p:xfrm>
          <a:off x="4787900" y="3449638"/>
          <a:ext cx="1008063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3" name="Equation" r:id="rId3" imgW="609480" imgH="431640" progId="Equation.3">
                  <p:embed/>
                </p:oleObj>
              </mc:Choice>
              <mc:Fallback>
                <p:oleObj name="Equation" r:id="rId3" imgW="609480" imgH="431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7900" y="3449638"/>
                        <a:ext cx="1008063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22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Representation of the Spectrum</a:t>
            </a:r>
            <a:endParaRPr lang="en-GB" dirty="0"/>
          </a:p>
        </p:txBody>
      </p:sp>
      <p:sp>
        <p:nvSpPr>
          <p:cNvPr id="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is represented as a pair of shifted delta (</a:t>
            </a:r>
            <a:r>
              <a:rPr lang="en-GB" dirty="0" smtClean="0">
                <a:sym typeface="Symbol"/>
              </a:rPr>
              <a:t></a:t>
            </a:r>
            <a:r>
              <a:rPr lang="en-GB" dirty="0" smtClean="0"/>
              <a:t>) functions. This is the spectrum of </a:t>
            </a:r>
            <a:r>
              <a:rPr lang="en-GB" dirty="0" err="1" smtClean="0"/>
              <a:t>cos</a:t>
            </a:r>
            <a:r>
              <a:rPr lang="en-GB" dirty="0" smtClean="0"/>
              <a:t>(2</a:t>
            </a:r>
            <a:r>
              <a:rPr lang="en-GB" dirty="0" smtClean="0">
                <a:sym typeface="Symbol"/>
              </a:rPr>
              <a:t>f</a:t>
            </a:r>
            <a:r>
              <a:rPr lang="en-GB" baseline="-25000" dirty="0" smtClean="0">
                <a:sym typeface="Symbol"/>
              </a:rPr>
              <a:t>c</a:t>
            </a:r>
            <a:r>
              <a:rPr lang="en-GB" dirty="0" smtClean="0">
                <a:sym typeface="Symbol"/>
              </a:rPr>
              <a:t>t)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827585" y="5517232"/>
            <a:ext cx="63367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rot="5400000" flipH="1">
            <a:off x="2664583" y="4616338"/>
            <a:ext cx="26642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rot="5400000" flipH="1" flipV="1">
            <a:off x="4391981" y="4689140"/>
            <a:ext cx="16561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 flipH="1" flipV="1">
            <a:off x="1944503" y="4688346"/>
            <a:ext cx="16561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827585" y="3789040"/>
            <a:ext cx="6336704" cy="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995936" y="3501008"/>
            <a:ext cx="57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0.5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995937" y="55172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 rot="16200000">
            <a:off x="2677429" y="4243452"/>
            <a:ext cx="214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Relative Amplitude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508105" y="5589240"/>
            <a:ext cx="175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Frequency (Hz)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076056" y="5517232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fc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2483769" y="5517232"/>
            <a:ext cx="4683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</a:t>
            </a:r>
            <a:r>
              <a:rPr lang="en-GB" dirty="0" err="1" smtClean="0"/>
              <a:t>fc</a:t>
            </a:r>
            <a:endParaRPr lang="en-GB" dirty="0" smtClean="0"/>
          </a:p>
          <a:p>
            <a:endParaRPr lang="en-GB" dirty="0"/>
          </a:p>
        </p:txBody>
      </p:sp>
      <p:graphicFrame>
        <p:nvGraphicFramePr>
          <p:cNvPr id="30723" name="Object 3"/>
          <p:cNvGraphicFramePr>
            <a:graphicFrameLocks noChangeAspect="1"/>
          </p:cNvGraphicFramePr>
          <p:nvPr/>
        </p:nvGraphicFramePr>
        <p:xfrm>
          <a:off x="4788025" y="3429000"/>
          <a:ext cx="1008111" cy="7558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1" name="Equation" r:id="rId3" imgW="609480" imgH="457200" progId="Equation.3">
                  <p:embed/>
                </p:oleObj>
              </mc:Choice>
              <mc:Fallback>
                <p:oleObj name="Equation" r:id="rId3" imgW="609480" imgH="4572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5" y="3429000"/>
                        <a:ext cx="1008111" cy="75582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4" name="Object 4"/>
          <p:cNvGraphicFramePr>
            <a:graphicFrameLocks noChangeAspect="1"/>
          </p:cNvGraphicFramePr>
          <p:nvPr/>
        </p:nvGraphicFramePr>
        <p:xfrm>
          <a:off x="2267745" y="3501008"/>
          <a:ext cx="1008063" cy="755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42" name="Equation" r:id="rId5" imgW="609480" imgH="457200" progId="Equation.3">
                  <p:embed/>
                </p:oleObj>
              </mc:Choice>
              <mc:Fallback>
                <p:oleObj name="Equation" r:id="rId5" imgW="609480" imgH="4572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5" y="3501008"/>
                        <a:ext cx="1008063" cy="755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23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Systems and Transforms</a:t>
            </a:r>
            <a:endParaRPr lang="en-GB" dirty="0">
              <a:solidFill>
                <a:schemeClr val="tx1"/>
              </a:solidFill>
            </a:endParaRPr>
          </a:p>
        </p:txBody>
      </p:sp>
      <p:grpSp>
        <p:nvGrpSpPr>
          <p:cNvPr id="6" name="Group 4"/>
          <p:cNvGrpSpPr>
            <a:grpSpLocks/>
          </p:cNvGrpSpPr>
          <p:nvPr/>
        </p:nvGrpSpPr>
        <p:grpSpPr bwMode="auto">
          <a:xfrm>
            <a:off x="179512" y="1988840"/>
            <a:ext cx="7620000" cy="3124200"/>
            <a:chOff x="2626" y="4157"/>
            <a:chExt cx="6827" cy="2962"/>
          </a:xfrm>
        </p:grpSpPr>
        <p:sp>
          <p:nvSpPr>
            <p:cNvPr id="7" name="Rectangle 5"/>
            <p:cNvSpPr>
              <a:spLocks noChangeArrowheads="1"/>
            </p:cNvSpPr>
            <p:nvPr/>
          </p:nvSpPr>
          <p:spPr bwMode="auto">
            <a:xfrm>
              <a:off x="4476" y="4933"/>
              <a:ext cx="2933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/>
          </p:nvSpPr>
          <p:spPr bwMode="auto">
            <a:xfrm>
              <a:off x="2906" y="5626"/>
              <a:ext cx="157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Line 7"/>
            <p:cNvSpPr>
              <a:spLocks noChangeShapeType="1"/>
            </p:cNvSpPr>
            <p:nvPr/>
          </p:nvSpPr>
          <p:spPr bwMode="auto">
            <a:xfrm>
              <a:off x="7412" y="5626"/>
              <a:ext cx="13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 Box 8"/>
            <p:cNvSpPr txBox="1">
              <a:spLocks noChangeArrowheads="1"/>
            </p:cNvSpPr>
            <p:nvPr/>
          </p:nvSpPr>
          <p:spPr bwMode="auto">
            <a:xfrm>
              <a:off x="4866" y="5252"/>
              <a:ext cx="2240" cy="7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LTIV System</a:t>
              </a:r>
            </a:p>
            <a:p>
              <a:pPr algn="ctr" eaLnBrk="0" hangingPunct="0"/>
              <a:r>
                <a:rPr lang="en-US" sz="1800"/>
                <a:t>(we know h(t) or H(f)</a:t>
              </a:r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2626" y="5318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Input</a:t>
              </a:r>
            </a:p>
          </p:txBody>
        </p:sp>
        <p:sp>
          <p:nvSpPr>
            <p:cNvPr id="12" name="Text Box 10"/>
            <p:cNvSpPr txBox="1">
              <a:spLocks noChangeArrowheads="1"/>
            </p:cNvSpPr>
            <p:nvPr/>
          </p:nvSpPr>
          <p:spPr bwMode="auto">
            <a:xfrm>
              <a:off x="7693" y="5345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Output</a:t>
              </a:r>
            </a:p>
          </p:txBody>
        </p:sp>
        <p:sp>
          <p:nvSpPr>
            <p:cNvPr id="13" name="Line 11"/>
            <p:cNvSpPr>
              <a:spLocks noChangeShapeType="1"/>
            </p:cNvSpPr>
            <p:nvPr/>
          </p:nvSpPr>
          <p:spPr bwMode="auto">
            <a:xfrm>
              <a:off x="2866" y="4559"/>
              <a:ext cx="588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Line 12"/>
            <p:cNvSpPr>
              <a:spLocks noChangeShapeType="1"/>
            </p:cNvSpPr>
            <p:nvPr/>
          </p:nvSpPr>
          <p:spPr bwMode="auto">
            <a:xfrm>
              <a:off x="2892" y="6826"/>
              <a:ext cx="585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 Box 13"/>
            <p:cNvSpPr txBox="1">
              <a:spLocks noChangeArrowheads="1"/>
            </p:cNvSpPr>
            <p:nvPr/>
          </p:nvSpPr>
          <p:spPr bwMode="auto">
            <a:xfrm>
              <a:off x="2826" y="6438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X(f)</a:t>
              </a:r>
            </a:p>
          </p:txBody>
        </p:sp>
        <p:sp>
          <p:nvSpPr>
            <p:cNvPr id="16" name="Text Box 14"/>
            <p:cNvSpPr txBox="1">
              <a:spLocks noChangeArrowheads="1"/>
            </p:cNvSpPr>
            <p:nvPr/>
          </p:nvSpPr>
          <p:spPr bwMode="auto">
            <a:xfrm>
              <a:off x="2813" y="4157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 dirty="0"/>
                <a:t>x(t)</a:t>
              </a:r>
            </a:p>
          </p:txBody>
        </p:sp>
        <p:sp>
          <p:nvSpPr>
            <p:cNvPr id="17" name="Text Box 15"/>
            <p:cNvSpPr txBox="1">
              <a:spLocks noChangeArrowheads="1"/>
            </p:cNvSpPr>
            <p:nvPr/>
          </p:nvSpPr>
          <p:spPr bwMode="auto">
            <a:xfrm>
              <a:off x="7960" y="6371"/>
              <a:ext cx="149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Y(f)=H(f).X(f)</a:t>
              </a:r>
            </a:p>
          </p:txBody>
        </p:sp>
        <p:sp>
          <p:nvSpPr>
            <p:cNvPr id="18" name="Text Box 16"/>
            <p:cNvSpPr txBox="1">
              <a:spLocks noChangeArrowheads="1"/>
            </p:cNvSpPr>
            <p:nvPr/>
          </p:nvSpPr>
          <p:spPr bwMode="auto">
            <a:xfrm>
              <a:off x="7719" y="4171"/>
              <a:ext cx="145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y(t)=h(t)*x(t)</a:t>
              </a:r>
            </a:p>
          </p:txBody>
        </p:sp>
        <p:sp>
          <p:nvSpPr>
            <p:cNvPr id="19" name="Line 17"/>
            <p:cNvSpPr>
              <a:spLocks noChangeShapeType="1"/>
            </p:cNvSpPr>
            <p:nvPr/>
          </p:nvSpPr>
          <p:spPr bwMode="auto">
            <a:xfrm>
              <a:off x="3986" y="4666"/>
              <a:ext cx="0" cy="20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Line 18"/>
            <p:cNvSpPr>
              <a:spLocks noChangeShapeType="1"/>
            </p:cNvSpPr>
            <p:nvPr/>
          </p:nvSpPr>
          <p:spPr bwMode="auto">
            <a:xfrm flipV="1">
              <a:off x="7679" y="4653"/>
              <a:ext cx="0" cy="20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3370" y="6039"/>
              <a:ext cx="1067" cy="5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FT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7293" y="4905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IFT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5532" y="4198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Convolve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5507" y="6745"/>
              <a:ext cx="1173" cy="37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 eaLnBrk="0" hangingPunct="0"/>
              <a:r>
                <a:rPr lang="en-US" sz="1800"/>
                <a:t>Multiply</a:t>
              </a:r>
            </a:p>
          </p:txBody>
        </p:sp>
      </p:grp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24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File:Convolution3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692696"/>
            <a:ext cx="5267325" cy="5705476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149080"/>
            <a:ext cx="3528392" cy="2388880"/>
          </a:xfrm>
        </p:spPr>
        <p:txBody>
          <a:bodyPr>
            <a:normAutofit/>
          </a:bodyPr>
          <a:lstStyle/>
          <a:p>
            <a:r>
              <a:rPr lang="en-GB" dirty="0" smtClean="0"/>
              <a:t>A Visual explanation of convolution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25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Rectangular Function convolution animation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" name="Convolution_Animation1.avi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link="rId2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539552" y="1628800"/>
            <a:ext cx="7012452" cy="449235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26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Signal and channel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Signals can either be: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smtClean="0"/>
              <a:t>baseband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err="1" smtClean="0"/>
              <a:t>bandpass</a:t>
            </a:r>
            <a:r>
              <a:rPr lang="en-GB" dirty="0" smtClean="0"/>
              <a:t> </a:t>
            </a:r>
          </a:p>
          <a:p>
            <a:r>
              <a:rPr lang="en-GB" dirty="0" smtClean="0"/>
              <a:t>and similarly channels can be: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smtClean="0"/>
              <a:t>baseband</a:t>
            </a:r>
          </a:p>
          <a:p>
            <a:pPr marL="761238" lvl="1" indent="-514350">
              <a:buFont typeface="+mj-lt"/>
              <a:buAutoNum type="arabicPeriod"/>
            </a:pPr>
            <a:r>
              <a:rPr lang="en-GB" dirty="0" err="1" smtClean="0"/>
              <a:t>bandpass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27</a:t>
            </a:fld>
            <a:endParaRPr kumimoji="0"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Baseband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baseband signal is one where its spectrum is centred around 0Hz known as the DC (Direct Current) value</a:t>
            </a:r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1259632" y="3645818"/>
            <a:ext cx="6437732" cy="2744802"/>
            <a:chOff x="1259632" y="3645818"/>
            <a:chExt cx="6437732" cy="2744802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1259632" y="594928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3095836" y="497717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259632" y="429309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4427984" y="393305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427984" y="594928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267744" y="378904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940152" y="6021288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5" name="Isosceles Triangle 14"/>
            <p:cNvSpPr/>
            <p:nvPr/>
          </p:nvSpPr>
          <p:spPr>
            <a:xfrm>
              <a:off x="3635896" y="429309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28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where the spectrum is centred around a different frequency (</a:t>
            </a:r>
            <a:r>
              <a:rPr lang="en-GB" dirty="0" err="1" smtClean="0"/>
              <a:t>fc</a:t>
            </a:r>
            <a:r>
              <a:rPr lang="en-GB" dirty="0" smtClean="0"/>
              <a:t>) other than DC</a:t>
            </a:r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259632" y="3429000"/>
            <a:ext cx="6509740" cy="2888818"/>
            <a:chOff x="827584" y="2925738"/>
            <a:chExt cx="6509740" cy="2888818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763688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580112" y="5445224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2" name="Isosceles Triangle 11"/>
            <p:cNvSpPr/>
            <p:nvPr/>
          </p:nvSpPr>
          <p:spPr>
            <a:xfrm>
              <a:off x="4788024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Isosceles Triangle 12"/>
            <p:cNvSpPr/>
            <p:nvPr/>
          </p:nvSpPr>
          <p:spPr>
            <a:xfrm>
              <a:off x="1619672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5436096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2267744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</p:grpSp>
      <p:sp>
        <p:nvSpPr>
          <p:cNvPr id="17" name="Slide Number Placeholder 1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29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Baseband channels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baseband channel is where the channel only allows frequencies through which are baseband signals. 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187624" y="3356992"/>
            <a:ext cx="6437732" cy="3105636"/>
            <a:chOff x="827584" y="2564904"/>
            <a:chExt cx="6437732" cy="3105636"/>
          </a:xfrm>
        </p:grpSpPr>
        <p:cxnSp>
          <p:nvCxnSpPr>
            <p:cNvPr id="6" name="Straight Arrow Connector 5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1763688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508104" y="5301208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3" name="Isosceles Triangle 12"/>
            <p:cNvSpPr/>
            <p:nvPr/>
          </p:nvSpPr>
          <p:spPr>
            <a:xfrm>
              <a:off x="3203848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771800" y="3573016"/>
              <a:ext cx="2376264" cy="1656184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Line Callout 1 14"/>
            <p:cNvSpPr/>
            <p:nvPr/>
          </p:nvSpPr>
          <p:spPr>
            <a:xfrm>
              <a:off x="5652120" y="2564904"/>
              <a:ext cx="1296144" cy="1152128"/>
            </a:xfrm>
            <a:prstGeom prst="borderCallout1">
              <a:avLst>
                <a:gd name="adj1" fmla="val 48656"/>
                <a:gd name="adj2" fmla="val -3221"/>
                <a:gd name="adj3" fmla="val 112500"/>
                <a:gd name="adj4" fmla="val -38333"/>
              </a:avLst>
            </a:prstGeom>
            <a:solidFill>
              <a:schemeClr val="tx2"/>
            </a:solidFill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Channel response – low pass filter</a:t>
              </a:r>
              <a:endParaRPr lang="en-GB" dirty="0"/>
            </a:p>
          </p:txBody>
        </p:sp>
      </p:grp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30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Baseband channels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Baseband channel with </a:t>
            </a:r>
            <a:r>
              <a:rPr lang="en-GB" dirty="0" err="1" smtClean="0"/>
              <a:t>bandpass</a:t>
            </a:r>
            <a:r>
              <a:rPr lang="en-GB" dirty="0" smtClean="0"/>
              <a:t> signal – the signal is filtered and will not pass thought the channel</a:t>
            </a:r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1079612" y="3140968"/>
            <a:ext cx="6984776" cy="3249652"/>
            <a:chOff x="827584" y="2420888"/>
            <a:chExt cx="6984776" cy="3249652"/>
          </a:xfrm>
        </p:grpSpPr>
        <p:cxnSp>
          <p:nvCxnSpPr>
            <p:cNvPr id="12" name="Straight Arrow Connector 11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691680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5508104" y="5301208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771800" y="3573016"/>
              <a:ext cx="2376264" cy="1656184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Line Callout 1 20"/>
            <p:cNvSpPr/>
            <p:nvPr/>
          </p:nvSpPr>
          <p:spPr>
            <a:xfrm>
              <a:off x="6516216" y="2420888"/>
              <a:ext cx="1296144" cy="1152128"/>
            </a:xfrm>
            <a:prstGeom prst="borderCallout1">
              <a:avLst>
                <a:gd name="adj1" fmla="val 48656"/>
                <a:gd name="adj2" fmla="val -3221"/>
                <a:gd name="adj3" fmla="val 98697"/>
                <a:gd name="adj4" fmla="val -105813"/>
              </a:avLst>
            </a:prstGeom>
            <a:solidFill>
              <a:schemeClr val="tx2"/>
            </a:solidFill>
            <a:ln>
              <a:solidFill>
                <a:schemeClr val="tx1"/>
              </a:solidFill>
              <a:tailEnd type="triangle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Channel response – low pass filter</a:t>
              </a:r>
              <a:endParaRPr lang="en-GB" dirty="0"/>
            </a:p>
          </p:txBody>
        </p:sp>
        <p:sp>
          <p:nvSpPr>
            <p:cNvPr id="22" name="Isosceles Triangle 21"/>
            <p:cNvSpPr/>
            <p:nvPr/>
          </p:nvSpPr>
          <p:spPr>
            <a:xfrm>
              <a:off x="5292080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971600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31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Channels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channels will allow </a:t>
            </a:r>
            <a:r>
              <a:rPr lang="en-GB" dirty="0" err="1" smtClean="0"/>
              <a:t>bandpass</a:t>
            </a:r>
            <a:r>
              <a:rPr lang="en-GB" dirty="0" smtClean="0"/>
              <a:t> signals to pass if their centre frequency is inside the range of the channel.</a:t>
            </a:r>
            <a:endParaRPr lang="en-GB" dirty="0"/>
          </a:p>
        </p:txBody>
      </p:sp>
      <p:grpSp>
        <p:nvGrpSpPr>
          <p:cNvPr id="15" name="Group 14"/>
          <p:cNvGrpSpPr/>
          <p:nvPr/>
        </p:nvGrpSpPr>
        <p:grpSpPr>
          <a:xfrm>
            <a:off x="1259632" y="3251476"/>
            <a:ext cx="6984776" cy="3321660"/>
            <a:chOff x="827584" y="2492896"/>
            <a:chExt cx="6984776" cy="3321660"/>
          </a:xfrm>
        </p:grpSpPr>
        <p:cxnSp>
          <p:nvCxnSpPr>
            <p:cNvPr id="4" name="Straight Arrow Connector 3"/>
            <p:cNvCxnSpPr/>
            <p:nvPr/>
          </p:nvCxnSpPr>
          <p:spPr>
            <a:xfrm>
              <a:off x="827584" y="5229200"/>
              <a:ext cx="6336704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/>
            <p:cNvCxnSpPr/>
            <p:nvPr/>
          </p:nvCxnSpPr>
          <p:spPr>
            <a:xfrm rot="5400000" flipH="1">
              <a:off x="2663788" y="4257092"/>
              <a:ext cx="2664296" cy="158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>
              <a:off x="827584" y="3573016"/>
              <a:ext cx="6336704" cy="0"/>
            </a:xfrm>
            <a:prstGeom prst="line">
              <a:avLst/>
            </a:prstGeom>
            <a:ln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6"/>
            <p:cNvSpPr txBox="1"/>
            <p:nvPr/>
          </p:nvSpPr>
          <p:spPr>
            <a:xfrm>
              <a:off x="3995936" y="3212976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1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995936" y="5229200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0</a:t>
              </a:r>
              <a:endParaRPr lang="en-GB" dirty="0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1763688" y="3068960"/>
              <a:ext cx="214225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Relative Amplitude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5580112" y="5445224"/>
              <a:ext cx="17572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/>
                <a:t>Frequency (Hz)</a:t>
              </a:r>
              <a:endParaRPr lang="en-GB" dirty="0"/>
            </a:p>
          </p:txBody>
        </p:sp>
        <p:sp>
          <p:nvSpPr>
            <p:cNvPr id="11" name="Isosceles Triangle 10"/>
            <p:cNvSpPr/>
            <p:nvPr/>
          </p:nvSpPr>
          <p:spPr>
            <a:xfrm>
              <a:off x="4788024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Isosceles Triangle 11"/>
            <p:cNvSpPr/>
            <p:nvPr/>
          </p:nvSpPr>
          <p:spPr>
            <a:xfrm>
              <a:off x="1475656" y="3573016"/>
              <a:ext cx="1584176" cy="1656184"/>
            </a:xfrm>
            <a:prstGeom prst="triangle">
              <a:avLst>
                <a:gd name="adj" fmla="val 50728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436096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2267744" y="5229200"/>
              <a:ext cx="38343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 smtClean="0"/>
                <a:t>fc</a:t>
              </a:r>
              <a:endParaRPr lang="en-GB" dirty="0"/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5400000" flipH="1" flipV="1">
              <a:off x="3743908" y="4401108"/>
              <a:ext cx="1656184" cy="0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 flipV="1">
              <a:off x="2447764" y="4401108"/>
              <a:ext cx="1656184" cy="0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971600" y="3573016"/>
              <a:ext cx="2312640" cy="8384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10800000">
              <a:off x="4572000" y="3573016"/>
              <a:ext cx="2312640" cy="8384"/>
            </a:xfrm>
            <a:prstGeom prst="line">
              <a:avLst/>
            </a:prstGeom>
            <a:ln w="40005"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Line Callout 1 23"/>
            <p:cNvSpPr/>
            <p:nvPr/>
          </p:nvSpPr>
          <p:spPr>
            <a:xfrm>
              <a:off x="6300192" y="2492896"/>
              <a:ext cx="1512168" cy="1224136"/>
            </a:xfrm>
            <a:prstGeom prst="borderCallout1">
              <a:avLst>
                <a:gd name="adj1" fmla="val 18750"/>
                <a:gd name="adj2" fmla="val -8333"/>
                <a:gd name="adj3" fmla="val 86518"/>
                <a:gd name="adj4" fmla="val -77770"/>
              </a:avLst>
            </a:prstGeom>
            <a:ln>
              <a:tailEnd type="triangle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Channel response high pass filter</a:t>
              </a:r>
              <a:endParaRPr lang="en-GB" dirty="0"/>
            </a:p>
          </p:txBody>
        </p:sp>
      </p:grpSp>
      <p:sp>
        <p:nvSpPr>
          <p:cNvPr id="20" name="Slide Number Placeholder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32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Bandpass</a:t>
            </a:r>
            <a:r>
              <a:rPr lang="en-GB" dirty="0" smtClean="0"/>
              <a:t> Channel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telephone system is a </a:t>
            </a:r>
            <a:r>
              <a:rPr lang="en-GB" dirty="0" err="1" smtClean="0"/>
              <a:t>bandpass</a:t>
            </a:r>
            <a:r>
              <a:rPr lang="en-GB" dirty="0" smtClean="0"/>
              <a:t> channel whereas speech is baseband.</a:t>
            </a:r>
          </a:p>
          <a:p>
            <a:r>
              <a:rPr lang="en-GB" dirty="0" smtClean="0"/>
              <a:t>The effect is that the low frequency parts of speech are removed and only frequencies from 300Hz to 3200Hs are allowed through.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33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signals are baseband and unfortunately most channels (especially radio channels) are </a:t>
            </a:r>
            <a:r>
              <a:rPr lang="en-GB" dirty="0" err="1" smtClean="0"/>
              <a:t>bandpass</a:t>
            </a:r>
            <a:r>
              <a:rPr lang="en-GB" dirty="0" smtClean="0"/>
              <a:t>.</a:t>
            </a:r>
          </a:p>
          <a:p>
            <a:r>
              <a:rPr lang="en-GB" dirty="0" smtClean="0"/>
              <a:t>Frequency translation is a process of moving a signal from baseband to </a:t>
            </a:r>
            <a:r>
              <a:rPr lang="en-GB" dirty="0" err="1" smtClean="0"/>
              <a:t>bandpass</a:t>
            </a:r>
            <a:endParaRPr lang="en-GB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34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Frequency translation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Imagine that we have a baseband signal and that we multiply the signal by a sinusoid</a:t>
            </a:r>
          </a:p>
          <a:p>
            <a:r>
              <a:rPr lang="en-GB" dirty="0" smtClean="0"/>
              <a:t>We want to see the effect of this in the frequency domain</a:t>
            </a:r>
          </a:p>
          <a:p>
            <a:r>
              <a:rPr lang="en-GB" dirty="0" smtClean="0"/>
              <a:t>We know that multiplication in the time domain is ‘convolution’ in the frequency domain.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35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onvolution with a Delta </a:t>
            </a:r>
            <a:r>
              <a:rPr lang="en-GB" dirty="0"/>
              <a:t>F</a:t>
            </a:r>
            <a:r>
              <a:rPr lang="en-GB" dirty="0" smtClean="0"/>
              <a:t>unction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Convolution with a delta function re-centres the function at the point of the delta function.</a:t>
            </a:r>
          </a:p>
          <a:p>
            <a:r>
              <a:rPr lang="en-GB" dirty="0" smtClean="0"/>
              <a:t>Consequently, convolution of two delta functions with our baseband signal gives the following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36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Arrow Connector 3"/>
          <p:cNvCxnSpPr/>
          <p:nvPr/>
        </p:nvCxnSpPr>
        <p:spPr>
          <a:xfrm>
            <a:off x="827584" y="2303462"/>
            <a:ext cx="63367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/>
          <p:cNvCxnSpPr/>
          <p:nvPr/>
        </p:nvCxnSpPr>
        <p:spPr>
          <a:xfrm rot="5400000" flipH="1">
            <a:off x="2663788" y="1331354"/>
            <a:ext cx="26642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827584" y="647278"/>
            <a:ext cx="6336704" cy="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995936" y="28723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995936" y="2636912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0.5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 rot="16200000">
            <a:off x="2677428" y="1029682"/>
            <a:ext cx="214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Relative Amplitude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8104" y="2375470"/>
            <a:ext cx="1757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Frequency (Hz)</a:t>
            </a:r>
            <a:endParaRPr lang="en-GB" dirty="0"/>
          </a:p>
        </p:txBody>
      </p:sp>
      <p:sp>
        <p:nvSpPr>
          <p:cNvPr id="11" name="Isosceles Triangle 10"/>
          <p:cNvSpPr/>
          <p:nvPr/>
        </p:nvSpPr>
        <p:spPr>
          <a:xfrm>
            <a:off x="3203848" y="647278"/>
            <a:ext cx="1584176" cy="1656184"/>
          </a:xfrm>
          <a:prstGeom prst="triangle">
            <a:avLst>
              <a:gd name="adj" fmla="val 5072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771800" y="647278"/>
            <a:ext cx="2376264" cy="1656184"/>
          </a:xfrm>
          <a:prstGeom prst="rect">
            <a:avLst/>
          </a:prstGeom>
          <a:noFill/>
          <a:ln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6" name="Straight Arrow Connector 35"/>
          <p:cNvCxnSpPr/>
          <p:nvPr/>
        </p:nvCxnSpPr>
        <p:spPr>
          <a:xfrm>
            <a:off x="827584" y="4293096"/>
            <a:ext cx="63367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rot="5400000" flipH="1">
            <a:off x="2663788" y="3320988"/>
            <a:ext cx="26642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rot="5400000" flipH="1" flipV="1">
            <a:off x="5040846" y="3464210"/>
            <a:ext cx="16561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rot="5400000" flipH="1" flipV="1">
            <a:off x="1224422" y="3464210"/>
            <a:ext cx="165618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827584" y="2636912"/>
            <a:ext cx="6336704" cy="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3995936" y="429309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5724128" y="4293096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fc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1835696" y="4293096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fc</a:t>
            </a:r>
            <a:endParaRPr lang="en-GB" dirty="0"/>
          </a:p>
        </p:txBody>
      </p:sp>
      <p:cxnSp>
        <p:nvCxnSpPr>
          <p:cNvPr id="51" name="Straight Arrow Connector 50"/>
          <p:cNvCxnSpPr/>
          <p:nvPr/>
        </p:nvCxnSpPr>
        <p:spPr>
          <a:xfrm>
            <a:off x="827584" y="6488668"/>
            <a:ext cx="63367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/>
          <p:cNvCxnSpPr/>
          <p:nvPr/>
        </p:nvCxnSpPr>
        <p:spPr>
          <a:xfrm rot="5400000" flipH="1">
            <a:off x="2663788" y="5516560"/>
            <a:ext cx="26642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>
            <a:off x="827584" y="4832484"/>
            <a:ext cx="6336704" cy="0"/>
          </a:xfrm>
          <a:prstGeom prst="line">
            <a:avLst/>
          </a:prstGeom>
          <a:ln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/>
          <p:cNvSpPr txBox="1"/>
          <p:nvPr/>
        </p:nvSpPr>
        <p:spPr>
          <a:xfrm>
            <a:off x="3995936" y="47971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0.5</a:t>
            </a:r>
            <a:endParaRPr lang="en-GB" dirty="0"/>
          </a:p>
        </p:txBody>
      </p:sp>
      <p:sp>
        <p:nvSpPr>
          <p:cNvPr id="57" name="TextBox 56"/>
          <p:cNvSpPr txBox="1"/>
          <p:nvPr/>
        </p:nvSpPr>
        <p:spPr>
          <a:xfrm>
            <a:off x="3995936" y="648866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62" name="Isosceles Triangle 61"/>
          <p:cNvSpPr/>
          <p:nvPr/>
        </p:nvSpPr>
        <p:spPr>
          <a:xfrm>
            <a:off x="1259632" y="4869160"/>
            <a:ext cx="1584176" cy="1656184"/>
          </a:xfrm>
          <a:prstGeom prst="triangle">
            <a:avLst>
              <a:gd name="adj" fmla="val 5072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Isosceles Triangle 62"/>
          <p:cNvSpPr/>
          <p:nvPr/>
        </p:nvSpPr>
        <p:spPr>
          <a:xfrm>
            <a:off x="5076056" y="4869160"/>
            <a:ext cx="1584176" cy="1656184"/>
          </a:xfrm>
          <a:prstGeom prst="triangle">
            <a:avLst>
              <a:gd name="adj" fmla="val 50728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4" name="TextBox 63"/>
          <p:cNvSpPr txBox="1"/>
          <p:nvPr/>
        </p:nvSpPr>
        <p:spPr>
          <a:xfrm>
            <a:off x="1835696" y="6488668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fc</a:t>
            </a:r>
            <a:endParaRPr lang="en-GB" dirty="0"/>
          </a:p>
        </p:txBody>
      </p:sp>
      <p:sp>
        <p:nvSpPr>
          <p:cNvPr id="65" name="TextBox 64"/>
          <p:cNvSpPr txBox="1"/>
          <p:nvPr/>
        </p:nvSpPr>
        <p:spPr>
          <a:xfrm>
            <a:off x="5724128" y="6488668"/>
            <a:ext cx="383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fc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37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Convolution with a Delta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88"/>
            <a:ext cx="5050904" cy="4324350"/>
          </a:xfrm>
        </p:spPr>
        <p:txBody>
          <a:bodyPr/>
          <a:lstStyle/>
          <a:p>
            <a:r>
              <a:rPr lang="en-GB" dirty="0" smtClean="0"/>
              <a:t>So we have achieved the moving of a baseband signal into a </a:t>
            </a:r>
            <a:r>
              <a:rPr lang="en-GB" dirty="0" err="1" smtClean="0"/>
              <a:t>bandpass</a:t>
            </a:r>
            <a:r>
              <a:rPr lang="en-GB" dirty="0" smtClean="0"/>
              <a:t> channel</a:t>
            </a:r>
          </a:p>
          <a:p>
            <a:r>
              <a:rPr lang="en-GB" dirty="0" smtClean="0"/>
              <a:t>This was achieved by multiplication of our signal by a sinusoid – this process was called heterodyning in the early days of radio but is now known as </a:t>
            </a:r>
            <a:r>
              <a:rPr lang="en-GB" b="1" u="sng" dirty="0" smtClean="0"/>
              <a:t>modulation</a:t>
            </a:r>
          </a:p>
          <a:p>
            <a:endParaRPr lang="en-GB" dirty="0"/>
          </a:p>
        </p:txBody>
      </p:sp>
      <p:pic>
        <p:nvPicPr>
          <p:cNvPr id="35842" name="Picture 2" descr="http://wadsworthsales.com/images/Z%20marconi-RADIO-SE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780928"/>
            <a:ext cx="3054499" cy="230185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38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Mathematically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 noChangeAspect="1"/>
          </p:cNvGraphicFramePr>
          <p:nvPr>
            <p:ph idx="1"/>
          </p:nvPr>
        </p:nvGraphicFramePr>
        <p:xfrm>
          <a:off x="1508125" y="2636838"/>
          <a:ext cx="4470400" cy="67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64" name="Equation" r:id="rId3" imgW="1511280" imgH="228600" progId="Equation.3">
                  <p:embed/>
                </p:oleObj>
              </mc:Choice>
              <mc:Fallback>
                <p:oleObj name="Equation" r:id="rId3" imgW="1511280" imgH="228600" progId="Equation.3">
                  <p:embed/>
                  <p:pic>
                    <p:nvPicPr>
                      <p:cNvPr id="0" name="Content Placeholder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08125" y="2636838"/>
                        <a:ext cx="4470400" cy="67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itle 1"/>
          <p:cNvSpPr txBox="1">
            <a:spLocks/>
          </p:cNvSpPr>
          <p:nvPr/>
        </p:nvSpPr>
        <p:spPr>
          <a:xfrm>
            <a:off x="683568" y="1700808"/>
            <a:ext cx="7239000" cy="504056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274320" marR="0" lvl="0" indent="-274320" defTabSz="914400" fontAlgn="auto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en-GB" sz="2600" dirty="0" smtClean="0"/>
              <a:t>In the time domain</a:t>
            </a:r>
            <a:endParaRPr lang="en-GB" sz="2600" dirty="0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83568" y="3429000"/>
            <a:ext cx="7239000" cy="504056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274320" marR="0" lvl="0" indent="-274320" defTabSz="914400" fontAlgn="auto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en-GB" sz="2600" dirty="0" smtClean="0"/>
              <a:t>In the frequency domain</a:t>
            </a:r>
            <a:endParaRPr lang="en-GB" sz="2600" dirty="0"/>
          </a:p>
        </p:txBody>
      </p:sp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0124389"/>
              </p:ext>
            </p:extLst>
          </p:nvPr>
        </p:nvGraphicFramePr>
        <p:xfrm>
          <a:off x="309563" y="4102100"/>
          <a:ext cx="6796087" cy="1104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65" name="Equation" r:id="rId5" imgW="2654280" imgH="431640" progId="Equation.3">
                  <p:embed/>
                </p:oleObj>
              </mc:Choice>
              <mc:Fallback>
                <p:oleObj name="Equation" r:id="rId5" imgW="265428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9563" y="4102100"/>
                        <a:ext cx="6796087" cy="1104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39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769</TotalTime>
  <Words>1608</Words>
  <Application>Microsoft Office PowerPoint</Application>
  <PresentationFormat>On-screen Show (4:3)</PresentationFormat>
  <Paragraphs>241</Paragraphs>
  <Slides>39</Slides>
  <Notes>2</Notes>
  <HiddenSlides>0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Calibri</vt:lpstr>
      <vt:lpstr>Cordia New</vt:lpstr>
      <vt:lpstr>Georgia</vt:lpstr>
      <vt:lpstr>Symbol</vt:lpstr>
      <vt:lpstr>Times New Roman</vt:lpstr>
      <vt:lpstr>Trebuchet MS</vt:lpstr>
      <vt:lpstr>Wingdings 2</vt:lpstr>
      <vt:lpstr>Theme1</vt:lpstr>
      <vt:lpstr>Equation</vt:lpstr>
      <vt:lpstr>Microsoft Equation 3.0</vt:lpstr>
      <vt:lpstr>Communications Principles</vt:lpstr>
      <vt:lpstr>Communication System Block Diagram from http://www3.rad.com/networks/2002/errors/intro.htm</vt:lpstr>
      <vt:lpstr>The Source Encoder</vt:lpstr>
      <vt:lpstr>The Channel Encoder</vt:lpstr>
      <vt:lpstr>The Modulator</vt:lpstr>
      <vt:lpstr>The Channel</vt:lpstr>
      <vt:lpstr>Electromagnetism</vt:lpstr>
      <vt:lpstr>What Is Electromagnetic Radiation?</vt:lpstr>
      <vt:lpstr>Electromagnetic theory</vt:lpstr>
      <vt:lpstr>Waves and fields</vt:lpstr>
      <vt:lpstr>Transmission</vt:lpstr>
      <vt:lpstr>Reception</vt:lpstr>
      <vt:lpstr>The Sinusoid</vt:lpstr>
      <vt:lpstr>The Sinusoid</vt:lpstr>
      <vt:lpstr>Equations of the Sine Wave</vt:lpstr>
      <vt:lpstr>The Spectrum</vt:lpstr>
      <vt:lpstr>The Spectrum</vt:lpstr>
      <vt:lpstr>Electromagnetic Spectrum</vt:lpstr>
      <vt:lpstr>The Fourier Transform</vt:lpstr>
      <vt:lpstr>Spectrum of a Sinusoid</vt:lpstr>
      <vt:lpstr>The Delta Function</vt:lpstr>
      <vt:lpstr>Shifted and scaled</vt:lpstr>
      <vt:lpstr>Representation of the Spectrum</vt:lpstr>
      <vt:lpstr>Systems and Transforms</vt:lpstr>
      <vt:lpstr>A Visual explanation of convolution</vt:lpstr>
      <vt:lpstr>Rectangular Function convolution animation</vt:lpstr>
      <vt:lpstr>Signal and channel types</vt:lpstr>
      <vt:lpstr>Baseband Signals</vt:lpstr>
      <vt:lpstr>Bandpass Signals</vt:lpstr>
      <vt:lpstr>Baseband channels</vt:lpstr>
      <vt:lpstr>Baseband channels</vt:lpstr>
      <vt:lpstr>Bandpass Channels</vt:lpstr>
      <vt:lpstr>Bandpass Channel example</vt:lpstr>
      <vt:lpstr>Frequency translation</vt:lpstr>
      <vt:lpstr>Frequency translation</vt:lpstr>
      <vt:lpstr>Convolution with a Delta Function</vt:lpstr>
      <vt:lpstr>PowerPoint Presentation</vt:lpstr>
      <vt:lpstr>Convolution with a Delta Function</vt:lpstr>
      <vt:lpstr>Mathematically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Ian Wells</cp:lastModifiedBy>
  <cp:revision>90</cp:revision>
  <dcterms:created xsi:type="dcterms:W3CDTF">2010-12-01T11:07:48Z</dcterms:created>
  <dcterms:modified xsi:type="dcterms:W3CDTF">2016-08-23T19:02:24Z</dcterms:modified>
</cp:coreProperties>
</file>