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318" r:id="rId3"/>
    <p:sldId id="257" r:id="rId4"/>
    <p:sldId id="311" r:id="rId5"/>
    <p:sldId id="313" r:id="rId6"/>
    <p:sldId id="279" r:id="rId7"/>
    <p:sldId id="258" r:id="rId8"/>
    <p:sldId id="259" r:id="rId9"/>
    <p:sldId id="260" r:id="rId10"/>
    <p:sldId id="262" r:id="rId11"/>
    <p:sldId id="263" r:id="rId12"/>
    <p:sldId id="264" r:id="rId13"/>
    <p:sldId id="265" r:id="rId14"/>
    <p:sldId id="314" r:id="rId15"/>
    <p:sldId id="267" r:id="rId16"/>
    <p:sldId id="268" r:id="rId17"/>
    <p:sldId id="269" r:id="rId18"/>
    <p:sldId id="270" r:id="rId19"/>
    <p:sldId id="271" r:id="rId20"/>
    <p:sldId id="272" r:id="rId21"/>
    <p:sldId id="266" r:id="rId22"/>
    <p:sldId id="273" r:id="rId23"/>
    <p:sldId id="274" r:id="rId24"/>
    <p:sldId id="315" r:id="rId25"/>
    <p:sldId id="275" r:id="rId26"/>
    <p:sldId id="317" r:id="rId27"/>
    <p:sldId id="304" r:id="rId28"/>
    <p:sldId id="276" r:id="rId29"/>
    <p:sldId id="280" r:id="rId30"/>
    <p:sldId id="298" r:id="rId31"/>
    <p:sldId id="322" r:id="rId32"/>
    <p:sldId id="299" r:id="rId33"/>
    <p:sldId id="277" r:id="rId34"/>
    <p:sldId id="323" r:id="rId35"/>
    <p:sldId id="324" r:id="rId36"/>
    <p:sldId id="300" r:id="rId37"/>
    <p:sldId id="301" r:id="rId38"/>
    <p:sldId id="281" r:id="rId39"/>
    <p:sldId id="308" r:id="rId40"/>
    <p:sldId id="325" r:id="rId41"/>
    <p:sldId id="320" r:id="rId42"/>
    <p:sldId id="321" r:id="rId43"/>
    <p:sldId id="282" r:id="rId44"/>
    <p:sldId id="283" r:id="rId45"/>
    <p:sldId id="284" r:id="rId46"/>
    <p:sldId id="309" r:id="rId47"/>
    <p:sldId id="285" r:id="rId48"/>
    <p:sldId id="286" r:id="rId49"/>
    <p:sldId id="287" r:id="rId50"/>
    <p:sldId id="288" r:id="rId51"/>
    <p:sldId id="289" r:id="rId52"/>
    <p:sldId id="290" r:id="rId53"/>
    <p:sldId id="291" r:id="rId54"/>
    <p:sldId id="292" r:id="rId55"/>
    <p:sldId id="293" r:id="rId56"/>
    <p:sldId id="294" r:id="rId57"/>
    <p:sldId id="295" r:id="rId58"/>
    <p:sldId id="296" r:id="rId59"/>
    <p:sldId id="297" r:id="rId60"/>
    <p:sldId id="326" r:id="rId61"/>
    <p:sldId id="327" r:id="rId62"/>
    <p:sldId id="312" r:id="rId63"/>
    <p:sldId id="278" r:id="rId6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2" d="100"/>
          <a:sy n="62" d="100"/>
        </p:scale>
        <p:origin x="44"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5/8/2024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760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984007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3017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596385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5976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455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1897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5024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607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965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0792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8464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60207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3217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1260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06670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7393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5/8/2024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1049622"/>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youtube.com/watch?v=iTBk3HmJ7p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a1YIJXxmaY" TargetMode="External"/><Relationship Id="rId2" Type="http://schemas.openxmlformats.org/officeDocument/2006/relationships/hyperlink" Target="https://www.youtube.com/watch?v=9f4l_STVt9w"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bbc.co.uk/programmes/p01110yh" TargetMode="External"/><Relationship Id="rId2" Type="http://schemas.openxmlformats.org/officeDocument/2006/relationships/hyperlink" Target="https://www.bbc.co.uk/ethics/euthanasia/against/against_1.shtml"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euthanasia.procon.org/historical-timeline/"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youtube.com/watch?v=EckVDi1RxJM"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s://www.youtube.com/watch?v=5EfgMmhituo"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s://www.youtube.com/watch?v=X_-q9xeOgG4"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8" Type="http://schemas.openxmlformats.org/officeDocument/2006/relationships/hyperlink" Target="https://www.nhs.uk/conditions/brain-death/" TargetMode="External"/><Relationship Id="rId13" Type="http://schemas.openxmlformats.org/officeDocument/2006/relationships/hyperlink" Target="https://journals.sagepub.com/doi/full/10.1177/0030222817691870" TargetMode="External"/><Relationship Id="rId3" Type="http://schemas.openxmlformats.org/officeDocument/2006/relationships/hyperlink" Target="https://care.org.uk/cause/assisted-suicide/arguments-for-and-against-assisted-suicide-and-euthanasia" TargetMode="External"/><Relationship Id="rId7" Type="http://schemas.openxmlformats.org/officeDocument/2006/relationships/hyperlink" Target="https://www.mariecurie.org.uk/talkabout/articles/what-is-a-death-doula/288358#:~:text=In%20the%20UK%2C%20End%20of,Living%20Well%20Dying%20Training%20programme%20" TargetMode="External"/><Relationship Id="rId12" Type="http://schemas.openxmlformats.org/officeDocument/2006/relationships/hyperlink" Target="https://www.statista.com/chart/28133/assisted-dying-world-map/" TargetMode="External"/><Relationship Id="rId2" Type="http://schemas.openxmlformats.org/officeDocument/2006/relationships/hyperlink" Target="https://www.ageuk.org.uk/information-advice/money-legal/legal-issues/advance-decisions/"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health-profile-for-england/chapter-2-major-causes-of-death-and-how-they-have-changed" TargetMode="External"/><Relationship Id="rId11" Type="http://schemas.openxmlformats.org/officeDocument/2006/relationships/hyperlink" Target="https://www.sciencedirect.com/topics/neuroscience/grief" TargetMode="External"/><Relationship Id="rId5" Type="http://schemas.openxmlformats.org/officeDocument/2006/relationships/hyperlink" Target="https://www.dyingmatters.org/page/SchoolLessonPlan" TargetMode="External"/><Relationship Id="rId10" Type="http://schemas.openxmlformats.org/officeDocument/2006/relationships/hyperlink" Target="https://www.ons.gov.uk/peoplepopulationandcommunity/birthsdeathsandmarriages/deaths/bulletins/suicidesintheunitedkingdom/2018registrations#suicide-patterns-by-age" TargetMode="External"/><Relationship Id="rId4" Type="http://schemas.openxmlformats.org/officeDocument/2006/relationships/hyperlink" Target="https://www.dignityindying.org.uk/news/poll-assisted-dying-support-84-britons/" TargetMode="External"/><Relationship Id="rId9" Type="http://schemas.openxmlformats.org/officeDocument/2006/relationships/hyperlink" Target="https://www.nhs.uk/conditions/euthanasia-and-assisted-suicide/" TargetMode="External"/><Relationship Id="rId14" Type="http://schemas.openxmlformats.org/officeDocument/2006/relationships/hyperlink" Target="https://docs.cdn.yougov.com/9zj99qnobf/YouGov%20-%20Doctor-assisted%20suicid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000" b="1" dirty="0">
                <a:latin typeface="Arial" panose="020B0604020202020204" pitchFamily="34" charset="0"/>
                <a:cs typeface="Arial" panose="020B0604020202020204" pitchFamily="34" charset="0"/>
              </a:rPr>
              <a:t>Death and Dying</a:t>
            </a:r>
          </a:p>
        </p:txBody>
      </p:sp>
      <p:sp>
        <p:nvSpPr>
          <p:cNvPr id="3" name="Subtitle 2"/>
          <p:cNvSpPr>
            <a:spLocks noGrp="1"/>
          </p:cNvSpPr>
          <p:nvPr>
            <p:ph type="subTitle" idx="1"/>
          </p:nvPr>
        </p:nvSpPr>
        <p:spPr/>
        <p:txBody>
          <a:bodyPr/>
          <a:lstStyle/>
          <a:p>
            <a:pPr lvl="0" defTabSz="914400" eaLnBrk="0" fontAlgn="base" hangingPunct="0">
              <a:spcAft>
                <a:spcPct val="0"/>
              </a:spcAft>
              <a:buClr>
                <a:srgbClr val="B2B2B2"/>
              </a:buClr>
              <a:buSzPct val="75000"/>
            </a:pPr>
            <a:r>
              <a:rPr lang="en-US" altLang="en-US" sz="3200" b="1" kern="0" dirty="0">
                <a:solidFill>
                  <a:srgbClr val="000000"/>
                </a:solidFill>
                <a:latin typeface="Arial" panose="020B0604020202020204" pitchFamily="34" charset="0"/>
                <a:cs typeface="Arial" panose="020B0604020202020204" pitchFamily="34" charset="0"/>
              </a:rPr>
              <a:t>Death in middle and old age</a:t>
            </a:r>
          </a:p>
        </p:txBody>
      </p:sp>
    </p:spTree>
    <p:extLst>
      <p:ext uri="{BB962C8B-B14F-4D97-AF65-F5344CB8AC3E}">
        <p14:creationId xmlns:p14="http://schemas.microsoft.com/office/powerpoint/2010/main" val="475243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8B223-6F87-41AF-8CD9-22B1A38808CD}"/>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Some things that we will explore…</a:t>
            </a:r>
          </a:p>
        </p:txBody>
      </p:sp>
      <p:sp>
        <p:nvSpPr>
          <p:cNvPr id="3" name="Content Placeholder 2">
            <a:extLst>
              <a:ext uri="{FF2B5EF4-FFF2-40B4-BE49-F238E27FC236}">
                <a16:creationId xmlns:a16="http://schemas.microsoft.com/office/drawing/2014/main" id="{CB6AC324-02C0-4DEF-8933-9CE5CCB429D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is Death and what does it mean at different life stages?</a:t>
            </a:r>
          </a:p>
          <a:p>
            <a:r>
              <a:rPr lang="en-GB" dirty="0">
                <a:latin typeface="Arial" panose="020B0604020202020204" pitchFamily="34" charset="0"/>
                <a:cs typeface="Arial" panose="020B0604020202020204" pitchFamily="34" charset="0"/>
              </a:rPr>
              <a:t> How do people face the idea of their own death?</a:t>
            </a:r>
          </a:p>
          <a:p>
            <a:r>
              <a:rPr lang="en-GB" dirty="0">
                <a:latin typeface="Arial" panose="020B0604020202020204" pitchFamily="34" charset="0"/>
                <a:cs typeface="Arial" panose="020B0604020202020204" pitchFamily="34" charset="0"/>
              </a:rPr>
              <a:t>How do survivors react to death?</a:t>
            </a:r>
          </a:p>
          <a:p>
            <a:r>
              <a:rPr lang="en-GB" dirty="0">
                <a:latin typeface="Arial" panose="020B0604020202020204" pitchFamily="34" charset="0"/>
                <a:cs typeface="Arial" panose="020B0604020202020204" pitchFamily="34" charset="0"/>
              </a:rPr>
              <a:t>How can people prepare for, and cope with death?</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26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23159" y="1697795"/>
            <a:ext cx="10224655" cy="2831544"/>
          </a:xfrm>
          <a:prstGeom prst="rect">
            <a:avLst/>
          </a:prstGeom>
        </p:spPr>
        <p:txBody>
          <a:bodyPr wrap="square">
            <a:spAutoFit/>
          </a:bodyPr>
          <a:lstStyle/>
          <a:p>
            <a:r>
              <a:rPr lang="en-GB" sz="3000" b="1" dirty="0">
                <a:latin typeface="Arial" panose="020B0604020202020204" pitchFamily="34" charset="0"/>
                <a:cs typeface="Arial" panose="020B0604020202020204" pitchFamily="34" charset="0"/>
              </a:rPr>
              <a:t>Death is a universal experience, one we will all eventually face</a:t>
            </a:r>
          </a:p>
          <a:p>
            <a:endParaRPr lang="en-GB" sz="3000" b="1" dirty="0">
              <a:latin typeface="Arial" panose="020B0604020202020204" pitchFamily="34" charset="0"/>
              <a:cs typeface="Arial" panose="020B0604020202020204" pitchFamily="34" charset="0"/>
            </a:endParaRPr>
          </a:p>
          <a:p>
            <a:r>
              <a:rPr lang="en-GB" sz="3000" b="1" dirty="0">
                <a:latin typeface="Arial" panose="020B0604020202020204" pitchFamily="34" charset="0"/>
                <a:cs typeface="Arial" panose="020B0604020202020204" pitchFamily="34" charset="0"/>
              </a:rPr>
              <a:t>Despite this, the topic has only recently begun to be studied by developmental psychologists</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6608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Objectives of Session</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Understand and critically examine aspects of death and dying in modern society</a:t>
            </a:r>
          </a:p>
          <a:p>
            <a:r>
              <a:rPr lang="en-GB" dirty="0">
                <a:latin typeface="Arial" panose="020B0604020202020204" pitchFamily="34" charset="0"/>
                <a:cs typeface="Arial" panose="020B0604020202020204" pitchFamily="34" charset="0"/>
              </a:rPr>
              <a:t>Be familiar with the concepts of grief and bereavement and how reactions to these link to theories of ageing</a:t>
            </a:r>
          </a:p>
          <a:p>
            <a:r>
              <a:rPr lang="en-GB" dirty="0">
                <a:latin typeface="Arial" panose="020B0604020202020204" pitchFamily="34" charset="0"/>
                <a:cs typeface="Arial" panose="020B0604020202020204" pitchFamily="34" charset="0"/>
              </a:rPr>
              <a:t>Critically examine the issues of euthanasia and assisted suicide and the moral, ethical and legal issues surrounding this area including organisational and government policy </a:t>
            </a:r>
          </a:p>
        </p:txBody>
      </p:sp>
    </p:spTree>
    <p:extLst>
      <p:ext uri="{BB962C8B-B14F-4D97-AF65-F5344CB8AC3E}">
        <p14:creationId xmlns:p14="http://schemas.microsoft.com/office/powerpoint/2010/main" val="278107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What is Death?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How Would You Define the Term?</a:t>
            </a:r>
          </a:p>
        </p:txBody>
      </p:sp>
      <p:sp>
        <p:nvSpPr>
          <p:cNvPr id="3" name="Content Placeholder 2"/>
          <p:cNvSpPr>
            <a:spLocks noGrp="1"/>
          </p:cNvSpPr>
          <p:nvPr>
            <p:ph idx="1"/>
          </p:nvPr>
        </p:nvSpPr>
        <p:spPr>
          <a:xfrm>
            <a:off x="2267990" y="3263513"/>
            <a:ext cx="7449588" cy="867912"/>
          </a:xfrm>
        </p:spPr>
        <p:txBody>
          <a:bodyPr>
            <a:noAutofit/>
          </a:bodyPr>
          <a:lstStyle/>
          <a:p>
            <a:pPr marL="0" indent="0" algn="ctr">
              <a:buNone/>
            </a:pPr>
            <a:r>
              <a:rPr lang="en-GB" sz="3200" b="1" dirty="0">
                <a:latin typeface="Arial" panose="020B0604020202020204" pitchFamily="34" charset="0"/>
                <a:cs typeface="Arial" panose="020B0604020202020204" pitchFamily="34" charset="0"/>
              </a:rPr>
              <a:t>How many words can you think of for ‘DEAD’ or ‘DEATH</a:t>
            </a:r>
            <a:r>
              <a:rPr lang="en-GB" sz="3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173511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8045" y="914237"/>
            <a:ext cx="1710047" cy="646331"/>
          </a:xfrm>
          <a:prstGeom prst="rect">
            <a:avLst/>
          </a:prstGeom>
          <a:noFill/>
        </p:spPr>
        <p:txBody>
          <a:bodyPr wrap="square" rtlCol="0">
            <a:spAutoFit/>
          </a:bodyPr>
          <a:lstStyle/>
          <a:p>
            <a:r>
              <a:rPr lang="en-GB" dirty="0">
                <a:solidFill>
                  <a:srgbClr val="7030A0"/>
                </a:solidFill>
                <a:latin typeface="Arial" panose="020B0604020202020204" pitchFamily="34" charset="0"/>
                <a:cs typeface="Arial" panose="020B0604020202020204" pitchFamily="34" charset="0"/>
              </a:rPr>
              <a:t>Dead as a dodo.</a:t>
            </a:r>
          </a:p>
        </p:txBody>
      </p:sp>
      <p:sp>
        <p:nvSpPr>
          <p:cNvPr id="3" name="TextBox 2"/>
          <p:cNvSpPr txBox="1"/>
          <p:nvPr/>
        </p:nvSpPr>
        <p:spPr>
          <a:xfrm rot="20398517">
            <a:off x="4128804" y="891773"/>
            <a:ext cx="950026" cy="923330"/>
          </a:xfrm>
          <a:prstGeom prst="rect">
            <a:avLst/>
          </a:prstGeom>
          <a:noFill/>
        </p:spPr>
        <p:txBody>
          <a:bodyPr wrap="square" rtlCol="0">
            <a:spAutoFit/>
          </a:bodyPr>
          <a:lstStyle/>
          <a:p>
            <a:pPr algn="ctr"/>
            <a:r>
              <a:rPr lang="en-GB" dirty="0">
                <a:solidFill>
                  <a:srgbClr val="0070C0"/>
                </a:solidFill>
                <a:latin typeface="Arial" panose="020B0604020202020204" pitchFamily="34" charset="0"/>
                <a:cs typeface="Arial" panose="020B0604020202020204" pitchFamily="34" charset="0"/>
              </a:rPr>
              <a:t>Kick the bucket.</a:t>
            </a:r>
          </a:p>
        </p:txBody>
      </p:sp>
      <p:sp>
        <p:nvSpPr>
          <p:cNvPr id="4" name="TextBox 3"/>
          <p:cNvSpPr txBox="1"/>
          <p:nvPr/>
        </p:nvSpPr>
        <p:spPr>
          <a:xfrm>
            <a:off x="6411277" y="1506569"/>
            <a:ext cx="2602094" cy="923330"/>
          </a:xfrm>
          <a:prstGeom prst="rect">
            <a:avLst/>
          </a:prstGeom>
          <a:noFill/>
        </p:spPr>
        <p:txBody>
          <a:bodyPr wrap="square" rtlCol="0">
            <a:spAutoFit/>
          </a:bodyPr>
          <a:lstStyle/>
          <a:p>
            <a:pPr algn="ctr"/>
            <a:r>
              <a:rPr lang="en-GB" dirty="0">
                <a:solidFill>
                  <a:srgbClr val="FF0000"/>
                </a:solidFill>
                <a:latin typeface="Arial" panose="020B0604020202020204" pitchFamily="34" charset="0"/>
                <a:cs typeface="Arial" panose="020B0604020202020204" pitchFamily="34" charset="0"/>
              </a:rPr>
              <a:t>Brown bread.</a:t>
            </a:r>
          </a:p>
          <a:p>
            <a:pPr algn="ctr"/>
            <a:r>
              <a:rPr lang="en-GB" dirty="0">
                <a:solidFill>
                  <a:srgbClr val="FF0000"/>
                </a:solidFill>
                <a:latin typeface="Arial" panose="020B0604020202020204" pitchFamily="34" charset="0"/>
                <a:cs typeface="Arial" panose="020B0604020202020204" pitchFamily="34" charset="0"/>
              </a:rPr>
              <a:t> (cockney rhyming slang)</a:t>
            </a:r>
          </a:p>
        </p:txBody>
      </p:sp>
      <p:sp>
        <p:nvSpPr>
          <p:cNvPr id="5" name="TextBox 4"/>
          <p:cNvSpPr txBox="1"/>
          <p:nvPr/>
        </p:nvSpPr>
        <p:spPr>
          <a:xfrm rot="902605">
            <a:off x="1864263" y="1769324"/>
            <a:ext cx="1365662" cy="646331"/>
          </a:xfrm>
          <a:prstGeom prst="rect">
            <a:avLst/>
          </a:prstGeom>
          <a:noFill/>
        </p:spPr>
        <p:txBody>
          <a:bodyPr wrap="square" rtlCol="0">
            <a:spAutoFit/>
          </a:bodyPr>
          <a:lstStyle/>
          <a:p>
            <a:r>
              <a:rPr lang="en-GB" dirty="0">
                <a:solidFill>
                  <a:srgbClr val="00B050"/>
                </a:solidFill>
                <a:latin typeface="Arial" panose="020B0604020202020204" pitchFamily="34" charset="0"/>
                <a:cs typeface="Arial" panose="020B0604020202020204" pitchFamily="34" charset="0"/>
              </a:rPr>
              <a:t>Deceased.</a:t>
            </a:r>
          </a:p>
          <a:p>
            <a:r>
              <a:rPr lang="en-GB" dirty="0">
                <a:solidFill>
                  <a:srgbClr val="00B050"/>
                </a:solidFill>
                <a:latin typeface="Arial" panose="020B0604020202020204" pitchFamily="34" charset="0"/>
                <a:cs typeface="Arial" panose="020B0604020202020204" pitchFamily="34" charset="0"/>
              </a:rPr>
              <a:t>Departed.</a:t>
            </a:r>
          </a:p>
        </p:txBody>
      </p:sp>
      <p:sp>
        <p:nvSpPr>
          <p:cNvPr id="6" name="TextBox 5"/>
          <p:cNvSpPr txBox="1"/>
          <p:nvPr/>
        </p:nvSpPr>
        <p:spPr>
          <a:xfrm rot="21016945">
            <a:off x="5676742" y="1002552"/>
            <a:ext cx="1098745" cy="923330"/>
          </a:xfrm>
          <a:prstGeom prst="rect">
            <a:avLst/>
          </a:prstGeom>
          <a:noFill/>
        </p:spPr>
        <p:txBody>
          <a:bodyPr wrap="square" rtlCol="0">
            <a:spAutoFit/>
          </a:bodyPr>
          <a:lstStyle/>
          <a:p>
            <a:pPr algn="ctr"/>
            <a:r>
              <a:rPr lang="en-GB" dirty="0">
                <a:solidFill>
                  <a:srgbClr val="FF00FF"/>
                </a:solidFill>
                <a:latin typeface="Arial" panose="020B0604020202020204" pitchFamily="34" charset="0"/>
                <a:cs typeface="Arial" panose="020B0604020202020204" pitchFamily="34" charset="0"/>
              </a:rPr>
              <a:t>Sleeping with the fishes.</a:t>
            </a:r>
          </a:p>
        </p:txBody>
      </p:sp>
      <p:sp>
        <p:nvSpPr>
          <p:cNvPr id="7" name="TextBox 6"/>
          <p:cNvSpPr txBox="1"/>
          <p:nvPr/>
        </p:nvSpPr>
        <p:spPr>
          <a:xfrm>
            <a:off x="2857388" y="2721855"/>
            <a:ext cx="2956956" cy="369332"/>
          </a:xfrm>
          <a:prstGeom prst="rect">
            <a:avLst/>
          </a:prstGeom>
          <a:noFill/>
        </p:spPr>
        <p:txBody>
          <a:bodyPr wrap="square" rtlCol="0">
            <a:spAutoFit/>
          </a:bodyPr>
          <a:lstStyle/>
          <a:p>
            <a:r>
              <a:rPr lang="en-GB" dirty="0">
                <a:solidFill>
                  <a:srgbClr val="7030A0"/>
                </a:solidFill>
                <a:latin typeface="Arial" panose="020B0604020202020204" pitchFamily="34" charset="0"/>
                <a:cs typeface="Arial" panose="020B0604020202020204" pitchFamily="34" charset="0"/>
              </a:rPr>
              <a:t>Faced the final curtain.</a:t>
            </a:r>
          </a:p>
        </p:txBody>
      </p:sp>
      <p:sp>
        <p:nvSpPr>
          <p:cNvPr id="8" name="TextBox 7"/>
          <p:cNvSpPr txBox="1"/>
          <p:nvPr/>
        </p:nvSpPr>
        <p:spPr>
          <a:xfrm>
            <a:off x="6899564" y="2529444"/>
            <a:ext cx="1175657" cy="369332"/>
          </a:xfrm>
          <a:prstGeom prst="rect">
            <a:avLst/>
          </a:prstGeom>
          <a:noFill/>
        </p:spPr>
        <p:txBody>
          <a:bodyPr wrap="square" rtlCol="0">
            <a:spAutoFit/>
          </a:bodyPr>
          <a:lstStyle/>
          <a:p>
            <a:r>
              <a:rPr lang="en-GB" dirty="0">
                <a:solidFill>
                  <a:srgbClr val="00B050"/>
                </a:solidFill>
                <a:latin typeface="Arial" panose="020B0604020202020204" pitchFamily="34" charset="0"/>
                <a:cs typeface="Arial" panose="020B0604020202020204" pitchFamily="34" charset="0"/>
              </a:rPr>
              <a:t>Expired</a:t>
            </a:r>
          </a:p>
        </p:txBody>
      </p:sp>
      <p:sp>
        <p:nvSpPr>
          <p:cNvPr id="9" name="TextBox 8"/>
          <p:cNvSpPr txBox="1"/>
          <p:nvPr/>
        </p:nvSpPr>
        <p:spPr>
          <a:xfrm rot="21063623">
            <a:off x="9159954" y="2606172"/>
            <a:ext cx="2549869" cy="369332"/>
          </a:xfrm>
          <a:prstGeom prst="rect">
            <a:avLst/>
          </a:prstGeom>
          <a:noFill/>
        </p:spPr>
        <p:txBody>
          <a:bodyPr wrap="square" rtlCol="0">
            <a:spAutoFit/>
          </a:bodyPr>
          <a:lstStyle/>
          <a:p>
            <a:r>
              <a:rPr lang="en-GB" dirty="0">
                <a:solidFill>
                  <a:srgbClr val="00B0F0"/>
                </a:solidFill>
                <a:latin typeface="Arial" panose="020B0604020202020204" pitchFamily="34" charset="0"/>
                <a:cs typeface="Arial" panose="020B0604020202020204" pitchFamily="34" charset="0"/>
              </a:rPr>
              <a:t>Gone to a better place.</a:t>
            </a:r>
          </a:p>
        </p:txBody>
      </p:sp>
      <p:sp>
        <p:nvSpPr>
          <p:cNvPr id="10" name="TextBox 9"/>
          <p:cNvSpPr txBox="1"/>
          <p:nvPr/>
        </p:nvSpPr>
        <p:spPr>
          <a:xfrm rot="499256">
            <a:off x="5635445" y="3621730"/>
            <a:ext cx="2790701" cy="923330"/>
          </a:xfrm>
          <a:prstGeom prst="rect">
            <a:avLst/>
          </a:prstGeom>
          <a:noFill/>
        </p:spPr>
        <p:txBody>
          <a:bodyPr wrap="square" rtlCol="0">
            <a:spAutoFit/>
          </a:bodyPr>
          <a:lstStyle/>
          <a:p>
            <a:pPr algn="ctr"/>
            <a:r>
              <a:rPr lang="en-GB" dirty="0">
                <a:solidFill>
                  <a:srgbClr val="FFC000"/>
                </a:solidFill>
                <a:latin typeface="Arial" panose="020B0604020202020204" pitchFamily="34" charset="0"/>
                <a:cs typeface="Arial" panose="020B0604020202020204" pitchFamily="34" charset="0"/>
              </a:rPr>
              <a:t>Passed away.</a:t>
            </a:r>
          </a:p>
          <a:p>
            <a:pPr algn="ctr"/>
            <a:r>
              <a:rPr lang="en-GB" dirty="0">
                <a:solidFill>
                  <a:srgbClr val="FFC000"/>
                </a:solidFill>
                <a:latin typeface="Arial" panose="020B0604020202020204" pitchFamily="34" charset="0"/>
                <a:cs typeface="Arial" panose="020B0604020202020204" pitchFamily="34" charset="0"/>
              </a:rPr>
              <a:t>Passed on.</a:t>
            </a:r>
          </a:p>
          <a:p>
            <a:pPr algn="ctr"/>
            <a:r>
              <a:rPr lang="en-GB" dirty="0">
                <a:solidFill>
                  <a:srgbClr val="FFC000"/>
                </a:solidFill>
                <a:latin typeface="Arial" panose="020B0604020202020204" pitchFamily="34" charset="0"/>
                <a:cs typeface="Arial" panose="020B0604020202020204" pitchFamily="34" charset="0"/>
              </a:rPr>
              <a:t>Checked out</a:t>
            </a:r>
            <a:r>
              <a:rPr lang="en-GB" dirty="0">
                <a:solidFill>
                  <a:srgbClr val="FFC000"/>
                </a:solidFill>
              </a:rPr>
              <a:t>.</a:t>
            </a:r>
          </a:p>
        </p:txBody>
      </p:sp>
      <p:sp>
        <p:nvSpPr>
          <p:cNvPr id="11" name="TextBox 10"/>
          <p:cNvSpPr txBox="1"/>
          <p:nvPr/>
        </p:nvSpPr>
        <p:spPr>
          <a:xfrm rot="502027">
            <a:off x="8075221" y="3431969"/>
            <a:ext cx="2196935" cy="646331"/>
          </a:xfrm>
          <a:prstGeom prst="rect">
            <a:avLst/>
          </a:prstGeom>
          <a:noFill/>
        </p:spPr>
        <p:txBody>
          <a:bodyPr wrap="square" rtlCol="0">
            <a:spAutoFit/>
          </a:bodyPr>
          <a:lstStyle/>
          <a:p>
            <a:r>
              <a:rPr lang="en-GB" dirty="0">
                <a:solidFill>
                  <a:srgbClr val="FF00FF"/>
                </a:solidFill>
                <a:latin typeface="Arial" panose="020B0604020202020204" pitchFamily="34" charset="0"/>
                <a:cs typeface="Arial" panose="020B0604020202020204" pitchFamily="34" charset="0"/>
              </a:rPr>
              <a:t>Bit the big one.</a:t>
            </a:r>
          </a:p>
          <a:p>
            <a:r>
              <a:rPr lang="en-GB" dirty="0">
                <a:solidFill>
                  <a:srgbClr val="FF00FF"/>
                </a:solidFill>
                <a:latin typeface="Arial" panose="020B0604020202020204" pitchFamily="34" charset="0"/>
                <a:cs typeface="Arial" panose="020B0604020202020204" pitchFamily="34" charset="0"/>
              </a:rPr>
              <a:t>Bitten the dust.</a:t>
            </a:r>
          </a:p>
        </p:txBody>
      </p:sp>
      <p:sp>
        <p:nvSpPr>
          <p:cNvPr id="12" name="TextBox 11"/>
          <p:cNvSpPr txBox="1"/>
          <p:nvPr/>
        </p:nvSpPr>
        <p:spPr>
          <a:xfrm>
            <a:off x="999713" y="2806397"/>
            <a:ext cx="1282535" cy="1200329"/>
          </a:xfrm>
          <a:prstGeom prst="rect">
            <a:avLst/>
          </a:prstGeom>
          <a:noFill/>
        </p:spPr>
        <p:txBody>
          <a:bodyPr wrap="square" rtlCol="0">
            <a:spAutoFit/>
          </a:bodyPr>
          <a:lstStyle/>
          <a:p>
            <a:pPr algn="ctr"/>
            <a:r>
              <a:rPr lang="en-GB" dirty="0">
                <a:solidFill>
                  <a:srgbClr val="FF00FF"/>
                </a:solidFill>
                <a:latin typeface="Arial" panose="020B0604020202020204" pitchFamily="34" charset="0"/>
                <a:cs typeface="Arial" panose="020B0604020202020204" pitchFamily="34" charset="0"/>
              </a:rPr>
              <a:t>Popped their clogs.</a:t>
            </a:r>
          </a:p>
          <a:p>
            <a:pPr algn="ctr"/>
            <a:r>
              <a:rPr lang="en-GB" dirty="0">
                <a:solidFill>
                  <a:srgbClr val="FF00FF"/>
                </a:solidFill>
                <a:latin typeface="Arial" panose="020B0604020202020204" pitchFamily="34" charset="0"/>
                <a:cs typeface="Arial" panose="020B0604020202020204" pitchFamily="34" charset="0"/>
              </a:rPr>
              <a:t>Pegged it.</a:t>
            </a:r>
          </a:p>
        </p:txBody>
      </p:sp>
      <p:sp>
        <p:nvSpPr>
          <p:cNvPr id="13" name="TextBox 12"/>
          <p:cNvSpPr txBox="1"/>
          <p:nvPr/>
        </p:nvSpPr>
        <p:spPr>
          <a:xfrm>
            <a:off x="2191804" y="4091928"/>
            <a:ext cx="1811497" cy="646331"/>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Taken to Jesus.</a:t>
            </a:r>
          </a:p>
          <a:p>
            <a:r>
              <a:rPr lang="en-GB" dirty="0">
                <a:solidFill>
                  <a:srgbClr val="FF0000"/>
                </a:solidFill>
                <a:latin typeface="Arial" panose="020B0604020202020204" pitchFamily="34" charset="0"/>
                <a:cs typeface="Arial" panose="020B0604020202020204" pitchFamily="34" charset="0"/>
              </a:rPr>
              <a:t>Met his maker.</a:t>
            </a:r>
          </a:p>
        </p:txBody>
      </p:sp>
      <p:sp>
        <p:nvSpPr>
          <p:cNvPr id="14" name="TextBox 13"/>
          <p:cNvSpPr txBox="1"/>
          <p:nvPr/>
        </p:nvSpPr>
        <p:spPr>
          <a:xfrm>
            <a:off x="7854211" y="4611493"/>
            <a:ext cx="2500780" cy="923330"/>
          </a:xfrm>
          <a:prstGeom prst="rect">
            <a:avLst/>
          </a:prstGeom>
          <a:noFill/>
        </p:spPr>
        <p:txBody>
          <a:bodyPr wrap="square" rtlCol="0">
            <a:spAutoFit/>
          </a:bodyPr>
          <a:lstStyle/>
          <a:p>
            <a:r>
              <a:rPr lang="en-GB" dirty="0">
                <a:solidFill>
                  <a:schemeClr val="accent3">
                    <a:lumMod val="75000"/>
                  </a:schemeClr>
                </a:solidFill>
                <a:latin typeface="Arial" panose="020B0604020202020204" pitchFamily="34" charset="0"/>
                <a:cs typeface="Arial" panose="020B0604020202020204" pitchFamily="34" charset="0"/>
              </a:rPr>
              <a:t>Turned their toes up.</a:t>
            </a:r>
          </a:p>
          <a:p>
            <a:r>
              <a:rPr lang="en-GB" dirty="0">
                <a:solidFill>
                  <a:schemeClr val="accent3">
                    <a:lumMod val="75000"/>
                  </a:schemeClr>
                </a:solidFill>
                <a:latin typeface="Arial" panose="020B0604020202020204" pitchFamily="34" charset="0"/>
                <a:cs typeface="Arial" panose="020B0604020202020204" pitchFamily="34" charset="0"/>
              </a:rPr>
              <a:t>Cashed in their chips.</a:t>
            </a:r>
          </a:p>
          <a:p>
            <a:r>
              <a:rPr lang="en-GB" dirty="0">
                <a:solidFill>
                  <a:schemeClr val="accent3">
                    <a:lumMod val="75000"/>
                  </a:schemeClr>
                </a:solidFill>
                <a:latin typeface="Arial" panose="020B0604020202020204" pitchFamily="34" charset="0"/>
                <a:cs typeface="Arial" panose="020B0604020202020204" pitchFamily="34" charset="0"/>
              </a:rPr>
              <a:t>Fallen off their perch.</a:t>
            </a:r>
          </a:p>
        </p:txBody>
      </p:sp>
      <p:sp>
        <p:nvSpPr>
          <p:cNvPr id="15" name="TextBox 14"/>
          <p:cNvSpPr txBox="1"/>
          <p:nvPr/>
        </p:nvSpPr>
        <p:spPr>
          <a:xfrm>
            <a:off x="4478916" y="3657215"/>
            <a:ext cx="1128156" cy="369332"/>
          </a:xfrm>
          <a:prstGeom prst="rect">
            <a:avLst/>
          </a:prstGeom>
          <a:noFill/>
        </p:spPr>
        <p:txBody>
          <a:bodyPr wrap="square" rtlCol="0">
            <a:spAutoFit/>
          </a:bodyPr>
          <a:lstStyle/>
          <a:p>
            <a:r>
              <a:rPr lang="en-GB" dirty="0">
                <a:solidFill>
                  <a:srgbClr val="00B0F0"/>
                </a:solidFill>
                <a:latin typeface="Arial" panose="020B0604020202020204" pitchFamily="34" charset="0"/>
                <a:cs typeface="Arial" panose="020B0604020202020204" pitchFamily="34" charset="0"/>
              </a:rPr>
              <a:t>Croaked.</a:t>
            </a:r>
          </a:p>
        </p:txBody>
      </p:sp>
      <p:sp>
        <p:nvSpPr>
          <p:cNvPr id="16" name="TextBox 15"/>
          <p:cNvSpPr txBox="1"/>
          <p:nvPr/>
        </p:nvSpPr>
        <p:spPr>
          <a:xfrm>
            <a:off x="4417621" y="2116105"/>
            <a:ext cx="1581158" cy="369332"/>
          </a:xfrm>
          <a:prstGeom prst="rect">
            <a:avLst/>
          </a:prstGeom>
          <a:noFill/>
        </p:spPr>
        <p:txBody>
          <a:bodyPr wrap="square" rtlCol="0">
            <a:spAutoFit/>
          </a:bodyPr>
          <a:lstStyle/>
          <a:p>
            <a:r>
              <a:rPr lang="en-GB" dirty="0">
                <a:solidFill>
                  <a:srgbClr val="C00000"/>
                </a:solidFill>
                <a:latin typeface="Arial" panose="020B0604020202020204" pitchFamily="34" charset="0"/>
                <a:cs typeface="Arial" panose="020B0604020202020204" pitchFamily="34" charset="0"/>
              </a:rPr>
              <a:t>Gone south.</a:t>
            </a:r>
          </a:p>
        </p:txBody>
      </p:sp>
      <p:sp>
        <p:nvSpPr>
          <p:cNvPr id="17" name="TextBox 16"/>
          <p:cNvSpPr txBox="1"/>
          <p:nvPr/>
        </p:nvSpPr>
        <p:spPr>
          <a:xfrm>
            <a:off x="9332378" y="4173546"/>
            <a:ext cx="2247269" cy="369332"/>
          </a:xfrm>
          <a:prstGeom prst="rect">
            <a:avLst/>
          </a:prstGeom>
          <a:noFill/>
        </p:spPr>
        <p:txBody>
          <a:bodyPr wrap="square" rtlCol="0">
            <a:spAutoFit/>
          </a:bodyPr>
          <a:lstStyle/>
          <a:p>
            <a:r>
              <a:rPr lang="en-GB" dirty="0">
                <a:solidFill>
                  <a:srgbClr val="7030A0"/>
                </a:solidFill>
                <a:latin typeface="Arial" panose="020B0604020202020204" pitchFamily="34" charset="0"/>
                <a:cs typeface="Arial" panose="020B0604020202020204" pitchFamily="34" charset="0"/>
              </a:rPr>
              <a:t>Given up the ghost.</a:t>
            </a:r>
          </a:p>
        </p:txBody>
      </p:sp>
      <p:sp>
        <p:nvSpPr>
          <p:cNvPr id="18" name="TextBox 17"/>
          <p:cNvSpPr txBox="1"/>
          <p:nvPr/>
        </p:nvSpPr>
        <p:spPr>
          <a:xfrm>
            <a:off x="999713" y="5121769"/>
            <a:ext cx="2149434" cy="646331"/>
          </a:xfrm>
          <a:prstGeom prst="rect">
            <a:avLst/>
          </a:prstGeom>
          <a:noFill/>
        </p:spPr>
        <p:txBody>
          <a:bodyPr wrap="square" rtlCol="0">
            <a:spAutoFit/>
          </a:bodyPr>
          <a:lstStyle/>
          <a:p>
            <a:pPr algn="ctr"/>
            <a:r>
              <a:rPr lang="en-GB" dirty="0">
                <a:solidFill>
                  <a:srgbClr val="FFC000"/>
                </a:solidFill>
                <a:latin typeface="Arial" panose="020B0604020202020204" pitchFamily="34" charset="0"/>
                <a:cs typeface="Arial" panose="020B0604020202020204" pitchFamily="34" charset="0"/>
              </a:rPr>
              <a:t>Shuffled off this mortal coil.</a:t>
            </a:r>
          </a:p>
        </p:txBody>
      </p:sp>
      <p:sp>
        <p:nvSpPr>
          <p:cNvPr id="19" name="TextBox 18"/>
          <p:cNvSpPr txBox="1"/>
          <p:nvPr/>
        </p:nvSpPr>
        <p:spPr>
          <a:xfrm>
            <a:off x="4555504" y="4478194"/>
            <a:ext cx="2344060" cy="615553"/>
          </a:xfrm>
          <a:prstGeom prst="rect">
            <a:avLst/>
          </a:prstGeom>
          <a:noFill/>
        </p:spPr>
        <p:txBody>
          <a:bodyPr wrap="square" rtlCol="0">
            <a:spAutoFit/>
          </a:bodyPr>
          <a:lstStyle/>
          <a:p>
            <a:r>
              <a:rPr lang="en-GB" sz="1600" dirty="0">
                <a:solidFill>
                  <a:srgbClr val="3333FF"/>
                </a:solidFill>
                <a:latin typeface="Arial" panose="020B0604020202020204" pitchFamily="34" charset="0"/>
                <a:cs typeface="Arial" panose="020B0604020202020204" pitchFamily="34" charset="0"/>
              </a:rPr>
              <a:t>Pushing up daisies.</a:t>
            </a:r>
          </a:p>
          <a:p>
            <a:r>
              <a:rPr lang="en-GB" sz="1600" dirty="0">
                <a:solidFill>
                  <a:srgbClr val="3333FF"/>
                </a:solidFill>
                <a:latin typeface="Arial" panose="020B0604020202020204" pitchFamily="34" charset="0"/>
                <a:cs typeface="Arial" panose="020B0604020202020204" pitchFamily="34" charset="0"/>
              </a:rPr>
              <a:t>Sleeping the big sleep</a:t>
            </a:r>
            <a:r>
              <a:rPr lang="en-GB" dirty="0">
                <a:solidFill>
                  <a:srgbClr val="3333FF"/>
                </a:solidFill>
              </a:rPr>
              <a:t>.</a:t>
            </a:r>
          </a:p>
        </p:txBody>
      </p:sp>
      <p:sp>
        <p:nvSpPr>
          <p:cNvPr id="20" name="TextBox 19"/>
          <p:cNvSpPr txBox="1"/>
          <p:nvPr/>
        </p:nvSpPr>
        <p:spPr>
          <a:xfrm>
            <a:off x="7275276" y="700644"/>
            <a:ext cx="2930047" cy="646331"/>
          </a:xfrm>
          <a:prstGeom prst="rect">
            <a:avLst/>
          </a:prstGeom>
          <a:noFill/>
        </p:spPr>
        <p:txBody>
          <a:bodyPr wrap="square" rtlCol="0">
            <a:spAutoFit/>
          </a:bodyPr>
          <a:lstStyle/>
          <a:p>
            <a:pPr algn="ctr"/>
            <a:r>
              <a:rPr lang="en-GB" dirty="0">
                <a:solidFill>
                  <a:srgbClr val="3333FF"/>
                </a:solidFill>
                <a:latin typeface="Arial" panose="020B0604020202020204" pitchFamily="34" charset="0"/>
                <a:cs typeface="Arial" panose="020B0604020202020204" pitchFamily="34" charset="0"/>
              </a:rPr>
              <a:t>Checking out the grass from underneath.</a:t>
            </a:r>
          </a:p>
        </p:txBody>
      </p:sp>
      <p:sp>
        <p:nvSpPr>
          <p:cNvPr id="21" name="TextBox 20"/>
          <p:cNvSpPr txBox="1"/>
          <p:nvPr/>
        </p:nvSpPr>
        <p:spPr>
          <a:xfrm>
            <a:off x="5639566" y="2775001"/>
            <a:ext cx="1468242" cy="646331"/>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Six feet under.</a:t>
            </a:r>
          </a:p>
        </p:txBody>
      </p:sp>
      <p:sp>
        <p:nvSpPr>
          <p:cNvPr id="22" name="TextBox 21"/>
          <p:cNvSpPr txBox="1"/>
          <p:nvPr/>
        </p:nvSpPr>
        <p:spPr>
          <a:xfrm>
            <a:off x="9013371" y="1613571"/>
            <a:ext cx="2223587" cy="646331"/>
          </a:xfrm>
          <a:prstGeom prst="rect">
            <a:avLst/>
          </a:prstGeom>
          <a:noFill/>
        </p:spPr>
        <p:txBody>
          <a:bodyPr wrap="square" rtlCol="0">
            <a:spAutoFit/>
          </a:bodyPr>
          <a:lstStyle/>
          <a:p>
            <a:pPr algn="ctr"/>
            <a:r>
              <a:rPr lang="en-GB" dirty="0">
                <a:solidFill>
                  <a:srgbClr val="FFC000"/>
                </a:solidFill>
                <a:latin typeface="Arial" panose="020B0604020202020204" pitchFamily="34" charset="0"/>
                <a:cs typeface="Arial" panose="020B0604020202020204" pitchFamily="34" charset="0"/>
              </a:rPr>
              <a:t>Paying a debt to nature.</a:t>
            </a:r>
          </a:p>
        </p:txBody>
      </p:sp>
      <p:sp>
        <p:nvSpPr>
          <p:cNvPr id="23" name="TextBox 22"/>
          <p:cNvSpPr txBox="1"/>
          <p:nvPr/>
        </p:nvSpPr>
        <p:spPr>
          <a:xfrm>
            <a:off x="3468554" y="5444935"/>
            <a:ext cx="3806722" cy="923330"/>
          </a:xfrm>
          <a:prstGeom prst="rect">
            <a:avLst/>
          </a:prstGeom>
          <a:noFill/>
        </p:spPr>
        <p:txBody>
          <a:bodyPr wrap="square" rtlCol="0">
            <a:spAutoFit/>
          </a:bodyPr>
          <a:lstStyle/>
          <a:p>
            <a:pPr algn="ctr"/>
            <a:r>
              <a:rPr lang="en-GB" dirty="0">
                <a:solidFill>
                  <a:srgbClr val="FF00FF"/>
                </a:solidFill>
                <a:latin typeface="Arial" panose="020B0604020202020204" pitchFamily="34" charset="0"/>
                <a:cs typeface="Arial" panose="020B0604020202020204" pitchFamily="34" charset="0"/>
              </a:rPr>
              <a:t>Assumed room temperature.</a:t>
            </a:r>
          </a:p>
          <a:p>
            <a:pPr algn="ctr"/>
            <a:r>
              <a:rPr lang="en-GB" dirty="0">
                <a:solidFill>
                  <a:srgbClr val="FF00FF"/>
                </a:solidFill>
                <a:latin typeface="Arial" panose="020B0604020202020204" pitchFamily="34" charset="0"/>
                <a:cs typeface="Arial" panose="020B0604020202020204" pitchFamily="34" charset="0"/>
              </a:rPr>
              <a:t> (popular among mortuary technicians)</a:t>
            </a:r>
          </a:p>
        </p:txBody>
      </p:sp>
    </p:spTree>
    <p:extLst>
      <p:ext uri="{BB962C8B-B14F-4D97-AF65-F5344CB8AC3E}">
        <p14:creationId xmlns:p14="http://schemas.microsoft.com/office/powerpoint/2010/main" val="3024235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wipe(down)">
                                      <p:cBhvr>
                                        <p:cTn id="25" dur="500"/>
                                        <p:tgtEl>
                                          <p:spTgt spid="5">
                                            <p:txEl>
                                              <p:pRg st="0" end="0"/>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wipe(down)">
                                      <p:cBhvr>
                                        <p:cTn id="28" dur="500"/>
                                        <p:tgtEl>
                                          <p:spTgt spid="5">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animEffect transition="in" filter="wipe(down)">
                                      <p:cBhvr>
                                        <p:cTn id="41" dur="500"/>
                                        <p:tgtEl>
                                          <p:spTgt spid="8">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9">
                                            <p:txEl>
                                              <p:pRg st="0" end="0"/>
                                            </p:txEl>
                                          </p:spTgt>
                                        </p:tgtEl>
                                        <p:attrNameLst>
                                          <p:attrName>style.visibility</p:attrName>
                                        </p:attrNameLst>
                                      </p:cBhvr>
                                      <p:to>
                                        <p:strVal val="visible"/>
                                      </p:to>
                                    </p:set>
                                    <p:anim calcmode="lin" valueType="num">
                                      <p:cBhvr additive="base">
                                        <p:cTn id="46"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10">
                                            <p:txEl>
                                              <p:pRg st="0" end="0"/>
                                            </p:txEl>
                                          </p:spTgt>
                                        </p:tgtEl>
                                        <p:attrNameLst>
                                          <p:attrName>style.visibility</p:attrName>
                                        </p:attrNameLst>
                                      </p:cBhvr>
                                      <p:to>
                                        <p:strVal val="visible"/>
                                      </p:to>
                                    </p:set>
                                  </p:childTnLst>
                                </p:cTn>
                              </p:par>
                              <p:par>
                                <p:cTn id="52" presetID="1" presetClass="entr" presetSubtype="0" fill="hold" nodeType="withEffect">
                                  <p:stCondLst>
                                    <p:cond delay="0"/>
                                  </p:stCondLst>
                                  <p:childTnLst>
                                    <p:set>
                                      <p:cBhvr>
                                        <p:cTn id="53" dur="1" fill="hold">
                                          <p:stCondLst>
                                            <p:cond delay="0"/>
                                          </p:stCondLst>
                                        </p:cTn>
                                        <p:tgtEl>
                                          <p:spTgt spid="10">
                                            <p:txEl>
                                              <p:pRg st="1" end="1"/>
                                            </p:txEl>
                                          </p:spTgt>
                                        </p:tgtEl>
                                        <p:attrNameLst>
                                          <p:attrName>style.visibility</p:attrName>
                                        </p:attrNameLst>
                                      </p:cBhvr>
                                      <p:to>
                                        <p:strVal val="visible"/>
                                      </p:to>
                                    </p:set>
                                  </p:childTnLst>
                                </p:cTn>
                              </p:par>
                              <p:par>
                                <p:cTn id="54" presetID="1" presetClass="entr" presetSubtype="0" fill="hold" nodeType="withEffect">
                                  <p:stCondLst>
                                    <p:cond delay="0"/>
                                  </p:stCondLst>
                                  <p:childTnLst>
                                    <p:set>
                                      <p:cBhvr>
                                        <p:cTn id="55"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nodeType="clickEffect">
                                  <p:stCondLst>
                                    <p:cond delay="0"/>
                                  </p:stCondLst>
                                  <p:childTnLst>
                                    <p:set>
                                      <p:cBhvr>
                                        <p:cTn id="59" dur="1" fill="hold">
                                          <p:stCondLst>
                                            <p:cond delay="0"/>
                                          </p:stCondLst>
                                        </p:cTn>
                                        <p:tgtEl>
                                          <p:spTgt spid="11">
                                            <p:txEl>
                                              <p:pRg st="0" end="0"/>
                                            </p:txEl>
                                          </p:spTgt>
                                        </p:tgtEl>
                                        <p:attrNameLst>
                                          <p:attrName>style.visibility</p:attrName>
                                        </p:attrNameLst>
                                      </p:cBhvr>
                                      <p:to>
                                        <p:strVal val="visible"/>
                                      </p:to>
                                    </p:set>
                                    <p:animEffect transition="in" filter="wipe(down)">
                                      <p:cBhvr>
                                        <p:cTn id="60" dur="500"/>
                                        <p:tgtEl>
                                          <p:spTgt spid="11">
                                            <p:txEl>
                                              <p:pRg st="0" end="0"/>
                                            </p:txEl>
                                          </p:spTgt>
                                        </p:tgtEl>
                                      </p:cBhvr>
                                    </p:animEffect>
                                  </p:childTnLst>
                                </p:cTn>
                              </p:par>
                              <p:par>
                                <p:cTn id="61" presetID="22" presetClass="entr" presetSubtype="4" fill="hold" nodeType="withEffect">
                                  <p:stCondLst>
                                    <p:cond delay="0"/>
                                  </p:stCondLst>
                                  <p:childTnLst>
                                    <p:set>
                                      <p:cBhvr>
                                        <p:cTn id="62" dur="1" fill="hold">
                                          <p:stCondLst>
                                            <p:cond delay="0"/>
                                          </p:stCondLst>
                                        </p:cTn>
                                        <p:tgtEl>
                                          <p:spTgt spid="11">
                                            <p:txEl>
                                              <p:pRg st="1" end="1"/>
                                            </p:txEl>
                                          </p:spTgt>
                                        </p:tgtEl>
                                        <p:attrNameLst>
                                          <p:attrName>style.visibility</p:attrName>
                                        </p:attrNameLst>
                                      </p:cBhvr>
                                      <p:to>
                                        <p:strVal val="visible"/>
                                      </p:to>
                                    </p:set>
                                    <p:animEffect transition="in" filter="wipe(down)">
                                      <p:cBhvr>
                                        <p:cTn id="63" dur="500"/>
                                        <p:tgtEl>
                                          <p:spTgt spid="11">
                                            <p:txEl>
                                              <p:pRg st="1" end="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2">
                                            <p:txEl>
                                              <p:pRg st="0" end="0"/>
                                            </p:txEl>
                                          </p:spTgt>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13">
                                            <p:txEl>
                                              <p:pRg st="0" end="0"/>
                                            </p:txEl>
                                          </p:spTgt>
                                        </p:tgtEl>
                                        <p:attrNameLst>
                                          <p:attrName>style.visibility</p:attrName>
                                        </p:attrNameLst>
                                      </p:cBhvr>
                                      <p:to>
                                        <p:strVal val="visible"/>
                                      </p:to>
                                    </p:set>
                                    <p:anim calcmode="lin" valueType="num">
                                      <p:cBhvr additive="base">
                                        <p:cTn id="74"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76" presetID="2" presetClass="entr" presetSubtype="4" fill="hold" nodeType="withEffect">
                                  <p:stCondLst>
                                    <p:cond delay="0"/>
                                  </p:stCondLst>
                                  <p:childTnLst>
                                    <p:set>
                                      <p:cBhvr>
                                        <p:cTn id="77" dur="1" fill="hold">
                                          <p:stCondLst>
                                            <p:cond delay="0"/>
                                          </p:stCondLst>
                                        </p:cTn>
                                        <p:tgtEl>
                                          <p:spTgt spid="13">
                                            <p:txEl>
                                              <p:pRg st="1" end="1"/>
                                            </p:txEl>
                                          </p:spTgt>
                                        </p:tgtEl>
                                        <p:attrNameLst>
                                          <p:attrName>style.visibility</p:attrName>
                                        </p:attrNameLst>
                                      </p:cBhvr>
                                      <p:to>
                                        <p:strVal val="visible"/>
                                      </p:to>
                                    </p:set>
                                    <p:anim calcmode="lin" valueType="num">
                                      <p:cBhvr additive="base">
                                        <p:cTn id="78"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4">
                                            <p:txEl>
                                              <p:pRg st="0" end="0"/>
                                            </p:txEl>
                                          </p:spTgt>
                                        </p:tgtEl>
                                        <p:attrNameLst>
                                          <p:attrName>style.visibility</p:attrName>
                                        </p:attrNameLst>
                                      </p:cBhvr>
                                      <p:to>
                                        <p:strVal val="visible"/>
                                      </p:to>
                                    </p:set>
                                    <p:animEffect transition="in" filter="fade">
                                      <p:cBhvr>
                                        <p:cTn id="84" dur="1000"/>
                                        <p:tgtEl>
                                          <p:spTgt spid="14">
                                            <p:txEl>
                                              <p:pRg st="0" end="0"/>
                                            </p:txEl>
                                          </p:spTgt>
                                        </p:tgtEl>
                                      </p:cBhvr>
                                    </p:animEffect>
                                    <p:anim calcmode="lin" valueType="num">
                                      <p:cBhvr>
                                        <p:cTn id="8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14">
                                            <p:txEl>
                                              <p:pRg st="0" end="0"/>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14">
                                            <p:txEl>
                                              <p:pRg st="1" end="1"/>
                                            </p:txEl>
                                          </p:spTgt>
                                        </p:tgtEl>
                                        <p:attrNameLst>
                                          <p:attrName>style.visibility</p:attrName>
                                        </p:attrNameLst>
                                      </p:cBhvr>
                                      <p:to>
                                        <p:strVal val="visible"/>
                                      </p:to>
                                    </p:set>
                                    <p:animEffect transition="in" filter="fade">
                                      <p:cBhvr>
                                        <p:cTn id="89" dur="1000"/>
                                        <p:tgtEl>
                                          <p:spTgt spid="14">
                                            <p:txEl>
                                              <p:pRg st="1" end="1"/>
                                            </p:txEl>
                                          </p:spTgt>
                                        </p:tgtEl>
                                      </p:cBhvr>
                                    </p:animEffect>
                                    <p:anim calcmode="lin" valueType="num">
                                      <p:cBhvr>
                                        <p:cTn id="90"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91" dur="1000" fill="hold"/>
                                        <p:tgtEl>
                                          <p:spTgt spid="14">
                                            <p:txEl>
                                              <p:pRg st="1" end="1"/>
                                            </p:txEl>
                                          </p:spTgt>
                                        </p:tgtEl>
                                        <p:attrNameLst>
                                          <p:attrName>ppt_y</p:attrName>
                                        </p:attrNameLst>
                                      </p:cBhvr>
                                      <p:tavLst>
                                        <p:tav tm="0">
                                          <p:val>
                                            <p:strVal val="#ppt_y+.1"/>
                                          </p:val>
                                        </p:tav>
                                        <p:tav tm="100000">
                                          <p:val>
                                            <p:strVal val="#ppt_y"/>
                                          </p:val>
                                        </p:tav>
                                      </p:tavLst>
                                    </p:anim>
                                  </p:childTnLst>
                                </p:cTn>
                              </p:par>
                              <p:par>
                                <p:cTn id="92" presetID="42" presetClass="entr" presetSubtype="0" fill="hold" nodeType="withEffect">
                                  <p:stCondLst>
                                    <p:cond delay="0"/>
                                  </p:stCondLst>
                                  <p:childTnLst>
                                    <p:set>
                                      <p:cBhvr>
                                        <p:cTn id="93" dur="1" fill="hold">
                                          <p:stCondLst>
                                            <p:cond delay="0"/>
                                          </p:stCondLst>
                                        </p:cTn>
                                        <p:tgtEl>
                                          <p:spTgt spid="14">
                                            <p:txEl>
                                              <p:pRg st="2" end="2"/>
                                            </p:txEl>
                                          </p:spTgt>
                                        </p:tgtEl>
                                        <p:attrNameLst>
                                          <p:attrName>style.visibility</p:attrName>
                                        </p:attrNameLst>
                                      </p:cBhvr>
                                      <p:to>
                                        <p:strVal val="visible"/>
                                      </p:to>
                                    </p:set>
                                    <p:animEffect transition="in" filter="fade">
                                      <p:cBhvr>
                                        <p:cTn id="94" dur="1000"/>
                                        <p:tgtEl>
                                          <p:spTgt spid="14">
                                            <p:txEl>
                                              <p:pRg st="2" end="2"/>
                                            </p:txEl>
                                          </p:spTgt>
                                        </p:tgtEl>
                                      </p:cBhvr>
                                    </p:animEffect>
                                    <p:anim calcmode="lin" valueType="num">
                                      <p:cBhvr>
                                        <p:cTn id="95"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96"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nodeType="clickEffect">
                                  <p:stCondLst>
                                    <p:cond delay="0"/>
                                  </p:stCondLst>
                                  <p:childTnLst>
                                    <p:set>
                                      <p:cBhvr>
                                        <p:cTn id="10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22" presetClass="entr" presetSubtype="4" fill="hold" nodeType="clickEffect">
                                  <p:stCondLst>
                                    <p:cond delay="0"/>
                                  </p:stCondLst>
                                  <p:childTnLst>
                                    <p:set>
                                      <p:cBhvr>
                                        <p:cTn id="104" dur="1" fill="hold">
                                          <p:stCondLst>
                                            <p:cond delay="0"/>
                                          </p:stCondLst>
                                        </p:cTn>
                                        <p:tgtEl>
                                          <p:spTgt spid="16">
                                            <p:txEl>
                                              <p:pRg st="0" end="0"/>
                                            </p:txEl>
                                          </p:spTgt>
                                        </p:tgtEl>
                                        <p:attrNameLst>
                                          <p:attrName>style.visibility</p:attrName>
                                        </p:attrNameLst>
                                      </p:cBhvr>
                                      <p:to>
                                        <p:strVal val="visible"/>
                                      </p:to>
                                    </p:set>
                                    <p:animEffect transition="in" filter="wipe(down)">
                                      <p:cBhvr>
                                        <p:cTn id="105" dur="500"/>
                                        <p:tgtEl>
                                          <p:spTgt spid="16">
                                            <p:txEl>
                                              <p:pRg st="0" end="0"/>
                                            </p:txEl>
                                          </p:spTgt>
                                        </p:tgtEl>
                                      </p:cBhvr>
                                    </p:animEffect>
                                  </p:childTnLst>
                                </p:cTn>
                              </p:par>
                            </p:childTnLst>
                          </p:cTn>
                        </p:par>
                      </p:childTnLst>
                    </p:cTn>
                  </p:par>
                  <p:par>
                    <p:cTn id="106" fill="hold">
                      <p:stCondLst>
                        <p:cond delay="indefinite"/>
                      </p:stCondLst>
                      <p:childTnLst>
                        <p:par>
                          <p:cTn id="107" fill="hold">
                            <p:stCondLst>
                              <p:cond delay="0"/>
                            </p:stCondLst>
                            <p:childTnLst>
                              <p:par>
                                <p:cTn id="108" presetID="10" presetClass="entr" presetSubtype="0" fill="hold" nodeType="clickEffect">
                                  <p:stCondLst>
                                    <p:cond delay="0"/>
                                  </p:stCondLst>
                                  <p:childTnLst>
                                    <p:set>
                                      <p:cBhvr>
                                        <p:cTn id="109" dur="1" fill="hold">
                                          <p:stCondLst>
                                            <p:cond delay="0"/>
                                          </p:stCondLst>
                                        </p:cTn>
                                        <p:tgtEl>
                                          <p:spTgt spid="17">
                                            <p:txEl>
                                              <p:pRg st="0" end="0"/>
                                            </p:txEl>
                                          </p:spTgt>
                                        </p:tgtEl>
                                        <p:attrNameLst>
                                          <p:attrName>style.visibility</p:attrName>
                                        </p:attrNameLst>
                                      </p:cBhvr>
                                      <p:to>
                                        <p:strVal val="visible"/>
                                      </p:to>
                                    </p:set>
                                    <p:animEffect transition="in" filter="fade">
                                      <p:cBhvr>
                                        <p:cTn id="110" dur="500"/>
                                        <p:tgtEl>
                                          <p:spTgt spid="17">
                                            <p:txEl>
                                              <p:pRg st="0" end="0"/>
                                            </p:txEl>
                                          </p:spTgt>
                                        </p:tgtEl>
                                      </p:cBhvr>
                                    </p:animEffect>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nodeType="clickEffect">
                                  <p:stCondLst>
                                    <p:cond delay="0"/>
                                  </p:stCondLst>
                                  <p:childTnLst>
                                    <p:set>
                                      <p:cBhvr>
                                        <p:cTn id="114" dur="1" fill="hold">
                                          <p:stCondLst>
                                            <p:cond delay="0"/>
                                          </p:stCondLst>
                                        </p:cTn>
                                        <p:tgtEl>
                                          <p:spTgt spid="18">
                                            <p:txEl>
                                              <p:pRg st="0" end="0"/>
                                            </p:txEl>
                                          </p:spTgt>
                                        </p:tgtEl>
                                        <p:attrNameLst>
                                          <p:attrName>style.visibility</p:attrName>
                                        </p:attrNameLst>
                                      </p:cBhvr>
                                      <p:to>
                                        <p:strVal val="visible"/>
                                      </p:to>
                                    </p:set>
                                    <p:anim calcmode="lin" valueType="num">
                                      <p:cBhvr additive="base">
                                        <p:cTn id="115"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16" presetClass="entr" presetSubtype="21" fill="hold" nodeType="clickEffect">
                                  <p:stCondLst>
                                    <p:cond delay="0"/>
                                  </p:stCondLst>
                                  <p:childTnLst>
                                    <p:set>
                                      <p:cBhvr>
                                        <p:cTn id="120" dur="1" fill="hold">
                                          <p:stCondLst>
                                            <p:cond delay="0"/>
                                          </p:stCondLst>
                                        </p:cTn>
                                        <p:tgtEl>
                                          <p:spTgt spid="19">
                                            <p:txEl>
                                              <p:pRg st="0" end="0"/>
                                            </p:txEl>
                                          </p:spTgt>
                                        </p:tgtEl>
                                        <p:attrNameLst>
                                          <p:attrName>style.visibility</p:attrName>
                                        </p:attrNameLst>
                                      </p:cBhvr>
                                      <p:to>
                                        <p:strVal val="visible"/>
                                      </p:to>
                                    </p:set>
                                    <p:animEffect transition="in" filter="barn(inVertical)">
                                      <p:cBhvr>
                                        <p:cTn id="121" dur="500"/>
                                        <p:tgtEl>
                                          <p:spTgt spid="19">
                                            <p:txEl>
                                              <p:pRg st="0" end="0"/>
                                            </p:txEl>
                                          </p:spTgt>
                                        </p:tgtEl>
                                      </p:cBhvr>
                                    </p:animEffect>
                                  </p:childTnLst>
                                </p:cTn>
                              </p:par>
                              <p:par>
                                <p:cTn id="122" presetID="16" presetClass="entr" presetSubtype="21" fill="hold" nodeType="withEffect">
                                  <p:stCondLst>
                                    <p:cond delay="0"/>
                                  </p:stCondLst>
                                  <p:childTnLst>
                                    <p:set>
                                      <p:cBhvr>
                                        <p:cTn id="123" dur="1" fill="hold">
                                          <p:stCondLst>
                                            <p:cond delay="0"/>
                                          </p:stCondLst>
                                        </p:cTn>
                                        <p:tgtEl>
                                          <p:spTgt spid="19">
                                            <p:txEl>
                                              <p:pRg st="1" end="1"/>
                                            </p:txEl>
                                          </p:spTgt>
                                        </p:tgtEl>
                                        <p:attrNameLst>
                                          <p:attrName>style.visibility</p:attrName>
                                        </p:attrNameLst>
                                      </p:cBhvr>
                                      <p:to>
                                        <p:strVal val="visible"/>
                                      </p:to>
                                    </p:set>
                                    <p:animEffect transition="in" filter="barn(inVertical)">
                                      <p:cBhvr>
                                        <p:cTn id="124" dur="500"/>
                                        <p:tgtEl>
                                          <p:spTgt spid="19">
                                            <p:txEl>
                                              <p:pRg st="1" end="1"/>
                                            </p:txEl>
                                          </p:spTgt>
                                        </p:tgtEl>
                                      </p:cBhvr>
                                    </p:animEffect>
                                  </p:childTnLst>
                                </p:cTn>
                              </p:par>
                            </p:childTnLst>
                          </p:cTn>
                        </p:par>
                      </p:childTnLst>
                    </p:cTn>
                  </p:par>
                  <p:par>
                    <p:cTn id="125" fill="hold">
                      <p:stCondLst>
                        <p:cond delay="indefinite"/>
                      </p:stCondLst>
                      <p:childTnLst>
                        <p:par>
                          <p:cTn id="126" fill="hold">
                            <p:stCondLst>
                              <p:cond delay="0"/>
                            </p:stCondLst>
                            <p:childTnLst>
                              <p:par>
                                <p:cTn id="127" presetID="1" presetClass="entr" presetSubtype="0" fill="hold" nodeType="clickEffect">
                                  <p:stCondLst>
                                    <p:cond delay="0"/>
                                  </p:stCondLst>
                                  <p:childTnLst>
                                    <p:set>
                                      <p:cBhvr>
                                        <p:cTn id="128"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presetID="1" presetClass="entr" presetSubtype="0" fill="hold" nodeType="clickEffect">
                                  <p:stCondLst>
                                    <p:cond delay="0"/>
                                  </p:stCondLst>
                                  <p:childTnLst>
                                    <p:set>
                                      <p:cBhvr>
                                        <p:cTn id="132"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presetID="1" presetClass="entr" presetSubtype="0" fill="hold" nodeType="clickEffect">
                                  <p:stCondLst>
                                    <p:cond delay="0"/>
                                  </p:stCondLst>
                                  <p:childTnLst>
                                    <p:set>
                                      <p:cBhvr>
                                        <p:cTn id="13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137" fill="hold">
                      <p:stCondLst>
                        <p:cond delay="indefinite"/>
                      </p:stCondLst>
                      <p:childTnLst>
                        <p:par>
                          <p:cTn id="138" fill="hold">
                            <p:stCondLst>
                              <p:cond delay="0"/>
                            </p:stCondLst>
                            <p:childTnLst>
                              <p:par>
                                <p:cTn id="139" presetID="2" presetClass="entr" presetSubtype="4" fill="hold" nodeType="clickEffect">
                                  <p:stCondLst>
                                    <p:cond delay="0"/>
                                  </p:stCondLst>
                                  <p:childTnLst>
                                    <p:set>
                                      <p:cBhvr>
                                        <p:cTn id="140" dur="1" fill="hold">
                                          <p:stCondLst>
                                            <p:cond delay="0"/>
                                          </p:stCondLst>
                                        </p:cTn>
                                        <p:tgtEl>
                                          <p:spTgt spid="23">
                                            <p:txEl>
                                              <p:pRg st="0" end="0"/>
                                            </p:txEl>
                                          </p:spTgt>
                                        </p:tgtEl>
                                        <p:attrNameLst>
                                          <p:attrName>style.visibility</p:attrName>
                                        </p:attrNameLst>
                                      </p:cBhvr>
                                      <p:to>
                                        <p:strVal val="visible"/>
                                      </p:to>
                                    </p:set>
                                    <p:anim calcmode="lin" valueType="num">
                                      <p:cBhvr additive="base">
                                        <p:cTn id="141"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142" dur="500" fill="hold"/>
                                        <p:tgtEl>
                                          <p:spTgt spid="23">
                                            <p:txEl>
                                              <p:pRg st="0" end="0"/>
                                            </p:txEl>
                                          </p:spTgt>
                                        </p:tgtEl>
                                        <p:attrNameLst>
                                          <p:attrName>ppt_y</p:attrName>
                                        </p:attrNameLst>
                                      </p:cBhvr>
                                      <p:tavLst>
                                        <p:tav tm="0">
                                          <p:val>
                                            <p:strVal val="1+#ppt_h/2"/>
                                          </p:val>
                                        </p:tav>
                                        <p:tav tm="100000">
                                          <p:val>
                                            <p:strVal val="#ppt_y"/>
                                          </p:val>
                                        </p:tav>
                                      </p:tavLst>
                                    </p:anim>
                                  </p:childTnLst>
                                </p:cTn>
                              </p:par>
                              <p:par>
                                <p:cTn id="143" presetID="2" presetClass="entr" presetSubtype="4" fill="hold" nodeType="withEffect">
                                  <p:stCondLst>
                                    <p:cond delay="0"/>
                                  </p:stCondLst>
                                  <p:childTnLst>
                                    <p:set>
                                      <p:cBhvr>
                                        <p:cTn id="144" dur="1" fill="hold">
                                          <p:stCondLst>
                                            <p:cond delay="0"/>
                                          </p:stCondLst>
                                        </p:cTn>
                                        <p:tgtEl>
                                          <p:spTgt spid="23">
                                            <p:txEl>
                                              <p:pRg st="1" end="1"/>
                                            </p:txEl>
                                          </p:spTgt>
                                        </p:tgtEl>
                                        <p:attrNameLst>
                                          <p:attrName>style.visibility</p:attrName>
                                        </p:attrNameLst>
                                      </p:cBhvr>
                                      <p:to>
                                        <p:strVal val="visible"/>
                                      </p:to>
                                    </p:set>
                                    <p:anim calcmode="lin" valueType="num">
                                      <p:cBhvr additive="base">
                                        <p:cTn id="145" dur="500" fill="hold"/>
                                        <p:tgtEl>
                                          <p:spTgt spid="23">
                                            <p:txEl>
                                              <p:pRg st="1" end="1"/>
                                            </p:txEl>
                                          </p:spTgt>
                                        </p:tgtEl>
                                        <p:attrNameLst>
                                          <p:attrName>ppt_x</p:attrName>
                                        </p:attrNameLst>
                                      </p:cBhvr>
                                      <p:tavLst>
                                        <p:tav tm="0">
                                          <p:val>
                                            <p:strVal val="#ppt_x"/>
                                          </p:val>
                                        </p:tav>
                                        <p:tav tm="100000">
                                          <p:val>
                                            <p:strVal val="#ppt_x"/>
                                          </p:val>
                                        </p:tav>
                                      </p:tavLst>
                                    </p:anim>
                                    <p:anim calcmode="lin" valueType="num">
                                      <p:cBhvr additive="base">
                                        <p:cTn id="146" dur="500" fill="hold"/>
                                        <p:tgtEl>
                                          <p:spTgt spid="2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Defining Death: Determining the Point at Which Life Ends</a:t>
            </a:r>
          </a:p>
        </p:txBody>
      </p:sp>
      <p:sp>
        <p:nvSpPr>
          <p:cNvPr id="3" name="Content Placeholder 2"/>
          <p:cNvSpPr>
            <a:spLocks noGrp="1"/>
          </p:cNvSpPr>
          <p:nvPr>
            <p:ph idx="1"/>
          </p:nvPr>
        </p:nvSpPr>
        <p:spPr>
          <a:xfrm>
            <a:off x="1295402" y="3092509"/>
            <a:ext cx="9601196" cy="3318936"/>
          </a:xfrm>
        </p:spPr>
        <p:txBody>
          <a:bodyPr/>
          <a:lstStyle/>
          <a:p>
            <a:r>
              <a:rPr lang="en-GB" sz="3200" dirty="0">
                <a:latin typeface="Arial" panose="020B0604020202020204" pitchFamily="34" charset="0"/>
                <a:cs typeface="Arial" panose="020B0604020202020204" pitchFamily="34" charset="0"/>
              </a:rPr>
              <a:t>Defining death is a complex process.</a:t>
            </a:r>
          </a:p>
          <a:p>
            <a:r>
              <a:rPr lang="en-GB" sz="3200" dirty="0">
                <a:latin typeface="Arial" panose="020B0604020202020204" pitchFamily="34" charset="0"/>
                <a:cs typeface="Arial" panose="020B0604020202020204" pitchFamily="34" charset="0"/>
              </a:rPr>
              <a:t>Medicine’s definition changes; people who would have been considered dead a few years ago now would now be considered alive</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426535" y="5688280"/>
            <a:ext cx="129441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2016)</a:t>
            </a:r>
          </a:p>
        </p:txBody>
      </p:sp>
    </p:spTree>
    <p:extLst>
      <p:ext uri="{BB962C8B-B14F-4D97-AF65-F5344CB8AC3E}">
        <p14:creationId xmlns:p14="http://schemas.microsoft.com/office/powerpoint/2010/main" val="387468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9148" y="792126"/>
            <a:ext cx="9601196" cy="1303867"/>
          </a:xfrm>
        </p:spPr>
        <p:txBody>
          <a:bodyPr>
            <a:noAutofit/>
          </a:bodyPr>
          <a:lstStyle/>
          <a:p>
            <a:r>
              <a:rPr lang="en-GB" b="1" dirty="0">
                <a:latin typeface="Arial" panose="020B0604020202020204" pitchFamily="34" charset="0"/>
                <a:cs typeface="Arial" panose="020B0604020202020204" pitchFamily="34" charset="0"/>
              </a:rPr>
              <a:t>FUNCTIONAL DEATH is the Absence of a Heartbeat and Breathing </a:t>
            </a:r>
          </a:p>
        </p:txBody>
      </p:sp>
      <p:sp>
        <p:nvSpPr>
          <p:cNvPr id="3" name="Content Placeholder 2"/>
          <p:cNvSpPr>
            <a:spLocks noGrp="1"/>
          </p:cNvSpPr>
          <p:nvPr>
            <p:ph idx="1"/>
          </p:nvPr>
        </p:nvSpPr>
        <p:spPr>
          <a:xfrm>
            <a:off x="1439092" y="3079446"/>
            <a:ext cx="9601196" cy="3318936"/>
          </a:xfrm>
        </p:spPr>
        <p:txBody>
          <a:bodyPr/>
          <a:lstStyle/>
          <a:p>
            <a:r>
              <a:rPr lang="en-GB" sz="2800" dirty="0">
                <a:latin typeface="Arial" panose="020B0604020202020204" pitchFamily="34" charset="0"/>
                <a:cs typeface="Arial" panose="020B0604020202020204" pitchFamily="34" charset="0"/>
              </a:rPr>
              <a:t>NOT as straightforward a definition as it seems!</a:t>
            </a:r>
          </a:p>
          <a:p>
            <a:r>
              <a:rPr lang="en-GB" sz="2800" dirty="0">
                <a:latin typeface="Arial" panose="020B0604020202020204" pitchFamily="34" charset="0"/>
                <a:cs typeface="Arial" panose="020B0604020202020204" pitchFamily="34" charset="0"/>
              </a:rPr>
              <a:t>People can be resuscitated after they have stopped breathing. </a:t>
            </a:r>
          </a:p>
          <a:p>
            <a:r>
              <a:rPr lang="en-GB" sz="2800" dirty="0">
                <a:latin typeface="Arial" panose="020B0604020202020204" pitchFamily="34" charset="0"/>
                <a:cs typeface="Arial" panose="020B0604020202020204" pitchFamily="34" charset="0"/>
              </a:rPr>
              <a:t>People can be kept alive by a machine</a:t>
            </a:r>
          </a:p>
          <a:p>
            <a:endParaRPr lang="en-GB" dirty="0"/>
          </a:p>
        </p:txBody>
      </p:sp>
      <p:sp>
        <p:nvSpPr>
          <p:cNvPr id="4" name="TextBox 3"/>
          <p:cNvSpPr txBox="1"/>
          <p:nvPr/>
        </p:nvSpPr>
        <p:spPr>
          <a:xfrm>
            <a:off x="8609611" y="5415148"/>
            <a:ext cx="299258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(Oram and Murphy, 2011</a:t>
            </a:r>
            <a:r>
              <a:rPr lang="en-GB" sz="1400" dirty="0"/>
              <a:t>)</a:t>
            </a:r>
          </a:p>
        </p:txBody>
      </p:sp>
    </p:spTree>
    <p:extLst>
      <p:ext uri="{BB962C8B-B14F-4D97-AF65-F5344CB8AC3E}">
        <p14:creationId xmlns:p14="http://schemas.microsoft.com/office/powerpoint/2010/main" val="148960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899" y="966367"/>
            <a:ext cx="10765219" cy="1029548"/>
          </a:xfrm>
        </p:spPr>
        <p:txBody>
          <a:bodyPr>
            <a:normAutofit fontScale="90000"/>
          </a:bodyPr>
          <a:lstStyle/>
          <a:p>
            <a:r>
              <a:rPr lang="en-GB" b="1" dirty="0">
                <a:latin typeface="Arial" panose="020B0604020202020204" pitchFamily="34" charset="0"/>
                <a:cs typeface="Arial" panose="020B0604020202020204" pitchFamily="34" charset="0"/>
              </a:rPr>
              <a:t>Because of the Vagueness of what “Functional Death” is, Medical Doctors now use Brain Functioning to Determine Death</a:t>
            </a:r>
          </a:p>
        </p:txBody>
      </p:sp>
      <p:sp>
        <p:nvSpPr>
          <p:cNvPr id="3" name="Content Placeholder 2"/>
          <p:cNvSpPr>
            <a:spLocks noGrp="1"/>
          </p:cNvSpPr>
          <p:nvPr>
            <p:ph idx="1"/>
          </p:nvPr>
        </p:nvSpPr>
        <p:spPr>
          <a:xfrm>
            <a:off x="1295402" y="2718685"/>
            <a:ext cx="9601196" cy="3318936"/>
          </a:xfrm>
        </p:spPr>
        <p:txBody>
          <a:bodyPr/>
          <a:lstStyle/>
          <a:p>
            <a:pPr marL="0" indent="0">
              <a:buNone/>
            </a:pPr>
            <a:r>
              <a:rPr lang="en-GB" b="1" dirty="0">
                <a:latin typeface="Arial" panose="020B0604020202020204" pitchFamily="34" charset="0"/>
                <a:cs typeface="Arial" panose="020B0604020202020204" pitchFamily="34" charset="0"/>
              </a:rPr>
              <a:t>BRAIN DEATH</a:t>
            </a:r>
            <a:r>
              <a:rPr lang="en-GB" dirty="0">
                <a:latin typeface="Arial" panose="020B0604020202020204" pitchFamily="34" charset="0"/>
                <a:cs typeface="Arial" panose="020B0604020202020204" pitchFamily="34" charset="0"/>
              </a:rPr>
              <a:t>, where brain activity is measured, has become the medical measure of death (no possibility of restoring brain function). </a:t>
            </a:r>
          </a:p>
          <a:p>
            <a:r>
              <a:rPr lang="en-GB" dirty="0">
                <a:latin typeface="Arial" panose="020B0604020202020204" pitchFamily="34" charset="0"/>
                <a:cs typeface="Arial" panose="020B0604020202020204" pitchFamily="34" charset="0"/>
              </a:rPr>
              <a:t>There is still some question about using only brain waves as the death definition. </a:t>
            </a:r>
          </a:p>
          <a:p>
            <a:r>
              <a:rPr lang="en-GB" dirty="0">
                <a:latin typeface="Arial" panose="020B0604020202020204" pitchFamily="34" charset="0"/>
                <a:cs typeface="Arial" panose="020B0604020202020204" pitchFamily="34" charset="0"/>
              </a:rPr>
              <a:t>It emphasizes only biology not the qualities that make people human (thinking, feeling, etc.).</a:t>
            </a:r>
          </a:p>
          <a:p>
            <a:endParaRPr lang="en-GB" dirty="0"/>
          </a:p>
        </p:txBody>
      </p:sp>
      <p:sp>
        <p:nvSpPr>
          <p:cNvPr id="4" name="TextBox 3"/>
          <p:cNvSpPr txBox="1"/>
          <p:nvPr/>
        </p:nvSpPr>
        <p:spPr>
          <a:xfrm>
            <a:off x="10125693" y="5729844"/>
            <a:ext cx="206630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2020)</a:t>
            </a:r>
          </a:p>
        </p:txBody>
      </p:sp>
    </p:spTree>
    <p:extLst>
      <p:ext uri="{BB962C8B-B14F-4D97-AF65-F5344CB8AC3E}">
        <p14:creationId xmlns:p14="http://schemas.microsoft.com/office/powerpoint/2010/main" val="42636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Death in Middle Adulthood</a:t>
            </a:r>
          </a:p>
        </p:txBody>
      </p:sp>
      <p:sp>
        <p:nvSpPr>
          <p:cNvPr id="3" name="Content Placeholder 2"/>
          <p:cNvSpPr>
            <a:spLocks noGrp="1"/>
          </p:cNvSpPr>
          <p:nvPr>
            <p:ph idx="1"/>
          </p:nvPr>
        </p:nvSpPr>
        <p:spPr/>
        <p:txBody>
          <a:bodyPr>
            <a:normAutofit lnSpcReduction="10000"/>
          </a:bodyPr>
          <a:lstStyle/>
          <a:p>
            <a:r>
              <a:rPr lang="en-GB" sz="2800" dirty="0">
                <a:latin typeface="Arial" panose="020B0604020202020204" pitchFamily="34" charset="0"/>
                <a:cs typeface="Arial" panose="020B0604020202020204" pitchFamily="34" charset="0"/>
              </a:rPr>
              <a:t>Life-threatening disease is the most common cause of death in middle-aged adults. </a:t>
            </a:r>
          </a:p>
          <a:p>
            <a:r>
              <a:rPr lang="en-GB" sz="2800" dirty="0">
                <a:latin typeface="Arial" panose="020B0604020202020204" pitchFamily="34" charset="0"/>
                <a:cs typeface="Arial" panose="020B0604020202020204" pitchFamily="34" charset="0"/>
              </a:rPr>
              <a:t>These adults are more aware and accepting of death but also have a lot of fears (more than any other time in lifespan). </a:t>
            </a:r>
          </a:p>
          <a:p>
            <a:r>
              <a:rPr lang="en-GB" sz="2800" dirty="0">
                <a:latin typeface="Arial" panose="020B0604020202020204" pitchFamily="34" charset="0"/>
                <a:cs typeface="Arial" panose="020B0604020202020204" pitchFamily="34" charset="0"/>
              </a:rPr>
              <a:t>Most frequent causes are heart disease and cancer (gender variations)</a:t>
            </a:r>
          </a:p>
          <a:p>
            <a:endParaRPr lang="en-GB" dirty="0"/>
          </a:p>
        </p:txBody>
      </p:sp>
      <p:sp>
        <p:nvSpPr>
          <p:cNvPr id="4" name="TextBox 3"/>
          <p:cNvSpPr txBox="1"/>
          <p:nvPr/>
        </p:nvSpPr>
        <p:spPr>
          <a:xfrm>
            <a:off x="9988134" y="5598869"/>
            <a:ext cx="181692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(GOV.UK, 2017)</a:t>
            </a:r>
          </a:p>
        </p:txBody>
      </p:sp>
    </p:spTree>
    <p:extLst>
      <p:ext uri="{BB962C8B-B14F-4D97-AF65-F5344CB8AC3E}">
        <p14:creationId xmlns:p14="http://schemas.microsoft.com/office/powerpoint/2010/main" val="2824853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Death in Late Adulthood</a:t>
            </a:r>
          </a:p>
        </p:txBody>
      </p:sp>
      <p:sp>
        <p:nvSpPr>
          <p:cNvPr id="3" name="Content Placeholder 2"/>
          <p:cNvSpPr>
            <a:spLocks noGrp="1"/>
          </p:cNvSpPr>
          <p:nvPr>
            <p:ph idx="1"/>
          </p:nvPr>
        </p:nvSpPr>
        <p:spPr/>
        <p:txBody>
          <a:bodyPr>
            <a:noAutofit/>
          </a:bodyPr>
          <a:lstStyle/>
          <a:p>
            <a:r>
              <a:rPr lang="en-GB" dirty="0">
                <a:latin typeface="Arial" panose="020B0604020202020204" pitchFamily="34" charset="0"/>
                <a:cs typeface="Arial" panose="020B0604020202020204" pitchFamily="34" charset="0"/>
              </a:rPr>
              <a:t>The prevalence of death and losses around older adults makes them less anxious about dying than at any other time of life. </a:t>
            </a:r>
          </a:p>
          <a:p>
            <a:r>
              <a:rPr lang="en-GB" dirty="0">
                <a:latin typeface="Arial" panose="020B0604020202020204" pitchFamily="34" charset="0"/>
                <a:cs typeface="Arial" panose="020B0604020202020204" pitchFamily="34" charset="0"/>
              </a:rPr>
              <a:t>Since the 1980’s suicide rates have been peaking among the middle-aged (45 to 49 years). </a:t>
            </a:r>
          </a:p>
          <a:p>
            <a:r>
              <a:rPr lang="en-GB" dirty="0">
                <a:latin typeface="Arial" panose="020B0604020202020204" pitchFamily="34" charset="0"/>
                <a:cs typeface="Arial" panose="020B0604020202020204" pitchFamily="34" charset="0"/>
              </a:rPr>
              <a:t>Suicide rates then decrease until the age of 80 to 84, at which point they begin to rise.</a:t>
            </a:r>
          </a:p>
          <a:p>
            <a:r>
              <a:rPr lang="en-GB" dirty="0">
                <a:latin typeface="Arial" panose="020B0604020202020204" pitchFamily="34" charset="0"/>
                <a:cs typeface="Arial" panose="020B0604020202020204" pitchFamily="34" charset="0"/>
              </a:rPr>
              <a:t>A major issue for older adults with a terminal disease is whether their lives still have value and how much of a burden they are.</a:t>
            </a:r>
          </a:p>
          <a:p>
            <a:endParaRPr lang="en-GB" dirty="0"/>
          </a:p>
        </p:txBody>
      </p:sp>
      <p:sp>
        <p:nvSpPr>
          <p:cNvPr id="4" name="TextBox 3"/>
          <p:cNvSpPr txBox="1"/>
          <p:nvPr/>
        </p:nvSpPr>
        <p:spPr>
          <a:xfrm>
            <a:off x="10200904" y="5869802"/>
            <a:ext cx="237506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(ONS. 2019)</a:t>
            </a:r>
          </a:p>
        </p:txBody>
      </p:sp>
    </p:spTree>
    <p:extLst>
      <p:ext uri="{BB962C8B-B14F-4D97-AF65-F5344CB8AC3E}">
        <p14:creationId xmlns:p14="http://schemas.microsoft.com/office/powerpoint/2010/main" val="1986469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43889" y="1189571"/>
            <a:ext cx="9688287" cy="4401205"/>
          </a:xfrm>
          <a:prstGeom prst="rect">
            <a:avLst/>
          </a:prstGeom>
        </p:spPr>
        <p:txBody>
          <a:bodyPr wrap="square">
            <a:spAutoFit/>
          </a:bodyPr>
          <a:lstStyle/>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Most people know when they are dying; it is caretakers who tend to have more difficulties communicating about it.</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Research shows that physicians usually prefer to avoid telling dying patients that their illnesses are terminal</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Not all people want to know the truth about their condition or know they’re dying</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Individuals react to death differently, in part due to personality factors</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A high general anxiety level has been linked to a higher concern about death</a:t>
            </a:r>
          </a:p>
        </p:txBody>
      </p:sp>
    </p:spTree>
    <p:extLst>
      <p:ext uri="{BB962C8B-B14F-4D97-AF65-F5344CB8AC3E}">
        <p14:creationId xmlns:p14="http://schemas.microsoft.com/office/powerpoint/2010/main" val="2769880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fade">
                                      <p:cBhvr>
                                        <p:cTn id="25" dur="1000"/>
                                        <p:tgtEl>
                                          <p:spTgt spid="2">
                                            <p:txEl>
                                              <p:pRg st="4" end="4"/>
                                            </p:txEl>
                                          </p:spTgt>
                                        </p:tgtEl>
                                      </p:cBhvr>
                                    </p:animEffect>
                                    <p:anim calcmode="lin" valueType="num">
                                      <p:cBhvr>
                                        <p:cTn id="2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The Stages of Death: Understanding the Process of Dying</a:t>
            </a:r>
          </a:p>
        </p:txBody>
      </p:sp>
      <p:sp>
        <p:nvSpPr>
          <p:cNvPr id="3" name="Content Placeholder 2"/>
          <p:cNvSpPr>
            <a:spLocks noGrp="1"/>
          </p:cNvSpPr>
          <p:nvPr>
            <p:ph idx="1"/>
          </p:nvPr>
        </p:nvSpPr>
        <p:spPr>
          <a:xfrm>
            <a:off x="1295400" y="2556932"/>
            <a:ext cx="10342417" cy="3318936"/>
          </a:xfrm>
        </p:spPr>
        <p:txBody>
          <a:bodyPr>
            <a:noAutofit/>
          </a:bodyPr>
          <a:lstStyle/>
          <a:p>
            <a:r>
              <a:rPr lang="en-GB" sz="2800" dirty="0">
                <a:latin typeface="Arial" panose="020B0604020202020204" pitchFamily="34" charset="0"/>
                <a:cs typeface="Arial" panose="020B0604020202020204" pitchFamily="34" charset="0"/>
              </a:rPr>
              <a:t>No researcher has had a greater influence on our understanding of death and dying than Elizabeth </a:t>
            </a:r>
            <a:r>
              <a:rPr lang="en-GB" sz="2800" dirty="0" err="1">
                <a:latin typeface="Arial" panose="020B0604020202020204" pitchFamily="34" charset="0"/>
                <a:cs typeface="Arial" panose="020B0604020202020204" pitchFamily="34" charset="0"/>
              </a:rPr>
              <a:t>Kubler</a:t>
            </a:r>
            <a:r>
              <a:rPr lang="en-GB" sz="2800" dirty="0">
                <a:latin typeface="Arial" panose="020B0604020202020204" pitchFamily="34" charset="0"/>
                <a:cs typeface="Arial" panose="020B0604020202020204" pitchFamily="34" charset="0"/>
              </a:rPr>
              <a:t>-Ross</a:t>
            </a:r>
          </a:p>
          <a:p>
            <a:r>
              <a:rPr lang="en-GB" sz="2800" dirty="0">
                <a:latin typeface="Arial" panose="020B0604020202020204" pitchFamily="34" charset="0"/>
                <a:cs typeface="Arial" panose="020B0604020202020204" pitchFamily="34" charset="0"/>
              </a:rPr>
              <a:t>Her stage theory of death and dying was created in the late 1960s from extensive interviews with people that were dying and those that cared for them</a:t>
            </a:r>
          </a:p>
          <a:p>
            <a:r>
              <a:rPr lang="en-GB" sz="2800" dirty="0">
                <a:latin typeface="Arial" panose="020B0604020202020204" pitchFamily="34" charset="0"/>
                <a:cs typeface="Arial" panose="020B0604020202020204" pitchFamily="34" charset="0"/>
              </a:rPr>
              <a:t>Elisabeth </a:t>
            </a:r>
            <a:r>
              <a:rPr lang="en-GB" sz="2800" dirty="0" err="1">
                <a:latin typeface="Arial" panose="020B0604020202020204" pitchFamily="34" charset="0"/>
                <a:cs typeface="Arial" panose="020B0604020202020204" pitchFamily="34" charset="0"/>
              </a:rPr>
              <a:t>Kubler</a:t>
            </a:r>
            <a:r>
              <a:rPr lang="en-GB" sz="2800" dirty="0">
                <a:latin typeface="Arial" panose="020B0604020202020204" pitchFamily="34" charset="0"/>
                <a:cs typeface="Arial" panose="020B0604020202020204" pitchFamily="34" charset="0"/>
              </a:rPr>
              <a:t>-Ross identified five stages of coping with death…</a:t>
            </a:r>
          </a:p>
        </p:txBody>
      </p:sp>
    </p:spTree>
    <p:extLst>
      <p:ext uri="{BB962C8B-B14F-4D97-AF65-F5344CB8AC3E}">
        <p14:creationId xmlns:p14="http://schemas.microsoft.com/office/powerpoint/2010/main" val="1137579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Kubler</a:t>
            </a:r>
            <a:r>
              <a:rPr lang="en-GB" b="1" dirty="0">
                <a:latin typeface="Arial" panose="020B0604020202020204" pitchFamily="34" charset="0"/>
                <a:cs typeface="Arial" panose="020B0604020202020204" pitchFamily="34" charset="0"/>
              </a:rPr>
              <a:t>-Ross’ 5 Stages of Death</a:t>
            </a:r>
          </a:p>
        </p:txBody>
      </p:sp>
      <p:sp>
        <p:nvSpPr>
          <p:cNvPr id="3" name="Content Placeholder 2"/>
          <p:cNvSpPr>
            <a:spLocks noGrp="1"/>
          </p:cNvSpPr>
          <p:nvPr>
            <p:ph idx="1"/>
          </p:nvPr>
        </p:nvSpPr>
        <p:spPr>
          <a:xfrm>
            <a:off x="1895301" y="2606808"/>
            <a:ext cx="7099069" cy="3353417"/>
          </a:xfrm>
        </p:spPr>
        <p:txBody>
          <a:bodyPr>
            <a:normAutofit fontScale="62500" lnSpcReduction="20000"/>
          </a:bodyPr>
          <a:lstStyle/>
          <a:p>
            <a:pPr marL="457200" indent="-457200">
              <a:buFont typeface="Arial"/>
              <a:buAutoNum type="arabicParenR"/>
            </a:pPr>
            <a:r>
              <a:rPr lang="en-GB" sz="4000" b="1" dirty="0">
                <a:latin typeface="Arial" panose="020B0604020202020204" pitchFamily="34" charset="0"/>
                <a:cs typeface="Arial" panose="020B0604020202020204" pitchFamily="34" charset="0"/>
              </a:rPr>
              <a:t>Denial</a:t>
            </a:r>
          </a:p>
          <a:p>
            <a:pPr marL="457200" indent="-457200">
              <a:buFont typeface="Arial"/>
              <a:buAutoNum type="arabicParenR"/>
            </a:pPr>
            <a:r>
              <a:rPr lang="en-GB" sz="4000" b="1" dirty="0">
                <a:latin typeface="Arial" panose="020B0604020202020204" pitchFamily="34" charset="0"/>
                <a:cs typeface="Arial" panose="020B0604020202020204" pitchFamily="34" charset="0"/>
              </a:rPr>
              <a:t>Anger </a:t>
            </a:r>
          </a:p>
          <a:p>
            <a:pPr marL="457200" indent="-457200">
              <a:buFont typeface="Arial"/>
              <a:buAutoNum type="arabicParenR"/>
            </a:pPr>
            <a:r>
              <a:rPr lang="en-GB" sz="4000" b="1" dirty="0">
                <a:latin typeface="Arial" panose="020B0604020202020204" pitchFamily="34" charset="0"/>
                <a:cs typeface="Arial" panose="020B0604020202020204" pitchFamily="34" charset="0"/>
              </a:rPr>
              <a:t>Bargaining</a:t>
            </a:r>
          </a:p>
          <a:p>
            <a:pPr marL="457200" indent="-457200">
              <a:buFont typeface="Arial"/>
              <a:buAutoNum type="arabicParenR"/>
            </a:pPr>
            <a:r>
              <a:rPr lang="en-GB" sz="4000" b="1" dirty="0">
                <a:latin typeface="Arial" panose="020B0604020202020204" pitchFamily="34" charset="0"/>
                <a:cs typeface="Arial" panose="020B0604020202020204" pitchFamily="34" charset="0"/>
              </a:rPr>
              <a:t>Depression</a:t>
            </a:r>
          </a:p>
          <a:p>
            <a:pPr marL="457200" indent="-457200">
              <a:buFont typeface="Arial"/>
              <a:buAutoNum type="arabicParenR"/>
            </a:pPr>
            <a:r>
              <a:rPr lang="en-GB" sz="4000" b="1" dirty="0">
                <a:latin typeface="Arial" panose="020B0604020202020204" pitchFamily="34" charset="0"/>
                <a:cs typeface="Arial" panose="020B0604020202020204" pitchFamily="34" charset="0"/>
              </a:rPr>
              <a:t>Acceptance</a:t>
            </a:r>
          </a:p>
          <a:p>
            <a:pPr marL="457200" indent="-457200">
              <a:buFont typeface="Arial"/>
              <a:buAutoNum type="arabicParenR"/>
            </a:pPr>
            <a:endParaRPr lang="en-GB" b="1" dirty="0"/>
          </a:p>
          <a:p>
            <a:pPr marL="457200" indent="-457200">
              <a:buAutoNum type="arabicParenR"/>
            </a:pPr>
            <a:endParaRPr lang="en-GB" b="1" dirty="0"/>
          </a:p>
          <a:p>
            <a:pPr marL="0" indent="0">
              <a:buNone/>
            </a:pPr>
            <a:r>
              <a:rPr lang="en-GB" b="1" dirty="0"/>
              <a:t> </a:t>
            </a:r>
          </a:p>
          <a:p>
            <a:pPr marL="457200" indent="-457200">
              <a:buAutoNum type="arabicParenR"/>
            </a:pPr>
            <a:endParaRPr lang="en-GB" b="1" dirty="0"/>
          </a:p>
        </p:txBody>
      </p:sp>
    </p:spTree>
    <p:extLst>
      <p:ext uri="{BB962C8B-B14F-4D97-AF65-F5344CB8AC3E}">
        <p14:creationId xmlns:p14="http://schemas.microsoft.com/office/powerpoint/2010/main" val="1723464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583058"/>
            <a:ext cx="9601196" cy="3318936"/>
          </a:xfrm>
        </p:spPr>
        <p:txBody>
          <a:bodyPr/>
          <a:lstStyle/>
          <a:p>
            <a:pPr marL="0" indent="0">
              <a:buNone/>
            </a:pPr>
            <a:r>
              <a:rPr lang="en-GB" sz="3200" b="1" dirty="0"/>
              <a:t>1) </a:t>
            </a:r>
            <a:r>
              <a:rPr lang="en-GB" sz="3200" b="1" dirty="0">
                <a:latin typeface="Arial" panose="020B0604020202020204" pitchFamily="34" charset="0"/>
                <a:cs typeface="Arial" panose="020B0604020202020204" pitchFamily="34" charset="0"/>
              </a:rPr>
              <a:t>Denial </a:t>
            </a:r>
          </a:p>
          <a:p>
            <a:r>
              <a:rPr lang="en-GB" sz="2800" dirty="0">
                <a:latin typeface="Arial" panose="020B0604020202020204" pitchFamily="34" charset="0"/>
                <a:cs typeface="Arial" panose="020B0604020202020204" pitchFamily="34" charset="0"/>
              </a:rPr>
              <a:t>Denial is resisting the whole idea of death ("No I'm not or she's not"). </a:t>
            </a:r>
          </a:p>
          <a:p>
            <a:r>
              <a:rPr lang="en-GB" sz="2800" dirty="0">
                <a:latin typeface="Arial" panose="020B0604020202020204" pitchFamily="34" charset="0"/>
                <a:cs typeface="Arial" panose="020B0604020202020204" pitchFamily="34" charset="0"/>
              </a:rPr>
              <a:t>Denial is a form of defence mechanism to allow one to absorb difficult information at one's own pace</a:t>
            </a:r>
          </a:p>
        </p:txBody>
      </p:sp>
    </p:spTree>
    <p:extLst>
      <p:ext uri="{BB962C8B-B14F-4D97-AF65-F5344CB8AC3E}">
        <p14:creationId xmlns:p14="http://schemas.microsoft.com/office/powerpoint/2010/main" val="4045101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752875"/>
            <a:ext cx="9601196" cy="3318936"/>
          </a:xfrm>
        </p:spPr>
        <p:txBody>
          <a:bodyPr/>
          <a:lstStyle/>
          <a:p>
            <a:r>
              <a:rPr lang="en-GB" sz="3200" b="1" dirty="0"/>
              <a:t>2)	</a:t>
            </a:r>
            <a:r>
              <a:rPr lang="en-GB" sz="3200" b="1" dirty="0">
                <a:latin typeface="Arial" panose="020B0604020202020204" pitchFamily="34" charset="0"/>
                <a:cs typeface="Arial" panose="020B0604020202020204" pitchFamily="34" charset="0"/>
              </a:rPr>
              <a:t>Anger </a:t>
            </a:r>
          </a:p>
          <a:p>
            <a:r>
              <a:rPr lang="en-GB" sz="2800" dirty="0">
                <a:latin typeface="Arial" panose="020B0604020202020204" pitchFamily="34" charset="0"/>
                <a:cs typeface="Arial" panose="020B0604020202020204" pitchFamily="34" charset="0"/>
              </a:rPr>
              <a:t>"Why me/her?" "Why not you?" </a:t>
            </a:r>
          </a:p>
          <a:p>
            <a:r>
              <a:rPr lang="en-GB" sz="2800" dirty="0">
                <a:latin typeface="Arial" panose="020B0604020202020204" pitchFamily="34" charset="0"/>
                <a:cs typeface="Arial" panose="020B0604020202020204" pitchFamily="34" charset="0"/>
              </a:rPr>
              <a:t>In this stage people may be very difficult to be around</a:t>
            </a:r>
          </a:p>
        </p:txBody>
      </p:sp>
    </p:spTree>
    <p:extLst>
      <p:ext uri="{BB962C8B-B14F-4D97-AF65-F5344CB8AC3E}">
        <p14:creationId xmlns:p14="http://schemas.microsoft.com/office/powerpoint/2010/main" val="1910615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465492"/>
            <a:ext cx="9601196" cy="3318936"/>
          </a:xfrm>
        </p:spPr>
        <p:txBody>
          <a:bodyPr>
            <a:normAutofit fontScale="92500" lnSpcReduction="20000"/>
          </a:bodyPr>
          <a:lstStyle/>
          <a:p>
            <a:pPr marL="0" indent="0">
              <a:buNone/>
            </a:pPr>
            <a:r>
              <a:rPr lang="en-GB" sz="3200" b="1" dirty="0"/>
              <a:t>3) </a:t>
            </a:r>
            <a:r>
              <a:rPr lang="en-GB" sz="3200" b="1" dirty="0">
                <a:latin typeface="Arial" panose="020B0604020202020204" pitchFamily="34" charset="0"/>
                <a:cs typeface="Arial" panose="020B0604020202020204" pitchFamily="34" charset="0"/>
              </a:rPr>
              <a:t>Bargaining </a:t>
            </a:r>
          </a:p>
          <a:p>
            <a:r>
              <a:rPr lang="en-GB" sz="3000" dirty="0">
                <a:latin typeface="Arial" panose="020B0604020202020204" pitchFamily="34" charset="0"/>
                <a:cs typeface="Arial" panose="020B0604020202020204" pitchFamily="34" charset="0"/>
              </a:rPr>
              <a:t>At this stage individuals are trying to negotiate their way out of the death. </a:t>
            </a:r>
          </a:p>
          <a:p>
            <a:r>
              <a:rPr lang="en-GB" sz="3000" dirty="0">
                <a:latin typeface="Arial" panose="020B0604020202020204" pitchFamily="34" charset="0"/>
                <a:cs typeface="Arial" panose="020B0604020202020204" pitchFamily="34" charset="0"/>
              </a:rPr>
              <a:t>Typically, people try to "make deals" with God </a:t>
            </a:r>
          </a:p>
          <a:p>
            <a:r>
              <a:rPr lang="en-GB" sz="3000" dirty="0">
                <a:latin typeface="Arial" panose="020B0604020202020204" pitchFamily="34" charset="0"/>
                <a:cs typeface="Arial" panose="020B0604020202020204" pitchFamily="34" charset="0"/>
              </a:rPr>
              <a:t>Sometimes the bargain creates an event or date until which the person can hold on to (such as a grandchild's wedding, or a 100th birthday).</a:t>
            </a:r>
          </a:p>
          <a:p>
            <a:endParaRPr lang="en-GB" dirty="0"/>
          </a:p>
        </p:txBody>
      </p:sp>
    </p:spTree>
    <p:extLst>
      <p:ext uri="{BB962C8B-B14F-4D97-AF65-F5344CB8AC3E}">
        <p14:creationId xmlns:p14="http://schemas.microsoft.com/office/powerpoint/2010/main" val="41209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p:txBody>
          <a:bodyPr/>
          <a:lstStyle/>
          <a:p>
            <a:pPr marL="0" indent="0">
              <a:buNone/>
            </a:pPr>
            <a:r>
              <a:rPr lang="en-GB" sz="3200" b="1" dirty="0"/>
              <a:t>4)	</a:t>
            </a:r>
            <a:r>
              <a:rPr lang="en-GB" sz="3200" b="1" dirty="0">
                <a:latin typeface="Arial" panose="020B0604020202020204" pitchFamily="34" charset="0"/>
                <a:cs typeface="Arial" panose="020B0604020202020204" pitchFamily="34" charset="0"/>
              </a:rPr>
              <a:t>Depression </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individual at this stage is overwhelmed by a deep sense of loss. </a:t>
            </a:r>
          </a:p>
          <a:p>
            <a:pPr>
              <a:buFont typeface="Arial" panose="020B0604020202020204" pitchFamily="34" charset="0"/>
              <a:buChar char="•"/>
            </a:pPr>
            <a:r>
              <a:rPr lang="en-GB" dirty="0">
                <a:latin typeface="Arial" panose="020B0604020202020204" pitchFamily="34" charset="0"/>
                <a:cs typeface="Arial" panose="020B0604020202020204" pitchFamily="34" charset="0"/>
              </a:rPr>
              <a:t>Reactive depression is a type of depression based on what has already occurred, such as loss of dignity, health, etc. </a:t>
            </a:r>
          </a:p>
          <a:p>
            <a:pPr>
              <a:buFont typeface="Arial" panose="020B0604020202020204" pitchFamily="34" charset="0"/>
              <a:buChar char="•"/>
            </a:pPr>
            <a:r>
              <a:rPr lang="en-GB" dirty="0">
                <a:latin typeface="Arial" panose="020B0604020202020204" pitchFamily="34" charset="0"/>
                <a:cs typeface="Arial" panose="020B0604020202020204" pitchFamily="34" charset="0"/>
              </a:rPr>
              <a:t>Preparatory depression is the anticipation of future losses, such as the loss of a relationship.</a:t>
            </a:r>
          </a:p>
          <a:p>
            <a:pPr marL="0" indent="0">
              <a:buNone/>
            </a:pPr>
            <a:endParaRPr lang="en-GB" dirty="0"/>
          </a:p>
        </p:txBody>
      </p:sp>
    </p:spTree>
    <p:extLst>
      <p:ext uri="{BB962C8B-B14F-4D97-AF65-F5344CB8AC3E}">
        <p14:creationId xmlns:p14="http://schemas.microsoft.com/office/powerpoint/2010/main" val="117153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p:txBody>
          <a:bodyPr/>
          <a:lstStyle/>
          <a:p>
            <a:pPr marL="0" indent="0">
              <a:buNone/>
            </a:pPr>
            <a:r>
              <a:rPr lang="en-GB" sz="3200" b="1" dirty="0"/>
              <a:t>5) </a:t>
            </a:r>
            <a:r>
              <a:rPr lang="en-GB" sz="3200" b="1" dirty="0">
                <a:latin typeface="Arial" panose="020B0604020202020204" pitchFamily="34" charset="0"/>
                <a:cs typeface="Arial" panose="020B0604020202020204" pitchFamily="34" charset="0"/>
              </a:rPr>
              <a:t>Acceptance </a:t>
            </a:r>
          </a:p>
          <a:p>
            <a:r>
              <a:rPr lang="en-GB" sz="2800" dirty="0">
                <a:latin typeface="Arial" panose="020B0604020202020204" pitchFamily="34" charset="0"/>
                <a:cs typeface="Arial" panose="020B0604020202020204" pitchFamily="34" charset="0"/>
              </a:rPr>
              <a:t>People are fully aware that death is impending</a:t>
            </a:r>
          </a:p>
          <a:p>
            <a:r>
              <a:rPr lang="en-GB" sz="2800" dirty="0">
                <a:latin typeface="Arial" panose="020B0604020202020204" pitchFamily="34" charset="0"/>
                <a:cs typeface="Arial" panose="020B0604020202020204" pitchFamily="34" charset="0"/>
              </a:rPr>
              <a:t>In this stage individuals near death make peace with death and may want to be left alone. </a:t>
            </a:r>
          </a:p>
          <a:p>
            <a:r>
              <a:rPr lang="en-GB" sz="2800" dirty="0">
                <a:latin typeface="Arial" panose="020B0604020202020204" pitchFamily="34" charset="0"/>
                <a:cs typeface="Arial" panose="020B0604020202020204" pitchFamily="34" charset="0"/>
              </a:rPr>
              <a:t>Persons in this stage are often unemotional and uncommunicative</a:t>
            </a:r>
          </a:p>
        </p:txBody>
      </p:sp>
    </p:spTree>
    <p:extLst>
      <p:ext uri="{BB962C8B-B14F-4D97-AF65-F5344CB8AC3E}">
        <p14:creationId xmlns:p14="http://schemas.microsoft.com/office/powerpoint/2010/main" val="3573238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Criticisms of Kubler-Ross's Model </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 theory does not apply to people who are not sure they are going to die - when the prognosis is ambiguous. </a:t>
            </a:r>
          </a:p>
          <a:p>
            <a:r>
              <a:rPr lang="en-GB" dirty="0">
                <a:latin typeface="Arial" panose="020B0604020202020204" pitchFamily="34" charset="0"/>
                <a:cs typeface="Arial" panose="020B0604020202020204" pitchFamily="34" charset="0"/>
              </a:rPr>
              <a:t>The stages are not universal, nor do people go through them in progression. </a:t>
            </a:r>
          </a:p>
          <a:p>
            <a:r>
              <a:rPr lang="en-GB" dirty="0">
                <a:latin typeface="Arial" panose="020B0604020202020204" pitchFamily="34" charset="0"/>
                <a:cs typeface="Arial" panose="020B0604020202020204" pitchFamily="34" charset="0"/>
              </a:rPr>
              <a:t>Anxiety, especially about pain, is omitted in her stages and this is an important concern for cancer patients. </a:t>
            </a:r>
          </a:p>
          <a:p>
            <a:r>
              <a:rPr lang="en-GB" dirty="0">
                <a:latin typeface="Arial" panose="020B0604020202020204" pitchFamily="34" charset="0"/>
                <a:cs typeface="Arial" panose="020B0604020202020204" pitchFamily="34" charset="0"/>
              </a:rPr>
              <a:t>There are still a lot of differences in peoples' reactions to death related to family, culture, finances, personality, etc. </a:t>
            </a:r>
          </a:p>
          <a:p>
            <a:endParaRPr lang="en-GB" dirty="0"/>
          </a:p>
        </p:txBody>
      </p:sp>
      <p:sp>
        <p:nvSpPr>
          <p:cNvPr id="4" name="TextBox 3"/>
          <p:cNvSpPr txBox="1"/>
          <p:nvPr/>
        </p:nvSpPr>
        <p:spPr>
          <a:xfrm>
            <a:off x="9018526" y="5737368"/>
            <a:ext cx="266989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Stroebe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Schut</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Boerner</a:t>
            </a:r>
            <a:r>
              <a:rPr lang="en-GB" sz="12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3610606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25485" y="2351314"/>
            <a:ext cx="7480663" cy="2554545"/>
          </a:xfrm>
          <a:prstGeom prst="rect">
            <a:avLst/>
          </a:prstGeom>
        </p:spPr>
        <p:txBody>
          <a:bodyPr wrap="square">
            <a:spAutoFit/>
          </a:bodyPr>
          <a:lstStyle/>
          <a:p>
            <a:r>
              <a:rPr lang="en-GB" sz="3200" b="1" i="1" dirty="0">
                <a:latin typeface="Arial" panose="020B0604020202020204" pitchFamily="34" charset="0"/>
                <a:cs typeface="Arial" panose="020B0604020202020204" pitchFamily="34" charset="0"/>
              </a:rPr>
              <a:t>However, Elisabeth Kubler-Ross is still influential and is credited with being the first person to bring the phenomenon of death into public awareness.</a:t>
            </a:r>
          </a:p>
        </p:txBody>
      </p:sp>
    </p:spTree>
    <p:extLst>
      <p:ext uri="{BB962C8B-B14F-4D97-AF65-F5344CB8AC3E}">
        <p14:creationId xmlns:p14="http://schemas.microsoft.com/office/powerpoint/2010/main" val="12066394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Choosing the Way One Dies - People Now have Choices</a:t>
            </a:r>
          </a:p>
        </p:txBody>
      </p:sp>
      <p:sp>
        <p:nvSpPr>
          <p:cNvPr id="3" name="Content Placeholder 2"/>
          <p:cNvSpPr>
            <a:spLocks noGrp="1"/>
          </p:cNvSpPr>
          <p:nvPr>
            <p:ph idx="1"/>
          </p:nvPr>
        </p:nvSpPr>
        <p:spPr>
          <a:xfrm>
            <a:off x="1295402" y="2739812"/>
            <a:ext cx="9601196" cy="3318936"/>
          </a:xfrm>
        </p:spPr>
        <p:txBody>
          <a:bodyPr>
            <a:normAutofit lnSpcReduction="10000"/>
          </a:bodyPr>
          <a:lstStyle/>
          <a:p>
            <a:r>
              <a:rPr lang="en-GB" sz="2800" dirty="0">
                <a:latin typeface="Arial" panose="020B0604020202020204" pitchFamily="34" charset="0"/>
                <a:cs typeface="Arial" panose="020B0604020202020204" pitchFamily="34" charset="0"/>
              </a:rPr>
              <a:t>The letters </a:t>
            </a:r>
            <a:r>
              <a:rPr lang="en-GB" sz="2800" dirty="0">
                <a:solidFill>
                  <a:srgbClr val="7030A0"/>
                </a:solidFill>
                <a:latin typeface="Arial" panose="020B0604020202020204" pitchFamily="34" charset="0"/>
                <a:cs typeface="Arial" panose="020B0604020202020204" pitchFamily="34" charset="0"/>
              </a:rPr>
              <a:t>DNR</a:t>
            </a:r>
            <a:r>
              <a:rPr lang="en-GB" sz="2800" dirty="0">
                <a:latin typeface="Arial" panose="020B0604020202020204" pitchFamily="34" charset="0"/>
                <a:cs typeface="Arial" panose="020B0604020202020204" pitchFamily="34" charset="0"/>
              </a:rPr>
              <a:t> (do not resuscitate) or </a:t>
            </a:r>
            <a:r>
              <a:rPr lang="en-GB" sz="2800" dirty="0">
                <a:solidFill>
                  <a:srgbClr val="7030A0"/>
                </a:solidFill>
                <a:latin typeface="Arial" panose="020B0604020202020204" pitchFamily="34" charset="0"/>
                <a:cs typeface="Arial" panose="020B0604020202020204" pitchFamily="34" charset="0"/>
              </a:rPr>
              <a:t>DNACPR</a:t>
            </a:r>
            <a:r>
              <a:rPr lang="en-GB" sz="2800" dirty="0">
                <a:latin typeface="Arial" panose="020B0604020202020204" pitchFamily="34" charset="0"/>
                <a:cs typeface="Arial" panose="020B0604020202020204" pitchFamily="34" charset="0"/>
              </a:rPr>
              <a:t> (do not attempt </a:t>
            </a:r>
            <a:r>
              <a:rPr lang="en-GB" sz="2800" dirty="0" err="1">
                <a:latin typeface="Arial" panose="020B0604020202020204" pitchFamily="34" charset="0"/>
                <a:cs typeface="Arial" panose="020B0604020202020204" pitchFamily="34" charset="0"/>
              </a:rPr>
              <a:t>cpr</a:t>
            </a:r>
            <a:r>
              <a:rPr lang="en-GB" sz="2800" dirty="0">
                <a:latin typeface="Arial" panose="020B0604020202020204" pitchFamily="34" charset="0"/>
                <a:cs typeface="Arial" panose="020B0604020202020204" pitchFamily="34" charset="0"/>
              </a:rPr>
              <a:t>) mean that medical personnel should not go to extraordinary or extreme efforts to save the terminally ill patient.</a:t>
            </a:r>
          </a:p>
          <a:p>
            <a:r>
              <a:rPr lang="en-GB" sz="2800" dirty="0">
                <a:latin typeface="Arial" panose="020B0604020202020204" pitchFamily="34" charset="0"/>
                <a:cs typeface="Arial" panose="020B0604020202020204" pitchFamily="34" charset="0"/>
              </a:rPr>
              <a:t>The terms "extraordinary" or "extreme" are difficult to define. </a:t>
            </a:r>
          </a:p>
          <a:p>
            <a:r>
              <a:rPr lang="en-GB" sz="2800" dirty="0">
                <a:latin typeface="Arial" panose="020B0604020202020204" pitchFamily="34" charset="0"/>
                <a:cs typeface="Arial" panose="020B0604020202020204" pitchFamily="34" charset="0"/>
              </a:rPr>
              <a:t>No one likes to make this decision</a:t>
            </a:r>
          </a:p>
        </p:txBody>
      </p:sp>
    </p:spTree>
    <p:extLst>
      <p:ext uri="{BB962C8B-B14F-4D97-AF65-F5344CB8AC3E}">
        <p14:creationId xmlns:p14="http://schemas.microsoft.com/office/powerpoint/2010/main" val="2420874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946" y="1260814"/>
            <a:ext cx="10638294" cy="1303867"/>
          </a:xfrm>
        </p:spPr>
        <p:txBody>
          <a:bodyPr>
            <a:normAutofit fontScale="90000"/>
          </a:bodyPr>
          <a:lstStyle/>
          <a:p>
            <a:r>
              <a:rPr lang="en-GB" sz="4900" b="1" dirty="0">
                <a:latin typeface="Arial" panose="020B0604020202020204" pitchFamily="34" charset="0"/>
                <a:cs typeface="Arial" panose="020B0604020202020204" pitchFamily="34" charset="0"/>
              </a:rPr>
              <a:t>It is Sometimes Difficult to get Medical Personnel to Follow these Directives…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20090" y="2806214"/>
            <a:ext cx="9601196" cy="3318936"/>
          </a:xfrm>
        </p:spPr>
        <p:txBody>
          <a:bodyPr/>
          <a:lstStyle/>
          <a:p>
            <a:r>
              <a:rPr lang="en-GB" sz="2800" dirty="0">
                <a:latin typeface="Arial" panose="020B0604020202020204" pitchFamily="34" charset="0"/>
                <a:cs typeface="Arial" panose="020B0604020202020204" pitchFamily="34" charset="0"/>
              </a:rPr>
              <a:t>Claim unawareness of wishes</a:t>
            </a:r>
          </a:p>
          <a:p>
            <a:r>
              <a:rPr lang="en-GB" sz="2800" dirty="0">
                <a:latin typeface="Arial" panose="020B0604020202020204" pitchFamily="34" charset="0"/>
                <a:cs typeface="Arial" panose="020B0604020202020204" pitchFamily="34" charset="0"/>
              </a:rPr>
              <a:t>Intentionally left off chart by medical doctors</a:t>
            </a:r>
          </a:p>
          <a:p>
            <a:pPr marL="0" indent="0">
              <a:buNone/>
            </a:pP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Why do you think this is?</a:t>
            </a:r>
          </a:p>
        </p:txBody>
      </p:sp>
    </p:spTree>
    <p:extLst>
      <p:ext uri="{BB962C8B-B14F-4D97-AF65-F5344CB8AC3E}">
        <p14:creationId xmlns:p14="http://schemas.microsoft.com/office/powerpoint/2010/main" val="3385589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1284" y="2022572"/>
            <a:ext cx="10368346" cy="2800767"/>
          </a:xfrm>
          <a:prstGeom prst="rect">
            <a:avLst/>
          </a:prstGeom>
        </p:spPr>
        <p:txBody>
          <a:bodyPr wrap="square">
            <a:spAutoFit/>
          </a:bodyPr>
          <a:lstStyle/>
          <a:p>
            <a:r>
              <a:rPr lang="en-GB" sz="4400" b="1" dirty="0">
                <a:ln w="3175" cmpd="sng">
                  <a:noFill/>
                </a:ln>
                <a:solidFill>
                  <a:prstClr val="black">
                    <a:lumMod val="85000"/>
                    <a:lumOff val="15000"/>
                  </a:prstClr>
                </a:solidFill>
                <a:latin typeface="Arial" panose="020B0604020202020204" pitchFamily="34" charset="0"/>
                <a:ea typeface="+mj-ea"/>
                <a:cs typeface="Arial" panose="020B0604020202020204" pitchFamily="34" charset="0"/>
              </a:rPr>
              <a:t>To gain more control over decisions regarding their death, increasing numbers of people are signing</a:t>
            </a:r>
          </a:p>
          <a:p>
            <a:r>
              <a:rPr lang="en-GB" sz="4400" b="1" dirty="0">
                <a:ln w="3175" cmpd="sng">
                  <a:noFill/>
                </a:ln>
                <a:solidFill>
                  <a:prstClr val="black">
                    <a:lumMod val="85000"/>
                    <a:lumOff val="15000"/>
                  </a:prstClr>
                </a:solidFill>
                <a:latin typeface="Arial" panose="020B0604020202020204" pitchFamily="34" charset="0"/>
                <a:ea typeface="+mj-ea"/>
                <a:cs typeface="Arial" panose="020B0604020202020204" pitchFamily="34" charset="0"/>
              </a:rPr>
              <a:t> living wills…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56489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851504"/>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Living Wills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Advance Decision to Refuse Treatment</a:t>
            </a:r>
          </a:p>
        </p:txBody>
      </p:sp>
      <p:sp>
        <p:nvSpPr>
          <p:cNvPr id="3" name="Content Placeholder 2"/>
          <p:cNvSpPr>
            <a:spLocks noGrp="1"/>
          </p:cNvSpPr>
          <p:nvPr>
            <p:ph idx="1"/>
          </p:nvPr>
        </p:nvSpPr>
        <p:spPr>
          <a:xfrm>
            <a:off x="737462" y="2515064"/>
            <a:ext cx="10715785" cy="3318936"/>
          </a:xfrm>
        </p:spPr>
        <p:txBody>
          <a:bodyPr>
            <a:noAutofit/>
          </a:bodyPr>
          <a:lstStyle/>
          <a:p>
            <a:r>
              <a:rPr lang="en-GB" sz="2800" dirty="0">
                <a:latin typeface="Arial" panose="020B0604020202020204" pitchFamily="34" charset="0"/>
                <a:cs typeface="Arial" panose="020B0604020202020204" pitchFamily="34" charset="0"/>
              </a:rPr>
              <a:t>Legal documents designating what medical treatments people do or don’t want if they cannot express their wishes, are a method of letting people gain control over their deaths. </a:t>
            </a:r>
          </a:p>
          <a:p>
            <a:r>
              <a:rPr lang="en-GB" sz="2800" dirty="0">
                <a:latin typeface="Arial" panose="020B0604020202020204" pitchFamily="34" charset="0"/>
                <a:cs typeface="Arial" panose="020B0604020202020204" pitchFamily="34" charset="0"/>
              </a:rPr>
              <a:t>Often comas are not covered, since they may be considered ‘non-terminal’. </a:t>
            </a:r>
          </a:p>
          <a:p>
            <a:r>
              <a:rPr lang="en-GB" sz="2800" dirty="0">
                <a:latin typeface="Arial" panose="020B0604020202020204" pitchFamily="34" charset="0"/>
                <a:cs typeface="Arial" panose="020B0604020202020204" pitchFamily="34" charset="0"/>
              </a:rPr>
              <a:t>Some living wills specify a health-care proxy to act as a person's representative in making health-care decisions.</a:t>
            </a:r>
          </a:p>
        </p:txBody>
      </p:sp>
      <p:sp>
        <p:nvSpPr>
          <p:cNvPr id="4" name="TextBox 3"/>
          <p:cNvSpPr txBox="1"/>
          <p:nvPr/>
        </p:nvSpPr>
        <p:spPr>
          <a:xfrm>
            <a:off x="10117777" y="5834000"/>
            <a:ext cx="2173184" cy="276999"/>
          </a:xfrm>
          <a:prstGeom prst="rect">
            <a:avLst/>
          </a:prstGeom>
          <a:noFill/>
        </p:spPr>
        <p:txBody>
          <a:bodyPr wrap="square" rtlCol="0">
            <a:spAutoFit/>
          </a:bodyPr>
          <a:lstStyle/>
          <a:p>
            <a:r>
              <a:rPr lang="en-GB" sz="1200" dirty="0"/>
              <a:t>(</a:t>
            </a:r>
            <a:r>
              <a:rPr lang="en-GB" sz="1200" dirty="0" err="1"/>
              <a:t>AgeUK</a:t>
            </a:r>
            <a:r>
              <a:rPr lang="en-GB" sz="1200" dirty="0"/>
              <a:t>, 2019)</a:t>
            </a:r>
          </a:p>
        </p:txBody>
      </p:sp>
    </p:spTree>
    <p:extLst>
      <p:ext uri="{BB962C8B-B14F-4D97-AF65-F5344CB8AC3E}">
        <p14:creationId xmlns:p14="http://schemas.microsoft.com/office/powerpoint/2010/main" val="256504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Do Not Resuscitate- DNR.</a:t>
            </a:r>
          </a:p>
        </p:txBody>
      </p:sp>
      <p:sp>
        <p:nvSpPr>
          <p:cNvPr id="3" name="Content Placeholder 2"/>
          <p:cNvSpPr>
            <a:spLocks noGrp="1"/>
          </p:cNvSpPr>
          <p:nvPr>
            <p:ph idx="1"/>
          </p:nvPr>
        </p:nvSpPr>
        <p:spPr>
          <a:xfrm>
            <a:off x="808512" y="2545057"/>
            <a:ext cx="10853057" cy="3318936"/>
          </a:xfrm>
        </p:spPr>
        <p:txBody>
          <a:bodyPr/>
          <a:lstStyle/>
          <a:p>
            <a:r>
              <a:rPr lang="en-GB" dirty="0">
                <a:latin typeface="Arial" panose="020B0604020202020204" pitchFamily="34" charset="0"/>
                <a:cs typeface="Arial" panose="020B0604020202020204" pitchFamily="34" charset="0"/>
              </a:rPr>
              <a:t>Do Not  Attempt Cardio- Pulmonary Resuscitation (DNR or DNACPR)</a:t>
            </a:r>
          </a:p>
          <a:p>
            <a:r>
              <a:rPr lang="en-GB" dirty="0">
                <a:latin typeface="Arial" panose="020B0604020202020204" pitchFamily="34" charset="0"/>
                <a:cs typeface="Arial" panose="020B0604020202020204" pitchFamily="34" charset="0"/>
              </a:rPr>
              <a:t>Cardio-Pulmonary Resuscitation (CPR) is an emergency treatment that tries to restart the heart and breathing when they have stopped</a:t>
            </a:r>
          </a:p>
          <a:p>
            <a:r>
              <a:rPr lang="en-GB" dirty="0">
                <a:latin typeface="Arial" panose="020B0604020202020204" pitchFamily="34" charset="0"/>
                <a:cs typeface="Arial" panose="020B0604020202020204" pitchFamily="34" charset="0"/>
              </a:rPr>
              <a:t>An individual and their healthcare team can discuss in advance if they would benefit from CPR</a:t>
            </a:r>
          </a:p>
          <a:p>
            <a:r>
              <a:rPr lang="en-GB" dirty="0">
                <a:latin typeface="Arial" panose="020B0604020202020204" pitchFamily="34" charset="0"/>
                <a:cs typeface="Arial" panose="020B0604020202020204" pitchFamily="34" charset="0"/>
              </a:rPr>
              <a:t>A patient and/ or their family must always be consulted if possible</a:t>
            </a:r>
          </a:p>
        </p:txBody>
      </p:sp>
    </p:spTree>
    <p:extLst>
      <p:ext uri="{BB962C8B-B14F-4D97-AF65-F5344CB8AC3E}">
        <p14:creationId xmlns:p14="http://schemas.microsoft.com/office/powerpoint/2010/main" val="326165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If you are working, or intending to work in elderly care, you may find that  DNR’s and Living Wills are something that are becoming more common</a:t>
            </a:r>
          </a:p>
          <a:p>
            <a:r>
              <a:rPr lang="en-GB" dirty="0">
                <a:latin typeface="Arial" panose="020B0604020202020204" pitchFamily="34" charset="0"/>
                <a:cs typeface="Arial" panose="020B0604020202020204" pitchFamily="34" charset="0"/>
              </a:rPr>
              <a:t>Look at the documents and information I have given you</a:t>
            </a:r>
          </a:p>
          <a:p>
            <a:r>
              <a:rPr lang="en-GB" dirty="0">
                <a:latin typeface="Arial" panose="020B0604020202020204" pitchFamily="34" charset="0"/>
                <a:cs typeface="Arial" panose="020B0604020202020204" pitchFamily="34" charset="0"/>
              </a:rPr>
              <a:t>Discuss in pairs</a:t>
            </a:r>
          </a:p>
          <a:p>
            <a:r>
              <a:rPr lang="en-GB" dirty="0">
                <a:latin typeface="Arial" panose="020B0604020202020204" pitchFamily="34" charset="0"/>
                <a:cs typeface="Arial" panose="020B0604020202020204" pitchFamily="34" charset="0"/>
              </a:rPr>
              <a:t>Would you consider making a ‘Living Will’?</a:t>
            </a:r>
          </a:p>
          <a:p>
            <a:r>
              <a:rPr lang="en-GB" dirty="0">
                <a:latin typeface="Arial" panose="020B0604020202020204" pitchFamily="34" charset="0"/>
                <a:cs typeface="Arial" panose="020B0604020202020204" pitchFamily="34" charset="0"/>
              </a:rPr>
              <a:t>Would you consider signing a ‘DNR’?</a:t>
            </a:r>
          </a:p>
          <a:p>
            <a:pPr marL="0" indent="0">
              <a:buNone/>
            </a:pPr>
            <a:r>
              <a:rPr lang="en-GB" b="1"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Group discussion…</a:t>
            </a:r>
          </a:p>
        </p:txBody>
      </p:sp>
    </p:spTree>
    <p:extLst>
      <p:ext uri="{BB962C8B-B14F-4D97-AF65-F5344CB8AC3E}">
        <p14:creationId xmlns:p14="http://schemas.microsoft.com/office/powerpoint/2010/main" val="7203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660" y="0"/>
            <a:ext cx="4276111" cy="6857997"/>
          </a:xfrm>
          <a:prstGeom prst="rect">
            <a:avLst/>
          </a:prstGeom>
          <a:ln>
            <a:solidFill>
              <a:srgbClr val="0070C0"/>
            </a:solidFill>
          </a:ln>
        </p:spPr>
      </p:pic>
      <p:pic>
        <p:nvPicPr>
          <p:cNvPr id="3" name="Picture 2"/>
          <p:cNvPicPr>
            <a:picLocks noChangeAspect="1"/>
          </p:cNvPicPr>
          <p:nvPr/>
        </p:nvPicPr>
        <p:blipFill>
          <a:blip r:embed="rId3"/>
          <a:stretch>
            <a:fillRect/>
          </a:stretch>
        </p:blipFill>
        <p:spPr>
          <a:xfrm>
            <a:off x="4293771" y="1"/>
            <a:ext cx="3850104" cy="6857999"/>
          </a:xfrm>
          <a:prstGeom prst="rect">
            <a:avLst/>
          </a:prstGeom>
          <a:noFill/>
          <a:ln>
            <a:solidFill>
              <a:srgbClr val="0070C0"/>
            </a:solidFill>
          </a:ln>
        </p:spPr>
      </p:pic>
      <p:pic>
        <p:nvPicPr>
          <p:cNvPr id="4" name="Picture 3"/>
          <p:cNvPicPr>
            <a:picLocks noChangeAspect="1"/>
          </p:cNvPicPr>
          <p:nvPr/>
        </p:nvPicPr>
        <p:blipFill>
          <a:blip r:embed="rId4"/>
          <a:stretch>
            <a:fillRect/>
          </a:stretch>
        </p:blipFill>
        <p:spPr>
          <a:xfrm>
            <a:off x="8143875" y="-2"/>
            <a:ext cx="4048125" cy="6857999"/>
          </a:xfrm>
          <a:prstGeom prst="rect">
            <a:avLst/>
          </a:prstGeom>
          <a:ln>
            <a:solidFill>
              <a:srgbClr val="FF0000"/>
            </a:solidFill>
          </a:ln>
        </p:spPr>
      </p:pic>
    </p:spTree>
    <p:extLst>
      <p:ext uri="{BB962C8B-B14F-4D97-AF65-F5344CB8AC3E}">
        <p14:creationId xmlns:p14="http://schemas.microsoft.com/office/powerpoint/2010/main" val="30538667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 and Assisted Suicide</a:t>
            </a:r>
          </a:p>
        </p:txBody>
      </p:sp>
      <p:sp>
        <p:nvSpPr>
          <p:cNvPr id="3" name="Content Placeholder 2"/>
          <p:cNvSpPr>
            <a:spLocks noGrp="1"/>
          </p:cNvSpPr>
          <p:nvPr>
            <p:ph idx="1"/>
          </p:nvPr>
        </p:nvSpPr>
        <p:spPr>
          <a:xfrm>
            <a:off x="807522" y="2556932"/>
            <a:ext cx="10939548" cy="3318936"/>
          </a:xfrm>
        </p:spPr>
        <p:txBody>
          <a:bodyPr>
            <a:normAutofit/>
          </a:bodyPr>
          <a:lstStyle/>
          <a:p>
            <a:r>
              <a:rPr lang="en-GB" sz="2800" b="1" dirty="0">
                <a:latin typeface="Arial" panose="020B0604020202020204" pitchFamily="34" charset="0"/>
                <a:cs typeface="Arial" panose="020B0604020202020204" pitchFamily="34" charset="0"/>
              </a:rPr>
              <a:t>Euthanasia</a:t>
            </a:r>
            <a:r>
              <a:rPr lang="en-GB" sz="2800" dirty="0">
                <a:latin typeface="Arial" panose="020B0604020202020204" pitchFamily="34" charset="0"/>
                <a:cs typeface="Arial" panose="020B0604020202020204" pitchFamily="34" charset="0"/>
              </a:rPr>
              <a:t> is the act of deliberately ending a person's life to relieve suffering.</a:t>
            </a:r>
          </a:p>
          <a:p>
            <a:pPr marL="0" indent="0">
              <a:buNone/>
            </a:pPr>
            <a:r>
              <a:rPr lang="en-GB" sz="2800" dirty="0">
                <a:latin typeface="Arial" panose="020B0604020202020204" pitchFamily="34" charset="0"/>
                <a:cs typeface="Arial" panose="020B0604020202020204" pitchFamily="34" charset="0"/>
              </a:rPr>
              <a:t>For example, it could be considered euthanasia if a doctor deliberately gave a patient with a terminal illness drugs they do not otherwise need for their comfort, such as an overdose of sedatives or muscle relaxant, with the sole aim of ending their life</a:t>
            </a:r>
          </a:p>
          <a:p>
            <a:pPr marL="0" indent="0">
              <a:buNone/>
            </a:pPr>
            <a:endParaRPr lang="en-GB" sz="2800" dirty="0">
              <a:latin typeface="Arial" panose="020B0604020202020204" pitchFamily="34" charset="0"/>
              <a:cs typeface="Arial" panose="020B0604020202020204" pitchFamily="34" charset="0"/>
            </a:endParaRPr>
          </a:p>
        </p:txBody>
      </p:sp>
      <p:sp>
        <p:nvSpPr>
          <p:cNvPr id="4" name="TextBox 3"/>
          <p:cNvSpPr txBox="1"/>
          <p:nvPr/>
        </p:nvSpPr>
        <p:spPr>
          <a:xfrm>
            <a:off x="10381408" y="5737368"/>
            <a:ext cx="136566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2156923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 and Assisted Suicide</a:t>
            </a:r>
          </a:p>
        </p:txBody>
      </p:sp>
      <p:sp>
        <p:nvSpPr>
          <p:cNvPr id="3" name="Content Placeholder 2"/>
          <p:cNvSpPr>
            <a:spLocks noGrp="1"/>
          </p:cNvSpPr>
          <p:nvPr>
            <p:ph idx="1"/>
          </p:nvPr>
        </p:nvSpPr>
        <p:spPr>
          <a:xfrm>
            <a:off x="902893" y="2764167"/>
            <a:ext cx="10676082" cy="2506072"/>
          </a:xfrm>
        </p:spPr>
        <p:txBody>
          <a:bodyPr/>
          <a:lstStyle/>
          <a:p>
            <a:r>
              <a:rPr lang="en-GB" b="1" dirty="0">
                <a:latin typeface="Arial" panose="020B0604020202020204" pitchFamily="34" charset="0"/>
                <a:cs typeface="Arial" panose="020B0604020202020204" pitchFamily="34" charset="0"/>
              </a:rPr>
              <a:t>Assisted Suicide </a:t>
            </a:r>
            <a:r>
              <a:rPr lang="en-GB" dirty="0">
                <a:latin typeface="Arial" panose="020B0604020202020204" pitchFamily="34" charset="0"/>
                <a:cs typeface="Arial" panose="020B0604020202020204" pitchFamily="34" charset="0"/>
              </a:rPr>
              <a:t>is the act of deliberately assisting or encouraging another person to kill themselves. </a:t>
            </a:r>
          </a:p>
          <a:p>
            <a:r>
              <a:rPr lang="en-GB" dirty="0">
                <a:latin typeface="Arial" panose="020B0604020202020204" pitchFamily="34" charset="0"/>
                <a:cs typeface="Arial" panose="020B0604020202020204" pitchFamily="34" charset="0"/>
              </a:rPr>
              <a:t>If a relative of a person with a terminal illness obtained strong sedatives, knowing that the person intended to use the sedatives to kill themselves, they may be considered to be assisting suicide</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339072" y="5533901"/>
            <a:ext cx="2975639"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 YouGov, 2021)</a:t>
            </a:r>
          </a:p>
        </p:txBody>
      </p:sp>
    </p:spTree>
    <p:extLst>
      <p:ext uri="{BB962C8B-B14F-4D97-AF65-F5344CB8AC3E}">
        <p14:creationId xmlns:p14="http://schemas.microsoft.com/office/powerpoint/2010/main" val="259951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4D478-155B-4495-6A1C-5D6C94BF3AA4}"/>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Public Opinion on Euthanasia and Assisted Suicide</a:t>
            </a:r>
          </a:p>
        </p:txBody>
      </p:sp>
      <p:sp>
        <p:nvSpPr>
          <p:cNvPr id="3" name="Content Placeholder 2">
            <a:extLst>
              <a:ext uri="{FF2B5EF4-FFF2-40B4-BE49-F238E27FC236}">
                <a16:creationId xmlns:a16="http://schemas.microsoft.com/office/drawing/2014/main" id="{83C100DB-FA8B-B691-9D5F-67806799FB54}"/>
              </a:ext>
            </a:extLst>
          </p:cNvPr>
          <p:cNvSpPr>
            <a:spLocks noGrp="1"/>
          </p:cNvSpPr>
          <p:nvPr>
            <p:ph idx="1"/>
          </p:nvPr>
        </p:nvSpPr>
        <p:spPr>
          <a:xfrm>
            <a:off x="965771" y="2556931"/>
            <a:ext cx="10497359" cy="3318936"/>
          </a:xfrm>
        </p:spPr>
        <p:txBody>
          <a:bodyPr/>
          <a:lstStyle/>
          <a:p>
            <a:r>
              <a:rPr lang="en-GB" dirty="0">
                <a:latin typeface="Arial" panose="020B0604020202020204" pitchFamily="34" charset="0"/>
                <a:cs typeface="Arial" panose="020B0604020202020204" pitchFamily="34" charset="0"/>
              </a:rPr>
              <a:t>In a 2021 survey of GB adults, 73% of respondents said that doctor assisted death should be legal if someone is terminally ill</a:t>
            </a:r>
          </a:p>
          <a:p>
            <a:r>
              <a:rPr lang="en-GB" dirty="0">
                <a:latin typeface="Arial" panose="020B0604020202020204" pitchFamily="34" charset="0"/>
                <a:cs typeface="Arial" panose="020B0604020202020204" pitchFamily="34" charset="0"/>
              </a:rPr>
              <a:t>In 2019,</a:t>
            </a:r>
            <a:r>
              <a:rPr lang="en-GB" b="0" i="0" dirty="0">
                <a:solidFill>
                  <a:srgbClr val="000000"/>
                </a:solidFill>
                <a:effectLst/>
                <a:latin typeface="Sabon"/>
              </a:rPr>
              <a:t> </a:t>
            </a:r>
            <a:r>
              <a:rPr lang="en-GB" b="0" i="0" dirty="0">
                <a:solidFill>
                  <a:srgbClr val="000000"/>
                </a:solidFill>
                <a:effectLst/>
                <a:latin typeface="Arial" panose="020B0604020202020204" pitchFamily="34" charset="0"/>
                <a:cs typeface="Arial" panose="020B0604020202020204" pitchFamily="34" charset="0"/>
              </a:rPr>
              <a:t>The largest poll ever conducted on assisted dying found that 84% of people in Great Britain support a change in the law. </a:t>
            </a:r>
          </a:p>
          <a:p>
            <a:r>
              <a:rPr lang="en-GB" b="0" i="0" dirty="0">
                <a:solidFill>
                  <a:srgbClr val="000000"/>
                </a:solidFill>
                <a:effectLst/>
                <a:latin typeface="Arial" panose="020B0604020202020204" pitchFamily="34" charset="0"/>
                <a:cs typeface="Arial" panose="020B0604020202020204" pitchFamily="34" charset="0"/>
              </a:rPr>
              <a:t>A survey of more than five thousand people from England, Wales and Scotland said they would support a change in the law to allow terminally ill, mentally competent adults to have an assisted death, provided they met strict upfront safeguards</a:t>
            </a:r>
            <a:r>
              <a:rPr lang="en-GB" dirty="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1404BFBA-E32B-D05B-0725-47AFE2250874}"/>
              </a:ext>
            </a:extLst>
          </p:cNvPr>
          <p:cNvSpPr txBox="1"/>
          <p:nvPr/>
        </p:nvSpPr>
        <p:spPr>
          <a:xfrm>
            <a:off x="8414468" y="5737368"/>
            <a:ext cx="3048662"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(YouGov, 2021; Dignity in Dying, 2019) </a:t>
            </a:r>
          </a:p>
        </p:txBody>
      </p:sp>
    </p:spTree>
    <p:extLst>
      <p:ext uri="{BB962C8B-B14F-4D97-AF65-F5344CB8AC3E}">
        <p14:creationId xmlns:p14="http://schemas.microsoft.com/office/powerpoint/2010/main" val="174009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010675"/>
            <a:ext cx="9601196" cy="1303867"/>
          </a:xfrm>
        </p:spPr>
        <p:txBody>
          <a:bodyPr/>
          <a:lstStyle/>
          <a:p>
            <a:r>
              <a:rPr lang="en-GB" b="1" dirty="0">
                <a:latin typeface="Arial" panose="020B0604020202020204" pitchFamily="34" charset="0"/>
                <a:cs typeface="Arial" panose="020B0604020202020204" pitchFamily="34" charset="0"/>
              </a:rPr>
              <a:t>The Law</a:t>
            </a:r>
          </a:p>
        </p:txBody>
      </p:sp>
      <p:sp>
        <p:nvSpPr>
          <p:cNvPr id="3" name="Content Placeholder 2"/>
          <p:cNvSpPr>
            <a:spLocks noGrp="1"/>
          </p:cNvSpPr>
          <p:nvPr>
            <p:ph idx="1"/>
          </p:nvPr>
        </p:nvSpPr>
        <p:spPr>
          <a:xfrm>
            <a:off x="950976" y="2466464"/>
            <a:ext cx="9945622" cy="3885766"/>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Assisted Suicide </a:t>
            </a:r>
          </a:p>
          <a:p>
            <a:r>
              <a:rPr lang="en-GB" dirty="0">
                <a:latin typeface="Arial" panose="020B0604020202020204" pitchFamily="34" charset="0"/>
                <a:cs typeface="Arial" panose="020B0604020202020204" pitchFamily="34" charset="0"/>
              </a:rPr>
              <a:t>This is illegal under the terms of the Suicide Act (1961) and is punishable by up to 14 years' imprisonment. Trying to kill yourself is not a criminal act.</a:t>
            </a:r>
          </a:p>
          <a:p>
            <a:pPr marL="0" indent="0">
              <a:buNone/>
            </a:pPr>
            <a:r>
              <a:rPr lang="en-GB" b="1" dirty="0">
                <a:latin typeface="Arial" panose="020B0604020202020204" pitchFamily="34" charset="0"/>
                <a:cs typeface="Arial" panose="020B0604020202020204" pitchFamily="34" charset="0"/>
              </a:rPr>
              <a:t>Euthanasia</a:t>
            </a:r>
          </a:p>
          <a:p>
            <a:r>
              <a:rPr lang="en-GB" dirty="0">
                <a:latin typeface="Arial" panose="020B0604020202020204" pitchFamily="34" charset="0"/>
                <a:cs typeface="Arial" panose="020B0604020202020204" pitchFamily="34" charset="0"/>
              </a:rPr>
              <a:t>Depending on the circumstances, euthanasia is regarded as either manslaughter or murder. The maximum penalty is life imprisonment</a:t>
            </a:r>
          </a:p>
          <a:p>
            <a:r>
              <a:rPr lang="en-GB" dirty="0">
                <a:latin typeface="Arial" panose="020B0604020202020204" pitchFamily="34" charset="0"/>
                <a:cs typeface="Arial" panose="020B0604020202020204" pitchFamily="34" charset="0"/>
              </a:rPr>
              <a:t>The DPP examines individual cases to decide whether to prosecute.</a:t>
            </a:r>
          </a:p>
          <a:p>
            <a:r>
              <a:rPr lang="en-GB" dirty="0">
                <a:latin typeface="Arial" panose="020B0604020202020204" pitchFamily="34" charset="0"/>
                <a:cs typeface="Arial" panose="020B0604020202020204" pitchFamily="34" charset="0"/>
              </a:rPr>
              <a:t>From 1 April 2009 up to 31 March 2022, there have been </a:t>
            </a:r>
            <a:r>
              <a:rPr lang="en-GB" dirty="0">
                <a:solidFill>
                  <a:srgbClr val="7030A0"/>
                </a:solidFill>
                <a:latin typeface="Arial" panose="020B0604020202020204" pitchFamily="34" charset="0"/>
                <a:cs typeface="Arial" panose="020B0604020202020204" pitchFamily="34" charset="0"/>
              </a:rPr>
              <a:t>174</a:t>
            </a:r>
            <a:r>
              <a:rPr lang="en-GB" dirty="0">
                <a:latin typeface="Arial" panose="020B0604020202020204" pitchFamily="34" charset="0"/>
                <a:cs typeface="Arial" panose="020B0604020202020204" pitchFamily="34" charset="0"/>
              </a:rPr>
              <a:t> cases referred to the CPS by the police that have been recorded as assisted suicide. Of these 174 cases, </a:t>
            </a:r>
            <a:r>
              <a:rPr lang="en-GB" dirty="0">
                <a:solidFill>
                  <a:srgbClr val="7030A0"/>
                </a:solidFill>
                <a:latin typeface="Arial" panose="020B0604020202020204" pitchFamily="34" charset="0"/>
                <a:cs typeface="Arial" panose="020B0604020202020204" pitchFamily="34" charset="0"/>
              </a:rPr>
              <a:t>115</a:t>
            </a:r>
            <a:r>
              <a:rPr lang="en-GB" dirty="0">
                <a:latin typeface="Arial" panose="020B0604020202020204" pitchFamily="34" charset="0"/>
                <a:cs typeface="Arial" panose="020B0604020202020204" pitchFamily="34" charset="0"/>
              </a:rPr>
              <a:t> were not proceeded with by the CPS and </a:t>
            </a:r>
            <a:r>
              <a:rPr lang="en-GB" dirty="0">
                <a:solidFill>
                  <a:srgbClr val="7030A0"/>
                </a:solidFill>
                <a:latin typeface="Arial" panose="020B0604020202020204" pitchFamily="34" charset="0"/>
                <a:cs typeface="Arial" panose="020B0604020202020204" pitchFamily="34" charset="0"/>
              </a:rPr>
              <a:t>33</a:t>
            </a:r>
            <a:r>
              <a:rPr lang="en-GB" dirty="0">
                <a:latin typeface="Arial" panose="020B0604020202020204" pitchFamily="34" charset="0"/>
                <a:cs typeface="Arial" panose="020B0604020202020204" pitchFamily="34" charset="0"/>
              </a:rPr>
              <a:t> cases were withdrawn by the police. There are currently eight ongoing cases.</a:t>
            </a:r>
          </a:p>
          <a:p>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10438410" y="5654507"/>
            <a:ext cx="1353787"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98478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Laws Around the World…</a:t>
            </a:r>
          </a:p>
        </p:txBody>
      </p:sp>
      <p:sp>
        <p:nvSpPr>
          <p:cNvPr id="3" name="Content Placeholder 2"/>
          <p:cNvSpPr>
            <a:spLocks noGrp="1"/>
          </p:cNvSpPr>
          <p:nvPr>
            <p:ph idx="1"/>
          </p:nvPr>
        </p:nvSpPr>
        <p:spPr>
          <a:xfrm>
            <a:off x="959350" y="2515033"/>
            <a:ext cx="10273300" cy="3788229"/>
          </a:xfrm>
        </p:spPr>
        <p:txBody>
          <a:bodyPr>
            <a:normAutofit fontScale="62500" lnSpcReduction="20000"/>
          </a:bodyPr>
          <a:lstStyle/>
          <a:p>
            <a:r>
              <a:rPr lang="en-GB" b="1" dirty="0">
                <a:latin typeface="Arial" panose="020B0604020202020204" pitchFamily="34" charset="0"/>
                <a:cs typeface="Arial" panose="020B0604020202020204" pitchFamily="34" charset="0"/>
              </a:rPr>
              <a:t>Assisted Suicide - </a:t>
            </a:r>
            <a:r>
              <a:rPr lang="en-GB" dirty="0">
                <a:latin typeface="Arial" panose="020B0604020202020204" pitchFamily="34" charset="0"/>
                <a:cs typeface="Arial" panose="020B0604020202020204" pitchFamily="34" charset="0"/>
              </a:rPr>
              <a:t>is a death in which a person provides the means for a terminally ill patient to commit suicide. Laws vary in different countries, the following is an outline of some of the countries in which some form of assisted suicide or euthanasia has been legalised.</a:t>
            </a:r>
          </a:p>
          <a:p>
            <a:r>
              <a:rPr lang="en-GB" dirty="0">
                <a:latin typeface="Arial" panose="020B0604020202020204" pitchFamily="34" charset="0"/>
                <a:cs typeface="Arial" panose="020B0604020202020204" pitchFamily="34" charset="0"/>
              </a:rPr>
              <a:t>Switzerland (1940)</a:t>
            </a:r>
          </a:p>
          <a:p>
            <a:r>
              <a:rPr lang="en-GB" dirty="0">
                <a:latin typeface="Arial" panose="020B0604020202020204" pitchFamily="34" charset="0"/>
                <a:cs typeface="Arial" panose="020B0604020202020204" pitchFamily="34" charset="0"/>
              </a:rPr>
              <a:t>Belgium (as well as voluntary euthanasia) (2002)</a:t>
            </a:r>
          </a:p>
          <a:p>
            <a:r>
              <a:rPr lang="en-GB" dirty="0">
                <a:latin typeface="Arial" panose="020B0604020202020204" pitchFamily="34" charset="0"/>
                <a:cs typeface="Arial" panose="020B0604020202020204" pitchFamily="34" charset="0"/>
              </a:rPr>
              <a:t>Netherlands (as well as voluntary euthanasia) lawful since April 2002, (but permitted by the courts since 1984).</a:t>
            </a:r>
          </a:p>
          <a:p>
            <a:r>
              <a:rPr lang="en-GB" dirty="0">
                <a:latin typeface="Arial" panose="020B0604020202020204" pitchFamily="34" charset="0"/>
                <a:cs typeface="Arial" panose="020B0604020202020204" pitchFamily="34" charset="0"/>
              </a:rPr>
              <a:t>Luxembourg (as well as voluntary euthanasia) (2008) </a:t>
            </a:r>
          </a:p>
          <a:p>
            <a:r>
              <a:rPr lang="en-GB" dirty="0">
                <a:latin typeface="Arial" panose="020B0604020202020204" pitchFamily="34" charset="0"/>
                <a:cs typeface="Arial" panose="020B0604020202020204" pitchFamily="34" charset="0"/>
              </a:rPr>
              <a:t>Canada (2016)</a:t>
            </a:r>
          </a:p>
          <a:p>
            <a:r>
              <a:rPr lang="en-GB" dirty="0">
                <a:latin typeface="Arial" panose="020B0604020202020204" pitchFamily="34" charset="0"/>
                <a:cs typeface="Arial" panose="020B0604020202020204" pitchFamily="34" charset="0"/>
              </a:rPr>
              <a:t>Australia and New Zealand (not all states)</a:t>
            </a:r>
          </a:p>
          <a:p>
            <a:r>
              <a:rPr lang="en-GB" dirty="0">
                <a:latin typeface="Arial" panose="020B0604020202020204" pitchFamily="34" charset="0"/>
                <a:cs typeface="Arial" panose="020B0604020202020204" pitchFamily="34" charset="0"/>
              </a:rPr>
              <a:t>USA (Oregon, 1994; California, 2015; </a:t>
            </a:r>
            <a:r>
              <a:rPr lang="en-GB" dirty="0" err="1">
                <a:latin typeface="Arial" panose="020B0604020202020204" pitchFamily="34" charset="0"/>
                <a:cs typeface="Arial" panose="020B0604020202020204" pitchFamily="34" charset="0"/>
              </a:rPr>
              <a:t>Colarado</a:t>
            </a:r>
            <a:r>
              <a:rPr lang="en-GB" dirty="0">
                <a:latin typeface="Arial" panose="020B0604020202020204" pitchFamily="34" charset="0"/>
                <a:cs typeface="Arial" panose="020B0604020202020204" pitchFamily="34" charset="0"/>
              </a:rPr>
              <a:t>, 2016; DC, 2016;  Hawaii. 2018; Montana, 2009; Vermont, 2013; Washington, 2008; New Mexico 2019; New Jersey, 2019; Maine, 2019</a:t>
            </a:r>
          </a:p>
          <a:p>
            <a:r>
              <a:rPr lang="en-GB" dirty="0">
                <a:latin typeface="Arial" panose="020B0604020202020204" pitchFamily="34" charset="0"/>
                <a:cs typeface="Arial" panose="020B0604020202020204" pitchFamily="34" charset="0"/>
                <a:hlinkClick r:id="rId2"/>
              </a:rPr>
              <a:t>https://www.youtube.com/watch?v=iTBk3HmJ7pg</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090067" y="5737368"/>
            <a:ext cx="210193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(MDMD, 2018)</a:t>
            </a:r>
          </a:p>
        </p:txBody>
      </p:sp>
    </p:spTree>
    <p:extLst>
      <p:ext uri="{BB962C8B-B14F-4D97-AF65-F5344CB8AC3E}">
        <p14:creationId xmlns:p14="http://schemas.microsoft.com/office/powerpoint/2010/main" val="353839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055AA2-D84E-0BC5-8158-BE39D9137CE2}"/>
              </a:ext>
            </a:extLst>
          </p:cNvPr>
          <p:cNvPicPr>
            <a:picLocks noChangeAspect="1"/>
          </p:cNvPicPr>
          <p:nvPr/>
        </p:nvPicPr>
        <p:blipFill rotWithShape="1">
          <a:blip r:embed="rId2"/>
          <a:srcRect b="18578"/>
          <a:stretch/>
        </p:blipFill>
        <p:spPr>
          <a:xfrm>
            <a:off x="2667000" y="637032"/>
            <a:ext cx="6858000" cy="5583936"/>
          </a:xfrm>
          <a:prstGeom prst="rect">
            <a:avLst/>
          </a:prstGeom>
          <a:ln w="25400">
            <a:solidFill>
              <a:srgbClr val="0070C0"/>
            </a:solidFill>
          </a:ln>
        </p:spPr>
      </p:pic>
      <p:sp>
        <p:nvSpPr>
          <p:cNvPr id="3" name="TextBox 2">
            <a:extLst>
              <a:ext uri="{FF2B5EF4-FFF2-40B4-BE49-F238E27FC236}">
                <a16:creationId xmlns:a16="http://schemas.microsoft.com/office/drawing/2014/main" id="{3F26AA15-1144-C5DE-1B8A-7978B8AA9F01}"/>
              </a:ext>
            </a:extLst>
          </p:cNvPr>
          <p:cNvSpPr txBox="1"/>
          <p:nvPr/>
        </p:nvSpPr>
        <p:spPr>
          <a:xfrm>
            <a:off x="9936480" y="5608320"/>
            <a:ext cx="192633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(Statista, 2022)</a:t>
            </a:r>
          </a:p>
        </p:txBody>
      </p:sp>
    </p:spTree>
    <p:extLst>
      <p:ext uri="{BB962C8B-B14F-4D97-AF65-F5344CB8AC3E}">
        <p14:creationId xmlns:p14="http://schemas.microsoft.com/office/powerpoint/2010/main" val="17438622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26AA15-1144-C5DE-1B8A-7978B8AA9F01}"/>
              </a:ext>
            </a:extLst>
          </p:cNvPr>
          <p:cNvSpPr txBox="1"/>
          <p:nvPr/>
        </p:nvSpPr>
        <p:spPr>
          <a:xfrm>
            <a:off x="9936480" y="5608320"/>
            <a:ext cx="192633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(Statista, 2022)</a:t>
            </a:r>
          </a:p>
        </p:txBody>
      </p:sp>
      <p:pic>
        <p:nvPicPr>
          <p:cNvPr id="4" name="Picture 3">
            <a:extLst>
              <a:ext uri="{FF2B5EF4-FFF2-40B4-BE49-F238E27FC236}">
                <a16:creationId xmlns:a16="http://schemas.microsoft.com/office/drawing/2014/main" id="{D95DDDAD-488E-5B71-C2EA-BD08C3B270E2}"/>
              </a:ext>
            </a:extLst>
          </p:cNvPr>
          <p:cNvPicPr>
            <a:picLocks noChangeAspect="1"/>
          </p:cNvPicPr>
          <p:nvPr/>
        </p:nvPicPr>
        <p:blipFill rotWithShape="1">
          <a:blip r:embed="rId2"/>
          <a:srcRect b="18222"/>
          <a:stretch/>
        </p:blipFill>
        <p:spPr>
          <a:xfrm>
            <a:off x="2667000" y="624840"/>
            <a:ext cx="6858000" cy="5608320"/>
          </a:xfrm>
          <a:prstGeom prst="rect">
            <a:avLst/>
          </a:prstGeom>
          <a:ln w="25400">
            <a:solidFill>
              <a:srgbClr val="0070C0"/>
            </a:solidFill>
          </a:ln>
        </p:spPr>
      </p:pic>
    </p:spTree>
    <p:extLst>
      <p:ext uri="{BB962C8B-B14F-4D97-AF65-F5344CB8AC3E}">
        <p14:creationId xmlns:p14="http://schemas.microsoft.com/office/powerpoint/2010/main" val="29350574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Euthanasia</a:t>
            </a:r>
          </a:p>
        </p:txBody>
      </p:sp>
      <p:sp>
        <p:nvSpPr>
          <p:cNvPr id="3" name="Content Placeholder 2"/>
          <p:cNvSpPr>
            <a:spLocks noGrp="1"/>
          </p:cNvSpPr>
          <p:nvPr>
            <p:ph idx="1"/>
          </p:nvPr>
        </p:nvSpPr>
        <p:spPr>
          <a:xfrm>
            <a:off x="1295401" y="2573382"/>
            <a:ext cx="9494519" cy="3302485"/>
          </a:xfrm>
        </p:spPr>
        <p:txBody>
          <a:bodyPr>
            <a:normAutofit fontScale="92500"/>
          </a:bodyPr>
          <a:lstStyle/>
          <a:p>
            <a:r>
              <a:rPr lang="en-GB" sz="2800" b="1" dirty="0">
                <a:latin typeface="Arial" panose="020B0604020202020204" pitchFamily="34" charset="0"/>
                <a:cs typeface="Arial" panose="020B0604020202020204" pitchFamily="34" charset="0"/>
              </a:rPr>
              <a:t>Voluntary Euthanasia</a:t>
            </a:r>
            <a:r>
              <a:rPr lang="en-GB" sz="2800" dirty="0">
                <a:latin typeface="Arial" panose="020B0604020202020204" pitchFamily="34" charset="0"/>
                <a:cs typeface="Arial" panose="020B0604020202020204" pitchFamily="34" charset="0"/>
              </a:rPr>
              <a:t>, where a person makes a conscious decision to die and asks for help to do so</a:t>
            </a:r>
          </a:p>
          <a:p>
            <a:r>
              <a:rPr lang="en-GB" sz="2800" b="1" dirty="0">
                <a:latin typeface="Arial" panose="020B0604020202020204" pitchFamily="34" charset="0"/>
                <a:cs typeface="Arial" panose="020B0604020202020204" pitchFamily="34" charset="0"/>
              </a:rPr>
              <a:t>Non-voluntary Euthanasia</a:t>
            </a:r>
            <a:r>
              <a:rPr lang="en-GB" sz="2800" dirty="0">
                <a:latin typeface="Arial" panose="020B0604020202020204" pitchFamily="34" charset="0"/>
                <a:cs typeface="Arial" panose="020B0604020202020204" pitchFamily="34" charset="0"/>
              </a:rPr>
              <a:t>, where a person is unable to give their consent to treatment (for example, because they're in a coma) and another person takes the decision on their behalf, often because the ill person previously expressed a wish for their life to be ended in such circumstances</a:t>
            </a:r>
          </a:p>
        </p:txBody>
      </p:sp>
      <p:sp>
        <p:nvSpPr>
          <p:cNvPr id="4" name="TextBox 3"/>
          <p:cNvSpPr txBox="1"/>
          <p:nvPr/>
        </p:nvSpPr>
        <p:spPr>
          <a:xfrm>
            <a:off x="10340440" y="5598868"/>
            <a:ext cx="1851560"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150434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Active and Passive Euthanasia</a:t>
            </a:r>
          </a:p>
        </p:txBody>
      </p:sp>
      <p:sp>
        <p:nvSpPr>
          <p:cNvPr id="3" name="Content Placeholder 2"/>
          <p:cNvSpPr>
            <a:spLocks noGrp="1"/>
          </p:cNvSpPr>
          <p:nvPr>
            <p:ph idx="1"/>
          </p:nvPr>
        </p:nvSpPr>
        <p:spPr>
          <a:xfrm>
            <a:off x="1295402" y="2699436"/>
            <a:ext cx="9601196" cy="3318936"/>
          </a:xfrm>
        </p:spPr>
        <p:txBody>
          <a:bodyPr/>
          <a:lstStyle/>
          <a:p>
            <a:r>
              <a:rPr lang="en-GB" b="1" dirty="0">
                <a:latin typeface="Arial" panose="020B0604020202020204" pitchFamily="34" charset="0"/>
                <a:cs typeface="Arial" panose="020B0604020202020204" pitchFamily="34" charset="0"/>
              </a:rPr>
              <a:t>Active Euthanasia; </a:t>
            </a:r>
            <a:r>
              <a:rPr lang="en-GB" dirty="0">
                <a:latin typeface="Arial" panose="020B0604020202020204" pitchFamily="34" charset="0"/>
                <a:cs typeface="Arial" panose="020B0604020202020204" pitchFamily="34" charset="0"/>
              </a:rPr>
              <a:t>is sometimes used to refer to deliberately intervening to end someone's life – for example, by injecting them with a large dose of sedatives.</a:t>
            </a:r>
          </a:p>
          <a:p>
            <a:r>
              <a:rPr lang="en-GB" b="1" dirty="0">
                <a:latin typeface="Arial" panose="020B0604020202020204" pitchFamily="34" charset="0"/>
                <a:cs typeface="Arial" panose="020B0604020202020204" pitchFamily="34" charset="0"/>
              </a:rPr>
              <a:t>Passive Euthanasia; </a:t>
            </a:r>
            <a:r>
              <a:rPr lang="en-GB" dirty="0">
                <a:latin typeface="Arial" panose="020B0604020202020204" pitchFamily="34" charset="0"/>
                <a:cs typeface="Arial" panose="020B0604020202020204" pitchFamily="34" charset="0"/>
              </a:rPr>
              <a:t>is sometimes used to refer to causing someone's death by withholding or withdrawing treatment that is necessary to maintain life</a:t>
            </a:r>
            <a:r>
              <a:rPr lang="en-GB" dirty="0"/>
              <a:t>.</a:t>
            </a:r>
          </a:p>
        </p:txBody>
      </p:sp>
      <p:sp>
        <p:nvSpPr>
          <p:cNvPr id="4" name="TextBox 3"/>
          <p:cNvSpPr txBox="1"/>
          <p:nvPr/>
        </p:nvSpPr>
        <p:spPr>
          <a:xfrm>
            <a:off x="10307782" y="5569527"/>
            <a:ext cx="1769424"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666509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Decisions About Ending Life…</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Some people argue that we should have the absolute right to be in control of our own lives</a:t>
            </a:r>
          </a:p>
          <a:p>
            <a:r>
              <a:rPr lang="en-GB" dirty="0">
                <a:latin typeface="Arial" panose="020B0604020202020204" pitchFamily="34" charset="0"/>
                <a:cs typeface="Arial" panose="020B0604020202020204" pitchFamily="34" charset="0"/>
              </a:rPr>
              <a:t>Freedom as an ideal in our society</a:t>
            </a:r>
          </a:p>
          <a:p>
            <a:r>
              <a:rPr lang="en-GB" dirty="0">
                <a:latin typeface="Arial" panose="020B0604020202020204" pitchFamily="34" charset="0"/>
                <a:cs typeface="Arial" panose="020B0604020202020204" pitchFamily="34" charset="0"/>
              </a:rPr>
              <a:t>Absolute right to create life (creating children), why not ending own?</a:t>
            </a:r>
          </a:p>
          <a:p>
            <a:pPr marL="0" indent="0">
              <a:buNone/>
            </a:pPr>
            <a:r>
              <a:rPr lang="en-GB" b="1" dirty="0">
                <a:latin typeface="Arial" panose="020B0604020202020204" pitchFamily="34" charset="0"/>
                <a:cs typeface="Arial" panose="020B0604020202020204" pitchFamily="34" charset="0"/>
              </a:rPr>
              <a:t>Opponents</a:t>
            </a:r>
          </a:p>
          <a:p>
            <a:r>
              <a:rPr lang="en-GB" dirty="0">
                <a:latin typeface="Arial" panose="020B0604020202020204" pitchFamily="34" charset="0"/>
                <a:cs typeface="Arial" panose="020B0604020202020204" pitchFamily="34" charset="0"/>
              </a:rPr>
              <a:t>Morally wrong</a:t>
            </a:r>
          </a:p>
          <a:p>
            <a:r>
              <a:rPr lang="en-GB" dirty="0">
                <a:latin typeface="Arial" panose="020B0604020202020204" pitchFamily="34" charset="0"/>
                <a:cs typeface="Arial" panose="020B0604020202020204" pitchFamily="34" charset="0"/>
              </a:rPr>
              <a:t>Physicians are not accurate in predicting outcome</a:t>
            </a:r>
          </a:p>
        </p:txBody>
      </p:sp>
    </p:spTree>
    <p:extLst>
      <p:ext uri="{BB962C8B-B14F-4D97-AF65-F5344CB8AC3E}">
        <p14:creationId xmlns:p14="http://schemas.microsoft.com/office/powerpoint/2010/main" val="220629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a:t>
            </a:r>
          </a:p>
        </p:txBody>
      </p:sp>
      <p:sp>
        <p:nvSpPr>
          <p:cNvPr id="4" name="TextBox 3"/>
          <p:cNvSpPr txBox="1"/>
          <p:nvPr/>
        </p:nvSpPr>
        <p:spPr>
          <a:xfrm>
            <a:off x="993653" y="2529839"/>
            <a:ext cx="9601196" cy="3724096"/>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Bob Cole (UK, 4:50) </a:t>
            </a:r>
            <a:r>
              <a:rPr lang="en-GB" sz="2800" dirty="0">
                <a:latin typeface="Arial" panose="020B0604020202020204" pitchFamily="34" charset="0"/>
                <a:cs typeface="Arial" panose="020B0604020202020204" pitchFamily="34" charset="0"/>
                <a:hlinkClick r:id="rId2"/>
              </a:rPr>
              <a:t>https://www.youtube.com/watch?v=9f4l_STVt9w</a:t>
            </a: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Mark Butler (</a:t>
            </a:r>
            <a:r>
              <a:rPr lang="en-GB" sz="2800" dirty="0" err="1">
                <a:latin typeface="Arial" panose="020B0604020202020204" pitchFamily="34" charset="0"/>
                <a:cs typeface="Arial" panose="020B0604020202020204" pitchFamily="34" charset="0"/>
              </a:rPr>
              <a:t>Aus</a:t>
            </a:r>
            <a:r>
              <a:rPr lang="en-GB" sz="2800" dirty="0">
                <a:latin typeface="Arial" panose="020B0604020202020204" pitchFamily="34" charset="0"/>
                <a:cs typeface="Arial" panose="020B0604020202020204" pitchFamily="34" charset="0"/>
              </a:rPr>
              <a:t>, 4:30) </a:t>
            </a:r>
            <a:r>
              <a:rPr lang="en-GB" sz="2800" dirty="0">
                <a:latin typeface="Arial" panose="020B0604020202020204" pitchFamily="34" charset="0"/>
                <a:cs typeface="Arial" panose="020B0604020202020204" pitchFamily="34" charset="0"/>
                <a:hlinkClick r:id="rId3"/>
              </a:rPr>
              <a:t>https://www.youtube.com/watch?v=-a1YIJXxmaY</a:t>
            </a: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How do you feel about this?</a:t>
            </a:r>
          </a:p>
          <a:p>
            <a:pPr marL="457200"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Discussion…</a:t>
            </a:r>
          </a:p>
        </p:txBody>
      </p:sp>
    </p:spTree>
    <p:extLst>
      <p:ext uri="{BB962C8B-B14F-4D97-AF65-F5344CB8AC3E}">
        <p14:creationId xmlns:p14="http://schemas.microsoft.com/office/powerpoint/2010/main" val="21165657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00AFE-3152-69FB-5A77-48EC6D7A67AA}"/>
              </a:ext>
            </a:extLst>
          </p:cNvPr>
          <p:cNvSpPr>
            <a:spLocks noGrp="1"/>
          </p:cNvSpPr>
          <p:nvPr>
            <p:ph type="title"/>
          </p:nvPr>
        </p:nvSpPr>
        <p:spPr>
          <a:xfrm>
            <a:off x="1173482" y="1347892"/>
            <a:ext cx="9601196" cy="1303867"/>
          </a:xfrm>
        </p:spPr>
        <p:txBody>
          <a:bodyPr>
            <a:normAutofit fontScale="90000"/>
          </a:bodyPr>
          <a:lstStyle/>
          <a:p>
            <a:r>
              <a:rPr lang="en-GB" b="1" dirty="0">
                <a:latin typeface="Arial" panose="020B0604020202020204" pitchFamily="34" charset="0"/>
                <a:cs typeface="Arial" panose="020B0604020202020204" pitchFamily="34" charset="0"/>
              </a:rPr>
              <a:t>The Main Argu­ments For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Assisted Sui­cide &amp; Euthanasia</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A0A83A6-5F65-C75B-7E80-FA85E806F742}"/>
              </a:ext>
            </a:extLst>
          </p:cNvPr>
          <p:cNvSpPr>
            <a:spLocks noGrp="1"/>
          </p:cNvSpPr>
          <p:nvPr>
            <p:ph idx="1"/>
          </p:nvPr>
        </p:nvSpPr>
        <p:spPr>
          <a:xfrm>
            <a:off x="1041543" y="2565707"/>
            <a:ext cx="10108914" cy="3318936"/>
          </a:xfrm>
        </p:spPr>
        <p:txBody>
          <a:bodyPr/>
          <a:lstStyle/>
          <a:p>
            <a:r>
              <a:rPr lang="en-GB" b="1" dirty="0">
                <a:latin typeface="Arial" panose="020B0604020202020204" pitchFamily="34" charset="0"/>
                <a:cs typeface="Arial" panose="020B0604020202020204" pitchFamily="34" charset="0"/>
              </a:rPr>
              <a:t>We need it- </a:t>
            </a:r>
            <a:r>
              <a:rPr lang="en-GB" dirty="0">
                <a:latin typeface="Arial" panose="020B0604020202020204" pitchFamily="34" charset="0"/>
                <a:cs typeface="Arial" panose="020B0604020202020204" pitchFamily="34" charset="0"/>
              </a:rPr>
              <a:t>This is 'the compassion argument'. Supporters of assisted suicide believe that allowing people to ‘die with dignity’ is kinder than forcing them to continue their lives with suffering.</a:t>
            </a:r>
          </a:p>
          <a:p>
            <a:r>
              <a:rPr lang="en-GB" b="1" dirty="0">
                <a:latin typeface="Arial" panose="020B0604020202020204" pitchFamily="34" charset="0"/>
                <a:cs typeface="Arial" panose="020B0604020202020204" pitchFamily="34" charset="0"/>
              </a:rPr>
              <a:t>We want it- </a:t>
            </a:r>
            <a:r>
              <a:rPr lang="en-GB" dirty="0">
                <a:latin typeface="Arial" panose="020B0604020202020204" pitchFamily="34" charset="0"/>
                <a:cs typeface="Arial" panose="020B0604020202020204" pitchFamily="34" charset="0"/>
              </a:rPr>
              <a:t>This is known as 'the autonomy argument'. Some believe that every patient has a right to choose when to die.</a:t>
            </a:r>
          </a:p>
          <a:p>
            <a:r>
              <a:rPr lang="en-GB" b="1" dirty="0">
                <a:latin typeface="Arial" panose="020B0604020202020204" pitchFamily="34" charset="0"/>
                <a:cs typeface="Arial" panose="020B0604020202020204" pitchFamily="34" charset="0"/>
              </a:rPr>
              <a:t>We can con­trol it- </a:t>
            </a:r>
            <a:r>
              <a:rPr lang="en-GB" dirty="0">
                <a:latin typeface="Arial" panose="020B0604020202020204" pitchFamily="34" charset="0"/>
                <a:cs typeface="Arial" panose="020B0604020202020204" pitchFamily="34" charset="0"/>
              </a:rPr>
              <a:t>This is 'the public policy argument'. Proponents believe that assisted suicide can be safely regulated by government legislation.</a:t>
            </a:r>
          </a:p>
        </p:txBody>
      </p:sp>
      <p:sp>
        <p:nvSpPr>
          <p:cNvPr id="4" name="TextBox 3">
            <a:extLst>
              <a:ext uri="{FF2B5EF4-FFF2-40B4-BE49-F238E27FC236}">
                <a16:creationId xmlns:a16="http://schemas.microsoft.com/office/drawing/2014/main" id="{24F04133-BBF1-ADE3-6A3E-35F4A924AB0C}"/>
              </a:ext>
            </a:extLst>
          </p:cNvPr>
          <p:cNvSpPr txBox="1"/>
          <p:nvPr/>
        </p:nvSpPr>
        <p:spPr>
          <a:xfrm>
            <a:off x="9765792" y="5607644"/>
            <a:ext cx="178003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(care.org, 2023)</a:t>
            </a:r>
          </a:p>
        </p:txBody>
      </p:sp>
    </p:spTree>
    <p:extLst>
      <p:ext uri="{BB962C8B-B14F-4D97-AF65-F5344CB8AC3E}">
        <p14:creationId xmlns:p14="http://schemas.microsoft.com/office/powerpoint/2010/main" val="35172318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27A2-58E8-45A9-92DD-95BDE0BE0B4C}"/>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are the Main Arguments Against Euthanasia?</a:t>
            </a:r>
          </a:p>
        </p:txBody>
      </p:sp>
      <p:sp>
        <p:nvSpPr>
          <p:cNvPr id="3" name="Content Placeholder 2">
            <a:extLst>
              <a:ext uri="{FF2B5EF4-FFF2-40B4-BE49-F238E27FC236}">
                <a16:creationId xmlns:a16="http://schemas.microsoft.com/office/drawing/2014/main" id="{1D131479-B94D-4F72-9B6F-707560455DDE}"/>
              </a:ext>
            </a:extLst>
          </p:cNvPr>
          <p:cNvSpPr>
            <a:spLocks noGrp="1"/>
          </p:cNvSpPr>
          <p:nvPr>
            <p:ph idx="1"/>
          </p:nvPr>
        </p:nvSpPr>
        <p:spPr>
          <a:xfrm>
            <a:off x="791110" y="2421465"/>
            <a:ext cx="10931703" cy="3318936"/>
          </a:xfrm>
        </p:spPr>
        <p:txBody>
          <a:bodyPr>
            <a:noAutofit/>
          </a:bodyPr>
          <a:lstStyle/>
          <a:p>
            <a:r>
              <a:rPr lang="en-GB" sz="2000" dirty="0">
                <a:latin typeface="Arial" panose="020B0604020202020204" pitchFamily="34" charset="0"/>
                <a:cs typeface="Arial" panose="020B0604020202020204" pitchFamily="34" charset="0"/>
              </a:rPr>
              <a:t>Suicide devalues human life- explain this…</a:t>
            </a:r>
          </a:p>
          <a:p>
            <a:r>
              <a:rPr lang="en-GB" sz="2000" dirty="0">
                <a:latin typeface="Arial" panose="020B0604020202020204" pitchFamily="34" charset="0"/>
                <a:cs typeface="Arial" panose="020B0604020202020204" pitchFamily="34" charset="0"/>
              </a:rPr>
              <a:t>Alternative treatments are available- pain relief/symptom management/hospice care etc.</a:t>
            </a:r>
          </a:p>
          <a:p>
            <a:r>
              <a:rPr lang="en-GB" sz="2000" dirty="0">
                <a:latin typeface="Arial" panose="020B0604020202020204" pitchFamily="34" charset="0"/>
                <a:cs typeface="Arial" panose="020B0604020202020204" pitchFamily="34" charset="0"/>
              </a:rPr>
              <a:t>‘The Slippery Slope’ making voluntary euthanasia and assisted suicide legal could lead to non-voluntary and involuntary euthanasia.</a:t>
            </a:r>
          </a:p>
          <a:p>
            <a:r>
              <a:rPr lang="en-GB" sz="2000" dirty="0">
                <a:latin typeface="Arial" panose="020B0604020202020204" pitchFamily="34" charset="0"/>
                <a:cs typeface="Arial" panose="020B0604020202020204" pitchFamily="34" charset="0"/>
              </a:rPr>
              <a:t>It may not be always controlled.</a:t>
            </a:r>
          </a:p>
          <a:p>
            <a:r>
              <a:rPr lang="en-GB" sz="2000" dirty="0">
                <a:latin typeface="Arial" panose="020B0604020202020204" pitchFamily="34" charset="0"/>
                <a:cs typeface="Arial" panose="020B0604020202020204" pitchFamily="34" charset="0"/>
              </a:rPr>
              <a:t>If a person has the right to die does this mean that doctors would have a duty to kill?</a:t>
            </a:r>
          </a:p>
          <a:p>
            <a:r>
              <a:rPr lang="en-GB" sz="2000" dirty="0">
                <a:latin typeface="Arial" panose="020B0604020202020204" pitchFamily="34" charset="0"/>
                <a:cs typeface="Arial" panose="020B0604020202020204" pitchFamily="34" charset="0"/>
                <a:hlinkClick r:id="rId2"/>
              </a:rPr>
              <a:t>https://www.bbc.co.uk/ethics/euthanasia/against/against_1.shtml</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Christian Debate on Euthanasia and Assisted Dying  </a:t>
            </a:r>
            <a:r>
              <a:rPr lang="en-GB" sz="2000" dirty="0">
                <a:latin typeface="Arial" panose="020B0604020202020204" pitchFamily="34" charset="0"/>
                <a:cs typeface="Arial" panose="020B0604020202020204" pitchFamily="34" charset="0"/>
                <a:hlinkClick r:id="rId3"/>
              </a:rPr>
              <a:t>https://www.bbc.co.uk/programmes/p01110yh</a:t>
            </a:r>
            <a:r>
              <a:rPr lang="en-GB" sz="20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D44E0BD5-1ADC-4BCD-BDFC-D371D9C9EDE8}"/>
              </a:ext>
            </a:extLst>
          </p:cNvPr>
          <p:cNvSpPr txBox="1"/>
          <p:nvPr/>
        </p:nvSpPr>
        <p:spPr>
          <a:xfrm>
            <a:off x="9653483" y="5875868"/>
            <a:ext cx="229193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CareUK</a:t>
            </a:r>
            <a:r>
              <a:rPr lang="en-GB"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329267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24EE-E62C-4BF8-A2BE-739EC1EEAAC7}"/>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UK Parliament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The Right to Die and Assisted Suicide</a:t>
            </a:r>
          </a:p>
        </p:txBody>
      </p:sp>
      <p:sp>
        <p:nvSpPr>
          <p:cNvPr id="3" name="Content Placeholder 2">
            <a:extLst>
              <a:ext uri="{FF2B5EF4-FFF2-40B4-BE49-F238E27FC236}">
                <a16:creationId xmlns:a16="http://schemas.microsoft.com/office/drawing/2014/main" id="{FD06BD8F-99B3-4342-8331-C874F80A3E89}"/>
              </a:ext>
            </a:extLst>
          </p:cNvPr>
          <p:cNvSpPr>
            <a:spLocks noGrp="1"/>
          </p:cNvSpPr>
          <p:nvPr>
            <p:ph idx="1"/>
          </p:nvPr>
        </p:nvSpPr>
        <p:spPr>
          <a:xfrm>
            <a:off x="1295401" y="3586348"/>
            <a:ext cx="8359238" cy="985653"/>
          </a:xfrm>
        </p:spPr>
        <p:txBody>
          <a:bodyPr>
            <a:normAutofit fontScale="92500"/>
          </a:bodyPr>
          <a:lstStyle/>
          <a:p>
            <a:pPr marL="0" indent="0">
              <a:buNone/>
            </a:pPr>
            <a:r>
              <a:rPr lang="en-GB" dirty="0">
                <a:latin typeface="Arial" panose="020B0604020202020204" pitchFamily="34" charset="0"/>
                <a:cs typeface="Arial" panose="020B0604020202020204" pitchFamily="34" charset="0"/>
                <a:hlinkClick r:id="rId2"/>
              </a:rPr>
              <a:t>https://www.parliament.uk/business/publications/research/key-issues-parliament-2015/social-change/debating-assisted-suicide/</a:t>
            </a:r>
          </a:p>
        </p:txBody>
      </p:sp>
      <p:sp>
        <p:nvSpPr>
          <p:cNvPr id="4" name="TextBox 3">
            <a:extLst>
              <a:ext uri="{FF2B5EF4-FFF2-40B4-BE49-F238E27FC236}">
                <a16:creationId xmlns:a16="http://schemas.microsoft.com/office/drawing/2014/main" id="{DB7D16DC-CA18-43FB-A628-5508ABAEE66B}"/>
              </a:ext>
            </a:extLst>
          </p:cNvPr>
          <p:cNvSpPr txBox="1"/>
          <p:nvPr/>
        </p:nvSpPr>
        <p:spPr>
          <a:xfrm>
            <a:off x="962526" y="2695074"/>
            <a:ext cx="8951495"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Look at the following and feed back…</a:t>
            </a:r>
          </a:p>
        </p:txBody>
      </p:sp>
    </p:spTree>
    <p:extLst>
      <p:ext uri="{BB962C8B-B14F-4D97-AF65-F5344CB8AC3E}">
        <p14:creationId xmlns:p14="http://schemas.microsoft.com/office/powerpoint/2010/main" val="20373294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290891"/>
            <a:ext cx="9601196" cy="1303867"/>
          </a:xfrm>
        </p:spPr>
        <p:txBody>
          <a:bodyPr>
            <a:normAutofit fontScale="90000"/>
          </a:bodyPr>
          <a:lstStyle/>
          <a:p>
            <a:r>
              <a:rPr lang="en-GB" b="1" dirty="0">
                <a:latin typeface="Arial" panose="020B0604020202020204" pitchFamily="34" charset="0"/>
                <a:cs typeface="Arial" panose="020B0604020202020204" pitchFamily="34" charset="0"/>
              </a:rPr>
              <a:t>How Long Do “Terminal” Patients Really Live?</a:t>
            </a:r>
            <a:br>
              <a:rPr lang="en-GB" dirty="0"/>
            </a:br>
            <a:endParaRPr lang="en-GB" dirty="0"/>
          </a:p>
        </p:txBody>
      </p:sp>
      <p:sp>
        <p:nvSpPr>
          <p:cNvPr id="5" name="Content Placeholder 4"/>
          <p:cNvSpPr>
            <a:spLocks noGrp="1"/>
          </p:cNvSpPr>
          <p:nvPr>
            <p:ph idx="1"/>
          </p:nvPr>
        </p:nvSpPr>
        <p:spPr>
          <a:xfrm>
            <a:off x="1295402" y="2748125"/>
            <a:ext cx="9601196" cy="2002005"/>
          </a:xfrm>
        </p:spPr>
        <p:txBody>
          <a:bodyPr/>
          <a:lstStyle/>
          <a:p>
            <a:r>
              <a:rPr lang="en-GB" dirty="0">
                <a:latin typeface="Arial" panose="020B0604020202020204" pitchFamily="34" charset="0"/>
                <a:cs typeface="Arial" panose="020B0604020202020204" pitchFamily="34" charset="0"/>
              </a:rPr>
              <a:t>SUPPORT study: A significant percentage of a group of 3,693 patients told they had no more than a 50% chance of living for 6 months  survived  well beyond this period.</a:t>
            </a:r>
          </a:p>
          <a:p>
            <a:r>
              <a:rPr lang="en-GB" dirty="0">
                <a:latin typeface="Arial" panose="020B0604020202020204" pitchFamily="34" charset="0"/>
                <a:cs typeface="Arial" panose="020B0604020202020204" pitchFamily="34" charset="0"/>
              </a:rPr>
              <a:t> Why do you think this happened?</a:t>
            </a:r>
          </a:p>
          <a:p>
            <a:endParaRPr lang="en-GB" dirty="0"/>
          </a:p>
        </p:txBody>
      </p:sp>
    </p:spTree>
    <p:extLst>
      <p:ext uri="{BB962C8B-B14F-4D97-AF65-F5344CB8AC3E}">
        <p14:creationId xmlns:p14="http://schemas.microsoft.com/office/powerpoint/2010/main" val="35689549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15136" y="648983"/>
            <a:ext cx="9961727" cy="5560034"/>
          </a:xfrm>
          <a:prstGeom prst="rect">
            <a:avLst/>
          </a:prstGeom>
        </p:spPr>
      </p:pic>
    </p:spTree>
    <p:extLst>
      <p:ext uri="{BB962C8B-B14F-4D97-AF65-F5344CB8AC3E}">
        <p14:creationId xmlns:p14="http://schemas.microsoft.com/office/powerpoint/2010/main" val="2372807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Caring for the Terminally Ill: The Place of Death</a:t>
            </a:r>
          </a:p>
        </p:txBody>
      </p:sp>
      <p:sp>
        <p:nvSpPr>
          <p:cNvPr id="3" name="Content Placeholder 2"/>
          <p:cNvSpPr>
            <a:spLocks noGrp="1"/>
          </p:cNvSpPr>
          <p:nvPr>
            <p:ph idx="1"/>
          </p:nvPr>
        </p:nvSpPr>
        <p:spPr/>
        <p:txBody>
          <a:bodyPr>
            <a:normAutofit lnSpcReduction="10000"/>
          </a:bodyPr>
          <a:lstStyle/>
          <a:p>
            <a:r>
              <a:rPr lang="en-GB" sz="3200" dirty="0">
                <a:latin typeface="Arial" panose="020B0604020202020204" pitchFamily="34" charset="0"/>
                <a:cs typeface="Arial" panose="020B0604020202020204" pitchFamily="34" charset="0"/>
              </a:rPr>
              <a:t>Most people in the UK die in hospitals.</a:t>
            </a:r>
          </a:p>
          <a:p>
            <a:r>
              <a:rPr lang="en-GB" sz="3200" dirty="0">
                <a:latin typeface="Arial" panose="020B0604020202020204" pitchFamily="34" charset="0"/>
                <a:cs typeface="Arial" panose="020B0604020202020204" pitchFamily="34" charset="0"/>
              </a:rPr>
              <a:t>For the terminally ill, hospitals may not be the best places to die. </a:t>
            </a:r>
          </a:p>
          <a:p>
            <a:r>
              <a:rPr lang="en-GB" sz="3200" dirty="0">
                <a:latin typeface="Arial" panose="020B0604020202020204" pitchFamily="34" charset="0"/>
                <a:cs typeface="Arial" panose="020B0604020202020204" pitchFamily="34" charset="0"/>
              </a:rPr>
              <a:t>Hospitals are impersonal, expensive, and designed to make people better and many people die alone. </a:t>
            </a:r>
          </a:p>
          <a:p>
            <a:endParaRPr lang="en-GB" dirty="0"/>
          </a:p>
        </p:txBody>
      </p:sp>
    </p:spTree>
    <p:extLst>
      <p:ext uri="{BB962C8B-B14F-4D97-AF65-F5344CB8AC3E}">
        <p14:creationId xmlns:p14="http://schemas.microsoft.com/office/powerpoint/2010/main" val="36863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 Graceful Dying</a:t>
            </a:r>
          </a:p>
        </p:txBody>
      </p:sp>
      <p:sp>
        <p:nvSpPr>
          <p:cNvPr id="3" name="Content Placeholder 2"/>
          <p:cNvSpPr>
            <a:spLocks noGrp="1"/>
          </p:cNvSpPr>
          <p:nvPr>
            <p:ph idx="1"/>
          </p:nvPr>
        </p:nvSpPr>
        <p:spPr>
          <a:xfrm>
            <a:off x="2590804" y="2173185"/>
            <a:ext cx="7170713" cy="2220686"/>
          </a:xfrm>
        </p:spPr>
        <p:txBody>
          <a:bodyPr/>
          <a:lstStyle/>
          <a:p>
            <a:pPr marL="0" indent="0">
              <a:buNone/>
            </a:pPr>
            <a:endParaRPr lang="en-GB" dirty="0"/>
          </a:p>
          <a:p>
            <a:endParaRPr lang="en-GB" dirty="0"/>
          </a:p>
          <a:p>
            <a:endParaRPr lang="en-GB" dirty="0"/>
          </a:p>
          <a:p>
            <a:pPr marL="0" indent="0">
              <a:buNone/>
            </a:pPr>
            <a:r>
              <a:rPr lang="en-GB" dirty="0">
                <a:latin typeface="Arial" panose="020B0604020202020204" pitchFamily="34" charset="0"/>
                <a:cs typeface="Arial" panose="020B0604020202020204" pitchFamily="34" charset="0"/>
                <a:hlinkClick r:id="rId2"/>
              </a:rPr>
              <a:t>https://www.youtube.com/watch?v=EckVDi1RxJM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00860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761" y="882379"/>
            <a:ext cx="10938558" cy="1303867"/>
          </a:xfrm>
        </p:spPr>
        <p:txBody>
          <a:bodyPr>
            <a:normAutofit fontScale="90000"/>
          </a:bodyPr>
          <a:lstStyle/>
          <a:p>
            <a:r>
              <a:rPr lang="en-GB" b="1" dirty="0">
                <a:latin typeface="Arial" panose="020B0604020202020204" pitchFamily="34" charset="0"/>
                <a:cs typeface="Arial" panose="020B0604020202020204" pitchFamily="34" charset="0"/>
              </a:rPr>
              <a:t>Several Alternatives to Hospitalisation have become Increasingly Popular in the last few Decades…</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HOME CARE, </a:t>
            </a:r>
          </a:p>
          <a:p>
            <a:r>
              <a:rPr lang="en-GB" dirty="0">
                <a:latin typeface="Arial" panose="020B0604020202020204" pitchFamily="34" charset="0"/>
                <a:cs typeface="Arial" panose="020B0604020202020204" pitchFamily="34" charset="0"/>
              </a:rPr>
              <a:t>People stay in their homes and receive comfort and treatment from their families and visiting medical staff. </a:t>
            </a:r>
          </a:p>
          <a:p>
            <a:r>
              <a:rPr lang="en-GB" dirty="0">
                <a:latin typeface="Arial" panose="020B0604020202020204" pitchFamily="34" charset="0"/>
                <a:cs typeface="Arial" panose="020B0604020202020204" pitchFamily="34" charset="0"/>
              </a:rPr>
              <a:t>Many people prefer to die in familiar surroundings with the people and things they have loved around them. </a:t>
            </a:r>
          </a:p>
          <a:p>
            <a:r>
              <a:rPr lang="en-GB" dirty="0">
                <a:latin typeface="Arial" panose="020B0604020202020204" pitchFamily="34" charset="0"/>
                <a:cs typeface="Arial" panose="020B0604020202020204" pitchFamily="34" charset="0"/>
              </a:rPr>
              <a:t>Home care can be very difficult for the family</a:t>
            </a:r>
          </a:p>
        </p:txBody>
      </p:sp>
    </p:spTree>
    <p:extLst>
      <p:ext uri="{BB962C8B-B14F-4D97-AF65-F5344CB8AC3E}">
        <p14:creationId xmlns:p14="http://schemas.microsoft.com/office/powerpoint/2010/main" val="1104129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95" y="1110386"/>
            <a:ext cx="9601196" cy="1303867"/>
          </a:xfrm>
        </p:spPr>
        <p:txBody>
          <a:bodyPr>
            <a:normAutofit fontScale="90000"/>
          </a:bodyPr>
          <a:lstStyle/>
          <a:p>
            <a:r>
              <a:rPr lang="en-GB" b="1" dirty="0">
                <a:latin typeface="Arial" panose="020B0604020202020204" pitchFamily="34" charset="0"/>
                <a:cs typeface="Arial" panose="020B0604020202020204" pitchFamily="34" charset="0"/>
              </a:rPr>
              <a:t>HOSPICE CARE, care provided for the dying in institutions devoted to those who are terminally ill. </a:t>
            </a:r>
            <a:br>
              <a:rPr lang="en-GB" dirty="0"/>
            </a:br>
            <a:endParaRPr lang="en-GB" dirty="0"/>
          </a:p>
        </p:txBody>
      </p:sp>
      <p:sp>
        <p:nvSpPr>
          <p:cNvPr id="3" name="Content Placeholder 2"/>
          <p:cNvSpPr>
            <a:spLocks noGrp="1"/>
          </p:cNvSpPr>
          <p:nvPr>
            <p:ph idx="1"/>
          </p:nvPr>
        </p:nvSpPr>
        <p:spPr>
          <a:xfrm>
            <a:off x="1057895" y="2651935"/>
            <a:ext cx="9601196" cy="3318936"/>
          </a:xfrm>
        </p:spPr>
        <p:txBody>
          <a:bodyPr/>
          <a:lstStyle/>
          <a:p>
            <a:r>
              <a:rPr lang="en-GB" dirty="0">
                <a:latin typeface="Arial" panose="020B0604020202020204" pitchFamily="34" charset="0"/>
                <a:cs typeface="Arial" panose="020B0604020202020204" pitchFamily="34" charset="0"/>
              </a:rPr>
              <a:t>The term "hospice" comes from the middle ages where hospices were places that provided comfort and hospitality to travellers. </a:t>
            </a:r>
          </a:p>
          <a:p>
            <a:r>
              <a:rPr lang="en-GB" dirty="0">
                <a:latin typeface="Arial" panose="020B0604020202020204" pitchFamily="34" charset="0"/>
                <a:cs typeface="Arial" panose="020B0604020202020204" pitchFamily="34" charset="0"/>
              </a:rPr>
              <a:t>The focus of hospice care is not to try and cure patient, but to make their final days pleasant, meaningful, and pain free. </a:t>
            </a:r>
          </a:p>
          <a:p>
            <a:r>
              <a:rPr lang="en-GB" dirty="0">
                <a:latin typeface="Arial" panose="020B0604020202020204" pitchFamily="34" charset="0"/>
                <a:cs typeface="Arial" panose="020B0604020202020204" pitchFamily="34" charset="0"/>
              </a:rPr>
              <a:t>Some hospice workers allow the terminally ill to live at home. </a:t>
            </a:r>
          </a:p>
          <a:p>
            <a:r>
              <a:rPr lang="en-GB" dirty="0">
                <a:latin typeface="Arial" panose="020B0604020202020204" pitchFamily="34" charset="0"/>
                <a:cs typeface="Arial" panose="020B0604020202020204" pitchFamily="34" charset="0"/>
              </a:rPr>
              <a:t>Research shows that hospice patients seem to be more satisfied with their care than hospital patients.</a:t>
            </a:r>
          </a:p>
          <a:p>
            <a:endParaRPr lang="en-GB" dirty="0"/>
          </a:p>
        </p:txBody>
      </p:sp>
    </p:spTree>
    <p:extLst>
      <p:ext uri="{BB962C8B-B14F-4D97-AF65-F5344CB8AC3E}">
        <p14:creationId xmlns:p14="http://schemas.microsoft.com/office/powerpoint/2010/main" val="124585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Grief and Bereavement</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After the death of a loved one, a painful period of adjustment follows, involving bereavement and grief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BEREAVEMENT is the acknowledgment of the objective fact that one has experienced a death. </a:t>
            </a:r>
          </a:p>
          <a:p>
            <a:r>
              <a:rPr lang="en-GB" dirty="0">
                <a:latin typeface="Arial" panose="020B0604020202020204" pitchFamily="34" charset="0"/>
                <a:cs typeface="Arial" panose="020B0604020202020204" pitchFamily="34" charset="0"/>
              </a:rPr>
              <a:t>GRIEF is the emotional response to that loss</a:t>
            </a:r>
          </a:p>
          <a:p>
            <a:endParaRPr lang="en-GB" dirty="0"/>
          </a:p>
        </p:txBody>
      </p:sp>
    </p:spTree>
    <p:extLst>
      <p:ext uri="{BB962C8B-B14F-4D97-AF65-F5344CB8AC3E}">
        <p14:creationId xmlns:p14="http://schemas.microsoft.com/office/powerpoint/2010/main" val="2056777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5101" y="920139"/>
            <a:ext cx="10825380" cy="1303867"/>
          </a:xfrm>
        </p:spPr>
        <p:txBody>
          <a:bodyPr>
            <a:noAutofit/>
          </a:bodyPr>
          <a:lstStyle/>
          <a:p>
            <a:r>
              <a:rPr lang="en-GB" sz="4000" b="1" dirty="0">
                <a:latin typeface="Arial" panose="020B0604020202020204" pitchFamily="34" charset="0"/>
                <a:cs typeface="Arial" panose="020B0604020202020204" pitchFamily="34" charset="0"/>
              </a:rPr>
              <a:t>There are some General Stages People in Western Societies go through in Adjusting to Loss. </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The first stage </a:t>
            </a:r>
            <a:r>
              <a:rPr lang="en-GB" dirty="0">
                <a:latin typeface="Arial" panose="020B0604020202020204" pitchFamily="34" charset="0"/>
                <a:cs typeface="Arial" panose="020B0604020202020204" pitchFamily="34" charset="0"/>
              </a:rPr>
              <a:t>typically entails shock, numbness, disbelief, or outright denial. </a:t>
            </a:r>
          </a:p>
          <a:p>
            <a:r>
              <a:rPr lang="en-GB" dirty="0">
                <a:latin typeface="Arial" panose="020B0604020202020204" pitchFamily="34" charset="0"/>
                <a:cs typeface="Arial" panose="020B0604020202020204" pitchFamily="34" charset="0"/>
              </a:rPr>
              <a:t>Can be beneficial allows a person to function in coping with death (funeral, etc.) without being overwhelmed. </a:t>
            </a:r>
          </a:p>
          <a:p>
            <a:pPr marL="0" indent="0">
              <a:buNone/>
            </a:pPr>
            <a:r>
              <a:rPr lang="en-GB" dirty="0">
                <a:latin typeface="Arial" panose="020B0604020202020204" pitchFamily="34" charset="0"/>
                <a:cs typeface="Arial" panose="020B0604020202020204" pitchFamily="34" charset="0"/>
              </a:rPr>
              <a:t>In the </a:t>
            </a:r>
            <a:r>
              <a:rPr lang="en-GB" b="1" dirty="0">
                <a:latin typeface="Arial" panose="020B0604020202020204" pitchFamily="34" charset="0"/>
                <a:cs typeface="Arial" panose="020B0604020202020204" pitchFamily="34" charset="0"/>
              </a:rPr>
              <a:t>second stage</a:t>
            </a:r>
            <a:r>
              <a:rPr lang="en-GB" dirty="0">
                <a:latin typeface="Arial" panose="020B0604020202020204" pitchFamily="34" charset="0"/>
                <a:cs typeface="Arial" panose="020B0604020202020204" pitchFamily="34" charset="0"/>
              </a:rPr>
              <a:t>, people begin to confront the death and fully realize the extent of their loss. </a:t>
            </a:r>
          </a:p>
          <a:p>
            <a:r>
              <a:rPr lang="en-GB" dirty="0">
                <a:latin typeface="Arial" panose="020B0604020202020204" pitchFamily="34" charset="0"/>
                <a:cs typeface="Arial" panose="020B0604020202020204" pitchFamily="34" charset="0"/>
              </a:rPr>
              <a:t>They fully experience their grief and yearn for the individual. </a:t>
            </a:r>
          </a:p>
          <a:p>
            <a:r>
              <a:rPr lang="en-GB" dirty="0">
                <a:latin typeface="Arial" panose="020B0604020202020204" pitchFamily="34" charset="0"/>
                <a:cs typeface="Arial" panose="020B0604020202020204" pitchFamily="34" charset="0"/>
              </a:rPr>
              <a:t>Eventually the person moves through the pain and depression to a realistic review of the relationship and start to let go.</a:t>
            </a:r>
          </a:p>
          <a:p>
            <a:endParaRPr lang="en-GB" dirty="0"/>
          </a:p>
        </p:txBody>
      </p:sp>
      <p:sp>
        <p:nvSpPr>
          <p:cNvPr id="4" name="TextBox 3"/>
          <p:cNvSpPr txBox="1"/>
          <p:nvPr/>
        </p:nvSpPr>
        <p:spPr>
          <a:xfrm>
            <a:off x="10327575" y="5598869"/>
            <a:ext cx="186442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Strada</a:t>
            </a:r>
            <a:r>
              <a:rPr lang="en-GB" sz="1200" dirty="0">
                <a:latin typeface="Arial" panose="020B0604020202020204" pitchFamily="34" charset="0"/>
                <a:cs typeface="Arial" panose="020B0604020202020204" pitchFamily="34" charset="0"/>
              </a:rPr>
              <a:t>, 2013)</a:t>
            </a:r>
          </a:p>
        </p:txBody>
      </p:sp>
    </p:spTree>
    <p:extLst>
      <p:ext uri="{BB962C8B-B14F-4D97-AF65-F5344CB8AC3E}">
        <p14:creationId xmlns:p14="http://schemas.microsoft.com/office/powerpoint/2010/main" val="421904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585" y="982132"/>
            <a:ext cx="9601196" cy="1303867"/>
          </a:xfrm>
        </p:spPr>
        <p:txBody>
          <a:bodyPr>
            <a:normAutofit fontScale="90000"/>
          </a:bodyPr>
          <a:lstStyle/>
          <a:p>
            <a:r>
              <a:rPr lang="en-GB" sz="3200" dirty="0">
                <a:latin typeface="Arial" panose="020B0604020202020204" pitchFamily="34" charset="0"/>
                <a:cs typeface="Arial" panose="020B0604020202020204" pitchFamily="34" charset="0"/>
              </a:rPr>
              <a:t>In the </a:t>
            </a:r>
            <a:r>
              <a:rPr lang="en-GB" sz="3200" b="1" dirty="0">
                <a:latin typeface="Arial" panose="020B0604020202020204" pitchFamily="34" charset="0"/>
                <a:cs typeface="Arial" panose="020B0604020202020204" pitchFamily="34" charset="0"/>
              </a:rPr>
              <a:t>final stage</a:t>
            </a:r>
            <a:r>
              <a:rPr lang="en-GB" sz="3200" dirty="0">
                <a:latin typeface="Arial" panose="020B0604020202020204" pitchFamily="34" charset="0"/>
                <a:cs typeface="Arial" panose="020B0604020202020204" pitchFamily="34" charset="0"/>
              </a:rPr>
              <a:t>, people reach an accommodation stage where they pick up the pieces of their lives and move on</a:t>
            </a:r>
          </a:p>
        </p:txBody>
      </p:sp>
      <p:sp>
        <p:nvSpPr>
          <p:cNvPr id="3" name="Content Placeholder 2"/>
          <p:cNvSpPr>
            <a:spLocks noGrp="1"/>
          </p:cNvSpPr>
          <p:nvPr>
            <p:ph idx="1"/>
          </p:nvPr>
        </p:nvSpPr>
        <p:spPr>
          <a:xfrm>
            <a:off x="1308464" y="2857377"/>
            <a:ext cx="9601196" cy="3318936"/>
          </a:xfrm>
        </p:spPr>
        <p:txBody>
          <a:bodyPr/>
          <a:lstStyle/>
          <a:p>
            <a:r>
              <a:rPr lang="en-GB" sz="2800" dirty="0">
                <a:latin typeface="Arial" panose="020B0604020202020204" pitchFamily="34" charset="0"/>
                <a:cs typeface="Arial" panose="020B0604020202020204" pitchFamily="34" charset="0"/>
              </a:rPr>
              <a:t>Ultimately, most people are able to live new lives, independently from the person who has died</a:t>
            </a:r>
          </a:p>
          <a:p>
            <a:r>
              <a:rPr lang="en-GB" sz="2800" dirty="0">
                <a:latin typeface="Arial" panose="020B0604020202020204" pitchFamily="34" charset="0"/>
                <a:cs typeface="Arial" panose="020B0604020202020204" pitchFamily="34" charset="0"/>
              </a:rPr>
              <a:t>Form new relationships</a:t>
            </a:r>
          </a:p>
          <a:p>
            <a:r>
              <a:rPr lang="en-GB" sz="2800" dirty="0">
                <a:latin typeface="Arial" panose="020B0604020202020204" pitchFamily="34" charset="0"/>
                <a:cs typeface="Arial" panose="020B0604020202020204" pitchFamily="34" charset="0"/>
              </a:rPr>
              <a:t>Become more self reliant and appreciative of life</a:t>
            </a:r>
          </a:p>
          <a:p>
            <a:endParaRPr lang="en-GB" dirty="0"/>
          </a:p>
        </p:txBody>
      </p:sp>
      <p:sp>
        <p:nvSpPr>
          <p:cNvPr id="4" name="TextBox 3"/>
          <p:cNvSpPr txBox="1"/>
          <p:nvPr/>
        </p:nvSpPr>
        <p:spPr>
          <a:xfrm>
            <a:off x="10529454" y="5605153"/>
            <a:ext cx="1662546" cy="276999"/>
          </a:xfrm>
          <a:prstGeom prst="rect">
            <a:avLst/>
          </a:prstGeom>
          <a:noFill/>
        </p:spPr>
        <p:txBody>
          <a:bodyPr wrap="square" rtlCol="0">
            <a:spAutoFit/>
          </a:bodyPr>
          <a:lstStyle/>
          <a:p>
            <a:r>
              <a:rPr lang="en-GB" sz="1200">
                <a:solidFill>
                  <a:prstClr val="black"/>
                </a:solidFill>
              </a:rPr>
              <a:t>(Strada, 2013</a:t>
            </a:r>
            <a:endParaRPr lang="en-GB" dirty="0"/>
          </a:p>
        </p:txBody>
      </p:sp>
    </p:spTree>
    <p:extLst>
      <p:ext uri="{BB962C8B-B14F-4D97-AF65-F5344CB8AC3E}">
        <p14:creationId xmlns:p14="http://schemas.microsoft.com/office/powerpoint/2010/main" val="299990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Autofit/>
          </a:bodyPr>
          <a:lstStyle/>
          <a:p>
            <a:r>
              <a:rPr lang="en-GB" sz="4000" b="1" dirty="0">
                <a:latin typeface="Arial" panose="020B0604020202020204" pitchFamily="34" charset="0"/>
                <a:cs typeface="Arial" panose="020B0604020202020204" pitchFamily="34" charset="0"/>
              </a:rPr>
              <a:t>Not everyone passes through the stages of grief in the same order or in the exact same way… Why?</a:t>
            </a:r>
            <a:br>
              <a:rPr lang="en-GB" sz="4000" b="1" dirty="0"/>
            </a:br>
            <a:endParaRPr lang="en-GB" sz="4000" b="1" dirty="0"/>
          </a:p>
        </p:txBody>
      </p:sp>
      <p:sp>
        <p:nvSpPr>
          <p:cNvPr id="3" name="Content Placeholder 2"/>
          <p:cNvSpPr>
            <a:spLocks noGrp="1"/>
          </p:cNvSpPr>
          <p:nvPr>
            <p:ph idx="1"/>
          </p:nvPr>
        </p:nvSpPr>
        <p:spPr>
          <a:xfrm>
            <a:off x="1478281" y="2974943"/>
            <a:ext cx="9601196" cy="3318936"/>
          </a:xfrm>
        </p:spPr>
        <p:txBody>
          <a:bodyPr/>
          <a:lstStyle/>
          <a:p>
            <a:r>
              <a:rPr lang="en-GB" sz="2800" dirty="0">
                <a:latin typeface="Arial" panose="020B0604020202020204" pitchFamily="34" charset="0"/>
                <a:cs typeface="Arial" panose="020B0604020202020204" pitchFamily="34" charset="0"/>
              </a:rPr>
              <a:t>Personality differences</a:t>
            </a:r>
          </a:p>
          <a:p>
            <a:r>
              <a:rPr lang="en-GB" sz="2800" dirty="0">
                <a:latin typeface="Arial" panose="020B0604020202020204" pitchFamily="34" charset="0"/>
                <a:cs typeface="Arial" panose="020B0604020202020204" pitchFamily="34" charset="0"/>
              </a:rPr>
              <a:t>Relationship with the deceased</a:t>
            </a:r>
          </a:p>
          <a:p>
            <a:r>
              <a:rPr lang="en-GB" sz="2800" dirty="0">
                <a:latin typeface="Arial" panose="020B0604020202020204" pitchFamily="34" charset="0"/>
                <a:cs typeface="Arial" panose="020B0604020202020204" pitchFamily="34" charset="0"/>
              </a:rPr>
              <a:t>Opportunities available for continuing their lives</a:t>
            </a:r>
          </a:p>
          <a:p>
            <a:endParaRPr lang="en-GB" dirty="0"/>
          </a:p>
        </p:txBody>
      </p:sp>
    </p:spTree>
    <p:extLst>
      <p:ext uri="{BB962C8B-B14F-4D97-AF65-F5344CB8AC3E}">
        <p14:creationId xmlns:p14="http://schemas.microsoft.com/office/powerpoint/2010/main" val="31126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Differentiating Unhealthy Grief from ‘Normal’ Grief</a:t>
            </a:r>
          </a:p>
        </p:txBody>
      </p:sp>
      <p:sp>
        <p:nvSpPr>
          <p:cNvPr id="3" name="Content Placeholder 2"/>
          <p:cNvSpPr>
            <a:spLocks noGrp="1"/>
          </p:cNvSpPr>
          <p:nvPr>
            <p:ph idx="1"/>
          </p:nvPr>
        </p:nvSpPr>
        <p:spPr>
          <a:xfrm>
            <a:off x="1203961" y="2779000"/>
            <a:ext cx="9601196" cy="3318936"/>
          </a:xfrm>
        </p:spPr>
        <p:txBody>
          <a:bodyPr/>
          <a:lstStyle/>
          <a:p>
            <a:pPr marL="0" indent="0">
              <a:buNone/>
            </a:pPr>
            <a:r>
              <a:rPr lang="en-GB" dirty="0">
                <a:latin typeface="Arial" panose="020B0604020202020204" pitchFamily="34" charset="0"/>
                <a:cs typeface="Arial" panose="020B0604020202020204" pitchFamily="34" charset="0"/>
              </a:rPr>
              <a:t>Differentiating unhealthy grief from healthy grief is difficult and many of the common assumptions are wrong. </a:t>
            </a:r>
          </a:p>
          <a:p>
            <a:r>
              <a:rPr lang="en-GB" dirty="0">
                <a:latin typeface="Arial" panose="020B0604020202020204" pitchFamily="34" charset="0"/>
                <a:cs typeface="Arial" panose="020B0604020202020204" pitchFamily="34" charset="0"/>
              </a:rPr>
              <a:t>There is no time table; many people take longer than one year. </a:t>
            </a:r>
          </a:p>
          <a:p>
            <a:r>
              <a:rPr lang="en-GB" dirty="0">
                <a:latin typeface="Arial" panose="020B0604020202020204" pitchFamily="34" charset="0"/>
                <a:cs typeface="Arial" panose="020B0604020202020204" pitchFamily="34" charset="0"/>
              </a:rPr>
              <a:t>Not everyone experiences deep depression. </a:t>
            </a:r>
          </a:p>
          <a:p>
            <a:r>
              <a:rPr lang="en-GB" dirty="0">
                <a:latin typeface="Arial" panose="020B0604020202020204" pitchFamily="34" charset="0"/>
                <a:cs typeface="Arial" panose="020B0604020202020204" pitchFamily="34" charset="0"/>
              </a:rPr>
              <a:t>People who do not show deep initial grief do not necessarily have problems later</a:t>
            </a:r>
          </a:p>
          <a:p>
            <a:endParaRPr lang="en-GB" dirty="0"/>
          </a:p>
          <a:p>
            <a:endParaRPr lang="en-GB" dirty="0"/>
          </a:p>
        </p:txBody>
      </p:sp>
      <p:sp>
        <p:nvSpPr>
          <p:cNvPr id="4" name="TextBox 3"/>
          <p:cNvSpPr txBox="1"/>
          <p:nvPr/>
        </p:nvSpPr>
        <p:spPr>
          <a:xfrm>
            <a:off x="9717437" y="5593278"/>
            <a:ext cx="1835865"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(Science Direct, 2019)</a:t>
            </a:r>
          </a:p>
        </p:txBody>
      </p:sp>
    </p:spTree>
    <p:extLst>
      <p:ext uri="{BB962C8B-B14F-4D97-AF65-F5344CB8AC3E}">
        <p14:creationId xmlns:p14="http://schemas.microsoft.com/office/powerpoint/2010/main" val="1451408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The Consequences of Grief and Bereavement</a:t>
            </a:r>
          </a:p>
        </p:txBody>
      </p:sp>
      <p:sp>
        <p:nvSpPr>
          <p:cNvPr id="3" name="Content Placeholder 2"/>
          <p:cNvSpPr>
            <a:spLocks noGrp="1"/>
          </p:cNvSpPr>
          <p:nvPr>
            <p:ph idx="1"/>
          </p:nvPr>
        </p:nvSpPr>
        <p:spPr>
          <a:xfrm>
            <a:off x="1190898" y="2935755"/>
            <a:ext cx="9601196" cy="3318936"/>
          </a:xfrm>
        </p:spPr>
        <p:txBody>
          <a:bodyPr/>
          <a:lstStyle/>
          <a:p>
            <a:r>
              <a:rPr lang="en-GB" sz="2800" dirty="0">
                <a:latin typeface="Arial" panose="020B0604020202020204" pitchFamily="34" charset="0"/>
                <a:cs typeface="Arial" panose="020B0604020202020204" pitchFamily="34" charset="0"/>
              </a:rPr>
              <a:t>Studies show that people experiencing bereavement and grief increase their chances of death as much as 7 times during the first year following the death of a spouse. </a:t>
            </a:r>
          </a:p>
          <a:p>
            <a:r>
              <a:rPr lang="en-GB" sz="2800" dirty="0">
                <a:latin typeface="Arial" panose="020B0604020202020204" pitchFamily="34" charset="0"/>
                <a:cs typeface="Arial" panose="020B0604020202020204" pitchFamily="34" charset="0"/>
              </a:rPr>
              <a:t>At particular risk are men, but remarriage helps lower the risk. </a:t>
            </a:r>
          </a:p>
          <a:p>
            <a:endParaRPr lang="en-GB" dirty="0"/>
          </a:p>
        </p:txBody>
      </p:sp>
      <p:sp>
        <p:nvSpPr>
          <p:cNvPr id="4" name="TextBox 3"/>
          <p:cNvSpPr txBox="1"/>
          <p:nvPr/>
        </p:nvSpPr>
        <p:spPr>
          <a:xfrm>
            <a:off x="9928759" y="5462649"/>
            <a:ext cx="193567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(Science Direct, 2019)</a:t>
            </a:r>
          </a:p>
        </p:txBody>
      </p:sp>
    </p:spTree>
    <p:extLst>
      <p:ext uri="{BB962C8B-B14F-4D97-AF65-F5344CB8AC3E}">
        <p14:creationId xmlns:p14="http://schemas.microsoft.com/office/powerpoint/2010/main" val="801853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9147" y="1267140"/>
            <a:ext cx="9601196" cy="1303867"/>
          </a:xfrm>
        </p:spPr>
        <p:txBody>
          <a:bodyPr>
            <a:normAutofit fontScale="90000"/>
          </a:bodyPr>
          <a:lstStyle/>
          <a:p>
            <a:r>
              <a:rPr lang="en-GB" b="1" dirty="0">
                <a:latin typeface="Arial" panose="020B0604020202020204" pitchFamily="34" charset="0"/>
                <a:cs typeface="Arial" panose="020B0604020202020204" pitchFamily="34" charset="0"/>
              </a:rPr>
              <a:t>Some Factors Affecting Survivor Difficulties Are: </a:t>
            </a:r>
            <a:br>
              <a:rPr lang="en-GB" dirty="0"/>
            </a:br>
            <a:endParaRPr lang="en-GB" dirty="0"/>
          </a:p>
        </p:txBody>
      </p:sp>
      <p:sp>
        <p:nvSpPr>
          <p:cNvPr id="3" name="Content Placeholder 2"/>
          <p:cNvSpPr>
            <a:spLocks noGrp="1"/>
          </p:cNvSpPr>
          <p:nvPr>
            <p:ph idx="1"/>
          </p:nvPr>
        </p:nvSpPr>
        <p:spPr>
          <a:xfrm>
            <a:off x="1237213" y="2867891"/>
            <a:ext cx="9601196" cy="2635135"/>
          </a:xfrm>
        </p:spPr>
        <p:txBody>
          <a:bodyPr/>
          <a:lstStyle/>
          <a:p>
            <a:r>
              <a:rPr lang="en-GB" dirty="0">
                <a:latin typeface="Arial" panose="020B0604020202020204" pitchFamily="34" charset="0"/>
                <a:cs typeface="Arial" panose="020B0604020202020204" pitchFamily="34" charset="0"/>
              </a:rPr>
              <a:t>Anxious, lonely, dependent people don't cope as well. </a:t>
            </a:r>
          </a:p>
          <a:p>
            <a:r>
              <a:rPr lang="en-GB" dirty="0">
                <a:latin typeface="Arial" panose="020B0604020202020204" pitchFamily="34" charset="0"/>
                <a:cs typeface="Arial" panose="020B0604020202020204" pitchFamily="34" charset="0"/>
              </a:rPr>
              <a:t>If the relationship was ambivalent or dependent, there is poorer adjustment. </a:t>
            </a:r>
          </a:p>
          <a:p>
            <a:r>
              <a:rPr lang="en-GB" dirty="0">
                <a:latin typeface="Arial" panose="020B0604020202020204" pitchFamily="34" charset="0"/>
                <a:cs typeface="Arial" panose="020B0604020202020204" pitchFamily="34" charset="0"/>
              </a:rPr>
              <a:t>Sudden, unprepared-for deaths are more difficult</a:t>
            </a:r>
          </a:p>
          <a:p>
            <a:endParaRPr lang="en-GB" dirty="0"/>
          </a:p>
        </p:txBody>
      </p:sp>
    </p:spTree>
    <p:extLst>
      <p:ext uri="{BB962C8B-B14F-4D97-AF65-F5344CB8AC3E}">
        <p14:creationId xmlns:p14="http://schemas.microsoft.com/office/powerpoint/2010/main" val="3851456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Death Education</a:t>
            </a:r>
          </a:p>
        </p:txBody>
      </p:sp>
      <p:sp>
        <p:nvSpPr>
          <p:cNvPr id="3" name="Content Placeholder 2"/>
          <p:cNvSpPr>
            <a:spLocks noGrp="1"/>
          </p:cNvSpPr>
          <p:nvPr>
            <p:ph idx="1"/>
          </p:nvPr>
        </p:nvSpPr>
        <p:spPr>
          <a:xfrm>
            <a:off x="1295400" y="2556932"/>
            <a:ext cx="10119101" cy="3318936"/>
          </a:xfrm>
        </p:spPr>
        <p:txBody>
          <a:bodyPr>
            <a:normAutofit/>
          </a:bodyPr>
          <a:lstStyle/>
          <a:p>
            <a:r>
              <a:rPr lang="en-GB" dirty="0">
                <a:solidFill>
                  <a:srgbClr val="7030A0"/>
                </a:solidFill>
                <a:latin typeface="Arial" panose="020B0604020202020204" pitchFamily="34" charset="0"/>
                <a:cs typeface="Arial" panose="020B0604020202020204" pitchFamily="34" charset="0"/>
              </a:rPr>
              <a:t>DEATH EDUCATION </a:t>
            </a:r>
            <a:r>
              <a:rPr lang="en-GB" dirty="0">
                <a:latin typeface="Arial" panose="020B0604020202020204" pitchFamily="34" charset="0"/>
                <a:cs typeface="Arial" panose="020B0604020202020204" pitchFamily="34" charset="0"/>
              </a:rPr>
              <a:t>includes programmes that teach about death dying and grief, and are designed to help all people successfully deal with death and dying</a:t>
            </a:r>
          </a:p>
          <a:p>
            <a:r>
              <a:rPr lang="en-GB" dirty="0">
                <a:latin typeface="Arial" panose="020B0604020202020204" pitchFamily="34" charset="0"/>
                <a:cs typeface="Arial" panose="020B0604020202020204" pitchFamily="34" charset="0"/>
              </a:rPr>
              <a:t>Important because we hide death in Western societies! </a:t>
            </a:r>
          </a:p>
          <a:p>
            <a:pPr marL="0" indent="0">
              <a:buNone/>
            </a:pPr>
            <a:r>
              <a:rPr lang="en-GB" dirty="0">
                <a:latin typeface="Arial" panose="020B0604020202020204" pitchFamily="34" charset="0"/>
                <a:cs typeface="Arial" panose="020B0604020202020204" pitchFamily="34" charset="0"/>
              </a:rPr>
              <a:t>(removed from everyday life because we are uncomfortable discussing it)</a:t>
            </a:r>
          </a:p>
          <a:p>
            <a:endParaRPr lang="en-GB" dirty="0"/>
          </a:p>
          <a:p>
            <a:endParaRPr lang="en-GB" dirty="0"/>
          </a:p>
        </p:txBody>
      </p:sp>
      <p:sp>
        <p:nvSpPr>
          <p:cNvPr id="4" name="TextBox 3"/>
          <p:cNvSpPr txBox="1"/>
          <p:nvPr/>
        </p:nvSpPr>
        <p:spPr>
          <a:xfrm>
            <a:off x="9828811" y="5459130"/>
            <a:ext cx="236318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(Hospice UK, 2023)</a:t>
            </a:r>
          </a:p>
        </p:txBody>
      </p:sp>
    </p:spTree>
    <p:extLst>
      <p:ext uri="{BB962C8B-B14F-4D97-AF65-F5344CB8AC3E}">
        <p14:creationId xmlns:p14="http://schemas.microsoft.com/office/powerpoint/2010/main" val="2427387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123" y="1005883"/>
            <a:ext cx="11316193" cy="1303867"/>
          </a:xfrm>
        </p:spPr>
        <p:txBody>
          <a:bodyPr>
            <a:normAutofit fontScale="90000"/>
          </a:bodyPr>
          <a:lstStyle/>
          <a:p>
            <a:r>
              <a:rPr lang="en-GB" b="1" dirty="0">
                <a:latin typeface="Arial" panose="020B0604020202020204" pitchFamily="34" charset="0"/>
                <a:cs typeface="Arial" panose="020B0604020202020204" pitchFamily="34" charset="0"/>
              </a:rPr>
              <a:t>Several Types of Death Education Programs                                       				have been Developed…</a:t>
            </a:r>
          </a:p>
        </p:txBody>
      </p:sp>
      <p:sp>
        <p:nvSpPr>
          <p:cNvPr id="3" name="Content Placeholder 2"/>
          <p:cNvSpPr>
            <a:spLocks noGrp="1"/>
          </p:cNvSpPr>
          <p:nvPr>
            <p:ph idx="1"/>
          </p:nvPr>
        </p:nvSpPr>
        <p:spPr>
          <a:xfrm>
            <a:off x="842682" y="2556932"/>
            <a:ext cx="10506636" cy="3318936"/>
          </a:xfrm>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Crisis intervention education</a:t>
            </a:r>
          </a:p>
          <a:p>
            <a:r>
              <a:rPr lang="en-GB" dirty="0">
                <a:latin typeface="Arial" panose="020B0604020202020204" pitchFamily="34" charset="0"/>
                <a:cs typeface="Arial" panose="020B0604020202020204" pitchFamily="34" charset="0"/>
              </a:rPr>
              <a:t>Psychologists and therapists provide counselling intervention on an emergency basis (natural disasters for example)</a:t>
            </a:r>
          </a:p>
          <a:p>
            <a:pPr marL="0" indent="0">
              <a:buNone/>
            </a:pPr>
            <a:r>
              <a:rPr lang="en-GB" b="1" dirty="0">
                <a:latin typeface="Arial" panose="020B0604020202020204" pitchFamily="34" charset="0"/>
                <a:cs typeface="Arial" panose="020B0604020202020204" pitchFamily="34" charset="0"/>
              </a:rPr>
              <a:t>Routine death education</a:t>
            </a:r>
          </a:p>
          <a:p>
            <a:r>
              <a:rPr lang="en-GB" dirty="0">
                <a:latin typeface="Arial" panose="020B0604020202020204" pitchFamily="34" charset="0"/>
                <a:cs typeface="Arial" panose="020B0604020202020204" pitchFamily="34" charset="0"/>
              </a:rPr>
              <a:t>Course work in schools and colleges </a:t>
            </a:r>
          </a:p>
          <a:p>
            <a:r>
              <a:rPr lang="en-GB" dirty="0">
                <a:latin typeface="Arial" panose="020B0604020202020204" pitchFamily="34" charset="0"/>
                <a:cs typeface="Arial" panose="020B0604020202020204" pitchFamily="34" charset="0"/>
              </a:rPr>
              <a:t>Death education for members of the helping professions</a:t>
            </a:r>
          </a:p>
          <a:p>
            <a:r>
              <a:rPr lang="en-GB" dirty="0">
                <a:latin typeface="Arial" panose="020B0604020202020204" pitchFamily="34" charset="0"/>
                <a:cs typeface="Arial" panose="020B0604020202020204" pitchFamily="34" charset="0"/>
              </a:rPr>
              <a:t>Now increasingly included for medical schools, nursing, etc. Most successful programmes explore feelings, not just intellectual aspects</a:t>
            </a:r>
          </a:p>
          <a:p>
            <a:endParaRPr lang="en-GB" dirty="0"/>
          </a:p>
        </p:txBody>
      </p:sp>
      <p:sp>
        <p:nvSpPr>
          <p:cNvPr id="4" name="TextBox 3"/>
          <p:cNvSpPr txBox="1"/>
          <p:nvPr/>
        </p:nvSpPr>
        <p:spPr>
          <a:xfrm>
            <a:off x="9769900" y="5737368"/>
            <a:ext cx="1579418" cy="276999"/>
          </a:xfrm>
          <a:prstGeom prst="rect">
            <a:avLst/>
          </a:prstGeom>
          <a:noFill/>
        </p:spPr>
        <p:txBody>
          <a:bodyPr wrap="square" rtlCol="0">
            <a:spAutoFit/>
          </a:bodyPr>
          <a:lstStyle/>
          <a:p>
            <a:pPr lvl="0"/>
            <a:r>
              <a:rPr lang="en-GB" sz="1200" dirty="0">
                <a:solidFill>
                  <a:prstClr val="black"/>
                </a:solidFill>
              </a:rPr>
              <a:t>(Hospice UK, 2023)</a:t>
            </a:r>
          </a:p>
        </p:txBody>
      </p:sp>
    </p:spTree>
    <p:extLst>
      <p:ext uri="{BB962C8B-B14F-4D97-AF65-F5344CB8AC3E}">
        <p14:creationId xmlns:p14="http://schemas.microsoft.com/office/powerpoint/2010/main" val="1591493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Mourning &amp; Funerals: Final Rites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Funerals are a big business. </a:t>
            </a:r>
          </a:p>
          <a:p>
            <a:r>
              <a:rPr lang="en-GB" dirty="0">
                <a:latin typeface="Arial" panose="020B0604020202020204" pitchFamily="34" charset="0"/>
                <a:cs typeface="Arial" panose="020B0604020202020204" pitchFamily="34" charset="0"/>
              </a:rPr>
              <a:t>Average funeral costs around £4000</a:t>
            </a:r>
          </a:p>
          <a:p>
            <a:r>
              <a:rPr lang="en-GB" dirty="0">
                <a:latin typeface="Arial" panose="020B0604020202020204" pitchFamily="34" charset="0"/>
                <a:cs typeface="Arial" panose="020B0604020202020204" pitchFamily="34" charset="0"/>
              </a:rPr>
              <a:t>Vulnerability of those planning is a big factor</a:t>
            </a:r>
          </a:p>
          <a:p>
            <a:r>
              <a:rPr lang="en-GB" dirty="0">
                <a:latin typeface="Arial" panose="020B0604020202020204" pitchFamily="34" charset="0"/>
                <a:cs typeface="Arial" panose="020B0604020202020204" pitchFamily="34" charset="0"/>
              </a:rPr>
              <a:t>Social norms and customs also contribute</a:t>
            </a:r>
          </a:p>
          <a:p>
            <a:r>
              <a:rPr lang="en-GB" dirty="0">
                <a:latin typeface="Arial" panose="020B0604020202020204" pitchFamily="34" charset="0"/>
                <a:cs typeface="Arial" panose="020B0604020202020204" pitchFamily="34" charset="0"/>
              </a:rPr>
              <a:t>Death represents an important passage for the individual and the society, so the associated rites are important. </a:t>
            </a:r>
          </a:p>
          <a:p>
            <a:endParaRPr lang="en-GB" dirty="0"/>
          </a:p>
        </p:txBody>
      </p:sp>
    </p:spTree>
    <p:extLst>
      <p:ext uri="{BB962C8B-B14F-4D97-AF65-F5344CB8AC3E}">
        <p14:creationId xmlns:p14="http://schemas.microsoft.com/office/powerpoint/2010/main" val="3662856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Mourning &amp; Funerals: Final Rites</a:t>
            </a:r>
          </a:p>
        </p:txBody>
      </p:sp>
      <p:sp>
        <p:nvSpPr>
          <p:cNvPr id="3" name="Content Placeholder 2"/>
          <p:cNvSpPr>
            <a:spLocks noGrp="1"/>
          </p:cNvSpPr>
          <p:nvPr>
            <p:ph idx="1"/>
          </p:nvPr>
        </p:nvSpPr>
        <p:spPr>
          <a:xfrm>
            <a:off x="1295401" y="2556931"/>
            <a:ext cx="9601196" cy="3608737"/>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Funerals are also a recognition of everyone's ultimate mortality and an acceptance of the cycle of life. </a:t>
            </a:r>
            <a:r>
              <a:rPr lang="en-GB" b="1" dirty="0">
                <a:latin typeface="Arial" panose="020B0604020202020204" pitchFamily="34" charset="0"/>
                <a:cs typeface="Arial" panose="020B0604020202020204" pitchFamily="34" charset="0"/>
              </a:rPr>
              <a:t>How do we in the West differ from other countries?</a:t>
            </a:r>
          </a:p>
          <a:p>
            <a:pPr marL="0" indent="0">
              <a:buNone/>
            </a:pPr>
            <a:r>
              <a:rPr lang="en-GB" dirty="0">
                <a:latin typeface="Arial" panose="020B0604020202020204" pitchFamily="34" charset="0"/>
                <a:cs typeface="Arial" panose="020B0604020202020204" pitchFamily="34" charset="0"/>
              </a:rPr>
              <a:t>Western funeral rituals typically include: </a:t>
            </a:r>
          </a:p>
          <a:p>
            <a:r>
              <a:rPr lang="en-GB" dirty="0">
                <a:latin typeface="Arial" panose="020B0604020202020204" pitchFamily="34" charset="0"/>
                <a:cs typeface="Arial" panose="020B0604020202020204" pitchFamily="34" charset="0"/>
              </a:rPr>
              <a:t>Preparation of the body (viewing?)</a:t>
            </a:r>
          </a:p>
          <a:p>
            <a:r>
              <a:rPr lang="en-GB" dirty="0">
                <a:latin typeface="Arial" panose="020B0604020202020204" pitchFamily="34" charset="0"/>
                <a:cs typeface="Arial" panose="020B0604020202020204" pitchFamily="34" charset="0"/>
              </a:rPr>
              <a:t>A religious ritual </a:t>
            </a:r>
          </a:p>
          <a:p>
            <a:r>
              <a:rPr lang="en-GB" dirty="0">
                <a:latin typeface="Arial" panose="020B0604020202020204" pitchFamily="34" charset="0"/>
                <a:cs typeface="Arial" panose="020B0604020202020204" pitchFamily="34" charset="0"/>
              </a:rPr>
              <a:t>A eulogy </a:t>
            </a:r>
          </a:p>
          <a:p>
            <a:r>
              <a:rPr lang="en-GB" dirty="0">
                <a:latin typeface="Arial" panose="020B0604020202020204" pitchFamily="34" charset="0"/>
                <a:cs typeface="Arial" panose="020B0604020202020204" pitchFamily="34" charset="0"/>
              </a:rPr>
              <a:t>A procession </a:t>
            </a:r>
          </a:p>
          <a:p>
            <a:r>
              <a:rPr lang="en-GB" dirty="0">
                <a:latin typeface="Arial" panose="020B0604020202020204" pitchFamily="34" charset="0"/>
                <a:cs typeface="Arial" panose="020B0604020202020204" pitchFamily="34" charset="0"/>
              </a:rPr>
              <a:t>A wake or Shiva </a:t>
            </a:r>
          </a:p>
          <a:p>
            <a:endParaRPr lang="en-GB" dirty="0"/>
          </a:p>
        </p:txBody>
      </p:sp>
    </p:spTree>
    <p:extLst>
      <p:ext uri="{BB962C8B-B14F-4D97-AF65-F5344CB8AC3E}">
        <p14:creationId xmlns:p14="http://schemas.microsoft.com/office/powerpoint/2010/main" val="95174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7C173-9112-7679-7CDC-4D0F5DA87AC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End of Life Doulas</a:t>
            </a:r>
          </a:p>
        </p:txBody>
      </p:sp>
      <p:sp>
        <p:nvSpPr>
          <p:cNvPr id="3" name="Content Placeholder 2">
            <a:extLst>
              <a:ext uri="{FF2B5EF4-FFF2-40B4-BE49-F238E27FC236}">
                <a16:creationId xmlns:a16="http://schemas.microsoft.com/office/drawing/2014/main" id="{DD40B2FB-D5EE-FCB8-A00C-F9186FA0D36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An end of life doula is someone who supports people at the end of their life.</a:t>
            </a:r>
          </a:p>
          <a:p>
            <a:r>
              <a:rPr lang="en-GB" dirty="0">
                <a:latin typeface="Arial" panose="020B0604020202020204" pitchFamily="34" charset="0"/>
                <a:cs typeface="Arial" panose="020B0604020202020204" pitchFamily="34" charset="0"/>
              </a:rPr>
              <a:t> Also known as a soul midwife  or death doula, the support this person offers often focuses on the emotional, psychological and spiritual side of dying, as well as the more practical things.</a:t>
            </a:r>
          </a:p>
          <a:p>
            <a:r>
              <a:rPr lang="en-GB" b="0" i="0" dirty="0">
                <a:solidFill>
                  <a:srgbClr val="333333"/>
                </a:solidFill>
                <a:effectLst/>
                <a:latin typeface="Arial" panose="020B0604020202020204" pitchFamily="34" charset="0"/>
                <a:cs typeface="Arial" panose="020B0604020202020204" pitchFamily="34" charset="0"/>
              </a:rPr>
              <a:t>It's not a medical role, but a death doula will usually work alongside someone's medical team to help make their death as comfortable as possible. </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E39B1AD-8C1C-F5DF-5B77-98183F4E7496}"/>
              </a:ext>
            </a:extLst>
          </p:cNvPr>
          <p:cNvSpPr txBox="1"/>
          <p:nvPr/>
        </p:nvSpPr>
        <p:spPr>
          <a:xfrm>
            <a:off x="9790176" y="5737368"/>
            <a:ext cx="168249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(Marie Curie, 2023)</a:t>
            </a:r>
          </a:p>
        </p:txBody>
      </p:sp>
    </p:spTree>
    <p:extLst>
      <p:ext uri="{BB962C8B-B14F-4D97-AF65-F5344CB8AC3E}">
        <p14:creationId xmlns:p14="http://schemas.microsoft.com/office/powerpoint/2010/main" val="55441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7C173-9112-7679-7CDC-4D0F5DA87AC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End of Life Doulas</a:t>
            </a:r>
          </a:p>
        </p:txBody>
      </p:sp>
      <p:sp>
        <p:nvSpPr>
          <p:cNvPr id="3" name="Content Placeholder 2">
            <a:extLst>
              <a:ext uri="{FF2B5EF4-FFF2-40B4-BE49-F238E27FC236}">
                <a16:creationId xmlns:a16="http://schemas.microsoft.com/office/drawing/2014/main" id="{DD40B2FB-D5EE-FCB8-A00C-F9186FA0D368}"/>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They can work anywhere, including hospitals, care homes, hospices and peoples homes.</a:t>
            </a:r>
          </a:p>
          <a:p>
            <a:r>
              <a:rPr lang="en-GB" b="0" i="0" dirty="0">
                <a:solidFill>
                  <a:srgbClr val="333333"/>
                </a:solidFill>
                <a:effectLst/>
                <a:latin typeface="Arial" panose="020B0604020202020204" pitchFamily="34" charset="0"/>
                <a:cs typeface="Arial" panose="020B0604020202020204" pitchFamily="34" charset="0"/>
              </a:rPr>
              <a:t>They work to </a:t>
            </a:r>
            <a:r>
              <a:rPr lang="en-GB" dirty="0">
                <a:solidFill>
                  <a:srgbClr val="333333"/>
                </a:solidFill>
                <a:latin typeface="Arial" panose="020B0604020202020204" pitchFamily="34" charset="0"/>
                <a:cs typeface="Arial" panose="020B0604020202020204" pitchFamily="34" charset="0"/>
              </a:rPr>
              <a:t>help a person have the best dying experience they can.</a:t>
            </a:r>
          </a:p>
          <a:p>
            <a:r>
              <a:rPr lang="en-GB" b="0" i="0" dirty="0">
                <a:solidFill>
                  <a:srgbClr val="333333"/>
                </a:solidFill>
                <a:effectLst/>
                <a:latin typeface="Arial" panose="020B0604020202020204" pitchFamily="34" charset="0"/>
                <a:cs typeface="Arial" panose="020B0604020202020204" pitchFamily="34" charset="0"/>
              </a:rPr>
              <a:t>They offer support</a:t>
            </a:r>
            <a:r>
              <a:rPr lang="en-GB" dirty="0">
                <a:solidFill>
                  <a:srgbClr val="333333"/>
                </a:solidFill>
                <a:latin typeface="Arial" panose="020B0604020202020204" pitchFamily="34" charset="0"/>
                <a:cs typeface="Arial" panose="020B0604020202020204" pitchFamily="34" charset="0"/>
              </a:rPr>
              <a:t>, practical, emotional and spiritual. </a:t>
            </a:r>
          </a:p>
          <a:p>
            <a:r>
              <a:rPr lang="en-GB" dirty="0">
                <a:solidFill>
                  <a:srgbClr val="333333"/>
                </a:solidFill>
                <a:latin typeface="Arial" panose="020B0604020202020204" pitchFamily="34" charset="0"/>
                <a:cs typeface="Arial" panose="020B0604020202020204" pitchFamily="34" charset="0"/>
              </a:rPr>
              <a:t>They do not help with assisted dying.</a:t>
            </a:r>
          </a:p>
          <a:p>
            <a:r>
              <a:rPr lang="en-GB" dirty="0">
                <a:solidFill>
                  <a:prstClr val="black"/>
                </a:solidFill>
                <a:latin typeface="Arial" panose="020B0604020202020204" pitchFamily="34" charset="0"/>
                <a:cs typeface="Arial" panose="020B0604020202020204" pitchFamily="34" charset="0"/>
                <a:hlinkClick r:id="rId2"/>
              </a:rPr>
              <a:t>https://www.youtube.com/watch?v=5EfgMmhituo</a:t>
            </a:r>
            <a:endParaRPr lang="en-GB" dirty="0">
              <a:solidFill>
                <a:prstClr val="black"/>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8917828-F705-5D24-9915-AA477367B9CE}"/>
              </a:ext>
            </a:extLst>
          </p:cNvPr>
          <p:cNvSpPr txBox="1"/>
          <p:nvPr/>
        </p:nvSpPr>
        <p:spPr>
          <a:xfrm>
            <a:off x="9314688" y="5320022"/>
            <a:ext cx="1975104"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(Marie Curie, 2023)</a:t>
            </a:r>
          </a:p>
        </p:txBody>
      </p:sp>
    </p:spTree>
    <p:extLst>
      <p:ext uri="{BB962C8B-B14F-4D97-AF65-F5344CB8AC3E}">
        <p14:creationId xmlns:p14="http://schemas.microsoft.com/office/powerpoint/2010/main" val="93929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Outcomes of Session</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Understand and critically examine aspects of death and dying in modern society</a:t>
            </a:r>
          </a:p>
          <a:p>
            <a:r>
              <a:rPr lang="en-GB" dirty="0">
                <a:latin typeface="Arial" panose="020B0604020202020204" pitchFamily="34" charset="0"/>
                <a:cs typeface="Arial" panose="020B0604020202020204" pitchFamily="34" charset="0"/>
              </a:rPr>
              <a:t>Be familiar with the concepts of grief and bereavement and how reactions to these link to theories of ageing</a:t>
            </a:r>
          </a:p>
          <a:p>
            <a:r>
              <a:rPr lang="en-GB" dirty="0">
                <a:latin typeface="Arial" panose="020B0604020202020204" pitchFamily="34" charset="0"/>
                <a:cs typeface="Arial" panose="020B0604020202020204" pitchFamily="34" charset="0"/>
              </a:rPr>
              <a:t>Critically examine the issues of euthanasia and assisted suicide and the moral, ethical and legal issues surrounding this area including organisational and government policy </a:t>
            </a:r>
          </a:p>
          <a:p>
            <a:r>
              <a:rPr lang="en-GB" dirty="0">
                <a:latin typeface="Arial" panose="020B0604020202020204" pitchFamily="34" charset="0"/>
                <a:cs typeface="Arial" panose="020B0604020202020204" pitchFamily="34" charset="0"/>
                <a:hlinkClick r:id="rId2"/>
              </a:rPr>
              <a:t>https://www.youtube.com/watch?v=X_-q9xeOgG4</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494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5029" y="568829"/>
            <a:ext cx="10129652" cy="5993436"/>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References</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AgeUK, (2019) </a:t>
            </a:r>
            <a:r>
              <a:rPr lang="en-GB" sz="1000" i="1" dirty="0">
                <a:latin typeface="Arial" panose="020B0604020202020204" pitchFamily="34" charset="0"/>
                <a:ea typeface="Calibri" panose="020F0502020204030204" pitchFamily="34" charset="0"/>
                <a:cs typeface="Arial" panose="020B0604020202020204" pitchFamily="34" charset="0"/>
              </a:rPr>
              <a:t>Advance Decisions (Living Wills)</a:t>
            </a:r>
            <a:r>
              <a:rPr lang="en-GB" sz="1000" dirty="0">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https://www.ageuk.org.uk/information-advice/money-legal/legal-issues/advance-decisions/</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Care.org (2023) </a:t>
            </a:r>
            <a:r>
              <a:rPr lang="en-GB" sz="1000" i="1" dirty="0">
                <a:latin typeface="Arial" panose="020B0604020202020204" pitchFamily="34" charset="0"/>
                <a:ea typeface="Calibri" panose="020F0502020204030204" pitchFamily="34" charset="0"/>
                <a:cs typeface="Arial" panose="020B0604020202020204" pitchFamily="34" charset="0"/>
              </a:rPr>
              <a:t>Assisted Suicide: Arguments for and against assisted suicide and euthanasia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3"/>
              </a:rPr>
              <a:t>https://care.org.uk/cause/assisted-suicide/arguments-for-and-against-assisted-suicide-and-euthanasia</a:t>
            </a:r>
            <a:r>
              <a:rPr lang="en-GB" sz="1000" dirty="0">
                <a:latin typeface="Arial" panose="020B0604020202020204" pitchFamily="34" charset="0"/>
                <a:ea typeface="Calibri" panose="020F0502020204030204" pitchFamily="34" charset="0"/>
                <a:cs typeface="Arial" panose="020B0604020202020204" pitchFamily="34" charset="0"/>
              </a:rPr>
              <a:t> (Accessed: 22 January 2023).</a:t>
            </a:r>
            <a:endParaRPr lang="en-GB" sz="1000" i="1"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Dignity in Dying (2019) </a:t>
            </a:r>
            <a:r>
              <a:rPr lang="en-GB" sz="1000" i="1" dirty="0">
                <a:latin typeface="Arial" panose="020B0604020202020204" pitchFamily="34" charset="0"/>
                <a:ea typeface="Calibri" panose="020F0502020204030204" pitchFamily="34" charset="0"/>
                <a:cs typeface="Arial" panose="020B0604020202020204" pitchFamily="34" charset="0"/>
              </a:rPr>
              <a:t>Largest Ever Poll On Assisted Dying Finds Increase In Support To 84% Of Britons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4"/>
              </a:rPr>
              <a:t>https://www.dignityindying.org.uk/news/poll-assisted-dying-support-84-britons/</a:t>
            </a:r>
            <a:r>
              <a:rPr lang="en-GB" sz="1000" dirty="0">
                <a:latin typeface="Arial" panose="020B0604020202020204" pitchFamily="34" charset="0"/>
                <a:ea typeface="Calibri" panose="020F0502020204030204" pitchFamily="34" charset="0"/>
                <a:cs typeface="Arial" panose="020B0604020202020204" pitchFamily="34" charset="0"/>
              </a:rPr>
              <a:t> (Accessed: 10 January 2023).</a:t>
            </a:r>
            <a:endParaRPr lang="en-GB" sz="1000" i="1"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Hospice UK, (2019) </a:t>
            </a:r>
            <a:r>
              <a:rPr lang="en-GB" sz="1000" i="1" dirty="0">
                <a:latin typeface="Arial" panose="020B0604020202020204" pitchFamily="34" charset="0"/>
                <a:ea typeface="Calibri" panose="020F0502020204030204" pitchFamily="34" charset="0"/>
                <a:cs typeface="Arial" panose="020B0604020202020204" pitchFamily="34" charset="0"/>
              </a:rPr>
              <a:t>Raising Awareness of Dying, Death and Bereavement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https://www.dyingmatters.org/page/SchoolLessonPlan</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GOV.UK, (2017) </a:t>
            </a:r>
            <a:r>
              <a:rPr lang="en-GB" sz="1000" i="1" dirty="0">
                <a:latin typeface="Arial" panose="020B0604020202020204" pitchFamily="34" charset="0"/>
                <a:ea typeface="Calibri" panose="020F0502020204030204" pitchFamily="34" charset="0"/>
                <a:cs typeface="Arial" panose="020B0604020202020204" pitchFamily="34" charset="0"/>
              </a:rPr>
              <a:t>Major Causes of Death and how they have Changed.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https://www.gov.uk/government/publications/health-profile-for-england/chapter-2-major-causes-of-death-and-how-they-have-changed</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Kellehear, A., (2014) </a:t>
            </a:r>
            <a:r>
              <a:rPr lang="en-GB" sz="1000" i="1" dirty="0">
                <a:latin typeface="Arial" panose="020B0604020202020204" pitchFamily="34" charset="0"/>
                <a:ea typeface="Calibri" panose="020F0502020204030204" pitchFamily="34" charset="0"/>
                <a:cs typeface="Arial" panose="020B0604020202020204" pitchFamily="34" charset="0"/>
              </a:rPr>
              <a:t>The Inner Life of the Dying Person (End-of-Life Care: A Series) </a:t>
            </a:r>
            <a:r>
              <a:rPr lang="en-GB" sz="1000" dirty="0">
                <a:latin typeface="Arial" panose="020B0604020202020204" pitchFamily="34" charset="0"/>
                <a:ea typeface="Calibri" panose="020F0502020204030204" pitchFamily="34" charset="0"/>
                <a:cs typeface="Arial" panose="020B0604020202020204" pitchFamily="34" charset="0"/>
              </a:rPr>
              <a:t>New York: Columbia University Publishers.</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Marie Curie (2023) </a:t>
            </a:r>
            <a:r>
              <a:rPr lang="en-GB" sz="1000" i="1" dirty="0">
                <a:latin typeface="Arial" panose="020B0604020202020204" pitchFamily="34" charset="0"/>
                <a:ea typeface="Calibri" panose="020F0502020204030204" pitchFamily="34" charset="0"/>
                <a:cs typeface="Arial" panose="020B0604020202020204" pitchFamily="34" charset="0"/>
              </a:rPr>
              <a:t>What is a Death Doula?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7"/>
              </a:rPr>
              <a:t>https://www.mariecurie.org.uk/talkabout/articles/what-is-a-death-doula/288358#:~:text=In%20the%20UK%2C%20End%20of,Living%20Well%20Dying%20Training%20programme%20</a:t>
            </a:r>
            <a:r>
              <a:rPr lang="en-GB" sz="1000" dirty="0">
                <a:latin typeface="Arial" panose="020B0604020202020204" pitchFamily="34" charset="0"/>
                <a:ea typeface="Calibri" panose="020F0502020204030204" pitchFamily="34" charset="0"/>
                <a:cs typeface="Arial" panose="020B0604020202020204" pitchFamily="34" charset="0"/>
              </a:rPr>
              <a:t>. (Accessed: 20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(2020) </a:t>
            </a:r>
            <a:r>
              <a:rPr lang="en-GB" sz="1000" i="1" dirty="0">
                <a:latin typeface="Arial" panose="020B0604020202020204" pitchFamily="34" charset="0"/>
                <a:ea typeface="Calibri" panose="020F0502020204030204" pitchFamily="34" charset="0"/>
                <a:cs typeface="Arial" panose="020B0604020202020204" pitchFamily="34" charset="0"/>
              </a:rPr>
              <a:t>Brain Death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8"/>
              </a:rPr>
              <a:t>https://www.nhs.uk/conditions/brain-death/</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endParaRPr lang="en-GB" sz="1000" dirty="0">
              <a:latin typeface="Arial" panose="020B060402020202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(2017) </a:t>
            </a:r>
            <a:r>
              <a:rPr lang="en-GB" sz="1000" i="1" dirty="0">
                <a:latin typeface="Arial" panose="020B0604020202020204" pitchFamily="34" charset="0"/>
                <a:ea typeface="Calibri" panose="020F0502020204030204" pitchFamily="34" charset="0"/>
                <a:cs typeface="Arial" panose="020B0604020202020204" pitchFamily="34" charset="0"/>
              </a:rPr>
              <a:t>Euthanasia and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https://www.nhs.uk/conditions/euthanasia-and-assisted-suicide/</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(2016)</a:t>
            </a:r>
            <a:r>
              <a:rPr lang="en-GB" sz="1000" b="1" kern="1800" dirty="0">
                <a:solidFill>
                  <a:srgbClr val="212B32"/>
                </a:solidFill>
                <a:latin typeface="Arial" panose="020B0604020202020204" pitchFamily="34" charset="0"/>
                <a:ea typeface="Times New Roman" panose="02020603050405020304" pitchFamily="18" charset="0"/>
                <a:cs typeface="Arial" panose="020B0604020202020204" pitchFamily="34" charset="0"/>
              </a:rPr>
              <a:t> </a:t>
            </a:r>
            <a:r>
              <a:rPr lang="en-GB" sz="1000" i="1" dirty="0">
                <a:latin typeface="Arial" panose="020B0604020202020204" pitchFamily="34" charset="0"/>
                <a:ea typeface="Calibri" panose="020F0502020204030204" pitchFamily="34" charset="0"/>
                <a:cs typeface="Arial" panose="020B0604020202020204" pitchFamily="34" charset="0"/>
              </a:rPr>
              <a:t>Brain stem death.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8"/>
              </a:rPr>
              <a:t>https://www.nhs.uk/conditions/brain-death/</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ONS, (2019) </a:t>
            </a:r>
            <a:r>
              <a:rPr lang="en-GB" sz="1000" i="1" dirty="0">
                <a:latin typeface="Arial" panose="020B0604020202020204" pitchFamily="34" charset="0"/>
                <a:ea typeface="Calibri" panose="020F0502020204030204" pitchFamily="34" charset="0"/>
                <a:cs typeface="Arial" panose="020B0604020202020204" pitchFamily="34" charset="0"/>
              </a:rPr>
              <a:t>Suicides in the UK: 2018 Registrations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10"/>
              </a:rPr>
              <a:t>https://www.ons.gov.uk/peoplepopulationandcommunity/birthsdeathsandmarriages/deaths/bulletins/suicidesintheunitedkingdom/2018registrations#suicide-patterns-by-age</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endParaRPr lang="en-GB" sz="1000" dirty="0">
              <a:latin typeface="Arial" panose="020B0604020202020204" pitchFamily="34" charset="0"/>
              <a:cs typeface="Arial" panose="020B0604020202020204" pitchFamily="34" charset="0"/>
            </a:endParaRPr>
          </a:p>
          <a:p>
            <a:pPr marL="540385" indent="-540385">
              <a:lnSpc>
                <a:spcPct val="107000"/>
              </a:lnSpc>
              <a:spcAft>
                <a:spcPts val="800"/>
              </a:spcAft>
            </a:pPr>
            <a:r>
              <a:rPr lang="en-GB" sz="1000" dirty="0" err="1">
                <a:latin typeface="Arial" panose="020B0604020202020204" pitchFamily="34" charset="0"/>
                <a:ea typeface="Calibri" panose="020F0502020204030204" pitchFamily="34" charset="0"/>
                <a:cs typeface="Arial" panose="020B0604020202020204" pitchFamily="34" charset="0"/>
              </a:rPr>
              <a:t>Oram</a:t>
            </a:r>
            <a:r>
              <a:rPr lang="en-GB" sz="1000" dirty="0">
                <a:latin typeface="Arial" panose="020B0604020202020204" pitchFamily="34" charset="0"/>
                <a:ea typeface="Calibri" panose="020F0502020204030204" pitchFamily="34" charset="0"/>
                <a:cs typeface="Arial" panose="020B0604020202020204" pitchFamily="34" charset="0"/>
              </a:rPr>
              <a:t>, J. and Murphy, P. (2011) ‘Diagnosis of Death’ </a:t>
            </a:r>
            <a:r>
              <a:rPr lang="en-GB" sz="1000" i="1" dirty="0">
                <a:latin typeface="Arial" panose="020B0604020202020204" pitchFamily="34" charset="0"/>
                <a:ea typeface="Calibri" panose="020F0502020204030204" pitchFamily="34" charset="0"/>
                <a:cs typeface="Arial" panose="020B0604020202020204" pitchFamily="34" charset="0"/>
              </a:rPr>
              <a:t>Continuing Education in Anaesthesia Critical Care &amp; Pain</a:t>
            </a:r>
            <a:r>
              <a:rPr lang="en-GB" sz="1000" dirty="0">
                <a:latin typeface="Arial" panose="020B0604020202020204" pitchFamily="34" charset="0"/>
                <a:ea typeface="Calibri" panose="020F0502020204030204" pitchFamily="34" charset="0"/>
                <a:cs typeface="Arial" panose="020B0604020202020204" pitchFamily="34" charset="0"/>
              </a:rPr>
              <a:t>, 11(3), pp. 77–81.</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ScienceDirect, (2019) </a:t>
            </a:r>
            <a:r>
              <a:rPr lang="en-GB" sz="1000" i="1" dirty="0">
                <a:latin typeface="Arial" panose="020B0604020202020204" pitchFamily="34" charset="0"/>
                <a:ea typeface="Calibri" panose="020F0502020204030204" pitchFamily="34" charset="0"/>
                <a:cs typeface="Arial" panose="020B0604020202020204" pitchFamily="34" charset="0"/>
              </a:rPr>
              <a:t>Learn more about Grief</a:t>
            </a:r>
            <a:r>
              <a:rPr lang="en-GB" sz="1000" dirty="0">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1"/>
              </a:rPr>
              <a:t>https://www.sciencedirect.com/topics/neuroscience/grief</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Statista (2022) </a:t>
            </a:r>
            <a:r>
              <a:rPr lang="en-GB" sz="1000" i="1" dirty="0">
                <a:latin typeface="Arial" panose="020B0604020202020204" pitchFamily="34" charset="0"/>
                <a:ea typeface="Calibri" panose="020F0502020204030204" pitchFamily="34" charset="0"/>
                <a:cs typeface="Arial" panose="020B0604020202020204" pitchFamily="34" charset="0"/>
              </a:rPr>
              <a:t>Where Most People Die by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12"/>
              </a:rPr>
              <a:t>https://www.statista.com/chart/28133/assisted-dying-world-map/</a:t>
            </a:r>
            <a:r>
              <a:rPr lang="en-GB" sz="1000" dirty="0">
                <a:latin typeface="Arial" panose="020B0604020202020204" pitchFamily="34" charset="0"/>
                <a:ea typeface="Calibri" panose="020F0502020204030204" pitchFamily="34" charset="0"/>
                <a:cs typeface="Arial" panose="020B0604020202020204" pitchFamily="34" charset="0"/>
              </a:rPr>
              <a:t> (Accessed: 10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Stroebe, M., </a:t>
            </a:r>
            <a:r>
              <a:rPr lang="en-GB" sz="1000" dirty="0" err="1">
                <a:latin typeface="Arial" panose="020B0604020202020204" pitchFamily="34" charset="0"/>
                <a:ea typeface="Calibri" panose="020F0502020204030204" pitchFamily="34" charset="0"/>
                <a:cs typeface="Arial" panose="020B0604020202020204" pitchFamily="34" charset="0"/>
              </a:rPr>
              <a:t>Schut</a:t>
            </a:r>
            <a:r>
              <a:rPr lang="en-GB" sz="1000" dirty="0">
                <a:latin typeface="Arial" panose="020B0604020202020204" pitchFamily="34" charset="0"/>
                <a:ea typeface="Calibri" panose="020F0502020204030204" pitchFamily="34" charset="0"/>
                <a:cs typeface="Arial" panose="020B0604020202020204" pitchFamily="34" charset="0"/>
              </a:rPr>
              <a:t>, H. and </a:t>
            </a:r>
            <a:r>
              <a:rPr lang="en-GB" sz="1000" dirty="0" err="1">
                <a:latin typeface="Arial" panose="020B0604020202020204" pitchFamily="34" charset="0"/>
                <a:ea typeface="Calibri" panose="020F0502020204030204" pitchFamily="34" charset="0"/>
                <a:cs typeface="Arial" panose="020B0604020202020204" pitchFamily="34" charset="0"/>
              </a:rPr>
              <a:t>Boerner</a:t>
            </a:r>
            <a:r>
              <a:rPr lang="en-GB" sz="1000" dirty="0">
                <a:latin typeface="Arial" panose="020B0604020202020204" pitchFamily="34" charset="0"/>
                <a:ea typeface="Calibri" panose="020F0502020204030204" pitchFamily="34" charset="0"/>
                <a:cs typeface="Arial" panose="020B0604020202020204" pitchFamily="34" charset="0"/>
              </a:rPr>
              <a:t>, K. (2017) </a:t>
            </a:r>
            <a:r>
              <a:rPr lang="en-GB" sz="1000" i="1" dirty="0">
                <a:latin typeface="Arial" panose="020B0604020202020204" pitchFamily="34" charset="0"/>
                <a:ea typeface="Calibri" panose="020F0502020204030204" pitchFamily="34" charset="0"/>
                <a:cs typeface="Arial" panose="020B0604020202020204" pitchFamily="34" charset="0"/>
              </a:rPr>
              <a:t>Cautioning Health-Care Professionals: Bereaved Persons are Misguided through the Stages of Grief.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3"/>
              </a:rPr>
              <a:t>https://journals.sagepub.com/doi/full/10.1177/0030222817691870</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YouGov (2021) </a:t>
            </a:r>
            <a:r>
              <a:rPr lang="en-GB" sz="1000" i="1" dirty="0">
                <a:latin typeface="Arial" panose="020B0604020202020204" pitchFamily="34" charset="0"/>
                <a:ea typeface="Calibri" panose="020F0502020204030204" pitchFamily="34" charset="0"/>
                <a:cs typeface="Arial" panose="020B0604020202020204" pitchFamily="34" charset="0"/>
              </a:rPr>
              <a:t>Doctor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14"/>
              </a:rPr>
              <a:t>https://docs.cdn.yougov.com/9zj99qnobf/YouGov%20-%20Doctor-assisted%20suicide.pdf</a:t>
            </a:r>
            <a:r>
              <a:rPr lang="en-GB" sz="1000" dirty="0">
                <a:latin typeface="Arial" panose="020B0604020202020204" pitchFamily="34" charset="0"/>
                <a:ea typeface="Calibri" panose="020F0502020204030204" pitchFamily="34" charset="0"/>
                <a:cs typeface="Arial" panose="020B0604020202020204" pitchFamily="34" charset="0"/>
              </a:rPr>
              <a:t> (Accessed: 13 January 2023).</a:t>
            </a:r>
          </a:p>
          <a:p>
            <a:endParaRPr lang="en-GB" sz="1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31262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10521</TotalTime>
  <Words>4354</Words>
  <Application>Microsoft Office PowerPoint</Application>
  <PresentationFormat>Widescreen</PresentationFormat>
  <Paragraphs>340</Paragraphs>
  <Slides>63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63</vt:i4>
      </vt:variant>
    </vt:vector>
  </HeadingPairs>
  <TitlesOfParts>
    <vt:vector size="67" baseType="lpstr">
      <vt:lpstr>Arial</vt:lpstr>
      <vt:lpstr>Garamond</vt:lpstr>
      <vt:lpstr>Sabon</vt:lpstr>
      <vt:lpstr>Organic</vt:lpstr>
      <vt:lpstr>Death and Dying</vt:lpstr>
      <vt:lpstr>Some things that we will explore…</vt:lpstr>
      <vt:lpstr>PowerPoint Presentation</vt:lpstr>
      <vt:lpstr>Learning Objectives of Session</vt:lpstr>
      <vt:lpstr>What is Death? How Would You Define the Term?</vt:lpstr>
      <vt:lpstr>PowerPoint Presentation</vt:lpstr>
      <vt:lpstr>Defining Death: Determining the Point at Which Life Ends</vt:lpstr>
      <vt:lpstr>FUNCTIONAL DEATH is the Absence of a Heartbeat and Breathing </vt:lpstr>
      <vt:lpstr>Because of the Vagueness of what “Functional Death” is, Medical Doctors now use Brain Functioning to Determine Death</vt:lpstr>
      <vt:lpstr>Death in Middle Adulthood</vt:lpstr>
      <vt:lpstr>Death in Late Adulthood</vt:lpstr>
      <vt:lpstr>PowerPoint Presentation</vt:lpstr>
      <vt:lpstr>The Stages of Death: Understanding the Process of Dying</vt:lpstr>
      <vt:lpstr>Kubler-Ross’ 5 Stages of Death</vt:lpstr>
      <vt:lpstr>Kubler-Ross’ 5 Stages of Death</vt:lpstr>
      <vt:lpstr>Kubler-Ross’ 5 Stages of Death</vt:lpstr>
      <vt:lpstr>Kubler-Ross’ 5 Stages of Death</vt:lpstr>
      <vt:lpstr>Kubler-Ross’ 5 Stages of Death</vt:lpstr>
      <vt:lpstr>Kubler-Ross’ 5 Stages of Death</vt:lpstr>
      <vt:lpstr>Criticisms of Kubler-Ross's Model </vt:lpstr>
      <vt:lpstr>PowerPoint Presentation</vt:lpstr>
      <vt:lpstr>Choosing the Way One Dies - People Now have Choices</vt:lpstr>
      <vt:lpstr>It is Sometimes Difficult to get Medical Personnel to Follow these Directives… </vt:lpstr>
      <vt:lpstr>PowerPoint Presentation</vt:lpstr>
      <vt:lpstr>Living Wills Advance Decision to Refuse Treatment</vt:lpstr>
      <vt:lpstr>Do Not Resuscitate- DNR.</vt:lpstr>
      <vt:lpstr>Activity</vt:lpstr>
      <vt:lpstr>PowerPoint Presentation</vt:lpstr>
      <vt:lpstr>Euthanasia and Assisted Suicide</vt:lpstr>
      <vt:lpstr>Euthanasia and Assisted Suicide</vt:lpstr>
      <vt:lpstr>Public Opinion on Euthanasia and Assisted Suicide</vt:lpstr>
      <vt:lpstr>The Law</vt:lpstr>
      <vt:lpstr>Laws Around the World…</vt:lpstr>
      <vt:lpstr>PowerPoint Presentation</vt:lpstr>
      <vt:lpstr>PowerPoint Presentation</vt:lpstr>
      <vt:lpstr>Types of Euthanasia</vt:lpstr>
      <vt:lpstr>Active and Passive Euthanasia</vt:lpstr>
      <vt:lpstr>Decisions About Ending Life…</vt:lpstr>
      <vt:lpstr>Euthanasia</vt:lpstr>
      <vt:lpstr>The Main Argu­ments For  Assisted Sui­cide &amp; Euthanasia </vt:lpstr>
      <vt:lpstr>What are the Main Arguments Against Euthanasia?</vt:lpstr>
      <vt:lpstr>UK Parliament The Right to Die and Assisted Suicide</vt:lpstr>
      <vt:lpstr>How Long Do “Terminal” Patients Really Live? </vt:lpstr>
      <vt:lpstr>PowerPoint Presentation</vt:lpstr>
      <vt:lpstr>Caring for the Terminally Ill: The Place of Death</vt:lpstr>
      <vt:lpstr>A Graceful Dying</vt:lpstr>
      <vt:lpstr>Several Alternatives to Hospitalisation have become Increasingly Popular in the last few Decades…</vt:lpstr>
      <vt:lpstr>HOSPICE CARE, care provided for the dying in institutions devoted to those who are terminally ill.  </vt:lpstr>
      <vt:lpstr>Grief and Bereavement</vt:lpstr>
      <vt:lpstr>There are some General Stages People in Western Societies go through in Adjusting to Loss. </vt:lpstr>
      <vt:lpstr>In the final stage, people reach an accommodation stage where they pick up the pieces of their lives and move on</vt:lpstr>
      <vt:lpstr>Not everyone passes through the stages of grief in the same order or in the exact same way… Why? </vt:lpstr>
      <vt:lpstr>Differentiating Unhealthy Grief from ‘Normal’ Grief</vt:lpstr>
      <vt:lpstr>The Consequences of Grief and Bereavement</vt:lpstr>
      <vt:lpstr>Some Factors Affecting Survivor Difficulties Are:  </vt:lpstr>
      <vt:lpstr>Death Education</vt:lpstr>
      <vt:lpstr>Several Types of Death Education Programs                                           have been Developed…</vt:lpstr>
      <vt:lpstr>Mourning &amp; Funerals: Final Rites</vt:lpstr>
      <vt:lpstr>Mourning &amp; Funerals: Final Rites</vt:lpstr>
      <vt:lpstr>End of Life Doulas</vt:lpstr>
      <vt:lpstr>End of Life Doulas</vt:lpstr>
      <vt:lpstr>Learning Outcomes of Session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and Dying</dc:title>
  <dc:creator>UWTSD</dc:creator>
  <cp:lastModifiedBy>Joanne Davies (Yr Athrofa)</cp:lastModifiedBy>
  <cp:revision>48</cp:revision>
  <dcterms:created xsi:type="dcterms:W3CDTF">2019-02-28T17:46:14Z</dcterms:created>
  <dcterms:modified xsi:type="dcterms:W3CDTF">2024-05-08T11:09:48Z</dcterms:modified>
</cp:coreProperties>
</file>