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0"/>
  </p:notesMasterIdLst>
  <p:sldIdLst>
    <p:sldId id="256" r:id="rId2"/>
    <p:sldId id="258" r:id="rId3"/>
    <p:sldId id="260" r:id="rId4"/>
    <p:sldId id="261" r:id="rId5"/>
    <p:sldId id="259" r:id="rId6"/>
    <p:sldId id="263" r:id="rId7"/>
    <p:sldId id="262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403"/>
    <p:restoredTop sz="74525"/>
  </p:normalViewPr>
  <p:slideViewPr>
    <p:cSldViewPr snapToGrid="0" snapToObjects="1">
      <p:cViewPr varScale="1">
        <p:scale>
          <a:sx n="58" d="100"/>
          <a:sy n="58" d="100"/>
        </p:scale>
        <p:origin x="208" y="6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5BF77-E474-6D49-8637-C630D83A4FF2}" type="datetimeFigureOut">
              <a:rPr lang="en-US" smtClean="0"/>
              <a:t>10/14/20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552120-4385-6A47-B2D3-C61BF00B0E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58871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552120-4385-6A47-B2D3-C61BF00B0E2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3633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552120-4385-6A47-B2D3-C61BF00B0E2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5957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552120-4385-6A47-B2D3-C61BF00B0E2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16810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8C8CA-755A-5C47-A579-549C2D7C0833}" type="datetimeFigureOut">
              <a:rPr lang="en-US" smtClean="0"/>
              <a:t>10/7/20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331C5-F6E2-D943-90B0-75191D8C14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1706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8C8CA-755A-5C47-A579-549C2D7C0833}" type="datetimeFigureOut">
              <a:rPr lang="en-US" smtClean="0"/>
              <a:t>10/7/20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331C5-F6E2-D943-90B0-75191D8C14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05856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8C8CA-755A-5C47-A579-549C2D7C0833}" type="datetimeFigureOut">
              <a:rPr lang="en-US" smtClean="0"/>
              <a:t>10/7/20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331C5-F6E2-D943-90B0-75191D8C14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22220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8C8CA-755A-5C47-A579-549C2D7C0833}" type="datetimeFigureOut">
              <a:rPr lang="en-US" smtClean="0"/>
              <a:t>10/7/20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331C5-F6E2-D943-90B0-75191D8C14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6552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8C8CA-755A-5C47-A579-549C2D7C0833}" type="datetimeFigureOut">
              <a:rPr lang="en-US" smtClean="0"/>
              <a:t>10/7/20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331C5-F6E2-D943-90B0-75191D8C14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893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8C8CA-755A-5C47-A579-549C2D7C0833}" type="datetimeFigureOut">
              <a:rPr lang="en-US" smtClean="0"/>
              <a:t>10/7/20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331C5-F6E2-D943-90B0-75191D8C14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1050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8C8CA-755A-5C47-A579-549C2D7C0833}" type="datetimeFigureOut">
              <a:rPr lang="en-US" smtClean="0"/>
              <a:t>10/7/20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331C5-F6E2-D943-90B0-75191D8C14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838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8C8CA-755A-5C47-A579-549C2D7C0833}" type="datetimeFigureOut">
              <a:rPr lang="en-US" smtClean="0"/>
              <a:t>10/7/20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331C5-F6E2-D943-90B0-75191D8C14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6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8C8CA-755A-5C47-A579-549C2D7C0833}" type="datetimeFigureOut">
              <a:rPr lang="en-US" smtClean="0"/>
              <a:t>10/7/20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331C5-F6E2-D943-90B0-75191D8C14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911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8C8CA-755A-5C47-A579-549C2D7C0833}" type="datetimeFigureOut">
              <a:rPr lang="en-US" smtClean="0"/>
              <a:t>10/7/20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331C5-F6E2-D943-90B0-75191D8C14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478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8C8CA-755A-5C47-A579-549C2D7C0833}" type="datetimeFigureOut">
              <a:rPr lang="en-US" smtClean="0"/>
              <a:t>10/7/20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331C5-F6E2-D943-90B0-75191D8C14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875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B8C8CA-755A-5C47-A579-549C2D7C0833}" type="datetimeFigureOut">
              <a:rPr lang="en-US" smtClean="0"/>
              <a:t>10/7/20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D331C5-F6E2-D943-90B0-75191D8C14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8130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r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6B39F27-B90D-704F-AFD2-10405E94A7E8}"/>
              </a:ext>
            </a:extLst>
          </p:cNvPr>
          <p:cNvSpPr/>
          <p:nvPr/>
        </p:nvSpPr>
        <p:spPr>
          <a:xfrm>
            <a:off x="0" y="797510"/>
            <a:ext cx="5829301" cy="526297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effect of therapeutic ultrasound thermal effect application followed by a static stretch on hamstring muscle length</a:t>
            </a:r>
          </a:p>
        </p:txBody>
      </p:sp>
    </p:spTree>
    <p:extLst>
      <p:ext uri="{BB962C8B-B14F-4D97-AF65-F5344CB8AC3E}">
        <p14:creationId xmlns:p14="http://schemas.microsoft.com/office/powerpoint/2010/main" val="26755865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1C069-A00A-3245-A5D6-D7992D11C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6468"/>
            <a:ext cx="10515600" cy="1129138"/>
          </a:xfrm>
        </p:spPr>
        <p:txBody>
          <a:bodyPr>
            <a:normAutofit/>
          </a:bodyPr>
          <a:lstStyle/>
          <a:p>
            <a:pPr algn="ctr"/>
            <a:r>
              <a:rPr lang="en-US" sz="5400" dirty="0">
                <a:latin typeface="+mn-lt"/>
              </a:rPr>
              <a:t>BACKGROUND AND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5F0F67-21CD-424A-B425-9987103CF6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873" y="1087650"/>
            <a:ext cx="10515600" cy="5770350"/>
          </a:xfrm>
        </p:spPr>
        <p:txBody>
          <a:bodyPr>
            <a:normAutofit/>
          </a:bodyPr>
          <a:lstStyle/>
          <a:p>
            <a:r>
              <a:rPr lang="en-US" sz="3200" dirty="0"/>
              <a:t>Ultrasound </a:t>
            </a:r>
          </a:p>
          <a:p>
            <a:pPr lvl="1"/>
            <a:r>
              <a:rPr lang="en-US" dirty="0"/>
              <a:t>Not only a diagnostic imaging modality</a:t>
            </a:r>
          </a:p>
          <a:p>
            <a:pPr lvl="1"/>
            <a:r>
              <a:rPr lang="en-US" dirty="0"/>
              <a:t>Therapeutic modality that transmits energy into tissue</a:t>
            </a:r>
          </a:p>
          <a:p>
            <a:pPr lvl="1"/>
            <a:r>
              <a:rPr lang="en-US" dirty="0"/>
              <a:t>As early as the 1930’s </a:t>
            </a:r>
            <a:r>
              <a:rPr lang="en-GB" dirty="0"/>
              <a:t>(Miller </a:t>
            </a:r>
            <a:r>
              <a:rPr lang="en-GB" i="1" dirty="0"/>
              <a:t>et al</a:t>
            </a:r>
            <a:r>
              <a:rPr lang="en-GB" dirty="0"/>
              <a:t>., 2012)</a:t>
            </a:r>
            <a:endParaRPr lang="en-US" dirty="0"/>
          </a:p>
          <a:p>
            <a:pPr lvl="1"/>
            <a:r>
              <a:rPr lang="en-US" dirty="0"/>
              <a:t>1970’s – established for Physiotherapy</a:t>
            </a:r>
          </a:p>
          <a:p>
            <a:pPr lvl="1"/>
            <a:r>
              <a:rPr lang="en-US" dirty="0"/>
              <a:t>Neurosurgery (Wells, 1977)</a:t>
            </a:r>
          </a:p>
          <a:p>
            <a:pPr lvl="1"/>
            <a:r>
              <a:rPr lang="en-US" dirty="0"/>
              <a:t>Cancer (</a:t>
            </a:r>
            <a:r>
              <a:rPr lang="en-US" dirty="0" err="1"/>
              <a:t>Kremkau</a:t>
            </a:r>
            <a:r>
              <a:rPr lang="en-US" dirty="0"/>
              <a:t>, 1979)</a:t>
            </a:r>
          </a:p>
          <a:p>
            <a:pPr lvl="1"/>
            <a:r>
              <a:rPr lang="en-US" dirty="0"/>
              <a:t>Two different effects</a:t>
            </a:r>
          </a:p>
          <a:p>
            <a:pPr lvl="2"/>
            <a:r>
              <a:rPr lang="en-US" dirty="0"/>
              <a:t>Thermal</a:t>
            </a:r>
          </a:p>
          <a:p>
            <a:pPr lvl="2"/>
            <a:r>
              <a:rPr lang="en-US" dirty="0"/>
              <a:t>Non-thermal</a:t>
            </a:r>
          </a:p>
          <a:p>
            <a:r>
              <a:rPr lang="en-US" dirty="0"/>
              <a:t>Targeted tissue (muscle)</a:t>
            </a:r>
          </a:p>
          <a:p>
            <a:pPr lvl="1"/>
            <a:r>
              <a:rPr lang="en-US" dirty="0"/>
              <a:t>Dilation of blood vessels</a:t>
            </a:r>
          </a:p>
          <a:p>
            <a:pPr lvl="1"/>
            <a:r>
              <a:rPr lang="en-US" dirty="0"/>
              <a:t>Improved circulation</a:t>
            </a:r>
          </a:p>
          <a:p>
            <a:pPr lvl="1"/>
            <a:r>
              <a:rPr lang="en-US" dirty="0"/>
              <a:t>Lactic acid build up elimination</a:t>
            </a:r>
          </a:p>
          <a:p>
            <a:pPr lvl="1"/>
            <a:endParaRPr lang="en-US" dirty="0"/>
          </a:p>
        </p:txBody>
      </p:sp>
      <p:sp>
        <p:nvSpPr>
          <p:cNvPr id="4" name="Teardrop 3">
            <a:extLst>
              <a:ext uri="{FF2B5EF4-FFF2-40B4-BE49-F238E27FC236}">
                <a16:creationId xmlns:a16="http://schemas.microsoft.com/office/drawing/2014/main" id="{B6B48FE7-4BA1-924B-8B12-DBE4A964733A}"/>
              </a:ext>
            </a:extLst>
          </p:cNvPr>
          <p:cNvSpPr/>
          <p:nvPr/>
        </p:nvSpPr>
        <p:spPr>
          <a:xfrm rot="5400000">
            <a:off x="7010399" y="1676405"/>
            <a:ext cx="4461165" cy="5902036"/>
          </a:xfrm>
          <a:prstGeom prst="teardrop">
            <a:avLst/>
          </a:prstGeom>
          <a:blipFill dpi="0" rotWithShape="0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20000" b="-6000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09443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679F4-A3A7-9B44-BBCA-3A89034AD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8" y="280192"/>
            <a:ext cx="5540297" cy="1325563"/>
          </a:xfrm>
        </p:spPr>
        <p:txBody>
          <a:bodyPr>
            <a:normAutofit/>
          </a:bodyPr>
          <a:lstStyle/>
          <a:p>
            <a:pPr algn="ctr"/>
            <a:r>
              <a:rPr lang="en-US" sz="5400" dirty="0">
                <a:latin typeface="+mn-lt"/>
              </a:rPr>
              <a:t>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95B25-AFEC-EF4C-983A-833CC99880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95" y="1982477"/>
            <a:ext cx="4975302" cy="383601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600" dirty="0"/>
              <a:t>Participants that receive the therapeutic ultrasound thermal effect application followed by the static stretch will see an increase in muscle length</a:t>
            </a:r>
          </a:p>
        </p:txBody>
      </p:sp>
      <p:sp>
        <p:nvSpPr>
          <p:cNvPr id="4" name="Teardrop 3">
            <a:extLst>
              <a:ext uri="{FF2B5EF4-FFF2-40B4-BE49-F238E27FC236}">
                <a16:creationId xmlns:a16="http://schemas.microsoft.com/office/drawing/2014/main" id="{8AFCA6D5-0DCB-9345-908D-563A36CE0D8A}"/>
              </a:ext>
            </a:extLst>
          </p:cNvPr>
          <p:cNvSpPr/>
          <p:nvPr/>
        </p:nvSpPr>
        <p:spPr>
          <a:xfrm rot="10800000">
            <a:off x="-3" y="942974"/>
            <a:ext cx="6096001" cy="5915025"/>
          </a:xfrm>
          <a:prstGeom prst="teardrop">
            <a:avLst/>
          </a:prstGeom>
          <a:blipFill dpi="0" rotWithShape="0">
            <a:blip r:embed="rId3"/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1293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5C09B-AECF-8040-A335-7FD02F516A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dirty="0">
                <a:latin typeface="+mn-lt"/>
              </a:rPr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F3F53-583C-5C4F-933C-F552F8CF9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4280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u="sng" dirty="0"/>
              <a:t>Aim</a:t>
            </a:r>
            <a:r>
              <a:rPr lang="en-US" dirty="0"/>
              <a:t> </a:t>
            </a:r>
          </a:p>
          <a:p>
            <a:pPr marL="0" indent="0" algn="ctr">
              <a:buNone/>
            </a:pP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Does the use of therapeutic ultrasound thermal effect application followed by a static stretch have an effect on hamstring muscle length or is it a placebo effect?</a:t>
            </a:r>
          </a:p>
          <a:p>
            <a:pPr marL="0" indent="0" algn="ctr">
              <a:buNone/>
            </a:pPr>
            <a:endParaRPr lang="en-GB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0" indent="0" algn="ctr">
              <a:buNone/>
            </a:pPr>
            <a:r>
              <a:rPr lang="en-GB" u="sng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Objectives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marL="514350" indent="-514350" algn="ctr">
              <a:buAutoNum type="arabicPeriod"/>
            </a:pP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Participants MHFAKE test results with therapeutic ultrasound thermal effect application followed by a static stretch</a:t>
            </a:r>
          </a:p>
          <a:p>
            <a:pPr marL="514350" indent="-514350" algn="ctr">
              <a:buFont typeface="Arial" panose="020B0604020202020204" pitchFamily="34" charset="0"/>
              <a:buAutoNum type="arabicPeriod"/>
            </a:pP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Participants MHFAKE test results with placebo treatment followed by a static stretch</a:t>
            </a:r>
          </a:p>
          <a:p>
            <a:pPr marL="514350" indent="-514350" algn="ctr"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52655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ardrop 3">
            <a:extLst>
              <a:ext uri="{FF2B5EF4-FFF2-40B4-BE49-F238E27FC236}">
                <a16:creationId xmlns:a16="http://schemas.microsoft.com/office/drawing/2014/main" id="{BF3574F2-F4D4-AA45-912B-C9DCB773C881}"/>
              </a:ext>
            </a:extLst>
          </p:cNvPr>
          <p:cNvSpPr/>
          <p:nvPr/>
        </p:nvSpPr>
        <p:spPr>
          <a:xfrm>
            <a:off x="7464103" y="1"/>
            <a:ext cx="4727897" cy="5820228"/>
          </a:xfrm>
          <a:prstGeom prst="teardrop">
            <a:avLst/>
          </a:prstGeom>
          <a:blipFill dpi="0" rotWithShape="1">
            <a:blip r:embed="rId3"/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BFFA703-637B-BC4D-9CF2-8146319486D4}"/>
              </a:ext>
            </a:extLst>
          </p:cNvPr>
          <p:cNvSpPr/>
          <p:nvPr/>
        </p:nvSpPr>
        <p:spPr>
          <a:xfrm>
            <a:off x="1368103" y="169076"/>
            <a:ext cx="47278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METHODOLOGY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C2E19ABB-44F3-ED4F-86EE-D75554667BF3}"/>
              </a:ext>
            </a:extLst>
          </p:cNvPr>
          <p:cNvSpPr/>
          <p:nvPr/>
        </p:nvSpPr>
        <p:spPr>
          <a:xfrm>
            <a:off x="312235" y="1092406"/>
            <a:ext cx="2609385" cy="49106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9F00D14E-A452-C54C-906D-A3FA33176043}"/>
              </a:ext>
            </a:extLst>
          </p:cNvPr>
          <p:cNvSpPr/>
          <p:nvPr/>
        </p:nvSpPr>
        <p:spPr>
          <a:xfrm>
            <a:off x="312234" y="1654716"/>
            <a:ext cx="2609385" cy="49106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20FCEBF1-D5BA-0B46-BCF1-217AEF56FBED}"/>
              </a:ext>
            </a:extLst>
          </p:cNvPr>
          <p:cNvSpPr/>
          <p:nvPr/>
        </p:nvSpPr>
        <p:spPr>
          <a:xfrm>
            <a:off x="312233" y="2760030"/>
            <a:ext cx="2609385" cy="49106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0FA56455-0F70-0347-8E07-D19067FEED4B}"/>
              </a:ext>
            </a:extLst>
          </p:cNvPr>
          <p:cNvSpPr/>
          <p:nvPr/>
        </p:nvSpPr>
        <p:spPr>
          <a:xfrm>
            <a:off x="312233" y="2212234"/>
            <a:ext cx="2609385" cy="49106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EBC6D9EB-46F4-224A-806E-9C22FCAEF010}"/>
              </a:ext>
            </a:extLst>
          </p:cNvPr>
          <p:cNvSpPr/>
          <p:nvPr/>
        </p:nvSpPr>
        <p:spPr>
          <a:xfrm>
            <a:off x="312233" y="3325439"/>
            <a:ext cx="2609385" cy="49106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99582B-FD31-304B-A9EA-4780CFFA8328}"/>
              </a:ext>
            </a:extLst>
          </p:cNvPr>
          <p:cNvSpPr txBox="1"/>
          <p:nvPr/>
        </p:nvSpPr>
        <p:spPr>
          <a:xfrm>
            <a:off x="501801" y="1162927"/>
            <a:ext cx="24532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Nº OF PARTICIPANTS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929AB7F-66FE-8F4E-B49B-440EF172F068}"/>
              </a:ext>
            </a:extLst>
          </p:cNvPr>
          <p:cNvSpPr txBox="1"/>
          <p:nvPr/>
        </p:nvSpPr>
        <p:spPr>
          <a:xfrm>
            <a:off x="1131844" y="1718824"/>
            <a:ext cx="1092820" cy="404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GENDER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0D62A3F-64F3-4645-A55F-0B3E3458EA46}"/>
              </a:ext>
            </a:extLst>
          </p:cNvPr>
          <p:cNvSpPr txBox="1"/>
          <p:nvPr/>
        </p:nvSpPr>
        <p:spPr>
          <a:xfrm>
            <a:off x="1334314" y="2252851"/>
            <a:ext cx="8328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AGE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0ED4D75-271F-E540-997B-CA2DCBFBF7CD}"/>
              </a:ext>
            </a:extLst>
          </p:cNvPr>
          <p:cNvSpPr txBox="1"/>
          <p:nvPr/>
        </p:nvSpPr>
        <p:spPr>
          <a:xfrm>
            <a:off x="568707" y="2805507"/>
            <a:ext cx="22190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SOCIOECONOMICS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D688BAE-5A0B-1B45-9B48-BE65E10AEF07}"/>
              </a:ext>
            </a:extLst>
          </p:cNvPr>
          <p:cNvSpPr txBox="1"/>
          <p:nvPr/>
        </p:nvSpPr>
        <p:spPr>
          <a:xfrm>
            <a:off x="535257" y="3370916"/>
            <a:ext cx="21856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TESTING LOCATION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06BBA8F-20EE-BD45-A244-57584A96A7E4}"/>
              </a:ext>
            </a:extLst>
          </p:cNvPr>
          <p:cNvSpPr txBox="1"/>
          <p:nvPr/>
        </p:nvSpPr>
        <p:spPr>
          <a:xfrm>
            <a:off x="3083670" y="1180075"/>
            <a:ext cx="24532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10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1C259A1-971B-7842-953E-779A7DBDB4A6}"/>
              </a:ext>
            </a:extLst>
          </p:cNvPr>
          <p:cNvSpPr txBox="1"/>
          <p:nvPr/>
        </p:nvSpPr>
        <p:spPr>
          <a:xfrm>
            <a:off x="3102586" y="1673617"/>
            <a:ext cx="24532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MALE &amp; FEMALE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07620F1-0BF1-AC44-8EC9-95BECF8CDEC8}"/>
              </a:ext>
            </a:extLst>
          </p:cNvPr>
          <p:cNvSpPr txBox="1"/>
          <p:nvPr/>
        </p:nvSpPr>
        <p:spPr>
          <a:xfrm>
            <a:off x="3083671" y="2222951"/>
            <a:ext cx="24532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18+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4A9C3BC-2307-1A41-A4FE-538E4CC9D7EC}"/>
              </a:ext>
            </a:extLst>
          </p:cNvPr>
          <p:cNvSpPr txBox="1"/>
          <p:nvPr/>
        </p:nvSpPr>
        <p:spPr>
          <a:xfrm>
            <a:off x="3070651" y="2805507"/>
            <a:ext cx="30253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UNIVERSITY STUDENTS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B6D1BEB-A9F1-FC41-BA46-BBCB7DF54CA8}"/>
              </a:ext>
            </a:extLst>
          </p:cNvPr>
          <p:cNvSpPr txBox="1"/>
          <p:nvPr/>
        </p:nvSpPr>
        <p:spPr>
          <a:xfrm>
            <a:off x="3083671" y="3354841"/>
            <a:ext cx="24532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PARRY 1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2899EE9-79CE-144E-85B1-09B291FBAF8F}"/>
              </a:ext>
            </a:extLst>
          </p:cNvPr>
          <p:cNvSpPr txBox="1"/>
          <p:nvPr/>
        </p:nvSpPr>
        <p:spPr>
          <a:xfrm>
            <a:off x="312233" y="4172901"/>
            <a:ext cx="7922594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10 UNIVERSITY STUDENTS DIVIDED INTO 2 GROUPS OF 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MHFAKE HAMSTRING LENGTH TEST PRE ULTRASOUND TREATMENT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ONE GROUP WILL RECEIVE A THERAPEUTIC ULTRASOUND TREATMENT AT A CONTIUOUS PULSE RATIO AND 0.5W/cm</a:t>
            </a:r>
            <a:r>
              <a:rPr lang="en-US" sz="2000" baseline="30000" dirty="0"/>
              <a:t>2 </a:t>
            </a:r>
            <a:r>
              <a:rPr lang="en-US" sz="2000" dirty="0"/>
              <a:t>INTENSITY FOLLOWED BY A STATIC SITTING HAMSTRING STRETCH</a:t>
            </a:r>
            <a:endParaRPr lang="en-US" sz="2000" baseline="30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THE SECOND GROUP WILL RECEIVE A PLACEBO TREATMENT FOLLOWED BY A STATIC SITTING HAMSTRING STRETCH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MHFAKE HAMSTRING LENGTH TEST POST TREATMENT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90800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E55B6-9768-544A-970A-F7E64ADC77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8219"/>
            <a:ext cx="10515600" cy="1325563"/>
          </a:xfrm>
        </p:spPr>
        <p:txBody>
          <a:bodyPr/>
          <a:lstStyle/>
          <a:p>
            <a:pPr algn="ctr"/>
            <a:r>
              <a:rPr lang="en-US" dirty="0"/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23658-B418-9047-950F-7042E2EDE4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19483"/>
            <a:ext cx="10515600" cy="4873392"/>
          </a:xfrm>
        </p:spPr>
        <p:txBody>
          <a:bodyPr>
            <a:normAutofit/>
          </a:bodyPr>
          <a:lstStyle/>
          <a:p>
            <a:r>
              <a:rPr lang="en-US" dirty="0"/>
              <a:t>PARTICIPANTS ARE ADVISED THAT THEY CAN WITHDRAW FROM THE STUDY AT ANY TIME</a:t>
            </a:r>
          </a:p>
          <a:p>
            <a:r>
              <a:rPr lang="en-US" dirty="0"/>
              <a:t>FULL INFORMED CONSENT WILL BE OBTAINED BEFORE THE PARTICIPANT TAKES PART IN THE STUDY</a:t>
            </a:r>
          </a:p>
          <a:p>
            <a:r>
              <a:rPr lang="en-US" dirty="0"/>
              <a:t>ALL PARTICIPANT INFORMATION WILL BE KEPT IN A LOCKED EMAIL ACCOUNT ON A LOCKED COMPUTER/LAPTOP</a:t>
            </a:r>
          </a:p>
          <a:p>
            <a:r>
              <a:rPr lang="en-US" dirty="0"/>
              <a:t>ALL PARTICIPANT DETAILS WILL BE KEPT ANONYMUS WHEN PUBLISHED TO READERS BUT AVAILABLE FOR THE TESTER AND LECTURER TO SEE INCASE OF AN EMERGENCY DURING THE TESTING.</a:t>
            </a:r>
          </a:p>
          <a:p>
            <a:r>
              <a:rPr lang="en-US" dirty="0"/>
              <a:t>PARTICIPANTS WILL RECEIVE A COPY OF THE RESEARCH ONCE COMPLETED, SUBMITTED AND MARKED.</a:t>
            </a:r>
          </a:p>
        </p:txBody>
      </p:sp>
    </p:spTree>
    <p:extLst>
      <p:ext uri="{BB962C8B-B14F-4D97-AF65-F5344CB8AC3E}">
        <p14:creationId xmlns:p14="http://schemas.microsoft.com/office/powerpoint/2010/main" val="10719992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80822-8E69-984E-AB86-2BDAA5626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11512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5400" dirty="0">
                <a:latin typeface="+mn-lt"/>
              </a:rPr>
              <a:t>TIMELINE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79F77-4E4E-764B-94E2-A19306A933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551" y="847494"/>
            <a:ext cx="11864898" cy="6010506"/>
          </a:xfrm>
        </p:spPr>
        <p:txBody>
          <a:bodyPr>
            <a:normAutofit lnSpcReduction="10000"/>
          </a:bodyPr>
          <a:lstStyle/>
          <a:p>
            <a:r>
              <a:rPr lang="en-US" dirty="0"/>
              <a:t>Ethics approved</a:t>
            </a:r>
          </a:p>
          <a:p>
            <a:r>
              <a:rPr lang="en-US" dirty="0"/>
              <a:t>Produce a pdf information sheet to post on social media</a:t>
            </a:r>
          </a:p>
          <a:p>
            <a:r>
              <a:rPr lang="en-US" dirty="0"/>
              <a:t>Post on the university campus social media page to gather participants</a:t>
            </a:r>
          </a:p>
          <a:p>
            <a:r>
              <a:rPr lang="en-US" dirty="0"/>
              <a:t>Produce an informed consent sheet</a:t>
            </a:r>
          </a:p>
          <a:p>
            <a:r>
              <a:rPr lang="en-US" dirty="0"/>
              <a:t>Email consent sheet to participants</a:t>
            </a:r>
          </a:p>
          <a:p>
            <a:r>
              <a:rPr lang="en-US" dirty="0"/>
              <a:t>Produce a COVID symptom sheet</a:t>
            </a:r>
          </a:p>
          <a:p>
            <a:r>
              <a:rPr lang="en-US" dirty="0"/>
              <a:t>Randomly number participants from 1-10 through an online generator</a:t>
            </a:r>
          </a:p>
          <a:p>
            <a:r>
              <a:rPr lang="en-US" dirty="0"/>
              <a:t>Participants 1-5 to receive therapeutic ultrasound thermal effect followed by a static stretch and collect data</a:t>
            </a:r>
          </a:p>
          <a:p>
            <a:r>
              <a:rPr lang="en-US" dirty="0"/>
              <a:t>Participants 6-10 to receive the placebo effect followed by a static stretch and collect data</a:t>
            </a:r>
          </a:p>
          <a:p>
            <a:r>
              <a:rPr lang="en-US" dirty="0"/>
              <a:t> Produce information poster for submission on the 28</a:t>
            </a:r>
            <a:r>
              <a:rPr lang="en-US" baseline="30000" dirty="0"/>
              <a:t>th</a:t>
            </a:r>
            <a:r>
              <a:rPr lang="en-US" dirty="0"/>
              <a:t> April</a:t>
            </a:r>
          </a:p>
          <a:p>
            <a:r>
              <a:rPr lang="en-US" dirty="0"/>
              <a:t>Present the information poster on the 30</a:t>
            </a:r>
            <a:r>
              <a:rPr lang="en-US" baseline="30000" dirty="0"/>
              <a:t>th</a:t>
            </a:r>
            <a:r>
              <a:rPr lang="en-US" dirty="0"/>
              <a:t> April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66159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AB8B4-4890-0949-9240-0BE0606FB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0645"/>
            <a:ext cx="10515600" cy="794602"/>
          </a:xfrm>
        </p:spPr>
        <p:txBody>
          <a:bodyPr/>
          <a:lstStyle/>
          <a:p>
            <a:pPr algn="ctr"/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B8584A-DC6A-324F-BE3C-6418B43E95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8271"/>
            <a:ext cx="10515600" cy="4541875"/>
          </a:xfrm>
        </p:spPr>
        <p:txBody>
          <a:bodyPr/>
          <a:lstStyle/>
          <a:p>
            <a:r>
              <a:rPr lang="en-GB" dirty="0"/>
              <a:t>Wells, P. (1977). </a:t>
            </a:r>
            <a:r>
              <a:rPr lang="en-GB" dirty="0" err="1"/>
              <a:t>Ultrasonics</a:t>
            </a:r>
            <a:r>
              <a:rPr lang="en-GB" dirty="0"/>
              <a:t> in medicine and biology. </a:t>
            </a:r>
            <a:r>
              <a:rPr lang="en-GB" i="1" dirty="0"/>
              <a:t>Physics in Medicine and Biology, </a:t>
            </a:r>
            <a:r>
              <a:rPr lang="en-GB" dirty="0"/>
              <a:t>22(4), pp.629–669. </a:t>
            </a:r>
          </a:p>
          <a:p>
            <a:r>
              <a:rPr lang="en-GB" dirty="0" err="1"/>
              <a:t>Kremkau</a:t>
            </a:r>
            <a:r>
              <a:rPr lang="en-GB" dirty="0"/>
              <a:t>, F. (1979). Cancer therapy with ultrasound: A historical review. </a:t>
            </a:r>
            <a:r>
              <a:rPr lang="en-GB" i="1" dirty="0"/>
              <a:t>Journal of Clinical Ultrasound</a:t>
            </a:r>
            <a:r>
              <a:rPr lang="en-GB" dirty="0"/>
              <a:t>, 7(4), pp.287– 300. </a:t>
            </a:r>
          </a:p>
          <a:p>
            <a:r>
              <a:rPr lang="en-GB" dirty="0"/>
              <a:t>Robertson, V. and Baker, K. (2001). A review of therapeutic ultrasound: effectiveness studies. </a:t>
            </a:r>
            <a:r>
              <a:rPr lang="en-GB" i="1" dirty="0"/>
              <a:t>Physical Therapy, </a:t>
            </a:r>
            <a:r>
              <a:rPr lang="en-GB" dirty="0"/>
              <a:t>81(7), pp.1339–1350. </a:t>
            </a:r>
          </a:p>
          <a:p>
            <a:r>
              <a:rPr lang="en-GB" dirty="0"/>
              <a:t>Miller, D., Smith, N., Bailey, M., </a:t>
            </a:r>
            <a:r>
              <a:rPr lang="en-GB" dirty="0" err="1"/>
              <a:t>Czarnota</a:t>
            </a:r>
            <a:r>
              <a:rPr lang="en-GB" dirty="0"/>
              <a:t>, G., </a:t>
            </a:r>
            <a:r>
              <a:rPr lang="en-GB" dirty="0" err="1"/>
              <a:t>Hynynen</a:t>
            </a:r>
            <a:r>
              <a:rPr lang="en-GB" dirty="0"/>
              <a:t>, K. and Makin, I. (2012). Overview of Therapeutic Ultrasound Applications and Safety Considerations. </a:t>
            </a:r>
            <a:r>
              <a:rPr lang="en-GB" i="1" dirty="0"/>
              <a:t>Journal of Ultrasound in Medicine</a:t>
            </a:r>
            <a:r>
              <a:rPr lang="en-GB" dirty="0"/>
              <a:t>, 31(4), pp.623-634.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0015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28974</TotalTime>
  <Words>570</Words>
  <Application>Microsoft Macintosh PowerPoint</Application>
  <PresentationFormat>Widescreen</PresentationFormat>
  <Paragraphs>68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PowerPoint Presentation</vt:lpstr>
      <vt:lpstr>BACKGROUND AND CONTEXT</vt:lpstr>
      <vt:lpstr>HYPOTHESIS</vt:lpstr>
      <vt:lpstr>AIMS AND OBJECTIVES</vt:lpstr>
      <vt:lpstr>PowerPoint Presentation</vt:lpstr>
      <vt:lpstr>ETHICAL CONSIDERATIONS</vt:lpstr>
      <vt:lpstr>TIMELINE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38</cp:revision>
  <dcterms:created xsi:type="dcterms:W3CDTF">2020-10-07T16:55:32Z</dcterms:created>
  <dcterms:modified xsi:type="dcterms:W3CDTF">2020-10-27T19:50:03Z</dcterms:modified>
</cp:coreProperties>
</file>