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7.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8.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9.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tags/tag11.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12.xml" ContentType="application/vnd.openxmlformats-officedocument.presentationml.tags+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394" r:id="rId2"/>
    <p:sldId id="395" r:id="rId3"/>
    <p:sldId id="386" r:id="rId4"/>
    <p:sldId id="286" r:id="rId5"/>
    <p:sldId id="287" r:id="rId6"/>
    <p:sldId id="288" r:id="rId7"/>
    <p:sldId id="289" r:id="rId8"/>
    <p:sldId id="290" r:id="rId9"/>
    <p:sldId id="291" r:id="rId10"/>
    <p:sldId id="292" r:id="rId11"/>
    <p:sldId id="293" r:id="rId12"/>
    <p:sldId id="294" r:id="rId13"/>
    <p:sldId id="295" r:id="rId14"/>
    <p:sldId id="388" r:id="rId15"/>
    <p:sldId id="389" r:id="rId16"/>
    <p:sldId id="391" r:id="rId17"/>
    <p:sldId id="390" r:id="rId18"/>
    <p:sldId id="285" r:id="rId19"/>
    <p:sldId id="393" r:id="rId20"/>
    <p:sldId id="302" r:id="rId21"/>
    <p:sldId id="303" r:id="rId22"/>
    <p:sldId id="305" r:id="rId23"/>
    <p:sldId id="306" r:id="rId24"/>
    <p:sldId id="307" r:id="rId25"/>
    <p:sldId id="308" r:id="rId26"/>
    <p:sldId id="309" r:id="rId27"/>
    <p:sldId id="310" r:id="rId28"/>
    <p:sldId id="313" r:id="rId29"/>
    <p:sldId id="314" r:id="rId30"/>
    <p:sldId id="330" r:id="rId31"/>
    <p:sldId id="331" r:id="rId32"/>
    <p:sldId id="332" r:id="rId33"/>
    <p:sldId id="315" r:id="rId34"/>
    <p:sldId id="316" r:id="rId35"/>
    <p:sldId id="320" r:id="rId36"/>
    <p:sldId id="32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00"/>
    <p:restoredTop sz="68427"/>
  </p:normalViewPr>
  <p:slideViewPr>
    <p:cSldViewPr snapToGrid="0" snapToObjects="1">
      <p:cViewPr varScale="1">
        <p:scale>
          <a:sx n="76" d="100"/>
          <a:sy n="76" d="100"/>
        </p:scale>
        <p:origin x="237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1F36E-F060-6F48-80C5-9F13C6F8DC9D}" type="datetimeFigureOut">
              <a:rPr lang="en-US" smtClean="0"/>
              <a:t>3/12/2025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DF076-F32E-A04A-AA24-DAA9DF4E32E6}" type="slidenum">
              <a:rPr lang="en-US" smtClean="0"/>
              <a:t>‹#›</a:t>
            </a:fld>
            <a:endParaRPr lang="en-US"/>
          </a:p>
        </p:txBody>
      </p:sp>
    </p:spTree>
    <p:extLst>
      <p:ext uri="{BB962C8B-B14F-4D97-AF65-F5344CB8AC3E}">
        <p14:creationId xmlns:p14="http://schemas.microsoft.com/office/powerpoint/2010/main" val="3012462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3</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375303"/>
            <a:ext cx="5438140" cy="6484813"/>
          </a:xfrm>
        </p:spPr>
        <p:txBody>
          <a:bodyPr/>
          <a:lstStyle/>
          <a:p>
            <a:pPr>
              <a:defRPr/>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75040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174898"/>
            <a:ext cx="5438140" cy="7515391"/>
          </a:xfrm>
        </p:spPr>
        <p:txBody>
          <a:bodyPr/>
          <a:lstStyle/>
          <a:p>
            <a:endParaRPr lang="en-GB" sz="1600" dirty="0"/>
          </a:p>
        </p:txBody>
      </p:sp>
    </p:spTree>
    <p:extLst>
      <p:ext uri="{BB962C8B-B14F-4D97-AF65-F5344CB8AC3E}">
        <p14:creationId xmlns:p14="http://schemas.microsoft.com/office/powerpoint/2010/main" val="13322666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3517678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8367666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22926" y="3240930"/>
            <a:ext cx="5438140" cy="5905758"/>
          </a:xfrm>
        </p:spPr>
        <p:txBody>
          <a:bodyPr/>
          <a:lstStyle/>
          <a:p>
            <a:endParaRPr lang="en-GB" sz="1600" dirty="0"/>
          </a:p>
        </p:txBody>
      </p:sp>
    </p:spTree>
    <p:extLst>
      <p:ext uri="{BB962C8B-B14F-4D97-AF65-F5344CB8AC3E}">
        <p14:creationId xmlns:p14="http://schemas.microsoft.com/office/powerpoint/2010/main" val="37965404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156588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B050-2C71-F242-8065-BAE6A48C10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5BF0CB-1ECB-D244-A498-D20F22F751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0234C0-9980-1A4A-9D78-1378E2C2617A}"/>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7DC6A9BC-CA8C-0A45-B442-4F2D28367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2CE62-5CEA-A349-9053-4F3DA090E17D}"/>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283010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06D4-174A-F343-BBA2-A70D5A4546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971D07-C3F0-9649-9871-711B2E7D3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5449A7-415A-2F4E-AC78-9EBC90D5BF35}"/>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E93C68F5-B332-334A-9963-7C7DC8DF19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98913-2C63-8F45-94DA-109F1CAB571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404029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09E6-659F-CA4B-8BC0-27EA65EBAA3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C51164D-0DF8-264C-88E1-EA56526BF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DC9007-255A-9746-9417-F476EF046460}"/>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C30C9CB5-0D6B-5E4A-B8CD-2AE6C369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BA57F7-C9E0-D44C-8F2A-1C89A285BCE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18187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03510-C116-0642-8DE1-555673684B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04B78-AB7D-3441-B54B-76D612C9D0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5AE08C-020A-5D45-A029-4460A6DB26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9FB244-BEF5-394D-8E17-4D47CB182A3F}"/>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6" name="Footer Placeholder 5">
            <a:extLst>
              <a:ext uri="{FF2B5EF4-FFF2-40B4-BE49-F238E27FC236}">
                <a16:creationId xmlns:a16="http://schemas.microsoft.com/office/drawing/2014/main" id="{ADDEF203-4ACB-D647-ACAA-7EF1A165E8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B455E7-E302-A44F-97EB-F5D37475397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189379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96B0-35B5-284C-BF94-6BD7B003F0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96ED59-5890-FF45-A3B3-A0326ABA0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129F6C-18EE-D146-8D8A-712E348300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A946FA-3144-274C-89F6-2EF364FE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F756CBB-818E-8C40-A410-E0EC12F364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312189-3355-784A-B213-0FCF4530F2FC}"/>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8" name="Footer Placeholder 7">
            <a:extLst>
              <a:ext uri="{FF2B5EF4-FFF2-40B4-BE49-F238E27FC236}">
                <a16:creationId xmlns:a16="http://schemas.microsoft.com/office/drawing/2014/main" id="{335F369D-0D3A-094E-A184-179FFBB69B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6DBDE7B-AD93-B944-AB55-5917CEE744A9}"/>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99560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863-A447-5C4B-AA0E-84ACA806BF8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86033D-18B2-064F-A60A-8DD9C4D23B58}"/>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4" name="Footer Placeholder 3">
            <a:extLst>
              <a:ext uri="{FF2B5EF4-FFF2-40B4-BE49-F238E27FC236}">
                <a16:creationId xmlns:a16="http://schemas.microsoft.com/office/drawing/2014/main" id="{E93041A6-2B6D-0C4C-B962-4ED9F5CC85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B3363E-91D3-D64C-98E4-3F7BC802532C}"/>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1071112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2F3C9-FFDC-4443-84B1-38598CF8D01E}"/>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3" name="Footer Placeholder 2">
            <a:extLst>
              <a:ext uri="{FF2B5EF4-FFF2-40B4-BE49-F238E27FC236}">
                <a16:creationId xmlns:a16="http://schemas.microsoft.com/office/drawing/2014/main" id="{E44FA682-2205-B445-A4DF-A8628F7F8FE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B8F7F6-D853-EC4B-B668-08EE580060FE}"/>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3992978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42C7C-2B1F-0440-92FF-9E5B7F2843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11A052-39FA-5C46-BAF3-972A7195E1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0901482-571F-3348-A377-15DAAD5E0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BB188-D779-C64F-8816-A1882ABD3431}"/>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6" name="Footer Placeholder 5">
            <a:extLst>
              <a:ext uri="{FF2B5EF4-FFF2-40B4-BE49-F238E27FC236}">
                <a16:creationId xmlns:a16="http://schemas.microsoft.com/office/drawing/2014/main" id="{E4923DF7-94D9-584D-B1EA-D0B52A8CA2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38C044-3C72-5C43-B58B-D3DF631CC728}"/>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98077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112E-77CE-1444-AE6F-17A0BB71CC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9DD753B-97D3-CC46-A4DB-96FEC94CCB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E07D7C-137D-5F4F-BDD9-BA808D00A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368570-2BAB-4047-8C0B-C3C3C33D1E49}"/>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6" name="Footer Placeholder 5">
            <a:extLst>
              <a:ext uri="{FF2B5EF4-FFF2-40B4-BE49-F238E27FC236}">
                <a16:creationId xmlns:a16="http://schemas.microsoft.com/office/drawing/2014/main" id="{E8D6BB74-12E7-C543-BA92-2BDEC73783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A12491-0B38-3F47-9FEA-0B9F8083FD2F}"/>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047484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82B7-F969-C44E-82E3-68D343894F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47BC86-3382-1443-8EDE-08153FCDF2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98E173-7E2A-0844-9965-CB29D694B5FF}"/>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E344540C-CC99-E146-BB00-E8A8A8DA7A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C3F3C-9DE2-3E4E-AE6E-75BAC7AE0482}"/>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2872992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E57817-B26B-184A-90E4-5A3B4C5686A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0A42D-6F2C-704D-AB80-967E0BF3F8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AB6DB8-F726-224F-A1D4-B79349F7C632}"/>
              </a:ext>
            </a:extLst>
          </p:cNvPr>
          <p:cNvSpPr>
            <a:spLocks noGrp="1"/>
          </p:cNvSpPr>
          <p:nvPr>
            <p:ph type="dt" sz="half" idx="10"/>
          </p:nvPr>
        </p:nvSpPr>
        <p:spPr/>
        <p:txBody>
          <a:body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6492EC51-4E38-FD47-B800-F37B520C10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D3F193-6C69-7644-AE09-CF3FF382B593}"/>
              </a:ext>
            </a:extLst>
          </p:cNvPr>
          <p:cNvSpPr>
            <a:spLocks noGrp="1"/>
          </p:cNvSpPr>
          <p:nvPr>
            <p:ph type="sldNum" sz="quarter" idx="12"/>
          </p:nvPr>
        </p:nvSpPr>
        <p:spPr/>
        <p:txBody>
          <a:bodyPr/>
          <a:lstStyle/>
          <a:p>
            <a:fld id="{034E1F1C-413B-C04F-BA57-F969358E8A5C}" type="slidenum">
              <a:rPr lang="en-US" smtClean="0"/>
              <a:t>‹#›</a:t>
            </a:fld>
            <a:endParaRPr lang="en-US"/>
          </a:p>
        </p:txBody>
      </p:sp>
    </p:spTree>
    <p:extLst>
      <p:ext uri="{BB962C8B-B14F-4D97-AF65-F5344CB8AC3E}">
        <p14:creationId xmlns:p14="http://schemas.microsoft.com/office/powerpoint/2010/main" val="726751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3F94B-AA23-E549-B025-536E3885B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687A3C4-C8A6-E644-AAB9-422AC0D86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E5E85A-1776-074F-9644-156A812944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55A200-E041-214D-AE88-5DE10601C591}" type="datetimeFigureOut">
              <a:rPr lang="en-US" smtClean="0"/>
              <a:t>3/12/2025</a:t>
            </a:fld>
            <a:endParaRPr lang="en-US"/>
          </a:p>
        </p:txBody>
      </p:sp>
      <p:sp>
        <p:nvSpPr>
          <p:cNvPr id="5" name="Footer Placeholder 4">
            <a:extLst>
              <a:ext uri="{FF2B5EF4-FFF2-40B4-BE49-F238E27FC236}">
                <a16:creationId xmlns:a16="http://schemas.microsoft.com/office/drawing/2014/main" id="{24624427-A35C-9E42-A9FB-6330B614AA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BA9957-7366-314F-82AB-4D9330A26D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E1F1C-413B-C04F-BA57-F969358E8A5C}" type="slidenum">
              <a:rPr lang="en-US" smtClean="0"/>
              <a:t>‹#›</a:t>
            </a:fld>
            <a:endParaRPr lang="en-US"/>
          </a:p>
        </p:txBody>
      </p:sp>
    </p:spTree>
    <p:extLst>
      <p:ext uri="{BB962C8B-B14F-4D97-AF65-F5344CB8AC3E}">
        <p14:creationId xmlns:p14="http://schemas.microsoft.com/office/powerpoint/2010/main" val="41546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tags" Target="../tags/tag3.xml"/><Relationship Id="rId7" Type="http://schemas.openxmlformats.org/officeDocument/2006/relationships/image" Target="../media/image14.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3.png"/><Relationship Id="rId5" Type="http://schemas.openxmlformats.org/officeDocument/2006/relationships/notesSlide" Target="../notesSlides/notesSlide5.xml"/><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tags" Target="../tags/tag6.xml"/><Relationship Id="rId7" Type="http://schemas.openxmlformats.org/officeDocument/2006/relationships/image" Target="../media/image22.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21.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49.jpeg"/><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50.pn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5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088" y="2736850"/>
            <a:ext cx="6032500" cy="3543300"/>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75" y="2736850"/>
            <a:ext cx="5384800" cy="3543300"/>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524000" y="711200"/>
            <a:ext cx="9144000" cy="1234439"/>
          </a:xfrm>
        </p:spPr>
        <p:txBody>
          <a:bodyPr>
            <a:noAutofit/>
          </a:bodyPr>
          <a:lstStyle/>
          <a:p>
            <a:r>
              <a:rPr lang="en-US" sz="3600" dirty="0">
                <a:solidFill>
                  <a:srgbClr val="E5A845"/>
                </a:solidFill>
              </a:rPr>
              <a:t>Drink/ Drug Driving  </a:t>
            </a:r>
          </a:p>
        </p:txBody>
      </p:sp>
    </p:spTree>
    <p:extLst>
      <p:ext uri="{BB962C8B-B14F-4D97-AF65-F5344CB8AC3E}">
        <p14:creationId xmlns:p14="http://schemas.microsoft.com/office/powerpoint/2010/main" val="2479971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5D9A8-6B9D-C43C-1610-D61DD678E250}"/>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Today’s Learning Outcomes </a:t>
            </a:r>
          </a:p>
        </p:txBody>
      </p:sp>
      <p:pic>
        <p:nvPicPr>
          <p:cNvPr id="2050" name="Picture 2" descr="Drink Driving, Have You Been Caught? – Drinkdriving.org">
            <a:extLst>
              <a:ext uri="{FF2B5EF4-FFF2-40B4-BE49-F238E27FC236}">
                <a16:creationId xmlns:a16="http://schemas.microsoft.com/office/drawing/2014/main" id="{211FF1B5-922C-CD20-965C-4373A4416F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84" r="1" b="1415"/>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A9A2000-BE54-EE6F-94F4-C6D8260B09A6}"/>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altLang="en-US" sz="1400" b="0" baseline="0" dirty="0"/>
          </a:p>
          <a:p>
            <a:pPr marL="228600" lvl="0" indent="-228600">
              <a:lnSpc>
                <a:spcPct val="90000"/>
              </a:lnSpc>
              <a:spcAft>
                <a:spcPts val="600"/>
              </a:spcAft>
              <a:buFont typeface="Arial" panose="020B0604020202020204" pitchFamily="34" charset="0"/>
              <a:buChar char="•"/>
            </a:pPr>
            <a:r>
              <a:rPr lang="en-US" sz="1400" b="0" dirty="0">
                <a:effectLst/>
              </a:rPr>
              <a:t>Identify the principles of legislation under Section 4 Road Traffic Act 1988, Section 5 Road Traffic Act 1988 and Section 6 Road Traffic Act 1988.</a:t>
            </a:r>
          </a:p>
          <a:p>
            <a:pPr marL="228600" lvl="0" indent="-228600">
              <a:lnSpc>
                <a:spcPct val="90000"/>
              </a:lnSpc>
              <a:spcAft>
                <a:spcPts val="600"/>
              </a:spcAft>
              <a:buFont typeface="Arial" panose="020B0604020202020204" pitchFamily="34" charset="0"/>
              <a:buChar char="•"/>
            </a:pPr>
            <a:r>
              <a:rPr lang="en-US" sz="1400" b="0" dirty="0">
                <a:effectLst/>
              </a:rPr>
              <a:t>State the Powers of Arrest that are available to officers under Section 6 Road Traffic Act 1988.</a:t>
            </a:r>
          </a:p>
          <a:p>
            <a:pPr marL="228600" lvl="0" indent="-228600">
              <a:lnSpc>
                <a:spcPct val="90000"/>
              </a:lnSpc>
              <a:spcAft>
                <a:spcPts val="600"/>
              </a:spcAft>
              <a:buFont typeface="Arial" panose="020B0604020202020204" pitchFamily="34" charset="0"/>
              <a:buChar char="•"/>
            </a:pPr>
            <a:r>
              <a:rPr lang="en-US" sz="1400" b="0" dirty="0">
                <a:effectLst/>
              </a:rPr>
              <a:t>Explain the Police Station procedure including blood and urine samples should they be required under Section 7 Road Traffic Act 1988.</a:t>
            </a:r>
          </a:p>
          <a:p>
            <a:pPr marL="228600" lvl="0" indent="-228600">
              <a:lnSpc>
                <a:spcPct val="90000"/>
              </a:lnSpc>
              <a:spcAft>
                <a:spcPts val="600"/>
              </a:spcAft>
              <a:buFont typeface="Arial" panose="020B0604020202020204" pitchFamily="34" charset="0"/>
              <a:buChar char="•"/>
            </a:pPr>
            <a:r>
              <a:rPr lang="en-US" sz="1400" b="0" dirty="0">
                <a:effectLst/>
              </a:rPr>
              <a:t>Explain the Hospital Procedure in relation to persons suspected of drink or drug driving.</a:t>
            </a:r>
          </a:p>
          <a:p>
            <a:pPr marL="228600" lvl="0" indent="-228600">
              <a:lnSpc>
                <a:spcPct val="90000"/>
              </a:lnSpc>
              <a:spcAft>
                <a:spcPts val="600"/>
              </a:spcAft>
              <a:buFont typeface="Arial" panose="020B0604020202020204" pitchFamily="34" charset="0"/>
              <a:buChar char="•"/>
            </a:pPr>
            <a:r>
              <a:rPr lang="en-US" sz="1400" b="0" dirty="0">
                <a:effectLst/>
              </a:rPr>
              <a:t>Describe the Powers of Entry that are available to officers under Section 6 Road Traffic Act 1988.</a:t>
            </a:r>
          </a:p>
          <a:p>
            <a:pPr indent="-228600">
              <a:lnSpc>
                <a:spcPct val="90000"/>
              </a:lnSpc>
              <a:spcAft>
                <a:spcPts val="600"/>
              </a:spcAft>
              <a:buFont typeface="Arial" panose="020B0604020202020204" pitchFamily="34" charset="0"/>
              <a:buChar char="•"/>
            </a:pPr>
            <a:endParaRPr lang="en-US" altLang="en-US" sz="1400" baseline="0" dirty="0"/>
          </a:p>
        </p:txBody>
      </p:sp>
    </p:spTree>
    <p:extLst>
      <p:ext uri="{BB962C8B-B14F-4D97-AF65-F5344CB8AC3E}">
        <p14:creationId xmlns:p14="http://schemas.microsoft.com/office/powerpoint/2010/main" val="2979352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1544278" y="1645723"/>
            <a:ext cx="9144000" cy="420001"/>
          </a:xfrm>
        </p:spPr>
        <p:txBody>
          <a:bodyPr vert="horz" lIns="91440" tIns="45720" rIns="91440" bIns="45720" rtlCol="0">
            <a:normAutofit fontScale="92500" lnSpcReduction="10000"/>
          </a:bodyPr>
          <a:lstStyle/>
          <a:p>
            <a:pPr marL="0" indent="0" algn="ctr">
              <a:buNone/>
            </a:pPr>
            <a:r>
              <a:rPr lang="en-US" dirty="0">
                <a:solidFill>
                  <a:srgbClr val="FF7F60"/>
                </a:solidFill>
              </a:rPr>
              <a:t>What do we already know? </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649520"/>
            <a:ext cx="5455917" cy="3552233"/>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7980"/>
            <a:ext cx="5455917" cy="305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4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
          <p:cNvSpPr txBox="1">
            <a:spLocks noChangeArrowheads="1"/>
          </p:cNvSpPr>
          <p:nvPr/>
        </p:nvSpPr>
        <p:spPr bwMode="auto">
          <a:xfrm>
            <a:off x="0" y="1187923"/>
            <a:ext cx="5507664" cy="2862322"/>
          </a:xfrm>
          <a:prstGeom prst="rect">
            <a:avLst/>
          </a:prstGeom>
          <a:solidFill>
            <a:schemeClr val="accent6">
              <a:lumMod val="60000"/>
              <a:lumOff val="4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FF0000"/>
                </a:solidFill>
                <a:latin typeface="+mn-lt"/>
                <a:cs typeface="Arial" panose="020B0604020202020204" pitchFamily="34" charset="0"/>
              </a:rPr>
              <a:t>Intention</a:t>
            </a:r>
            <a:r>
              <a:rPr lang="en-GB" altLang="en-US" sz="3600" dirty="0">
                <a:solidFill>
                  <a:srgbClr val="002060"/>
                </a:solidFill>
                <a:latin typeface="+mn-lt"/>
                <a:cs typeface="Arial" panose="020B0604020202020204" pitchFamily="34" charset="0"/>
              </a:rPr>
              <a:t> + </a:t>
            </a:r>
            <a:r>
              <a:rPr lang="en-GB" altLang="en-US" sz="3600" b="1" dirty="0">
                <a:solidFill>
                  <a:srgbClr val="FF0000"/>
                </a:solidFill>
                <a:latin typeface="+mn-lt"/>
                <a:cs typeface="Arial" panose="020B0604020202020204" pitchFamily="34" charset="0"/>
              </a:rPr>
              <a:t>Actions</a:t>
            </a:r>
          </a:p>
          <a:p>
            <a:pPr algn="ctr" eaLnBrk="1" hangingPunct="1">
              <a:spcBef>
                <a:spcPct val="0"/>
              </a:spcBef>
              <a:buFontTx/>
              <a:buNone/>
            </a:pPr>
            <a:endParaRPr lang="en-GB" altLang="en-US" sz="3600" dirty="0">
              <a:solidFill>
                <a:srgbClr val="002060"/>
              </a:solidFill>
              <a:latin typeface="+mn-lt"/>
              <a:cs typeface="Arial" panose="020B0604020202020204" pitchFamily="34" charset="0"/>
            </a:endParaRPr>
          </a:p>
          <a:p>
            <a:pPr algn="ctr" eaLnBrk="1" hangingPunct="1">
              <a:spcBef>
                <a:spcPct val="0"/>
              </a:spcBef>
              <a:buFontTx/>
              <a:buNone/>
            </a:pPr>
            <a:r>
              <a:rPr lang="en-GB" altLang="en-US" sz="3600" dirty="0">
                <a:solidFill>
                  <a:srgbClr val="002060"/>
                </a:solidFill>
                <a:latin typeface="+mn-lt"/>
                <a:cs typeface="Arial" panose="020B0604020202020204" pitchFamily="34" charset="0"/>
              </a:rPr>
              <a:t>Not necessary to prove person was capable of achieving it</a:t>
            </a:r>
          </a:p>
        </p:txBody>
      </p:sp>
      <p:sp>
        <p:nvSpPr>
          <p:cNvPr id="6" name="TextBox 5"/>
          <p:cNvSpPr txBox="1"/>
          <p:nvPr/>
        </p:nvSpPr>
        <p:spPr>
          <a:xfrm>
            <a:off x="0" y="155170"/>
            <a:ext cx="9189069" cy="830997"/>
          </a:xfrm>
          <a:prstGeom prst="rect">
            <a:avLst/>
          </a:prstGeom>
          <a:solidFill>
            <a:schemeClr val="accent6">
              <a:lumMod val="60000"/>
              <a:lumOff val="40000"/>
            </a:schemeClr>
          </a:solidFill>
        </p:spPr>
        <p:txBody>
          <a:bodyPr wrap="square" rtlCol="0">
            <a:spAutoFit/>
          </a:bodyPr>
          <a:lstStyle/>
          <a:p>
            <a:r>
              <a:rPr lang="en-GB" sz="4800" b="1" dirty="0">
                <a:solidFill>
                  <a:schemeClr val="bg1"/>
                </a:solidFill>
              </a:rPr>
              <a:t>Attempt to Drive</a:t>
            </a:r>
          </a:p>
        </p:txBody>
      </p:sp>
      <p:sp>
        <p:nvSpPr>
          <p:cNvPr id="7" name="TextBox 6">
            <a:extLst>
              <a:ext uri="{FF2B5EF4-FFF2-40B4-BE49-F238E27FC236}">
                <a16:creationId xmlns:a16="http://schemas.microsoft.com/office/drawing/2014/main" id="{738FE5F1-3711-1642-ABD0-92BA5723C5C6}"/>
              </a:ext>
            </a:extLst>
          </p:cNvPr>
          <p:cNvSpPr txBox="1"/>
          <p:nvPr/>
        </p:nvSpPr>
        <p:spPr>
          <a:xfrm>
            <a:off x="6611587" y="6213408"/>
            <a:ext cx="6097978" cy="369332"/>
          </a:xfrm>
          <a:prstGeom prst="rect">
            <a:avLst/>
          </a:prstGeom>
          <a:noFill/>
        </p:spPr>
        <p:txBody>
          <a:bodyPr wrap="square">
            <a:spAutoFit/>
          </a:bodyPr>
          <a:lstStyle/>
          <a:p>
            <a:r>
              <a:rPr lang="en-GB" sz="1800" b="1" i="1" dirty="0">
                <a:solidFill>
                  <a:srgbClr val="FF0000"/>
                </a:solidFill>
                <a:latin typeface="Arial" panose="020B0604020202020204" pitchFamily="34" charset="0"/>
                <a:cs typeface="Arial" panose="020B0604020202020204" pitchFamily="34" charset="0"/>
              </a:rPr>
              <a:t>‘…more than merely preparatory…’ </a:t>
            </a:r>
            <a:endParaRPr lang="en-US" i="1" dirty="0">
              <a:solidFill>
                <a:srgbClr val="FF0000"/>
              </a:solidFill>
            </a:endParaRPr>
          </a:p>
        </p:txBody>
      </p:sp>
      <p:sp>
        <p:nvSpPr>
          <p:cNvPr id="8" name="TextBox 7">
            <a:extLst>
              <a:ext uri="{FF2B5EF4-FFF2-40B4-BE49-F238E27FC236}">
                <a16:creationId xmlns:a16="http://schemas.microsoft.com/office/drawing/2014/main" id="{279FC243-CC8D-8949-B86D-0D5619F41E32}"/>
              </a:ext>
            </a:extLst>
          </p:cNvPr>
          <p:cNvSpPr txBox="1"/>
          <p:nvPr/>
        </p:nvSpPr>
        <p:spPr>
          <a:xfrm>
            <a:off x="6684338" y="1187923"/>
            <a:ext cx="3850038" cy="4801314"/>
          </a:xfrm>
          <a:prstGeom prst="rect">
            <a:avLst/>
          </a:prstGeom>
          <a:noFill/>
        </p:spPr>
        <p:txBody>
          <a:bodyPr wrap="square">
            <a:spAutoFit/>
          </a:bodyPr>
          <a:lstStyle/>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Kelly v Hogan (1982)</a:t>
            </a:r>
            <a:br>
              <a:rPr lang="en-GB" altLang="en-US" sz="1800" i="1" dirty="0">
                <a:latin typeface="Arial" panose="020B0604020202020204" pitchFamily="34" charset="0"/>
                <a:ea typeface="ＭＳ Ｐゴシック" panose="020B0600070205080204" pitchFamily="34" charset="-128"/>
                <a:cs typeface="Arial" panose="020B0604020202020204" pitchFamily="34" charset="0"/>
              </a:rPr>
            </a:br>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(Shaw v </a:t>
            </a:r>
            <a:r>
              <a:rPr lang="en-GB" altLang="en-US" sz="1800" dirty="0" err="1">
                <a:latin typeface="Arial" panose="020B0604020202020204" pitchFamily="34" charset="0"/>
                <a:ea typeface="ＭＳ Ｐゴシック" panose="020B0600070205080204" pitchFamily="34" charset="-128"/>
                <a:cs typeface="Arial" panose="020B0604020202020204" pitchFamily="34" charset="0"/>
              </a:rPr>
              <a:t>Knill</a:t>
            </a:r>
            <a:r>
              <a:rPr lang="en-GB" altLang="en-US" sz="1800" dirty="0">
                <a:latin typeface="Arial" panose="020B0604020202020204" pitchFamily="34" charset="0"/>
                <a:ea typeface="ＭＳ Ｐゴシック" panose="020B0600070205080204" pitchFamily="34" charset="-128"/>
                <a:cs typeface="Arial" panose="020B0604020202020204" pitchFamily="34" charset="0"/>
              </a:rPr>
              <a:t> (1974). </a:t>
            </a:r>
          </a:p>
        </p:txBody>
      </p:sp>
      <p:sp>
        <p:nvSpPr>
          <p:cNvPr id="10" name="TextBox 9">
            <a:extLst>
              <a:ext uri="{FF2B5EF4-FFF2-40B4-BE49-F238E27FC236}">
                <a16:creationId xmlns:a16="http://schemas.microsoft.com/office/drawing/2014/main" id="{755540A8-B03E-3847-8B11-1C90BAC8B565}"/>
              </a:ext>
            </a:extLst>
          </p:cNvPr>
          <p:cNvSpPr txBox="1"/>
          <p:nvPr/>
        </p:nvSpPr>
        <p:spPr>
          <a:xfrm>
            <a:off x="1043812" y="4459082"/>
            <a:ext cx="3550722" cy="1754326"/>
          </a:xfrm>
          <a:prstGeom prst="rect">
            <a:avLst/>
          </a:prstGeom>
          <a:noFill/>
        </p:spPr>
        <p:txBody>
          <a:bodyPr wrap="square">
            <a:spAutoFit/>
          </a:bodyPr>
          <a:lstStyle/>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800" i="1" dirty="0" err="1">
                <a:latin typeface="Arial" panose="020B0604020202020204" pitchFamily="34" charset="0"/>
                <a:ea typeface="ＭＳ Ｐゴシック" panose="020B0600070205080204" pitchFamily="34" charset="-128"/>
                <a:cs typeface="Arial" panose="020B0604020202020204" pitchFamily="34" charset="0"/>
              </a:rPr>
              <a:t>Farrance</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 1978)</a:t>
            </a: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a:spLocks noChangeArrowheads="1"/>
          </p:cNvSpPr>
          <p:nvPr/>
        </p:nvSpPr>
        <p:spPr bwMode="auto">
          <a:xfrm>
            <a:off x="0" y="1116725"/>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a:t>
            </a:r>
          </a:p>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Road Traffic Act 1988</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927" y="5012580"/>
            <a:ext cx="4407824" cy="1845420"/>
          </a:xfrm>
          <a:prstGeom prst="rect">
            <a:avLst/>
          </a:prstGeom>
        </p:spPr>
      </p:pic>
      <p:sp>
        <p:nvSpPr>
          <p:cNvPr id="8" name="TextBox 7"/>
          <p:cNvSpPr txBox="1"/>
          <p:nvPr/>
        </p:nvSpPr>
        <p:spPr>
          <a:xfrm>
            <a:off x="0" y="202537"/>
            <a:ext cx="8417397"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In Charge</a:t>
            </a:r>
          </a:p>
        </p:txBody>
      </p:sp>
      <p:sp>
        <p:nvSpPr>
          <p:cNvPr id="9" name="TextBox 8">
            <a:extLst>
              <a:ext uri="{FF2B5EF4-FFF2-40B4-BE49-F238E27FC236}">
                <a16:creationId xmlns:a16="http://schemas.microsoft.com/office/drawing/2014/main" id="{6BF75ED5-5E99-3146-A6CD-6B71D4123F11}"/>
              </a:ext>
            </a:extLst>
          </p:cNvPr>
          <p:cNvSpPr txBox="1"/>
          <p:nvPr/>
        </p:nvSpPr>
        <p:spPr>
          <a:xfrm>
            <a:off x="7453194" y="2796912"/>
            <a:ext cx="4407823" cy="3693319"/>
          </a:xfrm>
          <a:prstGeom prst="rect">
            <a:avLst/>
          </a:prstGeom>
          <a:solidFill>
            <a:schemeClr val="accent6">
              <a:lumMod val="60000"/>
              <a:lumOff val="40000"/>
            </a:schemeClr>
          </a:solidFill>
        </p:spPr>
        <p:txBody>
          <a:bodyPr wrap="square">
            <a:spAutoFit/>
          </a:bodyPr>
          <a:lstStyle/>
          <a:p>
            <a:pPr>
              <a:defRPr/>
            </a:pPr>
            <a:r>
              <a:rPr lang="en-GB" sz="1800" dirty="0">
                <a:latin typeface="Arial" panose="020B0604020202020204" pitchFamily="34" charset="0"/>
                <a:cs typeface="Arial" panose="020B0604020202020204" pitchFamily="34" charset="0"/>
              </a:rPr>
              <a:t>To determine whether a person can be deemed to be ‘in charge’ of a vehicle the following would be relevant:</a:t>
            </a:r>
          </a:p>
          <a:p>
            <a:pPr>
              <a:defRPr/>
            </a:pPr>
            <a:endParaRPr lang="en-GB" sz="18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Whether the defendant had the keys for the vehicle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Where the defendant was in relation to the vehicle at the time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p:txBody>
      </p:sp>
      <p:pic>
        <p:nvPicPr>
          <p:cNvPr id="12290" name="Picture 2" descr="Sleeping In The Car: How To Stay Legal and Safe - Moonbow by DubsLabs">
            <a:extLst>
              <a:ext uri="{FF2B5EF4-FFF2-40B4-BE49-F238E27FC236}">
                <a16:creationId xmlns:a16="http://schemas.microsoft.com/office/drawing/2014/main" id="{D3E30961-A186-874C-85DB-40A7ED60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302" y="1208974"/>
            <a:ext cx="2714385" cy="22733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Majority of drivers wrongly judge drink-drive limit | RAC Drive">
            <a:extLst>
              <a:ext uri="{FF2B5EF4-FFF2-40B4-BE49-F238E27FC236}">
                <a16:creationId xmlns:a16="http://schemas.microsoft.com/office/drawing/2014/main" id="{911277EA-64F7-B74E-8304-B26DE8B35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8299" y="494924"/>
            <a:ext cx="2808690" cy="184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7960480" y="4245841"/>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38667" y="4183496"/>
            <a:ext cx="549088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0" y="231340"/>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0" y="267271"/>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Public Place</a:t>
            </a:r>
          </a:p>
        </p:txBody>
      </p:sp>
      <p:pic>
        <p:nvPicPr>
          <p:cNvPr id="15362" name="Picture 2" descr="Safetipin | What makes a public space safe?">
            <a:extLst>
              <a:ext uri="{FF2B5EF4-FFF2-40B4-BE49-F238E27FC236}">
                <a16:creationId xmlns:a16="http://schemas.microsoft.com/office/drawing/2014/main" id="{3CC0BA04-852D-024E-8A28-24CC89542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668" y="227330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Points to Prove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p:cNvSpPr txBox="1">
            <a:spLocks/>
          </p:cNvSpPr>
          <p:nvPr/>
        </p:nvSpPr>
        <p:spPr>
          <a:xfrm>
            <a:off x="838200" y="1929384"/>
            <a:ext cx="5158839" cy="4251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en-US" altLang="en-US" sz="2200" dirty="0"/>
              <a:t>Sufficient to prove that the person’s ability to drive was impaired because of consumption of drink (alcohol) or drugs</a:t>
            </a:r>
          </a:p>
          <a:p>
            <a:pPr>
              <a:spcBef>
                <a:spcPct val="0"/>
              </a:spcBef>
            </a:pPr>
            <a:endParaRPr lang="en-US" altLang="en-US" sz="2200" dirty="0"/>
          </a:p>
          <a:p>
            <a:pPr>
              <a:spcBef>
                <a:spcPct val="0"/>
              </a:spcBef>
            </a:pPr>
            <a:r>
              <a:rPr lang="en-US" altLang="en-US" sz="2200" dirty="0"/>
              <a:t>Evidence required is similar to that required to prove drunkenness</a:t>
            </a:r>
          </a:p>
          <a:p>
            <a:pPr>
              <a:spcBef>
                <a:spcPct val="0"/>
              </a:spcBef>
            </a:pPr>
            <a:endParaRPr lang="en-US" altLang="en-US" sz="2200" dirty="0"/>
          </a:p>
          <a:p>
            <a:pPr>
              <a:spcBef>
                <a:spcPct val="0"/>
              </a:spcBef>
            </a:pPr>
            <a:r>
              <a:rPr lang="en-US" altLang="en-US" sz="2200" dirty="0"/>
              <a:t>Doctor’s opinion and your observations will be important</a:t>
            </a:r>
          </a:p>
          <a:p>
            <a:pPr marL="0"/>
            <a:endParaRPr lang="en-US" sz="2200" dirty="0"/>
          </a:p>
        </p:txBody>
      </p:sp>
      <p:pic>
        <p:nvPicPr>
          <p:cNvPr id="17410" name="Picture 2" descr="Driving Whilst Unfit Through Drugs or Drink | Driving Defences">
            <a:extLst>
              <a:ext uri="{FF2B5EF4-FFF2-40B4-BE49-F238E27FC236}">
                <a16:creationId xmlns:a16="http://schemas.microsoft.com/office/drawing/2014/main" id="{9684BEB6-9D87-8E4A-B94E-BFFB5EE22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994" y="2286000"/>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4102" y="1584958"/>
            <a:ext cx="5355436" cy="4401205"/>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0" y="283045"/>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Section 5 Road Traffic Act 1988: Defence</a:t>
            </a:r>
          </a:p>
        </p:txBody>
      </p:sp>
      <p:pic>
        <p:nvPicPr>
          <p:cNvPr id="19460" name="Picture 4" descr="VILAS COUNTY TEEN COURT – Extension Vilas County">
            <a:extLst>
              <a:ext uri="{FF2B5EF4-FFF2-40B4-BE49-F238E27FC236}">
                <a16:creationId xmlns:a16="http://schemas.microsoft.com/office/drawing/2014/main" id="{4690AA7E-1B10-7C4E-9333-20F4965DE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168" y="1584958"/>
            <a:ext cx="3758704" cy="366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463138" y="1272961"/>
            <a:ext cx="10455071"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0" indent="0">
              <a:buNone/>
              <a:defRPr/>
            </a:pPr>
            <a:endParaRPr lang="en-GB" sz="2400" dirty="0">
              <a:solidFill>
                <a:srgbClr val="002060"/>
              </a:solidFill>
            </a:endParaRPr>
          </a:p>
          <a:p>
            <a:pPr marL="0" indent="0">
              <a:buNone/>
              <a:defRPr/>
            </a:pPr>
            <a:r>
              <a:rPr lang="en-GB" sz="2400" dirty="0">
                <a:solidFill>
                  <a:srgbClr val="002060"/>
                </a:solidFill>
              </a:rPr>
              <a:t>b)   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463138" y="4616335"/>
            <a:ext cx="10455071"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chemeClr val="bg1"/>
                </a:solidFill>
                <a:latin typeface="+mn-lt"/>
                <a:ea typeface="+mn-ea"/>
              </a:rPr>
              <a:t>Police Officers can only test 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Tests</a:t>
            </a:r>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Indicates if proportion of alcohol in breath exceeds the prescribed limit</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Alcohol Consumed after the Event</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the driver drinks alcohol  while still driving </a:t>
            </a:r>
          </a:p>
          <a:p>
            <a:pPr>
              <a:lnSpc>
                <a:spcPct val="90000"/>
              </a:lnSpc>
              <a:spcBef>
                <a:spcPct val="0"/>
              </a:spcBef>
              <a:spcAft>
                <a:spcPts val="600"/>
              </a:spcAft>
              <a:buNone/>
            </a:pPr>
            <a:r>
              <a:rPr lang="en-US" altLang="en-US" sz="2000" dirty="0">
                <a:solidFill>
                  <a:schemeClr val="tx1"/>
                </a:solidFill>
                <a:latin typeface="+mn-lt"/>
                <a:ea typeface="+mn-ea"/>
              </a:rPr>
              <a:t>(**</a:t>
            </a:r>
            <a:r>
              <a:rPr lang="en-US" altLang="en-US" sz="2000" b="1" dirty="0">
                <a:solidFill>
                  <a:schemeClr val="tx1"/>
                </a:solidFill>
                <a:latin typeface="+mn-lt"/>
                <a:ea typeface="+mn-ea"/>
              </a:rPr>
              <a:t>Remember</a:t>
            </a:r>
            <a:r>
              <a:rPr lang="en-US" altLang="en-US" sz="2000" dirty="0">
                <a:solidFill>
                  <a:schemeClr val="tx1"/>
                </a:solidFill>
                <a:latin typeface="+mn-lt"/>
                <a:ea typeface="+mn-ea"/>
              </a:rPr>
              <a:t> to wait </a:t>
            </a:r>
            <a:r>
              <a:rPr lang="en-US" altLang="en-US" sz="2000" b="1" dirty="0">
                <a:solidFill>
                  <a:schemeClr val="tx1"/>
                </a:solidFill>
                <a:latin typeface="+mn-lt"/>
                <a:ea typeface="+mn-ea"/>
              </a:rPr>
              <a:t>20 mins </a:t>
            </a:r>
            <a:r>
              <a:rPr lang="en-US" altLang="en-US" sz="2000" dirty="0">
                <a:solidFill>
                  <a:schemeClr val="tx1"/>
                </a:solidFill>
                <a:latin typeface="+mn-lt"/>
                <a:ea typeface="+mn-ea"/>
              </a:rPr>
              <a:t>from time of last drink**)</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has stopped driving then try and prevent them from drinking.</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alleges they have had a drink since the incident gather evidence to assist with ‘back calculation’.</a:t>
            </a:r>
          </a:p>
        </p:txBody>
      </p:sp>
      <p:pic>
        <p:nvPicPr>
          <p:cNvPr id="25602" name="Picture 2" descr="Can you smoke or eat while driving and other driving myths answered | RAC  Drive">
            <a:extLst>
              <a:ext uri="{FF2B5EF4-FFF2-40B4-BE49-F238E27FC236}">
                <a16:creationId xmlns:a16="http://schemas.microsoft.com/office/drawing/2014/main" id="{B15F0612-8958-7446-92E8-A9F8AB2A0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66" r="2232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4601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Impairment Tests</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Unfit to drive through drink or drugs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Series of physical and psychomotor tests administered by specially trained officers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Test may be carried out at the scene or at a police station</a:t>
            </a:r>
          </a:p>
        </p:txBody>
      </p:sp>
      <p:pic>
        <p:nvPicPr>
          <p:cNvPr id="8" name="Picture 2" descr="\\Client\G$\CKP Images\Traffic\Field impairment test.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952" r="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1960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F3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Preliminary Drug Tests</a:t>
            </a: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Drug-driving limits and roadside testing to be introduced - BBC News">
            <a:extLst>
              <a:ext uri="{FF2B5EF4-FFF2-40B4-BE49-F238E27FC236}">
                <a16:creationId xmlns:a16="http://schemas.microsoft.com/office/drawing/2014/main" id="{8C3BDBE7-9D33-AC46-926C-3030A6C668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4"/>
          <p:cNvSpPr txBox="1">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Sweat or saliva samples</a:t>
            </a: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3600" dirty="0">
              <a:solidFill>
                <a:srgbClr val="FFFFFF"/>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3600" dirty="0">
                <a:solidFill>
                  <a:srgbClr val="FFFFFF"/>
                </a:solidFill>
                <a:latin typeface="+mn-lt"/>
                <a:ea typeface="+mn-ea"/>
              </a:rPr>
              <a:t>Test may be administered at the scene or at a police station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Section 6(6) Road Traffic Act 1988</a:t>
            </a:r>
          </a:p>
        </p:txBody>
      </p:sp>
      <p:pic>
        <p:nvPicPr>
          <p:cNvPr id="27650" name="Picture 2" descr="119 drunk drivers arrested within 24 hours">
            <a:extLst>
              <a:ext uri="{FF2B5EF4-FFF2-40B4-BE49-F238E27FC236}">
                <a16:creationId xmlns:a16="http://schemas.microsoft.com/office/drawing/2014/main" id="{93144102-5435-4A4B-A353-767AFBBC9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2" r="3506"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5"/>
          <p:cNvSpPr txBox="1">
            <a:spLocks noChangeArrowheads="1"/>
          </p:cNvSpPr>
          <p:nvPr/>
        </p:nvSpPr>
        <p:spPr bwMode="auto">
          <a:xfrm>
            <a:off x="7534486" y="1966012"/>
            <a:ext cx="3803904"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2200" dirty="0">
                <a:solidFill>
                  <a:schemeClr val="tx1"/>
                </a:solidFill>
                <a:latin typeface="+mn-lt"/>
                <a:ea typeface="+mn-ea"/>
              </a:rPr>
              <a:t>A person commits an offence if, without </a:t>
            </a:r>
            <a:r>
              <a:rPr lang="en-US" altLang="en-US" sz="2200" b="1" dirty="0">
                <a:solidFill>
                  <a:schemeClr val="tx1"/>
                </a:solidFill>
                <a:latin typeface="+mn-lt"/>
                <a:ea typeface="+mn-ea"/>
              </a:rPr>
              <a:t>reasonable excuse, </a:t>
            </a:r>
            <a:r>
              <a:rPr lang="en-US" altLang="en-US" sz="2200" dirty="0">
                <a:solidFill>
                  <a:schemeClr val="tx1"/>
                </a:solidFill>
                <a:latin typeface="+mn-lt"/>
                <a:ea typeface="+mn-ea"/>
              </a:rPr>
              <a:t>they </a:t>
            </a:r>
            <a:r>
              <a:rPr lang="en-US" altLang="en-US" sz="2200" dirty="0">
                <a:latin typeface="+mn-lt"/>
                <a:ea typeface="+mn-ea"/>
              </a:rPr>
              <a:t>fail to co-operate </a:t>
            </a:r>
            <a:r>
              <a:rPr lang="en-US" altLang="en-US" sz="2200" dirty="0">
                <a:solidFill>
                  <a:schemeClr val="tx1"/>
                </a:solidFill>
                <a:latin typeface="+mn-lt"/>
                <a:ea typeface="+mn-ea"/>
              </a:rPr>
              <a:t>with a preliminary test in pursuance of a requirement imposed under this section.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27652" name="Picture 4" descr="Niton Equipment 999 Hiatt Rigid Handcuffs Nickel Police, Security, Tactical  Kit, Clothing &amp; Footwear">
            <a:extLst>
              <a:ext uri="{FF2B5EF4-FFF2-40B4-BE49-F238E27FC236}">
                <a16:creationId xmlns:a16="http://schemas.microsoft.com/office/drawing/2014/main" id="{C64CF007-BFA0-724F-8D90-13EAA7646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4139" y="139647"/>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BD2E876-1972-DF46-82F3-9E2B63A21841}"/>
              </a:ext>
            </a:extLst>
          </p:cNvPr>
          <p:cNvSpPr txBox="1"/>
          <p:nvPr/>
        </p:nvSpPr>
        <p:spPr>
          <a:xfrm>
            <a:off x="7918704" y="5626197"/>
            <a:ext cx="3292433" cy="1415772"/>
          </a:xfrm>
          <a:prstGeom prst="rect">
            <a:avLst/>
          </a:prstGeom>
          <a:noFill/>
        </p:spPr>
        <p:txBody>
          <a:bodyPr wrap="square">
            <a:spAutoFit/>
          </a:bodyPr>
          <a:lstStyle/>
          <a:p>
            <a:pPr algn="ctr" eaLnBrk="0" fontAlgn="base" hangingPunct="0">
              <a:spcBef>
                <a:spcPct val="30000"/>
              </a:spcBef>
              <a:spcAft>
                <a:spcPct val="0"/>
              </a:spcAft>
              <a:defRPr/>
            </a:pPr>
            <a:r>
              <a:rPr lang="en-GB" altLang="en-US" sz="18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3200" dirty="0">
              <a:ea typeface="ＭＳ Ｐゴシック" panose="020B0600070205080204" pitchFamily="34" charset="-128"/>
            </a:endParaRPr>
          </a:p>
        </p:txBody>
      </p:sp>
    </p:spTree>
    <p:extLst>
      <p:ext uri="{BB962C8B-B14F-4D97-AF65-F5344CB8AC3E}">
        <p14:creationId xmlns:p14="http://schemas.microsoft.com/office/powerpoint/2010/main" val="28814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1678675" y="1753491"/>
            <a:ext cx="48071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Physical or mental inability to undertake the test</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Unable to understand the requirement to take the test</a:t>
            </a:r>
          </a:p>
        </p:txBody>
      </p:sp>
      <p:pic>
        <p:nvPicPr>
          <p:cNvPr id="10" name="Picture 2" descr="\\Client\G$\CKP Images\Searching Individuals\Reasonable 1.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t="35198"/>
          <a:stretch/>
        </p:blipFill>
        <p:spPr bwMode="auto">
          <a:xfrm rot="1493688">
            <a:off x="6834988" y="1992501"/>
            <a:ext cx="4456788" cy="29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0" y="267271"/>
            <a:ext cx="8280920" cy="584775"/>
          </a:xfrm>
          <a:prstGeom prst="rect">
            <a:avLst/>
          </a:prstGeom>
          <a:solidFill>
            <a:srgbClr val="7030A0"/>
          </a:solidFill>
        </p:spPr>
        <p:txBody>
          <a:bodyPr wrap="square" rtlCol="0">
            <a:spAutoFit/>
          </a:bodyPr>
          <a:lstStyle/>
          <a:p>
            <a:pPr algn="ctr"/>
            <a:r>
              <a:rPr lang="en-GB" sz="3200" b="1" dirty="0">
                <a:solidFill>
                  <a:schemeClr val="bg1"/>
                </a:solidFill>
              </a:rPr>
              <a:t>‘Reasonable Excuse’</a:t>
            </a:r>
          </a:p>
        </p:txBody>
      </p:sp>
    </p:spTree>
    <p:extLst>
      <p:ext uri="{BB962C8B-B14F-4D97-AF65-F5344CB8AC3E}">
        <p14:creationId xmlns:p14="http://schemas.microsoft.com/office/powerpoint/2010/main" val="104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2" name="TextBox 4"/>
          <p:cNvSpPr txBox="1">
            <a:spLocks noChangeArrowheads="1"/>
          </p:cNvSpPr>
          <p:nvPr/>
        </p:nvSpPr>
        <p:spPr bwMode="auto">
          <a:xfrm>
            <a:off x="183148" y="2052387"/>
            <a:ext cx="713205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 constable may arrest a person without warrant if, as a result of a preliminary breath test, the constable</a:t>
            </a:r>
            <a:r>
              <a:rPr lang="en-GB" altLang="en-US" sz="3200" b="1" dirty="0">
                <a:solidFill>
                  <a:srgbClr val="002060"/>
                </a:solidFill>
                <a:latin typeface="+mn-lt"/>
                <a:cs typeface="Arial" panose="020B0604020202020204" pitchFamily="34" charset="0"/>
              </a:rPr>
              <a:t> </a:t>
            </a:r>
            <a:r>
              <a:rPr lang="en-GB" altLang="en-US" sz="3200" b="1" dirty="0">
                <a:solidFill>
                  <a:srgbClr val="FF0000"/>
                </a:solidFill>
                <a:latin typeface="+mn-lt"/>
                <a:cs typeface="Arial" panose="020B0604020202020204" pitchFamily="34" charset="0"/>
              </a:rPr>
              <a:t>reasonably suspects </a:t>
            </a:r>
            <a:r>
              <a:rPr lang="en-GB" altLang="en-US" sz="3200" dirty="0">
                <a:solidFill>
                  <a:srgbClr val="002060"/>
                </a:solidFill>
                <a:latin typeface="+mn-lt"/>
                <a:cs typeface="Arial" panose="020B0604020202020204" pitchFamily="34" charset="0"/>
              </a:rPr>
              <a:t>that the proportion of alcohol in the person’s breath or blood </a:t>
            </a:r>
            <a:r>
              <a:rPr lang="en-GB" altLang="en-US" sz="3200" b="1" dirty="0">
                <a:solidFill>
                  <a:srgbClr val="FF0000"/>
                </a:solidFill>
                <a:latin typeface="+mn-lt"/>
                <a:cs typeface="Arial" panose="020B0604020202020204" pitchFamily="34" charset="0"/>
              </a:rPr>
              <a:t>exceeds the prescribed limit</a:t>
            </a:r>
          </a:p>
        </p:txBody>
      </p:sp>
      <p:sp>
        <p:nvSpPr>
          <p:cNvPr id="7" name="TextBox 6"/>
          <p:cNvSpPr txBox="1"/>
          <p:nvPr/>
        </p:nvSpPr>
        <p:spPr>
          <a:xfrm>
            <a:off x="0" y="279145"/>
            <a:ext cx="8280920" cy="584775"/>
          </a:xfrm>
          <a:prstGeom prst="rect">
            <a:avLst/>
          </a:prstGeom>
          <a:solidFill>
            <a:srgbClr val="7030A0"/>
          </a:solidFill>
        </p:spPr>
        <p:txBody>
          <a:bodyPr wrap="square" rtlCol="0">
            <a:spAutoFit/>
          </a:bodyPr>
          <a:lstStyle/>
          <a:p>
            <a:pPr algn="ctr"/>
            <a:r>
              <a:rPr lang="en-GB" sz="3200" b="1" dirty="0">
                <a:solidFill>
                  <a:schemeClr val="bg1"/>
                </a:solidFill>
              </a:rPr>
              <a:t>Powers of Arrest</a:t>
            </a:r>
          </a:p>
        </p:txBody>
      </p:sp>
      <p:sp>
        <p:nvSpPr>
          <p:cNvPr id="2" name="Rectangle 1"/>
          <p:cNvSpPr/>
          <p:nvPr/>
        </p:nvSpPr>
        <p:spPr>
          <a:xfrm>
            <a:off x="342490" y="5795399"/>
            <a:ext cx="4651530" cy="461665"/>
          </a:xfrm>
          <a:prstGeom prst="rect">
            <a:avLst/>
          </a:prstGeom>
          <a:solidFill>
            <a:srgbClr val="7030A0"/>
          </a:solidFill>
          <a:ln>
            <a:solidFill>
              <a:schemeClr val="tx1"/>
            </a:solidFill>
          </a:ln>
        </p:spPr>
        <p:txBody>
          <a:bodyPr wrap="none">
            <a:spAutoFit/>
          </a:bodyPr>
          <a:lstStyle/>
          <a:p>
            <a:r>
              <a:rPr lang="en-GB" altLang="en-US" sz="2400" b="1" dirty="0">
                <a:solidFill>
                  <a:schemeClr val="bg1"/>
                </a:solidFill>
                <a:cs typeface="Arial" panose="020B0604020202020204" pitchFamily="34" charset="0"/>
              </a:rPr>
              <a:t>Section 6D(1) Road Traffic Act 1988</a:t>
            </a:r>
            <a:endParaRPr lang="en-GB" sz="2400" b="1" dirty="0">
              <a:solidFill>
                <a:schemeClr val="bg1"/>
              </a:solidFill>
            </a:endParaRPr>
          </a:p>
        </p:txBody>
      </p:sp>
      <p:pic>
        <p:nvPicPr>
          <p:cNvPr id="28674" name="Picture 2" descr="Handcuffs Batons Restraint Equipment - TCH UK - Total Control Handcuffs">
            <a:extLst>
              <a:ext uri="{FF2B5EF4-FFF2-40B4-BE49-F238E27FC236}">
                <a16:creationId xmlns:a16="http://schemas.microsoft.com/office/drawing/2014/main" id="{F0E7D130-5E02-304E-A445-9DF6FC09B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672" y="219710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46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7" name="TextBox 4"/>
          <p:cNvSpPr txBox="1">
            <a:spLocks noChangeArrowheads="1"/>
          </p:cNvSpPr>
          <p:nvPr/>
        </p:nvSpPr>
        <p:spPr bwMode="auto">
          <a:xfrm>
            <a:off x="313776" y="1659285"/>
            <a:ext cx="743989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A constable may arrest a person without warrant if, </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person </a:t>
            </a:r>
            <a:r>
              <a:rPr lang="en-GB" altLang="en-US" sz="2800" dirty="0">
                <a:solidFill>
                  <a:srgbClr val="FF0000"/>
                </a:solidFill>
                <a:latin typeface="+mn-lt"/>
                <a:cs typeface="Arial" panose="020B0604020202020204" pitchFamily="34" charset="0"/>
              </a:rPr>
              <a:t>fails to co-operate </a:t>
            </a:r>
            <a:r>
              <a:rPr lang="en-GB" altLang="en-US" sz="2800" b="0" dirty="0">
                <a:solidFill>
                  <a:srgbClr val="002060"/>
                </a:solidFill>
                <a:latin typeface="+mn-lt"/>
                <a:cs typeface="Arial" panose="020B0604020202020204" pitchFamily="34" charset="0"/>
              </a:rPr>
              <a:t>with a preliminary test in pursuance of a requirement imposed under Sec 6</a:t>
            </a:r>
          </a:p>
          <a:p>
            <a:pPr algn="ctr" eaLnBrk="1" hangingPunct="1">
              <a:spcBef>
                <a:spcPct val="0"/>
              </a:spcBef>
              <a:buFontTx/>
              <a:buNone/>
            </a:pPr>
            <a:r>
              <a:rPr lang="en-GB" altLang="en-US" sz="2800" dirty="0">
                <a:solidFill>
                  <a:srgbClr val="FF0000"/>
                </a:solidFill>
                <a:latin typeface="+mn-lt"/>
                <a:cs typeface="Arial" panose="020B0604020202020204" pitchFamily="34" charset="0"/>
              </a:rPr>
              <a:t>and</a:t>
            </a: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constable </a:t>
            </a:r>
            <a:r>
              <a:rPr lang="en-GB" altLang="en-US" sz="2800" dirty="0">
                <a:solidFill>
                  <a:srgbClr val="FF0000"/>
                </a:solidFill>
                <a:latin typeface="+mn-lt"/>
                <a:cs typeface="Arial" panose="020B0604020202020204" pitchFamily="34" charset="0"/>
              </a:rPr>
              <a:t>reasonably suspects </a:t>
            </a:r>
            <a:r>
              <a:rPr lang="en-GB" altLang="en-US" sz="2800" b="0" dirty="0">
                <a:solidFill>
                  <a:srgbClr val="002060"/>
                </a:solidFill>
                <a:latin typeface="+mn-lt"/>
                <a:cs typeface="Arial" panose="020B0604020202020204" pitchFamily="34" charset="0"/>
              </a:rPr>
              <a:t>that the person has alcohol or a drug in his body or is under the influence of a drug</a:t>
            </a:r>
          </a:p>
        </p:txBody>
      </p:sp>
      <p:sp>
        <p:nvSpPr>
          <p:cNvPr id="8" name="TextBox 7"/>
          <p:cNvSpPr txBox="1"/>
          <p:nvPr/>
        </p:nvSpPr>
        <p:spPr>
          <a:xfrm>
            <a:off x="0" y="383138"/>
            <a:ext cx="8280920" cy="646331"/>
          </a:xfrm>
          <a:prstGeom prst="rect">
            <a:avLst/>
          </a:prstGeom>
          <a:solidFill>
            <a:srgbClr val="7030A0"/>
          </a:solidFill>
        </p:spPr>
        <p:txBody>
          <a:bodyPr wrap="square" rtlCol="0">
            <a:spAutoFit/>
          </a:bodyPr>
          <a:lstStyle/>
          <a:p>
            <a:pPr algn="ctr"/>
            <a:r>
              <a:rPr lang="en-GB" sz="3600" b="1" dirty="0">
                <a:solidFill>
                  <a:schemeClr val="bg1"/>
                </a:solidFill>
              </a:rPr>
              <a:t>Powers of Arrest</a:t>
            </a:r>
          </a:p>
        </p:txBody>
      </p:sp>
      <p:sp>
        <p:nvSpPr>
          <p:cNvPr id="2" name="Rectangle 1"/>
          <p:cNvSpPr/>
          <p:nvPr/>
        </p:nvSpPr>
        <p:spPr>
          <a:xfrm>
            <a:off x="1814695" y="6318714"/>
            <a:ext cx="4651530" cy="461665"/>
          </a:xfrm>
          <a:prstGeom prst="rect">
            <a:avLst/>
          </a:prstGeom>
          <a:solidFill>
            <a:srgbClr val="7030A0"/>
          </a:solidFill>
          <a:ln>
            <a:solidFill>
              <a:schemeClr val="tx1"/>
            </a:solidFill>
          </a:ln>
        </p:spPr>
        <p:txBody>
          <a:bodyPr wrap="none">
            <a:spAutoFit/>
          </a:bodyPr>
          <a:lstStyle/>
          <a:p>
            <a:pPr algn="ctr">
              <a:spcBef>
                <a:spcPct val="0"/>
              </a:spcBef>
            </a:pPr>
            <a:r>
              <a:rPr lang="en-GB" altLang="en-US" sz="2400" b="1" dirty="0">
                <a:solidFill>
                  <a:schemeClr val="bg1"/>
                </a:solidFill>
                <a:cs typeface="Arial" panose="020B0604020202020204" pitchFamily="34" charset="0"/>
              </a:rPr>
              <a:t>Section 6D(2) Road Traffic Act 1988</a:t>
            </a:r>
          </a:p>
        </p:txBody>
      </p:sp>
      <p:pic>
        <p:nvPicPr>
          <p:cNvPr id="29698" name="Picture 2" descr="Handcuffs on the Belt of a UK Security G... | Stock Video | Pond5">
            <a:extLst>
              <a:ext uri="{FF2B5EF4-FFF2-40B4-BE49-F238E27FC236}">
                <a16:creationId xmlns:a16="http://schemas.microsoft.com/office/drawing/2014/main" id="{97CC16B1-0485-F745-844C-C0B946BF1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0688" y="2083659"/>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82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699049" y="1329360"/>
            <a:ext cx="6347161"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lang="en-GB" sz="2400" dirty="0">
                <a:solidFill>
                  <a:srgbClr val="002060"/>
                </a:solidFill>
              </a:rPr>
              <a:t>BLOOD or URINE can </a:t>
            </a:r>
            <a:r>
              <a:rPr lang="en-GB" sz="2400" b="1" dirty="0">
                <a:solidFill>
                  <a:srgbClr val="FF0000"/>
                </a:solidFill>
              </a:rPr>
              <a:t>only</a:t>
            </a:r>
            <a:r>
              <a:rPr lang="en-GB" sz="2400" dirty="0">
                <a:solidFill>
                  <a:srgbClr val="FF0000"/>
                </a:solidFill>
              </a:rPr>
              <a:t> </a:t>
            </a:r>
            <a:r>
              <a:rPr lang="en-GB" sz="2400" dirty="0">
                <a:solidFill>
                  <a:srgbClr val="002060"/>
                </a:solidFill>
              </a:rPr>
              <a:t>be required where:</a:t>
            </a:r>
          </a:p>
          <a:p>
            <a:pPr>
              <a:lnSpc>
                <a:spcPct val="100000"/>
              </a:lnSpc>
              <a:defRPr/>
            </a:pPr>
            <a:r>
              <a:rPr lang="en-GB" sz="2400" dirty="0">
                <a:solidFill>
                  <a:srgbClr val="002060"/>
                </a:solidFill>
              </a:rPr>
              <a:t>The constable making the requirement has reasonable cause to believe that for medical reasons a specimen of breath could/should not be provided</a:t>
            </a:r>
          </a:p>
          <a:p>
            <a:pPr>
              <a:lnSpc>
                <a:spcPct val="100000"/>
              </a:lnSpc>
              <a:defRPr/>
            </a:pPr>
            <a:r>
              <a:rPr lang="en-GB" sz="2400" dirty="0">
                <a:solidFill>
                  <a:srgbClr val="002060"/>
                </a:solidFill>
              </a:rPr>
              <a:t>An approved device is not available at the police station or is not practical to use such a device</a:t>
            </a:r>
          </a:p>
          <a:p>
            <a:pPr>
              <a:lnSpc>
                <a:spcPct val="100000"/>
              </a:lnSpc>
              <a:defRPr/>
            </a:pPr>
            <a:r>
              <a:rPr lang="en-GB" sz="2400" dirty="0">
                <a:solidFill>
                  <a:srgbClr val="002060"/>
                </a:solidFill>
              </a:rPr>
              <a:t>An approved device has been used but the constable has reasonable cause to believe that the readings produced are unreliable</a:t>
            </a:r>
          </a:p>
        </p:txBody>
      </p:sp>
      <p:sp>
        <p:nvSpPr>
          <p:cNvPr id="7" name="TextBox 6"/>
          <p:cNvSpPr txBox="1"/>
          <p:nvPr/>
        </p:nvSpPr>
        <p:spPr>
          <a:xfrm>
            <a:off x="0" y="19604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0072"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58209" y="1846076"/>
            <a:ext cx="7693261" cy="39259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BLOOD or URINE can </a:t>
            </a:r>
            <a:r>
              <a:rPr lang="en-GB" sz="2400" b="1" dirty="0">
                <a:solidFill>
                  <a:srgbClr val="FF0000"/>
                </a:solidFill>
              </a:rPr>
              <a:t>only</a:t>
            </a:r>
            <a:r>
              <a:rPr lang="en-GB" sz="2400" dirty="0">
                <a:solidFill>
                  <a:srgbClr val="002060"/>
                </a:solidFill>
              </a:rPr>
              <a:t> be required where:</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A preliminary drug test has been administered and the constable has reasonable cause to believe that the person has a drug in his/her body</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The suspected offence is one under Sec 3A, 4 or 5A and a medical practitioner has advised that the condition of  person required to provide a specimen might be due to some drug.</a:t>
            </a:r>
          </a:p>
        </p:txBody>
      </p:sp>
      <p:sp>
        <p:nvSpPr>
          <p:cNvPr id="7" name="TextBox 6"/>
          <p:cNvSpPr txBox="1"/>
          <p:nvPr/>
        </p:nvSpPr>
        <p:spPr>
          <a:xfrm>
            <a:off x="0" y="41391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470" y="1846076"/>
            <a:ext cx="35052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TextBox 10"/>
          <p:cNvSpPr txBox="1"/>
          <p:nvPr/>
        </p:nvSpPr>
        <p:spPr>
          <a:xfrm>
            <a:off x="5745274" y="450426"/>
            <a:ext cx="605663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Police Station Procedure</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00" r="321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34330" y="2279018"/>
            <a:ext cx="3978450" cy="3375920"/>
          </a:xfrm>
          <a:prstGeom prst="rect">
            <a:avLst/>
          </a:prstGeom>
        </p:spPr>
        <p:txBody>
          <a:bodyPr vert="horz" lIns="91440" tIns="45720" rIns="91440" bIns="45720" rtlCol="0" anchor="t">
            <a:normAutofit/>
          </a:bodyPr>
          <a:lstStyle/>
          <a:p>
            <a:pPr>
              <a:lnSpc>
                <a:spcPct val="90000"/>
              </a:lnSpc>
              <a:spcAft>
                <a:spcPts val="600"/>
              </a:spcAft>
            </a:pPr>
            <a:r>
              <a:rPr lang="en-US" altLang="en-US" dirty="0"/>
              <a:t>If a specimen of breath is provided and the reading is in excess of the prescribed limit (35 micrograms) but contains </a:t>
            </a:r>
            <a:r>
              <a:rPr lang="en-US" altLang="en-US" b="1" dirty="0"/>
              <a:t>NO MORE THAN </a:t>
            </a:r>
            <a:r>
              <a:rPr lang="en-US" altLang="en-US" dirty="0"/>
              <a:t>50 micrograms of alcohol in 100 milliliters of breath.</a:t>
            </a:r>
          </a:p>
          <a:p>
            <a:pPr indent="-228600">
              <a:lnSpc>
                <a:spcPct val="90000"/>
              </a:lnSpc>
              <a:spcAft>
                <a:spcPts val="600"/>
              </a:spcAft>
              <a:buFont typeface="Arial" panose="020B0604020202020204" pitchFamily="34" charset="0"/>
              <a:buChar char="•"/>
            </a:pPr>
            <a:endParaRPr lang="en-US" altLang="en-US" dirty="0"/>
          </a:p>
          <a:p>
            <a:pPr>
              <a:lnSpc>
                <a:spcPct val="90000"/>
              </a:lnSpc>
              <a:spcAft>
                <a:spcPts val="600"/>
              </a:spcAft>
            </a:pPr>
            <a:r>
              <a:rPr lang="en-US" altLang="en-US" dirty="0"/>
              <a:t>The suspect will be given the option of replacing the breath test reading with a  specimen of blood or urine.</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4E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sp>
        <p:nvSpPr>
          <p:cNvPr id="1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7">
            <a:extLst>
              <a:ext uri="{FF2B5EF4-FFF2-40B4-BE49-F238E27FC236}">
                <a16:creationId xmlns:a16="http://schemas.microsoft.com/office/drawing/2014/main" id="{0BEEED35-A581-9B4F-A2CA-1CFDE07D174F}"/>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Important Considerations</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840" r="30829"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5297762" y="2706624"/>
            <a:ext cx="6251110"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Consent </a:t>
            </a:r>
            <a:r>
              <a:rPr lang="en-US" altLang="en-US" sz="2200" b="1">
                <a:solidFill>
                  <a:schemeClr val="tx1"/>
                </a:solidFill>
                <a:latin typeface="+mn-lt"/>
                <a:ea typeface="+mn-ea"/>
              </a:rPr>
              <a:t>must</a:t>
            </a:r>
            <a:r>
              <a:rPr lang="en-US" altLang="en-US" sz="22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Sample </a:t>
            </a:r>
            <a:r>
              <a:rPr lang="en-US" altLang="en-US" sz="2200" b="1">
                <a:solidFill>
                  <a:schemeClr val="tx1"/>
                </a:solidFill>
                <a:latin typeface="+mn-lt"/>
                <a:ea typeface="+mn-ea"/>
              </a:rPr>
              <a:t>must</a:t>
            </a:r>
            <a:r>
              <a:rPr lang="en-US" altLang="en-US" sz="22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If sample is obtained by another medical practitioner it </a:t>
            </a:r>
            <a:r>
              <a:rPr lang="en-US" altLang="en-US" sz="2200" b="1">
                <a:solidFill>
                  <a:schemeClr val="tx1"/>
                </a:solidFill>
                <a:latin typeface="+mn-lt"/>
                <a:ea typeface="+mn-ea"/>
              </a:rPr>
              <a:t>MUST NOT </a:t>
            </a:r>
            <a:r>
              <a:rPr lang="en-US" altLang="en-US" sz="2200" b="0">
                <a:solidFill>
                  <a:schemeClr val="tx1"/>
                </a:solidFill>
                <a:latin typeface="+mn-lt"/>
                <a:ea typeface="+mn-ea"/>
              </a:rPr>
              <a:t>be the person in charge of and responsible for the care of the casualty</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7C640909-90E2-4DC4-B4C9-24B45E25E26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964FCE90-9E68-4E57-A55F-F6393FDBC0F2}"/>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2388</Words>
  <Application>Microsoft Office PowerPoint</Application>
  <PresentationFormat>Widescreen</PresentationFormat>
  <Paragraphs>317</Paragraphs>
  <Slides>36</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ＭＳ Ｐゴシック</vt:lpstr>
      <vt:lpstr>Arial</vt:lpstr>
      <vt:lpstr>Calibri</vt:lpstr>
      <vt:lpstr>Calibri Light</vt:lpstr>
      <vt:lpstr>Office Theme</vt:lpstr>
      <vt:lpstr>PowerPoint Presentation</vt:lpstr>
      <vt:lpstr>Today’s Learning Outcomes </vt:lpstr>
      <vt:lpstr>Drink / Drug Driving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&amp; Examination</dc:title>
  <dc:creator>Rhiannon Lloyd</dc:creator>
  <cp:lastModifiedBy>Kelly Andrews</cp:lastModifiedBy>
  <cp:revision>13</cp:revision>
  <dcterms:created xsi:type="dcterms:W3CDTF">2022-02-14T20:17:29Z</dcterms:created>
  <dcterms:modified xsi:type="dcterms:W3CDTF">2025-03-12T11:33:37Z</dcterms:modified>
</cp:coreProperties>
</file>