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sldIdLst>
    <p:sldId id="293" r:id="rId2"/>
    <p:sldId id="258" r:id="rId3"/>
    <p:sldId id="265" r:id="rId4"/>
    <p:sldId id="266" r:id="rId5"/>
    <p:sldId id="276" r:id="rId6"/>
    <p:sldId id="281" r:id="rId7"/>
    <p:sldId id="277" r:id="rId8"/>
    <p:sldId id="278" r:id="rId9"/>
    <p:sldId id="279" r:id="rId10"/>
    <p:sldId id="280" r:id="rId11"/>
    <p:sldId id="262" r:id="rId12"/>
    <p:sldId id="264" r:id="rId13"/>
    <p:sldId id="261" r:id="rId14"/>
    <p:sldId id="268" r:id="rId15"/>
    <p:sldId id="271" r:id="rId16"/>
    <p:sldId id="270" r:id="rId17"/>
    <p:sldId id="272" r:id="rId18"/>
    <p:sldId id="260" r:id="rId19"/>
    <p:sldId id="273" r:id="rId20"/>
    <p:sldId id="282" r:id="rId21"/>
    <p:sldId id="283" r:id="rId22"/>
    <p:sldId id="284" r:id="rId23"/>
    <p:sldId id="286" r:id="rId24"/>
    <p:sldId id="287" r:id="rId25"/>
    <p:sldId id="288" r:id="rId26"/>
    <p:sldId id="285" r:id="rId27"/>
    <p:sldId id="274" r:id="rId28"/>
    <p:sldId id="275" r:id="rId29"/>
    <p:sldId id="263" r:id="rId30"/>
    <p:sldId id="289" r:id="rId31"/>
    <p:sldId id="290" r:id="rId32"/>
    <p:sldId id="291"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04" autoAdjust="0"/>
    <p:restoredTop sz="94660"/>
  </p:normalViewPr>
  <p:slideViewPr>
    <p:cSldViewPr snapToGrid="0">
      <p:cViewPr varScale="1">
        <p:scale>
          <a:sx n="114" d="100"/>
          <a:sy n="114" d="100"/>
        </p:scale>
        <p:origin x="240" y="102"/>
      </p:cViewPr>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B70C4E-A02B-4E21-BF7C-33DFCAF100D0}" type="doc">
      <dgm:prSet loTypeId="urn:microsoft.com/office/officeart/2008/layout/LinedList" loCatId="list" qsTypeId="urn:microsoft.com/office/officeart/2005/8/quickstyle/simple5" qsCatId="simple" csTypeId="urn:microsoft.com/office/officeart/2005/8/colors/accent1_2" csCatId="accent1" phldr="1"/>
      <dgm:spPr/>
      <dgm:t>
        <a:bodyPr/>
        <a:lstStyle/>
        <a:p>
          <a:endParaRPr lang="en-US"/>
        </a:p>
      </dgm:t>
    </dgm:pt>
    <dgm:pt modelId="{7A5377C2-DE60-45CD-B2FE-DFB240DE55ED}">
      <dgm:prSet/>
      <dgm:spPr/>
      <dgm:t>
        <a:bodyPr/>
        <a:lstStyle/>
        <a:p>
          <a:r>
            <a:rPr lang="en-GB">
              <a:solidFill>
                <a:srgbClr val="FF0000"/>
              </a:solidFill>
            </a:rPr>
            <a:t>From</a:t>
          </a:r>
          <a:r>
            <a:rPr lang="en-GB"/>
            <a:t> Aristocracy</a:t>
          </a:r>
          <a:endParaRPr lang="en-US" dirty="0"/>
        </a:p>
      </dgm:t>
    </dgm:pt>
    <dgm:pt modelId="{B5F605B0-6C6E-4F31-80A2-47AA471BFCE8}" type="parTrans" cxnId="{1860F8FC-4359-4DB6-9CD4-368420F02B3C}">
      <dgm:prSet/>
      <dgm:spPr/>
      <dgm:t>
        <a:bodyPr/>
        <a:lstStyle/>
        <a:p>
          <a:endParaRPr lang="en-US"/>
        </a:p>
      </dgm:t>
    </dgm:pt>
    <dgm:pt modelId="{7E7C061D-9503-4BEA-90AE-C8B76EC07A3D}" type="sibTrans" cxnId="{1860F8FC-4359-4DB6-9CD4-368420F02B3C}">
      <dgm:prSet/>
      <dgm:spPr/>
      <dgm:t>
        <a:bodyPr/>
        <a:lstStyle/>
        <a:p>
          <a:endParaRPr lang="en-US"/>
        </a:p>
      </dgm:t>
    </dgm:pt>
    <dgm:pt modelId="{D330F764-CFE9-48B2-AF84-4D2BCE2BD038}">
      <dgm:prSet/>
      <dgm:spPr/>
      <dgm:t>
        <a:bodyPr/>
        <a:lstStyle/>
        <a:p>
          <a:r>
            <a:rPr lang="en-GB">
              <a:solidFill>
                <a:srgbClr val="FF0000"/>
              </a:solidFill>
            </a:rPr>
            <a:t>To</a:t>
          </a:r>
          <a:r>
            <a:rPr lang="en-GB"/>
            <a:t> Timocracy</a:t>
          </a:r>
          <a:endParaRPr lang="en-US" dirty="0"/>
        </a:p>
      </dgm:t>
    </dgm:pt>
    <dgm:pt modelId="{DC40B078-2532-4F87-A67C-8C05CDB2BC15}" type="parTrans" cxnId="{B948A931-52B9-40B9-9ABF-E7F6434F86CA}">
      <dgm:prSet/>
      <dgm:spPr/>
      <dgm:t>
        <a:bodyPr/>
        <a:lstStyle/>
        <a:p>
          <a:endParaRPr lang="en-US"/>
        </a:p>
      </dgm:t>
    </dgm:pt>
    <dgm:pt modelId="{812F1308-CC67-481B-A2A1-454EF38CA32D}" type="sibTrans" cxnId="{B948A931-52B9-40B9-9ABF-E7F6434F86CA}">
      <dgm:prSet/>
      <dgm:spPr/>
      <dgm:t>
        <a:bodyPr/>
        <a:lstStyle/>
        <a:p>
          <a:endParaRPr lang="en-US"/>
        </a:p>
      </dgm:t>
    </dgm:pt>
    <dgm:pt modelId="{50166A22-7014-4303-81E8-344A4D0F43CF}">
      <dgm:prSet/>
      <dgm:spPr/>
      <dgm:t>
        <a:bodyPr/>
        <a:lstStyle/>
        <a:p>
          <a:r>
            <a:rPr lang="en-GB" dirty="0">
              <a:solidFill>
                <a:srgbClr val="FF0000"/>
              </a:solidFill>
            </a:rPr>
            <a:t>To</a:t>
          </a:r>
          <a:r>
            <a:rPr lang="en-GB" dirty="0"/>
            <a:t> Oligarchy</a:t>
          </a:r>
          <a:endParaRPr lang="en-US" dirty="0"/>
        </a:p>
      </dgm:t>
    </dgm:pt>
    <dgm:pt modelId="{1E5BECB3-6BA6-4481-84C4-00A6F107B477}" type="parTrans" cxnId="{83C8788E-874C-4A7F-B667-38EB40D4C89D}">
      <dgm:prSet/>
      <dgm:spPr/>
      <dgm:t>
        <a:bodyPr/>
        <a:lstStyle/>
        <a:p>
          <a:endParaRPr lang="en-US"/>
        </a:p>
      </dgm:t>
    </dgm:pt>
    <dgm:pt modelId="{72F1F417-CB85-4F72-B02B-FFD945A117C5}" type="sibTrans" cxnId="{83C8788E-874C-4A7F-B667-38EB40D4C89D}">
      <dgm:prSet/>
      <dgm:spPr/>
      <dgm:t>
        <a:bodyPr/>
        <a:lstStyle/>
        <a:p>
          <a:endParaRPr lang="en-US"/>
        </a:p>
      </dgm:t>
    </dgm:pt>
    <dgm:pt modelId="{8F645228-B682-408F-9558-94DD3D7143C4}">
      <dgm:prSet/>
      <dgm:spPr/>
      <dgm:t>
        <a:bodyPr/>
        <a:lstStyle/>
        <a:p>
          <a:r>
            <a:rPr lang="en-GB" dirty="0">
              <a:solidFill>
                <a:srgbClr val="FF0000"/>
              </a:solidFill>
            </a:rPr>
            <a:t>To</a:t>
          </a:r>
          <a:r>
            <a:rPr lang="en-GB" dirty="0"/>
            <a:t> Democracy</a:t>
          </a:r>
          <a:endParaRPr lang="en-US" dirty="0"/>
        </a:p>
      </dgm:t>
    </dgm:pt>
    <dgm:pt modelId="{5913D05D-C9B8-44FB-9C16-F774FE0FA37F}" type="parTrans" cxnId="{868C89EE-0519-4FB4-B8A1-797B84E0FF0C}">
      <dgm:prSet/>
      <dgm:spPr/>
      <dgm:t>
        <a:bodyPr/>
        <a:lstStyle/>
        <a:p>
          <a:endParaRPr lang="en-US"/>
        </a:p>
      </dgm:t>
    </dgm:pt>
    <dgm:pt modelId="{489B9D7A-85BD-4494-B3D8-1BAC1A8FDD69}" type="sibTrans" cxnId="{868C89EE-0519-4FB4-B8A1-797B84E0FF0C}">
      <dgm:prSet/>
      <dgm:spPr/>
      <dgm:t>
        <a:bodyPr/>
        <a:lstStyle/>
        <a:p>
          <a:endParaRPr lang="en-US"/>
        </a:p>
      </dgm:t>
    </dgm:pt>
    <dgm:pt modelId="{354774D1-39BB-429E-A211-FFEA4250DC5A}">
      <dgm:prSet/>
      <dgm:spPr/>
      <dgm:t>
        <a:bodyPr/>
        <a:lstStyle/>
        <a:p>
          <a:r>
            <a:rPr lang="en-GB" dirty="0">
              <a:solidFill>
                <a:srgbClr val="FF0000"/>
              </a:solidFill>
            </a:rPr>
            <a:t>To</a:t>
          </a:r>
          <a:r>
            <a:rPr lang="en-GB" dirty="0"/>
            <a:t> Tyranny</a:t>
          </a:r>
          <a:endParaRPr lang="en-US" dirty="0"/>
        </a:p>
      </dgm:t>
    </dgm:pt>
    <dgm:pt modelId="{1A549BC6-2527-493C-A201-7F1BD670525C}" type="parTrans" cxnId="{589DB3FF-B3A0-423B-A16E-4505BF6AA23E}">
      <dgm:prSet/>
      <dgm:spPr/>
      <dgm:t>
        <a:bodyPr/>
        <a:lstStyle/>
        <a:p>
          <a:endParaRPr lang="en-US"/>
        </a:p>
      </dgm:t>
    </dgm:pt>
    <dgm:pt modelId="{84500501-2204-49D0-A549-D1D79C9D6987}" type="sibTrans" cxnId="{589DB3FF-B3A0-423B-A16E-4505BF6AA23E}">
      <dgm:prSet/>
      <dgm:spPr/>
      <dgm:t>
        <a:bodyPr/>
        <a:lstStyle/>
        <a:p>
          <a:endParaRPr lang="en-US"/>
        </a:p>
      </dgm:t>
    </dgm:pt>
    <dgm:pt modelId="{C93B8B65-E9EF-48CD-9404-728A61BA8E2B}" type="pres">
      <dgm:prSet presAssocID="{8DB70C4E-A02B-4E21-BF7C-33DFCAF100D0}" presName="vert0" presStyleCnt="0">
        <dgm:presLayoutVars>
          <dgm:dir/>
          <dgm:animOne val="branch"/>
          <dgm:animLvl val="lvl"/>
        </dgm:presLayoutVars>
      </dgm:prSet>
      <dgm:spPr/>
    </dgm:pt>
    <dgm:pt modelId="{14314E0B-4D6D-4790-BC51-6DA5AC21B16D}" type="pres">
      <dgm:prSet presAssocID="{7A5377C2-DE60-45CD-B2FE-DFB240DE55ED}" presName="thickLine" presStyleLbl="alignNode1" presStyleIdx="0" presStyleCnt="5"/>
      <dgm:spPr/>
    </dgm:pt>
    <dgm:pt modelId="{1D845BC7-B0D1-4FEF-8881-ECBD2BBBD692}" type="pres">
      <dgm:prSet presAssocID="{7A5377C2-DE60-45CD-B2FE-DFB240DE55ED}" presName="horz1" presStyleCnt="0"/>
      <dgm:spPr/>
    </dgm:pt>
    <dgm:pt modelId="{40FF4424-CE35-4C62-A935-DC421DD308E1}" type="pres">
      <dgm:prSet presAssocID="{7A5377C2-DE60-45CD-B2FE-DFB240DE55ED}" presName="tx1" presStyleLbl="revTx" presStyleIdx="0" presStyleCnt="5"/>
      <dgm:spPr/>
    </dgm:pt>
    <dgm:pt modelId="{FBB9DA43-FE2B-42DE-A03D-F808A9395A15}" type="pres">
      <dgm:prSet presAssocID="{7A5377C2-DE60-45CD-B2FE-DFB240DE55ED}" presName="vert1" presStyleCnt="0"/>
      <dgm:spPr/>
    </dgm:pt>
    <dgm:pt modelId="{9EBC9E35-4631-44E6-9B70-99D80FB404FF}" type="pres">
      <dgm:prSet presAssocID="{D330F764-CFE9-48B2-AF84-4D2BCE2BD038}" presName="thickLine" presStyleLbl="alignNode1" presStyleIdx="1" presStyleCnt="5"/>
      <dgm:spPr/>
    </dgm:pt>
    <dgm:pt modelId="{443C32CF-F2A6-480E-9687-19F7D48593F0}" type="pres">
      <dgm:prSet presAssocID="{D330F764-CFE9-48B2-AF84-4D2BCE2BD038}" presName="horz1" presStyleCnt="0"/>
      <dgm:spPr/>
    </dgm:pt>
    <dgm:pt modelId="{98F12F16-03C0-42C6-A3A4-5CF4A5BB46E9}" type="pres">
      <dgm:prSet presAssocID="{D330F764-CFE9-48B2-AF84-4D2BCE2BD038}" presName="tx1" presStyleLbl="revTx" presStyleIdx="1" presStyleCnt="5"/>
      <dgm:spPr/>
    </dgm:pt>
    <dgm:pt modelId="{2044F450-D2D1-407A-B392-AFB3CE6376B3}" type="pres">
      <dgm:prSet presAssocID="{D330F764-CFE9-48B2-AF84-4D2BCE2BD038}" presName="vert1" presStyleCnt="0"/>
      <dgm:spPr/>
    </dgm:pt>
    <dgm:pt modelId="{55191176-FCBE-4FD2-ADE8-3AF3CD2105FF}" type="pres">
      <dgm:prSet presAssocID="{50166A22-7014-4303-81E8-344A4D0F43CF}" presName="thickLine" presStyleLbl="alignNode1" presStyleIdx="2" presStyleCnt="5"/>
      <dgm:spPr/>
    </dgm:pt>
    <dgm:pt modelId="{AEB1F6FC-E53D-4412-B494-C6BF7608643A}" type="pres">
      <dgm:prSet presAssocID="{50166A22-7014-4303-81E8-344A4D0F43CF}" presName="horz1" presStyleCnt="0"/>
      <dgm:spPr/>
    </dgm:pt>
    <dgm:pt modelId="{44ABB3ED-0BBA-42DC-9319-DA0639125C80}" type="pres">
      <dgm:prSet presAssocID="{50166A22-7014-4303-81E8-344A4D0F43CF}" presName="tx1" presStyleLbl="revTx" presStyleIdx="2" presStyleCnt="5"/>
      <dgm:spPr/>
    </dgm:pt>
    <dgm:pt modelId="{0A2DD978-75FF-400E-9EB8-8F42478B6835}" type="pres">
      <dgm:prSet presAssocID="{50166A22-7014-4303-81E8-344A4D0F43CF}" presName="vert1" presStyleCnt="0"/>
      <dgm:spPr/>
    </dgm:pt>
    <dgm:pt modelId="{7B7E0C9C-4F65-471F-B969-F64632FBAFEA}" type="pres">
      <dgm:prSet presAssocID="{8F645228-B682-408F-9558-94DD3D7143C4}" presName="thickLine" presStyleLbl="alignNode1" presStyleIdx="3" presStyleCnt="5"/>
      <dgm:spPr/>
    </dgm:pt>
    <dgm:pt modelId="{E0656FC8-A18E-4F46-97C4-554288C0F464}" type="pres">
      <dgm:prSet presAssocID="{8F645228-B682-408F-9558-94DD3D7143C4}" presName="horz1" presStyleCnt="0"/>
      <dgm:spPr/>
    </dgm:pt>
    <dgm:pt modelId="{F1EE7086-C5BA-4DB4-9E5A-34D35F98BE5A}" type="pres">
      <dgm:prSet presAssocID="{8F645228-B682-408F-9558-94DD3D7143C4}" presName="tx1" presStyleLbl="revTx" presStyleIdx="3" presStyleCnt="5"/>
      <dgm:spPr/>
    </dgm:pt>
    <dgm:pt modelId="{4033C312-8BFF-498F-9233-27000872761E}" type="pres">
      <dgm:prSet presAssocID="{8F645228-B682-408F-9558-94DD3D7143C4}" presName="vert1" presStyleCnt="0"/>
      <dgm:spPr/>
    </dgm:pt>
    <dgm:pt modelId="{133DE03E-9A04-4EFD-BB6E-4E4E67511384}" type="pres">
      <dgm:prSet presAssocID="{354774D1-39BB-429E-A211-FFEA4250DC5A}" presName="thickLine" presStyleLbl="alignNode1" presStyleIdx="4" presStyleCnt="5"/>
      <dgm:spPr/>
    </dgm:pt>
    <dgm:pt modelId="{45F6DAE7-5C24-458A-9024-2C868B5E2B0E}" type="pres">
      <dgm:prSet presAssocID="{354774D1-39BB-429E-A211-FFEA4250DC5A}" presName="horz1" presStyleCnt="0"/>
      <dgm:spPr/>
    </dgm:pt>
    <dgm:pt modelId="{459C1846-C62F-40C1-87CE-4F41106D0B8D}" type="pres">
      <dgm:prSet presAssocID="{354774D1-39BB-429E-A211-FFEA4250DC5A}" presName="tx1" presStyleLbl="revTx" presStyleIdx="4" presStyleCnt="5"/>
      <dgm:spPr/>
    </dgm:pt>
    <dgm:pt modelId="{38CB7192-F511-4E5F-9CB5-BFC8FE9F46D8}" type="pres">
      <dgm:prSet presAssocID="{354774D1-39BB-429E-A211-FFEA4250DC5A}" presName="vert1" presStyleCnt="0"/>
      <dgm:spPr/>
    </dgm:pt>
  </dgm:ptLst>
  <dgm:cxnLst>
    <dgm:cxn modelId="{7782EA21-9DBF-41A3-9D45-C43B4AAF8E70}" type="presOf" srcId="{8DB70C4E-A02B-4E21-BF7C-33DFCAF100D0}" destId="{C93B8B65-E9EF-48CD-9404-728A61BA8E2B}" srcOrd="0" destOrd="0" presId="urn:microsoft.com/office/officeart/2008/layout/LinedList"/>
    <dgm:cxn modelId="{B948A931-52B9-40B9-9ABF-E7F6434F86CA}" srcId="{8DB70C4E-A02B-4E21-BF7C-33DFCAF100D0}" destId="{D330F764-CFE9-48B2-AF84-4D2BCE2BD038}" srcOrd="1" destOrd="0" parTransId="{DC40B078-2532-4F87-A67C-8C05CDB2BC15}" sibTransId="{812F1308-CC67-481B-A2A1-454EF38CA32D}"/>
    <dgm:cxn modelId="{49165A56-A8E6-4E74-9691-62C14933260F}" type="presOf" srcId="{7A5377C2-DE60-45CD-B2FE-DFB240DE55ED}" destId="{40FF4424-CE35-4C62-A935-DC421DD308E1}" srcOrd="0" destOrd="0" presId="urn:microsoft.com/office/officeart/2008/layout/LinedList"/>
    <dgm:cxn modelId="{FEF21381-EC8C-468D-953E-33BDA5065694}" type="presOf" srcId="{50166A22-7014-4303-81E8-344A4D0F43CF}" destId="{44ABB3ED-0BBA-42DC-9319-DA0639125C80}" srcOrd="0" destOrd="0" presId="urn:microsoft.com/office/officeart/2008/layout/LinedList"/>
    <dgm:cxn modelId="{83C8788E-874C-4A7F-B667-38EB40D4C89D}" srcId="{8DB70C4E-A02B-4E21-BF7C-33DFCAF100D0}" destId="{50166A22-7014-4303-81E8-344A4D0F43CF}" srcOrd="2" destOrd="0" parTransId="{1E5BECB3-6BA6-4481-84C4-00A6F107B477}" sibTransId="{72F1F417-CB85-4F72-B02B-FFD945A117C5}"/>
    <dgm:cxn modelId="{9AB35B93-DCC6-4C02-90A6-5857B0273692}" type="presOf" srcId="{354774D1-39BB-429E-A211-FFEA4250DC5A}" destId="{459C1846-C62F-40C1-87CE-4F41106D0B8D}" srcOrd="0" destOrd="0" presId="urn:microsoft.com/office/officeart/2008/layout/LinedList"/>
    <dgm:cxn modelId="{8E43AA97-883B-4D3F-9AB3-D46C6CAB9AF7}" type="presOf" srcId="{D330F764-CFE9-48B2-AF84-4D2BCE2BD038}" destId="{98F12F16-03C0-42C6-A3A4-5CF4A5BB46E9}" srcOrd="0" destOrd="0" presId="urn:microsoft.com/office/officeart/2008/layout/LinedList"/>
    <dgm:cxn modelId="{FB9A5FDA-D378-4402-902A-798FD6EE9D90}" type="presOf" srcId="{8F645228-B682-408F-9558-94DD3D7143C4}" destId="{F1EE7086-C5BA-4DB4-9E5A-34D35F98BE5A}" srcOrd="0" destOrd="0" presId="urn:microsoft.com/office/officeart/2008/layout/LinedList"/>
    <dgm:cxn modelId="{868C89EE-0519-4FB4-B8A1-797B84E0FF0C}" srcId="{8DB70C4E-A02B-4E21-BF7C-33DFCAF100D0}" destId="{8F645228-B682-408F-9558-94DD3D7143C4}" srcOrd="3" destOrd="0" parTransId="{5913D05D-C9B8-44FB-9C16-F774FE0FA37F}" sibTransId="{489B9D7A-85BD-4494-B3D8-1BAC1A8FDD69}"/>
    <dgm:cxn modelId="{1860F8FC-4359-4DB6-9CD4-368420F02B3C}" srcId="{8DB70C4E-A02B-4E21-BF7C-33DFCAF100D0}" destId="{7A5377C2-DE60-45CD-B2FE-DFB240DE55ED}" srcOrd="0" destOrd="0" parTransId="{B5F605B0-6C6E-4F31-80A2-47AA471BFCE8}" sibTransId="{7E7C061D-9503-4BEA-90AE-C8B76EC07A3D}"/>
    <dgm:cxn modelId="{589DB3FF-B3A0-423B-A16E-4505BF6AA23E}" srcId="{8DB70C4E-A02B-4E21-BF7C-33DFCAF100D0}" destId="{354774D1-39BB-429E-A211-FFEA4250DC5A}" srcOrd="4" destOrd="0" parTransId="{1A549BC6-2527-493C-A201-7F1BD670525C}" sibTransId="{84500501-2204-49D0-A549-D1D79C9D6987}"/>
    <dgm:cxn modelId="{8CA8E493-35D7-45DB-968A-64AD87AF93CE}" type="presParOf" srcId="{C93B8B65-E9EF-48CD-9404-728A61BA8E2B}" destId="{14314E0B-4D6D-4790-BC51-6DA5AC21B16D}" srcOrd="0" destOrd="0" presId="urn:microsoft.com/office/officeart/2008/layout/LinedList"/>
    <dgm:cxn modelId="{87E2B185-A169-4C04-9450-92AE8AE69753}" type="presParOf" srcId="{C93B8B65-E9EF-48CD-9404-728A61BA8E2B}" destId="{1D845BC7-B0D1-4FEF-8881-ECBD2BBBD692}" srcOrd="1" destOrd="0" presId="urn:microsoft.com/office/officeart/2008/layout/LinedList"/>
    <dgm:cxn modelId="{1C2AE966-3840-4F03-8995-55E85C4F7FEE}" type="presParOf" srcId="{1D845BC7-B0D1-4FEF-8881-ECBD2BBBD692}" destId="{40FF4424-CE35-4C62-A935-DC421DD308E1}" srcOrd="0" destOrd="0" presId="urn:microsoft.com/office/officeart/2008/layout/LinedList"/>
    <dgm:cxn modelId="{EFDD2793-0BDD-4E2D-869C-60279F4E10DB}" type="presParOf" srcId="{1D845BC7-B0D1-4FEF-8881-ECBD2BBBD692}" destId="{FBB9DA43-FE2B-42DE-A03D-F808A9395A15}" srcOrd="1" destOrd="0" presId="urn:microsoft.com/office/officeart/2008/layout/LinedList"/>
    <dgm:cxn modelId="{58DAE5AD-6106-4689-A551-7B88C3756669}" type="presParOf" srcId="{C93B8B65-E9EF-48CD-9404-728A61BA8E2B}" destId="{9EBC9E35-4631-44E6-9B70-99D80FB404FF}" srcOrd="2" destOrd="0" presId="urn:microsoft.com/office/officeart/2008/layout/LinedList"/>
    <dgm:cxn modelId="{91DBE7E0-6C3F-4FE9-AC33-EC4C57E5950D}" type="presParOf" srcId="{C93B8B65-E9EF-48CD-9404-728A61BA8E2B}" destId="{443C32CF-F2A6-480E-9687-19F7D48593F0}" srcOrd="3" destOrd="0" presId="urn:microsoft.com/office/officeart/2008/layout/LinedList"/>
    <dgm:cxn modelId="{3C65FEAF-8290-4517-B38E-05B802CD983C}" type="presParOf" srcId="{443C32CF-F2A6-480E-9687-19F7D48593F0}" destId="{98F12F16-03C0-42C6-A3A4-5CF4A5BB46E9}" srcOrd="0" destOrd="0" presId="urn:microsoft.com/office/officeart/2008/layout/LinedList"/>
    <dgm:cxn modelId="{DD64AF01-8C7F-43F2-B862-31FB42590210}" type="presParOf" srcId="{443C32CF-F2A6-480E-9687-19F7D48593F0}" destId="{2044F450-D2D1-407A-B392-AFB3CE6376B3}" srcOrd="1" destOrd="0" presId="urn:microsoft.com/office/officeart/2008/layout/LinedList"/>
    <dgm:cxn modelId="{31E835A0-7C38-490B-81C9-5CC73BEAA560}" type="presParOf" srcId="{C93B8B65-E9EF-48CD-9404-728A61BA8E2B}" destId="{55191176-FCBE-4FD2-ADE8-3AF3CD2105FF}" srcOrd="4" destOrd="0" presId="urn:microsoft.com/office/officeart/2008/layout/LinedList"/>
    <dgm:cxn modelId="{5FA11086-3680-4D89-A133-2DCBB558F7FF}" type="presParOf" srcId="{C93B8B65-E9EF-48CD-9404-728A61BA8E2B}" destId="{AEB1F6FC-E53D-4412-B494-C6BF7608643A}" srcOrd="5" destOrd="0" presId="urn:microsoft.com/office/officeart/2008/layout/LinedList"/>
    <dgm:cxn modelId="{74923FB9-6FDE-41D7-A37E-4CAE521DA0E2}" type="presParOf" srcId="{AEB1F6FC-E53D-4412-B494-C6BF7608643A}" destId="{44ABB3ED-0BBA-42DC-9319-DA0639125C80}" srcOrd="0" destOrd="0" presId="urn:microsoft.com/office/officeart/2008/layout/LinedList"/>
    <dgm:cxn modelId="{91E9B605-630E-49CA-845C-D609E4EF8359}" type="presParOf" srcId="{AEB1F6FC-E53D-4412-B494-C6BF7608643A}" destId="{0A2DD978-75FF-400E-9EB8-8F42478B6835}" srcOrd="1" destOrd="0" presId="urn:microsoft.com/office/officeart/2008/layout/LinedList"/>
    <dgm:cxn modelId="{885705D3-9CE8-4C45-887C-0504932C0469}" type="presParOf" srcId="{C93B8B65-E9EF-48CD-9404-728A61BA8E2B}" destId="{7B7E0C9C-4F65-471F-B969-F64632FBAFEA}" srcOrd="6" destOrd="0" presId="urn:microsoft.com/office/officeart/2008/layout/LinedList"/>
    <dgm:cxn modelId="{8D58BA1E-DA51-4DBF-AFAB-50809EC52EFB}" type="presParOf" srcId="{C93B8B65-E9EF-48CD-9404-728A61BA8E2B}" destId="{E0656FC8-A18E-4F46-97C4-554288C0F464}" srcOrd="7" destOrd="0" presId="urn:microsoft.com/office/officeart/2008/layout/LinedList"/>
    <dgm:cxn modelId="{BF7098DB-44F4-48E5-B987-1C3965A502C0}" type="presParOf" srcId="{E0656FC8-A18E-4F46-97C4-554288C0F464}" destId="{F1EE7086-C5BA-4DB4-9E5A-34D35F98BE5A}" srcOrd="0" destOrd="0" presId="urn:microsoft.com/office/officeart/2008/layout/LinedList"/>
    <dgm:cxn modelId="{EE14D4E0-8236-4F7A-871D-800FAF4E7B2E}" type="presParOf" srcId="{E0656FC8-A18E-4F46-97C4-554288C0F464}" destId="{4033C312-8BFF-498F-9233-27000872761E}" srcOrd="1" destOrd="0" presId="urn:microsoft.com/office/officeart/2008/layout/LinedList"/>
    <dgm:cxn modelId="{688B258A-BA6A-4C42-B68B-AC8BFEA76CDF}" type="presParOf" srcId="{C93B8B65-E9EF-48CD-9404-728A61BA8E2B}" destId="{133DE03E-9A04-4EFD-BB6E-4E4E67511384}" srcOrd="8" destOrd="0" presId="urn:microsoft.com/office/officeart/2008/layout/LinedList"/>
    <dgm:cxn modelId="{CBBDC004-0DCB-42E7-A359-5A9B197768F4}" type="presParOf" srcId="{C93B8B65-E9EF-48CD-9404-728A61BA8E2B}" destId="{45F6DAE7-5C24-458A-9024-2C868B5E2B0E}" srcOrd="9" destOrd="0" presId="urn:microsoft.com/office/officeart/2008/layout/LinedList"/>
    <dgm:cxn modelId="{D62204C5-1E9C-45F8-9FDD-E164580228F5}" type="presParOf" srcId="{45F6DAE7-5C24-458A-9024-2C868B5E2B0E}" destId="{459C1846-C62F-40C1-87CE-4F41106D0B8D}" srcOrd="0" destOrd="0" presId="urn:microsoft.com/office/officeart/2008/layout/LinedList"/>
    <dgm:cxn modelId="{E142C1FB-E7FC-4225-A539-C9ABB0B46064}" type="presParOf" srcId="{45F6DAE7-5C24-458A-9024-2C868B5E2B0E}" destId="{38CB7192-F511-4E5F-9CB5-BFC8FE9F46D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DB70C4E-A02B-4E21-BF7C-33DFCAF100D0}" type="doc">
      <dgm:prSet loTypeId="urn:microsoft.com/office/officeart/2008/layout/LinedList" loCatId="list" qsTypeId="urn:microsoft.com/office/officeart/2005/8/quickstyle/simple5" qsCatId="simple" csTypeId="urn:microsoft.com/office/officeart/2005/8/colors/accent1_2" csCatId="accent1" phldr="1"/>
      <dgm:spPr/>
      <dgm:t>
        <a:bodyPr/>
        <a:lstStyle/>
        <a:p>
          <a:endParaRPr lang="en-US"/>
        </a:p>
      </dgm:t>
    </dgm:pt>
    <dgm:pt modelId="{7A5377C2-DE60-45CD-B2FE-DFB240DE55ED}">
      <dgm:prSet/>
      <dgm:spPr/>
      <dgm:t>
        <a:bodyPr/>
        <a:lstStyle/>
        <a:p>
          <a:r>
            <a:rPr lang="en-GB">
              <a:solidFill>
                <a:srgbClr val="FF0000"/>
              </a:solidFill>
            </a:rPr>
            <a:t>From</a:t>
          </a:r>
          <a:r>
            <a:rPr lang="en-GB"/>
            <a:t> Aristocracy</a:t>
          </a:r>
          <a:endParaRPr lang="en-US" dirty="0"/>
        </a:p>
      </dgm:t>
    </dgm:pt>
    <dgm:pt modelId="{B5F605B0-6C6E-4F31-80A2-47AA471BFCE8}" type="parTrans" cxnId="{1860F8FC-4359-4DB6-9CD4-368420F02B3C}">
      <dgm:prSet/>
      <dgm:spPr/>
      <dgm:t>
        <a:bodyPr/>
        <a:lstStyle/>
        <a:p>
          <a:endParaRPr lang="en-US"/>
        </a:p>
      </dgm:t>
    </dgm:pt>
    <dgm:pt modelId="{7E7C061D-9503-4BEA-90AE-C8B76EC07A3D}" type="sibTrans" cxnId="{1860F8FC-4359-4DB6-9CD4-368420F02B3C}">
      <dgm:prSet/>
      <dgm:spPr/>
      <dgm:t>
        <a:bodyPr/>
        <a:lstStyle/>
        <a:p>
          <a:endParaRPr lang="en-US"/>
        </a:p>
      </dgm:t>
    </dgm:pt>
    <dgm:pt modelId="{D330F764-CFE9-48B2-AF84-4D2BCE2BD038}">
      <dgm:prSet/>
      <dgm:spPr/>
      <dgm:t>
        <a:bodyPr/>
        <a:lstStyle/>
        <a:p>
          <a:r>
            <a:rPr lang="en-GB">
              <a:solidFill>
                <a:srgbClr val="FF0000"/>
              </a:solidFill>
            </a:rPr>
            <a:t>To</a:t>
          </a:r>
          <a:r>
            <a:rPr lang="en-GB"/>
            <a:t> Timocracy</a:t>
          </a:r>
          <a:endParaRPr lang="en-US" dirty="0"/>
        </a:p>
      </dgm:t>
    </dgm:pt>
    <dgm:pt modelId="{DC40B078-2532-4F87-A67C-8C05CDB2BC15}" type="parTrans" cxnId="{B948A931-52B9-40B9-9ABF-E7F6434F86CA}">
      <dgm:prSet/>
      <dgm:spPr/>
      <dgm:t>
        <a:bodyPr/>
        <a:lstStyle/>
        <a:p>
          <a:endParaRPr lang="en-US"/>
        </a:p>
      </dgm:t>
    </dgm:pt>
    <dgm:pt modelId="{812F1308-CC67-481B-A2A1-454EF38CA32D}" type="sibTrans" cxnId="{B948A931-52B9-40B9-9ABF-E7F6434F86CA}">
      <dgm:prSet/>
      <dgm:spPr/>
      <dgm:t>
        <a:bodyPr/>
        <a:lstStyle/>
        <a:p>
          <a:endParaRPr lang="en-US"/>
        </a:p>
      </dgm:t>
    </dgm:pt>
    <dgm:pt modelId="{50166A22-7014-4303-81E8-344A4D0F43CF}">
      <dgm:prSet/>
      <dgm:spPr/>
      <dgm:t>
        <a:bodyPr/>
        <a:lstStyle/>
        <a:p>
          <a:r>
            <a:rPr lang="en-GB" dirty="0">
              <a:solidFill>
                <a:srgbClr val="FF0000"/>
              </a:solidFill>
            </a:rPr>
            <a:t>To</a:t>
          </a:r>
          <a:r>
            <a:rPr lang="en-GB" dirty="0"/>
            <a:t> Oligarchy</a:t>
          </a:r>
          <a:endParaRPr lang="en-US" dirty="0"/>
        </a:p>
      </dgm:t>
    </dgm:pt>
    <dgm:pt modelId="{1E5BECB3-6BA6-4481-84C4-00A6F107B477}" type="parTrans" cxnId="{83C8788E-874C-4A7F-B667-38EB40D4C89D}">
      <dgm:prSet/>
      <dgm:spPr/>
      <dgm:t>
        <a:bodyPr/>
        <a:lstStyle/>
        <a:p>
          <a:endParaRPr lang="en-US"/>
        </a:p>
      </dgm:t>
    </dgm:pt>
    <dgm:pt modelId="{72F1F417-CB85-4F72-B02B-FFD945A117C5}" type="sibTrans" cxnId="{83C8788E-874C-4A7F-B667-38EB40D4C89D}">
      <dgm:prSet/>
      <dgm:spPr/>
      <dgm:t>
        <a:bodyPr/>
        <a:lstStyle/>
        <a:p>
          <a:endParaRPr lang="en-US"/>
        </a:p>
      </dgm:t>
    </dgm:pt>
    <dgm:pt modelId="{8F645228-B682-408F-9558-94DD3D7143C4}">
      <dgm:prSet/>
      <dgm:spPr/>
      <dgm:t>
        <a:bodyPr/>
        <a:lstStyle/>
        <a:p>
          <a:r>
            <a:rPr lang="en-GB" dirty="0">
              <a:solidFill>
                <a:srgbClr val="FF0000"/>
              </a:solidFill>
            </a:rPr>
            <a:t>To</a:t>
          </a:r>
          <a:r>
            <a:rPr lang="en-GB" dirty="0"/>
            <a:t> Democracy</a:t>
          </a:r>
          <a:endParaRPr lang="en-US" dirty="0"/>
        </a:p>
      </dgm:t>
    </dgm:pt>
    <dgm:pt modelId="{5913D05D-C9B8-44FB-9C16-F774FE0FA37F}" type="parTrans" cxnId="{868C89EE-0519-4FB4-B8A1-797B84E0FF0C}">
      <dgm:prSet/>
      <dgm:spPr/>
      <dgm:t>
        <a:bodyPr/>
        <a:lstStyle/>
        <a:p>
          <a:endParaRPr lang="en-US"/>
        </a:p>
      </dgm:t>
    </dgm:pt>
    <dgm:pt modelId="{489B9D7A-85BD-4494-B3D8-1BAC1A8FDD69}" type="sibTrans" cxnId="{868C89EE-0519-4FB4-B8A1-797B84E0FF0C}">
      <dgm:prSet/>
      <dgm:spPr/>
      <dgm:t>
        <a:bodyPr/>
        <a:lstStyle/>
        <a:p>
          <a:endParaRPr lang="en-US"/>
        </a:p>
      </dgm:t>
    </dgm:pt>
    <dgm:pt modelId="{354774D1-39BB-429E-A211-FFEA4250DC5A}">
      <dgm:prSet/>
      <dgm:spPr/>
      <dgm:t>
        <a:bodyPr/>
        <a:lstStyle/>
        <a:p>
          <a:r>
            <a:rPr lang="en-GB" dirty="0">
              <a:solidFill>
                <a:srgbClr val="FF0000"/>
              </a:solidFill>
            </a:rPr>
            <a:t>To</a:t>
          </a:r>
          <a:r>
            <a:rPr lang="en-GB" dirty="0"/>
            <a:t> Tyranny</a:t>
          </a:r>
          <a:endParaRPr lang="en-US" dirty="0"/>
        </a:p>
      </dgm:t>
    </dgm:pt>
    <dgm:pt modelId="{1A549BC6-2527-493C-A201-7F1BD670525C}" type="parTrans" cxnId="{589DB3FF-B3A0-423B-A16E-4505BF6AA23E}">
      <dgm:prSet/>
      <dgm:spPr/>
      <dgm:t>
        <a:bodyPr/>
        <a:lstStyle/>
        <a:p>
          <a:endParaRPr lang="en-US"/>
        </a:p>
      </dgm:t>
    </dgm:pt>
    <dgm:pt modelId="{84500501-2204-49D0-A549-D1D79C9D6987}" type="sibTrans" cxnId="{589DB3FF-B3A0-423B-A16E-4505BF6AA23E}">
      <dgm:prSet/>
      <dgm:spPr/>
      <dgm:t>
        <a:bodyPr/>
        <a:lstStyle/>
        <a:p>
          <a:endParaRPr lang="en-US"/>
        </a:p>
      </dgm:t>
    </dgm:pt>
    <dgm:pt modelId="{C93B8B65-E9EF-48CD-9404-728A61BA8E2B}" type="pres">
      <dgm:prSet presAssocID="{8DB70C4E-A02B-4E21-BF7C-33DFCAF100D0}" presName="vert0" presStyleCnt="0">
        <dgm:presLayoutVars>
          <dgm:dir/>
          <dgm:animOne val="branch"/>
          <dgm:animLvl val="lvl"/>
        </dgm:presLayoutVars>
      </dgm:prSet>
      <dgm:spPr/>
    </dgm:pt>
    <dgm:pt modelId="{14314E0B-4D6D-4790-BC51-6DA5AC21B16D}" type="pres">
      <dgm:prSet presAssocID="{7A5377C2-DE60-45CD-B2FE-DFB240DE55ED}" presName="thickLine" presStyleLbl="alignNode1" presStyleIdx="0" presStyleCnt="5"/>
      <dgm:spPr/>
    </dgm:pt>
    <dgm:pt modelId="{1D845BC7-B0D1-4FEF-8881-ECBD2BBBD692}" type="pres">
      <dgm:prSet presAssocID="{7A5377C2-DE60-45CD-B2FE-DFB240DE55ED}" presName="horz1" presStyleCnt="0"/>
      <dgm:spPr/>
    </dgm:pt>
    <dgm:pt modelId="{40FF4424-CE35-4C62-A935-DC421DD308E1}" type="pres">
      <dgm:prSet presAssocID="{7A5377C2-DE60-45CD-B2FE-DFB240DE55ED}" presName="tx1" presStyleLbl="revTx" presStyleIdx="0" presStyleCnt="5"/>
      <dgm:spPr/>
    </dgm:pt>
    <dgm:pt modelId="{FBB9DA43-FE2B-42DE-A03D-F808A9395A15}" type="pres">
      <dgm:prSet presAssocID="{7A5377C2-DE60-45CD-B2FE-DFB240DE55ED}" presName="vert1" presStyleCnt="0"/>
      <dgm:spPr/>
    </dgm:pt>
    <dgm:pt modelId="{9EBC9E35-4631-44E6-9B70-99D80FB404FF}" type="pres">
      <dgm:prSet presAssocID="{D330F764-CFE9-48B2-AF84-4D2BCE2BD038}" presName="thickLine" presStyleLbl="alignNode1" presStyleIdx="1" presStyleCnt="5"/>
      <dgm:spPr/>
    </dgm:pt>
    <dgm:pt modelId="{443C32CF-F2A6-480E-9687-19F7D48593F0}" type="pres">
      <dgm:prSet presAssocID="{D330F764-CFE9-48B2-AF84-4D2BCE2BD038}" presName="horz1" presStyleCnt="0"/>
      <dgm:spPr/>
    </dgm:pt>
    <dgm:pt modelId="{98F12F16-03C0-42C6-A3A4-5CF4A5BB46E9}" type="pres">
      <dgm:prSet presAssocID="{D330F764-CFE9-48B2-AF84-4D2BCE2BD038}" presName="tx1" presStyleLbl="revTx" presStyleIdx="1" presStyleCnt="5"/>
      <dgm:spPr/>
    </dgm:pt>
    <dgm:pt modelId="{2044F450-D2D1-407A-B392-AFB3CE6376B3}" type="pres">
      <dgm:prSet presAssocID="{D330F764-CFE9-48B2-AF84-4D2BCE2BD038}" presName="vert1" presStyleCnt="0"/>
      <dgm:spPr/>
    </dgm:pt>
    <dgm:pt modelId="{55191176-FCBE-4FD2-ADE8-3AF3CD2105FF}" type="pres">
      <dgm:prSet presAssocID="{50166A22-7014-4303-81E8-344A4D0F43CF}" presName="thickLine" presStyleLbl="alignNode1" presStyleIdx="2" presStyleCnt="5"/>
      <dgm:spPr/>
    </dgm:pt>
    <dgm:pt modelId="{AEB1F6FC-E53D-4412-B494-C6BF7608643A}" type="pres">
      <dgm:prSet presAssocID="{50166A22-7014-4303-81E8-344A4D0F43CF}" presName="horz1" presStyleCnt="0"/>
      <dgm:spPr/>
    </dgm:pt>
    <dgm:pt modelId="{44ABB3ED-0BBA-42DC-9319-DA0639125C80}" type="pres">
      <dgm:prSet presAssocID="{50166A22-7014-4303-81E8-344A4D0F43CF}" presName="tx1" presStyleLbl="revTx" presStyleIdx="2" presStyleCnt="5"/>
      <dgm:spPr/>
    </dgm:pt>
    <dgm:pt modelId="{0A2DD978-75FF-400E-9EB8-8F42478B6835}" type="pres">
      <dgm:prSet presAssocID="{50166A22-7014-4303-81E8-344A4D0F43CF}" presName="vert1" presStyleCnt="0"/>
      <dgm:spPr/>
    </dgm:pt>
    <dgm:pt modelId="{7B7E0C9C-4F65-471F-B969-F64632FBAFEA}" type="pres">
      <dgm:prSet presAssocID="{8F645228-B682-408F-9558-94DD3D7143C4}" presName="thickLine" presStyleLbl="alignNode1" presStyleIdx="3" presStyleCnt="5"/>
      <dgm:spPr/>
    </dgm:pt>
    <dgm:pt modelId="{E0656FC8-A18E-4F46-97C4-554288C0F464}" type="pres">
      <dgm:prSet presAssocID="{8F645228-B682-408F-9558-94DD3D7143C4}" presName="horz1" presStyleCnt="0"/>
      <dgm:spPr/>
    </dgm:pt>
    <dgm:pt modelId="{F1EE7086-C5BA-4DB4-9E5A-34D35F98BE5A}" type="pres">
      <dgm:prSet presAssocID="{8F645228-B682-408F-9558-94DD3D7143C4}" presName="tx1" presStyleLbl="revTx" presStyleIdx="3" presStyleCnt="5"/>
      <dgm:spPr/>
    </dgm:pt>
    <dgm:pt modelId="{4033C312-8BFF-498F-9233-27000872761E}" type="pres">
      <dgm:prSet presAssocID="{8F645228-B682-408F-9558-94DD3D7143C4}" presName="vert1" presStyleCnt="0"/>
      <dgm:spPr/>
    </dgm:pt>
    <dgm:pt modelId="{133DE03E-9A04-4EFD-BB6E-4E4E67511384}" type="pres">
      <dgm:prSet presAssocID="{354774D1-39BB-429E-A211-FFEA4250DC5A}" presName="thickLine" presStyleLbl="alignNode1" presStyleIdx="4" presStyleCnt="5"/>
      <dgm:spPr/>
    </dgm:pt>
    <dgm:pt modelId="{45F6DAE7-5C24-458A-9024-2C868B5E2B0E}" type="pres">
      <dgm:prSet presAssocID="{354774D1-39BB-429E-A211-FFEA4250DC5A}" presName="horz1" presStyleCnt="0"/>
      <dgm:spPr/>
    </dgm:pt>
    <dgm:pt modelId="{459C1846-C62F-40C1-87CE-4F41106D0B8D}" type="pres">
      <dgm:prSet presAssocID="{354774D1-39BB-429E-A211-FFEA4250DC5A}" presName="tx1" presStyleLbl="revTx" presStyleIdx="4" presStyleCnt="5"/>
      <dgm:spPr/>
    </dgm:pt>
    <dgm:pt modelId="{38CB7192-F511-4E5F-9CB5-BFC8FE9F46D8}" type="pres">
      <dgm:prSet presAssocID="{354774D1-39BB-429E-A211-FFEA4250DC5A}" presName="vert1" presStyleCnt="0"/>
      <dgm:spPr/>
    </dgm:pt>
  </dgm:ptLst>
  <dgm:cxnLst>
    <dgm:cxn modelId="{7782EA21-9DBF-41A3-9D45-C43B4AAF8E70}" type="presOf" srcId="{8DB70C4E-A02B-4E21-BF7C-33DFCAF100D0}" destId="{C93B8B65-E9EF-48CD-9404-728A61BA8E2B}" srcOrd="0" destOrd="0" presId="urn:microsoft.com/office/officeart/2008/layout/LinedList"/>
    <dgm:cxn modelId="{B948A931-52B9-40B9-9ABF-E7F6434F86CA}" srcId="{8DB70C4E-A02B-4E21-BF7C-33DFCAF100D0}" destId="{D330F764-CFE9-48B2-AF84-4D2BCE2BD038}" srcOrd="1" destOrd="0" parTransId="{DC40B078-2532-4F87-A67C-8C05CDB2BC15}" sibTransId="{812F1308-CC67-481B-A2A1-454EF38CA32D}"/>
    <dgm:cxn modelId="{49165A56-A8E6-4E74-9691-62C14933260F}" type="presOf" srcId="{7A5377C2-DE60-45CD-B2FE-DFB240DE55ED}" destId="{40FF4424-CE35-4C62-A935-DC421DD308E1}" srcOrd="0" destOrd="0" presId="urn:microsoft.com/office/officeart/2008/layout/LinedList"/>
    <dgm:cxn modelId="{FEF21381-EC8C-468D-953E-33BDA5065694}" type="presOf" srcId="{50166A22-7014-4303-81E8-344A4D0F43CF}" destId="{44ABB3ED-0BBA-42DC-9319-DA0639125C80}" srcOrd="0" destOrd="0" presId="urn:microsoft.com/office/officeart/2008/layout/LinedList"/>
    <dgm:cxn modelId="{83C8788E-874C-4A7F-B667-38EB40D4C89D}" srcId="{8DB70C4E-A02B-4E21-BF7C-33DFCAF100D0}" destId="{50166A22-7014-4303-81E8-344A4D0F43CF}" srcOrd="2" destOrd="0" parTransId="{1E5BECB3-6BA6-4481-84C4-00A6F107B477}" sibTransId="{72F1F417-CB85-4F72-B02B-FFD945A117C5}"/>
    <dgm:cxn modelId="{9AB35B93-DCC6-4C02-90A6-5857B0273692}" type="presOf" srcId="{354774D1-39BB-429E-A211-FFEA4250DC5A}" destId="{459C1846-C62F-40C1-87CE-4F41106D0B8D}" srcOrd="0" destOrd="0" presId="urn:microsoft.com/office/officeart/2008/layout/LinedList"/>
    <dgm:cxn modelId="{8E43AA97-883B-4D3F-9AB3-D46C6CAB9AF7}" type="presOf" srcId="{D330F764-CFE9-48B2-AF84-4D2BCE2BD038}" destId="{98F12F16-03C0-42C6-A3A4-5CF4A5BB46E9}" srcOrd="0" destOrd="0" presId="urn:microsoft.com/office/officeart/2008/layout/LinedList"/>
    <dgm:cxn modelId="{FB9A5FDA-D378-4402-902A-798FD6EE9D90}" type="presOf" srcId="{8F645228-B682-408F-9558-94DD3D7143C4}" destId="{F1EE7086-C5BA-4DB4-9E5A-34D35F98BE5A}" srcOrd="0" destOrd="0" presId="urn:microsoft.com/office/officeart/2008/layout/LinedList"/>
    <dgm:cxn modelId="{868C89EE-0519-4FB4-B8A1-797B84E0FF0C}" srcId="{8DB70C4E-A02B-4E21-BF7C-33DFCAF100D0}" destId="{8F645228-B682-408F-9558-94DD3D7143C4}" srcOrd="3" destOrd="0" parTransId="{5913D05D-C9B8-44FB-9C16-F774FE0FA37F}" sibTransId="{489B9D7A-85BD-4494-B3D8-1BAC1A8FDD69}"/>
    <dgm:cxn modelId="{1860F8FC-4359-4DB6-9CD4-368420F02B3C}" srcId="{8DB70C4E-A02B-4E21-BF7C-33DFCAF100D0}" destId="{7A5377C2-DE60-45CD-B2FE-DFB240DE55ED}" srcOrd="0" destOrd="0" parTransId="{B5F605B0-6C6E-4F31-80A2-47AA471BFCE8}" sibTransId="{7E7C061D-9503-4BEA-90AE-C8B76EC07A3D}"/>
    <dgm:cxn modelId="{589DB3FF-B3A0-423B-A16E-4505BF6AA23E}" srcId="{8DB70C4E-A02B-4E21-BF7C-33DFCAF100D0}" destId="{354774D1-39BB-429E-A211-FFEA4250DC5A}" srcOrd="4" destOrd="0" parTransId="{1A549BC6-2527-493C-A201-7F1BD670525C}" sibTransId="{84500501-2204-49D0-A549-D1D79C9D6987}"/>
    <dgm:cxn modelId="{8CA8E493-35D7-45DB-968A-64AD87AF93CE}" type="presParOf" srcId="{C93B8B65-E9EF-48CD-9404-728A61BA8E2B}" destId="{14314E0B-4D6D-4790-BC51-6DA5AC21B16D}" srcOrd="0" destOrd="0" presId="urn:microsoft.com/office/officeart/2008/layout/LinedList"/>
    <dgm:cxn modelId="{87E2B185-A169-4C04-9450-92AE8AE69753}" type="presParOf" srcId="{C93B8B65-E9EF-48CD-9404-728A61BA8E2B}" destId="{1D845BC7-B0D1-4FEF-8881-ECBD2BBBD692}" srcOrd="1" destOrd="0" presId="urn:microsoft.com/office/officeart/2008/layout/LinedList"/>
    <dgm:cxn modelId="{1C2AE966-3840-4F03-8995-55E85C4F7FEE}" type="presParOf" srcId="{1D845BC7-B0D1-4FEF-8881-ECBD2BBBD692}" destId="{40FF4424-CE35-4C62-A935-DC421DD308E1}" srcOrd="0" destOrd="0" presId="urn:microsoft.com/office/officeart/2008/layout/LinedList"/>
    <dgm:cxn modelId="{EFDD2793-0BDD-4E2D-869C-60279F4E10DB}" type="presParOf" srcId="{1D845BC7-B0D1-4FEF-8881-ECBD2BBBD692}" destId="{FBB9DA43-FE2B-42DE-A03D-F808A9395A15}" srcOrd="1" destOrd="0" presId="urn:microsoft.com/office/officeart/2008/layout/LinedList"/>
    <dgm:cxn modelId="{58DAE5AD-6106-4689-A551-7B88C3756669}" type="presParOf" srcId="{C93B8B65-E9EF-48CD-9404-728A61BA8E2B}" destId="{9EBC9E35-4631-44E6-9B70-99D80FB404FF}" srcOrd="2" destOrd="0" presId="urn:microsoft.com/office/officeart/2008/layout/LinedList"/>
    <dgm:cxn modelId="{91DBE7E0-6C3F-4FE9-AC33-EC4C57E5950D}" type="presParOf" srcId="{C93B8B65-E9EF-48CD-9404-728A61BA8E2B}" destId="{443C32CF-F2A6-480E-9687-19F7D48593F0}" srcOrd="3" destOrd="0" presId="urn:microsoft.com/office/officeart/2008/layout/LinedList"/>
    <dgm:cxn modelId="{3C65FEAF-8290-4517-B38E-05B802CD983C}" type="presParOf" srcId="{443C32CF-F2A6-480E-9687-19F7D48593F0}" destId="{98F12F16-03C0-42C6-A3A4-5CF4A5BB46E9}" srcOrd="0" destOrd="0" presId="urn:microsoft.com/office/officeart/2008/layout/LinedList"/>
    <dgm:cxn modelId="{DD64AF01-8C7F-43F2-B862-31FB42590210}" type="presParOf" srcId="{443C32CF-F2A6-480E-9687-19F7D48593F0}" destId="{2044F450-D2D1-407A-B392-AFB3CE6376B3}" srcOrd="1" destOrd="0" presId="urn:microsoft.com/office/officeart/2008/layout/LinedList"/>
    <dgm:cxn modelId="{31E835A0-7C38-490B-81C9-5CC73BEAA560}" type="presParOf" srcId="{C93B8B65-E9EF-48CD-9404-728A61BA8E2B}" destId="{55191176-FCBE-4FD2-ADE8-3AF3CD2105FF}" srcOrd="4" destOrd="0" presId="urn:microsoft.com/office/officeart/2008/layout/LinedList"/>
    <dgm:cxn modelId="{5FA11086-3680-4D89-A133-2DCBB558F7FF}" type="presParOf" srcId="{C93B8B65-E9EF-48CD-9404-728A61BA8E2B}" destId="{AEB1F6FC-E53D-4412-B494-C6BF7608643A}" srcOrd="5" destOrd="0" presId="urn:microsoft.com/office/officeart/2008/layout/LinedList"/>
    <dgm:cxn modelId="{74923FB9-6FDE-41D7-A37E-4CAE521DA0E2}" type="presParOf" srcId="{AEB1F6FC-E53D-4412-B494-C6BF7608643A}" destId="{44ABB3ED-0BBA-42DC-9319-DA0639125C80}" srcOrd="0" destOrd="0" presId="urn:microsoft.com/office/officeart/2008/layout/LinedList"/>
    <dgm:cxn modelId="{91E9B605-630E-49CA-845C-D609E4EF8359}" type="presParOf" srcId="{AEB1F6FC-E53D-4412-B494-C6BF7608643A}" destId="{0A2DD978-75FF-400E-9EB8-8F42478B6835}" srcOrd="1" destOrd="0" presId="urn:microsoft.com/office/officeart/2008/layout/LinedList"/>
    <dgm:cxn modelId="{885705D3-9CE8-4C45-887C-0504932C0469}" type="presParOf" srcId="{C93B8B65-E9EF-48CD-9404-728A61BA8E2B}" destId="{7B7E0C9C-4F65-471F-B969-F64632FBAFEA}" srcOrd="6" destOrd="0" presId="urn:microsoft.com/office/officeart/2008/layout/LinedList"/>
    <dgm:cxn modelId="{8D58BA1E-DA51-4DBF-AFAB-50809EC52EFB}" type="presParOf" srcId="{C93B8B65-E9EF-48CD-9404-728A61BA8E2B}" destId="{E0656FC8-A18E-4F46-97C4-554288C0F464}" srcOrd="7" destOrd="0" presId="urn:microsoft.com/office/officeart/2008/layout/LinedList"/>
    <dgm:cxn modelId="{BF7098DB-44F4-48E5-B987-1C3965A502C0}" type="presParOf" srcId="{E0656FC8-A18E-4F46-97C4-554288C0F464}" destId="{F1EE7086-C5BA-4DB4-9E5A-34D35F98BE5A}" srcOrd="0" destOrd="0" presId="urn:microsoft.com/office/officeart/2008/layout/LinedList"/>
    <dgm:cxn modelId="{EE14D4E0-8236-4F7A-871D-800FAF4E7B2E}" type="presParOf" srcId="{E0656FC8-A18E-4F46-97C4-554288C0F464}" destId="{4033C312-8BFF-498F-9233-27000872761E}" srcOrd="1" destOrd="0" presId="urn:microsoft.com/office/officeart/2008/layout/LinedList"/>
    <dgm:cxn modelId="{688B258A-BA6A-4C42-B68B-AC8BFEA76CDF}" type="presParOf" srcId="{C93B8B65-E9EF-48CD-9404-728A61BA8E2B}" destId="{133DE03E-9A04-4EFD-BB6E-4E4E67511384}" srcOrd="8" destOrd="0" presId="urn:microsoft.com/office/officeart/2008/layout/LinedList"/>
    <dgm:cxn modelId="{CBBDC004-0DCB-42E7-A359-5A9B197768F4}" type="presParOf" srcId="{C93B8B65-E9EF-48CD-9404-728A61BA8E2B}" destId="{45F6DAE7-5C24-458A-9024-2C868B5E2B0E}" srcOrd="9" destOrd="0" presId="urn:microsoft.com/office/officeart/2008/layout/LinedList"/>
    <dgm:cxn modelId="{D62204C5-1E9C-45F8-9FDD-E164580228F5}" type="presParOf" srcId="{45F6DAE7-5C24-458A-9024-2C868B5E2B0E}" destId="{459C1846-C62F-40C1-87CE-4F41106D0B8D}" srcOrd="0" destOrd="0" presId="urn:microsoft.com/office/officeart/2008/layout/LinedList"/>
    <dgm:cxn modelId="{E142C1FB-E7FC-4225-A539-C9ABB0B46064}" type="presParOf" srcId="{45F6DAE7-5C24-458A-9024-2C868B5E2B0E}" destId="{38CB7192-F511-4E5F-9CB5-BFC8FE9F46D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314E0B-4D6D-4790-BC51-6DA5AC21B16D}">
      <dsp:nvSpPr>
        <dsp:cNvPr id="0" name=""/>
        <dsp:cNvSpPr/>
      </dsp:nvSpPr>
      <dsp:spPr>
        <a:xfrm>
          <a:off x="0" y="641"/>
          <a:ext cx="6492875" cy="0"/>
        </a:xfrm>
        <a:prstGeom prst="line">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sp>
    <dsp:sp modelId="{40FF4424-CE35-4C62-A935-DC421DD308E1}">
      <dsp:nvSpPr>
        <dsp:cNvPr id="0" name=""/>
        <dsp:cNvSpPr/>
      </dsp:nvSpPr>
      <dsp:spPr>
        <a:xfrm>
          <a:off x="0" y="641"/>
          <a:ext cx="6492875" cy="1051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kern="1200">
              <a:solidFill>
                <a:srgbClr val="FF0000"/>
              </a:solidFill>
            </a:rPr>
            <a:t>From</a:t>
          </a:r>
          <a:r>
            <a:rPr lang="en-GB" sz="4800" kern="1200"/>
            <a:t> Aristocracy</a:t>
          </a:r>
          <a:endParaRPr lang="en-US" sz="4800" kern="1200" dirty="0"/>
        </a:p>
      </dsp:txBody>
      <dsp:txXfrm>
        <a:off x="0" y="641"/>
        <a:ext cx="6492875" cy="1051303"/>
      </dsp:txXfrm>
    </dsp:sp>
    <dsp:sp modelId="{9EBC9E35-4631-44E6-9B70-99D80FB404FF}">
      <dsp:nvSpPr>
        <dsp:cNvPr id="0" name=""/>
        <dsp:cNvSpPr/>
      </dsp:nvSpPr>
      <dsp:spPr>
        <a:xfrm>
          <a:off x="0" y="1051945"/>
          <a:ext cx="6492875" cy="0"/>
        </a:xfrm>
        <a:prstGeom prst="line">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sp>
    <dsp:sp modelId="{98F12F16-03C0-42C6-A3A4-5CF4A5BB46E9}">
      <dsp:nvSpPr>
        <dsp:cNvPr id="0" name=""/>
        <dsp:cNvSpPr/>
      </dsp:nvSpPr>
      <dsp:spPr>
        <a:xfrm>
          <a:off x="0" y="1051945"/>
          <a:ext cx="6492875" cy="1051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kern="1200">
              <a:solidFill>
                <a:srgbClr val="FF0000"/>
              </a:solidFill>
            </a:rPr>
            <a:t>To</a:t>
          </a:r>
          <a:r>
            <a:rPr lang="en-GB" sz="4800" kern="1200"/>
            <a:t> Timocracy</a:t>
          </a:r>
          <a:endParaRPr lang="en-US" sz="4800" kern="1200" dirty="0"/>
        </a:p>
      </dsp:txBody>
      <dsp:txXfrm>
        <a:off x="0" y="1051945"/>
        <a:ext cx="6492875" cy="1051303"/>
      </dsp:txXfrm>
    </dsp:sp>
    <dsp:sp modelId="{55191176-FCBE-4FD2-ADE8-3AF3CD2105FF}">
      <dsp:nvSpPr>
        <dsp:cNvPr id="0" name=""/>
        <dsp:cNvSpPr/>
      </dsp:nvSpPr>
      <dsp:spPr>
        <a:xfrm>
          <a:off x="0" y="2103248"/>
          <a:ext cx="6492875" cy="0"/>
        </a:xfrm>
        <a:prstGeom prst="line">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sp>
    <dsp:sp modelId="{44ABB3ED-0BBA-42DC-9319-DA0639125C80}">
      <dsp:nvSpPr>
        <dsp:cNvPr id="0" name=""/>
        <dsp:cNvSpPr/>
      </dsp:nvSpPr>
      <dsp:spPr>
        <a:xfrm>
          <a:off x="0" y="2103248"/>
          <a:ext cx="6492875" cy="1051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kern="1200" dirty="0">
              <a:solidFill>
                <a:srgbClr val="FF0000"/>
              </a:solidFill>
            </a:rPr>
            <a:t>To</a:t>
          </a:r>
          <a:r>
            <a:rPr lang="en-GB" sz="4800" kern="1200" dirty="0"/>
            <a:t> Oligarchy</a:t>
          </a:r>
          <a:endParaRPr lang="en-US" sz="4800" kern="1200" dirty="0"/>
        </a:p>
      </dsp:txBody>
      <dsp:txXfrm>
        <a:off x="0" y="2103248"/>
        <a:ext cx="6492875" cy="1051303"/>
      </dsp:txXfrm>
    </dsp:sp>
    <dsp:sp modelId="{7B7E0C9C-4F65-471F-B969-F64632FBAFEA}">
      <dsp:nvSpPr>
        <dsp:cNvPr id="0" name=""/>
        <dsp:cNvSpPr/>
      </dsp:nvSpPr>
      <dsp:spPr>
        <a:xfrm>
          <a:off x="0" y="3154551"/>
          <a:ext cx="6492875" cy="0"/>
        </a:xfrm>
        <a:prstGeom prst="line">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sp>
    <dsp:sp modelId="{F1EE7086-C5BA-4DB4-9E5A-34D35F98BE5A}">
      <dsp:nvSpPr>
        <dsp:cNvPr id="0" name=""/>
        <dsp:cNvSpPr/>
      </dsp:nvSpPr>
      <dsp:spPr>
        <a:xfrm>
          <a:off x="0" y="3154551"/>
          <a:ext cx="6492875" cy="1051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kern="1200" dirty="0">
              <a:solidFill>
                <a:srgbClr val="FF0000"/>
              </a:solidFill>
            </a:rPr>
            <a:t>To</a:t>
          </a:r>
          <a:r>
            <a:rPr lang="en-GB" sz="4800" kern="1200" dirty="0"/>
            <a:t> Democracy</a:t>
          </a:r>
          <a:endParaRPr lang="en-US" sz="4800" kern="1200" dirty="0"/>
        </a:p>
      </dsp:txBody>
      <dsp:txXfrm>
        <a:off x="0" y="3154551"/>
        <a:ext cx="6492875" cy="1051303"/>
      </dsp:txXfrm>
    </dsp:sp>
    <dsp:sp modelId="{133DE03E-9A04-4EFD-BB6E-4E4E67511384}">
      <dsp:nvSpPr>
        <dsp:cNvPr id="0" name=""/>
        <dsp:cNvSpPr/>
      </dsp:nvSpPr>
      <dsp:spPr>
        <a:xfrm>
          <a:off x="0" y="4205854"/>
          <a:ext cx="6492875" cy="0"/>
        </a:xfrm>
        <a:prstGeom prst="line">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sp>
    <dsp:sp modelId="{459C1846-C62F-40C1-87CE-4F41106D0B8D}">
      <dsp:nvSpPr>
        <dsp:cNvPr id="0" name=""/>
        <dsp:cNvSpPr/>
      </dsp:nvSpPr>
      <dsp:spPr>
        <a:xfrm>
          <a:off x="0" y="4205854"/>
          <a:ext cx="6492875" cy="1051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kern="1200" dirty="0">
              <a:solidFill>
                <a:srgbClr val="FF0000"/>
              </a:solidFill>
            </a:rPr>
            <a:t>To</a:t>
          </a:r>
          <a:r>
            <a:rPr lang="en-GB" sz="4800" kern="1200" dirty="0"/>
            <a:t> Tyranny</a:t>
          </a:r>
          <a:endParaRPr lang="en-US" sz="4800" kern="1200" dirty="0"/>
        </a:p>
      </dsp:txBody>
      <dsp:txXfrm>
        <a:off x="0" y="4205854"/>
        <a:ext cx="6492875" cy="10513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314E0B-4D6D-4790-BC51-6DA5AC21B16D}">
      <dsp:nvSpPr>
        <dsp:cNvPr id="0" name=""/>
        <dsp:cNvSpPr/>
      </dsp:nvSpPr>
      <dsp:spPr>
        <a:xfrm>
          <a:off x="0" y="641"/>
          <a:ext cx="6492875" cy="0"/>
        </a:xfrm>
        <a:prstGeom prst="line">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sp>
    <dsp:sp modelId="{40FF4424-CE35-4C62-A935-DC421DD308E1}">
      <dsp:nvSpPr>
        <dsp:cNvPr id="0" name=""/>
        <dsp:cNvSpPr/>
      </dsp:nvSpPr>
      <dsp:spPr>
        <a:xfrm>
          <a:off x="0" y="641"/>
          <a:ext cx="6492875" cy="1051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kern="1200">
              <a:solidFill>
                <a:srgbClr val="FF0000"/>
              </a:solidFill>
            </a:rPr>
            <a:t>From</a:t>
          </a:r>
          <a:r>
            <a:rPr lang="en-GB" sz="4800" kern="1200"/>
            <a:t> Aristocracy</a:t>
          </a:r>
          <a:endParaRPr lang="en-US" sz="4800" kern="1200" dirty="0"/>
        </a:p>
      </dsp:txBody>
      <dsp:txXfrm>
        <a:off x="0" y="641"/>
        <a:ext cx="6492875" cy="1051303"/>
      </dsp:txXfrm>
    </dsp:sp>
    <dsp:sp modelId="{9EBC9E35-4631-44E6-9B70-99D80FB404FF}">
      <dsp:nvSpPr>
        <dsp:cNvPr id="0" name=""/>
        <dsp:cNvSpPr/>
      </dsp:nvSpPr>
      <dsp:spPr>
        <a:xfrm>
          <a:off x="0" y="1051945"/>
          <a:ext cx="6492875" cy="0"/>
        </a:xfrm>
        <a:prstGeom prst="line">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sp>
    <dsp:sp modelId="{98F12F16-03C0-42C6-A3A4-5CF4A5BB46E9}">
      <dsp:nvSpPr>
        <dsp:cNvPr id="0" name=""/>
        <dsp:cNvSpPr/>
      </dsp:nvSpPr>
      <dsp:spPr>
        <a:xfrm>
          <a:off x="0" y="1051945"/>
          <a:ext cx="6492875" cy="1051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kern="1200">
              <a:solidFill>
                <a:srgbClr val="FF0000"/>
              </a:solidFill>
            </a:rPr>
            <a:t>To</a:t>
          </a:r>
          <a:r>
            <a:rPr lang="en-GB" sz="4800" kern="1200"/>
            <a:t> Timocracy</a:t>
          </a:r>
          <a:endParaRPr lang="en-US" sz="4800" kern="1200" dirty="0"/>
        </a:p>
      </dsp:txBody>
      <dsp:txXfrm>
        <a:off x="0" y="1051945"/>
        <a:ext cx="6492875" cy="1051303"/>
      </dsp:txXfrm>
    </dsp:sp>
    <dsp:sp modelId="{55191176-FCBE-4FD2-ADE8-3AF3CD2105FF}">
      <dsp:nvSpPr>
        <dsp:cNvPr id="0" name=""/>
        <dsp:cNvSpPr/>
      </dsp:nvSpPr>
      <dsp:spPr>
        <a:xfrm>
          <a:off x="0" y="2103248"/>
          <a:ext cx="6492875" cy="0"/>
        </a:xfrm>
        <a:prstGeom prst="line">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sp>
    <dsp:sp modelId="{44ABB3ED-0BBA-42DC-9319-DA0639125C80}">
      <dsp:nvSpPr>
        <dsp:cNvPr id="0" name=""/>
        <dsp:cNvSpPr/>
      </dsp:nvSpPr>
      <dsp:spPr>
        <a:xfrm>
          <a:off x="0" y="2103248"/>
          <a:ext cx="6492875" cy="1051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kern="1200" dirty="0">
              <a:solidFill>
                <a:srgbClr val="FF0000"/>
              </a:solidFill>
            </a:rPr>
            <a:t>To</a:t>
          </a:r>
          <a:r>
            <a:rPr lang="en-GB" sz="4800" kern="1200" dirty="0"/>
            <a:t> Oligarchy</a:t>
          </a:r>
          <a:endParaRPr lang="en-US" sz="4800" kern="1200" dirty="0"/>
        </a:p>
      </dsp:txBody>
      <dsp:txXfrm>
        <a:off x="0" y="2103248"/>
        <a:ext cx="6492875" cy="1051303"/>
      </dsp:txXfrm>
    </dsp:sp>
    <dsp:sp modelId="{7B7E0C9C-4F65-471F-B969-F64632FBAFEA}">
      <dsp:nvSpPr>
        <dsp:cNvPr id="0" name=""/>
        <dsp:cNvSpPr/>
      </dsp:nvSpPr>
      <dsp:spPr>
        <a:xfrm>
          <a:off x="0" y="3154551"/>
          <a:ext cx="6492875" cy="0"/>
        </a:xfrm>
        <a:prstGeom prst="line">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sp>
    <dsp:sp modelId="{F1EE7086-C5BA-4DB4-9E5A-34D35F98BE5A}">
      <dsp:nvSpPr>
        <dsp:cNvPr id="0" name=""/>
        <dsp:cNvSpPr/>
      </dsp:nvSpPr>
      <dsp:spPr>
        <a:xfrm>
          <a:off x="0" y="3154551"/>
          <a:ext cx="6492875" cy="1051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kern="1200" dirty="0">
              <a:solidFill>
                <a:srgbClr val="FF0000"/>
              </a:solidFill>
            </a:rPr>
            <a:t>To</a:t>
          </a:r>
          <a:r>
            <a:rPr lang="en-GB" sz="4800" kern="1200" dirty="0"/>
            <a:t> Democracy</a:t>
          </a:r>
          <a:endParaRPr lang="en-US" sz="4800" kern="1200" dirty="0"/>
        </a:p>
      </dsp:txBody>
      <dsp:txXfrm>
        <a:off x="0" y="3154551"/>
        <a:ext cx="6492875" cy="1051303"/>
      </dsp:txXfrm>
    </dsp:sp>
    <dsp:sp modelId="{133DE03E-9A04-4EFD-BB6E-4E4E67511384}">
      <dsp:nvSpPr>
        <dsp:cNvPr id="0" name=""/>
        <dsp:cNvSpPr/>
      </dsp:nvSpPr>
      <dsp:spPr>
        <a:xfrm>
          <a:off x="0" y="4205854"/>
          <a:ext cx="6492875" cy="0"/>
        </a:xfrm>
        <a:prstGeom prst="line">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sp>
    <dsp:sp modelId="{459C1846-C62F-40C1-87CE-4F41106D0B8D}">
      <dsp:nvSpPr>
        <dsp:cNvPr id="0" name=""/>
        <dsp:cNvSpPr/>
      </dsp:nvSpPr>
      <dsp:spPr>
        <a:xfrm>
          <a:off x="0" y="4205854"/>
          <a:ext cx="6492875" cy="1051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kern="1200" dirty="0">
              <a:solidFill>
                <a:srgbClr val="FF0000"/>
              </a:solidFill>
            </a:rPr>
            <a:t>To</a:t>
          </a:r>
          <a:r>
            <a:rPr lang="en-GB" sz="4800" kern="1200" dirty="0"/>
            <a:t> Tyranny</a:t>
          </a:r>
          <a:endParaRPr lang="en-US" sz="4800" kern="1200" dirty="0"/>
        </a:p>
      </dsp:txBody>
      <dsp:txXfrm>
        <a:off x="0" y="4205854"/>
        <a:ext cx="6492875" cy="105130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84DA70-C731-4C70-880D-CCD4705E623C}" type="datetime1">
              <a:rPr lang="en-US" smtClean="0"/>
              <a:t>3/14/2022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27013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E1D723-8F53-4F53-90B0-1982A396982E}" type="datetime1">
              <a:rPr lang="en-US" smtClean="0"/>
              <a:t>3/14/2022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915444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669AF7-7BEB-44E4-9852-375E34362B5B}" type="datetime1">
              <a:rPr lang="en-US" smtClean="0"/>
              <a:t>3/14/2022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68638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1845734"/>
            <a:ext cx="493776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AAC38D-0552-4C82-B593-E6124DFADBE2}" type="datetime1">
              <a:rPr lang="en-US" smtClean="0"/>
              <a:t>3/14/2022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931312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DF0F1C-5577-4ACB-BB62-DF8F3C494C7E}" type="datetime1">
              <a:rPr lang="en-US" smtClean="0"/>
              <a:t>3/14/2022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233086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75B394-D9F9-4F0C-B15D-605F45CB9E9F}" type="datetime1">
              <a:rPr lang="en-US" smtClean="0"/>
              <a:t>3/14/2022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893522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39667345-2558-425A-8533-9BFDBCE15005}" type="datetime1">
              <a:rPr lang="en-US" smtClean="0"/>
              <a:t>3/14/2022</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133054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92BEA474-078D-4E9B-9B14-09A87B19DC46}" type="datetime1">
              <a:rPr lang="en-US" smtClean="0"/>
              <a:t>3/14/2022</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7504597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07D986-8816-4272-A432-0437A28A9828}" type="datetime1">
              <a:rPr lang="en-US" smtClean="0"/>
              <a:t>3/14/2022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6276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2A279-0833-481D-8C56-F67FD0AC6C50}" type="datetime1">
              <a:rPr lang="en-US" smtClean="0"/>
              <a:t>3/14/2022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733632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87DA83-5663-4C9C-B9AA-0B40A3DAFF81}" type="datetime1">
              <a:rPr lang="en-US" smtClean="0"/>
              <a:t>3/14/2022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045265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62D6E202-B606-4609-B914-27C9371A1F6D}" type="datetime1">
              <a:rPr lang="en-US" smtClean="0"/>
              <a:t>3/14/2022</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A98EE3D-8CD1-4C3F-BD1C-C98C9596463C}" type="slidenum">
              <a:rPr lang="en-US" smtClean="0"/>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134684"/>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hyperlink" Target="https://www.bing.com/videos/search?q=plato%27s+republic+summary&amp;docid=608032807976904621&amp;mid=3FE92498335187C2DB473FE92498335187C2DB47&amp;view=detail&amp;FORM=VIRE" TargetMode="Externa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hyperlink" Target="https://youtu.be/kI6WjbymfXI" TargetMode="Externa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hyperlink" Target="https://youtu.be/TWB4yTruG6E" TargetMode="Externa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hyperlink" Target="https://youtu.be/6v6DWrImxdE"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hyperlink" Target="https://en.wikipedia.org/wiki/Greek_language" TargetMode="Externa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en.wikipedia.org/wiki/Naturist_Christians" TargetMode="External"/><Relationship Id="rId2" Type="http://schemas.openxmlformats.org/officeDocument/2006/relationships/hyperlink" Target="https://en.wikipedia.org/wiki/Naturism"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bing.com/videos/search?q=utopian++dystopian&amp;&amp;view=detail&amp;mid=A53E070D07DF0404ADCDA53E070D07DF0404ADCD&amp;&amp;FORM=VDRVSR"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www.theverge.com/22588022/mark-zuckerberg-facebook-ceo-metaverse-interview" TargetMode="External"/><Relationship Id="rId2" Type="http://schemas.openxmlformats.org/officeDocument/2006/relationships/hyperlink" Target="https://megaphone.link/VMP6088507415" TargetMode="Externa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watch?v=838s50CTG8I" TargetMode="Externa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6.xml.rels><?xml version="1.0" encoding="UTF-8" standalone="yes"?>
<Relationships xmlns="http://schemas.openxmlformats.org/package/2006/relationships"><Relationship Id="rId3" Type="http://schemas.openxmlformats.org/officeDocument/2006/relationships/hyperlink" Target="https://youtu.be/6a6kbU88wu0" TargetMode="External"/><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eb.archive.org/web/20211025042942/https:/www.theverge.com/22588022/mark-zuckerberg-facebook-ceo-metaverse-interview" TargetMode="External"/><Relationship Id="rId2" Type="http://schemas.openxmlformats.org/officeDocument/2006/relationships/hyperlink" Target="https://www.theverge.com/22588022/mark-zuckerberg-facebook-ceo-metaverse-interview"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building, sitting, bench, side&#10;&#10;Description automatically generated">
            <a:extLst>
              <a:ext uri="{FF2B5EF4-FFF2-40B4-BE49-F238E27FC236}">
                <a16:creationId xmlns:a16="http://schemas.microsoft.com/office/drawing/2014/main" id="{282CF6DD-7FE8-4063-9551-1B7BBCE92ABE}"/>
              </a:ext>
            </a:extLst>
          </p:cNvPr>
          <p:cNvPicPr>
            <a:picLocks noChangeAspect="1"/>
          </p:cNvPicPr>
          <p:nvPr/>
        </p:nvPicPr>
        <p:blipFill rotWithShape="1">
          <a:blip r:embed="rId2">
            <a:extLst>
              <a:ext uri="{28A0092B-C50C-407E-A947-70E740481C1C}">
                <a14:useLocalDpi xmlns:a14="http://schemas.microsoft.com/office/drawing/2010/main" val="0"/>
              </a:ext>
            </a:extLst>
          </a:blip>
          <a:srcRect t="31026" r="1" b="43627"/>
          <a:stretch/>
        </p:blipFill>
        <p:spPr>
          <a:xfrm>
            <a:off x="15" y="10"/>
            <a:ext cx="12191985" cy="4578340"/>
          </a:xfrm>
          <a:prstGeom prst="rect">
            <a:avLst/>
          </a:prstGeom>
          <a:noFill/>
        </p:spPr>
      </p:pic>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p:txBody>
          <a:bodyPr anchor="b">
            <a:normAutofit/>
          </a:bodyPr>
          <a:lstStyle/>
          <a:p>
            <a:r>
              <a:rPr lang="en-US" sz="5400" b="1" dirty="0">
                <a:solidFill>
                  <a:srgbClr val="00B0F0"/>
                </a:solidFill>
                <a:effectLst>
                  <a:outerShdw blurRad="38100" dist="38100" dir="2700000" algn="tl">
                    <a:srgbClr val="000000">
                      <a:alpha val="43137"/>
                    </a:srgbClr>
                  </a:outerShdw>
                </a:effectLst>
              </a:rPr>
              <a:t>ECSO6002:</a:t>
            </a:r>
            <a:br>
              <a:rPr lang="en-US" sz="5400" b="1" dirty="0">
                <a:solidFill>
                  <a:srgbClr val="00B0F0"/>
                </a:solidFill>
                <a:effectLst>
                  <a:outerShdw blurRad="38100" dist="38100" dir="2700000" algn="tl">
                    <a:srgbClr val="000000">
                      <a:alpha val="43137"/>
                    </a:srgbClr>
                  </a:outerShdw>
                </a:effectLst>
              </a:rPr>
            </a:br>
            <a:r>
              <a:rPr lang="en-GB" sz="5400" b="1" dirty="0">
                <a:solidFill>
                  <a:srgbClr val="00B0F0"/>
                </a:solidFill>
                <a:effectLst>
                  <a:outerShdw blurRad="38100" dist="38100" dir="2700000" algn="tl">
                    <a:srgbClr val="000000">
                      <a:alpha val="43137"/>
                    </a:srgbClr>
                  </a:outerShdw>
                </a:effectLst>
              </a:rPr>
              <a:t>Justice, Utopia &amp; Dystopia</a:t>
            </a:r>
            <a:endParaRPr lang="en-US" sz="5400" b="1" dirty="0">
              <a:solidFill>
                <a:srgbClr val="00B0F0"/>
              </a:solidFill>
              <a:effectLst>
                <a:outerShdw blurRad="38100" dist="38100" dir="2700000" algn="tl">
                  <a:srgbClr val="000000">
                    <a:alpha val="43137"/>
                  </a:srgbClr>
                </a:outerShdw>
              </a:effectLst>
            </a:endParaRPr>
          </a:p>
        </p:txBody>
      </p:sp>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936765" y="4863836"/>
            <a:ext cx="10058400" cy="1143000"/>
          </a:xfrm>
        </p:spPr>
        <p:txBody>
          <a:bodyPr>
            <a:normAutofit/>
          </a:bodyPr>
          <a:lstStyle/>
          <a:p>
            <a:r>
              <a:rPr lang="en-GB" dirty="0"/>
              <a:t>Crime &amp; Deviance versus </a:t>
            </a:r>
            <a:br>
              <a:rPr lang="en-GB" dirty="0"/>
            </a:br>
            <a:r>
              <a:rPr lang="en-GB" dirty="0"/>
              <a:t>Power &amp; Control</a:t>
            </a:r>
            <a:endParaRPr lang="en-US" dirty="0"/>
          </a:p>
        </p:txBody>
      </p:sp>
    </p:spTree>
    <p:extLst>
      <p:ext uri="{BB962C8B-B14F-4D97-AF65-F5344CB8AC3E}">
        <p14:creationId xmlns:p14="http://schemas.microsoft.com/office/powerpoint/2010/main" val="21539599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2EA78-AEB3-469B-9025-3B17201A457B}"/>
              </a:ext>
            </a:extLst>
          </p:cNvPr>
          <p:cNvSpPr>
            <a:spLocks noGrp="1"/>
          </p:cNvSpPr>
          <p:nvPr>
            <p:ph type="title"/>
          </p:nvPr>
        </p:nvSpPr>
        <p:spPr/>
        <p:txBody>
          <a:bodyPr anchor="ctr">
            <a:normAutofit/>
          </a:bodyPr>
          <a:lstStyle/>
          <a:p>
            <a:pPr lvl="0"/>
            <a:r>
              <a:rPr lang="en-GB" dirty="0"/>
              <a:t>Introduction</a:t>
            </a:r>
            <a:endParaRPr lang="en-US" dirty="0"/>
          </a:p>
        </p:txBody>
      </p:sp>
      <p:sp>
        <p:nvSpPr>
          <p:cNvPr id="3" name="Subtitle 2">
            <a:extLst>
              <a:ext uri="{FF2B5EF4-FFF2-40B4-BE49-F238E27FC236}">
                <a16:creationId xmlns:a16="http://schemas.microsoft.com/office/drawing/2014/main" id="{255E1F2F-E259-4EA8-9FFD-3A10AF541859}"/>
              </a:ext>
            </a:extLst>
          </p:cNvPr>
          <p:cNvSpPr>
            <a:spLocks noGrp="1"/>
          </p:cNvSpPr>
          <p:nvPr>
            <p:ph sz="half" idx="1"/>
          </p:nvPr>
        </p:nvSpPr>
        <p:spPr/>
        <p:txBody>
          <a:bodyPr>
            <a:normAutofit/>
          </a:bodyPr>
          <a:lstStyle/>
          <a:p>
            <a:pPr marL="434340" indent="-342900">
              <a:buFont typeface="Wingdings" panose="05000000000000000000" pitchFamily="2" charset="2"/>
              <a:buChar char="§"/>
            </a:pPr>
            <a:r>
              <a:rPr lang="en-GB" dirty="0"/>
              <a:t>Exploration of what constitutes </a:t>
            </a:r>
          </a:p>
          <a:p>
            <a:pPr marL="726948" lvl="1" indent="-342900">
              <a:buFont typeface="Wingdings" panose="05000000000000000000" pitchFamily="2" charset="2"/>
              <a:buChar char="§"/>
            </a:pPr>
            <a:r>
              <a:rPr lang="en-GB" dirty="0"/>
              <a:t>Utopia</a:t>
            </a:r>
          </a:p>
          <a:p>
            <a:pPr marL="726948" lvl="1" indent="-342900">
              <a:buFont typeface="Wingdings" panose="05000000000000000000" pitchFamily="2" charset="2"/>
              <a:buChar char="§"/>
            </a:pPr>
            <a:r>
              <a:rPr lang="en-GB" dirty="0"/>
              <a:t>Heterotopia</a:t>
            </a:r>
          </a:p>
          <a:p>
            <a:pPr marL="726948" lvl="1" indent="-342900">
              <a:buFont typeface="Wingdings" panose="05000000000000000000" pitchFamily="2" charset="2"/>
              <a:buChar char="§"/>
            </a:pPr>
            <a:r>
              <a:rPr lang="en-GB" dirty="0"/>
              <a:t>Social Justice</a:t>
            </a:r>
          </a:p>
          <a:p>
            <a:pPr marL="726948" lvl="1" indent="-342900">
              <a:buFont typeface="Wingdings" panose="05000000000000000000" pitchFamily="2" charset="2"/>
              <a:buChar char="§"/>
            </a:pPr>
            <a:r>
              <a:rPr lang="en-GB" dirty="0"/>
              <a:t>Dystopia</a:t>
            </a:r>
          </a:p>
          <a:p>
            <a:pPr lvl="1" indent="0">
              <a:buNone/>
            </a:pPr>
            <a:endParaRPr lang="en-US" dirty="0"/>
          </a:p>
        </p:txBody>
      </p:sp>
      <p:sp>
        <p:nvSpPr>
          <p:cNvPr id="4" name="Content Placeholder 3">
            <a:extLst>
              <a:ext uri="{FF2B5EF4-FFF2-40B4-BE49-F238E27FC236}">
                <a16:creationId xmlns:a16="http://schemas.microsoft.com/office/drawing/2014/main" id="{CAA9C06F-71F8-4BDF-9333-15A1B685859D}"/>
              </a:ext>
            </a:extLst>
          </p:cNvPr>
          <p:cNvSpPr>
            <a:spLocks noGrp="1"/>
          </p:cNvSpPr>
          <p:nvPr>
            <p:ph sz="half" idx="2"/>
          </p:nvPr>
        </p:nvSpPr>
        <p:spPr/>
        <p:txBody>
          <a:bodyPr/>
          <a:lstStyle/>
          <a:p>
            <a:pPr marL="434340" indent="-342900">
              <a:buFont typeface="Wingdings" panose="05000000000000000000" pitchFamily="2" charset="2"/>
              <a:buChar char="§"/>
            </a:pPr>
            <a:r>
              <a:rPr lang="en-GB" dirty="0"/>
              <a:t>We will discuss how this relate to the concepts of </a:t>
            </a:r>
          </a:p>
          <a:p>
            <a:pPr marL="726948" lvl="1" indent="-342900">
              <a:buFont typeface="Wingdings" panose="05000000000000000000" pitchFamily="2" charset="2"/>
              <a:buChar char="§"/>
            </a:pPr>
            <a:r>
              <a:rPr lang="en-GB" dirty="0"/>
              <a:t>Power </a:t>
            </a:r>
          </a:p>
          <a:p>
            <a:pPr marL="726948" lvl="1" indent="-342900">
              <a:buFont typeface="Wingdings" panose="05000000000000000000" pitchFamily="2" charset="2"/>
              <a:buChar char="§"/>
            </a:pPr>
            <a:r>
              <a:rPr lang="en-GB" dirty="0"/>
              <a:t>Control</a:t>
            </a:r>
          </a:p>
          <a:p>
            <a:pPr marL="726948" lvl="1" indent="-342900">
              <a:buFont typeface="Wingdings" panose="05000000000000000000" pitchFamily="2" charset="2"/>
              <a:buChar char="§"/>
            </a:pPr>
            <a:r>
              <a:rPr lang="en-GB" dirty="0"/>
              <a:t>Crime</a:t>
            </a:r>
          </a:p>
          <a:p>
            <a:pPr marL="726948" lvl="1" indent="-342900">
              <a:buFont typeface="Wingdings" panose="05000000000000000000" pitchFamily="2" charset="2"/>
              <a:buChar char="§"/>
            </a:pPr>
            <a:r>
              <a:rPr lang="en-GB" dirty="0"/>
              <a:t>Deviance </a:t>
            </a:r>
          </a:p>
          <a:p>
            <a:endParaRPr lang="en-GB" dirty="0"/>
          </a:p>
        </p:txBody>
      </p:sp>
    </p:spTree>
    <p:extLst>
      <p:ext uri="{BB962C8B-B14F-4D97-AF65-F5344CB8AC3E}">
        <p14:creationId xmlns:p14="http://schemas.microsoft.com/office/powerpoint/2010/main" val="191714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E89DE-9CA9-4872-8509-02310EDB84E2}"/>
              </a:ext>
            </a:extLst>
          </p:cNvPr>
          <p:cNvSpPr>
            <a:spLocks noGrp="1"/>
          </p:cNvSpPr>
          <p:nvPr>
            <p:ph type="title"/>
          </p:nvPr>
        </p:nvSpPr>
        <p:spPr/>
        <p:txBody>
          <a:bodyPr/>
          <a:lstStyle/>
          <a:p>
            <a:r>
              <a:rPr lang="en-GB" dirty="0"/>
              <a:t>Plato’s Republic:</a:t>
            </a:r>
            <a:br>
              <a:rPr lang="en-GB" dirty="0"/>
            </a:br>
            <a:r>
              <a:rPr lang="en-GB" dirty="0"/>
              <a:t>Society and Justice</a:t>
            </a:r>
            <a:endParaRPr lang="en-US" dirty="0"/>
          </a:p>
        </p:txBody>
      </p:sp>
      <p:sp>
        <p:nvSpPr>
          <p:cNvPr id="3" name="Content Placeholder 2">
            <a:extLst>
              <a:ext uri="{FF2B5EF4-FFF2-40B4-BE49-F238E27FC236}">
                <a16:creationId xmlns:a16="http://schemas.microsoft.com/office/drawing/2014/main" id="{E0348D1B-596A-458D-9AF7-7B9EA802D59E}"/>
              </a:ext>
            </a:extLst>
          </p:cNvPr>
          <p:cNvSpPr>
            <a:spLocks noGrp="1"/>
          </p:cNvSpPr>
          <p:nvPr>
            <p:ph sz="half" idx="1"/>
          </p:nvPr>
        </p:nvSpPr>
        <p:spPr/>
        <p:txBody>
          <a:bodyPr/>
          <a:lstStyle/>
          <a:p>
            <a:pPr marL="0">
              <a:buNone/>
            </a:pPr>
            <a:r>
              <a:rPr lang="en-US" sz="2100" dirty="0"/>
              <a:t>Plato imagined an enlightened republic ruled by philosopher Kings</a:t>
            </a:r>
          </a:p>
          <a:p>
            <a:pPr lvl="1"/>
            <a:r>
              <a:rPr lang="en-US" dirty="0"/>
              <a:t>Plato’s Republic </a:t>
            </a:r>
          </a:p>
          <a:p>
            <a:pPr lvl="1"/>
            <a:r>
              <a:rPr lang="en-US" dirty="0"/>
              <a:t>375BC</a:t>
            </a:r>
          </a:p>
          <a:p>
            <a:pPr marL="201168" lvl="1" indent="0" algn="r">
              <a:buNone/>
            </a:pPr>
            <a:r>
              <a:rPr lang="en-US" dirty="0">
                <a:cs typeface="Arial" panose="020B0604020202020204" pitchFamily="34" charset="0"/>
              </a:rPr>
              <a:t>(Plato, 2020)</a:t>
            </a:r>
          </a:p>
          <a:p>
            <a:endParaRPr lang="en-US" dirty="0"/>
          </a:p>
        </p:txBody>
      </p:sp>
      <p:sp>
        <p:nvSpPr>
          <p:cNvPr id="4" name="Content Placeholder 3">
            <a:extLst>
              <a:ext uri="{FF2B5EF4-FFF2-40B4-BE49-F238E27FC236}">
                <a16:creationId xmlns:a16="http://schemas.microsoft.com/office/drawing/2014/main" id="{31F77850-F948-49F6-A28B-6F3956865F58}"/>
              </a:ext>
            </a:extLst>
          </p:cNvPr>
          <p:cNvSpPr>
            <a:spLocks noGrp="1"/>
          </p:cNvSpPr>
          <p:nvPr>
            <p:ph sz="half" idx="2"/>
          </p:nvPr>
        </p:nvSpPr>
        <p:spPr/>
        <p:txBody>
          <a:bodyPr/>
          <a:lstStyle/>
          <a:p>
            <a:r>
              <a:rPr lang="en-US" dirty="0">
                <a:solidFill>
                  <a:srgbClr val="FF0000"/>
                </a:solidFill>
              </a:rPr>
              <a:t>Watch the video</a:t>
            </a:r>
          </a:p>
          <a:p>
            <a:pPr lvl="1"/>
            <a:r>
              <a:rPr lang="en-GB" dirty="0">
                <a:solidFill>
                  <a:srgbClr val="FF0000"/>
                </a:solidFill>
                <a:hlinkClick r:id="rId2">
                  <a:extLst>
                    <a:ext uri="{A12FA001-AC4F-418D-AE19-62706E023703}">
                      <ahyp:hlinkClr xmlns:ahyp="http://schemas.microsoft.com/office/drawing/2018/hyperlinkcolor" val="tx"/>
                    </a:ext>
                  </a:extLst>
                </a:hlinkClick>
              </a:rPr>
              <a:t>The</a:t>
            </a:r>
            <a:r>
              <a:rPr lang="en-GB" dirty="0">
                <a:solidFill>
                  <a:srgbClr val="919191"/>
                </a:solidFill>
                <a:hlinkClick r:id="rId2">
                  <a:extLst>
                    <a:ext uri="{A12FA001-AC4F-418D-AE19-62706E023703}">
                      <ahyp:hlinkClr xmlns:ahyp="http://schemas.microsoft.com/office/drawing/2018/hyperlinkcolor" val="tx"/>
                    </a:ext>
                  </a:extLst>
                </a:hlinkClick>
              </a:rPr>
              <a:t> </a:t>
            </a:r>
            <a:r>
              <a:rPr lang="en-GB" dirty="0">
                <a:solidFill>
                  <a:srgbClr val="FF0000"/>
                </a:solidFill>
                <a:hlinkClick r:id="rId2">
                  <a:extLst>
                    <a:ext uri="{A12FA001-AC4F-418D-AE19-62706E023703}">
                      <ahyp:hlinkClr xmlns:ahyp="http://schemas.microsoft.com/office/drawing/2018/hyperlinkcolor" val="tx"/>
                    </a:ext>
                  </a:extLst>
                </a:hlinkClick>
              </a:rPr>
              <a:t>Republic by Plato | Brief Summary </a:t>
            </a:r>
            <a:endParaRPr lang="en-US" dirty="0">
              <a:solidFill>
                <a:srgbClr val="FF0000"/>
              </a:solidFill>
            </a:endParaRPr>
          </a:p>
        </p:txBody>
      </p:sp>
    </p:spTree>
    <p:extLst>
      <p:ext uri="{BB962C8B-B14F-4D97-AF65-F5344CB8AC3E}">
        <p14:creationId xmlns:p14="http://schemas.microsoft.com/office/powerpoint/2010/main" val="12311208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20B01-B921-4DAD-8AF9-432FABD0F837}"/>
              </a:ext>
            </a:extLst>
          </p:cNvPr>
          <p:cNvSpPr>
            <a:spLocks noGrp="1"/>
          </p:cNvSpPr>
          <p:nvPr>
            <p:ph type="title"/>
          </p:nvPr>
        </p:nvSpPr>
        <p:spPr/>
        <p:txBody>
          <a:bodyPr anchor="b">
            <a:normAutofit/>
          </a:bodyPr>
          <a:lstStyle/>
          <a:p>
            <a:r>
              <a:rPr lang="en-GB" dirty="0"/>
              <a:t>Plato’s Republic:</a:t>
            </a:r>
            <a:br>
              <a:rPr lang="en-GB" dirty="0"/>
            </a:br>
            <a:r>
              <a:rPr lang="en-GB" dirty="0"/>
              <a:t>Society and Justice</a:t>
            </a:r>
            <a:endParaRPr lang="en-US" dirty="0"/>
          </a:p>
        </p:txBody>
      </p:sp>
      <p:graphicFrame>
        <p:nvGraphicFramePr>
          <p:cNvPr id="8" name="Content Placeholder 5">
            <a:extLst>
              <a:ext uri="{FF2B5EF4-FFF2-40B4-BE49-F238E27FC236}">
                <a16:creationId xmlns:a16="http://schemas.microsoft.com/office/drawing/2014/main" id="{C46A2BA8-7D13-4A31-8E25-811BCCFA7C3E}"/>
              </a:ext>
            </a:extLst>
          </p:cNvPr>
          <p:cNvGraphicFramePr>
            <a:graphicFrameLocks noGrp="1"/>
          </p:cNvGraphicFramePr>
          <p:nvPr>
            <p:ph idx="1"/>
            <p:extLst>
              <p:ext uri="{D42A27DB-BD31-4B8C-83A1-F6EECF244321}">
                <p14:modId xmlns:p14="http://schemas.microsoft.com/office/powerpoint/2010/main" val="1657114259"/>
              </p:ext>
            </p:extLst>
          </p:nvPr>
        </p:nvGraphicFramePr>
        <p:xfrm>
          <a:off x="4800600" y="731838"/>
          <a:ext cx="6492875" cy="5257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Text Placeholder 3">
            <a:extLst>
              <a:ext uri="{FF2B5EF4-FFF2-40B4-BE49-F238E27FC236}">
                <a16:creationId xmlns:a16="http://schemas.microsoft.com/office/drawing/2014/main" id="{6BED50F3-4958-4F4A-9B93-64F76C989AF2}"/>
              </a:ext>
            </a:extLst>
          </p:cNvPr>
          <p:cNvSpPr>
            <a:spLocks noGrp="1"/>
          </p:cNvSpPr>
          <p:nvPr>
            <p:ph type="body" sz="half" idx="2"/>
          </p:nvPr>
        </p:nvSpPr>
        <p:spPr>
          <a:xfrm>
            <a:off x="155121" y="3043050"/>
            <a:ext cx="4384222" cy="3064505"/>
          </a:xfrm>
        </p:spPr>
        <p:txBody>
          <a:bodyPr>
            <a:normAutofit/>
          </a:bodyPr>
          <a:lstStyle/>
          <a:p>
            <a:r>
              <a:rPr lang="en-GB" sz="2800" dirty="0">
                <a:solidFill>
                  <a:srgbClr val="FF0000"/>
                </a:solidFill>
              </a:rPr>
              <a:t>From Aristocracy to Tyranny</a:t>
            </a:r>
          </a:p>
          <a:p>
            <a:endParaRPr lang="en-GB" sz="2800" dirty="0">
              <a:solidFill>
                <a:srgbClr val="FF0000"/>
              </a:solidFill>
            </a:endParaRPr>
          </a:p>
          <a:p>
            <a:r>
              <a:rPr lang="en-GB" sz="2800" dirty="0">
                <a:solidFill>
                  <a:srgbClr val="FF0000"/>
                </a:solidFill>
              </a:rPr>
              <a:t>From Utopia to Dystopia</a:t>
            </a:r>
          </a:p>
          <a:p>
            <a:endParaRPr lang="en-US" sz="2000" dirty="0"/>
          </a:p>
        </p:txBody>
      </p:sp>
    </p:spTree>
    <p:extLst>
      <p:ext uri="{BB962C8B-B14F-4D97-AF65-F5344CB8AC3E}">
        <p14:creationId xmlns:p14="http://schemas.microsoft.com/office/powerpoint/2010/main" val="17086867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9E76B-F52D-4E52-8211-B0FA05DAB8FA}"/>
              </a:ext>
            </a:extLst>
          </p:cNvPr>
          <p:cNvSpPr>
            <a:spLocks noGrp="1"/>
          </p:cNvSpPr>
          <p:nvPr>
            <p:ph type="title"/>
          </p:nvPr>
        </p:nvSpPr>
        <p:spPr/>
        <p:txBody>
          <a:bodyPr/>
          <a:lstStyle/>
          <a:p>
            <a:r>
              <a:rPr lang="en-GB" dirty="0"/>
              <a:t>Aristocracy:</a:t>
            </a:r>
            <a:br>
              <a:rPr lang="en-GB" dirty="0"/>
            </a:br>
            <a:r>
              <a:rPr lang="en-GB" dirty="0"/>
              <a:t>Plato’s Republic</a:t>
            </a:r>
          </a:p>
        </p:txBody>
      </p:sp>
      <p:sp>
        <p:nvSpPr>
          <p:cNvPr id="3" name="Content Placeholder 2">
            <a:extLst>
              <a:ext uri="{FF2B5EF4-FFF2-40B4-BE49-F238E27FC236}">
                <a16:creationId xmlns:a16="http://schemas.microsoft.com/office/drawing/2014/main" id="{5B85AC93-FDFE-438E-BF44-892CE6EF8444}"/>
              </a:ext>
            </a:extLst>
          </p:cNvPr>
          <p:cNvSpPr>
            <a:spLocks noGrp="1"/>
          </p:cNvSpPr>
          <p:nvPr>
            <p:ph sz="half" idx="1"/>
          </p:nvPr>
        </p:nvSpPr>
        <p:spPr/>
        <p:txBody>
          <a:bodyPr>
            <a:normAutofit/>
          </a:bodyPr>
          <a:lstStyle/>
          <a:p>
            <a:r>
              <a:rPr lang="en-GB" dirty="0"/>
              <a:t>This is a different concept from Modern Day sense of Aristocracy</a:t>
            </a:r>
          </a:p>
          <a:p>
            <a:pPr lvl="1"/>
            <a:r>
              <a:rPr lang="en-GB" dirty="0"/>
              <a:t>Aristocracy: ‘Rule by the Best’</a:t>
            </a:r>
          </a:p>
          <a:p>
            <a:pPr lvl="2"/>
            <a:r>
              <a:rPr lang="en-GB" dirty="0"/>
              <a:t>Wisdom and Intellect </a:t>
            </a:r>
          </a:p>
          <a:p>
            <a:r>
              <a:rPr lang="en-GB" dirty="0"/>
              <a:t>Philosopher-Kings</a:t>
            </a:r>
          </a:p>
          <a:p>
            <a:pPr lvl="1"/>
            <a:r>
              <a:rPr lang="en-GB" dirty="0"/>
              <a:t>The ruling class: Wise and Educated in Ethics</a:t>
            </a:r>
          </a:p>
          <a:p>
            <a:pPr lvl="2"/>
            <a:r>
              <a:rPr lang="en-GB" dirty="0"/>
              <a:t>Rule by the few</a:t>
            </a:r>
          </a:p>
          <a:p>
            <a:pPr lvl="2"/>
            <a:r>
              <a:rPr lang="en-GB" dirty="0"/>
              <a:t>having souls of gold</a:t>
            </a:r>
          </a:p>
          <a:p>
            <a:pPr lvl="2"/>
            <a:r>
              <a:rPr lang="en-GB" dirty="0"/>
              <a:t>forbidden from owning property </a:t>
            </a:r>
          </a:p>
          <a:p>
            <a:pPr lvl="2"/>
            <a:r>
              <a:rPr lang="en-GB" dirty="0"/>
              <a:t>So that the policies they undertake NOT be tainted by personal interests</a:t>
            </a:r>
          </a:p>
        </p:txBody>
      </p:sp>
      <p:sp>
        <p:nvSpPr>
          <p:cNvPr id="5" name="Content Placeholder 4">
            <a:extLst>
              <a:ext uri="{FF2B5EF4-FFF2-40B4-BE49-F238E27FC236}">
                <a16:creationId xmlns:a16="http://schemas.microsoft.com/office/drawing/2014/main" id="{C524036E-5B7B-4156-95A1-4C7EDA3C5CE0}"/>
              </a:ext>
            </a:extLst>
          </p:cNvPr>
          <p:cNvSpPr>
            <a:spLocks noGrp="1"/>
          </p:cNvSpPr>
          <p:nvPr>
            <p:ph sz="half" idx="2"/>
          </p:nvPr>
        </p:nvSpPr>
        <p:spPr/>
        <p:txBody>
          <a:bodyPr>
            <a:normAutofit/>
          </a:bodyPr>
          <a:lstStyle/>
          <a:p>
            <a:r>
              <a:rPr lang="en-US" dirty="0"/>
              <a:t>For some this is considered a form of</a:t>
            </a:r>
          </a:p>
          <a:p>
            <a:pPr lvl="1"/>
            <a:r>
              <a:rPr lang="en-US" dirty="0"/>
              <a:t>Meritocracy</a:t>
            </a:r>
          </a:p>
          <a:p>
            <a:pPr lvl="2"/>
            <a:r>
              <a:rPr lang="en-US" dirty="0"/>
              <a:t>Power according to Merit</a:t>
            </a:r>
          </a:p>
          <a:p>
            <a:pPr lvl="2"/>
            <a:r>
              <a:rPr lang="en-US" dirty="0"/>
              <a:t>However, this concept is critiqued by many</a:t>
            </a:r>
          </a:p>
          <a:p>
            <a:pPr lvl="2"/>
            <a:endParaRPr lang="en-US" dirty="0"/>
          </a:p>
          <a:p>
            <a:pPr marL="384048" lvl="2" indent="0" algn="r">
              <a:buNone/>
            </a:pPr>
            <a:r>
              <a:rPr lang="en-US" dirty="0">
                <a:cs typeface="Arial" panose="020B0604020202020204" pitchFamily="34" charset="0"/>
              </a:rPr>
              <a:t>(Plato, 2020; Reisman, 2021: 148)</a:t>
            </a:r>
          </a:p>
          <a:p>
            <a:pPr lvl="2"/>
            <a:endParaRPr lang="en-US" dirty="0"/>
          </a:p>
          <a:p>
            <a:endParaRPr lang="en-GB" dirty="0"/>
          </a:p>
          <a:p>
            <a:endParaRPr lang="en-GB" dirty="0"/>
          </a:p>
        </p:txBody>
      </p:sp>
    </p:spTree>
    <p:extLst>
      <p:ext uri="{BB962C8B-B14F-4D97-AF65-F5344CB8AC3E}">
        <p14:creationId xmlns:p14="http://schemas.microsoft.com/office/powerpoint/2010/main" val="17580993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0978D-F65A-434D-9CF0-B5A5E540B151}"/>
              </a:ext>
            </a:extLst>
          </p:cNvPr>
          <p:cNvSpPr>
            <a:spLocks noGrp="1"/>
          </p:cNvSpPr>
          <p:nvPr>
            <p:ph type="title"/>
          </p:nvPr>
        </p:nvSpPr>
        <p:spPr/>
        <p:txBody>
          <a:bodyPr/>
          <a:lstStyle/>
          <a:p>
            <a:r>
              <a:rPr lang="en-GB" dirty="0"/>
              <a:t>Aristocracy:</a:t>
            </a:r>
            <a:br>
              <a:rPr lang="en-GB" dirty="0"/>
            </a:br>
            <a:r>
              <a:rPr lang="en-GB" dirty="0"/>
              <a:t>Plato’s Republic</a:t>
            </a:r>
          </a:p>
        </p:txBody>
      </p:sp>
      <p:sp>
        <p:nvSpPr>
          <p:cNvPr id="3" name="Content Placeholder 2">
            <a:extLst>
              <a:ext uri="{FF2B5EF4-FFF2-40B4-BE49-F238E27FC236}">
                <a16:creationId xmlns:a16="http://schemas.microsoft.com/office/drawing/2014/main" id="{C35549C9-177E-4361-B15A-68D05C582B8C}"/>
              </a:ext>
            </a:extLst>
          </p:cNvPr>
          <p:cNvSpPr>
            <a:spLocks noGrp="1"/>
          </p:cNvSpPr>
          <p:nvPr>
            <p:ph sz="half" idx="1"/>
          </p:nvPr>
        </p:nvSpPr>
        <p:spPr/>
        <p:txBody>
          <a:bodyPr>
            <a:normAutofit lnSpcReduction="10000"/>
          </a:bodyPr>
          <a:lstStyle/>
          <a:p>
            <a:r>
              <a:rPr lang="en-GB" dirty="0">
                <a:solidFill>
                  <a:srgbClr val="202122"/>
                </a:solidFill>
                <a:latin typeface="Arial" panose="020B0604020202020204" pitchFamily="34" charset="0"/>
              </a:rPr>
              <a:t>Auxiliaries to the Ruling Caste</a:t>
            </a:r>
          </a:p>
          <a:p>
            <a:pPr lvl="1"/>
            <a:r>
              <a:rPr lang="en-GB" dirty="0">
                <a:solidFill>
                  <a:srgbClr val="202122"/>
                </a:solidFill>
                <a:latin typeface="Arial" panose="020B0604020202020204" pitchFamily="34" charset="0"/>
              </a:rPr>
              <a:t>Soldiers </a:t>
            </a:r>
          </a:p>
          <a:p>
            <a:pPr lvl="2"/>
            <a:r>
              <a:rPr lang="en-GB" dirty="0">
                <a:solidFill>
                  <a:srgbClr val="202122"/>
                </a:solidFill>
                <a:latin typeface="Arial" panose="020B0604020202020204" pitchFamily="34" charset="0"/>
              </a:rPr>
              <a:t>Having souls of silver</a:t>
            </a:r>
          </a:p>
          <a:p>
            <a:pPr lvl="2"/>
            <a:r>
              <a:rPr lang="en-GB" dirty="0">
                <a:solidFill>
                  <a:srgbClr val="202122"/>
                </a:solidFill>
                <a:latin typeface="Arial" panose="020B0604020202020204" pitchFamily="34" charset="0"/>
              </a:rPr>
              <a:t>Their role is to force on the majority the order established by the Philosopher-Kings</a:t>
            </a:r>
          </a:p>
          <a:p>
            <a:pPr lvl="2"/>
            <a:r>
              <a:rPr lang="en-GB" dirty="0">
                <a:solidFill>
                  <a:srgbClr val="202122"/>
                </a:solidFill>
                <a:latin typeface="Arial" panose="020B0604020202020204" pitchFamily="34" charset="0"/>
              </a:rPr>
              <a:t>Forbidden from owning property </a:t>
            </a:r>
          </a:p>
          <a:p>
            <a:r>
              <a:rPr lang="en-GB" b="0" i="0" dirty="0">
                <a:solidFill>
                  <a:srgbClr val="202122"/>
                </a:solidFill>
                <a:effectLst/>
                <a:latin typeface="Arial" panose="020B0604020202020204" pitchFamily="34" charset="0"/>
              </a:rPr>
              <a:t>The Majority of the People </a:t>
            </a:r>
          </a:p>
          <a:p>
            <a:pPr lvl="1"/>
            <a:r>
              <a:rPr lang="en-GB" b="0" i="0" dirty="0">
                <a:solidFill>
                  <a:srgbClr val="202122"/>
                </a:solidFill>
                <a:effectLst/>
                <a:latin typeface="Arial" panose="020B0604020202020204" pitchFamily="34" charset="0"/>
              </a:rPr>
              <a:t>Workers</a:t>
            </a:r>
          </a:p>
          <a:p>
            <a:pPr lvl="2"/>
            <a:r>
              <a:rPr lang="en-GB" b="0" i="0" dirty="0">
                <a:solidFill>
                  <a:srgbClr val="202122"/>
                </a:solidFill>
                <a:effectLst/>
                <a:latin typeface="Arial" panose="020B0604020202020204" pitchFamily="34" charset="0"/>
              </a:rPr>
              <a:t>souls of either bronze or iron</a:t>
            </a:r>
          </a:p>
          <a:p>
            <a:pPr lvl="2"/>
            <a:r>
              <a:rPr lang="en-GB" b="0" i="0" dirty="0">
                <a:solidFill>
                  <a:srgbClr val="202122"/>
                </a:solidFill>
                <a:effectLst/>
                <a:latin typeface="Arial" panose="020B0604020202020204" pitchFamily="34" charset="0"/>
              </a:rPr>
              <a:t>allowed to own property and produce goods for themselves</a:t>
            </a:r>
          </a:p>
          <a:p>
            <a:pPr lvl="1"/>
            <a:r>
              <a:rPr lang="en-GB" b="0" i="0" dirty="0">
                <a:solidFill>
                  <a:srgbClr val="202122"/>
                </a:solidFill>
                <a:effectLst/>
                <a:latin typeface="Arial" panose="020B0604020202020204" pitchFamily="34" charset="0"/>
              </a:rPr>
              <a:t>but are also obliged to </a:t>
            </a:r>
          </a:p>
          <a:p>
            <a:pPr lvl="2"/>
            <a:r>
              <a:rPr lang="en-GB" b="0" i="0" dirty="0">
                <a:solidFill>
                  <a:srgbClr val="202122"/>
                </a:solidFill>
                <a:effectLst/>
                <a:latin typeface="Arial" panose="020B0604020202020204" pitchFamily="34" charset="0"/>
              </a:rPr>
              <a:t>sustain with their own activities the Philosopher-Kings and Auxiliaries </a:t>
            </a:r>
          </a:p>
          <a:p>
            <a:pPr marL="566928" lvl="3" indent="0" algn="r">
              <a:buNone/>
            </a:pPr>
            <a:r>
              <a:rPr lang="en-US" dirty="0">
                <a:cs typeface="Arial" panose="020B0604020202020204" pitchFamily="34" charset="0"/>
              </a:rPr>
              <a:t>(Plato, 2020)</a:t>
            </a:r>
          </a:p>
          <a:p>
            <a:endParaRPr lang="en-GB" dirty="0"/>
          </a:p>
        </p:txBody>
      </p:sp>
      <p:sp>
        <p:nvSpPr>
          <p:cNvPr id="4" name="Content Placeholder 3">
            <a:extLst>
              <a:ext uri="{FF2B5EF4-FFF2-40B4-BE49-F238E27FC236}">
                <a16:creationId xmlns:a16="http://schemas.microsoft.com/office/drawing/2014/main" id="{BEF55244-A5F4-4083-AE5D-088D2ACF62A7}"/>
              </a:ext>
            </a:extLst>
          </p:cNvPr>
          <p:cNvSpPr>
            <a:spLocks noGrp="1"/>
          </p:cNvSpPr>
          <p:nvPr>
            <p:ph sz="half" idx="2"/>
          </p:nvPr>
        </p:nvSpPr>
        <p:spPr/>
        <p:txBody>
          <a:bodyPr>
            <a:normAutofit lnSpcReduction="10000"/>
          </a:bodyPr>
          <a:lstStyle/>
          <a:p>
            <a:r>
              <a:rPr lang="en-GB" dirty="0">
                <a:solidFill>
                  <a:srgbClr val="FF0000"/>
                </a:solidFill>
                <a:latin typeface="Arial" panose="020B0604020202020204" pitchFamily="34" charset="0"/>
              </a:rPr>
              <a:t>Watch Video 3:08:</a:t>
            </a:r>
          </a:p>
          <a:p>
            <a:pPr lvl="1"/>
            <a:r>
              <a:rPr lang="en-GB" dirty="0">
                <a:solidFill>
                  <a:srgbClr val="FF0000"/>
                </a:solidFill>
                <a:latin typeface="Arial" panose="020B0604020202020204" pitchFamily="34" charset="0"/>
                <a:hlinkClick r:id="rId2">
                  <a:extLst>
                    <a:ext uri="{A12FA001-AC4F-418D-AE19-62706E023703}">
                      <ahyp:hlinkClr xmlns:ahyp="http://schemas.microsoft.com/office/drawing/2018/hyperlinkcolor" val="tx"/>
                    </a:ext>
                  </a:extLst>
                </a:hlinkClick>
              </a:rPr>
              <a:t>Aristocracy</a:t>
            </a:r>
            <a:r>
              <a:rPr lang="en-GB" dirty="0">
                <a:solidFill>
                  <a:srgbClr val="FF0000"/>
                </a:solidFill>
                <a:latin typeface="Arial" panose="020B0604020202020204" pitchFamily="34" charset="0"/>
              </a:rPr>
              <a:t> </a:t>
            </a:r>
          </a:p>
          <a:p>
            <a:endParaRPr lang="en-GB" dirty="0"/>
          </a:p>
        </p:txBody>
      </p:sp>
    </p:spTree>
    <p:extLst>
      <p:ext uri="{BB962C8B-B14F-4D97-AF65-F5344CB8AC3E}">
        <p14:creationId xmlns:p14="http://schemas.microsoft.com/office/powerpoint/2010/main" val="35415537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16918-0344-41AB-B74F-981B8CE1AEE3}"/>
              </a:ext>
            </a:extLst>
          </p:cNvPr>
          <p:cNvSpPr>
            <a:spLocks noGrp="1"/>
          </p:cNvSpPr>
          <p:nvPr>
            <p:ph type="title"/>
          </p:nvPr>
        </p:nvSpPr>
        <p:spPr/>
        <p:txBody>
          <a:bodyPr/>
          <a:lstStyle/>
          <a:p>
            <a:r>
              <a:rPr lang="en-GB" sz="4800" dirty="0"/>
              <a:t>Timocracy:</a:t>
            </a:r>
            <a:br>
              <a:rPr lang="en-GB" sz="4800" dirty="0"/>
            </a:br>
            <a:r>
              <a:rPr lang="en-GB" sz="4800" dirty="0"/>
              <a:t>Plato’s Republic</a:t>
            </a:r>
            <a:endParaRPr lang="en-GB" dirty="0"/>
          </a:p>
        </p:txBody>
      </p:sp>
      <p:sp>
        <p:nvSpPr>
          <p:cNvPr id="3" name="Content Placeholder 2">
            <a:extLst>
              <a:ext uri="{FF2B5EF4-FFF2-40B4-BE49-F238E27FC236}">
                <a16:creationId xmlns:a16="http://schemas.microsoft.com/office/drawing/2014/main" id="{0703D015-E995-48E8-A13B-6DD2A375242B}"/>
              </a:ext>
            </a:extLst>
          </p:cNvPr>
          <p:cNvSpPr>
            <a:spLocks noGrp="1"/>
          </p:cNvSpPr>
          <p:nvPr>
            <p:ph sz="half" idx="1"/>
          </p:nvPr>
        </p:nvSpPr>
        <p:spPr/>
        <p:txBody>
          <a:bodyPr/>
          <a:lstStyle/>
          <a:p>
            <a:r>
              <a:rPr lang="en-GB" dirty="0"/>
              <a:t>Degeneration from Aristocracy</a:t>
            </a:r>
          </a:p>
          <a:p>
            <a:pPr lvl="1"/>
            <a:r>
              <a:rPr lang="en-GB" dirty="0"/>
              <a:t> From intellect and wisdom to rule by Honour and Duty</a:t>
            </a:r>
          </a:p>
          <a:p>
            <a:pPr lvl="1"/>
            <a:r>
              <a:rPr lang="en-GB" dirty="0"/>
              <a:t>Militarily include</a:t>
            </a:r>
          </a:p>
          <a:p>
            <a:pPr lvl="1"/>
            <a:r>
              <a:rPr lang="en-GB" dirty="0"/>
              <a:t>Power of philosophy </a:t>
            </a:r>
          </a:p>
          <a:p>
            <a:pPr lvl="1"/>
            <a:r>
              <a:rPr lang="en-GB" dirty="0"/>
              <a:t>Greed Rules</a:t>
            </a:r>
          </a:p>
          <a:p>
            <a:pPr marL="201168" lvl="1" indent="0" algn="r">
              <a:buNone/>
            </a:pPr>
            <a:r>
              <a:rPr lang="en-GB" sz="1400" dirty="0"/>
              <a:t>(</a:t>
            </a:r>
            <a:r>
              <a:rPr lang="en-US" sz="1400" dirty="0">
                <a:cs typeface="Arial" panose="020B0604020202020204" pitchFamily="34" charset="0"/>
              </a:rPr>
              <a:t>Plato, 2020; </a:t>
            </a:r>
            <a:r>
              <a:rPr lang="en-GB" sz="1400" dirty="0" err="1"/>
              <a:t>Dorter</a:t>
            </a:r>
            <a:r>
              <a:rPr lang="en-GB" sz="1400" dirty="0"/>
              <a:t>, 2006, 274)</a:t>
            </a:r>
          </a:p>
          <a:p>
            <a:pPr lvl="1"/>
            <a:endParaRPr lang="en-GB" dirty="0"/>
          </a:p>
        </p:txBody>
      </p:sp>
      <p:sp>
        <p:nvSpPr>
          <p:cNvPr id="4" name="Content Placeholder 3">
            <a:extLst>
              <a:ext uri="{FF2B5EF4-FFF2-40B4-BE49-F238E27FC236}">
                <a16:creationId xmlns:a16="http://schemas.microsoft.com/office/drawing/2014/main" id="{1047382D-5676-4BFD-8AC6-9DD2F35E2103}"/>
              </a:ext>
            </a:extLst>
          </p:cNvPr>
          <p:cNvSpPr>
            <a:spLocks noGrp="1"/>
          </p:cNvSpPr>
          <p:nvPr>
            <p:ph sz="half" idx="2"/>
          </p:nvPr>
        </p:nvSpPr>
        <p:spPr/>
        <p:txBody>
          <a:bodyPr/>
          <a:lstStyle/>
          <a:p>
            <a:r>
              <a:rPr lang="en-GB" dirty="0"/>
              <a:t>Examples:</a:t>
            </a:r>
          </a:p>
          <a:p>
            <a:pPr lvl="1"/>
            <a:r>
              <a:rPr lang="en-GB" dirty="0"/>
              <a:t>UK House of Lords</a:t>
            </a:r>
          </a:p>
          <a:p>
            <a:pPr lvl="2"/>
            <a:r>
              <a:rPr lang="en-GB" dirty="0"/>
              <a:t>Appointed due to loyalty to a party in government </a:t>
            </a:r>
          </a:p>
          <a:p>
            <a:pPr lvl="1"/>
            <a:r>
              <a:rPr lang="en-GB" dirty="0"/>
              <a:t>Donald Trump</a:t>
            </a:r>
          </a:p>
          <a:p>
            <a:pPr lvl="2"/>
            <a:r>
              <a:rPr lang="en-GB" dirty="0"/>
              <a:t>Honour and duty over substance</a:t>
            </a:r>
          </a:p>
          <a:p>
            <a:pPr lvl="2"/>
            <a:r>
              <a:rPr lang="en-GB" dirty="0"/>
              <a:t>‘Make America Great Again’ is devoid of substance</a:t>
            </a:r>
          </a:p>
          <a:p>
            <a:pPr lvl="3"/>
            <a:r>
              <a:rPr lang="en-GB" dirty="0"/>
              <a:t>What is greatness?</a:t>
            </a:r>
          </a:p>
          <a:p>
            <a:pPr marL="566928" lvl="3" indent="0" algn="r">
              <a:buNone/>
            </a:pPr>
            <a:r>
              <a:rPr lang="en-GB" sz="1200" dirty="0"/>
              <a:t>(</a:t>
            </a:r>
            <a:r>
              <a:rPr lang="en-US" sz="1200" dirty="0">
                <a:cs typeface="Arial" panose="020B0604020202020204" pitchFamily="34" charset="0"/>
              </a:rPr>
              <a:t>Plato, 2020; </a:t>
            </a:r>
            <a:r>
              <a:rPr lang="en-GB" sz="1200" dirty="0" err="1"/>
              <a:t>Dorter</a:t>
            </a:r>
            <a:r>
              <a:rPr lang="en-GB" sz="1200" dirty="0"/>
              <a:t>, 2006, 274)</a:t>
            </a:r>
          </a:p>
          <a:p>
            <a:pPr lvl="3"/>
            <a:endParaRPr lang="en-GB" dirty="0"/>
          </a:p>
          <a:p>
            <a:r>
              <a:rPr lang="en-GB" dirty="0">
                <a:solidFill>
                  <a:srgbClr val="FF0000"/>
                </a:solidFill>
              </a:rPr>
              <a:t>Watch Video 0:38:</a:t>
            </a:r>
          </a:p>
          <a:p>
            <a:pPr lvl="1"/>
            <a:r>
              <a:rPr lang="en-GB" dirty="0">
                <a:solidFill>
                  <a:srgbClr val="FF0000"/>
                </a:solidFill>
                <a:hlinkClick r:id="rId2">
                  <a:extLst>
                    <a:ext uri="{A12FA001-AC4F-418D-AE19-62706E023703}">
                      <ahyp:hlinkClr xmlns:ahyp="http://schemas.microsoft.com/office/drawing/2018/hyperlinkcolor" val="tx"/>
                    </a:ext>
                  </a:extLst>
                </a:hlinkClick>
              </a:rPr>
              <a:t>Timocracy</a:t>
            </a:r>
            <a:r>
              <a:rPr lang="en-GB" dirty="0">
                <a:solidFill>
                  <a:srgbClr val="FF0000"/>
                </a:solidFill>
              </a:rPr>
              <a:t> </a:t>
            </a:r>
          </a:p>
        </p:txBody>
      </p:sp>
    </p:spTree>
    <p:extLst>
      <p:ext uri="{BB962C8B-B14F-4D97-AF65-F5344CB8AC3E}">
        <p14:creationId xmlns:p14="http://schemas.microsoft.com/office/powerpoint/2010/main" val="41556448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93F49-9E60-4B89-BD3D-618E7CE78314}"/>
              </a:ext>
            </a:extLst>
          </p:cNvPr>
          <p:cNvSpPr>
            <a:spLocks noGrp="1"/>
          </p:cNvSpPr>
          <p:nvPr>
            <p:ph type="title"/>
          </p:nvPr>
        </p:nvSpPr>
        <p:spPr/>
        <p:txBody>
          <a:bodyPr>
            <a:normAutofit/>
          </a:bodyPr>
          <a:lstStyle/>
          <a:p>
            <a:r>
              <a:rPr lang="en-GB" dirty="0"/>
              <a:t>Oligarchy:</a:t>
            </a:r>
            <a:br>
              <a:rPr lang="en-GB" dirty="0"/>
            </a:br>
            <a:r>
              <a:rPr lang="en-GB" dirty="0"/>
              <a:t>Plato’s Republic</a:t>
            </a:r>
          </a:p>
        </p:txBody>
      </p:sp>
      <p:sp>
        <p:nvSpPr>
          <p:cNvPr id="3" name="Content Placeholder 2">
            <a:extLst>
              <a:ext uri="{FF2B5EF4-FFF2-40B4-BE49-F238E27FC236}">
                <a16:creationId xmlns:a16="http://schemas.microsoft.com/office/drawing/2014/main" id="{FB5C3C48-A570-4B90-82EB-03DFCA6024B5}"/>
              </a:ext>
            </a:extLst>
          </p:cNvPr>
          <p:cNvSpPr>
            <a:spLocks noGrp="1"/>
          </p:cNvSpPr>
          <p:nvPr>
            <p:ph sz="half" idx="1"/>
          </p:nvPr>
        </p:nvSpPr>
        <p:spPr/>
        <p:txBody>
          <a:bodyPr>
            <a:normAutofit/>
          </a:bodyPr>
          <a:lstStyle/>
          <a:p>
            <a:r>
              <a:rPr lang="en-GB" dirty="0"/>
              <a:t>Oligarchy means:</a:t>
            </a:r>
          </a:p>
          <a:p>
            <a:pPr lvl="1"/>
            <a:r>
              <a:rPr lang="en-GB" dirty="0"/>
              <a:t>Rule by the Few</a:t>
            </a:r>
          </a:p>
          <a:p>
            <a:pPr lvl="1"/>
            <a:r>
              <a:rPr lang="en-GB" dirty="0"/>
              <a:t>Plutocracy </a:t>
            </a:r>
          </a:p>
          <a:p>
            <a:pPr lvl="2"/>
            <a:r>
              <a:rPr lang="en-GB" dirty="0"/>
              <a:t>Government by the wealthy</a:t>
            </a:r>
          </a:p>
          <a:p>
            <a:pPr lvl="1"/>
            <a:r>
              <a:rPr lang="en-GB" dirty="0"/>
              <a:t>Move from Honour and Duty to Power and Greed</a:t>
            </a:r>
          </a:p>
          <a:p>
            <a:pPr lvl="1"/>
            <a:r>
              <a:rPr lang="en-GB" dirty="0"/>
              <a:t>They change the rules so that ONLY the Rich have power</a:t>
            </a:r>
          </a:p>
          <a:p>
            <a:r>
              <a:rPr lang="en-GB" dirty="0"/>
              <a:t>High levels of income disparities </a:t>
            </a:r>
          </a:p>
          <a:p>
            <a:pPr lvl="1"/>
            <a:r>
              <a:rPr lang="en-GB" dirty="0"/>
              <a:t>Linked to bad policy making</a:t>
            </a:r>
          </a:p>
          <a:p>
            <a:pPr lvl="1"/>
            <a:r>
              <a:rPr lang="en-GB" dirty="0"/>
              <a:t>This in turn allows enrichment through exploitive contracts</a:t>
            </a:r>
          </a:p>
          <a:p>
            <a:pPr lvl="1"/>
            <a:endParaRPr lang="en-GB" dirty="0"/>
          </a:p>
        </p:txBody>
      </p:sp>
      <p:sp>
        <p:nvSpPr>
          <p:cNvPr id="4" name="Content Placeholder 3">
            <a:extLst>
              <a:ext uri="{FF2B5EF4-FFF2-40B4-BE49-F238E27FC236}">
                <a16:creationId xmlns:a16="http://schemas.microsoft.com/office/drawing/2014/main" id="{C51E20F1-9FB2-446F-91EE-E034DF147C67}"/>
              </a:ext>
            </a:extLst>
          </p:cNvPr>
          <p:cNvSpPr>
            <a:spLocks noGrp="1"/>
          </p:cNvSpPr>
          <p:nvPr>
            <p:ph sz="half" idx="2"/>
          </p:nvPr>
        </p:nvSpPr>
        <p:spPr/>
        <p:txBody>
          <a:bodyPr>
            <a:normAutofit/>
          </a:bodyPr>
          <a:lstStyle/>
          <a:p>
            <a:r>
              <a:rPr lang="en-GB" dirty="0"/>
              <a:t>The Rich are the administrators in power and alter laws to support the rich</a:t>
            </a:r>
          </a:p>
          <a:p>
            <a:pPr lvl="1"/>
            <a:r>
              <a:rPr lang="en-GB" dirty="0"/>
              <a:t>Money is valued OVER Virtue, Wisdom and Ethics</a:t>
            </a:r>
          </a:p>
          <a:p>
            <a:pPr lvl="1"/>
            <a:r>
              <a:rPr lang="en-GB" dirty="0"/>
              <a:t>Political Power is held by Rich people</a:t>
            </a:r>
          </a:p>
          <a:p>
            <a:pPr lvl="1"/>
            <a:r>
              <a:rPr lang="en-GB" dirty="0"/>
              <a:t>This in turn prevents wise and virtuous and poor men from influencing public life</a:t>
            </a:r>
          </a:p>
          <a:p>
            <a:r>
              <a:rPr lang="en-GB" dirty="0"/>
              <a:t>In turn this favours</a:t>
            </a:r>
          </a:p>
          <a:p>
            <a:pPr lvl="1"/>
            <a:r>
              <a:rPr lang="en-GB" dirty="0"/>
              <a:t> the rich but incompetent to hold public office</a:t>
            </a:r>
          </a:p>
          <a:p>
            <a:pPr lvl="1"/>
            <a:endParaRPr lang="en-GB" dirty="0"/>
          </a:p>
          <a:p>
            <a:pPr marL="201168" lvl="1" indent="0" algn="r">
              <a:buNone/>
            </a:pPr>
            <a:r>
              <a:rPr lang="en-US" dirty="0">
                <a:cs typeface="Arial" panose="020B0604020202020204" pitchFamily="34" charset="0"/>
              </a:rPr>
              <a:t>(Plato, 2020; Popper, 2020: 41)</a:t>
            </a:r>
          </a:p>
          <a:p>
            <a:pPr lvl="1"/>
            <a:endParaRPr lang="en-GB" dirty="0"/>
          </a:p>
          <a:p>
            <a:pPr lvl="2"/>
            <a:endParaRPr lang="en-GB" dirty="0"/>
          </a:p>
        </p:txBody>
      </p:sp>
    </p:spTree>
    <p:extLst>
      <p:ext uri="{BB962C8B-B14F-4D97-AF65-F5344CB8AC3E}">
        <p14:creationId xmlns:p14="http://schemas.microsoft.com/office/powerpoint/2010/main" val="18050833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2BC0117A-AB0F-430D-B1C1-A25CE6A73AF9}"/>
              </a:ext>
            </a:extLst>
          </p:cNvPr>
          <p:cNvSpPr>
            <a:spLocks noGrp="1"/>
          </p:cNvSpPr>
          <p:nvPr>
            <p:ph type="title"/>
          </p:nvPr>
        </p:nvSpPr>
        <p:spPr/>
        <p:txBody>
          <a:bodyPr/>
          <a:lstStyle/>
          <a:p>
            <a:r>
              <a:rPr lang="en-GB" dirty="0"/>
              <a:t>Oligarchy:</a:t>
            </a:r>
            <a:br>
              <a:rPr lang="en-GB" dirty="0"/>
            </a:br>
            <a:r>
              <a:rPr lang="en-GB" dirty="0"/>
              <a:t>Plato’s Republic</a:t>
            </a:r>
          </a:p>
        </p:txBody>
      </p:sp>
      <p:sp>
        <p:nvSpPr>
          <p:cNvPr id="8" name="Content Placeholder 7">
            <a:extLst>
              <a:ext uri="{FF2B5EF4-FFF2-40B4-BE49-F238E27FC236}">
                <a16:creationId xmlns:a16="http://schemas.microsoft.com/office/drawing/2014/main" id="{90CFDDA0-E371-4936-B475-D124A70B3340}"/>
              </a:ext>
            </a:extLst>
          </p:cNvPr>
          <p:cNvSpPr>
            <a:spLocks noGrp="1"/>
          </p:cNvSpPr>
          <p:nvPr>
            <p:ph sz="half" idx="1"/>
          </p:nvPr>
        </p:nvSpPr>
        <p:spPr/>
        <p:txBody>
          <a:bodyPr>
            <a:normAutofit fontScale="92500" lnSpcReduction="10000"/>
          </a:bodyPr>
          <a:lstStyle/>
          <a:p>
            <a:r>
              <a:rPr lang="en-GB" dirty="0"/>
              <a:t>Usually perform poorly in military campaigns </a:t>
            </a:r>
          </a:p>
          <a:p>
            <a:pPr lvl="1"/>
            <a:r>
              <a:rPr lang="en-GB" dirty="0"/>
              <a:t>because the rich men, who are few, will make a small army, </a:t>
            </a:r>
          </a:p>
          <a:p>
            <a:pPr lvl="1"/>
            <a:r>
              <a:rPr lang="en-GB" dirty="0"/>
              <a:t>and they are afraid to give weapons to the majority (the poor) </a:t>
            </a:r>
          </a:p>
          <a:p>
            <a:pPr lvl="1"/>
            <a:r>
              <a:rPr lang="en-GB" dirty="0"/>
              <a:t>due to fears of a revolution. </a:t>
            </a:r>
          </a:p>
          <a:p>
            <a:pPr lvl="1"/>
            <a:r>
              <a:rPr lang="en-GB" dirty="0"/>
              <a:t>Positions in society are decided by income not merit</a:t>
            </a:r>
          </a:p>
          <a:p>
            <a:r>
              <a:rPr lang="en-GB" dirty="0"/>
              <a:t>This can lead to Revolution</a:t>
            </a:r>
          </a:p>
          <a:p>
            <a:pPr lvl="1"/>
            <a:r>
              <a:rPr lang="en-GB" dirty="0"/>
              <a:t>Angry about inequality</a:t>
            </a:r>
          </a:p>
          <a:p>
            <a:pPr lvl="1"/>
            <a:r>
              <a:rPr lang="en-GB" dirty="0"/>
              <a:t>The poor become either beggars or thugs </a:t>
            </a:r>
          </a:p>
          <a:p>
            <a:pPr lvl="1"/>
            <a:r>
              <a:rPr lang="en-GB" dirty="0"/>
              <a:t>have a revolutionary spirit which threatens the internal stability of the state;</a:t>
            </a:r>
          </a:p>
          <a:p>
            <a:pPr lvl="1"/>
            <a:r>
              <a:rPr lang="en-GB" dirty="0"/>
              <a:t>The poor expel the rich from the city, or kill them, </a:t>
            </a:r>
          </a:p>
          <a:p>
            <a:endParaRPr lang="en-GB" dirty="0"/>
          </a:p>
        </p:txBody>
      </p:sp>
      <p:sp>
        <p:nvSpPr>
          <p:cNvPr id="10" name="Content Placeholder 9">
            <a:extLst>
              <a:ext uri="{FF2B5EF4-FFF2-40B4-BE49-F238E27FC236}">
                <a16:creationId xmlns:a16="http://schemas.microsoft.com/office/drawing/2014/main" id="{432998DD-799A-451D-9650-34A9D8C85F63}"/>
              </a:ext>
            </a:extLst>
          </p:cNvPr>
          <p:cNvSpPr>
            <a:spLocks noGrp="1"/>
          </p:cNvSpPr>
          <p:nvPr>
            <p:ph sz="half" idx="2"/>
          </p:nvPr>
        </p:nvSpPr>
        <p:spPr/>
        <p:txBody>
          <a:bodyPr>
            <a:normAutofit fontScale="92500" lnSpcReduction="10000"/>
          </a:bodyPr>
          <a:lstStyle/>
          <a:p>
            <a:r>
              <a:rPr lang="en-GB" dirty="0"/>
              <a:t>Victory over the Oligarchy: Rich Ruling Class</a:t>
            </a:r>
          </a:p>
          <a:p>
            <a:pPr lvl="1"/>
            <a:r>
              <a:rPr lang="en-GB" dirty="0"/>
              <a:t>the poor ones become victorious over the rich</a:t>
            </a:r>
          </a:p>
          <a:p>
            <a:pPr lvl="1"/>
            <a:r>
              <a:rPr lang="en-GB" dirty="0"/>
              <a:t>The poor then divide their properties and political power between one another</a:t>
            </a:r>
          </a:p>
          <a:p>
            <a:r>
              <a:rPr lang="en-GB" dirty="0"/>
              <a:t>Examples:</a:t>
            </a:r>
          </a:p>
          <a:p>
            <a:pPr lvl="1"/>
            <a:r>
              <a:rPr lang="en-GB" dirty="0"/>
              <a:t>Pre-Revolutionary France</a:t>
            </a:r>
          </a:p>
          <a:p>
            <a:pPr lvl="2"/>
            <a:r>
              <a:rPr lang="en-GB" dirty="0"/>
              <a:t>Unequal society</a:t>
            </a:r>
          </a:p>
          <a:p>
            <a:pPr marL="201168" lvl="1" indent="0" algn="r">
              <a:buNone/>
            </a:pPr>
            <a:r>
              <a:rPr lang="en-US" dirty="0">
                <a:cs typeface="Arial" panose="020B0604020202020204" pitchFamily="34" charset="0"/>
              </a:rPr>
              <a:t>(Plato, 2020)</a:t>
            </a:r>
          </a:p>
          <a:p>
            <a:pPr lvl="1"/>
            <a:endParaRPr lang="en-GB" dirty="0"/>
          </a:p>
          <a:p>
            <a:r>
              <a:rPr lang="en-GB" dirty="0">
                <a:solidFill>
                  <a:srgbClr val="FF0000"/>
                </a:solidFill>
              </a:rPr>
              <a:t>Watch Video 2:31:</a:t>
            </a:r>
          </a:p>
          <a:p>
            <a:pPr lvl="1"/>
            <a:r>
              <a:rPr lang="en-GB" dirty="0">
                <a:solidFill>
                  <a:srgbClr val="FF0000"/>
                </a:solidFill>
                <a:hlinkClick r:id="rId2">
                  <a:extLst>
                    <a:ext uri="{A12FA001-AC4F-418D-AE19-62706E023703}">
                      <ahyp:hlinkClr xmlns:ahyp="http://schemas.microsoft.com/office/drawing/2018/hyperlinkcolor" val="tx"/>
                    </a:ext>
                  </a:extLst>
                </a:hlinkClick>
              </a:rPr>
              <a:t>Oligarchy</a:t>
            </a:r>
            <a:endParaRPr lang="en-GB" dirty="0">
              <a:solidFill>
                <a:srgbClr val="FF0000"/>
              </a:solidFill>
            </a:endParaRPr>
          </a:p>
        </p:txBody>
      </p:sp>
    </p:spTree>
    <p:extLst>
      <p:ext uri="{BB962C8B-B14F-4D97-AF65-F5344CB8AC3E}">
        <p14:creationId xmlns:p14="http://schemas.microsoft.com/office/powerpoint/2010/main" val="1606272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91A4A-03FF-44C9-B645-FB03C80C3DA1}"/>
              </a:ext>
            </a:extLst>
          </p:cNvPr>
          <p:cNvSpPr>
            <a:spLocks noGrp="1"/>
          </p:cNvSpPr>
          <p:nvPr>
            <p:ph type="title"/>
          </p:nvPr>
        </p:nvSpPr>
        <p:spPr/>
        <p:txBody>
          <a:bodyPr/>
          <a:lstStyle/>
          <a:p>
            <a:r>
              <a:rPr lang="en-GB" dirty="0"/>
              <a:t>Democracy:</a:t>
            </a:r>
            <a:br>
              <a:rPr lang="en-GB" dirty="0"/>
            </a:br>
            <a:r>
              <a:rPr lang="en-GB" dirty="0"/>
              <a:t>Plato’s Republic</a:t>
            </a:r>
          </a:p>
        </p:txBody>
      </p:sp>
      <p:sp>
        <p:nvSpPr>
          <p:cNvPr id="3" name="Content Placeholder 2">
            <a:extLst>
              <a:ext uri="{FF2B5EF4-FFF2-40B4-BE49-F238E27FC236}">
                <a16:creationId xmlns:a16="http://schemas.microsoft.com/office/drawing/2014/main" id="{8CC37D20-67A1-4693-84C3-80A3763292E4}"/>
              </a:ext>
            </a:extLst>
          </p:cNvPr>
          <p:cNvSpPr>
            <a:spLocks noGrp="1"/>
          </p:cNvSpPr>
          <p:nvPr>
            <p:ph sz="half" idx="1"/>
          </p:nvPr>
        </p:nvSpPr>
        <p:spPr/>
        <p:txBody>
          <a:bodyPr/>
          <a:lstStyle/>
          <a:p>
            <a:r>
              <a:rPr lang="en-GB" dirty="0"/>
              <a:t>Different from today’s democracy</a:t>
            </a:r>
          </a:p>
          <a:p>
            <a:pPr lvl="1"/>
            <a:r>
              <a:rPr lang="en-GB" dirty="0"/>
              <a:t>Often called the Rule by the Ignorant</a:t>
            </a:r>
          </a:p>
          <a:p>
            <a:pPr lvl="1"/>
            <a:r>
              <a:rPr lang="en-GB" b="0" i="0" dirty="0">
                <a:solidFill>
                  <a:srgbClr val="292929"/>
                </a:solidFill>
                <a:effectLst/>
                <a:latin typeface="charter"/>
              </a:rPr>
              <a:t>All citizens </a:t>
            </a:r>
          </a:p>
          <a:p>
            <a:pPr lvl="2"/>
            <a:r>
              <a:rPr lang="en-GB" b="0" i="0" dirty="0">
                <a:solidFill>
                  <a:srgbClr val="292929"/>
                </a:solidFill>
                <a:effectLst/>
                <a:latin typeface="charter"/>
              </a:rPr>
              <a:t>Who qualified as being free men</a:t>
            </a:r>
          </a:p>
          <a:p>
            <a:pPr lvl="1"/>
            <a:r>
              <a:rPr lang="en-GB" b="0" i="0" dirty="0">
                <a:solidFill>
                  <a:srgbClr val="292929"/>
                </a:solidFill>
                <a:effectLst/>
                <a:latin typeface="charter"/>
              </a:rPr>
              <a:t>permitted the opportunity of equal political participation</a:t>
            </a:r>
          </a:p>
          <a:p>
            <a:pPr lvl="1"/>
            <a:r>
              <a:rPr lang="en-GB" b="0" i="0" dirty="0">
                <a:solidFill>
                  <a:srgbClr val="292929"/>
                </a:solidFill>
                <a:effectLst/>
                <a:latin typeface="charter"/>
              </a:rPr>
              <a:t>Important decisions were made by the assembly,</a:t>
            </a:r>
          </a:p>
          <a:p>
            <a:pPr lvl="2"/>
            <a:r>
              <a:rPr lang="en-GB" b="0" i="0" dirty="0">
                <a:solidFill>
                  <a:srgbClr val="292929"/>
                </a:solidFill>
                <a:effectLst/>
                <a:latin typeface="charter"/>
              </a:rPr>
              <a:t> where each citizen had the right to speak </a:t>
            </a:r>
          </a:p>
          <a:p>
            <a:pPr lvl="2"/>
            <a:r>
              <a:rPr lang="en-GB" b="0" i="0" dirty="0">
                <a:solidFill>
                  <a:srgbClr val="292929"/>
                </a:solidFill>
                <a:effectLst/>
                <a:latin typeface="charter"/>
              </a:rPr>
              <a:t>the majority of offices were assigned by lot</a:t>
            </a:r>
          </a:p>
          <a:p>
            <a:pPr lvl="2"/>
            <a:endParaRPr lang="en-GB" dirty="0"/>
          </a:p>
        </p:txBody>
      </p:sp>
      <p:sp>
        <p:nvSpPr>
          <p:cNvPr id="4" name="Content Placeholder 3">
            <a:extLst>
              <a:ext uri="{FF2B5EF4-FFF2-40B4-BE49-F238E27FC236}">
                <a16:creationId xmlns:a16="http://schemas.microsoft.com/office/drawing/2014/main" id="{B454AE87-6790-49D0-A351-DBB529AA7F6E}"/>
              </a:ext>
            </a:extLst>
          </p:cNvPr>
          <p:cNvSpPr>
            <a:spLocks noGrp="1"/>
          </p:cNvSpPr>
          <p:nvPr>
            <p:ph sz="half" idx="2"/>
          </p:nvPr>
        </p:nvSpPr>
        <p:spPr/>
        <p:txBody>
          <a:bodyPr/>
          <a:lstStyle/>
          <a:p>
            <a:r>
              <a:rPr lang="en-GB" b="0" i="0" dirty="0">
                <a:solidFill>
                  <a:srgbClr val="292929"/>
                </a:solidFill>
                <a:effectLst/>
                <a:latin typeface="charter"/>
              </a:rPr>
              <a:t>Plato believed that expertise is the critical attribute of a leader;</a:t>
            </a:r>
          </a:p>
          <a:p>
            <a:r>
              <a:rPr lang="en-GB" b="0" i="0" dirty="0">
                <a:solidFill>
                  <a:srgbClr val="292929"/>
                </a:solidFill>
                <a:effectLst/>
                <a:latin typeface="charter"/>
              </a:rPr>
              <a:t> He criticizes democracy of seldom producing such characters</a:t>
            </a:r>
          </a:p>
          <a:p>
            <a:r>
              <a:rPr lang="en-GB" b="0" i="0" dirty="0">
                <a:solidFill>
                  <a:srgbClr val="292929"/>
                </a:solidFill>
                <a:effectLst/>
                <a:latin typeface="charter"/>
              </a:rPr>
              <a:t>Rather, it elects popular spinsters who are effective in manipulating popular opinion.</a:t>
            </a:r>
          </a:p>
          <a:p>
            <a:pPr algn="r"/>
            <a:r>
              <a:rPr lang="en-GB" sz="1400" dirty="0">
                <a:solidFill>
                  <a:srgbClr val="292929"/>
                </a:solidFill>
                <a:latin typeface="charter"/>
              </a:rPr>
              <a:t>(Plato, 2020; Council of Europe, 2021, 15).</a:t>
            </a:r>
            <a:endParaRPr lang="en-GB" sz="1400" dirty="0"/>
          </a:p>
        </p:txBody>
      </p:sp>
    </p:spTree>
    <p:extLst>
      <p:ext uri="{BB962C8B-B14F-4D97-AF65-F5344CB8AC3E}">
        <p14:creationId xmlns:p14="http://schemas.microsoft.com/office/powerpoint/2010/main" val="22693833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5F1E9-9B4E-4B16-86E4-877C2154646D}"/>
              </a:ext>
            </a:extLst>
          </p:cNvPr>
          <p:cNvSpPr>
            <a:spLocks noGrp="1"/>
          </p:cNvSpPr>
          <p:nvPr>
            <p:ph type="title"/>
          </p:nvPr>
        </p:nvSpPr>
        <p:spPr/>
        <p:txBody>
          <a:bodyPr/>
          <a:lstStyle/>
          <a:p>
            <a:r>
              <a:rPr lang="en-GB" dirty="0"/>
              <a:t>Utopia: </a:t>
            </a:r>
            <a:br>
              <a:rPr lang="en-GB" dirty="0"/>
            </a:br>
            <a:r>
              <a:rPr lang="en-GB" dirty="0"/>
              <a:t>Historic and Modern Meaning</a:t>
            </a:r>
            <a:endParaRPr lang="en-US" dirty="0"/>
          </a:p>
        </p:txBody>
      </p:sp>
      <p:sp>
        <p:nvSpPr>
          <p:cNvPr id="3" name="Content Placeholder 2">
            <a:extLst>
              <a:ext uri="{FF2B5EF4-FFF2-40B4-BE49-F238E27FC236}">
                <a16:creationId xmlns:a16="http://schemas.microsoft.com/office/drawing/2014/main" id="{ED27E563-BC30-43B0-85A6-7512741AB262}"/>
              </a:ext>
            </a:extLst>
          </p:cNvPr>
          <p:cNvSpPr>
            <a:spLocks noGrp="1"/>
          </p:cNvSpPr>
          <p:nvPr>
            <p:ph sz="half" idx="1"/>
          </p:nvPr>
        </p:nvSpPr>
        <p:spPr/>
        <p:txBody>
          <a:bodyPr>
            <a:normAutofit/>
          </a:bodyPr>
          <a:lstStyle/>
          <a:p>
            <a:r>
              <a:rPr lang="en-US" sz="1700" dirty="0">
                <a:solidFill>
                  <a:srgbClr val="202122"/>
                </a:solidFill>
                <a:latin typeface="Arial" panose="020B0604020202020204" pitchFamily="34" charset="0"/>
              </a:rPr>
              <a:t>Thomas</a:t>
            </a:r>
            <a:r>
              <a:rPr lang="en-US" dirty="0"/>
              <a:t> More 1516</a:t>
            </a:r>
          </a:p>
          <a:p>
            <a:pPr lvl="1"/>
            <a:r>
              <a:rPr lang="en-US" dirty="0"/>
              <a:t>Wrote in Latin a book called ‘Utopia’</a:t>
            </a:r>
          </a:p>
          <a:p>
            <a:pPr lvl="1"/>
            <a:r>
              <a:rPr lang="en-GB" b="0" i="0" dirty="0">
                <a:solidFill>
                  <a:srgbClr val="202122"/>
                </a:solidFill>
                <a:effectLst/>
                <a:latin typeface="Arial" panose="020B0604020202020204" pitchFamily="34" charset="0"/>
              </a:rPr>
              <a:t>It literally translates as </a:t>
            </a:r>
          </a:p>
          <a:p>
            <a:pPr lvl="2"/>
            <a:r>
              <a:rPr lang="en-GB" b="0" i="0" dirty="0">
                <a:solidFill>
                  <a:srgbClr val="202122"/>
                </a:solidFill>
                <a:effectLst/>
                <a:latin typeface="Arial" panose="020B0604020202020204" pitchFamily="34" charset="0"/>
              </a:rPr>
              <a:t>no place</a:t>
            </a:r>
          </a:p>
          <a:p>
            <a:pPr lvl="1"/>
            <a:r>
              <a:rPr lang="en-GB" b="0" i="0" dirty="0">
                <a:solidFill>
                  <a:srgbClr val="202122"/>
                </a:solidFill>
                <a:effectLst/>
                <a:latin typeface="Arial" panose="020B0604020202020204" pitchFamily="34" charset="0"/>
              </a:rPr>
              <a:t>from the </a:t>
            </a:r>
            <a:r>
              <a:rPr lang="en-GB" b="0" i="0" u="none" strike="noStrike" dirty="0">
                <a:solidFill>
                  <a:srgbClr val="0645AD"/>
                </a:solidFill>
                <a:effectLst/>
                <a:latin typeface="Arial" panose="020B0604020202020204" pitchFamily="34" charset="0"/>
                <a:hlinkClick r:id="rId2" tooltip="Greek language"/>
              </a:rPr>
              <a:t>Greek</a:t>
            </a:r>
            <a:endParaRPr lang="en-GB" b="0" i="0" u="none" strike="noStrike" dirty="0">
              <a:solidFill>
                <a:srgbClr val="0645AD"/>
              </a:solidFill>
              <a:effectLst/>
              <a:latin typeface="Arial" panose="020B0604020202020204" pitchFamily="34" charset="0"/>
            </a:endParaRPr>
          </a:p>
          <a:p>
            <a:pPr lvl="2"/>
            <a:r>
              <a:rPr lang="en-GB" b="0" i="0" dirty="0" err="1">
                <a:solidFill>
                  <a:srgbClr val="202122"/>
                </a:solidFill>
                <a:effectLst/>
                <a:latin typeface="Arial" panose="020B0604020202020204" pitchFamily="34" charset="0"/>
              </a:rPr>
              <a:t>οὐ</a:t>
            </a:r>
            <a:r>
              <a:rPr lang="en-GB" b="0" i="0" dirty="0">
                <a:solidFill>
                  <a:srgbClr val="202122"/>
                </a:solidFill>
                <a:effectLst/>
                <a:latin typeface="Arial" panose="020B0604020202020204" pitchFamily="34" charset="0"/>
              </a:rPr>
              <a:t> (“not”) and </a:t>
            </a:r>
            <a:r>
              <a:rPr lang="en-GB" b="0" i="0" dirty="0" err="1">
                <a:solidFill>
                  <a:srgbClr val="202122"/>
                </a:solidFill>
                <a:effectLst/>
                <a:latin typeface="Arial" panose="020B0604020202020204" pitchFamily="34" charset="0"/>
              </a:rPr>
              <a:t>τό</a:t>
            </a:r>
            <a:r>
              <a:rPr lang="en-GB" b="0" i="0" dirty="0">
                <a:solidFill>
                  <a:srgbClr val="202122"/>
                </a:solidFill>
                <a:effectLst/>
                <a:latin typeface="Arial" panose="020B0604020202020204" pitchFamily="34" charset="0"/>
              </a:rPr>
              <a:t>πος (“place”)</a:t>
            </a:r>
          </a:p>
          <a:p>
            <a:pPr lvl="2"/>
            <a:r>
              <a:rPr lang="en-GB" dirty="0">
                <a:solidFill>
                  <a:srgbClr val="202122"/>
                </a:solidFill>
                <a:latin typeface="Arial" panose="020B0604020202020204" pitchFamily="34" charset="0"/>
              </a:rPr>
              <a:t>More used this to mean</a:t>
            </a:r>
            <a:r>
              <a:rPr lang="en-GB" b="0" i="0" dirty="0">
                <a:solidFill>
                  <a:srgbClr val="202122"/>
                </a:solidFill>
                <a:effectLst/>
                <a:latin typeface="Arial" panose="020B0604020202020204" pitchFamily="34" charset="0"/>
              </a:rPr>
              <a:t> any non-existent society</a:t>
            </a:r>
          </a:p>
          <a:p>
            <a:pPr marL="384048" lvl="2" indent="0" algn="r">
              <a:buNone/>
            </a:pPr>
            <a:r>
              <a:rPr lang="en-GB" sz="1700" dirty="0">
                <a:solidFill>
                  <a:srgbClr val="202122"/>
                </a:solidFill>
              </a:rPr>
              <a:t>(More, </a:t>
            </a:r>
            <a:r>
              <a:rPr lang="en-GB" sz="1700" i="1" dirty="0">
                <a:solidFill>
                  <a:srgbClr val="202122"/>
                </a:solidFill>
              </a:rPr>
              <a:t>Translated by Baker-Smith, </a:t>
            </a:r>
            <a:r>
              <a:rPr lang="en-GB" sz="1700" dirty="0">
                <a:solidFill>
                  <a:srgbClr val="202122"/>
                </a:solidFill>
              </a:rPr>
              <a:t>2012)</a:t>
            </a:r>
          </a:p>
        </p:txBody>
      </p:sp>
      <p:sp>
        <p:nvSpPr>
          <p:cNvPr id="4" name="Content Placeholder 3">
            <a:extLst>
              <a:ext uri="{FF2B5EF4-FFF2-40B4-BE49-F238E27FC236}">
                <a16:creationId xmlns:a16="http://schemas.microsoft.com/office/drawing/2014/main" id="{3E594853-E1AE-4168-99D6-DE06DD0D9390}"/>
              </a:ext>
            </a:extLst>
          </p:cNvPr>
          <p:cNvSpPr>
            <a:spLocks noGrp="1"/>
          </p:cNvSpPr>
          <p:nvPr>
            <p:ph sz="half" idx="2"/>
          </p:nvPr>
        </p:nvSpPr>
        <p:spPr/>
        <p:txBody>
          <a:bodyPr/>
          <a:lstStyle/>
          <a:p>
            <a:r>
              <a:rPr lang="en-GB" dirty="0">
                <a:solidFill>
                  <a:srgbClr val="202122"/>
                </a:solidFill>
                <a:latin typeface="Arial" panose="020B0604020202020204" pitchFamily="34" charset="0"/>
              </a:rPr>
              <a:t>Today we use this term Utopia to mean:</a:t>
            </a:r>
          </a:p>
          <a:p>
            <a:pPr lvl="1"/>
            <a:r>
              <a:rPr lang="en-GB" dirty="0">
                <a:solidFill>
                  <a:srgbClr val="202122"/>
                </a:solidFill>
                <a:latin typeface="Arial" panose="020B0604020202020204" pitchFamily="34" charset="0"/>
              </a:rPr>
              <a:t>A non-existent place which is intended to be viewed as</a:t>
            </a:r>
          </a:p>
          <a:p>
            <a:pPr lvl="1"/>
            <a:r>
              <a:rPr lang="en-GB" dirty="0">
                <a:solidFill>
                  <a:srgbClr val="202122"/>
                </a:solidFill>
                <a:latin typeface="Arial" panose="020B0604020202020204" pitchFamily="34" charset="0"/>
              </a:rPr>
              <a:t>A considerably better place than today’s society</a:t>
            </a:r>
          </a:p>
          <a:p>
            <a:pPr marL="201168" lvl="1" indent="0" algn="r">
              <a:buNone/>
            </a:pPr>
            <a:r>
              <a:rPr lang="en-GB" dirty="0">
                <a:solidFill>
                  <a:srgbClr val="202122"/>
                </a:solidFill>
              </a:rPr>
              <a:t>(</a:t>
            </a:r>
            <a:r>
              <a:rPr lang="en-US" b="0" i="0" dirty="0" err="1">
                <a:solidFill>
                  <a:srgbClr val="202122"/>
                </a:solidFill>
                <a:effectLst/>
              </a:rPr>
              <a:t>Rusen</a:t>
            </a:r>
            <a:r>
              <a:rPr lang="en-US" b="0" i="0" dirty="0">
                <a:solidFill>
                  <a:srgbClr val="202122"/>
                </a:solidFill>
                <a:effectLst/>
              </a:rPr>
              <a:t>, Fehr &amp; Rieger, 2005).</a:t>
            </a:r>
            <a:endParaRPr lang="en-US" dirty="0"/>
          </a:p>
          <a:p>
            <a:endParaRPr lang="en-US" dirty="0"/>
          </a:p>
        </p:txBody>
      </p:sp>
    </p:spTree>
    <p:extLst>
      <p:ext uri="{BB962C8B-B14F-4D97-AF65-F5344CB8AC3E}">
        <p14:creationId xmlns:p14="http://schemas.microsoft.com/office/powerpoint/2010/main" val="42661081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AF82F-2E71-49F1-BF86-C831AD1F7B63}"/>
              </a:ext>
            </a:extLst>
          </p:cNvPr>
          <p:cNvSpPr>
            <a:spLocks noGrp="1"/>
          </p:cNvSpPr>
          <p:nvPr>
            <p:ph type="title"/>
          </p:nvPr>
        </p:nvSpPr>
        <p:spPr/>
        <p:txBody>
          <a:bodyPr/>
          <a:lstStyle/>
          <a:p>
            <a:r>
              <a:rPr lang="en-GB" dirty="0"/>
              <a:t>Contradictions </a:t>
            </a:r>
            <a:br>
              <a:rPr lang="en-GB" dirty="0"/>
            </a:br>
            <a:r>
              <a:rPr lang="en-GB" dirty="0"/>
              <a:t>within the Concept of Utopia</a:t>
            </a:r>
            <a:endParaRPr lang="en-US" dirty="0"/>
          </a:p>
        </p:txBody>
      </p:sp>
      <p:sp>
        <p:nvSpPr>
          <p:cNvPr id="3" name="Content Placeholder 2">
            <a:extLst>
              <a:ext uri="{FF2B5EF4-FFF2-40B4-BE49-F238E27FC236}">
                <a16:creationId xmlns:a16="http://schemas.microsoft.com/office/drawing/2014/main" id="{7C45E530-2098-4183-8127-9B200AFAF7F6}"/>
              </a:ext>
            </a:extLst>
          </p:cNvPr>
          <p:cNvSpPr>
            <a:spLocks noGrp="1"/>
          </p:cNvSpPr>
          <p:nvPr>
            <p:ph idx="1"/>
          </p:nvPr>
        </p:nvSpPr>
        <p:spPr/>
        <p:txBody>
          <a:bodyPr/>
          <a:lstStyle/>
          <a:p>
            <a:pPr algn="ctr">
              <a:lnSpc>
                <a:spcPct val="150000"/>
              </a:lnSpc>
            </a:pPr>
            <a:r>
              <a:rPr lang="en-GB" i="1" dirty="0"/>
              <a:t>‘There are socialist, capitalist, monarchical, democratic, anarchist, ecological, feminist, patriarchal, egalitarian, hierarchical, racist, left-wing, right-wing, reformist, free love, nuclear family, extended family, gay, lesbian and many more utopias [ </a:t>
            </a:r>
            <a:r>
              <a:rPr lang="en-GB" i="1" dirty="0">
                <a:hlinkClick r:id="rId2" tooltip="Naturism"/>
              </a:rPr>
              <a:t>Naturism</a:t>
            </a:r>
            <a:r>
              <a:rPr lang="en-GB" i="1" dirty="0"/>
              <a:t>, </a:t>
            </a:r>
            <a:r>
              <a:rPr lang="en-GB" i="1" dirty="0">
                <a:hlinkClick r:id="rId3" tooltip="Naturist Christians"/>
              </a:rPr>
              <a:t>Nude Christians</a:t>
            </a:r>
            <a:r>
              <a:rPr lang="en-GB" i="1" dirty="0"/>
              <a:t>, ...] Utopianism, some argue, is essential for the improvement of the human condition. But if used wrongly, it becomes dangerous. Utopia has an inherent contradictory nature here’.</a:t>
            </a:r>
          </a:p>
          <a:p>
            <a:pPr marL="0" indent="0" algn="r">
              <a:buNone/>
            </a:pPr>
            <a:r>
              <a:rPr lang="en-GB" dirty="0"/>
              <a:t>(Sargent, 2010)</a:t>
            </a:r>
          </a:p>
          <a:p>
            <a:endParaRPr lang="en-US" dirty="0"/>
          </a:p>
        </p:txBody>
      </p:sp>
    </p:spTree>
    <p:extLst>
      <p:ext uri="{BB962C8B-B14F-4D97-AF65-F5344CB8AC3E}">
        <p14:creationId xmlns:p14="http://schemas.microsoft.com/office/powerpoint/2010/main" val="7496959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CE1B2-C65B-4D28-8F97-A5493D8F2720}"/>
              </a:ext>
            </a:extLst>
          </p:cNvPr>
          <p:cNvSpPr>
            <a:spLocks noGrp="1"/>
          </p:cNvSpPr>
          <p:nvPr>
            <p:ph type="title"/>
          </p:nvPr>
        </p:nvSpPr>
        <p:spPr/>
        <p:txBody>
          <a:bodyPr/>
          <a:lstStyle/>
          <a:p>
            <a:r>
              <a:rPr lang="en-GB" dirty="0"/>
              <a:t>Utopia</a:t>
            </a:r>
            <a:endParaRPr lang="en-US" dirty="0"/>
          </a:p>
        </p:txBody>
      </p:sp>
      <p:sp>
        <p:nvSpPr>
          <p:cNvPr id="3" name="Content Placeholder 2">
            <a:extLst>
              <a:ext uri="{FF2B5EF4-FFF2-40B4-BE49-F238E27FC236}">
                <a16:creationId xmlns:a16="http://schemas.microsoft.com/office/drawing/2014/main" id="{3B57C922-D50D-4E04-88A6-79349E67148D}"/>
              </a:ext>
            </a:extLst>
          </p:cNvPr>
          <p:cNvSpPr>
            <a:spLocks noGrp="1"/>
          </p:cNvSpPr>
          <p:nvPr>
            <p:ph sz="half" idx="1"/>
          </p:nvPr>
        </p:nvSpPr>
        <p:spPr/>
        <p:txBody>
          <a:bodyPr>
            <a:normAutofit/>
          </a:bodyPr>
          <a:lstStyle/>
          <a:p>
            <a:r>
              <a:rPr lang="en-GB" dirty="0"/>
              <a:t>An Ideal World or Imaginary Community/Society without:</a:t>
            </a:r>
          </a:p>
          <a:p>
            <a:pPr lvl="1"/>
            <a:r>
              <a:rPr lang="en-US" dirty="0"/>
              <a:t>War</a:t>
            </a:r>
          </a:p>
          <a:p>
            <a:pPr lvl="1"/>
            <a:r>
              <a:rPr lang="en-US" dirty="0"/>
              <a:t>Poverty</a:t>
            </a:r>
          </a:p>
          <a:p>
            <a:pPr lvl="1"/>
            <a:r>
              <a:rPr lang="en-US" dirty="0"/>
              <a:t>Crime </a:t>
            </a:r>
          </a:p>
          <a:p>
            <a:pPr lvl="1"/>
            <a:r>
              <a:rPr lang="en-US" dirty="0"/>
              <a:t>Almost perfect as a society</a:t>
            </a:r>
          </a:p>
          <a:p>
            <a:pPr lvl="1"/>
            <a:r>
              <a:rPr lang="en-US" dirty="0"/>
              <a:t>Almost perfect members of the society </a:t>
            </a:r>
          </a:p>
          <a:p>
            <a:pPr lvl="1"/>
            <a:endParaRPr lang="en-US" dirty="0"/>
          </a:p>
          <a:p>
            <a:pPr marL="0">
              <a:buNone/>
            </a:pPr>
            <a:endParaRPr lang="en-US" sz="1600" dirty="0"/>
          </a:p>
        </p:txBody>
      </p:sp>
      <p:sp>
        <p:nvSpPr>
          <p:cNvPr id="4" name="Content Placeholder 3">
            <a:extLst>
              <a:ext uri="{FF2B5EF4-FFF2-40B4-BE49-F238E27FC236}">
                <a16:creationId xmlns:a16="http://schemas.microsoft.com/office/drawing/2014/main" id="{AB465DC3-FD59-41E8-AE10-55FE88C990E2}"/>
              </a:ext>
            </a:extLst>
          </p:cNvPr>
          <p:cNvSpPr>
            <a:spLocks noGrp="1"/>
          </p:cNvSpPr>
          <p:nvPr>
            <p:ph sz="half" idx="2"/>
          </p:nvPr>
        </p:nvSpPr>
        <p:spPr/>
        <p:txBody>
          <a:bodyPr>
            <a:normAutofit/>
          </a:bodyPr>
          <a:lstStyle/>
          <a:p>
            <a:r>
              <a:rPr lang="en-US" dirty="0"/>
              <a:t>They often focus on</a:t>
            </a:r>
          </a:p>
          <a:p>
            <a:pPr lvl="1"/>
            <a:r>
              <a:rPr lang="en-US" dirty="0"/>
              <a:t>Equality through economics, government and justice.</a:t>
            </a:r>
          </a:p>
          <a:p>
            <a:pPr marL="0">
              <a:buNone/>
            </a:pPr>
            <a:r>
              <a:rPr lang="en-US" dirty="0"/>
              <a:t>Many religions offer </a:t>
            </a:r>
          </a:p>
          <a:p>
            <a:pPr lvl="1"/>
            <a:r>
              <a:rPr lang="en-US" sz="1600" dirty="0"/>
              <a:t>a perfect afterlife or other place after death</a:t>
            </a:r>
          </a:p>
          <a:p>
            <a:pPr marL="201168" lvl="1" indent="0" algn="r">
              <a:buNone/>
            </a:pPr>
            <a:r>
              <a:rPr lang="en-US" sz="1600" dirty="0"/>
              <a:t>(Bregman, 2018; Featherstone, 2017)</a:t>
            </a:r>
          </a:p>
          <a:p>
            <a:r>
              <a:rPr lang="en-GB" dirty="0">
                <a:solidFill>
                  <a:srgbClr val="FF0000"/>
                </a:solidFill>
              </a:rPr>
              <a:t>Watch the Video 4:11:</a:t>
            </a:r>
          </a:p>
          <a:p>
            <a:pPr lvl="1"/>
            <a:r>
              <a:rPr lang="en-US" dirty="0">
                <a:solidFill>
                  <a:srgbClr val="FF0000"/>
                </a:solidFill>
                <a:hlinkClick r:id="rId2">
                  <a:extLst>
                    <a:ext uri="{A12FA001-AC4F-418D-AE19-62706E023703}">
                      <ahyp:hlinkClr xmlns:ahyp="http://schemas.microsoft.com/office/drawing/2018/hyperlinkcolor" val="tx"/>
                    </a:ext>
                  </a:extLst>
                </a:hlinkClick>
              </a:rPr>
              <a:t>Utopia Dystopia Part I - HARRIS Emily</a:t>
            </a:r>
            <a:endParaRPr lang="en-US" dirty="0">
              <a:solidFill>
                <a:srgbClr val="FF0000"/>
              </a:solidFill>
            </a:endParaRPr>
          </a:p>
          <a:p>
            <a:pPr lvl="1"/>
            <a:endParaRPr lang="en-US" sz="1800" dirty="0"/>
          </a:p>
        </p:txBody>
      </p:sp>
    </p:spTree>
    <p:extLst>
      <p:ext uri="{BB962C8B-B14F-4D97-AF65-F5344CB8AC3E}">
        <p14:creationId xmlns:p14="http://schemas.microsoft.com/office/powerpoint/2010/main" val="9243160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CDF33-7A89-4232-8611-F88A96D18038}"/>
              </a:ext>
            </a:extLst>
          </p:cNvPr>
          <p:cNvSpPr>
            <a:spLocks noGrp="1"/>
          </p:cNvSpPr>
          <p:nvPr>
            <p:ph type="title"/>
          </p:nvPr>
        </p:nvSpPr>
        <p:spPr/>
        <p:txBody>
          <a:bodyPr/>
          <a:lstStyle/>
          <a:p>
            <a:r>
              <a:rPr lang="en-GB" dirty="0"/>
              <a:t>Heterotopia (Real Spaces) Foucault </a:t>
            </a:r>
          </a:p>
        </p:txBody>
      </p:sp>
      <p:sp>
        <p:nvSpPr>
          <p:cNvPr id="3" name="Content Placeholder 2">
            <a:extLst>
              <a:ext uri="{FF2B5EF4-FFF2-40B4-BE49-F238E27FC236}">
                <a16:creationId xmlns:a16="http://schemas.microsoft.com/office/drawing/2014/main" id="{74378D05-6E7C-40EE-992B-A8A7878733B1}"/>
              </a:ext>
            </a:extLst>
          </p:cNvPr>
          <p:cNvSpPr>
            <a:spLocks noGrp="1"/>
          </p:cNvSpPr>
          <p:nvPr>
            <p:ph sz="half" idx="1"/>
          </p:nvPr>
        </p:nvSpPr>
        <p:spPr/>
        <p:txBody>
          <a:bodyPr>
            <a:normAutofit/>
          </a:bodyPr>
          <a:lstStyle/>
          <a:p>
            <a:r>
              <a:rPr lang="en-GB" dirty="0"/>
              <a:t>Michel Foucault</a:t>
            </a:r>
          </a:p>
          <a:p>
            <a:pPr lvl="1"/>
            <a:r>
              <a:rPr lang="en-GB" dirty="0"/>
              <a:t>spaces that provide an alternate space of ordering while paradoxically remaining both separate from and connected to all other spaces (Topinka, 2010, p. 55)</a:t>
            </a:r>
          </a:p>
          <a:p>
            <a:pPr lvl="1"/>
            <a:r>
              <a:rPr lang="en-GB" dirty="0"/>
              <a:t>Traditionally, heterotopias are understood as sites of resistance (Hetherington, 1997)</a:t>
            </a:r>
          </a:p>
          <a:p>
            <a:endParaRPr lang="en-GB" dirty="0"/>
          </a:p>
        </p:txBody>
      </p:sp>
      <p:sp>
        <p:nvSpPr>
          <p:cNvPr id="7" name="Content Placeholder 6">
            <a:extLst>
              <a:ext uri="{FF2B5EF4-FFF2-40B4-BE49-F238E27FC236}">
                <a16:creationId xmlns:a16="http://schemas.microsoft.com/office/drawing/2014/main" id="{35B4756B-D112-461A-9860-374824D3351B}"/>
              </a:ext>
            </a:extLst>
          </p:cNvPr>
          <p:cNvSpPr>
            <a:spLocks noGrp="1"/>
          </p:cNvSpPr>
          <p:nvPr>
            <p:ph sz="half" idx="2"/>
          </p:nvPr>
        </p:nvSpPr>
        <p:spPr/>
        <p:txBody>
          <a:bodyPr>
            <a:normAutofit/>
          </a:bodyPr>
          <a:lstStyle/>
          <a:p>
            <a:r>
              <a:rPr lang="en-GB" dirty="0"/>
              <a:t>It can be described as </a:t>
            </a:r>
          </a:p>
          <a:p>
            <a:pPr lvl="1"/>
            <a:r>
              <a:rPr lang="en-GB" dirty="0"/>
              <a:t>cultural, institutional and discursive spaces </a:t>
            </a:r>
          </a:p>
          <a:p>
            <a:pPr lvl="1"/>
            <a:r>
              <a:rPr lang="en-GB" dirty="0"/>
              <a:t>that are somehow ‘other’</a:t>
            </a:r>
          </a:p>
          <a:p>
            <a:pPr lvl="1"/>
            <a:r>
              <a:rPr lang="en-GB" dirty="0"/>
              <a:t>disturbing, intense, incompatible, contradictory or transforming. </a:t>
            </a:r>
          </a:p>
          <a:p>
            <a:pPr lvl="1"/>
            <a:r>
              <a:rPr lang="en-GB" dirty="0"/>
              <a:t>Heterotopias are worlds within worlds, mirroring and yet upsetting what is outside</a:t>
            </a:r>
          </a:p>
          <a:p>
            <a:r>
              <a:rPr lang="en-GB" dirty="0"/>
              <a:t>Foucault provides examples: </a:t>
            </a:r>
          </a:p>
          <a:p>
            <a:pPr lvl="1"/>
            <a:r>
              <a:rPr lang="en-GB" dirty="0"/>
              <a:t>ships, cemeteries, bars, brothels, prisons, gardens of antiquity, fairs, Muslim baths and many more</a:t>
            </a:r>
          </a:p>
          <a:p>
            <a:pPr marL="201168" lvl="1" indent="0" algn="r">
              <a:buNone/>
            </a:pPr>
            <a:r>
              <a:rPr lang="en-GB" dirty="0"/>
              <a:t>(Elden &amp; Crampton, 2016)</a:t>
            </a:r>
          </a:p>
          <a:p>
            <a:endParaRPr lang="en-GB" dirty="0"/>
          </a:p>
        </p:txBody>
      </p:sp>
    </p:spTree>
    <p:extLst>
      <p:ext uri="{BB962C8B-B14F-4D97-AF65-F5344CB8AC3E}">
        <p14:creationId xmlns:p14="http://schemas.microsoft.com/office/powerpoint/2010/main" val="4499855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5DEFC-AAA9-45D1-A017-E0BB917CA3FC}"/>
              </a:ext>
            </a:extLst>
          </p:cNvPr>
          <p:cNvSpPr>
            <a:spLocks noGrp="1"/>
          </p:cNvSpPr>
          <p:nvPr>
            <p:ph type="title"/>
          </p:nvPr>
        </p:nvSpPr>
        <p:spPr/>
        <p:txBody>
          <a:bodyPr anchor="b">
            <a:normAutofit/>
          </a:bodyPr>
          <a:lstStyle/>
          <a:p>
            <a:r>
              <a:rPr lang="en-GB" dirty="0"/>
              <a:t>Heterotopia (Real Spaces)</a:t>
            </a:r>
            <a:br>
              <a:rPr lang="en-GB" dirty="0"/>
            </a:br>
            <a:r>
              <a:rPr lang="en-GB" dirty="0"/>
              <a:t>Foucault </a:t>
            </a:r>
          </a:p>
        </p:txBody>
      </p:sp>
      <p:sp>
        <p:nvSpPr>
          <p:cNvPr id="3" name="Content Placeholder 2">
            <a:extLst>
              <a:ext uri="{FF2B5EF4-FFF2-40B4-BE49-F238E27FC236}">
                <a16:creationId xmlns:a16="http://schemas.microsoft.com/office/drawing/2014/main" id="{FAAA0684-D77D-4738-AD4C-02B85D56AFC9}"/>
              </a:ext>
            </a:extLst>
          </p:cNvPr>
          <p:cNvSpPr>
            <a:spLocks noGrp="1"/>
          </p:cNvSpPr>
          <p:nvPr>
            <p:ph idx="1"/>
          </p:nvPr>
        </p:nvSpPr>
        <p:spPr/>
        <p:txBody>
          <a:bodyPr>
            <a:normAutofit/>
          </a:bodyPr>
          <a:lstStyle/>
          <a:p>
            <a:r>
              <a:rPr lang="en-GB" dirty="0"/>
              <a:t>‘Real places, </a:t>
            </a:r>
          </a:p>
          <a:p>
            <a:r>
              <a:rPr lang="en-GB" dirty="0"/>
              <a:t>actual places, </a:t>
            </a:r>
          </a:p>
          <a:p>
            <a:pPr lvl="1"/>
            <a:r>
              <a:rPr lang="en-GB" dirty="0"/>
              <a:t>places that are designed into the very institution of society, </a:t>
            </a:r>
          </a:p>
          <a:p>
            <a:r>
              <a:rPr lang="en-GB" dirty="0"/>
              <a:t>which are sorts of actually realized utopias in which the real emplacements, </a:t>
            </a:r>
          </a:p>
          <a:p>
            <a:r>
              <a:rPr lang="en-GB" dirty="0"/>
              <a:t>all the other real emplacements that can be found within the culture are, </a:t>
            </a:r>
          </a:p>
          <a:p>
            <a:pPr lvl="1"/>
            <a:r>
              <a:rPr lang="en-GB" dirty="0"/>
              <a:t>at the same time, </a:t>
            </a:r>
          </a:p>
          <a:p>
            <a:pPr lvl="1"/>
            <a:r>
              <a:rPr lang="en-GB" dirty="0"/>
              <a:t>represented, </a:t>
            </a:r>
          </a:p>
          <a:p>
            <a:pPr lvl="1"/>
            <a:r>
              <a:rPr lang="en-GB" dirty="0"/>
              <a:t>contested, </a:t>
            </a:r>
          </a:p>
          <a:p>
            <a:pPr lvl="1"/>
            <a:r>
              <a:rPr lang="en-GB" dirty="0"/>
              <a:t>and reversed, </a:t>
            </a:r>
          </a:p>
          <a:p>
            <a:r>
              <a:rPr lang="en-GB" dirty="0"/>
              <a:t>sorts of places that are outside all places, although they are actually localizable’</a:t>
            </a:r>
          </a:p>
        </p:txBody>
      </p:sp>
      <p:sp>
        <p:nvSpPr>
          <p:cNvPr id="10" name="Text Placeholder 3">
            <a:extLst>
              <a:ext uri="{FF2B5EF4-FFF2-40B4-BE49-F238E27FC236}">
                <a16:creationId xmlns:a16="http://schemas.microsoft.com/office/drawing/2014/main" id="{FD7EAA81-00D3-4CB6-AC32-9B97386ACCFC}"/>
              </a:ext>
            </a:extLst>
          </p:cNvPr>
          <p:cNvSpPr>
            <a:spLocks noGrp="1"/>
          </p:cNvSpPr>
          <p:nvPr>
            <p:ph type="body" sz="half" idx="2"/>
          </p:nvPr>
        </p:nvSpPr>
        <p:spPr/>
        <p:txBody>
          <a:bodyPr/>
          <a:lstStyle/>
          <a:p>
            <a:r>
              <a:rPr lang="en-GB" dirty="0"/>
              <a:t>(Foucault 1998, p. 178).</a:t>
            </a:r>
            <a:endParaRPr lang="en-US" dirty="0"/>
          </a:p>
        </p:txBody>
      </p:sp>
    </p:spTree>
    <p:extLst>
      <p:ext uri="{BB962C8B-B14F-4D97-AF65-F5344CB8AC3E}">
        <p14:creationId xmlns:p14="http://schemas.microsoft.com/office/powerpoint/2010/main" val="32204218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143EE-D2F0-4527-89FD-C6982930F955}"/>
              </a:ext>
            </a:extLst>
          </p:cNvPr>
          <p:cNvSpPr>
            <a:spLocks noGrp="1"/>
          </p:cNvSpPr>
          <p:nvPr>
            <p:ph type="title"/>
          </p:nvPr>
        </p:nvSpPr>
        <p:spPr/>
        <p:txBody>
          <a:bodyPr/>
          <a:lstStyle/>
          <a:p>
            <a:r>
              <a:rPr lang="en-GB" dirty="0"/>
              <a:t>Heterotopia (Real Spaces) Foucault </a:t>
            </a:r>
          </a:p>
        </p:txBody>
      </p:sp>
      <p:sp>
        <p:nvSpPr>
          <p:cNvPr id="3" name="Content Placeholder 2">
            <a:extLst>
              <a:ext uri="{FF2B5EF4-FFF2-40B4-BE49-F238E27FC236}">
                <a16:creationId xmlns:a16="http://schemas.microsoft.com/office/drawing/2014/main" id="{94BF0FD1-48EF-49EC-AA2E-E9FD0D95DB91}"/>
              </a:ext>
            </a:extLst>
          </p:cNvPr>
          <p:cNvSpPr>
            <a:spLocks noGrp="1"/>
          </p:cNvSpPr>
          <p:nvPr>
            <p:ph sz="half" idx="1"/>
          </p:nvPr>
        </p:nvSpPr>
        <p:spPr/>
        <p:txBody>
          <a:bodyPr/>
          <a:lstStyle/>
          <a:p>
            <a:pPr lvl="1"/>
            <a:r>
              <a:rPr lang="en-GB" dirty="0"/>
              <a:t>‘Modern heterotopias are for </a:t>
            </a:r>
          </a:p>
          <a:p>
            <a:pPr lvl="2"/>
            <a:r>
              <a:rPr lang="en-GB" dirty="0"/>
              <a:t>deviants, </a:t>
            </a:r>
          </a:p>
          <a:p>
            <a:pPr lvl="2"/>
            <a:r>
              <a:rPr lang="en-GB" dirty="0"/>
              <a:t>people who do not fit in the dominant social norm and, </a:t>
            </a:r>
          </a:p>
          <a:p>
            <a:pPr lvl="1"/>
            <a:r>
              <a:rPr lang="en-GB" dirty="0"/>
              <a:t>even if individually they may return to </a:t>
            </a:r>
          </a:p>
          <a:p>
            <a:pPr lvl="2"/>
            <a:r>
              <a:rPr lang="en-GB" dirty="0"/>
              <a:t>productive, </a:t>
            </a:r>
          </a:p>
          <a:p>
            <a:pPr lvl="2"/>
            <a:r>
              <a:rPr lang="en-GB" dirty="0"/>
              <a:t>normal,</a:t>
            </a:r>
          </a:p>
          <a:p>
            <a:pPr lvl="2"/>
            <a:r>
              <a:rPr lang="en-GB" dirty="0"/>
              <a:t>social roles, </a:t>
            </a:r>
          </a:p>
          <a:p>
            <a:pPr lvl="1"/>
            <a:r>
              <a:rPr lang="en-GB" dirty="0"/>
              <a:t>as a group they remain excluded from the working of society.</a:t>
            </a:r>
          </a:p>
          <a:p>
            <a:pPr marL="201168" lvl="1" indent="0" algn="r">
              <a:buNone/>
            </a:pPr>
            <a:r>
              <a:rPr lang="en-GB" dirty="0"/>
              <a:t>(Elden &amp; Crampton, 2016)</a:t>
            </a:r>
          </a:p>
          <a:p>
            <a:pPr lvl="1"/>
            <a:endParaRPr lang="en-GB" dirty="0"/>
          </a:p>
          <a:p>
            <a:pPr lvl="1"/>
            <a:endParaRPr lang="en-GB" dirty="0"/>
          </a:p>
        </p:txBody>
      </p:sp>
      <p:sp>
        <p:nvSpPr>
          <p:cNvPr id="9" name="Content Placeholder 8">
            <a:extLst>
              <a:ext uri="{FF2B5EF4-FFF2-40B4-BE49-F238E27FC236}">
                <a16:creationId xmlns:a16="http://schemas.microsoft.com/office/drawing/2014/main" id="{71812D64-0A70-4614-AA52-5E8C68F317FC}"/>
              </a:ext>
            </a:extLst>
          </p:cNvPr>
          <p:cNvSpPr>
            <a:spLocks noGrp="1"/>
          </p:cNvSpPr>
          <p:nvPr>
            <p:ph sz="half" idx="2"/>
          </p:nvPr>
        </p:nvSpPr>
        <p:spPr/>
        <p:txBody>
          <a:bodyPr/>
          <a:lstStyle/>
          <a:p>
            <a:pPr lvl="1"/>
            <a:r>
              <a:rPr lang="en-GB" dirty="0"/>
              <a:t>These are spaces </a:t>
            </a:r>
          </a:p>
          <a:p>
            <a:pPr lvl="1"/>
            <a:r>
              <a:rPr lang="en-GB" dirty="0"/>
              <a:t>“in which individuals whose </a:t>
            </a:r>
            <a:r>
              <a:rPr lang="en-GB" dirty="0" err="1"/>
              <a:t>behavior</a:t>
            </a:r>
            <a:r>
              <a:rPr lang="en-GB" dirty="0"/>
              <a:t> is deviant in relation to the average or norm, are placed”’ </a:t>
            </a:r>
          </a:p>
          <a:p>
            <a:pPr marL="201168" lvl="1" indent="0" algn="r">
              <a:buNone/>
            </a:pPr>
            <a:r>
              <a:rPr lang="en-GB" sz="1400" dirty="0"/>
              <a:t>(Foucault 1978: 139 </a:t>
            </a:r>
            <a:r>
              <a:rPr lang="en-GB" sz="1400" i="1" dirty="0"/>
              <a:t>cited in </a:t>
            </a:r>
            <a:r>
              <a:rPr lang="en-GB" sz="1400" dirty="0" err="1"/>
              <a:t>Cenzatti</a:t>
            </a:r>
            <a:r>
              <a:rPr lang="en-GB" sz="1400" dirty="0"/>
              <a:t>, 2008, p. 3).</a:t>
            </a:r>
          </a:p>
          <a:p>
            <a:endParaRPr lang="en-GB" dirty="0"/>
          </a:p>
        </p:txBody>
      </p:sp>
    </p:spTree>
    <p:extLst>
      <p:ext uri="{BB962C8B-B14F-4D97-AF65-F5344CB8AC3E}">
        <p14:creationId xmlns:p14="http://schemas.microsoft.com/office/powerpoint/2010/main" val="13809703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EF42B-38E5-4357-8C27-4048A8A66A65}"/>
              </a:ext>
            </a:extLst>
          </p:cNvPr>
          <p:cNvSpPr>
            <a:spLocks noGrp="1"/>
          </p:cNvSpPr>
          <p:nvPr>
            <p:ph type="title"/>
          </p:nvPr>
        </p:nvSpPr>
        <p:spPr/>
        <p:txBody>
          <a:bodyPr/>
          <a:lstStyle/>
          <a:p>
            <a:r>
              <a:rPr lang="en-GB" dirty="0"/>
              <a:t>Heterotopia and the Metaverse</a:t>
            </a:r>
            <a:br>
              <a:rPr lang="en-GB" dirty="0"/>
            </a:br>
            <a:endParaRPr lang="en-GB" dirty="0"/>
          </a:p>
        </p:txBody>
      </p:sp>
      <p:sp>
        <p:nvSpPr>
          <p:cNvPr id="3" name="Content Placeholder 2">
            <a:extLst>
              <a:ext uri="{FF2B5EF4-FFF2-40B4-BE49-F238E27FC236}">
                <a16:creationId xmlns:a16="http://schemas.microsoft.com/office/drawing/2014/main" id="{F95B0674-CA13-4A58-839A-42651B2654DB}"/>
              </a:ext>
            </a:extLst>
          </p:cNvPr>
          <p:cNvSpPr>
            <a:spLocks noGrp="1"/>
          </p:cNvSpPr>
          <p:nvPr>
            <p:ph sz="half" idx="1"/>
          </p:nvPr>
        </p:nvSpPr>
        <p:spPr/>
        <p:txBody>
          <a:bodyPr>
            <a:normAutofit/>
          </a:bodyPr>
          <a:lstStyle/>
          <a:p>
            <a:r>
              <a:rPr lang="en-GB" dirty="0"/>
              <a:t>Metaverse</a:t>
            </a:r>
          </a:p>
          <a:p>
            <a:pPr lvl="1"/>
            <a:r>
              <a:rPr lang="en-GB" dirty="0"/>
              <a:t>Hypothesised iteration of the Internet</a:t>
            </a:r>
          </a:p>
          <a:p>
            <a:pPr lvl="2"/>
            <a:r>
              <a:rPr lang="en-GB" dirty="0"/>
              <a:t>Persistent online 3-D virtual environments through accessible personal computing, mobile phones  and includes augmented reality through forms of headsets</a:t>
            </a:r>
          </a:p>
          <a:p>
            <a:pPr marL="384048" lvl="2" indent="0" algn="r">
              <a:buNone/>
            </a:pPr>
            <a:r>
              <a:rPr lang="en-GB" dirty="0"/>
              <a:t>(Casey, 2021)</a:t>
            </a:r>
          </a:p>
          <a:p>
            <a:pPr lvl="2"/>
            <a:endParaRPr lang="en-GB" dirty="0"/>
          </a:p>
          <a:p>
            <a:pPr lvl="2"/>
            <a:r>
              <a:rPr lang="en-GB" dirty="0"/>
              <a:t>a realm wherein information exchange enjoys an even higher value than financial exchange, and offline consumption of goods, services and experiences is matched by the online navigation of the interfaces required to unlock, access and purchase said exchanges </a:t>
            </a:r>
          </a:p>
          <a:p>
            <a:pPr marL="201168" lvl="1" indent="0" algn="r">
              <a:buNone/>
            </a:pPr>
            <a:r>
              <a:rPr lang="en-GB" sz="1300" dirty="0"/>
              <a:t>(</a:t>
            </a:r>
            <a:r>
              <a:rPr lang="en-GB" sz="1300" dirty="0" err="1"/>
              <a:t>Roh</a:t>
            </a:r>
            <a:r>
              <a:rPr lang="en-GB" sz="1300" dirty="0"/>
              <a:t>, 2021)</a:t>
            </a:r>
          </a:p>
        </p:txBody>
      </p:sp>
      <p:sp>
        <p:nvSpPr>
          <p:cNvPr id="4" name="Content Placeholder 3">
            <a:extLst>
              <a:ext uri="{FF2B5EF4-FFF2-40B4-BE49-F238E27FC236}">
                <a16:creationId xmlns:a16="http://schemas.microsoft.com/office/drawing/2014/main" id="{39AC1EEA-A570-4C2A-95FB-3E8D74C00991}"/>
              </a:ext>
            </a:extLst>
          </p:cNvPr>
          <p:cNvSpPr>
            <a:spLocks noGrp="1"/>
          </p:cNvSpPr>
          <p:nvPr>
            <p:ph sz="half" idx="2"/>
          </p:nvPr>
        </p:nvSpPr>
        <p:spPr/>
        <p:txBody>
          <a:bodyPr>
            <a:normAutofit/>
          </a:bodyPr>
          <a:lstStyle/>
          <a:p>
            <a:r>
              <a:rPr lang="en-GB" dirty="0">
                <a:solidFill>
                  <a:srgbClr val="FF0000"/>
                </a:solidFill>
              </a:rPr>
              <a:t>Watch the Video 43:25:</a:t>
            </a:r>
          </a:p>
          <a:p>
            <a:pPr lvl="1"/>
            <a:r>
              <a:rPr lang="de-DE" dirty="0">
                <a:solidFill>
                  <a:srgbClr val="FF0000"/>
                </a:solidFill>
                <a:hlinkClick r:id="rId2">
                  <a:extLst>
                    <a:ext uri="{A12FA001-AC4F-418D-AE19-62706E023703}">
                      <ahyp:hlinkClr xmlns:ahyp="http://schemas.microsoft.com/office/drawing/2018/hyperlinkcolor" val="tx"/>
                    </a:ext>
                  </a:extLst>
                </a:hlinkClick>
              </a:rPr>
              <a:t>Mark Zuckerberg, The Metaverse – Interview</a:t>
            </a:r>
            <a:endParaRPr lang="de-DE" dirty="0">
              <a:solidFill>
                <a:srgbClr val="FF0000"/>
              </a:solidFill>
            </a:endParaRPr>
          </a:p>
          <a:p>
            <a:endParaRPr lang="de-DE" dirty="0"/>
          </a:p>
          <a:p>
            <a:r>
              <a:rPr lang="en-GB" dirty="0">
                <a:solidFill>
                  <a:srgbClr val="FF0000"/>
                </a:solidFill>
              </a:rPr>
              <a:t>Full Webpage available at:</a:t>
            </a:r>
          </a:p>
          <a:p>
            <a:pPr lvl="1"/>
            <a:r>
              <a:rPr lang="en-GB" dirty="0">
                <a:solidFill>
                  <a:srgbClr val="FF0000"/>
                </a:solidFill>
                <a:hlinkClick r:id="rId3">
                  <a:extLst>
                    <a:ext uri="{A12FA001-AC4F-418D-AE19-62706E023703}">
                      <ahyp:hlinkClr xmlns:ahyp="http://schemas.microsoft.com/office/drawing/2018/hyperlinkcolor" val="tx"/>
                    </a:ext>
                  </a:extLst>
                </a:hlinkClick>
              </a:rPr>
              <a:t>Mark Zuckerberg is betting Facebook’s future on the metaverse - Article in The Verge</a:t>
            </a:r>
            <a:endParaRPr lang="en-GB" dirty="0">
              <a:solidFill>
                <a:srgbClr val="FF0000"/>
              </a:solidFill>
            </a:endParaRPr>
          </a:p>
          <a:p>
            <a:r>
              <a:rPr lang="en-GB" dirty="0"/>
              <a:t> </a:t>
            </a:r>
          </a:p>
        </p:txBody>
      </p:sp>
    </p:spTree>
    <p:extLst>
      <p:ext uri="{BB962C8B-B14F-4D97-AF65-F5344CB8AC3E}">
        <p14:creationId xmlns:p14="http://schemas.microsoft.com/office/powerpoint/2010/main" val="22386419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2A14D-AA60-4069-A185-7CF512C74C82}"/>
              </a:ext>
            </a:extLst>
          </p:cNvPr>
          <p:cNvSpPr>
            <a:spLocks noGrp="1"/>
          </p:cNvSpPr>
          <p:nvPr>
            <p:ph type="title"/>
          </p:nvPr>
        </p:nvSpPr>
        <p:spPr/>
        <p:txBody>
          <a:bodyPr/>
          <a:lstStyle/>
          <a:p>
            <a:r>
              <a:rPr lang="en-GB" dirty="0"/>
              <a:t>Dystopia</a:t>
            </a:r>
            <a:endParaRPr lang="en-US" dirty="0"/>
          </a:p>
        </p:txBody>
      </p:sp>
      <p:sp>
        <p:nvSpPr>
          <p:cNvPr id="3" name="Content Placeholder 2">
            <a:extLst>
              <a:ext uri="{FF2B5EF4-FFF2-40B4-BE49-F238E27FC236}">
                <a16:creationId xmlns:a16="http://schemas.microsoft.com/office/drawing/2014/main" id="{1FDA871E-FEC8-4493-900F-6A4A284A902E}"/>
              </a:ext>
            </a:extLst>
          </p:cNvPr>
          <p:cNvSpPr>
            <a:spLocks noGrp="1"/>
          </p:cNvSpPr>
          <p:nvPr>
            <p:ph sz="half" idx="1"/>
          </p:nvPr>
        </p:nvSpPr>
        <p:spPr/>
        <p:txBody>
          <a:bodyPr>
            <a:normAutofit/>
          </a:bodyPr>
          <a:lstStyle/>
          <a:p>
            <a:r>
              <a:rPr lang="en-GB" dirty="0">
                <a:solidFill>
                  <a:srgbClr val="FF0000"/>
                </a:solidFill>
              </a:rPr>
              <a:t>Watch the Video 5:56:</a:t>
            </a:r>
          </a:p>
          <a:p>
            <a:pPr lvl="1"/>
            <a:r>
              <a:rPr lang="en-GB" dirty="0">
                <a:solidFill>
                  <a:srgbClr val="FF0000"/>
                </a:solidFill>
                <a:hlinkClick r:id="rId2">
                  <a:extLst>
                    <a:ext uri="{A12FA001-AC4F-418D-AE19-62706E023703}">
                      <ahyp:hlinkClr xmlns:ahyp="http://schemas.microsoft.com/office/drawing/2018/hyperlinkcolor" val="tx"/>
                    </a:ext>
                  </a:extLst>
                </a:hlinkClick>
              </a:rPr>
              <a:t>Utopia Dystopia Part 2 - HARRIS Emily</a:t>
            </a:r>
            <a:r>
              <a:rPr lang="en-GB" dirty="0">
                <a:solidFill>
                  <a:srgbClr val="FF0000"/>
                </a:solidFill>
              </a:rPr>
              <a:t> </a:t>
            </a:r>
          </a:p>
          <a:p>
            <a:pPr lvl="2"/>
            <a:r>
              <a:rPr lang="en-GB" dirty="0"/>
              <a:t>Suppression</a:t>
            </a:r>
          </a:p>
          <a:p>
            <a:pPr lvl="2"/>
            <a:r>
              <a:rPr lang="en-GB" dirty="0"/>
              <a:t>Fear</a:t>
            </a:r>
          </a:p>
          <a:p>
            <a:pPr lvl="2"/>
            <a:r>
              <a:rPr lang="en-GB" dirty="0"/>
              <a:t>Sameness – numbers</a:t>
            </a:r>
          </a:p>
          <a:p>
            <a:pPr lvl="2"/>
            <a:r>
              <a:rPr lang="en-GB" dirty="0"/>
              <a:t>Constant surveillance</a:t>
            </a:r>
          </a:p>
          <a:p>
            <a:pPr lvl="2"/>
            <a:r>
              <a:rPr lang="en-GB" dirty="0"/>
              <a:t>Xenophobia</a:t>
            </a:r>
          </a:p>
          <a:p>
            <a:pPr lvl="2"/>
            <a:r>
              <a:rPr lang="en-GB" dirty="0"/>
              <a:t>War, disease, poverty, climate harshness</a:t>
            </a:r>
          </a:p>
          <a:p>
            <a:pPr lvl="2"/>
            <a:r>
              <a:rPr lang="en-GB" dirty="0"/>
              <a:t>INEQULAITY </a:t>
            </a:r>
          </a:p>
          <a:p>
            <a:pPr lvl="2"/>
            <a:r>
              <a:rPr lang="en-GB" dirty="0"/>
              <a:t>Technology </a:t>
            </a:r>
          </a:p>
          <a:p>
            <a:pPr marL="384048" lvl="2" indent="0" algn="r">
              <a:buNone/>
            </a:pPr>
            <a:r>
              <a:rPr lang="en-GB" dirty="0"/>
              <a:t>(</a:t>
            </a:r>
            <a:r>
              <a:rPr lang="en-GB" dirty="0" err="1"/>
              <a:t>Claeys</a:t>
            </a:r>
            <a:r>
              <a:rPr lang="en-GB" dirty="0"/>
              <a:t>, 2017)</a:t>
            </a:r>
            <a:endParaRPr lang="en-US" dirty="0"/>
          </a:p>
        </p:txBody>
      </p:sp>
      <p:sp>
        <p:nvSpPr>
          <p:cNvPr id="4" name="Content Placeholder 3">
            <a:extLst>
              <a:ext uri="{FF2B5EF4-FFF2-40B4-BE49-F238E27FC236}">
                <a16:creationId xmlns:a16="http://schemas.microsoft.com/office/drawing/2014/main" id="{78D4C44B-9AE4-4047-A35B-4E8F6E847EE3}"/>
              </a:ext>
            </a:extLst>
          </p:cNvPr>
          <p:cNvSpPr>
            <a:spLocks noGrp="1"/>
          </p:cNvSpPr>
          <p:nvPr>
            <p:ph sz="half" idx="2"/>
          </p:nvPr>
        </p:nvSpPr>
        <p:spPr/>
        <p:txBody>
          <a:bodyPr>
            <a:normAutofit/>
          </a:bodyPr>
          <a:lstStyle/>
          <a:p>
            <a:r>
              <a:rPr lang="en-GB" dirty="0">
                <a:solidFill>
                  <a:srgbClr val="FF0000"/>
                </a:solidFill>
              </a:rPr>
              <a:t>Implications for today’s society:</a:t>
            </a:r>
          </a:p>
          <a:p>
            <a:pPr lvl="1"/>
            <a:r>
              <a:rPr lang="en-GB" dirty="0">
                <a:solidFill>
                  <a:srgbClr val="FF0000"/>
                </a:solidFill>
              </a:rPr>
              <a:t>Discuss and feedback</a:t>
            </a:r>
          </a:p>
        </p:txBody>
      </p:sp>
    </p:spTree>
    <p:extLst>
      <p:ext uri="{BB962C8B-B14F-4D97-AF65-F5344CB8AC3E}">
        <p14:creationId xmlns:p14="http://schemas.microsoft.com/office/powerpoint/2010/main" val="36603550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4">
            <a:extLst>
              <a:ext uri="{FF2B5EF4-FFF2-40B4-BE49-F238E27FC236}">
                <a16:creationId xmlns:a16="http://schemas.microsoft.com/office/drawing/2014/main" id="{71B2B891-9A9B-413A-9078-5E17CC8F2681}"/>
              </a:ext>
            </a:extLst>
          </p:cNvPr>
          <p:cNvPicPr>
            <a:picLocks noChangeAspect="1"/>
          </p:cNvPicPr>
          <p:nvPr/>
        </p:nvPicPr>
        <p:blipFill rotWithShape="1">
          <a:blip r:embed="rId2"/>
          <a:srcRect t="7641" b="25895"/>
          <a:stretch/>
        </p:blipFill>
        <p:spPr>
          <a:xfrm>
            <a:off x="15" y="10"/>
            <a:ext cx="12191985" cy="4578340"/>
          </a:xfrm>
          <a:prstGeom prst="rect">
            <a:avLst/>
          </a:prstGeom>
          <a:noFill/>
        </p:spPr>
      </p:pic>
      <p:sp>
        <p:nvSpPr>
          <p:cNvPr id="2" name="Title 1">
            <a:extLst>
              <a:ext uri="{FF2B5EF4-FFF2-40B4-BE49-F238E27FC236}">
                <a16:creationId xmlns:a16="http://schemas.microsoft.com/office/drawing/2014/main" id="{2F165FC3-579F-4F63-AC72-C6D1314C484F}"/>
              </a:ext>
            </a:extLst>
          </p:cNvPr>
          <p:cNvSpPr>
            <a:spLocks noGrp="1"/>
          </p:cNvSpPr>
          <p:nvPr>
            <p:ph type="title"/>
          </p:nvPr>
        </p:nvSpPr>
        <p:spPr/>
        <p:txBody>
          <a:bodyPr anchor="b">
            <a:normAutofit/>
          </a:bodyPr>
          <a:lstStyle/>
          <a:p>
            <a:r>
              <a:rPr lang="en-GB" sz="2500" dirty="0"/>
              <a:t>Utopia to Dystopia:</a:t>
            </a:r>
            <a:br>
              <a:rPr lang="en-GB" sz="2500" dirty="0"/>
            </a:br>
            <a:r>
              <a:rPr lang="en-GB" sz="2500" dirty="0"/>
              <a:t>Is an Utopian World Possible?</a:t>
            </a:r>
          </a:p>
        </p:txBody>
      </p:sp>
      <p:sp>
        <p:nvSpPr>
          <p:cNvPr id="8" name="Text Placeholder 3">
            <a:extLst>
              <a:ext uri="{FF2B5EF4-FFF2-40B4-BE49-F238E27FC236}">
                <a16:creationId xmlns:a16="http://schemas.microsoft.com/office/drawing/2014/main" id="{E968E0D5-D1B7-4E59-8478-7F7B9DC9D9C3}"/>
              </a:ext>
            </a:extLst>
          </p:cNvPr>
          <p:cNvSpPr>
            <a:spLocks noGrp="1"/>
          </p:cNvSpPr>
          <p:nvPr>
            <p:ph type="body" sz="half" idx="2"/>
          </p:nvPr>
        </p:nvSpPr>
        <p:spPr/>
        <p:txBody>
          <a:bodyPr>
            <a:normAutofit/>
          </a:bodyPr>
          <a:lstStyle/>
          <a:p>
            <a:pPr lvl="1"/>
            <a:endParaRPr lang="en-GB" sz="1800">
              <a:solidFill>
                <a:srgbClr val="FFFFFF"/>
              </a:solidFill>
            </a:endParaRPr>
          </a:p>
          <a:p>
            <a:endParaRPr lang="en-US" dirty="0"/>
          </a:p>
        </p:txBody>
      </p:sp>
    </p:spTree>
    <p:extLst>
      <p:ext uri="{BB962C8B-B14F-4D97-AF65-F5344CB8AC3E}">
        <p14:creationId xmlns:p14="http://schemas.microsoft.com/office/powerpoint/2010/main" val="7152219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B46FF-9D3A-4F83-972B-7954105654C8}"/>
              </a:ext>
            </a:extLst>
          </p:cNvPr>
          <p:cNvSpPr>
            <a:spLocks noGrp="1"/>
          </p:cNvSpPr>
          <p:nvPr>
            <p:ph type="title"/>
          </p:nvPr>
        </p:nvSpPr>
        <p:spPr/>
        <p:txBody>
          <a:bodyPr/>
          <a:lstStyle/>
          <a:p>
            <a:r>
              <a:rPr lang="en-GB" dirty="0"/>
              <a:t>1) Features of Modern Utopian Ideological Systems</a:t>
            </a:r>
          </a:p>
        </p:txBody>
      </p:sp>
      <p:sp>
        <p:nvSpPr>
          <p:cNvPr id="3" name="Content Placeholder 2">
            <a:extLst>
              <a:ext uri="{FF2B5EF4-FFF2-40B4-BE49-F238E27FC236}">
                <a16:creationId xmlns:a16="http://schemas.microsoft.com/office/drawing/2014/main" id="{65A10B13-53D1-41E8-AF42-BFA1BF2B02FA}"/>
              </a:ext>
            </a:extLst>
          </p:cNvPr>
          <p:cNvSpPr>
            <a:spLocks noGrp="1"/>
          </p:cNvSpPr>
          <p:nvPr>
            <p:ph sz="half" idx="1"/>
          </p:nvPr>
        </p:nvSpPr>
        <p:spPr/>
        <p:txBody>
          <a:bodyPr>
            <a:normAutofit fontScale="92500" lnSpcReduction="20000"/>
          </a:bodyPr>
          <a:lstStyle/>
          <a:p>
            <a:r>
              <a:rPr lang="en-GB" dirty="0"/>
              <a:t>World peace. </a:t>
            </a:r>
          </a:p>
          <a:p>
            <a:pPr lvl="1"/>
            <a:r>
              <a:rPr lang="en-GB" dirty="0"/>
              <a:t>There can only be true universal peace when every living person adheres to the ideology</a:t>
            </a:r>
          </a:p>
          <a:p>
            <a:r>
              <a:rPr lang="en-GB" dirty="0"/>
              <a:t>Social equality. </a:t>
            </a:r>
          </a:p>
          <a:p>
            <a:pPr lvl="1"/>
            <a:r>
              <a:rPr lang="en-GB" dirty="0"/>
              <a:t>Communitarianism: all goods must be shared by all. No human being shall have more possessions than any other human being</a:t>
            </a:r>
          </a:p>
          <a:p>
            <a:r>
              <a:rPr lang="en-GB" dirty="0"/>
              <a:t>No social stratification. </a:t>
            </a:r>
          </a:p>
          <a:p>
            <a:pPr lvl="1"/>
            <a:r>
              <a:rPr lang="en-GB" dirty="0"/>
              <a:t>All forms of social stratification should be dismantled and all forms of hierarchy abolished</a:t>
            </a:r>
          </a:p>
          <a:p>
            <a:r>
              <a:rPr lang="en-GB" dirty="0"/>
              <a:t>Membership. </a:t>
            </a:r>
          </a:p>
          <a:p>
            <a:pPr lvl="1"/>
            <a:r>
              <a:rPr lang="en-GB" dirty="0"/>
              <a:t>Ideology replaces the family. Loyalty to the community should be above loyalty to family members, friends, etc </a:t>
            </a:r>
          </a:p>
        </p:txBody>
      </p:sp>
      <p:sp>
        <p:nvSpPr>
          <p:cNvPr id="4" name="Content Placeholder 3">
            <a:extLst>
              <a:ext uri="{FF2B5EF4-FFF2-40B4-BE49-F238E27FC236}">
                <a16:creationId xmlns:a16="http://schemas.microsoft.com/office/drawing/2014/main" id="{7F1F920C-8DFE-4C9D-931D-3A1232A700E5}"/>
              </a:ext>
            </a:extLst>
          </p:cNvPr>
          <p:cNvSpPr>
            <a:spLocks noGrp="1"/>
          </p:cNvSpPr>
          <p:nvPr>
            <p:ph sz="half" idx="2"/>
          </p:nvPr>
        </p:nvSpPr>
        <p:spPr/>
        <p:txBody>
          <a:bodyPr>
            <a:normAutofit fontScale="92500" lnSpcReduction="20000"/>
          </a:bodyPr>
          <a:lstStyle/>
          <a:p>
            <a:r>
              <a:rPr lang="en-GB" dirty="0"/>
              <a:t>Ecology. </a:t>
            </a:r>
          </a:p>
          <a:p>
            <a:pPr lvl="1"/>
            <a:r>
              <a:rPr lang="en-GB" dirty="0"/>
              <a:t>There is an ideological and limited use of technology</a:t>
            </a:r>
          </a:p>
          <a:p>
            <a:r>
              <a:rPr lang="en-GB" dirty="0"/>
              <a:t>Everyday life. </a:t>
            </a:r>
          </a:p>
          <a:p>
            <a:pPr lvl="1"/>
            <a:r>
              <a:rPr lang="en-GB" dirty="0"/>
              <a:t>A complete plan for every aspect of how people should live their lives and how society should function</a:t>
            </a:r>
          </a:p>
          <a:p>
            <a:r>
              <a:rPr lang="en-GB" dirty="0"/>
              <a:t>Perfection. </a:t>
            </a:r>
          </a:p>
          <a:p>
            <a:pPr lvl="1"/>
            <a:r>
              <a:rPr lang="en-GB" dirty="0"/>
              <a:t>Ideology is the very definition of perfection and absolute truth. It cannot be contested in any way. It is the only proper basis for human activity</a:t>
            </a:r>
          </a:p>
          <a:p>
            <a:r>
              <a:rPr lang="en-GB" dirty="0"/>
              <a:t>New order. </a:t>
            </a:r>
          </a:p>
          <a:p>
            <a:pPr lvl="1"/>
            <a:r>
              <a:rPr lang="en-GB" dirty="0"/>
              <a:t>The idea of the nation-state is impoverished. A World new order, based on ideology, is inevitable</a:t>
            </a:r>
          </a:p>
          <a:p>
            <a:pPr marL="201168" lvl="1" indent="0" algn="r">
              <a:buNone/>
            </a:pPr>
            <a:endParaRPr lang="en-GB" sz="1400" dirty="0">
              <a:solidFill>
                <a:schemeClr val="tx1"/>
              </a:solidFill>
            </a:endParaRPr>
          </a:p>
          <a:p>
            <a:pPr marL="201168" lvl="1" indent="0" algn="r">
              <a:buNone/>
            </a:pPr>
            <a:r>
              <a:rPr lang="en-GB" sz="1400" dirty="0">
                <a:solidFill>
                  <a:schemeClr val="tx1"/>
                </a:solidFill>
              </a:rPr>
              <a:t>(Domenech, </a:t>
            </a:r>
            <a:r>
              <a:rPr lang="en-GB" sz="1400" dirty="0" err="1">
                <a:solidFill>
                  <a:schemeClr val="tx1"/>
                </a:solidFill>
              </a:rPr>
              <a:t>Nescolarde</a:t>
            </a:r>
            <a:r>
              <a:rPr lang="en-GB" sz="1400" dirty="0">
                <a:solidFill>
                  <a:schemeClr val="tx1"/>
                </a:solidFill>
              </a:rPr>
              <a:t>-Selva, </a:t>
            </a:r>
            <a:r>
              <a:rPr lang="en-GB" sz="1400" dirty="0" err="1">
                <a:solidFill>
                  <a:schemeClr val="tx1"/>
                </a:solidFill>
              </a:rPr>
              <a:t>Lloret-Climent</a:t>
            </a:r>
            <a:r>
              <a:rPr lang="en-GB" sz="1400" dirty="0">
                <a:solidFill>
                  <a:schemeClr val="tx1"/>
                </a:solidFill>
              </a:rPr>
              <a:t>, Alonso &amp; Gash, 2020)</a:t>
            </a:r>
          </a:p>
          <a:p>
            <a:pPr lvl="1"/>
            <a:endParaRPr lang="en-GB" dirty="0"/>
          </a:p>
          <a:p>
            <a:endParaRPr lang="en-GB" dirty="0"/>
          </a:p>
        </p:txBody>
      </p:sp>
    </p:spTree>
    <p:extLst>
      <p:ext uri="{BB962C8B-B14F-4D97-AF65-F5344CB8AC3E}">
        <p14:creationId xmlns:p14="http://schemas.microsoft.com/office/powerpoint/2010/main" val="30044650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EEF97-F024-4A8F-9D81-D87F21FB5EF0}"/>
              </a:ext>
            </a:extLst>
          </p:cNvPr>
          <p:cNvSpPr>
            <a:spLocks noGrp="1"/>
          </p:cNvSpPr>
          <p:nvPr>
            <p:ph type="title"/>
          </p:nvPr>
        </p:nvSpPr>
        <p:spPr/>
        <p:txBody>
          <a:bodyPr/>
          <a:lstStyle/>
          <a:p>
            <a:r>
              <a:rPr lang="en-GB" dirty="0"/>
              <a:t>2) The Trajectory of Modern Utopian Ideological Systems</a:t>
            </a:r>
          </a:p>
        </p:txBody>
      </p:sp>
      <p:sp>
        <p:nvSpPr>
          <p:cNvPr id="3" name="Content Placeholder 2">
            <a:extLst>
              <a:ext uri="{FF2B5EF4-FFF2-40B4-BE49-F238E27FC236}">
                <a16:creationId xmlns:a16="http://schemas.microsoft.com/office/drawing/2014/main" id="{0A4AD013-FA2B-4DD6-9473-F5624CC01144}"/>
              </a:ext>
            </a:extLst>
          </p:cNvPr>
          <p:cNvSpPr>
            <a:spLocks noGrp="1"/>
          </p:cNvSpPr>
          <p:nvPr>
            <p:ph sz="half" idx="1"/>
          </p:nvPr>
        </p:nvSpPr>
        <p:spPr/>
        <p:txBody>
          <a:bodyPr>
            <a:normAutofit/>
          </a:bodyPr>
          <a:lstStyle/>
          <a:p>
            <a:r>
              <a:rPr lang="en-GB" dirty="0"/>
              <a:t>World revolution. </a:t>
            </a:r>
          </a:p>
          <a:p>
            <a:pPr lvl="1"/>
            <a:r>
              <a:rPr lang="en-GB" dirty="0"/>
              <a:t>International borders are an unnecessary invention created by the enemies of utopia (capitalists, imperialists, Zionists, etc.)  </a:t>
            </a:r>
          </a:p>
          <a:p>
            <a:r>
              <a:rPr lang="en-GB" dirty="0"/>
              <a:t>Capitalism, liberalism and democracy </a:t>
            </a:r>
          </a:p>
          <a:p>
            <a:pPr lvl="1"/>
            <a:r>
              <a:rPr lang="en-GB" dirty="0"/>
              <a:t>are bad and must be destroyed.  Western economic, social systems and belief systems that are based are the source of global inequality, division and exploitation of human beings and must be destroyed.  </a:t>
            </a:r>
          </a:p>
          <a:p>
            <a:endParaRPr lang="en-GB" dirty="0"/>
          </a:p>
        </p:txBody>
      </p:sp>
      <p:sp>
        <p:nvSpPr>
          <p:cNvPr id="4" name="Content Placeholder 3">
            <a:extLst>
              <a:ext uri="{FF2B5EF4-FFF2-40B4-BE49-F238E27FC236}">
                <a16:creationId xmlns:a16="http://schemas.microsoft.com/office/drawing/2014/main" id="{C6A6A015-DA1D-445E-B089-18FEC6C0F3AD}"/>
              </a:ext>
            </a:extLst>
          </p:cNvPr>
          <p:cNvSpPr>
            <a:spLocks noGrp="1"/>
          </p:cNvSpPr>
          <p:nvPr>
            <p:ph sz="half" idx="2"/>
          </p:nvPr>
        </p:nvSpPr>
        <p:spPr/>
        <p:txBody>
          <a:bodyPr>
            <a:normAutofit/>
          </a:bodyPr>
          <a:lstStyle/>
          <a:p>
            <a:r>
              <a:rPr lang="en-GB" dirty="0"/>
              <a:t>Generalized panic. </a:t>
            </a:r>
          </a:p>
          <a:p>
            <a:pPr lvl="1"/>
            <a:r>
              <a:rPr lang="en-GB" dirty="0"/>
              <a:t>Fears of climate change can be used as a means to redistribute global wealth and promote ideology.  </a:t>
            </a:r>
          </a:p>
          <a:p>
            <a:r>
              <a:rPr lang="en-GB" dirty="0"/>
              <a:t>Violence. </a:t>
            </a:r>
          </a:p>
          <a:p>
            <a:pPr lvl="1"/>
            <a:r>
              <a:rPr lang="en-GB" dirty="0"/>
              <a:t>Violence is necessary to impose the ideology and any infidel is a legitimate target</a:t>
            </a:r>
          </a:p>
          <a:p>
            <a:pPr lvl="1"/>
            <a:endParaRPr lang="en-GB" dirty="0"/>
          </a:p>
          <a:p>
            <a:pPr marL="201168" lvl="1" indent="0" algn="r">
              <a:buNone/>
            </a:pPr>
            <a:r>
              <a:rPr lang="en-GB" sz="1400" dirty="0">
                <a:solidFill>
                  <a:schemeClr val="tx1"/>
                </a:solidFill>
              </a:rPr>
              <a:t>(Domenech, </a:t>
            </a:r>
            <a:r>
              <a:rPr lang="en-GB" sz="1400" dirty="0" err="1">
                <a:solidFill>
                  <a:schemeClr val="tx1"/>
                </a:solidFill>
              </a:rPr>
              <a:t>Nescolarde</a:t>
            </a:r>
            <a:r>
              <a:rPr lang="en-GB" sz="1400" dirty="0">
                <a:solidFill>
                  <a:schemeClr val="tx1"/>
                </a:solidFill>
              </a:rPr>
              <a:t>-Selva, </a:t>
            </a:r>
            <a:r>
              <a:rPr lang="en-GB" sz="1400" dirty="0" err="1">
                <a:solidFill>
                  <a:schemeClr val="tx1"/>
                </a:solidFill>
              </a:rPr>
              <a:t>Lloret-Climent</a:t>
            </a:r>
            <a:r>
              <a:rPr lang="en-GB" sz="1400" dirty="0">
                <a:solidFill>
                  <a:schemeClr val="tx1"/>
                </a:solidFill>
              </a:rPr>
              <a:t>, Alonso &amp; Gash, 2020)</a:t>
            </a:r>
          </a:p>
          <a:p>
            <a:pPr lvl="1"/>
            <a:endParaRPr lang="en-GB" dirty="0"/>
          </a:p>
        </p:txBody>
      </p:sp>
    </p:spTree>
    <p:extLst>
      <p:ext uri="{BB962C8B-B14F-4D97-AF65-F5344CB8AC3E}">
        <p14:creationId xmlns:p14="http://schemas.microsoft.com/office/powerpoint/2010/main" val="3837316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B53B5-881E-4ACF-855B-126C3D23B678}"/>
              </a:ext>
            </a:extLst>
          </p:cNvPr>
          <p:cNvSpPr>
            <a:spLocks noGrp="1"/>
          </p:cNvSpPr>
          <p:nvPr>
            <p:ph type="title"/>
          </p:nvPr>
        </p:nvSpPr>
        <p:spPr/>
        <p:txBody>
          <a:bodyPr/>
          <a:lstStyle/>
          <a:p>
            <a:r>
              <a:rPr lang="en-GB" dirty="0"/>
              <a:t>3) Corrective Works for these Utopian Worlds</a:t>
            </a:r>
          </a:p>
        </p:txBody>
      </p:sp>
      <p:sp>
        <p:nvSpPr>
          <p:cNvPr id="3" name="Content Placeholder 2">
            <a:extLst>
              <a:ext uri="{FF2B5EF4-FFF2-40B4-BE49-F238E27FC236}">
                <a16:creationId xmlns:a16="http://schemas.microsoft.com/office/drawing/2014/main" id="{F1772DD6-948E-4336-A2D5-47B3F5CE5CDD}"/>
              </a:ext>
            </a:extLst>
          </p:cNvPr>
          <p:cNvSpPr>
            <a:spLocks noGrp="1"/>
          </p:cNvSpPr>
          <p:nvPr>
            <p:ph idx="1"/>
          </p:nvPr>
        </p:nvSpPr>
        <p:spPr/>
        <p:txBody>
          <a:bodyPr/>
          <a:lstStyle/>
          <a:p>
            <a:r>
              <a:rPr lang="en-GB" dirty="0"/>
              <a:t>Absolute control</a:t>
            </a:r>
          </a:p>
          <a:p>
            <a:pPr lvl="1"/>
            <a:r>
              <a:rPr lang="en-GB" dirty="0"/>
              <a:t>Control of all aspects of life.  </a:t>
            </a:r>
          </a:p>
          <a:p>
            <a:r>
              <a:rPr lang="en-GB" dirty="0"/>
              <a:t>Intolerance</a:t>
            </a:r>
          </a:p>
          <a:p>
            <a:pPr lvl="1"/>
            <a:r>
              <a:rPr lang="en-GB" dirty="0"/>
              <a:t>No other belief system can be tolerated. The world must be governed by ideology and opposing views should be suppressed.  </a:t>
            </a:r>
          </a:p>
          <a:p>
            <a:r>
              <a:rPr lang="en-GB" dirty="0"/>
              <a:t>Terror</a:t>
            </a:r>
          </a:p>
          <a:p>
            <a:pPr lvl="1"/>
            <a:r>
              <a:rPr lang="en-GB" dirty="0"/>
              <a:t>Enemies, dissidents and the lukewarm should be intimidated, boycotted and eventually eliminated without mercy</a:t>
            </a:r>
          </a:p>
        </p:txBody>
      </p:sp>
    </p:spTree>
    <p:extLst>
      <p:ext uri="{BB962C8B-B14F-4D97-AF65-F5344CB8AC3E}">
        <p14:creationId xmlns:p14="http://schemas.microsoft.com/office/powerpoint/2010/main" val="21744994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9C5DF-AB59-471F-816D-2C37B9777E45}"/>
              </a:ext>
            </a:extLst>
          </p:cNvPr>
          <p:cNvSpPr>
            <a:spLocks noGrp="1"/>
          </p:cNvSpPr>
          <p:nvPr>
            <p:ph type="title"/>
          </p:nvPr>
        </p:nvSpPr>
        <p:spPr/>
        <p:txBody>
          <a:bodyPr/>
          <a:lstStyle/>
          <a:p>
            <a:r>
              <a:rPr lang="en-GB" dirty="0"/>
              <a:t>The Machines of Allegiance</a:t>
            </a:r>
          </a:p>
        </p:txBody>
      </p:sp>
      <p:sp>
        <p:nvSpPr>
          <p:cNvPr id="3" name="Content Placeholder 2">
            <a:extLst>
              <a:ext uri="{FF2B5EF4-FFF2-40B4-BE49-F238E27FC236}">
                <a16:creationId xmlns:a16="http://schemas.microsoft.com/office/drawing/2014/main" id="{8DB3D67B-ACA7-4E1B-A7A9-C5B723F0BAEE}"/>
              </a:ext>
            </a:extLst>
          </p:cNvPr>
          <p:cNvSpPr>
            <a:spLocks noGrp="1"/>
          </p:cNvSpPr>
          <p:nvPr>
            <p:ph sz="half" idx="1"/>
          </p:nvPr>
        </p:nvSpPr>
        <p:spPr/>
        <p:txBody>
          <a:bodyPr/>
          <a:lstStyle/>
          <a:p>
            <a:r>
              <a:rPr lang="en-GB" dirty="0"/>
              <a:t>These regimes create fear and command allegiance through the use of Machines</a:t>
            </a:r>
          </a:p>
        </p:txBody>
      </p:sp>
      <p:sp>
        <p:nvSpPr>
          <p:cNvPr id="4" name="Content Placeholder 3">
            <a:extLst>
              <a:ext uri="{FF2B5EF4-FFF2-40B4-BE49-F238E27FC236}">
                <a16:creationId xmlns:a16="http://schemas.microsoft.com/office/drawing/2014/main" id="{3CB749A6-8C7C-4B36-ABE2-A57E85FADE43}"/>
              </a:ext>
            </a:extLst>
          </p:cNvPr>
          <p:cNvSpPr>
            <a:spLocks noGrp="1"/>
          </p:cNvSpPr>
          <p:nvPr>
            <p:ph sz="half" idx="2"/>
          </p:nvPr>
        </p:nvSpPr>
        <p:spPr/>
        <p:txBody>
          <a:bodyPr/>
          <a:lstStyle/>
          <a:p>
            <a:pPr lvl="1"/>
            <a:r>
              <a:rPr lang="en-GB" dirty="0"/>
              <a:t>These are not literally machines</a:t>
            </a:r>
          </a:p>
          <a:p>
            <a:pPr lvl="2"/>
            <a:r>
              <a:rPr lang="en-GB" dirty="0"/>
              <a:t>but bureaucracies that carry out a set of </a:t>
            </a:r>
          </a:p>
          <a:p>
            <a:pPr lvl="2"/>
            <a:r>
              <a:rPr lang="en-GB" dirty="0"/>
              <a:t>Deliberate</a:t>
            </a:r>
          </a:p>
          <a:p>
            <a:pPr lvl="2"/>
            <a:r>
              <a:rPr lang="en-GB" dirty="0"/>
              <a:t>Interrelated strategies. </a:t>
            </a:r>
          </a:p>
          <a:p>
            <a:pPr lvl="2"/>
            <a:endParaRPr lang="en-GB" dirty="0"/>
          </a:p>
          <a:p>
            <a:pPr marL="384048" lvl="2" indent="0" algn="r">
              <a:buNone/>
            </a:pPr>
            <a:r>
              <a:rPr lang="en-GB" sz="1200" dirty="0">
                <a:solidFill>
                  <a:schemeClr val="tx1"/>
                </a:solidFill>
              </a:rPr>
              <a:t>(Domenech, </a:t>
            </a:r>
            <a:r>
              <a:rPr lang="en-GB" sz="1200" dirty="0" err="1">
                <a:solidFill>
                  <a:schemeClr val="tx1"/>
                </a:solidFill>
              </a:rPr>
              <a:t>Nescolarde</a:t>
            </a:r>
            <a:r>
              <a:rPr lang="en-GB" sz="1200" dirty="0">
                <a:solidFill>
                  <a:schemeClr val="tx1"/>
                </a:solidFill>
              </a:rPr>
              <a:t>-Selva, </a:t>
            </a:r>
            <a:r>
              <a:rPr lang="en-GB" sz="1200" dirty="0" err="1">
                <a:solidFill>
                  <a:schemeClr val="tx1"/>
                </a:solidFill>
              </a:rPr>
              <a:t>Lloret-Climent</a:t>
            </a:r>
            <a:r>
              <a:rPr lang="en-GB" sz="1200" dirty="0">
                <a:solidFill>
                  <a:schemeClr val="tx1"/>
                </a:solidFill>
              </a:rPr>
              <a:t>, Alonso &amp; Gash, 2020)</a:t>
            </a:r>
          </a:p>
          <a:p>
            <a:pPr lvl="2"/>
            <a:endParaRPr lang="en-GB" dirty="0"/>
          </a:p>
          <a:p>
            <a:endParaRPr lang="en-GB" dirty="0"/>
          </a:p>
        </p:txBody>
      </p:sp>
    </p:spTree>
    <p:extLst>
      <p:ext uri="{BB962C8B-B14F-4D97-AF65-F5344CB8AC3E}">
        <p14:creationId xmlns:p14="http://schemas.microsoft.com/office/powerpoint/2010/main" val="39555254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EC486-7FE2-4B7B-8191-DCCE7C5F3ACF}"/>
              </a:ext>
            </a:extLst>
          </p:cNvPr>
          <p:cNvSpPr>
            <a:spLocks noGrp="1"/>
          </p:cNvSpPr>
          <p:nvPr>
            <p:ph type="title"/>
          </p:nvPr>
        </p:nvSpPr>
        <p:spPr/>
        <p:txBody>
          <a:bodyPr/>
          <a:lstStyle/>
          <a:p>
            <a:r>
              <a:rPr lang="en-GB" dirty="0"/>
              <a:t>Machines of Allegiance:</a:t>
            </a:r>
            <a:br>
              <a:rPr lang="en-GB" dirty="0"/>
            </a:br>
            <a:r>
              <a:rPr lang="en-GB" dirty="0"/>
              <a:t>From Utopia to Dystopia</a:t>
            </a:r>
          </a:p>
        </p:txBody>
      </p:sp>
      <p:sp>
        <p:nvSpPr>
          <p:cNvPr id="3" name="Content Placeholder 2">
            <a:extLst>
              <a:ext uri="{FF2B5EF4-FFF2-40B4-BE49-F238E27FC236}">
                <a16:creationId xmlns:a16="http://schemas.microsoft.com/office/drawing/2014/main" id="{60EC5315-105B-4C60-B217-7501B1196ECA}"/>
              </a:ext>
            </a:extLst>
          </p:cNvPr>
          <p:cNvSpPr>
            <a:spLocks noGrp="1"/>
          </p:cNvSpPr>
          <p:nvPr>
            <p:ph sz="half" idx="1"/>
          </p:nvPr>
        </p:nvSpPr>
        <p:spPr/>
        <p:txBody>
          <a:bodyPr>
            <a:normAutofit fontScale="85000" lnSpcReduction="10000"/>
          </a:bodyPr>
          <a:lstStyle/>
          <a:p>
            <a:r>
              <a:rPr lang="en-GB" dirty="0"/>
              <a:t>The cult of the leader or the cult of personality. </a:t>
            </a:r>
          </a:p>
          <a:p>
            <a:pPr lvl="1"/>
            <a:r>
              <a:rPr lang="en-GB" dirty="0"/>
              <a:t>These make the dictator seem larger than life or superhuman. </a:t>
            </a:r>
          </a:p>
          <a:p>
            <a:r>
              <a:rPr lang="en-GB" dirty="0"/>
              <a:t>After Italy annexed Ethiopia in 1936, Mussolini’s followers declared him to be a</a:t>
            </a:r>
          </a:p>
          <a:p>
            <a:pPr lvl="1"/>
            <a:r>
              <a:rPr lang="en-GB" b="1" dirty="0"/>
              <a:t>new god in human form. </a:t>
            </a:r>
          </a:p>
          <a:p>
            <a:pPr lvl="1"/>
            <a:r>
              <a:rPr lang="en-GB" dirty="0"/>
              <a:t>In the Soviet Union, long ovations after Stalin’s speeches were common, as no one wanted to be seen as the first to stop applauding.  </a:t>
            </a:r>
          </a:p>
          <a:p>
            <a:pPr lvl="1"/>
            <a:r>
              <a:rPr lang="en-GB" dirty="0">
                <a:solidFill>
                  <a:srgbClr val="FF0000"/>
                </a:solidFill>
              </a:rPr>
              <a:t>Maybe you can think of ‘others’ to add to this list!</a:t>
            </a:r>
          </a:p>
          <a:p>
            <a:r>
              <a:rPr lang="en-GB" dirty="0"/>
              <a:t>The Big Lie or deliberate distortions of the truth. </a:t>
            </a:r>
          </a:p>
          <a:p>
            <a:pPr lvl="1"/>
            <a:r>
              <a:rPr lang="en-GB" dirty="0"/>
              <a:t>During the hundred flowers campaign, Mao Zedong seemed to </a:t>
            </a:r>
          </a:p>
          <a:p>
            <a:pPr lvl="1"/>
            <a:r>
              <a:rPr lang="en-GB" b="1" dirty="0"/>
              <a:t>promote free speech, </a:t>
            </a:r>
          </a:p>
          <a:p>
            <a:pPr lvl="1"/>
            <a:r>
              <a:rPr lang="en-GB" dirty="0"/>
              <a:t>then </a:t>
            </a:r>
            <a:r>
              <a:rPr lang="en-GB" b="1" dirty="0"/>
              <a:t>killed some half-million dissidents </a:t>
            </a:r>
            <a:r>
              <a:rPr lang="en-GB" dirty="0"/>
              <a:t>when they came out in the open.  </a:t>
            </a:r>
          </a:p>
        </p:txBody>
      </p:sp>
      <p:sp>
        <p:nvSpPr>
          <p:cNvPr id="4" name="Content Placeholder 3">
            <a:extLst>
              <a:ext uri="{FF2B5EF4-FFF2-40B4-BE49-F238E27FC236}">
                <a16:creationId xmlns:a16="http://schemas.microsoft.com/office/drawing/2014/main" id="{E2ADC55F-0229-4489-AF85-727F9FB2E200}"/>
              </a:ext>
            </a:extLst>
          </p:cNvPr>
          <p:cNvSpPr>
            <a:spLocks noGrp="1"/>
          </p:cNvSpPr>
          <p:nvPr>
            <p:ph sz="half" idx="2"/>
          </p:nvPr>
        </p:nvSpPr>
        <p:spPr/>
        <p:txBody>
          <a:bodyPr>
            <a:normAutofit fontScale="85000" lnSpcReduction="10000"/>
          </a:bodyPr>
          <a:lstStyle/>
          <a:p>
            <a:r>
              <a:rPr lang="en-GB" dirty="0"/>
              <a:t>Secret police. </a:t>
            </a:r>
          </a:p>
          <a:p>
            <a:pPr lvl="1"/>
            <a:r>
              <a:rPr lang="en-GB" dirty="0"/>
              <a:t>An estimated 274,000 people worked with the East German secret police, the Stasi, from 1950 to 1989. </a:t>
            </a:r>
          </a:p>
          <a:p>
            <a:pPr lvl="1"/>
            <a:r>
              <a:rPr lang="en-GB" dirty="0"/>
              <a:t>When informers were added, this translated into one secret policeman for every 6.5 persons.  </a:t>
            </a:r>
          </a:p>
          <a:p>
            <a:r>
              <a:rPr lang="en-GB" dirty="0"/>
              <a:t>The media. </a:t>
            </a:r>
          </a:p>
          <a:p>
            <a:pPr lvl="1"/>
            <a:r>
              <a:rPr lang="en-GB" dirty="0"/>
              <a:t>Radio, film and television were used to </a:t>
            </a:r>
          </a:p>
          <a:p>
            <a:pPr lvl="1"/>
            <a:r>
              <a:rPr lang="en-GB" dirty="0"/>
              <a:t>rewrite history and manipulate the masses. </a:t>
            </a:r>
          </a:p>
          <a:p>
            <a:pPr lvl="1"/>
            <a:r>
              <a:rPr lang="en-GB" dirty="0"/>
              <a:t>The Bolsheviks produced documentary films that made their October revolution seem much more dramatic and deadly than it was a common joke was that </a:t>
            </a:r>
            <a:r>
              <a:rPr lang="en-GB" u="sng" dirty="0"/>
              <a:t>more people were injured during filming than in the actual event</a:t>
            </a:r>
          </a:p>
          <a:p>
            <a:pPr lvl="1"/>
            <a:r>
              <a:rPr lang="en-GB" dirty="0">
                <a:solidFill>
                  <a:srgbClr val="FF0000"/>
                </a:solidFill>
              </a:rPr>
              <a:t>Does this remind you of Fake News?</a:t>
            </a:r>
          </a:p>
          <a:p>
            <a:pPr lvl="1"/>
            <a:endParaRPr lang="en-GB" dirty="0">
              <a:solidFill>
                <a:srgbClr val="FF0000"/>
              </a:solidFill>
            </a:endParaRPr>
          </a:p>
          <a:p>
            <a:pPr marL="384048" lvl="2" indent="0" algn="r">
              <a:buNone/>
            </a:pPr>
            <a:r>
              <a:rPr lang="en-GB" sz="1800" dirty="0">
                <a:solidFill>
                  <a:schemeClr val="tx1"/>
                </a:solidFill>
              </a:rPr>
              <a:t>(Domenech, </a:t>
            </a:r>
            <a:r>
              <a:rPr lang="en-GB" sz="1800" dirty="0" err="1">
                <a:solidFill>
                  <a:schemeClr val="tx1"/>
                </a:solidFill>
              </a:rPr>
              <a:t>Nescolarde</a:t>
            </a:r>
            <a:r>
              <a:rPr lang="en-GB" sz="1800" dirty="0">
                <a:solidFill>
                  <a:schemeClr val="tx1"/>
                </a:solidFill>
              </a:rPr>
              <a:t>-Selva, </a:t>
            </a:r>
            <a:r>
              <a:rPr lang="en-GB" sz="1800" dirty="0" err="1">
                <a:solidFill>
                  <a:schemeClr val="tx1"/>
                </a:solidFill>
              </a:rPr>
              <a:t>Lloret-Climent</a:t>
            </a:r>
            <a:r>
              <a:rPr lang="en-GB" sz="1800" dirty="0">
                <a:solidFill>
                  <a:schemeClr val="tx1"/>
                </a:solidFill>
              </a:rPr>
              <a:t>, Alonso &amp; Gash, 2020)</a:t>
            </a:r>
            <a:endParaRPr lang="en-GB" dirty="0">
              <a:solidFill>
                <a:srgbClr val="FF0000"/>
              </a:solidFill>
            </a:endParaRPr>
          </a:p>
          <a:p>
            <a:endParaRPr lang="en-GB" dirty="0"/>
          </a:p>
        </p:txBody>
      </p:sp>
    </p:spTree>
    <p:extLst>
      <p:ext uri="{BB962C8B-B14F-4D97-AF65-F5344CB8AC3E}">
        <p14:creationId xmlns:p14="http://schemas.microsoft.com/office/powerpoint/2010/main" val="3229898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20B01-B921-4DAD-8AF9-432FABD0F837}"/>
              </a:ext>
            </a:extLst>
          </p:cNvPr>
          <p:cNvSpPr>
            <a:spLocks noGrp="1"/>
          </p:cNvSpPr>
          <p:nvPr>
            <p:ph type="title"/>
          </p:nvPr>
        </p:nvSpPr>
        <p:spPr/>
        <p:txBody>
          <a:bodyPr anchor="b">
            <a:normAutofit/>
          </a:bodyPr>
          <a:lstStyle/>
          <a:p>
            <a:r>
              <a:rPr lang="en-GB" dirty="0"/>
              <a:t>Plato’s Republic:</a:t>
            </a:r>
            <a:br>
              <a:rPr lang="en-GB" dirty="0"/>
            </a:br>
            <a:r>
              <a:rPr lang="en-GB" dirty="0"/>
              <a:t>Society and Justice</a:t>
            </a:r>
            <a:endParaRPr lang="en-US" dirty="0"/>
          </a:p>
        </p:txBody>
      </p:sp>
      <p:graphicFrame>
        <p:nvGraphicFramePr>
          <p:cNvPr id="8" name="Content Placeholder 5">
            <a:extLst>
              <a:ext uri="{FF2B5EF4-FFF2-40B4-BE49-F238E27FC236}">
                <a16:creationId xmlns:a16="http://schemas.microsoft.com/office/drawing/2014/main" id="{C46A2BA8-7D13-4A31-8E25-811BCCFA7C3E}"/>
              </a:ext>
            </a:extLst>
          </p:cNvPr>
          <p:cNvGraphicFramePr>
            <a:graphicFrameLocks noGrp="1"/>
          </p:cNvGraphicFramePr>
          <p:nvPr>
            <p:ph idx="1"/>
          </p:nvPr>
        </p:nvGraphicFramePr>
        <p:xfrm>
          <a:off x="4800600" y="731838"/>
          <a:ext cx="6492875" cy="5257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Text Placeholder 3">
            <a:extLst>
              <a:ext uri="{FF2B5EF4-FFF2-40B4-BE49-F238E27FC236}">
                <a16:creationId xmlns:a16="http://schemas.microsoft.com/office/drawing/2014/main" id="{6BED50F3-4958-4F4A-9B93-64F76C989AF2}"/>
              </a:ext>
            </a:extLst>
          </p:cNvPr>
          <p:cNvSpPr>
            <a:spLocks noGrp="1"/>
          </p:cNvSpPr>
          <p:nvPr>
            <p:ph type="body" sz="half" idx="2"/>
          </p:nvPr>
        </p:nvSpPr>
        <p:spPr>
          <a:xfrm>
            <a:off x="155121" y="3043050"/>
            <a:ext cx="3616779" cy="3064505"/>
          </a:xfrm>
        </p:spPr>
        <p:txBody>
          <a:bodyPr>
            <a:normAutofit/>
          </a:bodyPr>
          <a:lstStyle/>
          <a:p>
            <a:r>
              <a:rPr lang="en-GB" sz="2800" b="1" dirty="0">
                <a:solidFill>
                  <a:srgbClr val="FF0000"/>
                </a:solidFill>
              </a:rPr>
              <a:t>From Aristocracy to Tyranny</a:t>
            </a:r>
          </a:p>
          <a:p>
            <a:endParaRPr lang="en-GB" sz="2800" b="1" dirty="0">
              <a:solidFill>
                <a:srgbClr val="FF0000"/>
              </a:solidFill>
            </a:endParaRPr>
          </a:p>
          <a:p>
            <a:r>
              <a:rPr lang="en-GB" sz="2800" b="1" dirty="0">
                <a:solidFill>
                  <a:srgbClr val="FF0000"/>
                </a:solidFill>
              </a:rPr>
              <a:t>From Utopia to Dystopia</a:t>
            </a:r>
          </a:p>
          <a:p>
            <a:endParaRPr lang="en-US" sz="2000" dirty="0"/>
          </a:p>
        </p:txBody>
      </p:sp>
    </p:spTree>
    <p:extLst>
      <p:ext uri="{BB962C8B-B14F-4D97-AF65-F5344CB8AC3E}">
        <p14:creationId xmlns:p14="http://schemas.microsoft.com/office/powerpoint/2010/main" val="5211952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4" descr="A moon in the sky&#10;&#10;Description automatically generated with medium confidence">
            <a:extLst>
              <a:ext uri="{FF2B5EF4-FFF2-40B4-BE49-F238E27FC236}">
                <a16:creationId xmlns:a16="http://schemas.microsoft.com/office/drawing/2014/main" id="{CAA3450E-FE61-44FF-9F25-33DB14FDDD2D}"/>
              </a:ext>
            </a:extLst>
          </p:cNvPr>
          <p:cNvPicPr>
            <a:picLocks noChangeAspect="1"/>
          </p:cNvPicPr>
          <p:nvPr/>
        </p:nvPicPr>
        <p:blipFill rotWithShape="1">
          <a:blip r:embed="rId2"/>
          <a:srcRect t="8178" b="25063"/>
          <a:stretch/>
        </p:blipFill>
        <p:spPr>
          <a:xfrm>
            <a:off x="15" y="10"/>
            <a:ext cx="12191985" cy="4578340"/>
          </a:xfrm>
          <a:prstGeom prst="rect">
            <a:avLst/>
          </a:prstGeom>
          <a:noFill/>
        </p:spPr>
      </p:pic>
      <p:sp>
        <p:nvSpPr>
          <p:cNvPr id="2" name="Title 1">
            <a:extLst>
              <a:ext uri="{FF2B5EF4-FFF2-40B4-BE49-F238E27FC236}">
                <a16:creationId xmlns:a16="http://schemas.microsoft.com/office/drawing/2014/main" id="{D5EFC7CE-5F93-4D20-9225-3174556D24EE}"/>
              </a:ext>
            </a:extLst>
          </p:cNvPr>
          <p:cNvSpPr>
            <a:spLocks noGrp="1"/>
          </p:cNvSpPr>
          <p:nvPr>
            <p:ph type="title"/>
          </p:nvPr>
        </p:nvSpPr>
        <p:spPr/>
        <p:txBody>
          <a:bodyPr anchor="b">
            <a:normAutofit/>
          </a:bodyPr>
          <a:lstStyle/>
          <a:p>
            <a:r>
              <a:rPr lang="en-GB" dirty="0"/>
              <a:t>Utopia to Dystopia</a:t>
            </a:r>
          </a:p>
        </p:txBody>
      </p:sp>
      <p:sp>
        <p:nvSpPr>
          <p:cNvPr id="3" name="Content Placeholder 2">
            <a:extLst>
              <a:ext uri="{FF2B5EF4-FFF2-40B4-BE49-F238E27FC236}">
                <a16:creationId xmlns:a16="http://schemas.microsoft.com/office/drawing/2014/main" id="{FD24E515-6D45-4CF4-98D5-5896E5BB6DFA}"/>
              </a:ext>
            </a:extLst>
          </p:cNvPr>
          <p:cNvSpPr>
            <a:spLocks noGrp="1"/>
          </p:cNvSpPr>
          <p:nvPr>
            <p:ph type="body" sz="half" idx="2"/>
          </p:nvPr>
        </p:nvSpPr>
        <p:spPr/>
        <p:txBody>
          <a:bodyPr>
            <a:normAutofit lnSpcReduction="10000"/>
          </a:bodyPr>
          <a:lstStyle/>
          <a:p>
            <a:pPr>
              <a:lnSpc>
                <a:spcPct val="90000"/>
              </a:lnSpc>
            </a:pPr>
            <a:r>
              <a:rPr lang="en-GB" dirty="0">
                <a:solidFill>
                  <a:srgbClr val="FF0000"/>
                </a:solidFill>
                <a:highlight>
                  <a:srgbClr val="FFFF00"/>
                </a:highlight>
              </a:rPr>
              <a:t>Watch the Video:</a:t>
            </a:r>
          </a:p>
          <a:p>
            <a:pPr lvl="1">
              <a:lnSpc>
                <a:spcPct val="90000"/>
              </a:lnSpc>
            </a:pPr>
            <a:r>
              <a:rPr lang="en-GB" sz="1800" dirty="0">
                <a:solidFill>
                  <a:srgbClr val="FF0000"/>
                </a:solidFill>
                <a:hlinkClick r:id="rId3">
                  <a:extLst>
                    <a:ext uri="{A12FA001-AC4F-418D-AE19-62706E023703}">
                      <ahyp:hlinkClr xmlns:ahyp="http://schemas.microsoft.com/office/drawing/2018/hyperlinkcolor" val="tx"/>
                    </a:ext>
                  </a:extLst>
                </a:hlinkClick>
              </a:rPr>
              <a:t>GENDLER Alex (2016) How to Recognise a Dystopia. TED Talks</a:t>
            </a:r>
            <a:r>
              <a:rPr lang="en-US" sz="1800" dirty="0">
                <a:solidFill>
                  <a:srgbClr val="FF0000"/>
                </a:solidFill>
              </a:rPr>
              <a:t> </a:t>
            </a:r>
          </a:p>
          <a:p>
            <a:pPr>
              <a:lnSpc>
                <a:spcPct val="90000"/>
              </a:lnSpc>
            </a:pPr>
            <a:endParaRPr lang="en-GB" sz="1500" dirty="0"/>
          </a:p>
        </p:txBody>
      </p:sp>
    </p:spTree>
    <p:extLst>
      <p:ext uri="{BB962C8B-B14F-4D97-AF65-F5344CB8AC3E}">
        <p14:creationId xmlns:p14="http://schemas.microsoft.com/office/powerpoint/2010/main" val="7022396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0BD2C-4FCE-4EE9-8D59-D9A7ACDCB4C9}"/>
              </a:ext>
            </a:extLst>
          </p:cNvPr>
          <p:cNvSpPr>
            <a:spLocks noGrp="1"/>
          </p:cNvSpPr>
          <p:nvPr>
            <p:ph type="title"/>
          </p:nvPr>
        </p:nvSpPr>
        <p:spPr/>
        <p:txBody>
          <a:bodyPr/>
          <a:lstStyle/>
          <a:p>
            <a:r>
              <a:rPr lang="en-GB" dirty="0"/>
              <a:t>Novels</a:t>
            </a:r>
          </a:p>
        </p:txBody>
      </p:sp>
      <p:sp>
        <p:nvSpPr>
          <p:cNvPr id="3" name="Content Placeholder 2">
            <a:extLst>
              <a:ext uri="{FF2B5EF4-FFF2-40B4-BE49-F238E27FC236}">
                <a16:creationId xmlns:a16="http://schemas.microsoft.com/office/drawing/2014/main" id="{418A5F04-3B80-41E2-A2D8-D1057B10D145}"/>
              </a:ext>
            </a:extLst>
          </p:cNvPr>
          <p:cNvSpPr>
            <a:spLocks noGrp="1"/>
          </p:cNvSpPr>
          <p:nvPr>
            <p:ph sz="half" idx="1"/>
          </p:nvPr>
        </p:nvSpPr>
        <p:spPr/>
        <p:txBody>
          <a:bodyPr>
            <a:normAutofit/>
          </a:bodyPr>
          <a:lstStyle/>
          <a:p>
            <a:r>
              <a:rPr lang="en-GB" dirty="0"/>
              <a:t>Orwell, G &amp; Pynchon T (1949) </a:t>
            </a:r>
            <a:r>
              <a:rPr lang="en-GB" i="1" dirty="0"/>
              <a:t>1984 Nineteen Eighty-Four, </a:t>
            </a:r>
            <a:r>
              <a:rPr lang="en-GB" dirty="0">
                <a:solidFill>
                  <a:srgbClr val="FF0000"/>
                </a:solidFill>
              </a:rPr>
              <a:t>London: Penguin Books.</a:t>
            </a:r>
          </a:p>
          <a:p>
            <a:r>
              <a:rPr lang="en-GB" dirty="0">
                <a:solidFill>
                  <a:schemeClr val="tx1"/>
                </a:solidFill>
              </a:rPr>
              <a:t>Bradbury, R (1999) </a:t>
            </a:r>
            <a:r>
              <a:rPr lang="en-GB" i="1" dirty="0">
                <a:solidFill>
                  <a:schemeClr val="tx1"/>
                </a:solidFill>
              </a:rPr>
              <a:t>Fahrenheit 451, </a:t>
            </a:r>
            <a:r>
              <a:rPr lang="en-GB" dirty="0">
                <a:solidFill>
                  <a:srgbClr val="FF0000"/>
                </a:solidFill>
              </a:rPr>
              <a:t>London: Harper Voyager.</a:t>
            </a:r>
          </a:p>
          <a:p>
            <a:r>
              <a:rPr lang="en-GB" dirty="0">
                <a:solidFill>
                  <a:schemeClr val="tx1"/>
                </a:solidFill>
              </a:rPr>
              <a:t>Atwood, M (2005) </a:t>
            </a:r>
            <a:r>
              <a:rPr lang="en-GB" i="1" dirty="0">
                <a:solidFill>
                  <a:schemeClr val="tx1"/>
                </a:solidFill>
              </a:rPr>
              <a:t>The Handmaid’s Tale, </a:t>
            </a:r>
            <a:r>
              <a:rPr lang="en-GB" dirty="0">
                <a:solidFill>
                  <a:srgbClr val="FF0000"/>
                </a:solidFill>
              </a:rPr>
              <a:t>Dresden: </a:t>
            </a:r>
            <a:r>
              <a:rPr lang="en-GB" dirty="0" err="1">
                <a:solidFill>
                  <a:srgbClr val="FF0000"/>
                </a:solidFill>
              </a:rPr>
              <a:t>Klett</a:t>
            </a:r>
            <a:r>
              <a:rPr lang="en-GB" dirty="0">
                <a:solidFill>
                  <a:srgbClr val="FF0000"/>
                </a:solidFill>
              </a:rPr>
              <a:t> </a:t>
            </a:r>
            <a:r>
              <a:rPr lang="en-GB" dirty="0" err="1">
                <a:solidFill>
                  <a:srgbClr val="FF0000"/>
                </a:solidFill>
              </a:rPr>
              <a:t>Sprachen</a:t>
            </a:r>
            <a:r>
              <a:rPr lang="en-GB" dirty="0">
                <a:solidFill>
                  <a:srgbClr val="FF0000"/>
                </a:solidFill>
              </a:rPr>
              <a:t> GmbH.</a:t>
            </a:r>
          </a:p>
          <a:p>
            <a:r>
              <a:rPr lang="en-GB" dirty="0">
                <a:solidFill>
                  <a:schemeClr val="tx1"/>
                </a:solidFill>
              </a:rPr>
              <a:t>McCarthy C (2009) </a:t>
            </a:r>
            <a:r>
              <a:rPr lang="en-GB" i="1" dirty="0">
                <a:solidFill>
                  <a:schemeClr val="tx1"/>
                </a:solidFill>
              </a:rPr>
              <a:t>The Road, </a:t>
            </a:r>
            <a:r>
              <a:rPr lang="en-GB" dirty="0">
                <a:solidFill>
                  <a:srgbClr val="FF0000"/>
                </a:solidFill>
              </a:rPr>
              <a:t>New York: Picador.</a:t>
            </a:r>
            <a:endParaRPr lang="en-GB" i="1" dirty="0">
              <a:solidFill>
                <a:srgbClr val="FF0000"/>
              </a:solidFill>
            </a:endParaRPr>
          </a:p>
          <a:p>
            <a:r>
              <a:rPr lang="en-GB" dirty="0">
                <a:solidFill>
                  <a:schemeClr val="tx1"/>
                </a:solidFill>
              </a:rPr>
              <a:t>Huxley, A (2007) </a:t>
            </a:r>
            <a:r>
              <a:rPr lang="en-GB" i="1" dirty="0">
                <a:solidFill>
                  <a:schemeClr val="tx1"/>
                </a:solidFill>
              </a:rPr>
              <a:t>Brave New World,</a:t>
            </a:r>
            <a:r>
              <a:rPr lang="en-GB" dirty="0">
                <a:solidFill>
                  <a:srgbClr val="FF0000"/>
                </a:solidFill>
              </a:rPr>
              <a:t> London: Vintage Classics.</a:t>
            </a:r>
            <a:endParaRPr lang="en-GB" dirty="0">
              <a:solidFill>
                <a:schemeClr val="tx1"/>
              </a:solidFill>
            </a:endParaRPr>
          </a:p>
        </p:txBody>
      </p:sp>
      <p:sp>
        <p:nvSpPr>
          <p:cNvPr id="4" name="Content Placeholder 3">
            <a:extLst>
              <a:ext uri="{FF2B5EF4-FFF2-40B4-BE49-F238E27FC236}">
                <a16:creationId xmlns:a16="http://schemas.microsoft.com/office/drawing/2014/main" id="{5F802E31-6F78-4BCF-BB7E-1D82D8003164}"/>
              </a:ext>
            </a:extLst>
          </p:cNvPr>
          <p:cNvSpPr>
            <a:spLocks noGrp="1"/>
          </p:cNvSpPr>
          <p:nvPr>
            <p:ph sz="half" idx="2"/>
          </p:nvPr>
        </p:nvSpPr>
        <p:spPr/>
        <p:txBody>
          <a:bodyPr>
            <a:normAutofit/>
          </a:bodyPr>
          <a:lstStyle/>
          <a:p>
            <a:r>
              <a:rPr lang="en-GB" dirty="0"/>
              <a:t>Burgess, A (2013) </a:t>
            </a:r>
            <a:r>
              <a:rPr lang="en-GB" i="1" dirty="0"/>
              <a:t>A Clockwork Orange, </a:t>
            </a:r>
            <a:r>
              <a:rPr lang="en-GB" dirty="0">
                <a:solidFill>
                  <a:srgbClr val="FF0000"/>
                </a:solidFill>
              </a:rPr>
              <a:t>London: Penguin Modern Classics.</a:t>
            </a:r>
            <a:endParaRPr lang="en-GB" i="1" dirty="0">
              <a:solidFill>
                <a:srgbClr val="FF0000"/>
              </a:solidFill>
            </a:endParaRPr>
          </a:p>
          <a:p>
            <a:r>
              <a:rPr lang="en-GB" dirty="0">
                <a:solidFill>
                  <a:schemeClr val="tx1"/>
                </a:solidFill>
              </a:rPr>
              <a:t>Dick PK (2007) </a:t>
            </a:r>
            <a:r>
              <a:rPr lang="en-GB" i="1" dirty="0">
                <a:solidFill>
                  <a:schemeClr val="tx1"/>
                </a:solidFill>
              </a:rPr>
              <a:t>Do Androids Dream of Electric Sheep?</a:t>
            </a:r>
            <a:r>
              <a:rPr lang="en-GB" dirty="0">
                <a:solidFill>
                  <a:srgbClr val="FF0000"/>
                </a:solidFill>
              </a:rPr>
              <a:t> New York: Gateway.</a:t>
            </a:r>
          </a:p>
          <a:p>
            <a:r>
              <a:rPr lang="en-GB" dirty="0">
                <a:solidFill>
                  <a:schemeClr val="tx1"/>
                </a:solidFill>
              </a:rPr>
              <a:t>Zamyatin Y (2020) </a:t>
            </a:r>
            <a:r>
              <a:rPr lang="en-GB" i="1" dirty="0">
                <a:solidFill>
                  <a:schemeClr val="tx1"/>
                </a:solidFill>
              </a:rPr>
              <a:t>We,</a:t>
            </a:r>
            <a:r>
              <a:rPr lang="en-GB" dirty="0">
                <a:solidFill>
                  <a:schemeClr val="tx1"/>
                </a:solidFill>
              </a:rPr>
              <a:t> </a:t>
            </a:r>
            <a:r>
              <a:rPr lang="en-GB" dirty="0">
                <a:solidFill>
                  <a:srgbClr val="FF0000"/>
                </a:solidFill>
              </a:rPr>
              <a:t>London: Penguin Science Fiction.</a:t>
            </a:r>
          </a:p>
          <a:p>
            <a:r>
              <a:rPr lang="en-GB" dirty="0">
                <a:solidFill>
                  <a:schemeClr val="tx1"/>
                </a:solidFill>
              </a:rPr>
              <a:t>Wells, HG (2016) </a:t>
            </a:r>
            <a:r>
              <a:rPr lang="en-GB" i="1" dirty="0">
                <a:solidFill>
                  <a:schemeClr val="tx1"/>
                </a:solidFill>
              </a:rPr>
              <a:t>The Time Machine</a:t>
            </a:r>
            <a:r>
              <a:rPr lang="en-GB" dirty="0">
                <a:solidFill>
                  <a:schemeClr val="tx1"/>
                </a:solidFill>
              </a:rPr>
              <a:t> </a:t>
            </a:r>
            <a:r>
              <a:rPr lang="en-GB" dirty="0">
                <a:solidFill>
                  <a:srgbClr val="FF0000"/>
                </a:solidFill>
              </a:rPr>
              <a:t>Redditch, UK: Read Books Ltd.</a:t>
            </a:r>
          </a:p>
          <a:p>
            <a:r>
              <a:rPr lang="en-GB" dirty="0">
                <a:solidFill>
                  <a:schemeClr val="tx1"/>
                </a:solidFill>
              </a:rPr>
              <a:t>Collins, S (2008) </a:t>
            </a:r>
            <a:r>
              <a:rPr lang="en-GB" i="1" dirty="0">
                <a:solidFill>
                  <a:schemeClr val="tx1"/>
                </a:solidFill>
              </a:rPr>
              <a:t>The Hunger Games, </a:t>
            </a:r>
            <a:r>
              <a:rPr lang="en-GB" dirty="0">
                <a:solidFill>
                  <a:srgbClr val="FF0000"/>
                </a:solidFill>
              </a:rPr>
              <a:t>Witney, Oxon: Scholastic.</a:t>
            </a:r>
            <a:endParaRPr lang="en-GB" dirty="0">
              <a:solidFill>
                <a:schemeClr val="tx1"/>
              </a:solidFill>
            </a:endParaRPr>
          </a:p>
        </p:txBody>
      </p:sp>
    </p:spTree>
    <p:extLst>
      <p:ext uri="{BB962C8B-B14F-4D97-AF65-F5344CB8AC3E}">
        <p14:creationId xmlns:p14="http://schemas.microsoft.com/office/powerpoint/2010/main" val="12565275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126A1-8507-4726-B2EB-E87F5C35457C}"/>
              </a:ext>
            </a:extLst>
          </p:cNvPr>
          <p:cNvSpPr>
            <a:spLocks noGrp="1"/>
          </p:cNvSpPr>
          <p:nvPr>
            <p:ph type="title"/>
          </p:nvPr>
        </p:nvSpPr>
        <p:spPr/>
        <p:txBody>
          <a:bodyPr/>
          <a:lstStyle/>
          <a:p>
            <a:r>
              <a:rPr lang="en-GB" dirty="0"/>
              <a:t>Films</a:t>
            </a:r>
          </a:p>
        </p:txBody>
      </p:sp>
      <p:sp>
        <p:nvSpPr>
          <p:cNvPr id="124" name="Content Placeholder 123">
            <a:extLst>
              <a:ext uri="{FF2B5EF4-FFF2-40B4-BE49-F238E27FC236}">
                <a16:creationId xmlns:a16="http://schemas.microsoft.com/office/drawing/2014/main" id="{54469BEF-7537-476E-A338-0A22B686C365}"/>
              </a:ext>
            </a:extLst>
          </p:cNvPr>
          <p:cNvSpPr>
            <a:spLocks noGrp="1"/>
          </p:cNvSpPr>
          <p:nvPr>
            <p:ph sz="half" idx="1"/>
          </p:nvPr>
        </p:nvSpPr>
        <p:spPr/>
        <p:txBody>
          <a:bodyPr>
            <a:normAutofit fontScale="85000" lnSpcReduction="20000"/>
          </a:bodyPr>
          <a:lstStyle/>
          <a:p>
            <a:r>
              <a:rPr lang="en-GB" dirty="0"/>
              <a:t>The Handmaid's Tale (2017)</a:t>
            </a:r>
          </a:p>
          <a:p>
            <a:r>
              <a:rPr lang="en-GB" dirty="0"/>
              <a:t>The Matrix (1999)</a:t>
            </a:r>
          </a:p>
          <a:p>
            <a:r>
              <a:rPr lang="en-GB" dirty="0"/>
              <a:t>Interstellar (2014)</a:t>
            </a:r>
          </a:p>
          <a:p>
            <a:r>
              <a:rPr lang="en-GB" dirty="0"/>
              <a:t>WALL·E (2008)</a:t>
            </a:r>
          </a:p>
          <a:p>
            <a:r>
              <a:rPr lang="en-GB" dirty="0"/>
              <a:t>A Clockwork Orange (1971)</a:t>
            </a:r>
          </a:p>
          <a:p>
            <a:r>
              <a:rPr lang="en-GB" dirty="0"/>
              <a:t>Metropolis (1927)</a:t>
            </a:r>
          </a:p>
          <a:p>
            <a:r>
              <a:rPr lang="en-GB" dirty="0"/>
              <a:t>V for Vendetta (2005)</a:t>
            </a:r>
          </a:p>
          <a:p>
            <a:r>
              <a:rPr lang="en-GB" dirty="0"/>
              <a:t>The Truman Show (1998)</a:t>
            </a:r>
          </a:p>
          <a:p>
            <a:r>
              <a:rPr lang="en-GB" dirty="0"/>
              <a:t>Mad Max: Fury Road (2015)</a:t>
            </a:r>
          </a:p>
          <a:p>
            <a:r>
              <a:rPr lang="en-GB" dirty="0"/>
              <a:t>Blade Runner (1982)</a:t>
            </a:r>
          </a:p>
          <a:p>
            <a:r>
              <a:rPr lang="en-GB" dirty="0"/>
              <a:t>The Terminator (1984)</a:t>
            </a:r>
          </a:p>
        </p:txBody>
      </p:sp>
      <p:sp>
        <p:nvSpPr>
          <p:cNvPr id="125" name="Content Placeholder 124">
            <a:extLst>
              <a:ext uri="{FF2B5EF4-FFF2-40B4-BE49-F238E27FC236}">
                <a16:creationId xmlns:a16="http://schemas.microsoft.com/office/drawing/2014/main" id="{6C3881EC-F2B9-4B79-9FAC-D52F550BF141}"/>
              </a:ext>
            </a:extLst>
          </p:cNvPr>
          <p:cNvSpPr>
            <a:spLocks noGrp="1"/>
          </p:cNvSpPr>
          <p:nvPr>
            <p:ph sz="half" idx="2"/>
          </p:nvPr>
        </p:nvSpPr>
        <p:spPr/>
        <p:txBody>
          <a:bodyPr>
            <a:normAutofit fontScale="85000" lnSpcReduction="20000"/>
          </a:bodyPr>
          <a:lstStyle/>
          <a:p>
            <a:r>
              <a:rPr lang="en-GB" dirty="0"/>
              <a:t>1984 (1984)</a:t>
            </a:r>
          </a:p>
          <a:p>
            <a:r>
              <a:rPr lang="en-GB" dirty="0"/>
              <a:t>Logan (2017)</a:t>
            </a:r>
          </a:p>
          <a:p>
            <a:r>
              <a:rPr lang="en-GB" dirty="0"/>
              <a:t>Stalker (1979)</a:t>
            </a:r>
          </a:p>
          <a:p>
            <a:r>
              <a:rPr lang="en-GB" dirty="0"/>
              <a:t>Her (2013)</a:t>
            </a:r>
          </a:p>
          <a:p>
            <a:r>
              <a:rPr lang="en-GB" dirty="0"/>
              <a:t>Blade Runner 2049 (2017)</a:t>
            </a:r>
          </a:p>
          <a:p>
            <a:r>
              <a:rPr lang="en-GB" dirty="0"/>
              <a:t>Akira (1988)</a:t>
            </a:r>
          </a:p>
          <a:p>
            <a:r>
              <a:rPr lang="en-GB" dirty="0"/>
              <a:t>Planet of the Apes (1968)</a:t>
            </a:r>
          </a:p>
          <a:p>
            <a:r>
              <a:rPr lang="en-GB" dirty="0"/>
              <a:t>Ghost in the Shell (1995)</a:t>
            </a:r>
          </a:p>
          <a:p>
            <a:r>
              <a:rPr lang="en-GB" dirty="0"/>
              <a:t>Twelve Monkeys (1995)</a:t>
            </a:r>
          </a:p>
          <a:p>
            <a:r>
              <a:rPr lang="en-GB" dirty="0"/>
              <a:t>Total Recall (1990)</a:t>
            </a:r>
          </a:p>
          <a:p>
            <a:r>
              <a:rPr lang="en-GB" dirty="0"/>
              <a:t>The 10th Victim (1965)</a:t>
            </a:r>
          </a:p>
        </p:txBody>
      </p:sp>
    </p:spTree>
    <p:extLst>
      <p:ext uri="{BB962C8B-B14F-4D97-AF65-F5344CB8AC3E}">
        <p14:creationId xmlns:p14="http://schemas.microsoft.com/office/powerpoint/2010/main" val="19485479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85FC7-85A0-47EF-9129-30D6471F0C1F}"/>
              </a:ext>
            </a:extLst>
          </p:cNvPr>
          <p:cNvSpPr>
            <a:spLocks noGrp="1"/>
          </p:cNvSpPr>
          <p:nvPr>
            <p:ph type="title"/>
          </p:nvPr>
        </p:nvSpPr>
        <p:spPr/>
        <p:txBody>
          <a:bodyPr/>
          <a:lstStyle/>
          <a:p>
            <a:r>
              <a:rPr lang="en-GB" dirty="0"/>
              <a:t>Reference List</a:t>
            </a:r>
            <a:endParaRPr lang="en-US" dirty="0"/>
          </a:p>
        </p:txBody>
      </p:sp>
      <p:sp>
        <p:nvSpPr>
          <p:cNvPr id="3" name="Content Placeholder 2">
            <a:extLst>
              <a:ext uri="{FF2B5EF4-FFF2-40B4-BE49-F238E27FC236}">
                <a16:creationId xmlns:a16="http://schemas.microsoft.com/office/drawing/2014/main" id="{134E847A-7F4B-47F4-A2C9-D7B26A99F8D1}"/>
              </a:ext>
            </a:extLst>
          </p:cNvPr>
          <p:cNvSpPr>
            <a:spLocks noGrp="1"/>
          </p:cNvSpPr>
          <p:nvPr>
            <p:ph idx="1"/>
          </p:nvPr>
        </p:nvSpPr>
        <p:spPr/>
        <p:txBody>
          <a:bodyPr>
            <a:noAutofit/>
          </a:bodyPr>
          <a:lstStyle/>
          <a:p>
            <a:r>
              <a:rPr lang="en-GB" dirty="0"/>
              <a:t>Bergman R (2018) </a:t>
            </a:r>
            <a:r>
              <a:rPr lang="en-GB" i="1" dirty="0"/>
              <a:t>Utopia for Realists: How We Can Build the Ideal World, </a:t>
            </a:r>
            <a:r>
              <a:rPr lang="en-GB" dirty="0"/>
              <a:t>Hatchett: Little Brown Books.</a:t>
            </a:r>
          </a:p>
          <a:p>
            <a:r>
              <a:rPr lang="en-GB" dirty="0" err="1"/>
              <a:t>Cenzatti</a:t>
            </a:r>
            <a:r>
              <a:rPr lang="en-GB" dirty="0"/>
              <a:t> M (2008) ‘Heterotopias of Difference’. In M. </a:t>
            </a:r>
            <a:r>
              <a:rPr lang="en-GB" dirty="0" err="1"/>
              <a:t>Dehaene</a:t>
            </a:r>
            <a:r>
              <a:rPr lang="en-GB" dirty="0"/>
              <a:t> &amp; L. De </a:t>
            </a:r>
            <a:r>
              <a:rPr lang="en-GB" dirty="0" err="1"/>
              <a:t>Cauter</a:t>
            </a:r>
            <a:r>
              <a:rPr lang="en-GB" dirty="0"/>
              <a:t> (Eds.) </a:t>
            </a:r>
            <a:r>
              <a:rPr lang="en-GB" i="1" dirty="0"/>
              <a:t>Heterotopia and the City: Urban Theory and the Transformations of Public Space., </a:t>
            </a:r>
            <a:r>
              <a:rPr lang="en-GB" dirty="0"/>
              <a:t>Oxford, UK &amp; Cambridge, MA: Blackwell.</a:t>
            </a:r>
          </a:p>
          <a:p>
            <a:r>
              <a:rPr lang="en-GB" dirty="0" err="1"/>
              <a:t>Claeys</a:t>
            </a:r>
            <a:r>
              <a:rPr lang="en-GB" dirty="0"/>
              <a:t> G (2017) </a:t>
            </a:r>
            <a:r>
              <a:rPr lang="en-GB" i="1" dirty="0"/>
              <a:t>Dystopia: A Natural History: A study of Modern Despotism, Its Antecedents, and its Literary Diffractions, </a:t>
            </a:r>
            <a:r>
              <a:rPr lang="en-GB" dirty="0"/>
              <a:t> Oxford: Oxford University Press.</a:t>
            </a:r>
          </a:p>
          <a:p>
            <a:r>
              <a:rPr lang="en-GB" dirty="0"/>
              <a:t>Council of Europe (2021) </a:t>
            </a:r>
            <a:r>
              <a:rPr lang="en-GB" i="1" dirty="0"/>
              <a:t>State of Democracy, Human Rights and the Rule of Law 2021: A Democratic Renewal for Europe, </a:t>
            </a:r>
            <a:r>
              <a:rPr lang="en-GB" dirty="0"/>
              <a:t>Strasburg, EU: Council of Europe</a:t>
            </a:r>
          </a:p>
          <a:p>
            <a:r>
              <a:rPr lang="en-GB" dirty="0" err="1"/>
              <a:t>Dorter</a:t>
            </a:r>
            <a:r>
              <a:rPr lang="en-GB" dirty="0"/>
              <a:t>, K (2006) </a:t>
            </a:r>
            <a:r>
              <a:rPr lang="en-GB" i="1" dirty="0"/>
              <a:t>The Transformation of Plato’s Republic, </a:t>
            </a:r>
            <a:r>
              <a:rPr lang="en-GB" dirty="0"/>
              <a:t>Oxford: Lexington Books.</a:t>
            </a:r>
          </a:p>
          <a:p>
            <a:endParaRPr lang="en-US" dirty="0"/>
          </a:p>
        </p:txBody>
      </p:sp>
    </p:spTree>
    <p:extLst>
      <p:ext uri="{BB962C8B-B14F-4D97-AF65-F5344CB8AC3E}">
        <p14:creationId xmlns:p14="http://schemas.microsoft.com/office/powerpoint/2010/main" val="4748552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831CA-F53E-410A-9A16-A3419F11B142}"/>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90CACB5D-0778-4EBA-9054-6F91686991CB}"/>
              </a:ext>
            </a:extLst>
          </p:cNvPr>
          <p:cNvSpPr>
            <a:spLocks noGrp="1"/>
          </p:cNvSpPr>
          <p:nvPr>
            <p:ph idx="1"/>
          </p:nvPr>
        </p:nvSpPr>
        <p:spPr/>
        <p:txBody>
          <a:bodyPr>
            <a:noAutofit/>
          </a:bodyPr>
          <a:lstStyle/>
          <a:p>
            <a:r>
              <a:rPr lang="en-GB" dirty="0"/>
              <a:t>Elden, S &amp; Crampton JW (2016) </a:t>
            </a:r>
            <a:r>
              <a:rPr lang="en-GB" i="1" dirty="0"/>
              <a:t>Space, Knowledge and Power: Foucault and Geography, </a:t>
            </a:r>
            <a:r>
              <a:rPr lang="en-GB" dirty="0"/>
              <a:t>London: Routledge</a:t>
            </a:r>
          </a:p>
          <a:p>
            <a:r>
              <a:rPr lang="en-GB" dirty="0"/>
              <a:t>Featherstone, M (2017) </a:t>
            </a:r>
            <a:r>
              <a:rPr lang="en-GB" i="1" dirty="0"/>
              <a:t>Planet Utopia: utopia, Dystopia and Globalisation,</a:t>
            </a:r>
            <a:r>
              <a:rPr lang="en-GB" dirty="0"/>
              <a:t> Abingdon: Routledge</a:t>
            </a:r>
          </a:p>
          <a:p>
            <a:r>
              <a:rPr lang="en-GB" dirty="0"/>
              <a:t>Foucault, M. [1967] (1998) ‘Different Spaces’. In J. D. </a:t>
            </a:r>
            <a:r>
              <a:rPr lang="en-GB" dirty="0" err="1"/>
              <a:t>Faubion</a:t>
            </a:r>
            <a:r>
              <a:rPr lang="en-GB" dirty="0"/>
              <a:t> (Ed.) </a:t>
            </a:r>
            <a:r>
              <a:rPr lang="en-GB" i="1" dirty="0"/>
              <a:t>Aesthetics, Method, and Epistemology: Essential Works of Foucault Volume 2</a:t>
            </a:r>
            <a:r>
              <a:rPr lang="en-GB" dirty="0"/>
              <a:t>. London: Penguin.</a:t>
            </a:r>
          </a:p>
          <a:p>
            <a:r>
              <a:rPr lang="en-US" dirty="0"/>
              <a:t>Hetherington K (1997) </a:t>
            </a:r>
            <a:r>
              <a:rPr lang="en-US" i="1" dirty="0"/>
              <a:t>The Badlands of Modernity</a:t>
            </a:r>
            <a:r>
              <a:rPr lang="en-US" dirty="0"/>
              <a:t>, London: Routledge.</a:t>
            </a:r>
          </a:p>
          <a:p>
            <a:r>
              <a:rPr lang="en-GB" dirty="0"/>
              <a:t>More T (Baker-Smith, D Translator) (2012) </a:t>
            </a:r>
            <a:r>
              <a:rPr lang="en-GB" i="1" dirty="0"/>
              <a:t>Utopia</a:t>
            </a:r>
            <a:r>
              <a:rPr lang="en-GB" dirty="0"/>
              <a:t>, Penguin Classic: Cambridge.</a:t>
            </a:r>
          </a:p>
          <a:p>
            <a:r>
              <a:rPr lang="en-GB" dirty="0">
                <a:solidFill>
                  <a:srgbClr val="202122"/>
                </a:solidFill>
              </a:rPr>
              <a:t>Newton, Casey (2021-07-22). </a:t>
            </a:r>
            <a:r>
              <a:rPr lang="en-GB" dirty="0">
                <a:solidFill>
                  <a:srgbClr val="3366BB"/>
                </a:solidFill>
                <a:hlinkClick r:id="rId2"/>
              </a:rPr>
              <a:t>"Mark Zuckerberg is betting Facebook's future on the metaverse"</a:t>
            </a:r>
            <a:r>
              <a:rPr lang="en-GB" dirty="0">
                <a:solidFill>
                  <a:srgbClr val="202122"/>
                </a:solidFill>
              </a:rPr>
              <a:t>. The Verge. </a:t>
            </a:r>
            <a:r>
              <a:rPr lang="en-GB" dirty="0">
                <a:solidFill>
                  <a:srgbClr val="3366BB"/>
                </a:solidFill>
                <a:hlinkClick r:id="rId3"/>
              </a:rPr>
              <a:t>Archived</a:t>
            </a:r>
            <a:r>
              <a:rPr lang="en-GB" dirty="0">
                <a:solidFill>
                  <a:srgbClr val="202122"/>
                </a:solidFill>
              </a:rPr>
              <a:t> from the original on 2021-10-25. Retrieved 2021-10-25.</a:t>
            </a:r>
          </a:p>
          <a:p>
            <a:endParaRPr lang="en-GB" dirty="0"/>
          </a:p>
        </p:txBody>
      </p:sp>
    </p:spTree>
    <p:extLst>
      <p:ext uri="{BB962C8B-B14F-4D97-AF65-F5344CB8AC3E}">
        <p14:creationId xmlns:p14="http://schemas.microsoft.com/office/powerpoint/2010/main" val="9384543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06E37-4015-402F-845F-E67062ED79B8}"/>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B2FD590A-6714-43D9-B384-C7D7C304D28B}"/>
              </a:ext>
            </a:extLst>
          </p:cNvPr>
          <p:cNvSpPr>
            <a:spLocks noGrp="1"/>
          </p:cNvSpPr>
          <p:nvPr>
            <p:ph idx="1"/>
          </p:nvPr>
        </p:nvSpPr>
        <p:spPr/>
        <p:txBody>
          <a:bodyPr>
            <a:noAutofit/>
          </a:bodyPr>
          <a:lstStyle/>
          <a:p>
            <a:r>
              <a:rPr lang="en-GB" dirty="0"/>
              <a:t>Plato (Lane M Translator) (2007) </a:t>
            </a:r>
            <a:r>
              <a:rPr lang="en-GB" i="1" dirty="0"/>
              <a:t>The Republic</a:t>
            </a:r>
            <a:r>
              <a:rPr lang="en-GB" dirty="0"/>
              <a:t>, Penguin Classic: Cambridge.</a:t>
            </a:r>
          </a:p>
          <a:p>
            <a:r>
              <a:rPr lang="en-GB" dirty="0">
                <a:solidFill>
                  <a:srgbClr val="202122"/>
                </a:solidFill>
              </a:rPr>
              <a:t>Popper KR (2020) </a:t>
            </a:r>
            <a:r>
              <a:rPr lang="en-GB" i="1" dirty="0">
                <a:solidFill>
                  <a:srgbClr val="202122"/>
                </a:solidFill>
              </a:rPr>
              <a:t>The Open Society and its Enemies, </a:t>
            </a:r>
            <a:r>
              <a:rPr lang="en-GB" dirty="0">
                <a:solidFill>
                  <a:srgbClr val="202122"/>
                </a:solidFill>
              </a:rPr>
              <a:t>Princetown, NJ: Princeton University Press.</a:t>
            </a:r>
          </a:p>
          <a:p>
            <a:r>
              <a:rPr lang="en-GB" dirty="0">
                <a:solidFill>
                  <a:srgbClr val="202122"/>
                </a:solidFill>
              </a:rPr>
              <a:t>Reisman (2021) </a:t>
            </a:r>
            <a:r>
              <a:rPr lang="en-GB" i="1" dirty="0">
                <a:solidFill>
                  <a:srgbClr val="202122"/>
                </a:solidFill>
              </a:rPr>
              <a:t>Plato’s Economics: </a:t>
            </a:r>
            <a:r>
              <a:rPr lang="en-GB" i="1" dirty="0" err="1">
                <a:solidFill>
                  <a:srgbClr val="202122"/>
                </a:solidFill>
              </a:rPr>
              <a:t>Repblic</a:t>
            </a:r>
            <a:r>
              <a:rPr lang="en-GB" i="1" dirty="0">
                <a:solidFill>
                  <a:srgbClr val="202122"/>
                </a:solidFill>
              </a:rPr>
              <a:t> and Control, </a:t>
            </a:r>
            <a:r>
              <a:rPr lang="en-GB" dirty="0">
                <a:solidFill>
                  <a:srgbClr val="202122"/>
                </a:solidFill>
              </a:rPr>
              <a:t>Cheltenham, </a:t>
            </a:r>
            <a:r>
              <a:rPr lang="en-GB" dirty="0" err="1">
                <a:solidFill>
                  <a:srgbClr val="202122"/>
                </a:solidFill>
              </a:rPr>
              <a:t>Glos</a:t>
            </a:r>
            <a:r>
              <a:rPr lang="en-GB" dirty="0">
                <a:solidFill>
                  <a:srgbClr val="202122"/>
                </a:solidFill>
              </a:rPr>
              <a:t>: Edward Elgar Publishing Limited.</a:t>
            </a:r>
            <a:endParaRPr lang="en-GB" i="1" dirty="0">
              <a:solidFill>
                <a:srgbClr val="202122"/>
              </a:solidFill>
            </a:endParaRPr>
          </a:p>
          <a:p>
            <a:r>
              <a:rPr lang="en-GB" dirty="0" err="1">
                <a:solidFill>
                  <a:srgbClr val="202122"/>
                </a:solidFill>
              </a:rPr>
              <a:t>Roh</a:t>
            </a:r>
            <a:r>
              <a:rPr lang="en-GB" dirty="0">
                <a:solidFill>
                  <a:srgbClr val="202122"/>
                </a:solidFill>
              </a:rPr>
              <a:t> , J. (2021). </a:t>
            </a:r>
            <a:r>
              <a:rPr lang="en-GB" dirty="0" err="1">
                <a:solidFill>
                  <a:srgbClr val="202122"/>
                </a:solidFill>
              </a:rPr>
              <a:t>Factbox</a:t>
            </a:r>
            <a:r>
              <a:rPr lang="en-GB" dirty="0">
                <a:solidFill>
                  <a:srgbClr val="202122"/>
                </a:solidFill>
              </a:rPr>
              <a:t>: What is the 'metaverse' and how does it work? In Reuters Technology [Online]. Available from https://www.reuters.com/technology/what-is-metaverse-how-does-it-work-2021-09-08/. Accessed 1 October 2021. </a:t>
            </a:r>
          </a:p>
          <a:p>
            <a:r>
              <a:rPr lang="en-US" dirty="0" err="1"/>
              <a:t>Rusen</a:t>
            </a:r>
            <a:r>
              <a:rPr lang="en-US" dirty="0"/>
              <a:t>, J, Fehr, M &amp; Rieger, TW (2005) </a:t>
            </a:r>
            <a:r>
              <a:rPr lang="en-US" i="1" dirty="0"/>
              <a:t>Thinking Utopia: Steps into Other Worlds</a:t>
            </a:r>
            <a:r>
              <a:rPr lang="en-US" dirty="0"/>
              <a:t>. New York: </a:t>
            </a:r>
            <a:r>
              <a:rPr lang="en-US" dirty="0" err="1"/>
              <a:t>Berghahn</a:t>
            </a:r>
            <a:r>
              <a:rPr lang="en-US" dirty="0"/>
              <a:t> Books.</a:t>
            </a:r>
          </a:p>
          <a:p>
            <a:endParaRPr lang="en-GB" dirty="0"/>
          </a:p>
        </p:txBody>
      </p:sp>
    </p:spTree>
    <p:extLst>
      <p:ext uri="{BB962C8B-B14F-4D97-AF65-F5344CB8AC3E}">
        <p14:creationId xmlns:p14="http://schemas.microsoft.com/office/powerpoint/2010/main" val="23629473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7842C-8BDB-4A5A-A152-0D0B7EC2CEF9}"/>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2441CDC2-A5A8-4A05-9654-0C79CD780D15}"/>
              </a:ext>
            </a:extLst>
          </p:cNvPr>
          <p:cNvSpPr>
            <a:spLocks noGrp="1"/>
          </p:cNvSpPr>
          <p:nvPr>
            <p:ph idx="1"/>
          </p:nvPr>
        </p:nvSpPr>
        <p:spPr/>
        <p:txBody>
          <a:bodyPr/>
          <a:lstStyle/>
          <a:p>
            <a:r>
              <a:rPr lang="en-GB" dirty="0"/>
              <a:t>Sargent, LT (2010). </a:t>
            </a:r>
            <a:r>
              <a:rPr lang="en-GB" i="1" dirty="0"/>
              <a:t>Utopianism: A very Short Introduction</a:t>
            </a:r>
            <a:r>
              <a:rPr lang="en-GB" dirty="0"/>
              <a:t>. Oxford, UK: Oxford University Press.</a:t>
            </a:r>
          </a:p>
          <a:p>
            <a:r>
              <a:rPr lang="en-US" dirty="0"/>
              <a:t>Topinka R (2010) ‘</a:t>
            </a:r>
            <a:r>
              <a:rPr lang="en-GB" dirty="0"/>
              <a:t>Foucault, Borges, Heterotopia: Producing Knowledge in Other Spaces’. </a:t>
            </a:r>
            <a:r>
              <a:rPr lang="en-GB" i="1" dirty="0"/>
              <a:t>Foucault Studies</a:t>
            </a:r>
            <a:r>
              <a:rPr lang="en-GB" dirty="0"/>
              <a:t>, No. 9., pp. 54-70.</a:t>
            </a:r>
          </a:p>
          <a:p>
            <a:endParaRPr lang="en-GB" dirty="0"/>
          </a:p>
        </p:txBody>
      </p:sp>
    </p:spTree>
    <p:extLst>
      <p:ext uri="{BB962C8B-B14F-4D97-AF65-F5344CB8AC3E}">
        <p14:creationId xmlns:p14="http://schemas.microsoft.com/office/powerpoint/2010/main" val="828354098"/>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docProps/app.xml><?xml version="1.0" encoding="utf-8"?>
<Properties xmlns="http://schemas.openxmlformats.org/officeDocument/2006/extended-properties" xmlns:vt="http://schemas.openxmlformats.org/officeDocument/2006/docPropsVTypes">
  <Template>Retrospect</Template>
  <TotalTime>0</TotalTime>
  <Words>2913</Words>
  <Application>Microsoft Office PowerPoint</Application>
  <PresentationFormat>Widescreen</PresentationFormat>
  <Paragraphs>361</Paragraphs>
  <Slides>32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Arial</vt:lpstr>
      <vt:lpstr>Calibri</vt:lpstr>
      <vt:lpstr>Calibri Light</vt:lpstr>
      <vt:lpstr>charter</vt:lpstr>
      <vt:lpstr>Wingdings</vt:lpstr>
      <vt:lpstr>Retrospect</vt:lpstr>
      <vt:lpstr>ECSO6002: Justice, Utopia &amp; Dystopia</vt:lpstr>
      <vt:lpstr>Introduction</vt:lpstr>
      <vt:lpstr>Plato’s Republic: Society and Justice</vt:lpstr>
      <vt:lpstr>Plato’s Republic: Society and Justice</vt:lpstr>
      <vt:lpstr>Aristocracy: Plato’s Republic</vt:lpstr>
      <vt:lpstr>Aristocracy: Plato’s Republic</vt:lpstr>
      <vt:lpstr>Timocracy: Plato’s Republic</vt:lpstr>
      <vt:lpstr>Oligarchy: Plato’s Republic</vt:lpstr>
      <vt:lpstr>Oligarchy: Plato’s Republic</vt:lpstr>
      <vt:lpstr>Democracy: Plato’s Republic</vt:lpstr>
      <vt:lpstr>Utopia:  Historic and Modern Meaning</vt:lpstr>
      <vt:lpstr>Contradictions  within the Concept of Utopia</vt:lpstr>
      <vt:lpstr>Utopia</vt:lpstr>
      <vt:lpstr>Heterotopia (Real Spaces) Foucault </vt:lpstr>
      <vt:lpstr>Heterotopia (Real Spaces) Foucault </vt:lpstr>
      <vt:lpstr>Heterotopia (Real Spaces) Foucault </vt:lpstr>
      <vt:lpstr>Heterotopia and the Metaverse </vt:lpstr>
      <vt:lpstr>Dystopia</vt:lpstr>
      <vt:lpstr>Utopia to Dystopia: Is an Utopian World Possible?</vt:lpstr>
      <vt:lpstr>1) Features of Modern Utopian Ideological Systems</vt:lpstr>
      <vt:lpstr>2) The Trajectory of Modern Utopian Ideological Systems</vt:lpstr>
      <vt:lpstr>3) Corrective Works for these Utopian Worlds</vt:lpstr>
      <vt:lpstr>The Machines of Allegiance</vt:lpstr>
      <vt:lpstr>Machines of Allegiance: From Utopia to Dystopia</vt:lpstr>
      <vt:lpstr>Plato’s Republic: Society and Justice</vt:lpstr>
      <vt:lpstr>Utopia to Dystopia</vt:lpstr>
      <vt:lpstr>Novels</vt:lpstr>
      <vt:lpstr>Films</vt:lpstr>
      <vt:lpstr>Reference List</vt:lpstr>
      <vt:lpstr>Reference List</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ECSO6002: Cimre</dc:title>
  <dc:creator>Caroline Lohmann-Hancock</dc:creator>
  <cp:lastModifiedBy>Caroline Lohmann-Hancock</cp:lastModifiedBy>
  <cp:revision>17</cp:revision>
  <dcterms:created xsi:type="dcterms:W3CDTF">2021-11-18T12:34:28Z</dcterms:created>
  <dcterms:modified xsi:type="dcterms:W3CDTF">2022-03-14T15:00:46Z</dcterms:modified>
</cp:coreProperties>
</file>