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57" r:id="rId3"/>
    <p:sldId id="258" r:id="rId4"/>
    <p:sldId id="259" r:id="rId5"/>
    <p:sldId id="260" r:id="rId6"/>
    <p:sldId id="262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101" y="3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C90D4C-1A21-4A18-92D3-AA38CFFD07D3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74CE3-3CCD-41F8-830C-644C130EE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240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AEAAF-7429-F0EE-B287-61EE0A43B4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085F8A-1549-398F-28AC-731A641E9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00209-62B9-5249-7D95-576BBAB27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23CBC-0DC8-AF93-0BDD-E58C370674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64F407-0DFD-7F2A-A601-739A506DC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832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524B2-DFAE-96D8-FE58-5CD7C18B2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789AF-D422-8132-AB68-FEAD98AA1F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824A60-2172-5C43-28C8-49AFC378FD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3F913C-E578-2454-7DB2-65A80B6E5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F06E2-08EC-0988-5EA6-78A707377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15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E4EDF-28A7-7817-3226-9EA064BDB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C1879D-20FB-ECA9-6AB0-7AA50DF6A6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8EF72-6BD1-0671-D240-C03CAE237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BCD07E-CA44-0E69-72C3-5D156AAB7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EF250-6755-2B53-7E40-75FAF5698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7623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EE37-94E4-008E-D2ED-BA04127BD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2667AC-8C8F-6E90-AD53-A800F2687B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12A178-9525-AF0F-ECF6-F6C5B7B290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19FF3-06D1-3CB0-619E-6E5EDD9D0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31D62-ABFD-9BAC-04FD-4E9E12D14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1FB1A5-57D2-CC44-0462-822EE9DA0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96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E6D14-159A-A011-8614-316440AE7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C91BFC-5F79-303B-BAD6-334D5778DC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AD8C0-D0ED-604E-ED09-BAD2F7F70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CA1DB2-436F-1565-928D-78EF7D6721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9851B7-BD07-FC10-A5F0-2B0B0C4FFB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1C353C-83E7-7EE9-7AE4-7B6A1D004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FBC82E-5AC4-6516-3090-C43C68F35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9EACF6-5340-CCC6-4A8D-64B20D22ED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51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0025D-59C0-26F5-AF11-69FF2EEDC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B5D857-A760-D22F-1A97-F367E2FC4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A84499-B5E5-59F5-E358-D8343EADD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FC08A8-5925-700B-36C9-1D692A158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412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3C8346-F9B5-C652-D3AA-92212619C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75F086-DB13-4FF2-E2BA-0DB93EB18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723BFF-793A-A3FB-F66A-66168C4D38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6993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C9A79-EFA3-FA77-F3DE-AC72DD675A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7EA75-F94F-EB80-3281-974E613C0C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C8FBF3-E302-16CE-2776-6EC5E3CFAE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183CF-38FC-0119-8619-C69658BAF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8BA46E-C050-76D7-CF9A-38BACDFAB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3EA49-364C-06FB-CB9A-0725CD40A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7526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80A69-7BF4-112A-9090-06679CD2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BDC51D-C907-BC56-1820-AEE857CEBA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E05CE0-C4C3-4283-FE73-1792302481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2FCC35-663E-960D-7C9B-3E4A1137D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4AF473-52CD-2A36-B0F0-190959BE1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E9C2D9-E513-F8E8-F16A-DB88ED207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15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CBECE-010C-1D28-980E-DCDD96A67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61282-2824-EB04-78D7-1DA74F1489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D419D4-EBFE-9CB0-8A80-E72C5DDB4B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234B7-ED46-94E3-EE03-EBDDA1216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E416E-9D14-DFEF-2A9C-8DFF60589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085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978F85-F048-C1F7-AF18-83B3B50343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ABF9F3-CFC2-7245-4849-D331C2DEF7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FBA44-CE84-68D6-A47D-9BFC76448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7F51F-C106-0C91-8D51-57A565FDB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DD2375-7950-0D6B-F0AD-391756FB6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98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758FF9-0239-464C-43C1-F0EFD7B5F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0B858-33F1-E055-34B3-0A549B449B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084040-8BF6-D537-9F4A-0A94E10326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3BEB28-A7E0-4ACD-95A8-849C67EC0E0C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8841E-A39F-A72E-034B-07FDB6A84A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67C97-14F1-618C-06B0-CD7166B408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CE6063-16AF-4CC2-AC7E-12938671F9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702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FDD9E-8B40-6F21-3F93-EB60544F2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365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greenwashing in the automobile industry (ex. Volkswagen)  </a:t>
            </a:r>
          </a:p>
        </p:txBody>
      </p:sp>
      <p:pic>
        <p:nvPicPr>
          <p:cNvPr id="12" name="Picture Placeholder 11" descr="A diagram of a cause and cause analysis&#10;&#10;AI-generated content may be incorrect.">
            <a:extLst>
              <a:ext uri="{FF2B5EF4-FFF2-40B4-BE49-F238E27FC236}">
                <a16:creationId xmlns:a16="http://schemas.microsoft.com/office/drawing/2014/main" id="{45E540DA-F7F3-A36A-3EDE-DC660634AF9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11" b="2"/>
          <a:stretch>
            <a:fillRect/>
          </a:stretch>
        </p:blipFill>
        <p:spPr>
          <a:xfrm>
            <a:off x="2427890" y="1675227"/>
            <a:ext cx="7199586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645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 descr="A person painting a wall&#10;&#10;AI-generated content may be incorrect.">
            <a:extLst>
              <a:ext uri="{FF2B5EF4-FFF2-40B4-BE49-F238E27FC236}">
                <a16:creationId xmlns:a16="http://schemas.microsoft.com/office/drawing/2014/main" id="{CEFAC9B7-81E3-740F-784B-314FC6FF12F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78" r="1" b="1"/>
          <a:stretch>
            <a:fillRect/>
          </a:stretch>
        </p:blipFill>
        <p:spPr>
          <a:xfrm>
            <a:off x="1" y="10"/>
            <a:ext cx="938783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3F1E5CD-7383-0FDD-23E9-E6B6D79C1DBF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531610" y="2479039"/>
            <a:ext cx="4457190" cy="36979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US" altLang="en-US" sz="2000" dirty="0"/>
              <a:t>Designed to look eco-friendly and attract “green” customers. (</a:t>
            </a:r>
            <a:r>
              <a:rPr lang="en-GB" sz="2000" dirty="0"/>
              <a:t>Delmas and Burbano,2011)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lvl="0" indent="-3429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dirty="0"/>
              <a:t> Popular in vehicle advertising (“clean diesel”, “ eco-drive”). (</a:t>
            </a:r>
            <a:r>
              <a:rPr lang="en-GB" sz="2000" dirty="0"/>
              <a:t>Lyon and Montgomery,2015)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/>
          </a:p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RCA helps figure out why it happens 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F5BA522F-F954-175E-FF96-7248F904EF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7447280" y="474231"/>
            <a:ext cx="4744720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Greenwashing = making false ecological assertions.</a:t>
            </a:r>
          </a:p>
        </p:txBody>
      </p:sp>
    </p:spTree>
    <p:extLst>
      <p:ext uri="{BB962C8B-B14F-4D97-AF65-F5344CB8AC3E}">
        <p14:creationId xmlns:p14="http://schemas.microsoft.com/office/powerpoint/2010/main" val="1242691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5876040-9AC9-3F33-1BE4-CF0A3B856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1520" y="185595"/>
            <a:ext cx="11201400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Competitive pressure and market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Placeholder 9" descr="A green car and a bag of money&#10;&#10;AI-generated content may be incorrect.">
            <a:extLst>
              <a:ext uri="{FF2B5EF4-FFF2-40B4-BE49-F238E27FC236}">
                <a16:creationId xmlns:a16="http://schemas.microsoft.com/office/drawing/2014/main" id="{84B0EB59-1AE6-4D6B-3C4E-468F51E408D5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85" r="8283" b="-2"/>
          <a:stretch>
            <a:fillRect/>
          </a:stretch>
        </p:blipFill>
        <p:spPr>
          <a:xfrm>
            <a:off x="294290" y="1721922"/>
            <a:ext cx="6881127" cy="4520559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">
            <a:extLst>
              <a:ext uri="{FF2B5EF4-FFF2-40B4-BE49-F238E27FC236}">
                <a16:creationId xmlns:a16="http://schemas.microsoft.com/office/drawing/2014/main" id="{1E9B0F72-7DF2-4A62-8E67-F39BA11CD344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543802" y="1721922"/>
            <a:ext cx="3850048" cy="425825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Strong competition encourages corporations to "appear" greener.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Sustainability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utilised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as a marketing benefit. (</a:t>
            </a:r>
            <a:r>
              <a:rPr lang="en-GB" sz="2000" dirty="0" err="1"/>
              <a:t>Boiral</a:t>
            </a:r>
            <a:r>
              <a:rPr lang="en-GB" sz="2000" dirty="0"/>
              <a:t> et al.,2022)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Fear of losing environmentally concerned clients.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Profit motivations surpass ethics. (</a:t>
            </a:r>
            <a:r>
              <a:rPr lang="en-GB" sz="2000" dirty="0"/>
              <a:t>Delmas and Burbano,2011)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62531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45CA849-654C-4173-AD99-B3A25282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9BFF2BB6-E1A9-8FB2-9DC8-D79A775912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29768" y="411480"/>
            <a:ext cx="11201400" cy="110642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3600" b="0" i="0" u="none" strike="noStrike" cap="none" normalizeH="0" baseline="0">
                <a:ln>
                  <a:noFill/>
                </a:ln>
                <a:effectLst/>
              </a:rPr>
              <a:t>Policy and regulatory failures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87931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Placeholder 5" descr="A car with smoke coming out of it&#10;&#10;AI-generated content may be incorrect.">
            <a:extLst>
              <a:ext uri="{FF2B5EF4-FFF2-40B4-BE49-F238E27FC236}">
                <a16:creationId xmlns:a16="http://schemas.microsoft.com/office/drawing/2014/main" id="{8285C540-D2F5-1AC5-6340-96FB34F356F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62" r="4763" b="1"/>
          <a:stretch>
            <a:fillRect/>
          </a:stretch>
        </p:blipFill>
        <p:spPr>
          <a:xfrm>
            <a:off x="429768" y="1721922"/>
            <a:ext cx="6704891" cy="4520559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715BA5EB-38BC-A986-211F-DBB1AA30623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564428" y="1929384"/>
            <a:ext cx="3829422" cy="40507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Inadequate emissions testing standards.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Inconsistent international regulations. (</a:t>
            </a:r>
            <a:r>
              <a:rPr lang="en-GB" sz="2000" dirty="0"/>
              <a:t>Syal,2025)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Absence of independent audits and enforcement.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Creates "loopholes" which firms make use of. 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effectLst/>
              </a:rPr>
              <a:t>(</a:t>
            </a:r>
            <a:r>
              <a:rPr lang="en-GB" sz="2000" dirty="0"/>
              <a:t>Lyon and Montgomery,2015)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806927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CB9C4-889B-1807-045F-B59372AEC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408" y="78828"/>
            <a:ext cx="4855780" cy="1600200"/>
          </a:xfrm>
        </p:spPr>
        <p:txBody>
          <a:bodyPr/>
          <a:lstStyle/>
          <a:p>
            <a:r>
              <a:rPr lang="en-GB" dirty="0"/>
              <a:t>Companies culture and leadership </a:t>
            </a:r>
          </a:p>
        </p:txBody>
      </p:sp>
      <p:pic>
        <p:nvPicPr>
          <p:cNvPr id="6" name="Picture Placeholder 5" descr="A car advertisement on a bus stop&#10;&#10;AI-generated content may be incorrect.">
            <a:extLst>
              <a:ext uri="{FF2B5EF4-FFF2-40B4-BE49-F238E27FC236}">
                <a16:creationId xmlns:a16="http://schemas.microsoft.com/office/drawing/2014/main" id="{48E6C532-CF8E-08A6-7A23-B7782B5B5D1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7" r="12007"/>
          <a:stretch>
            <a:fillRect/>
          </a:stretch>
        </p:blipFill>
        <p:spPr>
          <a:xfrm>
            <a:off x="5183188" y="987425"/>
            <a:ext cx="6172200" cy="5497458"/>
          </a:xfr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0DF21F30-E26F-EB8E-AECC-4300561806E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252248" y="2412108"/>
            <a:ext cx="4740166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pressures to achieve unreasonable targets. (</a:t>
            </a:r>
            <a:r>
              <a:rPr lang="en-GB" sz="1800" dirty="0"/>
              <a:t>Koch and Denner,2025)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Unethical activities are becoming more accepted.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Absence of transparency and accountability</a:t>
            </a:r>
            <a:r>
              <a:rPr lang="en-US" altLang="en-US" sz="1800" dirty="0">
                <a:latin typeface="Arial" panose="020B0604020202020204" pitchFamily="34" charset="0"/>
              </a:rPr>
              <a:t>. (</a:t>
            </a:r>
            <a:r>
              <a:rPr lang="en-GB" sz="1800" dirty="0" err="1"/>
              <a:t>Boiral</a:t>
            </a:r>
            <a:r>
              <a:rPr lang="en-GB" sz="1800" dirty="0"/>
              <a:t> et al.,2022)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Prioritise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performance over honesty.</a:t>
            </a:r>
          </a:p>
        </p:txBody>
      </p:sp>
    </p:spTree>
    <p:extLst>
      <p:ext uri="{BB962C8B-B14F-4D97-AF65-F5344CB8AC3E}">
        <p14:creationId xmlns:p14="http://schemas.microsoft.com/office/powerpoint/2010/main" val="988277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BC2741B7-741A-BC42-36D5-9914344C1B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5393361" cy="13255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4100" b="0" i="0" u="none" strike="noStrike" cap="none" normalizeH="0" baseline="0">
                <a:ln>
                  <a:noFill/>
                </a:ln>
                <a:effectLst/>
              </a:rPr>
              <a:t>Consumer and Communication Factors:</a:t>
            </a:r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46F4003B-4CDB-F312-41A4-F1B50122F964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352087" y="2372163"/>
            <a:ext cx="5393361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Consumers appreciate "green" businesses.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Industries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utilise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ambiguous phrases like "eco-friendly". (</a:t>
            </a:r>
            <a:r>
              <a:rPr lang="en-GB" sz="2000" dirty="0"/>
              <a:t>Delmas and Burbano,2011)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/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Misleading public relations and advertising.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lvl="0" indent="-228600" fontAlgn="base"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Absence of education on genuine sustainability. (</a:t>
            </a:r>
            <a:r>
              <a:rPr lang="en-GB" sz="2000" dirty="0"/>
              <a:t>Koch and Denner,2025)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6" name="Picture Placeholder 5" descr="A cartoon of a person driving a green car&#10;&#10;AI-generated content may be incorrect.">
            <a:extLst>
              <a:ext uri="{FF2B5EF4-FFF2-40B4-BE49-F238E27FC236}">
                <a16:creationId xmlns:a16="http://schemas.microsoft.com/office/drawing/2014/main" id="{50A16BBD-EC2C-D1FC-3182-F7690F7EE7C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38" r="1631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5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2278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66F2B-DF08-A59C-F927-7CF213DEC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27286"/>
          </a:xfrm>
        </p:spPr>
        <p:txBody>
          <a:bodyPr/>
          <a:lstStyle/>
          <a:p>
            <a:r>
              <a:rPr lang="en-GB" dirty="0"/>
              <a:t>Any Questions? 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Thank you for your attention</a:t>
            </a:r>
            <a:r>
              <a:rPr lang="en-GB"/>
              <a:t>!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8718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8B345-1A29-512C-2942-A96D490AC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816" y="-117231"/>
            <a:ext cx="9483970" cy="1359877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61EFA-A041-ED64-9D72-97C6D2818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292" y="1019908"/>
            <a:ext cx="11154508" cy="58380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Boiral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O., Heras‐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Saizarbitoria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I., and Brotherton, M.C. (2022) Through the Smokescreen of the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Dieselgate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Disclosure: Neutralizing the Impacts of a Major Sustainability Scandal. Journal of Business Ethics, 180(3), pp.857–875.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Delmas, M.A. and Burbano, V.C. (2011) The Drivers of Greenwashing. California Management Review, 54(1), pp.64–87.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Koch, L. and Denner, M. (2025) Different Shades of Green Deception: Greenwashing’s Adverse Effects on Corporate Image and Credibility. Corporate Communications, 30(2), pp.251–269.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Lyon, T.P. and Montgomery, A.W. (2015) The Means and End of Greenwash. Organization &amp; Environment, 28(2), pp.223–249.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Syal, R. (2025) Green Claims Under Scrutiny: How Carmakers Mislead Consumers on Emissions and Sustainability. The Guardian, 10 March.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3903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2499</TotalTime>
  <Words>439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The greenwashing in the automobile industry (ex. Volkswagen)  </vt:lpstr>
      <vt:lpstr>Greenwashing = making false ecological assertions.</vt:lpstr>
      <vt:lpstr>Competitive pressure and market </vt:lpstr>
      <vt:lpstr>Policy and regulatory failures</vt:lpstr>
      <vt:lpstr>Companies culture and leadership </vt:lpstr>
      <vt:lpstr>Consumer and Communication Factors:</vt:lpstr>
      <vt:lpstr>Any Questions?                                              Thank you for your attention! 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Lilea (2126939)</dc:creator>
  <cp:lastModifiedBy>Andreea Lilea (2126939)</cp:lastModifiedBy>
  <cp:revision>6</cp:revision>
  <dcterms:created xsi:type="dcterms:W3CDTF">2025-11-11T23:41:45Z</dcterms:created>
  <dcterms:modified xsi:type="dcterms:W3CDTF">2025-11-14T12:41:24Z</dcterms:modified>
</cp:coreProperties>
</file>