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sldIdLst>
    <p:sldId id="256" r:id="rId2"/>
    <p:sldId id="270" r:id="rId3"/>
    <p:sldId id="285" r:id="rId4"/>
    <p:sldId id="271" r:id="rId5"/>
    <p:sldId id="276" r:id="rId6"/>
    <p:sldId id="277" r:id="rId7"/>
    <p:sldId id="272" r:id="rId8"/>
    <p:sldId id="273" r:id="rId9"/>
    <p:sldId id="274" r:id="rId10"/>
    <p:sldId id="275" r:id="rId11"/>
    <p:sldId id="278" r:id="rId12"/>
    <p:sldId id="279" r:id="rId13"/>
    <p:sldId id="280" r:id="rId14"/>
    <p:sldId id="281" r:id="rId15"/>
    <p:sldId id="282" r:id="rId16"/>
    <p:sldId id="283" r:id="rId17"/>
    <p:sldId id="284" r:id="rId18"/>
    <p:sldId id="286" r:id="rId19"/>
    <p:sldId id="287" r:id="rId20"/>
    <p:sldId id="288" r:id="rId21"/>
    <p:sldId id="289" r:id="rId22"/>
    <p:sldId id="290" r:id="rId23"/>
    <p:sldId id="291" r:id="rId24"/>
    <p:sldId id="292" r:id="rId25"/>
    <p:sldId id="293" r:id="rId2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5" autoAdjust="0"/>
    <p:restoredTop sz="94660"/>
  </p:normalViewPr>
  <p:slideViewPr>
    <p:cSldViewPr snapToGrid="0">
      <p:cViewPr varScale="1">
        <p:scale>
          <a:sx n="94" d="100"/>
          <a:sy n="94" d="100"/>
        </p:scale>
        <p:origin x="84" y="2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50" d="100"/>
        <a:sy n="5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50B0A682-2FA5-49A3-A02F-2145AB16178B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5799899D-8582-48C1-B827-39CA0F713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0869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0A682-2FA5-49A3-A02F-2145AB16178B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99899D-8582-48C1-B827-39CA0F713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84828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0A682-2FA5-49A3-A02F-2145AB16178B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99899D-8582-48C1-B827-39CA0F713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69964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0A682-2FA5-49A3-A02F-2145AB16178B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99899D-8582-48C1-B827-39CA0F713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14770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0A682-2FA5-49A3-A02F-2145AB16178B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99899D-8582-48C1-B827-39CA0F713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56415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0A682-2FA5-49A3-A02F-2145AB16178B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99899D-8582-48C1-B827-39CA0F713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56961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0A682-2FA5-49A3-A02F-2145AB16178B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99899D-8582-48C1-B827-39CA0F713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32170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0A682-2FA5-49A3-A02F-2145AB16178B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5799899D-8582-48C1-B827-39CA0F713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57453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solidFill>
            <a:schemeClr val="accent1">
              <a:lumMod val="40000"/>
              <a:lumOff val="60000"/>
            </a:schemeClr>
          </a:solid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50B0A682-2FA5-49A3-A02F-2145AB16178B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5799899D-8582-48C1-B827-39CA0F713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06260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0A682-2FA5-49A3-A02F-2145AB16178B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99899D-8582-48C1-B827-39CA0F713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36800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0A682-2FA5-49A3-A02F-2145AB16178B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99899D-8582-48C1-B827-39CA0F713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25857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50B0A682-2FA5-49A3-A02F-2145AB16178B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5799899D-8582-48C1-B827-39CA0F713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9280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4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Stone tools (3)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Use in a post Mesolithic world</a:t>
            </a:r>
          </a:p>
        </p:txBody>
      </p:sp>
    </p:spTree>
    <p:extLst>
      <p:ext uri="{BB962C8B-B14F-4D97-AF65-F5344CB8AC3E}">
        <p14:creationId xmlns:p14="http://schemas.microsoft.com/office/powerpoint/2010/main" val="14634458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304800"/>
            <a:ext cx="7772400" cy="1143000"/>
          </a:xfrm>
        </p:spPr>
        <p:txBody>
          <a:bodyPr/>
          <a:lstStyle/>
          <a:p>
            <a:r>
              <a:rPr lang="en-GB"/>
              <a:t>Neolithic c. 6 kya to 3.8 kya</a:t>
            </a:r>
          </a:p>
        </p:txBody>
      </p:sp>
      <p:pic>
        <p:nvPicPr>
          <p:cNvPr id="20483" name="Picture 3" descr="ax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67213" y="1412876"/>
            <a:ext cx="5943600" cy="5089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4" name="TextBox 1"/>
          <p:cNvSpPr txBox="1">
            <a:spLocks noChangeArrowheads="1"/>
          </p:cNvSpPr>
          <p:nvPr/>
        </p:nvSpPr>
        <p:spPr bwMode="auto">
          <a:xfrm>
            <a:off x="1644650" y="1608138"/>
            <a:ext cx="2592388" cy="2862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en-GB"/>
              <a:t>Polished both intentionally – to increase the strength of the axe?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/>
              <a:t>Used in the Neolithic to clear forests for agriculture and settlement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/>
              <a:t>And through use – such as grinding grain</a:t>
            </a:r>
          </a:p>
        </p:txBody>
      </p:sp>
    </p:spTree>
    <p:extLst>
      <p:ext uri="{BB962C8B-B14F-4D97-AF65-F5344CB8AC3E}">
        <p14:creationId xmlns:p14="http://schemas.microsoft.com/office/powerpoint/2010/main" val="28085066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0" y="152400"/>
            <a:ext cx="9144000" cy="685800"/>
          </a:xfrm>
        </p:spPr>
        <p:txBody>
          <a:bodyPr>
            <a:normAutofit fontScale="90000"/>
          </a:bodyPr>
          <a:lstStyle/>
          <a:p>
            <a:r>
              <a:rPr lang="en-GB" sz="2800"/>
              <a:t>What can you do with stone 2? - Tools and stone are exchanged in trade</a:t>
            </a:r>
          </a:p>
        </p:txBody>
      </p:sp>
      <p:pic>
        <p:nvPicPr>
          <p:cNvPr id="39939" name="Picture 3" descr="trad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97338" y="1143000"/>
            <a:ext cx="38735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3806641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609600"/>
            <a:ext cx="7772400" cy="762000"/>
          </a:xfrm>
        </p:spPr>
        <p:txBody>
          <a:bodyPr>
            <a:normAutofit/>
          </a:bodyPr>
          <a:lstStyle/>
          <a:p>
            <a:r>
              <a:rPr lang="en-GB" sz="3600"/>
              <a:t>Arrowheads from the Scandinavian Neolithic</a:t>
            </a:r>
          </a:p>
        </p:txBody>
      </p:sp>
      <p:pic>
        <p:nvPicPr>
          <p:cNvPr id="21507" name="Picture 3" descr="arrow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74825" y="1700213"/>
            <a:ext cx="5791200" cy="4475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8" name="TextBox 1"/>
          <p:cNvSpPr txBox="1">
            <a:spLocks noChangeArrowheads="1"/>
          </p:cNvSpPr>
          <p:nvPr/>
        </p:nvSpPr>
        <p:spPr bwMode="auto">
          <a:xfrm>
            <a:off x="7566026" y="1892300"/>
            <a:ext cx="2078005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Non-lithic artefacts </a:t>
            </a:r>
          </a:p>
          <a:p>
            <a:r>
              <a:rPr lang="en-GB"/>
              <a:t>represented within </a:t>
            </a:r>
          </a:p>
          <a:p>
            <a:r>
              <a:rPr lang="en-GB"/>
              <a:t>lithic medium – </a:t>
            </a:r>
          </a:p>
          <a:p>
            <a:r>
              <a:rPr lang="en-GB"/>
              <a:t>Barbed arrow heads</a:t>
            </a:r>
          </a:p>
          <a:p>
            <a:r>
              <a:rPr lang="en-GB"/>
              <a:t>Fish hooks</a:t>
            </a:r>
          </a:p>
        </p:txBody>
      </p:sp>
    </p:spTree>
    <p:extLst>
      <p:ext uri="{BB962C8B-B14F-4D97-AF65-F5344CB8AC3E}">
        <p14:creationId xmlns:p14="http://schemas.microsoft.com/office/powerpoint/2010/main" val="20922788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3" descr="ice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02363" y="476250"/>
            <a:ext cx="4013200" cy="605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1" name="TextBox 1"/>
          <p:cNvSpPr txBox="1">
            <a:spLocks noChangeArrowheads="1"/>
          </p:cNvSpPr>
          <p:nvPr/>
        </p:nvSpPr>
        <p:spPr bwMode="auto">
          <a:xfrm>
            <a:off x="1774826" y="188913"/>
            <a:ext cx="3529013" cy="64633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GB" dirty="0" err="1"/>
              <a:t>Ötzi</a:t>
            </a:r>
            <a:r>
              <a:rPr lang="en-GB" dirty="0"/>
              <a:t> was found by two German tourists  and excavated in 1991;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dirty="0"/>
              <a:t>The body was at first thought to be a modern corpse.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dirty="0"/>
              <a:t>Lying on its front and frozen in ice below the torso, it was crudely removed from the glacier by the Austrian authorities using a small jackhammer (which punctured the hip of the body) and ice-axes using non-archaeological methods.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dirty="0"/>
              <a:t>In addition, before the body was removed from the ice, people were allowed to see it, and some took portions of the clothing and tools as souvenirs. </a:t>
            </a:r>
          </a:p>
        </p:txBody>
      </p:sp>
    </p:spTree>
    <p:extLst>
      <p:ext uri="{BB962C8B-B14F-4D97-AF65-F5344CB8AC3E}">
        <p14:creationId xmlns:p14="http://schemas.microsoft.com/office/powerpoint/2010/main" val="38437793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ice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43250" y="3130550"/>
            <a:ext cx="3168650" cy="372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0" name="Picture 4" descr="ice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24001" y="1"/>
            <a:ext cx="2843213" cy="3522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676" name="TextBox 1"/>
          <p:cNvSpPr txBox="1">
            <a:spLocks noChangeArrowheads="1"/>
          </p:cNvSpPr>
          <p:nvPr/>
        </p:nvSpPr>
        <p:spPr bwMode="auto">
          <a:xfrm>
            <a:off x="6492522" y="465844"/>
            <a:ext cx="4032250" cy="5632311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GB" dirty="0"/>
              <a:t>Other items found with the Iceman were a copper axe with a yew handle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dirty="0"/>
              <a:t>a flint-bladed knife with an ash handle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dirty="0"/>
              <a:t>and a quiver of 14 arrows.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dirty="0"/>
              <a:t>Two of the arrows, which were broken, were tipped with flint and had fletching, while the other 12 were unfinished and untipped.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dirty="0"/>
              <a:t>The arrows were found in a quiver with what is presumed to be a bow string, an unidentified tool, and an antler tool which might have been used for sharpening arrow points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dirty="0"/>
              <a:t>There was also an unfinished yew longbow that was 1.82 metres long</a:t>
            </a:r>
          </a:p>
        </p:txBody>
      </p:sp>
    </p:spTree>
    <p:extLst>
      <p:ext uri="{BB962C8B-B14F-4D97-AF65-F5344CB8AC3E}">
        <p14:creationId xmlns:p14="http://schemas.microsoft.com/office/powerpoint/2010/main" val="4290094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2" dur="5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152400"/>
            <a:ext cx="7772400" cy="1143000"/>
          </a:xfrm>
        </p:spPr>
        <p:txBody>
          <a:bodyPr/>
          <a:lstStyle/>
          <a:p>
            <a:r>
              <a:rPr lang="en-GB"/>
              <a:t>Beginnings of metalurgy</a:t>
            </a:r>
          </a:p>
        </p:txBody>
      </p:sp>
      <p:pic>
        <p:nvPicPr>
          <p:cNvPr id="22531" name="Picture 3" descr="neo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70064" y="1557338"/>
            <a:ext cx="4325937" cy="5046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2" name="Picture 4" descr="neo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81800" y="1447800"/>
            <a:ext cx="3284538" cy="5113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6649876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152400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en-GB"/>
              <a:t>Bronze Age c. 3,800 to 2,800 ya </a:t>
            </a:r>
          </a:p>
        </p:txBody>
      </p:sp>
      <p:pic>
        <p:nvPicPr>
          <p:cNvPr id="23555" name="Picture 3" descr="b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53200" y="1447801"/>
            <a:ext cx="3036888" cy="5180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6" name="Text Box 4"/>
          <p:cNvSpPr txBox="1">
            <a:spLocks noChangeArrowheads="1"/>
          </p:cNvSpPr>
          <p:nvPr/>
        </p:nvSpPr>
        <p:spPr bwMode="auto">
          <a:xfrm>
            <a:off x="2228850" y="1447801"/>
            <a:ext cx="4038600" cy="30008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The Ystradfellte dagger</a:t>
            </a:r>
          </a:p>
          <a:p>
            <a:pPr>
              <a:spcBef>
                <a:spcPct val="50000"/>
              </a:spcBef>
            </a:pPr>
            <a:endParaRPr lang="en-GB"/>
          </a:p>
          <a:p>
            <a:pPr>
              <a:spcBef>
                <a:spcPct val="50000"/>
              </a:spcBef>
            </a:pPr>
            <a:r>
              <a:rPr lang="en-GB"/>
              <a:t>This finely worked dagger of flint was found with a human burial underneath a mounded burial monument. </a:t>
            </a:r>
          </a:p>
          <a:p>
            <a:pPr>
              <a:spcBef>
                <a:spcPct val="50000"/>
              </a:spcBef>
            </a:pPr>
            <a:r>
              <a:rPr lang="en-GB"/>
              <a:t>Flint continued in common use well after the discovery of copper and bronze, especially for the making of knives, arrowheads and scrapers</a:t>
            </a:r>
          </a:p>
        </p:txBody>
      </p:sp>
    </p:spTree>
    <p:extLst>
      <p:ext uri="{BB962C8B-B14F-4D97-AF65-F5344CB8AC3E}">
        <p14:creationId xmlns:p14="http://schemas.microsoft.com/office/powerpoint/2010/main" val="11007813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990600"/>
            <a:ext cx="3200400" cy="609600"/>
          </a:xfrm>
        </p:spPr>
        <p:txBody>
          <a:bodyPr>
            <a:normAutofit fontScale="90000"/>
          </a:bodyPr>
          <a:lstStyle/>
          <a:p>
            <a:r>
              <a:rPr lang="en-GB"/>
              <a:t>In the new world</a:t>
            </a:r>
          </a:p>
        </p:txBody>
      </p:sp>
      <p:pic>
        <p:nvPicPr>
          <p:cNvPr id="11267" name="Picture 3" descr="awar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5000" y="3124201"/>
            <a:ext cx="5029200" cy="318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8" name="Picture 4" descr="research_imaging_2000-81-3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43800" y="2971800"/>
            <a:ext cx="262255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9" name="Picture 5" descr="research_obsidiancliffs_cach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81800" y="1"/>
            <a:ext cx="3886200" cy="294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1" name="Picture 7" descr="Aztec Warriors (Florentine Codex)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00850" y="2997200"/>
            <a:ext cx="3748088" cy="3860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350820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 Ancient Egypt even</a:t>
            </a:r>
          </a:p>
        </p:txBody>
      </p:sp>
      <p:pic>
        <p:nvPicPr>
          <p:cNvPr id="26627" name="Picture 3" descr="egyp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5000" y="2441575"/>
            <a:ext cx="8534400" cy="3856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3" name="Picture 5" descr="ps348866_l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00376" y="1279526"/>
            <a:ext cx="5127625" cy="5127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9" name="Rectangle 6"/>
          <p:cNvSpPr>
            <a:spLocks noChangeArrowheads="1"/>
          </p:cNvSpPr>
          <p:nvPr/>
        </p:nvSpPr>
        <p:spPr bwMode="auto">
          <a:xfrm>
            <a:off x="1524001" y="3210377"/>
            <a:ext cx="65" cy="4372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0" tIns="0" rIns="0" bIns="158700" anchor="ctr">
            <a:spAutoFit/>
          </a:bodyPr>
          <a:lstStyle/>
          <a:p>
            <a:endParaRPr lang="en-US"/>
          </a:p>
        </p:txBody>
      </p:sp>
      <p:sp>
        <p:nvSpPr>
          <p:cNvPr id="26630" name="Text Box 7"/>
          <p:cNvSpPr txBox="1">
            <a:spLocks noChangeArrowheads="1"/>
          </p:cNvSpPr>
          <p:nvPr/>
        </p:nvSpPr>
        <p:spPr bwMode="auto">
          <a:xfrm>
            <a:off x="5951539" y="1557338"/>
            <a:ext cx="326072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US"/>
          </a:p>
        </p:txBody>
      </p:sp>
      <p:sp>
        <p:nvSpPr>
          <p:cNvPr id="26631" name="Rectangle 8"/>
          <p:cNvSpPr>
            <a:spLocks noChangeArrowheads="1"/>
          </p:cNvSpPr>
          <p:nvPr/>
        </p:nvSpPr>
        <p:spPr bwMode="auto">
          <a:xfrm>
            <a:off x="1524001" y="-218624"/>
            <a:ext cx="65" cy="4372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0" tIns="0" rIns="0" bIns="158700" anchor="ctr">
            <a:spAutoFit/>
          </a:bodyPr>
          <a:lstStyle/>
          <a:p>
            <a:endParaRPr lang="en-US"/>
          </a:p>
        </p:txBody>
      </p:sp>
      <p:sp>
        <p:nvSpPr>
          <p:cNvPr id="26632" name="Text Box 9"/>
          <p:cNvSpPr txBox="1">
            <a:spLocks noChangeArrowheads="1"/>
          </p:cNvSpPr>
          <p:nvPr/>
        </p:nvSpPr>
        <p:spPr bwMode="auto">
          <a:xfrm>
            <a:off x="1765301" y="6408738"/>
            <a:ext cx="837247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US"/>
              <a:t>Show the longevity of flint use throughout human existence</a:t>
            </a:r>
          </a:p>
        </p:txBody>
      </p:sp>
      <p:sp>
        <p:nvSpPr>
          <p:cNvPr id="26633" name="Rectangle 10"/>
          <p:cNvSpPr>
            <a:spLocks noChangeArrowheads="1"/>
          </p:cNvSpPr>
          <p:nvPr/>
        </p:nvSpPr>
        <p:spPr bwMode="auto">
          <a:xfrm>
            <a:off x="1524001" y="-218624"/>
            <a:ext cx="65" cy="4372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0" tIns="0" rIns="0" bIns="158700" anchor="ctr">
            <a:spAutoFit/>
          </a:bodyPr>
          <a:lstStyle/>
          <a:p>
            <a:endParaRPr lang="en-US"/>
          </a:p>
        </p:txBody>
      </p:sp>
      <p:sp>
        <p:nvSpPr>
          <p:cNvPr id="12299" name="Text Box 11"/>
          <p:cNvSpPr txBox="1">
            <a:spLocks noChangeArrowheads="1"/>
          </p:cNvSpPr>
          <p:nvPr/>
        </p:nvSpPr>
        <p:spPr bwMode="auto">
          <a:xfrm>
            <a:off x="3987801" y="5465764"/>
            <a:ext cx="3172087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Wooden sickle with flint blades:</a:t>
            </a:r>
          </a:p>
          <a:p>
            <a:r>
              <a:rPr lang="en-GB"/>
              <a:t>18</a:t>
            </a:r>
            <a:r>
              <a:rPr lang="en-GB" baseline="30000"/>
              <a:t>th</a:t>
            </a:r>
            <a:r>
              <a:rPr lang="en-GB"/>
              <a:t> Dynasty circa 1300BC</a:t>
            </a:r>
          </a:p>
        </p:txBody>
      </p:sp>
    </p:spTree>
    <p:extLst>
      <p:ext uri="{BB962C8B-B14F-4D97-AF65-F5344CB8AC3E}">
        <p14:creationId xmlns:p14="http://schemas.microsoft.com/office/powerpoint/2010/main" val="1015079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2133600" y="381000"/>
            <a:ext cx="7772400" cy="685800"/>
          </a:xfrm>
        </p:spPr>
        <p:txBody>
          <a:bodyPr>
            <a:normAutofit fontScale="90000"/>
          </a:bodyPr>
          <a:lstStyle/>
          <a:p>
            <a:r>
              <a:rPr lang="en-GB" sz="3600"/>
              <a:t>Where would Prehistoric people have got their stone and especially flint from?</a:t>
            </a:r>
          </a:p>
        </p:txBody>
      </p:sp>
      <p:grpSp>
        <p:nvGrpSpPr>
          <p:cNvPr id="32771" name="Group 3"/>
          <p:cNvGrpSpPr>
            <a:grpSpLocks/>
          </p:cNvGrpSpPr>
          <p:nvPr/>
        </p:nvGrpSpPr>
        <p:grpSpPr bwMode="auto">
          <a:xfrm>
            <a:off x="1876425" y="1984375"/>
            <a:ext cx="8339138" cy="4160838"/>
            <a:chOff x="78" y="1780"/>
            <a:chExt cx="2918" cy="1456"/>
          </a:xfrm>
        </p:grpSpPr>
        <p:pic>
          <p:nvPicPr>
            <p:cNvPr id="32772" name="Picture 4" descr="Jan 2002 View_4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8" y="1796"/>
              <a:ext cx="1920" cy="14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2773" name="Picture 5" descr="Jan 2002 View_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271" y="1780"/>
              <a:ext cx="1725" cy="129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  <p:extLst>
      <p:ext uri="{BB962C8B-B14F-4D97-AF65-F5344CB8AC3E}">
        <p14:creationId xmlns:p14="http://schemas.microsoft.com/office/powerpoint/2010/main" val="28775457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381000"/>
            <a:ext cx="7772400" cy="685800"/>
          </a:xfrm>
        </p:spPr>
        <p:txBody>
          <a:bodyPr/>
          <a:lstStyle/>
          <a:p>
            <a:r>
              <a:rPr lang="en-GB" sz="3600"/>
              <a:t>Glacial outwash and till</a:t>
            </a:r>
          </a:p>
        </p:txBody>
      </p:sp>
      <p:pic>
        <p:nvPicPr>
          <p:cNvPr id="33795" name="Picture 3" descr="til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00601" y="1268414"/>
            <a:ext cx="5686425" cy="5430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796" name="TextBox 1"/>
          <p:cNvSpPr txBox="1">
            <a:spLocks noChangeArrowheads="1"/>
          </p:cNvSpPr>
          <p:nvPr/>
        </p:nvSpPr>
        <p:spPr bwMode="auto">
          <a:xfrm>
            <a:off x="1525589" y="1258889"/>
            <a:ext cx="2987675" cy="5078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en-GB" dirty="0"/>
              <a:t>Glacial </a:t>
            </a:r>
            <a:r>
              <a:rPr lang="en-GB" b="1" dirty="0"/>
              <a:t>till</a:t>
            </a:r>
            <a:r>
              <a:rPr lang="en-GB" dirty="0"/>
              <a:t> is that part of glacial drift which was deposited directly by the glacier.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dirty="0"/>
              <a:t>Its content may vary from clays to mixtures of clay, sand, gravel and boulders.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dirty="0"/>
              <a:t>This material is mostly derived from the subglacial erosion and entrainment by the moving ice of the glaciers of previously available unconsolidated sediments.</a:t>
            </a:r>
          </a:p>
        </p:txBody>
      </p:sp>
    </p:spTree>
    <p:extLst>
      <p:ext uri="{BB962C8B-B14F-4D97-AF65-F5344CB8AC3E}">
        <p14:creationId xmlns:p14="http://schemas.microsoft.com/office/powerpoint/2010/main" val="28936300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0"/>
            <a:ext cx="7772400" cy="762000"/>
          </a:xfrm>
        </p:spPr>
        <p:txBody>
          <a:bodyPr/>
          <a:lstStyle/>
          <a:p>
            <a:r>
              <a:rPr lang="en-GB" sz="3600"/>
              <a:t>Outcrops of suitable rock</a:t>
            </a:r>
          </a:p>
        </p:txBody>
      </p:sp>
      <p:pic>
        <p:nvPicPr>
          <p:cNvPr id="34819" name="Picture 3" descr="on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81400" y="990601"/>
            <a:ext cx="4806950" cy="5700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2535743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4" descr="knapper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81201" y="765175"/>
            <a:ext cx="3910013" cy="5327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843" name="Picture 5" descr="axes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96001" y="1628775"/>
            <a:ext cx="4289425" cy="3854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0192760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2057400" y="304800"/>
            <a:ext cx="7772400" cy="609600"/>
          </a:xfrm>
        </p:spPr>
        <p:txBody>
          <a:bodyPr>
            <a:normAutofit/>
          </a:bodyPr>
          <a:lstStyle/>
          <a:p>
            <a:r>
              <a:rPr lang="en-GB" sz="3600"/>
              <a:t>Mining as at Harrow Hill, Sussex</a:t>
            </a:r>
          </a:p>
        </p:txBody>
      </p:sp>
      <p:pic>
        <p:nvPicPr>
          <p:cNvPr id="36867" name="Picture 4" descr="harrow1"/>
          <p:cNvPicPr>
            <a:picLocks noChangeAspect="1" noChangeArrowheads="1"/>
          </p:cNvPicPr>
          <p:nvPr/>
        </p:nvPicPr>
        <p:blipFill rotWithShape="1">
          <a:blip r:embed="rId2" cstate="print"/>
          <a:srcRect b="22874"/>
          <a:stretch/>
        </p:blipFill>
        <p:spPr bwMode="auto">
          <a:xfrm>
            <a:off x="2701699" y="1020764"/>
            <a:ext cx="5191125" cy="53235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6868" name="TextBox 1"/>
          <p:cNvSpPr txBox="1">
            <a:spLocks noChangeArrowheads="1"/>
          </p:cNvSpPr>
          <p:nvPr/>
        </p:nvSpPr>
        <p:spPr bwMode="auto">
          <a:xfrm>
            <a:off x="719593" y="1920876"/>
            <a:ext cx="1573892" cy="31393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dirty="0"/>
              <a:t>Neolithic </a:t>
            </a:r>
          </a:p>
          <a:p>
            <a:r>
              <a:rPr lang="en-GB" dirty="0"/>
              <a:t>open cast </a:t>
            </a:r>
          </a:p>
          <a:p>
            <a:r>
              <a:rPr lang="en-GB" dirty="0"/>
              <a:t>mining for flint</a:t>
            </a:r>
          </a:p>
          <a:p>
            <a:endParaRPr lang="en-GB" dirty="0"/>
          </a:p>
          <a:p>
            <a:r>
              <a:rPr lang="en-GB" dirty="0"/>
              <a:t>-</a:t>
            </a:r>
          </a:p>
          <a:p>
            <a:endParaRPr lang="en-GB" dirty="0"/>
          </a:p>
          <a:p>
            <a:r>
              <a:rPr lang="en-GB" dirty="0"/>
              <a:t>Markings </a:t>
            </a:r>
          </a:p>
          <a:p>
            <a:r>
              <a:rPr lang="en-GB" dirty="0"/>
              <a:t>found on </a:t>
            </a:r>
          </a:p>
          <a:p>
            <a:r>
              <a:rPr lang="en-GB" dirty="0"/>
              <a:t>walls – </a:t>
            </a:r>
          </a:p>
          <a:p>
            <a:r>
              <a:rPr lang="en-GB" dirty="0"/>
              <a:t>possibly </a:t>
            </a:r>
          </a:p>
          <a:p>
            <a:r>
              <a:rPr lang="en-GB" dirty="0"/>
              <a:t>tally marks ?</a:t>
            </a:r>
          </a:p>
        </p:txBody>
      </p:sp>
      <p:pic>
        <p:nvPicPr>
          <p:cNvPr id="36869" name="Picture 6" descr="Graffiti on the wall of the shaf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447793" y="2025475"/>
            <a:ext cx="3480046" cy="27948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5096919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>
          <a:xfrm>
            <a:off x="6816725" y="908050"/>
            <a:ext cx="3276600" cy="1873250"/>
          </a:xfrm>
        </p:spPr>
        <p:txBody>
          <a:bodyPr>
            <a:normAutofit/>
          </a:bodyPr>
          <a:lstStyle/>
          <a:p>
            <a:r>
              <a:rPr lang="en-GB" sz="2400"/>
              <a:t>Reconstruction of one of the shafts at the Neolithic flint mining complex of Grimes Graves, East Anglia</a:t>
            </a:r>
          </a:p>
        </p:txBody>
      </p:sp>
      <p:pic>
        <p:nvPicPr>
          <p:cNvPr id="37891" name="Picture 3" descr="mine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8800" y="228601"/>
            <a:ext cx="4622800" cy="6361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7892" name="TextBox 1"/>
          <p:cNvSpPr txBox="1">
            <a:spLocks noChangeArrowheads="1"/>
          </p:cNvSpPr>
          <p:nvPr/>
        </p:nvSpPr>
        <p:spPr bwMode="auto">
          <a:xfrm>
            <a:off x="6888163" y="3727450"/>
            <a:ext cx="3600450" cy="1754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b="1"/>
              <a:t>Grimes Graves</a:t>
            </a:r>
            <a:r>
              <a:rPr lang="en-GB"/>
              <a:t> is a large Neolithic flint mining complex </a:t>
            </a:r>
          </a:p>
          <a:p>
            <a:r>
              <a:rPr lang="en-GB"/>
              <a:t>It was worked between around circa 3000 BC and circa 1900 BC, although production may have continued well into the Bronze and Iron Ages</a:t>
            </a:r>
          </a:p>
        </p:txBody>
      </p:sp>
    </p:spTree>
    <p:extLst>
      <p:ext uri="{BB962C8B-B14F-4D97-AF65-F5344CB8AC3E}">
        <p14:creationId xmlns:p14="http://schemas.microsoft.com/office/powerpoint/2010/main" val="2772846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381000"/>
            <a:ext cx="7772400" cy="685800"/>
          </a:xfrm>
        </p:spPr>
        <p:txBody>
          <a:bodyPr>
            <a:normAutofit/>
          </a:bodyPr>
          <a:lstStyle/>
          <a:p>
            <a:r>
              <a:rPr lang="en-GB" sz="2800"/>
              <a:t>What can you do with stone 1? - Tools are made to be used</a:t>
            </a:r>
          </a:p>
        </p:txBody>
      </p:sp>
      <p:pic>
        <p:nvPicPr>
          <p:cNvPr id="38915" name="Picture 3" descr="axe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5001" y="1905000"/>
            <a:ext cx="4632325" cy="362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16" name="Picture 4" descr="axe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72401" y="838201"/>
            <a:ext cx="2138363" cy="5789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64553421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381000"/>
            <a:ext cx="7772400" cy="685800"/>
          </a:xfrm>
        </p:spPr>
        <p:txBody>
          <a:bodyPr>
            <a:normAutofit fontScale="90000"/>
          </a:bodyPr>
          <a:lstStyle/>
          <a:p>
            <a:r>
              <a:rPr lang="en-GB" sz="2800"/>
              <a:t>What can you do with stone 3? - Tools and other stone artefacts can be symbolic</a:t>
            </a:r>
          </a:p>
        </p:txBody>
      </p:sp>
      <p:pic>
        <p:nvPicPr>
          <p:cNvPr id="40963" name="Picture 5" descr="up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24563" y="1268413"/>
            <a:ext cx="2678112" cy="5376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0964" name="Text Box 6"/>
          <p:cNvSpPr txBox="1">
            <a:spLocks noChangeArrowheads="1"/>
          </p:cNvSpPr>
          <p:nvPr/>
        </p:nvSpPr>
        <p:spPr bwMode="auto">
          <a:xfrm>
            <a:off x="1992313" y="1268413"/>
            <a:ext cx="3276600" cy="54014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 err="1"/>
              <a:t>Solutrean</a:t>
            </a:r>
            <a:r>
              <a:rPr lang="en-GB" dirty="0"/>
              <a:t> leaf point – 16,000 years ago – too thin to be used functionally – status items in trade?</a:t>
            </a:r>
          </a:p>
          <a:p>
            <a:pPr>
              <a:spcBef>
                <a:spcPct val="50000"/>
              </a:spcBef>
            </a:pPr>
            <a:endParaRPr lang="en-GB" dirty="0"/>
          </a:p>
          <a:p>
            <a:pPr>
              <a:spcBef>
                <a:spcPct val="50000"/>
              </a:spcBef>
            </a:pPr>
            <a:r>
              <a:rPr lang="en-GB" dirty="0"/>
              <a:t>Or does the skill required to manufacture such an artefact demonstrate desirable traits?</a:t>
            </a:r>
          </a:p>
          <a:p>
            <a:pPr>
              <a:spcBef>
                <a:spcPct val="50000"/>
              </a:spcBef>
            </a:pPr>
            <a:r>
              <a:rPr lang="en-GB" dirty="0"/>
              <a:t>Exactitude</a:t>
            </a:r>
          </a:p>
          <a:p>
            <a:pPr>
              <a:spcBef>
                <a:spcPct val="50000"/>
              </a:spcBef>
            </a:pPr>
            <a:r>
              <a:rPr lang="en-GB" dirty="0"/>
              <a:t>Boldness</a:t>
            </a:r>
          </a:p>
          <a:p>
            <a:pPr>
              <a:spcBef>
                <a:spcPct val="50000"/>
              </a:spcBef>
            </a:pPr>
            <a:r>
              <a:rPr lang="en-GB" dirty="0"/>
              <a:t>Perseverance</a:t>
            </a:r>
          </a:p>
          <a:p>
            <a:pPr>
              <a:spcBef>
                <a:spcPct val="50000"/>
              </a:spcBef>
            </a:pPr>
            <a:r>
              <a:rPr lang="en-GB" dirty="0"/>
              <a:t>Skill</a:t>
            </a:r>
          </a:p>
          <a:p>
            <a:pPr>
              <a:spcBef>
                <a:spcPct val="50000"/>
              </a:spcBef>
            </a:pPr>
            <a:r>
              <a:rPr lang="en-GB" dirty="0"/>
              <a:t>Patience</a:t>
            </a:r>
          </a:p>
          <a:p>
            <a:pPr>
              <a:spcBef>
                <a:spcPct val="50000"/>
              </a:spcBef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65601256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/>
              <a:t>New Guinea</a:t>
            </a:r>
            <a:br>
              <a:rPr lang="en-GB" sz="4000"/>
            </a:br>
            <a:r>
              <a:rPr lang="en-GB" sz="4000"/>
              <a:t>For use in public ceremonies such as weddings and funerals</a:t>
            </a:r>
          </a:p>
        </p:txBody>
      </p:sp>
      <p:pic>
        <p:nvPicPr>
          <p:cNvPr id="41987" name="Picture 3" descr="lot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4113" y="2205038"/>
            <a:ext cx="3598862" cy="2895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8612" name="Text Box 4"/>
          <p:cNvSpPr txBox="1">
            <a:spLocks noChangeArrowheads="1"/>
          </p:cNvSpPr>
          <p:nvPr/>
        </p:nvSpPr>
        <p:spPr bwMode="auto">
          <a:xfrm>
            <a:off x="7319963" y="2492375"/>
            <a:ext cx="2736850" cy="27084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000"/>
              <a:t>Displayed at funerals in ‘funeral bundles’ usually 3-7 axes</a:t>
            </a:r>
          </a:p>
          <a:p>
            <a:pPr>
              <a:spcBef>
                <a:spcPct val="50000"/>
              </a:spcBef>
            </a:pPr>
            <a:r>
              <a:rPr lang="en-GB" sz="2000"/>
              <a:t>Greater the man being buried the more display-exchange stones - so the more prestige and power</a:t>
            </a:r>
          </a:p>
        </p:txBody>
      </p:sp>
      <p:sp>
        <p:nvSpPr>
          <p:cNvPr id="68613" name="Text Box 5"/>
          <p:cNvSpPr txBox="1">
            <a:spLocks noChangeArrowheads="1"/>
          </p:cNvSpPr>
          <p:nvPr/>
        </p:nvSpPr>
        <p:spPr bwMode="auto">
          <a:xfrm>
            <a:off x="1558925" y="5964414"/>
            <a:ext cx="7129463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dirty="0"/>
              <a:t>Funeral a political arena for the living too. </a:t>
            </a:r>
          </a:p>
        </p:txBody>
      </p:sp>
    </p:spTree>
    <p:extLst>
      <p:ext uri="{BB962C8B-B14F-4D97-AF65-F5344CB8AC3E}">
        <p14:creationId xmlns:p14="http://schemas.microsoft.com/office/powerpoint/2010/main" val="4019057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86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86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381000"/>
            <a:ext cx="7772400" cy="685800"/>
          </a:xfrm>
        </p:spPr>
        <p:txBody>
          <a:bodyPr>
            <a:normAutofit fontScale="90000"/>
          </a:bodyPr>
          <a:lstStyle/>
          <a:p>
            <a:r>
              <a:rPr lang="en-GB" sz="2800"/>
              <a:t>What can you do with stone 4? - Stone of course can be used to build with</a:t>
            </a:r>
          </a:p>
        </p:txBody>
      </p:sp>
      <p:pic>
        <p:nvPicPr>
          <p:cNvPr id="30723" name="Picture 3" descr="build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24000" y="1524000"/>
            <a:ext cx="44196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4" name="Picture 4" descr="build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9800" y="3641726"/>
            <a:ext cx="4648200" cy="3216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988948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4" name="Picture 3" descr="build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7400" y="714375"/>
            <a:ext cx="8077200" cy="5430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65687131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>
          <a:xfrm>
            <a:off x="2133600" y="304800"/>
            <a:ext cx="7772400" cy="685800"/>
          </a:xfrm>
        </p:spPr>
        <p:txBody>
          <a:bodyPr>
            <a:normAutofit fontScale="90000"/>
          </a:bodyPr>
          <a:lstStyle/>
          <a:p>
            <a:r>
              <a:rPr lang="en-GB"/>
              <a:t>Flint knappers gets a new lease of life</a:t>
            </a:r>
          </a:p>
        </p:txBody>
      </p:sp>
      <p:pic>
        <p:nvPicPr>
          <p:cNvPr id="45059" name="Picture 3" descr="musk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5001" y="1524000"/>
            <a:ext cx="4727575" cy="1974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060" name="Picture 4" descr="musk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48451" y="1066800"/>
            <a:ext cx="3825875" cy="510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061" name="Picture 5" descr="musk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38401" y="3676650"/>
            <a:ext cx="3660775" cy="318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683" name="Line 3"/>
          <p:cNvSpPr>
            <a:spLocks noChangeShapeType="1"/>
          </p:cNvSpPr>
          <p:nvPr/>
        </p:nvSpPr>
        <p:spPr bwMode="auto">
          <a:xfrm flipH="1">
            <a:off x="9480550" y="1125539"/>
            <a:ext cx="215900" cy="287337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1684" name="Text Box 4"/>
          <p:cNvSpPr txBox="1">
            <a:spLocks noChangeArrowheads="1"/>
          </p:cNvSpPr>
          <p:nvPr/>
        </p:nvSpPr>
        <p:spPr bwMode="auto">
          <a:xfrm>
            <a:off x="9551989" y="620713"/>
            <a:ext cx="592919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>
                <a:solidFill>
                  <a:srgbClr val="FF0000"/>
                </a:solidFill>
              </a:rPr>
              <a:t>Flint</a:t>
            </a:r>
          </a:p>
        </p:txBody>
      </p:sp>
    </p:spTree>
    <p:extLst>
      <p:ext uri="{BB962C8B-B14F-4D97-AF65-F5344CB8AC3E}">
        <p14:creationId xmlns:p14="http://schemas.microsoft.com/office/powerpoint/2010/main" val="4085930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3" grpId="0" animBg="1"/>
      <p:bldP spid="71684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082" name="Picture 2" descr="musk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6000" y="446089"/>
            <a:ext cx="7620000" cy="5965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6083" name="TextBox 1"/>
          <p:cNvSpPr txBox="1">
            <a:spLocks noChangeArrowheads="1"/>
          </p:cNvSpPr>
          <p:nvPr/>
        </p:nvSpPr>
        <p:spPr bwMode="auto">
          <a:xfrm>
            <a:off x="2286001" y="6416675"/>
            <a:ext cx="89928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Silicosis</a:t>
            </a:r>
          </a:p>
        </p:txBody>
      </p:sp>
    </p:spTree>
    <p:extLst>
      <p:ext uri="{BB962C8B-B14F-4D97-AF65-F5344CB8AC3E}">
        <p14:creationId xmlns:p14="http://schemas.microsoft.com/office/powerpoint/2010/main" val="88061072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1780823" y="234244"/>
            <a:ext cx="7772400" cy="762000"/>
          </a:xfrm>
        </p:spPr>
        <p:txBody>
          <a:bodyPr>
            <a:normAutofit fontScale="90000"/>
          </a:bodyPr>
          <a:lstStyle/>
          <a:p>
            <a:r>
              <a:rPr lang="en-GB" sz="3600" dirty="0"/>
              <a:t>Flint </a:t>
            </a:r>
            <a:r>
              <a:rPr lang="en-GB" sz="3600" dirty="0" err="1"/>
              <a:t>knappers</a:t>
            </a:r>
            <a:r>
              <a:rPr lang="en-GB" sz="3600" dirty="0"/>
              <a:t> continued to practice their craft at Brandon, Suffolk, well into the 20th century</a:t>
            </a:r>
          </a:p>
        </p:txBody>
      </p:sp>
      <p:pic>
        <p:nvPicPr>
          <p:cNvPr id="47107" name="Picture 3" descr="musk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43200" y="1905001"/>
            <a:ext cx="6629400" cy="4748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07237863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>
          <a:xfrm>
            <a:off x="1377243" y="189089"/>
            <a:ext cx="8545689" cy="609600"/>
          </a:xfrm>
        </p:spPr>
        <p:txBody>
          <a:bodyPr>
            <a:normAutofit/>
          </a:bodyPr>
          <a:lstStyle/>
          <a:p>
            <a:r>
              <a:rPr lang="en-GB" sz="3600" dirty="0"/>
              <a:t>Flint mining also survived into the 20</a:t>
            </a:r>
            <a:r>
              <a:rPr lang="en-GB" sz="3600" baseline="30000" dirty="0"/>
              <a:t>th</a:t>
            </a:r>
            <a:r>
              <a:rPr lang="en-GB" sz="3600" dirty="0"/>
              <a:t> C</a:t>
            </a:r>
          </a:p>
        </p:txBody>
      </p:sp>
      <p:pic>
        <p:nvPicPr>
          <p:cNvPr id="48131" name="Picture 3" descr="mine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87637" y="798689"/>
            <a:ext cx="4362450" cy="579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32" name="Picture 4" descr="mine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72201" y="1676400"/>
            <a:ext cx="3971925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473291873"/>
      </p:ext>
    </p:extLst>
  </p:cSld>
  <p:clrMapOvr>
    <a:masterClrMapping/>
  </p:clrMapOvr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162F33"/>
      </a:dk2>
      <a:lt2>
        <a:srgbClr val="EAF0E0"/>
      </a:lt2>
      <a:accent1>
        <a:srgbClr val="50B4C8"/>
      </a:accent1>
      <a:accent2>
        <a:srgbClr val="A8B97F"/>
      </a:accent2>
      <a:accent3>
        <a:srgbClr val="9B9256"/>
      </a:accent3>
      <a:accent4>
        <a:srgbClr val="657689"/>
      </a:accent4>
      <a:accent5>
        <a:srgbClr val="7A855D"/>
      </a:accent5>
      <a:accent6>
        <a:srgbClr val="84AC9D"/>
      </a:accent6>
      <a:hlink>
        <a:srgbClr val="2370CD"/>
      </a:hlink>
      <a:folHlink>
        <a:srgbClr val="877589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79CFCA13-9412-4290-BB4B-85112F88857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TM03457491[[fn=Metropolitan]]</Template>
  <TotalTime>26</TotalTime>
  <Words>678</Words>
  <Application>Microsoft Office PowerPoint</Application>
  <PresentationFormat>Widescreen</PresentationFormat>
  <Paragraphs>75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8" baseType="lpstr">
      <vt:lpstr>Arial</vt:lpstr>
      <vt:lpstr>Calibri Light</vt:lpstr>
      <vt:lpstr>Metropolitan</vt:lpstr>
      <vt:lpstr>Stone tools (3)</vt:lpstr>
      <vt:lpstr>Neolithic c. 6 kya to 3.8 kya</vt:lpstr>
      <vt:lpstr>What can you do with stone 2? - Tools and stone are exchanged in trade</vt:lpstr>
      <vt:lpstr>Arrowheads from the Scandinavian Neolithic</vt:lpstr>
      <vt:lpstr>PowerPoint Presentation</vt:lpstr>
      <vt:lpstr>PowerPoint Presentation</vt:lpstr>
      <vt:lpstr>Beginnings of metalurgy</vt:lpstr>
      <vt:lpstr>Bronze Age c. 3,800 to 2,800 ya </vt:lpstr>
      <vt:lpstr>In the new world</vt:lpstr>
      <vt:lpstr>In Ancient Egypt even</vt:lpstr>
      <vt:lpstr>Where would Prehistoric people have got their stone and especially flint from?</vt:lpstr>
      <vt:lpstr>Glacial outwash and till</vt:lpstr>
      <vt:lpstr>Outcrops of suitable rock</vt:lpstr>
      <vt:lpstr>PowerPoint Presentation</vt:lpstr>
      <vt:lpstr>Mining as at Harrow Hill, Sussex</vt:lpstr>
      <vt:lpstr>Reconstruction of one of the shafts at the Neolithic flint mining complex of Grimes Graves, East Anglia</vt:lpstr>
      <vt:lpstr>What can you do with stone 1? - Tools are made to be used</vt:lpstr>
      <vt:lpstr>What can you do with stone 3? - Tools and other stone artefacts can be symbolic</vt:lpstr>
      <vt:lpstr>New Guinea For use in public ceremonies such as weddings and funerals</vt:lpstr>
      <vt:lpstr>What can you do with stone 4? - Stone of course can be used to build with</vt:lpstr>
      <vt:lpstr>PowerPoint Presentation</vt:lpstr>
      <vt:lpstr>Flint knappers gets a new lease of life</vt:lpstr>
      <vt:lpstr>PowerPoint Presentation</vt:lpstr>
      <vt:lpstr>Flint knappers continued to practice their craft at Brandon, Suffolk, well into the 20th century</vt:lpstr>
      <vt:lpstr>Flint mining also survived into the 20th C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Stone tools (2)</dc:title>
  <dc:creator>Martin Bates</dc:creator>
  <cp:lastModifiedBy>Martin Bates</cp:lastModifiedBy>
  <cp:revision>6</cp:revision>
  <dcterms:created xsi:type="dcterms:W3CDTF">2015-01-21T11:51:41Z</dcterms:created>
  <dcterms:modified xsi:type="dcterms:W3CDTF">2018-01-29T19:42:57Z</dcterms:modified>
</cp:coreProperties>
</file>