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76" r:id="rId3"/>
    <p:sldId id="257" r:id="rId4"/>
    <p:sldId id="260" r:id="rId5"/>
    <p:sldId id="261" r:id="rId6"/>
    <p:sldId id="264" r:id="rId7"/>
    <p:sldId id="265" r:id="rId8"/>
    <p:sldId id="262" r:id="rId9"/>
    <p:sldId id="263" r:id="rId10"/>
    <p:sldId id="266" r:id="rId11"/>
    <p:sldId id="267" r:id="rId12"/>
    <p:sldId id="268" r:id="rId13"/>
    <p:sldId id="269" r:id="rId14"/>
    <p:sldId id="270" r:id="rId15"/>
    <p:sldId id="271" r:id="rId16"/>
    <p:sldId id="272" r:id="rId17"/>
    <p:sldId id="273" r:id="rId18"/>
    <p:sldId id="274" r:id="rId19"/>
    <p:sldId id="275" r:id="rId20"/>
    <p:sldId id="277"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3AD5F6-C45F-4A61-B791-4EEDC70065A8}" v="1" dt="2022-04-14T07:52:53.9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2" d="100"/>
          <a:sy n="92" d="100"/>
        </p:scale>
        <p:origin x="466"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mbrino Skarlett" userId="95e5bb71696b9051" providerId="LiveId" clId="{1A3AD5F6-C45F-4A61-B791-4EEDC70065A8}"/>
    <pc:docChg chg="custSel modSld">
      <pc:chgData name="Lambrino Skarlett" userId="95e5bb71696b9051" providerId="LiveId" clId="{1A3AD5F6-C45F-4A61-B791-4EEDC70065A8}" dt="2022-04-14T07:53:01.733" v="10" actId="1076"/>
      <pc:docMkLst>
        <pc:docMk/>
      </pc:docMkLst>
      <pc:sldChg chg="addSp delSp modSp mod modClrScheme chgLayout">
        <pc:chgData name="Lambrino Skarlett" userId="95e5bb71696b9051" providerId="LiveId" clId="{1A3AD5F6-C45F-4A61-B791-4EEDC70065A8}" dt="2022-04-14T07:53:01.733" v="10" actId="1076"/>
        <pc:sldMkLst>
          <pc:docMk/>
          <pc:sldMk cId="0" sldId="256"/>
        </pc:sldMkLst>
        <pc:spChg chg="mod ord">
          <ac:chgData name="Lambrino Skarlett" userId="95e5bb71696b9051" providerId="LiveId" clId="{1A3AD5F6-C45F-4A61-B791-4EEDC70065A8}" dt="2022-04-14T07:52:11.842" v="2" actId="700"/>
          <ac:spMkLst>
            <pc:docMk/>
            <pc:sldMk cId="0" sldId="256"/>
            <ac:spMk id="2" creationId="{00000000-0000-0000-0000-000000000000}"/>
          </ac:spMkLst>
        </pc:spChg>
        <pc:spChg chg="add del mod ord">
          <ac:chgData name="Lambrino Skarlett" userId="95e5bb71696b9051" providerId="LiveId" clId="{1A3AD5F6-C45F-4A61-B791-4EEDC70065A8}" dt="2022-04-14T07:52:11.842" v="2" actId="700"/>
          <ac:spMkLst>
            <pc:docMk/>
            <pc:sldMk cId="0" sldId="256"/>
            <ac:spMk id="3" creationId="{42CACAE8-7673-4F5D-BE65-92799E88B477}"/>
          </ac:spMkLst>
        </pc:spChg>
        <pc:spChg chg="add del mod ord">
          <ac:chgData name="Lambrino Skarlett" userId="95e5bb71696b9051" providerId="LiveId" clId="{1A3AD5F6-C45F-4A61-B791-4EEDC70065A8}" dt="2022-04-14T07:52:11.842" v="2" actId="700"/>
          <ac:spMkLst>
            <pc:docMk/>
            <pc:sldMk cId="0" sldId="256"/>
            <ac:spMk id="4" creationId="{976403D7-8F17-4D2F-9291-865E73A0CAAA}"/>
          </ac:spMkLst>
        </pc:spChg>
        <pc:spChg chg="add del mod ord">
          <ac:chgData name="Lambrino Skarlett" userId="95e5bb71696b9051" providerId="LiveId" clId="{1A3AD5F6-C45F-4A61-B791-4EEDC70065A8}" dt="2022-04-14T07:52:11.842" v="2" actId="700"/>
          <ac:spMkLst>
            <pc:docMk/>
            <pc:sldMk cId="0" sldId="256"/>
            <ac:spMk id="5" creationId="{E75972E3-F746-4779-B9F1-984317625B6A}"/>
          </ac:spMkLst>
        </pc:spChg>
        <pc:spChg chg="add del mod ord">
          <ac:chgData name="Lambrino Skarlett" userId="95e5bb71696b9051" providerId="LiveId" clId="{1A3AD5F6-C45F-4A61-B791-4EEDC70065A8}" dt="2022-04-14T07:52:11.842" v="2" actId="700"/>
          <ac:spMkLst>
            <pc:docMk/>
            <pc:sldMk cId="0" sldId="256"/>
            <ac:spMk id="6" creationId="{CA3090BA-B16E-4FAD-A222-230C1CCD5036}"/>
          </ac:spMkLst>
        </pc:spChg>
        <pc:spChg chg="add mod ord">
          <ac:chgData name="Lambrino Skarlett" userId="95e5bb71696b9051" providerId="LiveId" clId="{1A3AD5F6-C45F-4A61-B791-4EEDC70065A8}" dt="2022-04-14T07:52:36.281" v="8" actId="27636"/>
          <ac:spMkLst>
            <pc:docMk/>
            <pc:sldMk cId="0" sldId="256"/>
            <ac:spMk id="7" creationId="{DB2F2673-3F34-44B1-AAFF-375D7BFA761F}"/>
          </ac:spMkLst>
        </pc:spChg>
        <pc:spChg chg="add del mod ord">
          <ac:chgData name="Lambrino Skarlett" userId="95e5bb71696b9051" providerId="LiveId" clId="{1A3AD5F6-C45F-4A61-B791-4EEDC70065A8}" dt="2022-04-14T07:52:53.998" v="9"/>
          <ac:spMkLst>
            <pc:docMk/>
            <pc:sldMk cId="0" sldId="256"/>
            <ac:spMk id="8" creationId="{E3992C1D-798B-46BF-A624-88158D9EA2FF}"/>
          </ac:spMkLst>
        </pc:spChg>
        <pc:picChg chg="add mod">
          <ac:chgData name="Lambrino Skarlett" userId="95e5bb71696b9051" providerId="LiveId" clId="{1A3AD5F6-C45F-4A61-B791-4EEDC70065A8}" dt="2022-04-14T07:53:01.733" v="10" actId="1076"/>
          <ac:picMkLst>
            <pc:docMk/>
            <pc:sldMk cId="0" sldId="256"/>
            <ac:picMk id="9" creationId="{592191D1-AB1A-40CB-8E80-10A6A5F6200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5C5E31A-65E7-4954-B034-2A940969CC9E}" type="datetimeFigureOut">
              <a:rPr lang="en-US" smtClean="0"/>
              <a:t>4/14/2022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53E718C-77FF-4228-BF82-CC954A578874}"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overall work will proceed by following Duckworth's Grit book. Therefore, the aim of the report is to conduct a CRAAP test for the DIKW research that is based on Grit perseverance and passion for long-term goals. </a:t>
            </a:r>
          </a:p>
          <a:p>
            <a:r>
              <a:rPr lang="en-GB" sz="1200" kern="1200" dirty="0">
                <a:solidFill>
                  <a:schemeClr val="tx1"/>
                </a:solidFill>
                <a:latin typeface="+mn-lt"/>
                <a:ea typeface="+mn-ea"/>
                <a:cs typeface="+mn-cs"/>
              </a:rPr>
              <a:t>Duckworth's Grit is the current topic of self-help used by academic and business leaders. Duckworth is a professor at the University of Pennsylvania in the department of psychology as well as a leading researcher in some specific areas like the success and achievement of individuals. The professor and leader started to wonder what the differences between failure are and success is as well as what the differentiating factors are. Duckworth wanted to determine </a:t>
            </a:r>
            <a:r>
              <a:rPr lang="en-GB" sz="1200" b="1" i="1" kern="1200" dirty="0">
                <a:solidFill>
                  <a:schemeClr val="tx1"/>
                </a:solidFill>
                <a:latin typeface="+mn-lt"/>
                <a:ea typeface="+mn-ea"/>
                <a:cs typeface="+mn-cs"/>
              </a:rPr>
              <a:t>“if grit was a factor in defining why some cadets with innate talent are unsuccessful during basic cadet training generally referred to as Beast Barracks”.    </a:t>
            </a: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53E718C-77FF-4228-BF82-CC954A578874}" type="slidenum">
              <a:rPr lang="en-GB" smtClean="0"/>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Here some studies raised their voice over whether grit is real or not. It just might be that the essentiality for passion and perseverance is more significant compared to the individual's mere talent. Just like other self-help books, Grit's concept is strong in the respect of circumstantial stories and light on quantitative evidence. For increasing the retention of the students, the faculties are required to create a growth-centric environment to foster a growth mindset and grit. In order to develop a grit and growth mindset, the faculty can adopt any strategies.  On the contrary, the Grit scale was developed to measure the characteristics of grit. Grit is the characteristic that is introduced to help the higher education students change their concepts and perceptions and to fix intelligence (</a:t>
            </a:r>
            <a:r>
              <a:rPr lang="en-GB" sz="1200" kern="1200" dirty="0" err="1">
                <a:solidFill>
                  <a:schemeClr val="tx1"/>
                </a:solidFill>
                <a:latin typeface="+mn-lt"/>
                <a:ea typeface="+mn-ea"/>
                <a:cs typeface="+mn-cs"/>
              </a:rPr>
              <a:t>Direito</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2021). </a:t>
            </a:r>
          </a:p>
          <a:p>
            <a:r>
              <a:rPr lang="en-GB" sz="1200" kern="1200" dirty="0">
                <a:solidFill>
                  <a:schemeClr val="tx1"/>
                </a:solidFill>
                <a:latin typeface="+mn-lt"/>
                <a:ea typeface="+mn-ea"/>
                <a:cs typeface="+mn-cs"/>
              </a:rPr>
              <a:t>Grit is the "tenacity and perseverance to pursue a specific goal against opposition." Grit is applicable in numerous areas, such as a life-long pursuit of personal goals, school, sports or work. This idea can be applied to people who suffer from depression as well. This topic could be expanded on further by discussing how people with depression can become gritty through different things that they need to do in order to overcome their depression (</a:t>
            </a:r>
            <a:r>
              <a:rPr lang="en-GB" sz="1200" kern="1200" dirty="0" err="1">
                <a:solidFill>
                  <a:schemeClr val="tx1"/>
                </a:solidFill>
                <a:latin typeface="+mn-lt"/>
                <a:ea typeface="+mn-ea"/>
                <a:cs typeface="+mn-cs"/>
              </a:rPr>
              <a:t>Priyohadi</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2019).</a:t>
            </a:r>
          </a:p>
          <a:p>
            <a:endParaRPr lang="en-GB" dirty="0"/>
          </a:p>
        </p:txBody>
      </p:sp>
      <p:sp>
        <p:nvSpPr>
          <p:cNvPr id="4" name="Slide Number Placeholder 3"/>
          <p:cNvSpPr>
            <a:spLocks noGrp="1"/>
          </p:cNvSpPr>
          <p:nvPr>
            <p:ph type="sldNum" sz="quarter" idx="10"/>
          </p:nvPr>
        </p:nvSpPr>
        <p:spPr/>
        <p:txBody>
          <a:bodyPr/>
          <a:lstStyle/>
          <a:p>
            <a:fld id="{853E718C-77FF-4228-BF82-CC954A578874}" type="slidenum">
              <a:rPr lang="en-GB" smtClean="0"/>
              <a:t>5</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In this case, the individuals who faced problems or challenges or had setbacks, have two options. Option one is to quit the game and option two stays in the game to face adversity and challenges head-on (Park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2020). There are two possibilities; one the individual who quit the game is unsuccessful or failed, and two keep trying by staying in the game until attaining the success. </a:t>
            </a:r>
          </a:p>
          <a:p>
            <a:r>
              <a:rPr lang="en-GB" sz="1200" kern="1200" dirty="0">
                <a:solidFill>
                  <a:schemeClr val="tx1"/>
                </a:solidFill>
                <a:latin typeface="+mn-lt"/>
                <a:ea typeface="+mn-ea"/>
                <a:cs typeface="+mn-cs"/>
              </a:rPr>
              <a:t>However, Duckworth does not suggest a conceptual way to establish grit in people and does not even provide strong proof in support of her assertions. Therefore it can be stated that despite providing better evidence for grit, Duckworth is unsuccessful to provide an effective concept as there needs to conduct more research on grit. </a:t>
            </a:r>
          </a:p>
          <a:p>
            <a:r>
              <a:rPr lang="en-GB" sz="1200" kern="1200" dirty="0">
                <a:solidFill>
                  <a:schemeClr val="tx1"/>
                </a:solidFill>
                <a:latin typeface="+mn-lt"/>
                <a:ea typeface="+mn-ea"/>
                <a:cs typeface="+mn-cs"/>
              </a:rPr>
              <a:t>Students who know to value effort are with a growth mindset. Also, the students with intelligence are inherent and unchangeable, do not need to give more effort to achieve success and have a constant mindset. The idea behind a growth mindset in the academic field relies on Duckworth's grit concept. In the colleges where online learning is applicable, students often give up or drop out sometimes even without warning (</a:t>
            </a:r>
            <a:r>
              <a:rPr lang="en-GB" sz="1200" kern="1200" dirty="0" err="1">
                <a:solidFill>
                  <a:schemeClr val="tx1"/>
                </a:solidFill>
                <a:latin typeface="+mn-lt"/>
                <a:ea typeface="+mn-ea"/>
                <a:cs typeface="+mn-cs"/>
              </a:rPr>
              <a:t>Buskirk</a:t>
            </a:r>
            <a:r>
              <a:rPr lang="en-GB" sz="1200" kern="1200" dirty="0">
                <a:solidFill>
                  <a:schemeClr val="tx1"/>
                </a:solidFill>
                <a:latin typeface="+mn-lt"/>
                <a:ea typeface="+mn-ea"/>
                <a:cs typeface="+mn-cs"/>
              </a:rPr>
              <a:t>-Cohen and Plants, 2019). </a:t>
            </a:r>
            <a:endParaRPr lang="en-GB" dirty="0"/>
          </a:p>
        </p:txBody>
      </p:sp>
      <p:sp>
        <p:nvSpPr>
          <p:cNvPr id="4" name="Slide Number Placeholder 3"/>
          <p:cNvSpPr>
            <a:spLocks noGrp="1"/>
          </p:cNvSpPr>
          <p:nvPr>
            <p:ph type="sldNum" sz="quarter" idx="10"/>
          </p:nvPr>
        </p:nvSpPr>
        <p:spPr/>
        <p:txBody>
          <a:bodyPr/>
          <a:lstStyle/>
          <a:p>
            <a:fld id="{853E718C-77FF-4228-BF82-CC954A578874}" type="slidenum">
              <a:rPr lang="en-GB" smtClean="0"/>
              <a:t>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Duckworth offers no shortcut to achieving success in academic or business settings. Success is more likely to be related to determination and passion rather than the individual's talent. Passion and determination are closely focused on the premise of</a:t>
            </a:r>
            <a:r>
              <a:rPr lang="en-GB" sz="1200" b="1" i="1" kern="1200" dirty="0">
                <a:solidFill>
                  <a:schemeClr val="tx1"/>
                </a:solidFill>
                <a:latin typeface="+mn-lt"/>
                <a:ea typeface="+mn-ea"/>
                <a:cs typeface="+mn-cs"/>
              </a:rPr>
              <a:t> “Malcolm </a:t>
            </a:r>
            <a:r>
              <a:rPr lang="en-GB" sz="1200" b="1" i="1" kern="1200" dirty="0" err="1">
                <a:solidFill>
                  <a:schemeClr val="tx1"/>
                </a:solidFill>
                <a:latin typeface="+mn-lt"/>
                <a:ea typeface="+mn-ea"/>
                <a:cs typeface="+mn-cs"/>
              </a:rPr>
              <a:t>Gladwell</a:t>
            </a:r>
            <a:r>
              <a:rPr lang="en-GB" sz="1200" b="1" i="1" kern="1200" dirty="0">
                <a:solidFill>
                  <a:schemeClr val="tx1"/>
                </a:solidFill>
                <a:latin typeface="+mn-lt"/>
                <a:ea typeface="+mn-ea"/>
                <a:cs typeface="+mn-cs"/>
              </a:rPr>
              <a:t> in Outliers: The Story of Success that successful individuals often put in 10,000 hours to get good at anything” </a:t>
            </a:r>
            <a:r>
              <a:rPr lang="en-GB" sz="1200" kern="1200" dirty="0">
                <a:solidFill>
                  <a:schemeClr val="tx1"/>
                </a:solidFill>
                <a:latin typeface="+mn-lt"/>
                <a:ea typeface="+mn-ea"/>
                <a:cs typeface="+mn-cs"/>
              </a:rPr>
              <a:t>(</a:t>
            </a:r>
            <a:r>
              <a:rPr lang="en-GB" sz="1200" kern="1200" dirty="0" err="1">
                <a:solidFill>
                  <a:schemeClr val="tx1"/>
                </a:solidFill>
                <a:latin typeface="+mn-lt"/>
                <a:ea typeface="+mn-ea"/>
                <a:cs typeface="+mn-cs"/>
              </a:rPr>
              <a:t>Jachimowicz</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2018)</a:t>
            </a:r>
            <a:r>
              <a:rPr lang="en-GB" sz="1200" b="1" i="1" kern="1200" dirty="0">
                <a:solidFill>
                  <a:schemeClr val="tx1"/>
                </a:solidFill>
                <a:latin typeface="+mn-lt"/>
                <a:ea typeface="+mn-ea"/>
                <a:cs typeface="+mn-cs"/>
              </a:rPr>
              <a:t>. </a:t>
            </a:r>
            <a:r>
              <a:rPr lang="en-GB" sz="1200" kern="1200" dirty="0">
                <a:solidFill>
                  <a:schemeClr val="tx1"/>
                </a:solidFill>
                <a:latin typeface="+mn-lt"/>
                <a:ea typeface="+mn-ea"/>
                <a:cs typeface="+mn-cs"/>
              </a:rPr>
              <a:t>With respect to </a:t>
            </a:r>
            <a:r>
              <a:rPr lang="en-GB" sz="1200" kern="1200" dirty="0" err="1">
                <a:solidFill>
                  <a:schemeClr val="tx1"/>
                </a:solidFill>
                <a:latin typeface="+mn-lt"/>
                <a:ea typeface="+mn-ea"/>
                <a:cs typeface="+mn-cs"/>
              </a:rPr>
              <a:t>Gladwell</a:t>
            </a:r>
            <a:r>
              <a:rPr lang="en-GB" sz="1200" kern="1200" dirty="0">
                <a:solidFill>
                  <a:schemeClr val="tx1"/>
                </a:solidFill>
                <a:latin typeface="+mn-lt"/>
                <a:ea typeface="+mn-ea"/>
                <a:cs typeface="+mn-cs"/>
              </a:rPr>
              <a:t>, Duckworth moreover argued that it takes determination and effort to attain success and not mere individual talent. According to Duckworth's opinion, talented individuals often become unsuccessful due to a shortage of grit and on the other hand, individuals with passion and perseverance are more likely to achieve success in a different way (Duckworth, 2016). Grit is neither fun nor glamorous, it requires sacrifice and personal commitment. Therefore to achieve success in life a student or learner needs to acquire stamina like a marathon runner. The individual with grit is also required to recognise that factors of unsuccessfulness are minor setbacks. </a:t>
            </a:r>
          </a:p>
          <a:p>
            <a:endParaRPr lang="en-GB" dirty="0"/>
          </a:p>
        </p:txBody>
      </p:sp>
      <p:sp>
        <p:nvSpPr>
          <p:cNvPr id="4" name="Slide Number Placeholder 3"/>
          <p:cNvSpPr>
            <a:spLocks noGrp="1"/>
          </p:cNvSpPr>
          <p:nvPr>
            <p:ph type="sldNum" sz="quarter" idx="10"/>
          </p:nvPr>
        </p:nvSpPr>
        <p:spPr/>
        <p:txBody>
          <a:bodyPr/>
          <a:lstStyle/>
          <a:p>
            <a:fld id="{853E718C-77FF-4228-BF82-CC954A578874}" type="slidenum">
              <a:rPr lang="en-GB" smtClean="0"/>
              <a:t>7</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After analysing and using the data of the first article it can be stated that the accuracy level of the provided information is high. The main purpose of the paper was to provide a foundation for the additional empirical research focusing on the relevant significant topic. Analysis of this paper highlights the integration of grit which is the main focus of this respective script. The survey conducted in this paper suggests that the group of students who attend online learning may cultivate maximised effort and success in assignments and projects given by the instructor.          </a:t>
            </a:r>
          </a:p>
          <a:p>
            <a:endParaRPr lang="en-GB" dirty="0"/>
          </a:p>
        </p:txBody>
      </p:sp>
      <p:sp>
        <p:nvSpPr>
          <p:cNvPr id="4" name="Slide Number Placeholder 3"/>
          <p:cNvSpPr>
            <a:spLocks noGrp="1"/>
          </p:cNvSpPr>
          <p:nvPr>
            <p:ph type="sldNum" sz="quarter" idx="10"/>
          </p:nvPr>
        </p:nvSpPr>
        <p:spPr/>
        <p:txBody>
          <a:bodyPr/>
          <a:lstStyle/>
          <a:p>
            <a:fld id="{853E718C-77FF-4228-BF82-CC954A578874}" type="slidenum">
              <a:rPr lang="en-GB" smtClean="0"/>
              <a:t>8</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findings of the second article moreover hold relevance for the engineering academic research however the studies in this area are still scarce. The research has shed light on the current state of research regarding grit and the interlinked in engineering education research through a systematic review. To assess grit and use Duckworth's Grit scale most of the reviewed paper has implemented quantitative methodologies. The key findings of this research are inconsistent for both the engineering education research and the conceptualisation of grit research.                                          </a:t>
            </a:r>
          </a:p>
          <a:p>
            <a:endParaRPr lang="en-GB" dirty="0"/>
          </a:p>
        </p:txBody>
      </p:sp>
      <p:sp>
        <p:nvSpPr>
          <p:cNvPr id="4" name="Slide Number Placeholder 3"/>
          <p:cNvSpPr>
            <a:spLocks noGrp="1"/>
          </p:cNvSpPr>
          <p:nvPr>
            <p:ph type="sldNum" sz="quarter" idx="10"/>
          </p:nvPr>
        </p:nvSpPr>
        <p:spPr/>
        <p:txBody>
          <a:bodyPr/>
          <a:lstStyle/>
          <a:p>
            <a:fld id="{853E718C-77FF-4228-BF82-CC954A578874}" type="slidenum">
              <a:rPr lang="en-GB" smtClean="0"/>
              <a:t>9</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From the above figure, it has been observed that almost 59% of the students have a good understanding of Duckworth's grit while 41% still doubt terms of understanding grit. Therefore, the students require more depth knowledge of this topic and here the faculties need to conduct more classes for those particular students.    </a:t>
            </a:r>
          </a:p>
          <a:p>
            <a:endParaRPr lang="en-GB" dirty="0"/>
          </a:p>
        </p:txBody>
      </p:sp>
      <p:sp>
        <p:nvSpPr>
          <p:cNvPr id="4" name="Slide Number Placeholder 3"/>
          <p:cNvSpPr>
            <a:spLocks noGrp="1"/>
          </p:cNvSpPr>
          <p:nvPr>
            <p:ph type="sldNum" sz="quarter" idx="10"/>
          </p:nvPr>
        </p:nvSpPr>
        <p:spPr/>
        <p:txBody>
          <a:bodyPr/>
          <a:lstStyle/>
          <a:p>
            <a:fld id="{853E718C-77FF-4228-BF82-CC954A578874}" type="slidenum">
              <a:rPr lang="en-GB" smtClean="0"/>
              <a:t>14</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response to this particular question, 76% of the students raised their hand for the "Yes" option. Therefore, only 24% of the total participating students understood the topic well and the rest of them have not yet gained a better knowledge of it. The faculties need to look into this factor to clear out the concept of that 76% of students.    </a:t>
            </a:r>
          </a:p>
          <a:p>
            <a:endParaRPr lang="en-GB" dirty="0"/>
          </a:p>
        </p:txBody>
      </p:sp>
      <p:sp>
        <p:nvSpPr>
          <p:cNvPr id="4" name="Slide Number Placeholder 3"/>
          <p:cNvSpPr>
            <a:spLocks noGrp="1"/>
          </p:cNvSpPr>
          <p:nvPr>
            <p:ph type="sldNum" sz="quarter" idx="10"/>
          </p:nvPr>
        </p:nvSpPr>
        <p:spPr/>
        <p:txBody>
          <a:bodyPr/>
          <a:lstStyle/>
          <a:p>
            <a:fld id="{853E718C-77FF-4228-BF82-CC954A578874}" type="slidenum">
              <a:rPr lang="en-GB" smtClean="0"/>
              <a:t>15</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From this figure, it can be noticed that 53% of the participating students have benefited from the class where the grit concept was discussed. It means the rest of the students did not benefit from this class or did not implement this concept properly in their life.    </a:t>
            </a:r>
          </a:p>
          <a:p>
            <a:endParaRPr lang="en-GB" dirty="0"/>
          </a:p>
        </p:txBody>
      </p:sp>
      <p:sp>
        <p:nvSpPr>
          <p:cNvPr id="4" name="Slide Number Placeholder 3"/>
          <p:cNvSpPr>
            <a:spLocks noGrp="1"/>
          </p:cNvSpPr>
          <p:nvPr>
            <p:ph type="sldNum" sz="quarter" idx="10"/>
          </p:nvPr>
        </p:nvSpPr>
        <p:spPr/>
        <p:txBody>
          <a:bodyPr/>
          <a:lstStyle/>
          <a:p>
            <a:fld id="{853E718C-77FF-4228-BF82-CC954A578874}" type="slidenum">
              <a:rPr lang="en-GB" smtClean="0"/>
              <a:t>16</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Here, the students were asked if they think that researchers need to do more in-depth research on grit. In response to this 88% of the participating students opined that they want more explanatory research on Duckworth's grit. However, 12% of them stated that they did not feel the requirement for more detailed research, the research will consider the perception of the majority.    </a:t>
            </a:r>
          </a:p>
          <a:p>
            <a:endParaRPr lang="en-GB" dirty="0"/>
          </a:p>
        </p:txBody>
      </p:sp>
      <p:sp>
        <p:nvSpPr>
          <p:cNvPr id="4" name="Slide Number Placeholder 3"/>
          <p:cNvSpPr>
            <a:spLocks noGrp="1"/>
          </p:cNvSpPr>
          <p:nvPr>
            <p:ph type="sldNum" sz="quarter" idx="10"/>
          </p:nvPr>
        </p:nvSpPr>
        <p:spPr/>
        <p:txBody>
          <a:bodyPr/>
          <a:lstStyle/>
          <a:p>
            <a:fld id="{853E718C-77FF-4228-BF82-CC954A578874}" type="slidenum">
              <a:rPr lang="en-GB" smtClean="0"/>
              <a:t>17</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primary research survey has been done on 17 students of the university. From the result of this research, it has been known that Although most of the students have understood grit well majority of the students have problems understanding the depth of grit. From this survey also it can be observed that the students want more exp[</a:t>
            </a:r>
            <a:r>
              <a:rPr lang="en-GB" sz="1200" kern="1200" dirty="0" err="1">
                <a:solidFill>
                  <a:schemeClr val="tx1"/>
                </a:solidFill>
                <a:latin typeface="+mn-lt"/>
                <a:ea typeface="+mn-ea"/>
                <a:cs typeface="+mn-cs"/>
              </a:rPr>
              <a:t>alnation</a:t>
            </a:r>
            <a:r>
              <a:rPr lang="en-GB" sz="1200" kern="1200" dirty="0">
                <a:solidFill>
                  <a:schemeClr val="tx1"/>
                </a:solidFill>
                <a:latin typeface="+mn-lt"/>
                <a:ea typeface="+mn-ea"/>
                <a:cs typeface="+mn-cs"/>
              </a:rPr>
              <a:t> on this particular concept. The secondary research focuses on the main two articles. Finally, it can be concluded that grit is a helpful framework for the students who are with a growth mindset. For better understanding, the faculties are required to conduct more classes on this particular topic. </a:t>
            </a:r>
            <a:endParaRPr lang="en-GB" b="1" dirty="0"/>
          </a:p>
        </p:txBody>
      </p:sp>
      <p:sp>
        <p:nvSpPr>
          <p:cNvPr id="4" name="Slide Number Placeholder 3"/>
          <p:cNvSpPr>
            <a:spLocks noGrp="1"/>
          </p:cNvSpPr>
          <p:nvPr>
            <p:ph type="sldNum" sz="quarter" idx="10"/>
          </p:nvPr>
        </p:nvSpPr>
        <p:spPr/>
        <p:txBody>
          <a:bodyPr/>
          <a:lstStyle/>
          <a:p>
            <a:fld id="{853E718C-77FF-4228-BF82-CC954A578874}" type="slidenum">
              <a:rPr lang="en-GB" smtClean="0"/>
              <a:t>18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B79F15F-D40D-412B-AD96-F4BE63BB9D1B}" type="datetimeFigureOut">
              <a:rPr lang="en-US" smtClean="0"/>
              <a:t>4/14/2022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A8EC6A-CC6D-4952-B265-E6E8C395C5C9}"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79F15F-D40D-412B-AD96-F4BE63BB9D1B}" type="datetimeFigureOut">
              <a:rPr lang="en-US" smtClean="0"/>
              <a:t>4/14/2022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A8EC6A-CC6D-4952-B265-E6E8C395C5C9}"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79F15F-D40D-412B-AD96-F4BE63BB9D1B}" type="datetimeFigureOut">
              <a:rPr lang="en-US" smtClean="0"/>
              <a:t>4/14/2022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A8EC6A-CC6D-4952-B265-E6E8C395C5C9}"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B79F15F-D40D-412B-AD96-F4BE63BB9D1B}" type="datetimeFigureOut">
              <a:rPr lang="en-US" smtClean="0"/>
              <a:t>4/14/2022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A8EC6A-CC6D-4952-B265-E6E8C395C5C9}"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B79F15F-D40D-412B-AD96-F4BE63BB9D1B}" type="datetimeFigureOut">
              <a:rPr lang="en-US" smtClean="0"/>
              <a:t>4/14/2022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A8EC6A-CC6D-4952-B265-E6E8C395C5C9}"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B79F15F-D40D-412B-AD96-F4BE63BB9D1B}" type="datetimeFigureOut">
              <a:rPr lang="en-US" smtClean="0"/>
              <a:t>4/14/2022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A8EC6A-CC6D-4952-B265-E6E8C395C5C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79F15F-D40D-412B-AD96-F4BE63BB9D1B}" type="datetimeFigureOut">
              <a:rPr lang="en-US" smtClean="0"/>
              <a:t>4/14/2022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A8EC6A-CC6D-4952-B265-E6E8C395C5C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79F15F-D40D-412B-AD96-F4BE63BB9D1B}" type="datetimeFigureOut">
              <a:rPr lang="en-US" smtClean="0"/>
              <a:t>4/14/2022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A8EC6A-CC6D-4952-B265-E6E8C395C5C9}"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79F15F-D40D-412B-AD96-F4BE63BB9D1B}" type="datetimeFigureOut">
              <a:rPr lang="en-US" smtClean="0"/>
              <a:t>4/14/2022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A8EC6A-CC6D-4952-B265-E6E8C395C5C9}"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79F15F-D40D-412B-AD96-F4BE63BB9D1B}" type="datetimeFigureOut">
              <a:rPr lang="en-US" smtClean="0"/>
              <a:t>4/14/2022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A8EC6A-CC6D-4952-B265-E6E8C395C5C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79F15F-D40D-412B-AD96-F4BE63BB9D1B}" type="datetimeFigureOut">
              <a:rPr lang="en-US" smtClean="0"/>
              <a:t>4/14/2022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A8EC6A-CC6D-4952-B265-E6E8C395C5C9}"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58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79F15F-D40D-412B-AD96-F4BE63BB9D1B}" type="datetimeFigureOut">
              <a:rPr lang="en-US" smtClean="0"/>
              <a:t>4/14/2022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A8EC6A-CC6D-4952-B265-E6E8C395C5C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Times New Roman" pitchFamily="18" charset="0"/>
                <a:cs typeface="Times New Roman" pitchFamily="18" charset="0"/>
              </a:rPr>
              <a:t>Digital Skills and Research Methods</a:t>
            </a:r>
            <a:br>
              <a:rPr lang="en-GB" b="1" dirty="0">
                <a:latin typeface="Times New Roman" pitchFamily="18" charset="0"/>
                <a:cs typeface="Times New Roman" pitchFamily="18" charset="0"/>
              </a:rPr>
            </a:br>
            <a:br>
              <a:rPr lang="en-GB" dirty="0">
                <a:latin typeface="Times New Roman" pitchFamily="18" charset="0"/>
                <a:cs typeface="Times New Roman" pitchFamily="18" charset="0"/>
              </a:rPr>
            </a:br>
            <a:endParaRPr lang="en-GB" dirty="0">
              <a:latin typeface="Times New Roman" pitchFamily="18" charset="0"/>
              <a:cs typeface="Times New Roman" pitchFamily="18" charset="0"/>
            </a:endParaRPr>
          </a:p>
        </p:txBody>
      </p:sp>
      <p:sp>
        <p:nvSpPr>
          <p:cNvPr id="7" name="Content Placeholder 6">
            <a:extLst>
              <a:ext uri="{FF2B5EF4-FFF2-40B4-BE49-F238E27FC236}">
                <a16:creationId xmlns:a16="http://schemas.microsoft.com/office/drawing/2014/main" id="{DB2F2673-3F34-44B1-AAFF-375D7BFA761F}"/>
              </a:ext>
            </a:extLst>
          </p:cNvPr>
          <p:cNvSpPr>
            <a:spLocks noGrp="1"/>
          </p:cNvSpPr>
          <p:nvPr>
            <p:ph sz="half" idx="1"/>
          </p:nvPr>
        </p:nvSpPr>
        <p:spPr/>
        <p:txBody>
          <a:bodyPr>
            <a:normAutofit/>
          </a:bodyPr>
          <a:lstStyle/>
          <a:p>
            <a:r>
              <a:rPr lang="en-GB" sz="2000" b="1" dirty="0">
                <a:latin typeface="Verdana"/>
                <a:ea typeface="Verdana"/>
                <a:cs typeface="Times New Roman"/>
              </a:rPr>
              <a:t> </a:t>
            </a:r>
            <a:r>
              <a:rPr lang="en-GB" sz="2000" b="1" i="1" u="sng" dirty="0">
                <a:latin typeface="Verdana"/>
                <a:ea typeface="Verdana"/>
                <a:cs typeface="Times New Roman"/>
              </a:rPr>
              <a:t>Student name: </a:t>
            </a:r>
            <a:r>
              <a:rPr lang="en-GB" sz="2000" b="1" dirty="0">
                <a:latin typeface="Verdana"/>
                <a:ea typeface="Verdana"/>
                <a:cs typeface="Times New Roman"/>
              </a:rPr>
              <a:t>Bianca </a:t>
            </a:r>
            <a:r>
              <a:rPr lang="en-GB" sz="2000" b="1" dirty="0" err="1">
                <a:latin typeface="Verdana"/>
                <a:ea typeface="Verdana"/>
                <a:cs typeface="Times New Roman"/>
              </a:rPr>
              <a:t>Petronela</a:t>
            </a:r>
            <a:r>
              <a:rPr lang="en-GB" sz="2000" b="1" dirty="0">
                <a:latin typeface="Verdana"/>
                <a:ea typeface="Verdana"/>
                <a:cs typeface="Times New Roman"/>
              </a:rPr>
              <a:t> Lambrino</a:t>
            </a:r>
            <a:br>
              <a:rPr lang="en-GB" sz="2000" b="1" dirty="0">
                <a:latin typeface="Calibri" pitchFamily="34"/>
                <a:cs typeface="Times New Roman" pitchFamily="18"/>
              </a:rPr>
            </a:br>
            <a:r>
              <a:rPr lang="en-GB" sz="2000" b="1" dirty="0">
                <a:latin typeface="Calibri" pitchFamily="34"/>
                <a:cs typeface="Times New Roman" pitchFamily="18"/>
              </a:rPr>
              <a:t> </a:t>
            </a:r>
            <a:r>
              <a:rPr lang="en-GB" sz="2000" b="1" i="1" u="sng" dirty="0">
                <a:latin typeface="Calibri" pitchFamily="34"/>
                <a:cs typeface="Times New Roman" pitchFamily="18"/>
              </a:rPr>
              <a:t>    </a:t>
            </a:r>
            <a:r>
              <a:rPr lang="en-GB" sz="2000" b="1" i="1" u="sng" dirty="0">
                <a:latin typeface="Verdana"/>
                <a:ea typeface="Verdana"/>
                <a:cs typeface="Times New Roman"/>
              </a:rPr>
              <a:t>Student ID: </a:t>
            </a:r>
            <a:r>
              <a:rPr lang="en-GB" sz="2000" b="1" dirty="0">
                <a:latin typeface="Verdana"/>
                <a:ea typeface="Verdana"/>
                <a:cs typeface="Times New Roman"/>
              </a:rPr>
              <a:t>2017447</a:t>
            </a:r>
            <a:br>
              <a:rPr lang="en-GB" sz="2000" b="1" dirty="0">
                <a:latin typeface="Calibri" pitchFamily="34"/>
                <a:cs typeface="Times New Roman" pitchFamily="18"/>
              </a:rPr>
            </a:br>
            <a:r>
              <a:rPr lang="en-GB" sz="2000" b="1" dirty="0">
                <a:latin typeface="Calibri" pitchFamily="34"/>
                <a:cs typeface="Times New Roman" pitchFamily="18"/>
              </a:rPr>
              <a:t>     </a:t>
            </a:r>
            <a:r>
              <a:rPr lang="en-GB" sz="2000" b="1" i="1" u="sng" dirty="0">
                <a:latin typeface="Verdana"/>
                <a:ea typeface="Verdana"/>
                <a:cs typeface="Times New Roman"/>
              </a:rPr>
              <a:t>Module code: </a:t>
            </a:r>
            <a:r>
              <a:rPr lang="en-GB" sz="2000" b="1" dirty="0">
                <a:latin typeface="Verdana"/>
                <a:ea typeface="Verdana"/>
                <a:cs typeface="Times New Roman"/>
              </a:rPr>
              <a:t>BMSW 4003</a:t>
            </a:r>
            <a:br>
              <a:rPr lang="en-GB" sz="2000" b="1" dirty="0">
                <a:latin typeface="Calibri" pitchFamily="34"/>
                <a:cs typeface="Times New Roman" pitchFamily="18"/>
              </a:rPr>
            </a:br>
            <a:r>
              <a:rPr lang="en-GB" sz="2000" b="1" dirty="0">
                <a:latin typeface="Calibri" pitchFamily="34"/>
                <a:cs typeface="Times New Roman" pitchFamily="18"/>
              </a:rPr>
              <a:t>     </a:t>
            </a:r>
            <a:r>
              <a:rPr lang="en-GB" sz="2000" b="1" i="1" u="sng" dirty="0">
                <a:latin typeface="Verdana"/>
                <a:ea typeface="Verdana"/>
                <a:cs typeface="Times New Roman"/>
              </a:rPr>
              <a:t>Assignment section: </a:t>
            </a:r>
            <a:r>
              <a:rPr lang="en-GB" sz="2000" b="1" dirty="0">
                <a:latin typeface="Verdana"/>
                <a:ea typeface="Verdana"/>
                <a:cs typeface="Times New Roman"/>
              </a:rPr>
              <a:t>Digital skills and research method </a:t>
            </a:r>
            <a:br>
              <a:rPr lang="en-GB" sz="2000" b="1" dirty="0">
                <a:latin typeface="Calibri" pitchFamily="34"/>
                <a:cs typeface="Times New Roman" pitchFamily="18"/>
              </a:rPr>
            </a:br>
            <a:r>
              <a:rPr lang="en-GB" sz="2000" b="1" dirty="0">
                <a:latin typeface="Calibri" pitchFamily="34"/>
                <a:cs typeface="Times New Roman" pitchFamily="18"/>
              </a:rPr>
              <a:t>    </a:t>
            </a:r>
            <a:r>
              <a:rPr lang="en-GB" sz="2000" b="1" i="1" u="sng" dirty="0">
                <a:latin typeface="Calibri" pitchFamily="34"/>
                <a:cs typeface="Times New Roman" pitchFamily="18"/>
              </a:rPr>
              <a:t> </a:t>
            </a:r>
            <a:r>
              <a:rPr lang="en-GB" sz="2000" b="1" i="1" u="sng" dirty="0">
                <a:latin typeface="Verdana"/>
                <a:ea typeface="Verdana"/>
                <a:cs typeface="Times New Roman"/>
              </a:rPr>
              <a:t>Lecturer’s name: </a:t>
            </a:r>
            <a:r>
              <a:rPr lang="en-GB" sz="2000" b="1" dirty="0">
                <a:latin typeface="Verdana"/>
                <a:ea typeface="Verdana"/>
                <a:cs typeface="Times New Roman"/>
              </a:rPr>
              <a:t>Paul Rason </a:t>
            </a:r>
            <a:br>
              <a:rPr lang="en-GB" sz="2000" dirty="0">
                <a:latin typeface="Calibri" pitchFamily="34"/>
                <a:cs typeface="Times New Roman" pitchFamily="18"/>
              </a:rPr>
            </a:br>
            <a:endParaRPr lang="en-GB" sz="2000" dirty="0"/>
          </a:p>
        </p:txBody>
      </p:sp>
      <p:pic>
        <p:nvPicPr>
          <p:cNvPr id="9" name="Picture 10">
            <a:extLst>
              <a:ext uri="{FF2B5EF4-FFF2-40B4-BE49-F238E27FC236}">
                <a16:creationId xmlns:a16="http://schemas.microsoft.com/office/drawing/2014/main" id="{592191D1-AB1A-40CB-8E80-10A6A5F6200F}"/>
              </a:ext>
            </a:extLst>
          </p:cNvPr>
          <p:cNvPicPr>
            <a:picLocks noGrp="1" noChangeAspect="1"/>
          </p:cNvPicPr>
          <p:nvPr>
            <p:ph sz="half" idx="2"/>
          </p:nvPr>
        </p:nvPicPr>
        <p:blipFill>
          <a:blip r:embed="rId2"/>
          <a:srcRect/>
          <a:stretch>
            <a:fillRect/>
          </a:stretch>
        </p:blipFill>
        <p:spPr>
          <a:xfrm>
            <a:off x="4648200" y="1295400"/>
            <a:ext cx="4038600" cy="3937635"/>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Times New Roman" pitchFamily="18" charset="0"/>
                <a:cs typeface="Times New Roman" pitchFamily="18" charset="0"/>
              </a:rPr>
              <a:t>Table of Contents </a:t>
            </a:r>
          </a:p>
        </p:txBody>
      </p:sp>
      <p:sp>
        <p:nvSpPr>
          <p:cNvPr id="3" name="Content Placeholder 2"/>
          <p:cNvSpPr>
            <a:spLocks noGrp="1"/>
          </p:cNvSpPr>
          <p:nvPr>
            <p:ph idx="1"/>
          </p:nvPr>
        </p:nvSpPr>
        <p:spPr/>
        <p:txBody>
          <a:bodyPr>
            <a:normAutofit/>
          </a:bodyPr>
          <a:lstStyle/>
          <a:p>
            <a:pPr>
              <a:buNone/>
            </a:pPr>
            <a:r>
              <a:rPr lang="en-GB" sz="2800" b="1" dirty="0">
                <a:latin typeface="Times New Roman" pitchFamily="18" charset="0"/>
                <a:cs typeface="Times New Roman" pitchFamily="18" charset="0"/>
              </a:rPr>
              <a:t>Introduction………….Slide 3 </a:t>
            </a:r>
          </a:p>
          <a:p>
            <a:pPr>
              <a:buNone/>
            </a:pPr>
            <a:r>
              <a:rPr lang="en-GB" sz="2800" b="1" dirty="0">
                <a:latin typeface="Times New Roman" pitchFamily="18" charset="0"/>
                <a:cs typeface="Times New Roman" pitchFamily="18" charset="0"/>
              </a:rPr>
              <a:t>Research method……..Side 4-17 </a:t>
            </a:r>
          </a:p>
          <a:p>
            <a:pPr>
              <a:buNone/>
            </a:pPr>
            <a:r>
              <a:rPr lang="en-GB" sz="2800" b="1" dirty="0">
                <a:latin typeface="Times New Roman" pitchFamily="18" charset="0"/>
                <a:cs typeface="Times New Roman" pitchFamily="18" charset="0"/>
              </a:rPr>
              <a:t>Conclusion…………….Slide 18</a:t>
            </a:r>
          </a:p>
          <a:p>
            <a:pPr>
              <a:buNone/>
            </a:pPr>
            <a:r>
              <a:rPr lang="en-GB" sz="2800" b="1" dirty="0">
                <a:latin typeface="Times New Roman" pitchFamily="18" charset="0"/>
                <a:cs typeface="Times New Roman" pitchFamily="18" charset="0"/>
              </a:rPr>
              <a:t>Reference list and bibliography….Slide 19 </a:t>
            </a:r>
            <a:endParaRPr lang="en-GB" sz="2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Times New Roman" pitchFamily="18" charset="0"/>
                <a:cs typeface="Times New Roman" pitchFamily="18" charset="0"/>
              </a:rPr>
              <a:t>Introduction </a:t>
            </a:r>
            <a:br>
              <a:rPr lang="en-GB" b="1" dirty="0">
                <a:latin typeface="Times New Roman" pitchFamily="18" charset="0"/>
                <a:cs typeface="Times New Roman" pitchFamily="18" charset="0"/>
              </a:rPr>
            </a:b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114800" cy="4525963"/>
          </a:xfrm>
        </p:spPr>
        <p:txBody>
          <a:bodyPr>
            <a:normAutofit/>
          </a:bodyPr>
          <a:lstStyle/>
          <a:p>
            <a:pPr lvl="0" algn="just"/>
            <a:r>
              <a:rPr lang="en-GB" sz="1600" dirty="0">
                <a:latin typeface="Times New Roman" pitchFamily="18" charset="0"/>
                <a:cs typeface="Times New Roman" pitchFamily="18" charset="0"/>
              </a:rPr>
              <a:t>The respective report is going to produce a script for a BBC TV news report based on the DIKW research. </a:t>
            </a:r>
          </a:p>
          <a:p>
            <a:pPr lvl="0" algn="just"/>
            <a:r>
              <a:rPr lang="en-GB" sz="1600" dirty="0">
                <a:latin typeface="Times New Roman" pitchFamily="18" charset="0"/>
                <a:cs typeface="Times New Roman" pitchFamily="18" charset="0"/>
              </a:rPr>
              <a:t>The report will first shed light on the different research methods like secondary and primary research methods to discuss Duckworth’s grit.</a:t>
            </a:r>
          </a:p>
          <a:p>
            <a:pPr algn="just"/>
            <a:r>
              <a:rPr lang="en-GB" sz="1600" dirty="0">
                <a:latin typeface="Times New Roman" pitchFamily="18" charset="0"/>
                <a:cs typeface="Times New Roman" pitchFamily="18" charset="0"/>
              </a:rPr>
              <a:t>CRAAP test is the analysis of secondary data based on its currency, relevancy, authority, accuracy and purpose.</a:t>
            </a:r>
          </a:p>
          <a:p>
            <a:pPr lvl="0" algn="just">
              <a:buNone/>
            </a:pPr>
            <a:endParaRPr lang="en-GB" sz="1600" dirty="0">
              <a:latin typeface="Times New Roman" pitchFamily="18" charset="0"/>
              <a:cs typeface="Times New Roman" pitchFamily="18" charset="0"/>
            </a:endParaRPr>
          </a:p>
        </p:txBody>
      </p:sp>
      <p:pic>
        <p:nvPicPr>
          <p:cNvPr id="4" name="Picture 3" descr="download (2).jpg"/>
          <p:cNvPicPr>
            <a:picLocks noChangeAspect="1"/>
          </p:cNvPicPr>
          <p:nvPr/>
        </p:nvPicPr>
        <p:blipFill>
          <a:blip r:embed="rId3"/>
          <a:stretch>
            <a:fillRect/>
          </a:stretch>
        </p:blipFill>
        <p:spPr>
          <a:xfrm>
            <a:off x="5181600" y="1676400"/>
            <a:ext cx="3962400" cy="33528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Times New Roman" pitchFamily="18" charset="0"/>
                <a:cs typeface="Times New Roman" pitchFamily="18" charset="0"/>
              </a:rPr>
              <a:t>Research methods </a:t>
            </a:r>
            <a:br>
              <a:rPr lang="en-GB" b="1" dirty="0">
                <a:latin typeface="Times New Roman" pitchFamily="18" charset="0"/>
                <a:cs typeface="Times New Roman" pitchFamily="18" charset="0"/>
              </a:rPr>
            </a:b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572000" cy="4525963"/>
          </a:xfrm>
        </p:spPr>
        <p:txBody>
          <a:bodyPr>
            <a:normAutofit/>
          </a:bodyPr>
          <a:lstStyle/>
          <a:p>
            <a:pPr algn="just">
              <a:buNone/>
            </a:pPr>
            <a:r>
              <a:rPr lang="en-GB" sz="1600" b="1" dirty="0">
                <a:latin typeface="Times New Roman" pitchFamily="18" charset="0"/>
                <a:cs typeface="Times New Roman" pitchFamily="18" charset="0"/>
              </a:rPr>
              <a:t>Secondary research </a:t>
            </a:r>
          </a:p>
          <a:p>
            <a:pPr lvl="0" algn="just"/>
            <a:r>
              <a:rPr lang="en-GB" sz="1600" dirty="0">
                <a:latin typeface="Times New Roman" pitchFamily="18" charset="0"/>
                <a:cs typeface="Times New Roman" pitchFamily="18" charset="0"/>
              </a:rPr>
              <a:t>As opined by Duckworth "grit is passion and perseverance and passion for the success of long-term goals. </a:t>
            </a:r>
          </a:p>
          <a:p>
            <a:pPr lvl="0" algn="just"/>
            <a:r>
              <a:rPr lang="en-GB" sz="1600" dirty="0">
                <a:latin typeface="Times New Roman" pitchFamily="18" charset="0"/>
                <a:cs typeface="Times New Roman" pitchFamily="18" charset="0"/>
              </a:rPr>
              <a:t>The concept of determining the factor of why some people are successful and why others are unsuccessful is a proper approach for the academic leaders in the universities or any institution of higher education. </a:t>
            </a:r>
          </a:p>
          <a:p>
            <a:pPr lvl="0" algn="just"/>
            <a:r>
              <a:rPr lang="en-GB" sz="1600" dirty="0">
                <a:latin typeface="Times New Roman" pitchFamily="18" charset="0"/>
                <a:cs typeface="Times New Roman" pitchFamily="18" charset="0"/>
              </a:rPr>
              <a:t>It is helpful for the leaders of higher educational institutes who are struggling with retaining the learners, especially with the students in the first year. </a:t>
            </a:r>
          </a:p>
          <a:p>
            <a:pPr algn="just"/>
            <a:r>
              <a:rPr lang="en-GB" sz="1600" dirty="0">
                <a:latin typeface="Times New Roman" pitchFamily="18" charset="0"/>
                <a:cs typeface="Times New Roman" pitchFamily="18" charset="0"/>
              </a:rPr>
              <a:t>The "Grit Scale" introduced by Duckworth focuses on the individual's willingness to approach challenges of life with determination. </a:t>
            </a:r>
          </a:p>
          <a:p>
            <a:pPr lvl="0" algn="just"/>
            <a:endParaRPr lang="en-GB" sz="1600" dirty="0">
              <a:latin typeface="Times New Roman" pitchFamily="18" charset="0"/>
              <a:cs typeface="Times New Roman" pitchFamily="18" charset="0"/>
            </a:endParaRPr>
          </a:p>
          <a:p>
            <a:pPr algn="just">
              <a:buNone/>
            </a:pPr>
            <a:endParaRPr lang="en-GB" sz="1600" dirty="0">
              <a:latin typeface="Times New Roman" pitchFamily="18" charset="0"/>
              <a:cs typeface="Times New Roman" pitchFamily="18" charset="0"/>
            </a:endParaRPr>
          </a:p>
        </p:txBody>
      </p:sp>
      <p:pic>
        <p:nvPicPr>
          <p:cNvPr id="4" name="Picture 3" descr="download.jpg"/>
          <p:cNvPicPr>
            <a:picLocks noChangeAspect="1"/>
          </p:cNvPicPr>
          <p:nvPr/>
        </p:nvPicPr>
        <p:blipFill>
          <a:blip r:embed="rId2"/>
          <a:stretch>
            <a:fillRect/>
          </a:stretch>
        </p:blipFill>
        <p:spPr>
          <a:xfrm>
            <a:off x="5334000" y="1828800"/>
            <a:ext cx="3657600" cy="3429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Times New Roman" pitchFamily="18" charset="0"/>
                <a:cs typeface="Times New Roman" pitchFamily="18" charset="0"/>
              </a:rPr>
              <a:t>CONTD….</a:t>
            </a:r>
          </a:p>
        </p:txBody>
      </p:sp>
      <p:sp>
        <p:nvSpPr>
          <p:cNvPr id="3" name="Content Placeholder 2"/>
          <p:cNvSpPr>
            <a:spLocks noGrp="1"/>
          </p:cNvSpPr>
          <p:nvPr>
            <p:ph idx="1"/>
          </p:nvPr>
        </p:nvSpPr>
        <p:spPr>
          <a:xfrm>
            <a:off x="457200" y="1600200"/>
            <a:ext cx="4876800" cy="4525963"/>
          </a:xfrm>
        </p:spPr>
        <p:txBody>
          <a:bodyPr>
            <a:normAutofit/>
          </a:bodyPr>
          <a:lstStyle/>
          <a:p>
            <a:pPr lvl="0" algn="just"/>
            <a:r>
              <a:rPr lang="en-GB" sz="1600" dirty="0">
                <a:latin typeface="Times New Roman" pitchFamily="18" charset="0"/>
                <a:cs typeface="Times New Roman" pitchFamily="18" charset="0"/>
              </a:rPr>
              <a:t>The researcher found the same result in the sales organisations among the students in the </a:t>
            </a:r>
            <a:r>
              <a:rPr lang="en-GB" sz="1600" b="1" i="1" dirty="0">
                <a:latin typeface="Times New Roman" pitchFamily="18" charset="0"/>
                <a:cs typeface="Times New Roman" pitchFamily="18" charset="0"/>
              </a:rPr>
              <a:t>“Scripps National Spelling Bee”. </a:t>
            </a:r>
            <a:r>
              <a:rPr lang="en-GB" sz="1600" dirty="0">
                <a:latin typeface="Times New Roman" pitchFamily="18" charset="0"/>
                <a:cs typeface="Times New Roman" pitchFamily="18" charset="0"/>
              </a:rPr>
              <a:t>Duckworth lastly stated that people with grit are more optimistic and intended to be more self-critical in the context of their performance. </a:t>
            </a:r>
          </a:p>
          <a:p>
            <a:pPr lvl="0" algn="just"/>
            <a:r>
              <a:rPr lang="en-GB" sz="1600" dirty="0">
                <a:latin typeface="Times New Roman" pitchFamily="18" charset="0"/>
                <a:cs typeface="Times New Roman" pitchFamily="18" charset="0"/>
              </a:rPr>
              <a:t>Moreover, the students possess a mindset that emphasises perseverance and rapid self-growth. </a:t>
            </a:r>
          </a:p>
          <a:p>
            <a:pPr algn="just"/>
            <a:r>
              <a:rPr lang="en-GB" sz="1600" dirty="0">
                <a:latin typeface="Times New Roman" pitchFamily="18" charset="0"/>
                <a:cs typeface="Times New Roman" pitchFamily="18" charset="0"/>
              </a:rPr>
              <a:t>According to this concept, there are two formulas;</a:t>
            </a:r>
          </a:p>
          <a:p>
            <a:pPr algn="ctr">
              <a:buNone/>
            </a:pPr>
            <a:r>
              <a:rPr lang="en-GB" sz="1600" b="1" i="1" dirty="0">
                <a:latin typeface="Times New Roman" pitchFamily="18" charset="0"/>
                <a:cs typeface="Times New Roman" pitchFamily="18" charset="0"/>
              </a:rPr>
              <a:t>“Talent x Effort = Skill” </a:t>
            </a:r>
            <a:endParaRPr lang="en-GB" sz="1600" dirty="0">
              <a:latin typeface="Times New Roman" pitchFamily="18" charset="0"/>
              <a:cs typeface="Times New Roman" pitchFamily="18" charset="0"/>
            </a:endParaRPr>
          </a:p>
          <a:p>
            <a:pPr algn="ctr">
              <a:buNone/>
            </a:pPr>
            <a:r>
              <a:rPr lang="en-GB" sz="1600" b="1" i="1" dirty="0">
                <a:latin typeface="Times New Roman" pitchFamily="18" charset="0"/>
                <a:cs typeface="Times New Roman" pitchFamily="18" charset="0"/>
              </a:rPr>
              <a:t>“Skill x Effort = Achievement”    </a:t>
            </a:r>
            <a:endParaRPr lang="en-GB" sz="1600" dirty="0">
              <a:latin typeface="Times New Roman" pitchFamily="18" charset="0"/>
              <a:cs typeface="Times New Roman" pitchFamily="18" charset="0"/>
            </a:endParaRPr>
          </a:p>
          <a:p>
            <a:pPr algn="ctr">
              <a:buNone/>
            </a:pPr>
            <a:r>
              <a:rPr lang="en-GB" sz="1600" b="1" dirty="0">
                <a:latin typeface="Times New Roman" pitchFamily="18" charset="0"/>
                <a:cs typeface="Times New Roman" pitchFamily="18" charset="0"/>
              </a:rPr>
              <a:t>(Effort counts twice as much as skill)</a:t>
            </a:r>
            <a:endParaRPr lang="en-GB" sz="1600" dirty="0">
              <a:latin typeface="Times New Roman" pitchFamily="18" charset="0"/>
              <a:cs typeface="Times New Roman" pitchFamily="18" charset="0"/>
            </a:endParaRPr>
          </a:p>
          <a:p>
            <a:pPr lvl="0" algn="just">
              <a:buNone/>
            </a:pPr>
            <a:endParaRPr lang="en-GB" sz="1600" dirty="0">
              <a:latin typeface="Times New Roman" pitchFamily="18" charset="0"/>
              <a:cs typeface="Times New Roman" pitchFamily="18" charset="0"/>
            </a:endParaRPr>
          </a:p>
          <a:p>
            <a:pPr algn="just"/>
            <a:endParaRPr lang="en-GB" sz="1600" dirty="0">
              <a:latin typeface="Times New Roman" pitchFamily="18" charset="0"/>
              <a:cs typeface="Times New Roman" pitchFamily="18" charset="0"/>
            </a:endParaRPr>
          </a:p>
        </p:txBody>
      </p:sp>
      <p:pic>
        <p:nvPicPr>
          <p:cNvPr id="4" name="Picture 3" descr="maxresdefault.jpg"/>
          <p:cNvPicPr>
            <a:picLocks noChangeAspect="1"/>
          </p:cNvPicPr>
          <p:nvPr/>
        </p:nvPicPr>
        <p:blipFill>
          <a:blip r:embed="rId3"/>
          <a:stretch>
            <a:fillRect/>
          </a:stretch>
        </p:blipFill>
        <p:spPr>
          <a:xfrm>
            <a:off x="5486400" y="1752600"/>
            <a:ext cx="3657600" cy="424815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Times New Roman" pitchFamily="18" charset="0"/>
                <a:cs typeface="Times New Roman" pitchFamily="18" charset="0"/>
              </a:rPr>
              <a:t>Benefits of Grit</a:t>
            </a:r>
            <a:br>
              <a:rPr lang="en-GB" b="1" dirty="0">
                <a:latin typeface="Times New Roman" pitchFamily="18" charset="0"/>
                <a:cs typeface="Times New Roman" pitchFamily="18" charset="0"/>
              </a:rPr>
            </a:b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114800" cy="4525963"/>
          </a:xfrm>
        </p:spPr>
        <p:txBody>
          <a:bodyPr>
            <a:noAutofit/>
          </a:bodyPr>
          <a:lstStyle/>
          <a:p>
            <a:pPr lvl="0" algn="just"/>
            <a:r>
              <a:rPr lang="en-GB" sz="1600" dirty="0">
                <a:latin typeface="Times New Roman" pitchFamily="18" charset="0"/>
                <a:cs typeface="Times New Roman" pitchFamily="18" charset="0"/>
              </a:rPr>
              <a:t>It helps reduce the severity of one's symptoms. </a:t>
            </a:r>
          </a:p>
          <a:p>
            <a:pPr lvl="0" algn="just"/>
            <a:r>
              <a:rPr lang="en-GB" sz="1600" dirty="0">
                <a:latin typeface="Times New Roman" pitchFamily="18" charset="0"/>
                <a:cs typeface="Times New Roman" pitchFamily="18" charset="0"/>
              </a:rPr>
              <a:t>It improves social and occupational functioning. </a:t>
            </a:r>
          </a:p>
          <a:p>
            <a:pPr lvl="0" algn="just"/>
            <a:r>
              <a:rPr lang="en-GB" sz="1600" dirty="0">
                <a:latin typeface="Times New Roman" pitchFamily="18" charset="0"/>
                <a:cs typeface="Times New Roman" pitchFamily="18" charset="0"/>
              </a:rPr>
              <a:t>It increases the chance of working through depressive episodes on one's own. This can be beneficial because it can reduce the length of depressive episodes, thereby leading to better self-management skills (</a:t>
            </a:r>
            <a:r>
              <a:rPr lang="en-GB" sz="1600" dirty="0" err="1">
                <a:latin typeface="Times New Roman" pitchFamily="18" charset="0"/>
                <a:cs typeface="Times New Roman" pitchFamily="18" charset="0"/>
              </a:rPr>
              <a:t>Reysen</a:t>
            </a:r>
            <a:r>
              <a:rPr lang="en-GB" sz="1600" dirty="0">
                <a:latin typeface="Times New Roman" pitchFamily="18" charset="0"/>
                <a:cs typeface="Times New Roman" pitchFamily="18" charset="0"/>
              </a:rPr>
              <a:t> </a:t>
            </a:r>
            <a:r>
              <a:rPr lang="en-GB" sz="1600" i="1" dirty="0">
                <a:latin typeface="Times New Roman" pitchFamily="18" charset="0"/>
                <a:cs typeface="Times New Roman" pitchFamily="18" charset="0"/>
              </a:rPr>
              <a:t>et al.,</a:t>
            </a:r>
            <a:r>
              <a:rPr lang="en-GB" sz="1600" dirty="0">
                <a:latin typeface="Times New Roman" pitchFamily="18" charset="0"/>
                <a:cs typeface="Times New Roman" pitchFamily="18" charset="0"/>
              </a:rPr>
              <a:t> 2019). </a:t>
            </a:r>
          </a:p>
          <a:p>
            <a:pPr lvl="0" algn="just"/>
            <a:r>
              <a:rPr lang="en-GB" sz="1600" dirty="0">
                <a:latin typeface="Times New Roman" pitchFamily="18" charset="0"/>
                <a:cs typeface="Times New Roman" pitchFamily="18" charset="0"/>
              </a:rPr>
              <a:t>Grit can lead to greater confidence and positive feelings. </a:t>
            </a:r>
          </a:p>
          <a:p>
            <a:pPr algn="just"/>
            <a:endParaRPr lang="en-GB" sz="1600" dirty="0">
              <a:latin typeface="Times New Roman" pitchFamily="18" charset="0"/>
              <a:cs typeface="Times New Roman" pitchFamily="18" charset="0"/>
            </a:endParaRPr>
          </a:p>
        </p:txBody>
      </p:sp>
      <p:pic>
        <p:nvPicPr>
          <p:cNvPr id="4" name="Picture 3" descr="mbSu3LVPTa695Uc6PgJo_GRIT.png"/>
          <p:cNvPicPr>
            <a:picLocks noChangeAspect="1"/>
          </p:cNvPicPr>
          <p:nvPr/>
        </p:nvPicPr>
        <p:blipFill>
          <a:blip r:embed="rId3"/>
          <a:stretch>
            <a:fillRect/>
          </a:stretch>
        </p:blipFill>
        <p:spPr>
          <a:xfrm>
            <a:off x="4876800" y="1600200"/>
            <a:ext cx="4267200" cy="45720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Times New Roman" pitchFamily="18" charset="0"/>
                <a:cs typeface="Times New Roman" pitchFamily="18" charset="0"/>
              </a:rPr>
              <a:t>CONTD….</a:t>
            </a:r>
          </a:p>
        </p:txBody>
      </p:sp>
      <p:sp>
        <p:nvSpPr>
          <p:cNvPr id="3" name="Content Placeholder 2"/>
          <p:cNvSpPr>
            <a:spLocks noGrp="1"/>
          </p:cNvSpPr>
          <p:nvPr>
            <p:ph idx="1"/>
          </p:nvPr>
        </p:nvSpPr>
        <p:spPr>
          <a:xfrm>
            <a:off x="457200" y="1600200"/>
            <a:ext cx="4724400" cy="4525963"/>
          </a:xfrm>
        </p:spPr>
        <p:txBody>
          <a:bodyPr>
            <a:normAutofit/>
          </a:bodyPr>
          <a:lstStyle/>
          <a:p>
            <a:pPr lvl="0" algn="just"/>
            <a:r>
              <a:rPr lang="en-GB" sz="1600" dirty="0">
                <a:latin typeface="Times New Roman" pitchFamily="18" charset="0"/>
                <a:cs typeface="Times New Roman" pitchFamily="18" charset="0"/>
              </a:rPr>
              <a:t>It helps prevent the cycle that people with depression often go through, which is the inability to get started on a task, followed by hopelessness, then rumination and lastly relapse. </a:t>
            </a:r>
          </a:p>
          <a:p>
            <a:pPr lvl="0" algn="just"/>
            <a:r>
              <a:rPr lang="en-GB" sz="1600" dirty="0">
                <a:latin typeface="Times New Roman" pitchFamily="18" charset="0"/>
                <a:cs typeface="Times New Roman" pitchFamily="18" charset="0"/>
              </a:rPr>
              <a:t>It is beneficial in improving the overall health of an individual. </a:t>
            </a:r>
          </a:p>
          <a:p>
            <a:pPr lvl="0" algn="just"/>
            <a:r>
              <a:rPr lang="en-GB" sz="1600" dirty="0">
                <a:latin typeface="Times New Roman" pitchFamily="18" charset="0"/>
                <a:cs typeface="Times New Roman" pitchFamily="18" charset="0"/>
              </a:rPr>
              <a:t>It helps develop or maintain important social skills such as problem-solving, conflict resolution, building relationships and decision making. These are all essential skills that are important for everyone to have (Duckworth, 2016). </a:t>
            </a:r>
          </a:p>
          <a:p>
            <a:pPr lvl="0" algn="just"/>
            <a:r>
              <a:rPr lang="en-GB" sz="1600" dirty="0">
                <a:latin typeface="Times New Roman" pitchFamily="18" charset="0"/>
                <a:cs typeface="Times New Roman" pitchFamily="18" charset="0"/>
              </a:rPr>
              <a:t>Grit can be used as a coping mechanism for people with depression because it can help them face their problems head-on.  </a:t>
            </a:r>
          </a:p>
          <a:p>
            <a:pPr algn="just"/>
            <a:endParaRPr lang="en-GB" sz="1600" dirty="0">
              <a:latin typeface="Times New Roman" pitchFamily="18" charset="0"/>
              <a:cs typeface="Times New Roman" pitchFamily="18" charset="0"/>
            </a:endParaRPr>
          </a:p>
        </p:txBody>
      </p:sp>
      <p:pic>
        <p:nvPicPr>
          <p:cNvPr id="4" name="Picture 3" descr="download (1).jpg"/>
          <p:cNvPicPr>
            <a:picLocks noChangeAspect="1"/>
          </p:cNvPicPr>
          <p:nvPr/>
        </p:nvPicPr>
        <p:blipFill>
          <a:blip r:embed="rId3"/>
          <a:stretch>
            <a:fillRect/>
          </a:stretch>
        </p:blipFill>
        <p:spPr>
          <a:xfrm>
            <a:off x="5334000" y="1828800"/>
            <a:ext cx="3810000" cy="3657600"/>
          </a:xfrm>
          <a:prstGeom prst="rect">
            <a:avLst/>
          </a:prstGeom>
          <a:ln>
            <a:noFill/>
          </a:ln>
          <a:effectLst>
            <a:softEdge rad="112500"/>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Times New Roman" pitchFamily="18" charset="0"/>
                <a:cs typeface="Times New Roman" pitchFamily="18" charset="0"/>
              </a:rPr>
              <a:t>CRAP Test </a:t>
            </a:r>
            <a:br>
              <a:rPr lang="en-GB" b="1" dirty="0"/>
            </a:br>
            <a:endParaRPr lang="en-GB" dirty="0"/>
          </a:p>
        </p:txBody>
      </p:sp>
      <p:sp>
        <p:nvSpPr>
          <p:cNvPr id="3" name="Content Placeholder 2"/>
          <p:cNvSpPr>
            <a:spLocks noGrp="1"/>
          </p:cNvSpPr>
          <p:nvPr>
            <p:ph idx="1"/>
          </p:nvPr>
        </p:nvSpPr>
        <p:spPr>
          <a:xfrm>
            <a:off x="457200" y="1600200"/>
            <a:ext cx="4114800" cy="4525963"/>
          </a:xfrm>
        </p:spPr>
        <p:txBody>
          <a:bodyPr>
            <a:normAutofit/>
          </a:bodyPr>
          <a:lstStyle/>
          <a:p>
            <a:pPr lvl="0" algn="just"/>
            <a:r>
              <a:rPr lang="en-GB" sz="1600" dirty="0">
                <a:latin typeface="Times New Roman" pitchFamily="18" charset="0"/>
                <a:cs typeface="Times New Roman" pitchFamily="18" charset="0"/>
              </a:rPr>
              <a:t>The above demonstrated secondary data mainly based on two authentic and relevant articles. </a:t>
            </a:r>
          </a:p>
          <a:p>
            <a:pPr lvl="0" algn="just"/>
            <a:r>
              <a:rPr lang="en-GB" sz="1600" dirty="0">
                <a:latin typeface="Times New Roman" pitchFamily="18" charset="0"/>
                <a:cs typeface="Times New Roman" pitchFamily="18" charset="0"/>
              </a:rPr>
              <a:t>The first article considers the potential impact of grit on the students' engagement in the context of online legal studies courses. </a:t>
            </a:r>
          </a:p>
          <a:p>
            <a:pPr lvl="0" algn="just"/>
            <a:r>
              <a:rPr lang="en-GB" sz="1600" dirty="0">
                <a:latin typeface="Times New Roman" pitchFamily="18" charset="0"/>
                <a:cs typeface="Times New Roman" pitchFamily="18" charset="0"/>
              </a:rPr>
              <a:t>The currency of the respective paper is in 2016 and is relevant to Duckworth's Grit concept. </a:t>
            </a:r>
          </a:p>
          <a:p>
            <a:pPr lvl="0" algn="just"/>
            <a:r>
              <a:rPr lang="en-GB" sz="1600" dirty="0">
                <a:latin typeface="Times New Roman" pitchFamily="18" charset="0"/>
                <a:cs typeface="Times New Roman" pitchFamily="18" charset="0"/>
              </a:rPr>
              <a:t>The authority of the paper goes to Duckworth; the primary aim of this paper is to explore the effect on higher educational students' engagement. </a:t>
            </a:r>
          </a:p>
          <a:p>
            <a:pPr algn="just"/>
            <a:endParaRPr lang="en-GB" sz="1600" dirty="0">
              <a:latin typeface="Times New Roman" pitchFamily="18" charset="0"/>
              <a:cs typeface="Times New Roman" pitchFamily="18" charset="0"/>
            </a:endParaRPr>
          </a:p>
        </p:txBody>
      </p:sp>
      <p:pic>
        <p:nvPicPr>
          <p:cNvPr id="4" name="Picture 3" descr="download (1).png"/>
          <p:cNvPicPr>
            <a:picLocks noChangeAspect="1"/>
          </p:cNvPicPr>
          <p:nvPr/>
        </p:nvPicPr>
        <p:blipFill>
          <a:blip r:embed="rId3"/>
          <a:stretch>
            <a:fillRect/>
          </a:stretch>
        </p:blipFill>
        <p:spPr>
          <a:xfrm>
            <a:off x="4800600" y="2286000"/>
            <a:ext cx="4343400" cy="20574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Times New Roman" pitchFamily="18" charset="0"/>
                <a:cs typeface="Times New Roman" pitchFamily="18" charset="0"/>
              </a:rPr>
              <a:t>CONTD…</a:t>
            </a:r>
          </a:p>
        </p:txBody>
      </p:sp>
      <p:sp>
        <p:nvSpPr>
          <p:cNvPr id="3" name="Content Placeholder 2"/>
          <p:cNvSpPr>
            <a:spLocks noGrp="1"/>
          </p:cNvSpPr>
          <p:nvPr>
            <p:ph idx="1"/>
          </p:nvPr>
        </p:nvSpPr>
        <p:spPr>
          <a:xfrm>
            <a:off x="457200" y="1600200"/>
            <a:ext cx="4343400" cy="4525963"/>
          </a:xfrm>
        </p:spPr>
        <p:txBody>
          <a:bodyPr>
            <a:normAutofit/>
          </a:bodyPr>
          <a:lstStyle/>
          <a:p>
            <a:pPr lvl="0" algn="just"/>
            <a:r>
              <a:rPr lang="en-GB" sz="1600" dirty="0">
                <a:latin typeface="Times New Roman" pitchFamily="18" charset="0"/>
                <a:cs typeface="Times New Roman" pitchFamily="18" charset="0"/>
              </a:rPr>
              <a:t>The other article, on the other hand, the second paper from which the additional data has been collected has been published in 2021. </a:t>
            </a:r>
          </a:p>
          <a:p>
            <a:pPr lvl="0" algn="just"/>
            <a:r>
              <a:rPr lang="en-GB" sz="1600" dirty="0">
                <a:latin typeface="Times New Roman" pitchFamily="18" charset="0"/>
                <a:cs typeface="Times New Roman" pitchFamily="18" charset="0"/>
              </a:rPr>
              <a:t>Authors of this paper are </a:t>
            </a:r>
            <a:r>
              <a:rPr lang="en-GB" sz="1600" dirty="0" err="1">
                <a:latin typeface="Times New Roman" pitchFamily="18" charset="0"/>
                <a:cs typeface="Times New Roman" pitchFamily="18" charset="0"/>
              </a:rPr>
              <a:t>Direito</a:t>
            </a:r>
            <a:r>
              <a:rPr lang="en-GB" sz="1600" dirty="0">
                <a:latin typeface="Times New Roman" pitchFamily="18" charset="0"/>
                <a:cs typeface="Times New Roman" pitchFamily="18" charset="0"/>
              </a:rPr>
              <a:t>, I., Chance, S. and </a:t>
            </a:r>
            <a:r>
              <a:rPr lang="en-GB" sz="1600" dirty="0" err="1">
                <a:latin typeface="Times New Roman" pitchFamily="18" charset="0"/>
                <a:cs typeface="Times New Roman" pitchFamily="18" charset="0"/>
              </a:rPr>
              <a:t>Malik</a:t>
            </a:r>
            <a:r>
              <a:rPr lang="en-GB" sz="1600" dirty="0">
                <a:latin typeface="Times New Roman" pitchFamily="18" charset="0"/>
                <a:cs typeface="Times New Roman" pitchFamily="18" charset="0"/>
              </a:rPr>
              <a:t>, M. </a:t>
            </a:r>
          </a:p>
          <a:p>
            <a:pPr lvl="0" algn="just"/>
            <a:r>
              <a:rPr lang="en-GB" sz="1600" dirty="0">
                <a:latin typeface="Times New Roman" pitchFamily="18" charset="0"/>
                <a:cs typeface="Times New Roman" pitchFamily="18" charset="0"/>
              </a:rPr>
              <a:t>It is relevant to Duckworth's grit which is the main focus of this research. </a:t>
            </a:r>
          </a:p>
          <a:p>
            <a:pPr algn="just"/>
            <a:endParaRPr lang="en-GB" sz="1600" dirty="0">
              <a:latin typeface="Times New Roman" pitchFamily="18" charset="0"/>
              <a:cs typeface="Times New Roman" pitchFamily="18" charset="0"/>
            </a:endParaRPr>
          </a:p>
        </p:txBody>
      </p:sp>
      <p:pic>
        <p:nvPicPr>
          <p:cNvPr id="4" name="Picture 3" descr="public.jpeg"/>
          <p:cNvPicPr>
            <a:picLocks noChangeAspect="1"/>
          </p:cNvPicPr>
          <p:nvPr/>
        </p:nvPicPr>
        <p:blipFill>
          <a:blip r:embed="rId3"/>
          <a:stretch>
            <a:fillRect/>
          </a:stretch>
        </p:blipFill>
        <p:spPr>
          <a:xfrm>
            <a:off x="5181600" y="1295400"/>
            <a:ext cx="3848100" cy="428625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Times New Roman" pitchFamily="18" charset="0"/>
                <a:cs typeface="Times New Roman" pitchFamily="18" charset="0"/>
              </a:rPr>
              <a:t>Primary research </a:t>
            </a:r>
          </a:p>
        </p:txBody>
      </p:sp>
      <p:sp>
        <p:nvSpPr>
          <p:cNvPr id="3" name="Content Placeholder 2"/>
          <p:cNvSpPr>
            <a:spLocks noGrp="1"/>
          </p:cNvSpPr>
          <p:nvPr>
            <p:ph idx="1"/>
          </p:nvPr>
        </p:nvSpPr>
        <p:spPr/>
        <p:txBody>
          <a:bodyPr>
            <a:normAutofit/>
          </a:bodyPr>
          <a:lstStyle/>
          <a:p>
            <a:pPr algn="just">
              <a:buNone/>
            </a:pPr>
            <a:r>
              <a:rPr lang="en-GB" sz="1600" b="1" i="1" dirty="0">
                <a:latin typeface="Times New Roman" pitchFamily="18" charset="0"/>
                <a:cs typeface="Times New Roman" pitchFamily="18" charset="0"/>
              </a:rPr>
              <a:t>Q 1. Have you understood the overall concept of Duckworth’s Grit? </a:t>
            </a:r>
            <a:endParaRPr lang="en-GB" sz="1600" dirty="0">
              <a:latin typeface="Times New Roman" pitchFamily="18" charset="0"/>
              <a:cs typeface="Times New Roman" pitchFamily="18" charset="0"/>
            </a:endParaRPr>
          </a:p>
          <a:p>
            <a:pPr algn="just">
              <a:buNone/>
            </a:pPr>
            <a:endParaRPr lang="en-GB" sz="1600"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2"/>
          <a:srcRect/>
          <a:stretch>
            <a:fillRect/>
          </a:stretch>
        </p:blipFill>
        <p:spPr bwMode="auto">
          <a:xfrm>
            <a:off x="1295400" y="3200400"/>
            <a:ext cx="6343650" cy="1838325"/>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Times New Roman" pitchFamily="18" charset="0"/>
                <a:cs typeface="Times New Roman" pitchFamily="18" charset="0"/>
              </a:rPr>
              <a:t>CONTD….</a:t>
            </a:r>
          </a:p>
        </p:txBody>
      </p:sp>
      <p:sp>
        <p:nvSpPr>
          <p:cNvPr id="3" name="Content Placeholder 2"/>
          <p:cNvSpPr>
            <a:spLocks noGrp="1"/>
          </p:cNvSpPr>
          <p:nvPr>
            <p:ph idx="1"/>
          </p:nvPr>
        </p:nvSpPr>
        <p:spPr/>
        <p:txBody>
          <a:bodyPr>
            <a:normAutofit/>
          </a:bodyPr>
          <a:lstStyle/>
          <a:p>
            <a:pPr algn="just">
              <a:buNone/>
            </a:pPr>
            <a:r>
              <a:rPr lang="en-GB" sz="1600" b="1" i="1" dirty="0">
                <a:latin typeface="Times New Roman" pitchFamily="18" charset="0"/>
                <a:cs typeface="Times New Roman" pitchFamily="18" charset="0"/>
              </a:rPr>
              <a:t>Q 2. Do you have any problems in the context of understanding grit?  </a:t>
            </a:r>
            <a:endParaRPr lang="en-GB" sz="1600" dirty="0">
              <a:latin typeface="Times New Roman" pitchFamily="18" charset="0"/>
              <a:cs typeface="Times New Roman" pitchFamily="18" charset="0"/>
            </a:endParaRPr>
          </a:p>
          <a:p>
            <a:pPr algn="just">
              <a:buNone/>
            </a:pPr>
            <a:endParaRPr lang="en-GB" sz="1600" dirty="0">
              <a:latin typeface="Times New Roman" pitchFamily="18" charset="0"/>
              <a:cs typeface="Times New Roman" pitchFamily="18" charset="0"/>
            </a:endParaRPr>
          </a:p>
        </p:txBody>
      </p:sp>
      <p:pic>
        <p:nvPicPr>
          <p:cNvPr id="2050" name="Picture 2"/>
          <p:cNvPicPr>
            <a:picLocks noChangeAspect="1" noChangeArrowheads="1"/>
          </p:cNvPicPr>
          <p:nvPr/>
        </p:nvPicPr>
        <p:blipFill>
          <a:blip r:embed="rId2"/>
          <a:srcRect/>
          <a:stretch>
            <a:fillRect/>
          </a:stretch>
        </p:blipFill>
        <p:spPr bwMode="auto">
          <a:xfrm>
            <a:off x="1219200" y="3200400"/>
            <a:ext cx="6286500" cy="177165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Times New Roman" pitchFamily="18" charset="0"/>
                <a:cs typeface="Times New Roman" pitchFamily="18" charset="0"/>
              </a:rPr>
              <a:t>CONTD….</a:t>
            </a:r>
          </a:p>
        </p:txBody>
      </p:sp>
      <p:sp>
        <p:nvSpPr>
          <p:cNvPr id="3" name="Content Placeholder 2"/>
          <p:cNvSpPr>
            <a:spLocks noGrp="1"/>
          </p:cNvSpPr>
          <p:nvPr>
            <p:ph idx="1"/>
          </p:nvPr>
        </p:nvSpPr>
        <p:spPr/>
        <p:txBody>
          <a:bodyPr>
            <a:normAutofit/>
          </a:bodyPr>
          <a:lstStyle/>
          <a:p>
            <a:pPr algn="just">
              <a:buNone/>
            </a:pPr>
            <a:r>
              <a:rPr lang="en-GB" sz="1600" b="1" i="1" dirty="0">
                <a:latin typeface="Times New Roman" pitchFamily="18" charset="0"/>
                <a:cs typeface="Times New Roman" pitchFamily="18" charset="0"/>
              </a:rPr>
              <a:t>Q 3. Is the concept helpful for your academy in order to achieve success? </a:t>
            </a:r>
            <a:endParaRPr lang="en-GB" sz="1600" dirty="0">
              <a:latin typeface="Times New Roman" pitchFamily="18" charset="0"/>
              <a:cs typeface="Times New Roman" pitchFamily="18" charset="0"/>
            </a:endParaRPr>
          </a:p>
          <a:p>
            <a:pPr algn="just">
              <a:buNone/>
            </a:pPr>
            <a:endParaRPr lang="en-GB" sz="1600" dirty="0">
              <a:latin typeface="Times New Roman" pitchFamily="18" charset="0"/>
              <a:cs typeface="Times New Roman" pitchFamily="18" charset="0"/>
            </a:endParaRPr>
          </a:p>
        </p:txBody>
      </p:sp>
      <p:pic>
        <p:nvPicPr>
          <p:cNvPr id="3074" name="Picture 2"/>
          <p:cNvPicPr>
            <a:picLocks noChangeAspect="1" noChangeArrowheads="1"/>
          </p:cNvPicPr>
          <p:nvPr/>
        </p:nvPicPr>
        <p:blipFill>
          <a:blip r:embed="rId2"/>
          <a:srcRect/>
          <a:stretch>
            <a:fillRect/>
          </a:stretch>
        </p:blipFill>
        <p:spPr bwMode="auto">
          <a:xfrm>
            <a:off x="1447800" y="3429000"/>
            <a:ext cx="6362700" cy="1752600"/>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itchFamily="18" charset="0"/>
                <a:cs typeface="Times New Roman" pitchFamily="18" charset="0"/>
              </a:rPr>
              <a:t>CONTD…</a:t>
            </a:r>
          </a:p>
        </p:txBody>
      </p:sp>
      <p:sp>
        <p:nvSpPr>
          <p:cNvPr id="3" name="Content Placeholder 2"/>
          <p:cNvSpPr>
            <a:spLocks noGrp="1"/>
          </p:cNvSpPr>
          <p:nvPr>
            <p:ph idx="1"/>
          </p:nvPr>
        </p:nvSpPr>
        <p:spPr/>
        <p:txBody>
          <a:bodyPr>
            <a:normAutofit/>
          </a:bodyPr>
          <a:lstStyle/>
          <a:p>
            <a:pPr algn="just">
              <a:buNone/>
            </a:pPr>
            <a:r>
              <a:rPr lang="en-GB" sz="1600" b="1" i="1" dirty="0">
                <a:latin typeface="Times New Roman" pitchFamily="18" charset="0"/>
                <a:cs typeface="Times New Roman" pitchFamily="18" charset="0"/>
              </a:rPr>
              <a:t>Q 4. Do you think there needs to be more research on grit concepts?   </a:t>
            </a:r>
            <a:endParaRPr lang="en-GB" sz="1600" dirty="0">
              <a:latin typeface="Times New Roman" pitchFamily="18" charset="0"/>
              <a:cs typeface="Times New Roman" pitchFamily="18" charset="0"/>
            </a:endParaRPr>
          </a:p>
          <a:p>
            <a:pPr algn="just">
              <a:buNone/>
            </a:pPr>
            <a:endParaRPr lang="en-GB" sz="1600" dirty="0">
              <a:latin typeface="Times New Roman" pitchFamily="18" charset="0"/>
              <a:cs typeface="Times New Roman" pitchFamily="18" charset="0"/>
            </a:endParaRPr>
          </a:p>
        </p:txBody>
      </p:sp>
      <p:pic>
        <p:nvPicPr>
          <p:cNvPr id="4098" name="Picture 2"/>
          <p:cNvPicPr>
            <a:picLocks noChangeAspect="1" noChangeArrowheads="1"/>
          </p:cNvPicPr>
          <p:nvPr/>
        </p:nvPicPr>
        <p:blipFill>
          <a:blip r:embed="rId2"/>
          <a:srcRect/>
          <a:stretch>
            <a:fillRect/>
          </a:stretch>
        </p:blipFill>
        <p:spPr bwMode="auto">
          <a:xfrm>
            <a:off x="1600200" y="3124200"/>
            <a:ext cx="6248400" cy="1847850"/>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Times New Roman" pitchFamily="18" charset="0"/>
                <a:cs typeface="Times New Roman" pitchFamily="18" charset="0"/>
              </a:rPr>
              <a:t>Analysis </a:t>
            </a:r>
            <a:br>
              <a:rPr lang="en-GB" b="1" dirty="0">
                <a:latin typeface="Times New Roman" pitchFamily="18" charset="0"/>
                <a:cs typeface="Times New Roman" pitchFamily="18" charset="0"/>
              </a:rPr>
            </a:br>
            <a:endParaRPr lang="en-GB" dirty="0">
              <a:latin typeface="Times New Roman" pitchFamily="18" charset="0"/>
              <a:cs typeface="Times New Roman" pitchFamily="18" charset="0"/>
            </a:endParaRPr>
          </a:p>
        </p:txBody>
      </p:sp>
      <p:pic>
        <p:nvPicPr>
          <p:cNvPr id="4" name="image3.png"/>
          <p:cNvPicPr>
            <a:picLocks noGrp="1"/>
          </p:cNvPicPr>
          <p:nvPr>
            <p:ph idx="1"/>
          </p:nvPr>
        </p:nvPicPr>
        <p:blipFill>
          <a:blip r:embed="rId3"/>
          <a:stretch>
            <a:fillRect/>
          </a:stretch>
        </p:blipFill>
        <p:spPr>
          <a:xfrm>
            <a:off x="2282753" y="2485366"/>
            <a:ext cx="4578493" cy="2755631"/>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Times New Roman" pitchFamily="18" charset="0"/>
                <a:cs typeface="Times New Roman" pitchFamily="18" charset="0"/>
              </a:rPr>
              <a:t>CONTD…</a:t>
            </a:r>
          </a:p>
        </p:txBody>
      </p:sp>
      <p:pic>
        <p:nvPicPr>
          <p:cNvPr id="4" name="image4.png"/>
          <p:cNvPicPr>
            <a:picLocks noGrp="1"/>
          </p:cNvPicPr>
          <p:nvPr>
            <p:ph idx="1"/>
          </p:nvPr>
        </p:nvPicPr>
        <p:blipFill>
          <a:blip r:embed="rId3"/>
          <a:stretch>
            <a:fillRect/>
          </a:stretch>
        </p:blipFill>
        <p:spPr>
          <a:xfrm>
            <a:off x="2282753" y="2485366"/>
            <a:ext cx="4578493" cy="2755631"/>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Times New Roman" pitchFamily="18" charset="0"/>
                <a:cs typeface="Times New Roman" pitchFamily="18" charset="0"/>
              </a:rPr>
              <a:t>CONTD…</a:t>
            </a:r>
          </a:p>
        </p:txBody>
      </p:sp>
      <p:pic>
        <p:nvPicPr>
          <p:cNvPr id="4" name="image1.png"/>
          <p:cNvPicPr>
            <a:picLocks noGrp="1"/>
          </p:cNvPicPr>
          <p:nvPr>
            <p:ph idx="1"/>
          </p:nvPr>
        </p:nvPicPr>
        <p:blipFill>
          <a:blip r:embed="rId3"/>
          <a:stretch>
            <a:fillRect/>
          </a:stretch>
        </p:blipFill>
        <p:spPr>
          <a:xfrm>
            <a:off x="2282753" y="2485366"/>
            <a:ext cx="4578493" cy="2755631"/>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Times New Roman" pitchFamily="18" charset="0"/>
                <a:cs typeface="Times New Roman" pitchFamily="18" charset="0"/>
              </a:rPr>
              <a:t>CONTD…</a:t>
            </a:r>
          </a:p>
        </p:txBody>
      </p:sp>
      <p:pic>
        <p:nvPicPr>
          <p:cNvPr id="4" name="image2.png"/>
          <p:cNvPicPr>
            <a:picLocks noGrp="1"/>
          </p:cNvPicPr>
          <p:nvPr>
            <p:ph idx="1"/>
          </p:nvPr>
        </p:nvPicPr>
        <p:blipFill>
          <a:blip r:embed="rId3"/>
          <a:stretch>
            <a:fillRect/>
          </a:stretch>
        </p:blipFill>
        <p:spPr>
          <a:xfrm>
            <a:off x="2282753" y="2485366"/>
            <a:ext cx="4578493" cy="2755631"/>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Times New Roman" pitchFamily="18" charset="0"/>
                <a:cs typeface="Times New Roman" pitchFamily="18" charset="0"/>
              </a:rPr>
              <a:t>Concussion  </a:t>
            </a:r>
            <a:br>
              <a:rPr lang="en-GB" b="1" dirty="0">
                <a:latin typeface="Times New Roman" pitchFamily="18" charset="0"/>
                <a:cs typeface="Times New Roman" pitchFamily="18" charset="0"/>
              </a:rPr>
            </a:b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038600" cy="4525963"/>
          </a:xfrm>
        </p:spPr>
        <p:txBody>
          <a:bodyPr>
            <a:normAutofit/>
          </a:bodyPr>
          <a:lstStyle/>
          <a:p>
            <a:pPr lvl="0" algn="just"/>
            <a:r>
              <a:rPr lang="en-GB" sz="1600" dirty="0">
                <a:latin typeface="Times New Roman" pitchFamily="18" charset="0"/>
                <a:cs typeface="Times New Roman" pitchFamily="18" charset="0"/>
              </a:rPr>
              <a:t>From this overall discussion, it can be stated that Duckworth's Grit is the </a:t>
            </a:r>
            <a:r>
              <a:rPr lang="en-GB" sz="1600" b="1" i="1" dirty="0">
                <a:latin typeface="Times New Roman" pitchFamily="18" charset="0"/>
                <a:cs typeface="Times New Roman" pitchFamily="18" charset="0"/>
              </a:rPr>
              <a:t>"tenacity and perseverance to pursue a specific goal against opposition." </a:t>
            </a:r>
            <a:endParaRPr lang="en-GB" sz="1600" dirty="0">
              <a:latin typeface="Times New Roman" pitchFamily="18" charset="0"/>
              <a:cs typeface="Times New Roman" pitchFamily="18" charset="0"/>
            </a:endParaRPr>
          </a:p>
          <a:p>
            <a:pPr lvl="0" algn="just"/>
            <a:r>
              <a:rPr lang="en-GB" sz="1600" dirty="0">
                <a:latin typeface="Times New Roman" pitchFamily="18" charset="0"/>
                <a:cs typeface="Times New Roman" pitchFamily="18" charset="0"/>
              </a:rPr>
              <a:t>Grit is used in several areas, such as a lifelong pursuit of personal goals, school, higher education and sports or work. </a:t>
            </a:r>
          </a:p>
          <a:p>
            <a:pPr lvl="0" algn="just"/>
            <a:r>
              <a:rPr lang="en-GB" sz="1600" dirty="0">
                <a:latin typeface="Times New Roman" pitchFamily="18" charset="0"/>
                <a:cs typeface="Times New Roman" pitchFamily="18" charset="0"/>
              </a:rPr>
              <a:t>Through the CRAAP test, it has been known that both the papers are relevant to the current situation of implementing grit in the higher education context. </a:t>
            </a:r>
          </a:p>
          <a:p>
            <a:pPr algn="just">
              <a:buNone/>
            </a:pPr>
            <a:endParaRPr lang="en-GB" sz="1600" dirty="0">
              <a:latin typeface="Times New Roman" pitchFamily="18" charset="0"/>
              <a:cs typeface="Times New Roman" pitchFamily="18" charset="0"/>
            </a:endParaRPr>
          </a:p>
        </p:txBody>
      </p:sp>
      <p:pic>
        <p:nvPicPr>
          <p:cNvPr id="4" name="Picture 3" descr="Leader@Grit+Model.jpg"/>
          <p:cNvPicPr>
            <a:picLocks noChangeAspect="1"/>
          </p:cNvPicPr>
          <p:nvPr/>
        </p:nvPicPr>
        <p:blipFill>
          <a:blip r:embed="rId3"/>
          <a:stretch>
            <a:fillRect/>
          </a:stretch>
        </p:blipFill>
        <p:spPr>
          <a:xfrm>
            <a:off x="5105400" y="1600200"/>
            <a:ext cx="4038600" cy="342900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Times New Roman" pitchFamily="18" charset="0"/>
                <a:cs typeface="Times New Roman" pitchFamily="18" charset="0"/>
              </a:rPr>
              <a:t>Reference list and bibliography </a:t>
            </a:r>
            <a:br>
              <a:rPr lang="en-GB" b="1" dirty="0">
                <a:latin typeface="Times New Roman" pitchFamily="18" charset="0"/>
                <a:cs typeface="Times New Roman" pitchFamily="18" charset="0"/>
              </a:rPr>
            </a:b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gn="just"/>
            <a:r>
              <a:rPr lang="en-GB" sz="1200" dirty="0" err="1">
                <a:latin typeface="Times New Roman" pitchFamily="18" charset="0"/>
                <a:cs typeface="Times New Roman" pitchFamily="18" charset="0"/>
              </a:rPr>
              <a:t>Buskirk</a:t>
            </a:r>
            <a:r>
              <a:rPr lang="en-GB" sz="1200" dirty="0">
                <a:latin typeface="Times New Roman" pitchFamily="18" charset="0"/>
                <a:cs typeface="Times New Roman" pitchFamily="18" charset="0"/>
              </a:rPr>
              <a:t>-Cohen, A.A. and Plants, A., 2019. Caring about Success: Students' Perceptions of Professors' Caring Matters More than Grit. </a:t>
            </a:r>
            <a:r>
              <a:rPr lang="en-GB" sz="1200" i="1" dirty="0">
                <a:latin typeface="Times New Roman" pitchFamily="18" charset="0"/>
                <a:cs typeface="Times New Roman" pitchFamily="18" charset="0"/>
              </a:rPr>
              <a:t>International Journal of Teaching and Learning in Higher Education</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31</a:t>
            </a:r>
            <a:r>
              <a:rPr lang="en-GB" sz="1200" dirty="0">
                <a:latin typeface="Times New Roman" pitchFamily="18" charset="0"/>
                <a:cs typeface="Times New Roman" pitchFamily="18" charset="0"/>
              </a:rPr>
              <a:t>(1), pp.108-114.</a:t>
            </a:r>
          </a:p>
          <a:p>
            <a:pPr algn="just"/>
            <a:r>
              <a:rPr lang="en-GB" sz="1200" dirty="0" err="1">
                <a:latin typeface="Times New Roman" pitchFamily="18" charset="0"/>
                <a:cs typeface="Times New Roman" pitchFamily="18" charset="0"/>
              </a:rPr>
              <a:t>Cayley</a:t>
            </a:r>
            <a:r>
              <a:rPr lang="en-GB" sz="1200" dirty="0">
                <a:latin typeface="Times New Roman" pitchFamily="18" charset="0"/>
                <a:cs typeface="Times New Roman" pitchFamily="18" charset="0"/>
              </a:rPr>
              <a:t>, W., 2021. Grit. </a:t>
            </a:r>
            <a:r>
              <a:rPr lang="en-GB" sz="1200" i="1" dirty="0">
                <a:latin typeface="Times New Roman" pitchFamily="18" charset="0"/>
                <a:cs typeface="Times New Roman" pitchFamily="18" charset="0"/>
              </a:rPr>
              <a:t>Family Medicine</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53</a:t>
            </a:r>
            <a:r>
              <a:rPr lang="en-GB" sz="1200" dirty="0">
                <a:latin typeface="Times New Roman" pitchFamily="18" charset="0"/>
                <a:cs typeface="Times New Roman" pitchFamily="18" charset="0"/>
              </a:rPr>
              <a:t>(1), pp.73-74.</a:t>
            </a:r>
          </a:p>
          <a:p>
            <a:pPr algn="just"/>
            <a:r>
              <a:rPr lang="en-GB" sz="1200" dirty="0" err="1">
                <a:latin typeface="Times New Roman" pitchFamily="18" charset="0"/>
                <a:cs typeface="Times New Roman" pitchFamily="18" charset="0"/>
              </a:rPr>
              <a:t>Direito</a:t>
            </a:r>
            <a:r>
              <a:rPr lang="en-GB" sz="1200" dirty="0">
                <a:latin typeface="Times New Roman" pitchFamily="18" charset="0"/>
                <a:cs typeface="Times New Roman" pitchFamily="18" charset="0"/>
              </a:rPr>
              <a:t>, I., Chance, S. and </a:t>
            </a:r>
            <a:r>
              <a:rPr lang="en-GB" sz="1200" dirty="0" err="1">
                <a:latin typeface="Times New Roman" pitchFamily="18" charset="0"/>
                <a:cs typeface="Times New Roman" pitchFamily="18" charset="0"/>
              </a:rPr>
              <a:t>Malik</a:t>
            </a:r>
            <a:r>
              <a:rPr lang="en-GB" sz="1200" dirty="0">
                <a:latin typeface="Times New Roman" pitchFamily="18" charset="0"/>
                <a:cs typeface="Times New Roman" pitchFamily="18" charset="0"/>
              </a:rPr>
              <a:t>, M., 2021. The study of grit in engineering education research: a systematic literature review. European Journal of Engineering Education, 46(2), pp.161-185.</a:t>
            </a:r>
          </a:p>
          <a:p>
            <a:pPr algn="just"/>
            <a:r>
              <a:rPr lang="en-GB" sz="1200" dirty="0">
                <a:latin typeface="Times New Roman" pitchFamily="18" charset="0"/>
                <a:cs typeface="Times New Roman" pitchFamily="18" charset="0"/>
              </a:rPr>
              <a:t>Duckworth, A., 2016. Grit: The power of passion and perseverance (Vol. 234). New York, NY: Scribner.</a:t>
            </a:r>
          </a:p>
          <a:p>
            <a:pPr algn="just"/>
            <a:r>
              <a:rPr lang="en-GB" sz="1200" dirty="0" err="1">
                <a:latin typeface="Times New Roman" pitchFamily="18" charset="0"/>
                <a:cs typeface="Times New Roman" pitchFamily="18" charset="0"/>
              </a:rPr>
              <a:t>Jachimowicz</a:t>
            </a:r>
            <a:r>
              <a:rPr lang="en-GB" sz="1200" dirty="0">
                <a:latin typeface="Times New Roman" pitchFamily="18" charset="0"/>
                <a:cs typeface="Times New Roman" pitchFamily="18" charset="0"/>
              </a:rPr>
              <a:t>, J.M., </a:t>
            </a:r>
            <a:r>
              <a:rPr lang="en-GB" sz="1200" dirty="0" err="1">
                <a:latin typeface="Times New Roman" pitchFamily="18" charset="0"/>
                <a:cs typeface="Times New Roman" pitchFamily="18" charset="0"/>
              </a:rPr>
              <a:t>Wihler</a:t>
            </a:r>
            <a:r>
              <a:rPr lang="en-GB" sz="1200" dirty="0">
                <a:latin typeface="Times New Roman" pitchFamily="18" charset="0"/>
                <a:cs typeface="Times New Roman" pitchFamily="18" charset="0"/>
              </a:rPr>
              <a:t>, A., Bailey, E.R. and </a:t>
            </a:r>
            <a:r>
              <a:rPr lang="en-GB" sz="1200" dirty="0" err="1">
                <a:latin typeface="Times New Roman" pitchFamily="18" charset="0"/>
                <a:cs typeface="Times New Roman" pitchFamily="18" charset="0"/>
              </a:rPr>
              <a:t>Galinsky</a:t>
            </a:r>
            <a:r>
              <a:rPr lang="en-GB" sz="1200" dirty="0">
                <a:latin typeface="Times New Roman" pitchFamily="18" charset="0"/>
                <a:cs typeface="Times New Roman" pitchFamily="18" charset="0"/>
              </a:rPr>
              <a:t>, A.D., 2018. Why grit requires perseverance and passion to positively predict performance. </a:t>
            </a:r>
            <a:r>
              <a:rPr lang="en-GB" sz="1200" i="1" dirty="0">
                <a:latin typeface="Times New Roman" pitchFamily="18" charset="0"/>
                <a:cs typeface="Times New Roman" pitchFamily="18" charset="0"/>
              </a:rPr>
              <a:t>Proceedings of the National Academy of Sciences</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115</a:t>
            </a:r>
            <a:r>
              <a:rPr lang="en-GB" sz="1200" dirty="0">
                <a:latin typeface="Times New Roman" pitchFamily="18" charset="0"/>
                <a:cs typeface="Times New Roman" pitchFamily="18" charset="0"/>
              </a:rPr>
              <a:t>(40), pp.9980-9985.</a:t>
            </a:r>
          </a:p>
          <a:p>
            <a:pPr algn="just"/>
            <a:r>
              <a:rPr lang="en-GB" sz="1200" dirty="0">
                <a:latin typeface="Times New Roman" pitchFamily="18" charset="0"/>
                <a:cs typeface="Times New Roman" pitchFamily="18" charset="0"/>
              </a:rPr>
              <a:t>Li, J., Zhao, Y., Kong, F., Du, S., Yang, S. and Wang, S., 2018. Psychometric assessment of the short grit scale among Chinese adolescents. </a:t>
            </a:r>
            <a:r>
              <a:rPr lang="en-GB" sz="1200" i="1" dirty="0">
                <a:latin typeface="Times New Roman" pitchFamily="18" charset="0"/>
                <a:cs typeface="Times New Roman" pitchFamily="18" charset="0"/>
              </a:rPr>
              <a:t>Journal of </a:t>
            </a:r>
            <a:r>
              <a:rPr lang="en-GB" sz="1200" i="1" dirty="0" err="1">
                <a:latin typeface="Times New Roman" pitchFamily="18" charset="0"/>
                <a:cs typeface="Times New Roman" pitchFamily="18" charset="0"/>
              </a:rPr>
              <a:t>Psychoeducational</a:t>
            </a:r>
            <a:r>
              <a:rPr lang="en-GB" sz="1200" i="1" dirty="0">
                <a:latin typeface="Times New Roman" pitchFamily="18" charset="0"/>
                <a:cs typeface="Times New Roman" pitchFamily="18" charset="0"/>
              </a:rPr>
              <a:t> Assessment</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36</a:t>
            </a:r>
            <a:r>
              <a:rPr lang="en-GB" sz="1200" dirty="0">
                <a:latin typeface="Times New Roman" pitchFamily="18" charset="0"/>
                <a:cs typeface="Times New Roman" pitchFamily="18" charset="0"/>
              </a:rPr>
              <a:t>(3), pp.291-296.</a:t>
            </a:r>
          </a:p>
          <a:p>
            <a:pPr algn="just"/>
            <a:r>
              <a:rPr lang="en-GB" sz="1200" dirty="0" err="1">
                <a:latin typeface="Times New Roman" pitchFamily="18" charset="0"/>
                <a:cs typeface="Times New Roman" pitchFamily="18" charset="0"/>
              </a:rPr>
              <a:t>McKibben</a:t>
            </a:r>
            <a:r>
              <a:rPr lang="en-GB" sz="1200" dirty="0">
                <a:latin typeface="Times New Roman" pitchFamily="18" charset="0"/>
                <a:cs typeface="Times New Roman" pitchFamily="18" charset="0"/>
              </a:rPr>
              <a:t>, S., 2018. Grit and the Greater Good: A Conversation with Angela Duckworth. </a:t>
            </a:r>
            <a:r>
              <a:rPr lang="en-GB" sz="1200" i="1" dirty="0">
                <a:latin typeface="Times New Roman" pitchFamily="18" charset="0"/>
                <a:cs typeface="Times New Roman" pitchFamily="18" charset="0"/>
              </a:rPr>
              <a:t>Educational Leadership</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76</a:t>
            </a:r>
            <a:r>
              <a:rPr lang="en-GB" sz="1200" dirty="0">
                <a:latin typeface="Times New Roman" pitchFamily="18" charset="0"/>
                <a:cs typeface="Times New Roman" pitchFamily="18" charset="0"/>
              </a:rPr>
              <a:t>(2), pp.40-45.</a:t>
            </a:r>
          </a:p>
          <a:p>
            <a:pPr algn="just"/>
            <a:r>
              <a:rPr lang="en-GB" sz="1200" dirty="0">
                <a:latin typeface="Times New Roman" pitchFamily="18" charset="0"/>
                <a:cs typeface="Times New Roman" pitchFamily="18" charset="0"/>
              </a:rPr>
              <a:t>Oxford, R. and </a:t>
            </a:r>
            <a:r>
              <a:rPr lang="en-GB" sz="1200" dirty="0" err="1">
                <a:latin typeface="Times New Roman" pitchFamily="18" charset="0"/>
                <a:cs typeface="Times New Roman" pitchFamily="18" charset="0"/>
              </a:rPr>
              <a:t>Khajavy</a:t>
            </a:r>
            <a:r>
              <a:rPr lang="en-GB" sz="1200" dirty="0">
                <a:latin typeface="Times New Roman" pitchFamily="18" charset="0"/>
                <a:cs typeface="Times New Roman" pitchFamily="18" charset="0"/>
              </a:rPr>
              <a:t>, G.H., 2021. Exploring Grit:“Grit Linguistics” and Research on Domain-General Grit and L2 Grit. </a:t>
            </a:r>
            <a:r>
              <a:rPr lang="en-GB" sz="1200" i="1" dirty="0">
                <a:latin typeface="Times New Roman" pitchFamily="18" charset="0"/>
                <a:cs typeface="Times New Roman" pitchFamily="18" charset="0"/>
              </a:rPr>
              <a:t>Journal for the Psychology of Language Learning</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3</a:t>
            </a:r>
            <a:r>
              <a:rPr lang="en-GB" sz="1200" dirty="0">
                <a:latin typeface="Times New Roman" pitchFamily="18" charset="0"/>
                <a:cs typeface="Times New Roman" pitchFamily="18" charset="0"/>
              </a:rPr>
              <a:t>(2), pp.7-36.</a:t>
            </a:r>
          </a:p>
          <a:p>
            <a:pPr algn="just"/>
            <a:r>
              <a:rPr lang="en-GB" sz="1200" dirty="0">
                <a:latin typeface="Times New Roman" pitchFamily="18" charset="0"/>
                <a:cs typeface="Times New Roman" pitchFamily="18" charset="0"/>
              </a:rPr>
              <a:t>Park, D., </a:t>
            </a:r>
            <a:r>
              <a:rPr lang="en-GB" sz="1200" dirty="0" err="1">
                <a:latin typeface="Times New Roman" pitchFamily="18" charset="0"/>
                <a:cs typeface="Times New Roman" pitchFamily="18" charset="0"/>
              </a:rPr>
              <a:t>Tsukayama</a:t>
            </a:r>
            <a:r>
              <a:rPr lang="en-GB" sz="1200" dirty="0">
                <a:latin typeface="Times New Roman" pitchFamily="18" charset="0"/>
                <a:cs typeface="Times New Roman" pitchFamily="18" charset="0"/>
              </a:rPr>
              <a:t>, E., Yu, A. and Duckworth, A.L., 2020. The development of grit and growth mindset during adolescence. </a:t>
            </a:r>
            <a:r>
              <a:rPr lang="en-GB" sz="1200" i="1" dirty="0">
                <a:latin typeface="Times New Roman" pitchFamily="18" charset="0"/>
                <a:cs typeface="Times New Roman" pitchFamily="18" charset="0"/>
              </a:rPr>
              <a:t>Journal of Experimental Child Psychology</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198</a:t>
            </a:r>
            <a:r>
              <a:rPr lang="en-GB" sz="1200" dirty="0">
                <a:latin typeface="Times New Roman" pitchFamily="18" charset="0"/>
                <a:cs typeface="Times New Roman" pitchFamily="18" charset="0"/>
              </a:rPr>
              <a:t>, p.104889.</a:t>
            </a:r>
          </a:p>
          <a:p>
            <a:pPr algn="just"/>
            <a:r>
              <a:rPr lang="en-GB" sz="1200" dirty="0">
                <a:latin typeface="Times New Roman" pitchFamily="18" charset="0"/>
                <a:cs typeface="Times New Roman" pitchFamily="18" charset="0"/>
              </a:rPr>
              <a:t>Park, D., Yu, A., </a:t>
            </a:r>
            <a:r>
              <a:rPr lang="en-GB" sz="1200" dirty="0" err="1">
                <a:latin typeface="Times New Roman" pitchFamily="18" charset="0"/>
                <a:cs typeface="Times New Roman" pitchFamily="18" charset="0"/>
              </a:rPr>
              <a:t>Baelen</a:t>
            </a:r>
            <a:r>
              <a:rPr lang="en-GB" sz="1200" dirty="0">
                <a:latin typeface="Times New Roman" pitchFamily="18" charset="0"/>
                <a:cs typeface="Times New Roman" pitchFamily="18" charset="0"/>
              </a:rPr>
              <a:t>, R.N., </a:t>
            </a:r>
            <a:r>
              <a:rPr lang="en-GB" sz="1200" dirty="0" err="1">
                <a:latin typeface="Times New Roman" pitchFamily="18" charset="0"/>
                <a:cs typeface="Times New Roman" pitchFamily="18" charset="0"/>
              </a:rPr>
              <a:t>Tsukayama</a:t>
            </a:r>
            <a:r>
              <a:rPr lang="en-GB" sz="1200" dirty="0">
                <a:latin typeface="Times New Roman" pitchFamily="18" charset="0"/>
                <a:cs typeface="Times New Roman" pitchFamily="18" charset="0"/>
              </a:rPr>
              <a:t>, E. and Duckworth, A.L., 2018. Fostering grit: Perceived school goal-structure predicts growth in grit and grades. </a:t>
            </a:r>
            <a:r>
              <a:rPr lang="en-GB" sz="1200" i="1" dirty="0">
                <a:latin typeface="Times New Roman" pitchFamily="18" charset="0"/>
                <a:cs typeface="Times New Roman" pitchFamily="18" charset="0"/>
              </a:rPr>
              <a:t>Contemporary Educational Psychology</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55</a:t>
            </a:r>
            <a:r>
              <a:rPr lang="en-GB" sz="1200" dirty="0">
                <a:latin typeface="Times New Roman" pitchFamily="18" charset="0"/>
                <a:cs typeface="Times New Roman" pitchFamily="18" charset="0"/>
              </a:rPr>
              <a:t>, pp.120-128.</a:t>
            </a:r>
          </a:p>
          <a:p>
            <a:pPr algn="just"/>
            <a:r>
              <a:rPr lang="en-GB" sz="1200" dirty="0" err="1">
                <a:latin typeface="Times New Roman" pitchFamily="18" charset="0"/>
                <a:cs typeface="Times New Roman" pitchFamily="18" charset="0"/>
              </a:rPr>
              <a:t>Priyohadi</a:t>
            </a:r>
            <a:r>
              <a:rPr lang="en-GB" sz="1200" dirty="0">
                <a:latin typeface="Times New Roman" pitchFamily="18" charset="0"/>
                <a:cs typeface="Times New Roman" pitchFamily="18" charset="0"/>
              </a:rPr>
              <a:t>, N.D., </a:t>
            </a:r>
            <a:r>
              <a:rPr lang="en-GB" sz="1200" dirty="0" err="1">
                <a:latin typeface="Times New Roman" pitchFamily="18" charset="0"/>
                <a:cs typeface="Times New Roman" pitchFamily="18" charset="0"/>
              </a:rPr>
              <a:t>Suhariadi</a:t>
            </a:r>
            <a:r>
              <a:rPr lang="en-GB" sz="1200" dirty="0">
                <a:latin typeface="Times New Roman" pitchFamily="18" charset="0"/>
                <a:cs typeface="Times New Roman" pitchFamily="18" charset="0"/>
              </a:rPr>
              <a:t>, F. and </a:t>
            </a:r>
            <a:r>
              <a:rPr lang="en-GB" sz="1200" dirty="0" err="1">
                <a:latin typeface="Times New Roman" pitchFamily="18" charset="0"/>
                <a:cs typeface="Times New Roman" pitchFamily="18" charset="0"/>
              </a:rPr>
              <a:t>Fajrianthi</a:t>
            </a:r>
            <a:r>
              <a:rPr lang="en-GB" sz="1200" dirty="0">
                <a:latin typeface="Times New Roman" pitchFamily="18" charset="0"/>
                <a:cs typeface="Times New Roman" pitchFamily="18" charset="0"/>
              </a:rPr>
              <a:t>, F., 2019. Validity Test for Short Grit Scale (Grit-S) Duckworth on Indonesian </a:t>
            </a:r>
            <a:r>
              <a:rPr lang="en-GB" sz="1200" dirty="0" err="1">
                <a:latin typeface="Times New Roman" pitchFamily="18" charset="0"/>
                <a:cs typeface="Times New Roman" pitchFamily="18" charset="0"/>
              </a:rPr>
              <a:t>Millennials</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Journal of Educational, Health and Community Psychology</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8</a:t>
            </a:r>
            <a:r>
              <a:rPr lang="en-GB" sz="1200" dirty="0">
                <a:latin typeface="Times New Roman" pitchFamily="18" charset="0"/>
                <a:cs typeface="Times New Roman" pitchFamily="18" charset="0"/>
              </a:rPr>
              <a:t>(3), p.375.</a:t>
            </a:r>
          </a:p>
          <a:p>
            <a:pPr algn="just"/>
            <a:r>
              <a:rPr lang="en-GB" sz="1200" dirty="0" err="1">
                <a:latin typeface="Times New Roman" pitchFamily="18" charset="0"/>
                <a:cs typeface="Times New Roman" pitchFamily="18" charset="0"/>
              </a:rPr>
              <a:t>Reysen</a:t>
            </a:r>
            <a:r>
              <a:rPr lang="en-GB" sz="1200" dirty="0">
                <a:latin typeface="Times New Roman" pitchFamily="18" charset="0"/>
                <a:cs typeface="Times New Roman" pitchFamily="18" charset="0"/>
              </a:rPr>
              <a:t>, R., </a:t>
            </a:r>
            <a:r>
              <a:rPr lang="en-GB" sz="1200" dirty="0" err="1">
                <a:latin typeface="Times New Roman" pitchFamily="18" charset="0"/>
                <a:cs typeface="Times New Roman" pitchFamily="18" charset="0"/>
              </a:rPr>
              <a:t>Reysen</a:t>
            </a:r>
            <a:r>
              <a:rPr lang="en-GB" sz="1200" dirty="0">
                <a:latin typeface="Times New Roman" pitchFamily="18" charset="0"/>
                <a:cs typeface="Times New Roman" pitchFamily="18" charset="0"/>
              </a:rPr>
              <a:t>, M., Perry, P. and Knight, R.D., 2019. Not so soft skills: The importance of grit to college student success. </a:t>
            </a:r>
            <a:r>
              <a:rPr lang="en-GB" sz="1200" i="1" dirty="0">
                <a:latin typeface="Times New Roman" pitchFamily="18" charset="0"/>
                <a:cs typeface="Times New Roman" pitchFamily="18" charset="0"/>
              </a:rPr>
              <a:t>Journal of College Orientation, Transition, and Retention</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26</a:t>
            </a:r>
            <a:r>
              <a:rPr lang="en-GB" sz="1200" dirty="0">
                <a:latin typeface="Times New Roman" pitchFamily="18" charset="0"/>
                <a:cs typeface="Times New Roman" pitchFamily="18" charset="0"/>
              </a:rPr>
              <a:t>(2).</a:t>
            </a:r>
          </a:p>
          <a:p>
            <a:pPr algn="just">
              <a:buNone/>
            </a:pPr>
            <a:endParaRPr lang="en-GB" sz="1200" dirty="0">
              <a:latin typeface="Times New Roman" pitchFamily="18" charset="0"/>
              <a:cs typeface="Times New Roman"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stockphoto-804761394-612x612.jpg"/>
          <p:cNvPicPr>
            <a:picLocks noGrp="1" noChangeAspect="1"/>
          </p:cNvPicPr>
          <p:nvPr>
            <p:ph idx="1"/>
          </p:nvPr>
        </p:nvPicPr>
        <p:blipFill>
          <a:blip r:embed="rId2"/>
          <a:stretch>
            <a:fillRect/>
          </a:stretch>
        </p:blipFill>
        <p:spPr>
          <a:xfrm>
            <a:off x="228600" y="762000"/>
            <a:ext cx="8632979" cy="5529620"/>
          </a:xfr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45</TotalTime>
  <Words>2644</Words>
  <Application>Microsoft Office PowerPoint</Application>
  <PresentationFormat>On-screen Show (4:3)</PresentationFormat>
  <Paragraphs>98</Paragraphs>
  <Slides>20</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Times New Roman</vt:lpstr>
      <vt:lpstr>Verdana</vt:lpstr>
      <vt:lpstr>Office Theme</vt:lpstr>
      <vt:lpstr>Digital Skills and Research Methods  </vt:lpstr>
      <vt:lpstr>Table of Contents </vt:lpstr>
      <vt:lpstr>Introduction  </vt:lpstr>
      <vt:lpstr>Research methods  </vt:lpstr>
      <vt:lpstr>CONTD….</vt:lpstr>
      <vt:lpstr>Benefits of Grit </vt:lpstr>
      <vt:lpstr>CONTD….</vt:lpstr>
      <vt:lpstr>CRAP Test  </vt:lpstr>
      <vt:lpstr>CONTD…</vt:lpstr>
      <vt:lpstr>Primary research </vt:lpstr>
      <vt:lpstr>CONTD….</vt:lpstr>
      <vt:lpstr>CONTD….</vt:lpstr>
      <vt:lpstr>CONTD…</vt:lpstr>
      <vt:lpstr>Analysis  </vt:lpstr>
      <vt:lpstr>CONTD…</vt:lpstr>
      <vt:lpstr>CONTD…</vt:lpstr>
      <vt:lpstr>CONTD…</vt:lpstr>
      <vt:lpstr>Concussion   </vt:lpstr>
      <vt:lpstr>Reference list and bibliography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dc:title>
  <dc:creator>admin</dc:creator>
  <cp:lastModifiedBy>Lambrino Skarlett</cp:lastModifiedBy>
  <cp:revision>4</cp:revision>
  <dcterms:created xsi:type="dcterms:W3CDTF">2022-04-11T13:03:27Z</dcterms:created>
  <dcterms:modified xsi:type="dcterms:W3CDTF">2022-04-14T07:53:03Z</dcterms:modified>
</cp:coreProperties>
</file>