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4"/>
  </p:notesMasterIdLst>
  <p:handoutMasterIdLst>
    <p:handoutMasterId r:id="rId25"/>
  </p:handoutMasterIdLst>
  <p:sldIdLst>
    <p:sldId id="256" r:id="rId2"/>
    <p:sldId id="323" r:id="rId3"/>
    <p:sldId id="324" r:id="rId4"/>
    <p:sldId id="342" r:id="rId5"/>
    <p:sldId id="325" r:id="rId6"/>
    <p:sldId id="326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6" r:id="rId17"/>
    <p:sldId id="337" r:id="rId18"/>
    <p:sldId id="338" r:id="rId19"/>
    <p:sldId id="339" r:id="rId20"/>
    <p:sldId id="340" r:id="rId21"/>
    <p:sldId id="341" r:id="rId22"/>
    <p:sldId id="322" r:id="rId23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25" autoAdjust="0"/>
    <p:restoredTop sz="94650" autoAdjust="0"/>
  </p:normalViewPr>
  <p:slideViewPr>
    <p:cSldViewPr>
      <p:cViewPr varScale="1">
        <p:scale>
          <a:sx n="65" d="100"/>
          <a:sy n="65" d="100"/>
        </p:scale>
        <p:origin x="52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47AC15-FD3F-4486-8A08-62AFF56449D1}" type="doc">
      <dgm:prSet loTypeId="urn:microsoft.com/office/officeart/2005/8/layout/pyramid1" loCatId="pyramid" qsTypeId="urn:microsoft.com/office/officeart/2005/8/quickstyle/simple3#1" qsCatId="simple" csTypeId="urn:microsoft.com/office/officeart/2005/8/colors/accent1_2#1" csCatId="accent1" phldr="1"/>
      <dgm:spPr/>
    </dgm:pt>
    <dgm:pt modelId="{C4C7976B-1CB6-459A-A16B-9BA7AE28ADBF}">
      <dgm:prSet phldrT="[Text]"/>
      <dgm:spPr/>
      <dgm:t>
        <a:bodyPr/>
        <a:lstStyle/>
        <a:p>
          <a:r>
            <a:rPr lang="en-GB" dirty="0"/>
            <a:t>Details</a:t>
          </a:r>
        </a:p>
      </dgm:t>
    </dgm:pt>
    <dgm:pt modelId="{1CB39776-5398-497D-8AFB-58E2DCE2DB98}" type="parTrans" cxnId="{0481F83A-6CEC-4924-8BE2-205D5B18177F}">
      <dgm:prSet/>
      <dgm:spPr/>
      <dgm:t>
        <a:bodyPr/>
        <a:lstStyle/>
        <a:p>
          <a:endParaRPr lang="en-GB"/>
        </a:p>
      </dgm:t>
    </dgm:pt>
    <dgm:pt modelId="{E0C131EA-471B-4EF7-81E4-50124010DDCD}" type="sibTrans" cxnId="{0481F83A-6CEC-4924-8BE2-205D5B18177F}">
      <dgm:prSet/>
      <dgm:spPr/>
      <dgm:t>
        <a:bodyPr/>
        <a:lstStyle/>
        <a:p>
          <a:endParaRPr lang="en-GB"/>
        </a:p>
      </dgm:t>
    </dgm:pt>
    <dgm:pt modelId="{8B6ADA55-2C0D-4210-91F8-986ECBEA2C83}">
      <dgm:prSet phldrT="[Text]"/>
      <dgm:spPr/>
      <dgm:t>
        <a:bodyPr/>
        <a:lstStyle/>
        <a:p>
          <a:r>
            <a:rPr lang="en-GB" dirty="0"/>
            <a:t>Information Architecture</a:t>
          </a:r>
        </a:p>
      </dgm:t>
    </dgm:pt>
    <dgm:pt modelId="{EFC68777-1D73-44E3-A66C-D559C4B601E4}" type="parTrans" cxnId="{BA612409-4E08-441F-A1D2-C7FC3C2F6FCC}">
      <dgm:prSet/>
      <dgm:spPr/>
      <dgm:t>
        <a:bodyPr/>
        <a:lstStyle/>
        <a:p>
          <a:endParaRPr lang="en-GB"/>
        </a:p>
      </dgm:t>
    </dgm:pt>
    <dgm:pt modelId="{4CC9917C-A534-42B7-8033-564925A2F2FF}" type="sibTrans" cxnId="{BA612409-4E08-441F-A1D2-C7FC3C2F6FCC}">
      <dgm:prSet/>
      <dgm:spPr/>
      <dgm:t>
        <a:bodyPr/>
        <a:lstStyle/>
        <a:p>
          <a:endParaRPr lang="en-GB"/>
        </a:p>
      </dgm:t>
    </dgm:pt>
    <dgm:pt modelId="{6F1265D4-028B-4D6C-A946-4B94479F4114}">
      <dgm:prSet phldrT="[Text]"/>
      <dgm:spPr/>
      <dgm:t>
        <a:bodyPr/>
        <a:lstStyle/>
        <a:p>
          <a:r>
            <a:rPr lang="en-GB" dirty="0"/>
            <a:t>User Psychology</a:t>
          </a:r>
        </a:p>
      </dgm:t>
    </dgm:pt>
    <dgm:pt modelId="{08C3EBC8-0CE0-47BC-BC55-93E4C0D5D088}" type="parTrans" cxnId="{AD60619D-EA9D-4FE7-8B68-F0382DB0A8DA}">
      <dgm:prSet/>
      <dgm:spPr/>
      <dgm:t>
        <a:bodyPr/>
        <a:lstStyle/>
        <a:p>
          <a:endParaRPr lang="en-GB"/>
        </a:p>
      </dgm:t>
    </dgm:pt>
    <dgm:pt modelId="{4F6DEC90-0D4B-4CC2-AC9F-0462FE02B84F}" type="sibTrans" cxnId="{AD60619D-EA9D-4FE7-8B68-F0382DB0A8DA}">
      <dgm:prSet/>
      <dgm:spPr/>
      <dgm:t>
        <a:bodyPr/>
        <a:lstStyle/>
        <a:p>
          <a:endParaRPr lang="en-GB"/>
        </a:p>
      </dgm:t>
    </dgm:pt>
    <dgm:pt modelId="{F8211FC0-1250-4EAF-B801-E3DCA7B166B2}">
      <dgm:prSet/>
      <dgm:spPr/>
      <dgm:t>
        <a:bodyPr/>
        <a:lstStyle/>
        <a:p>
          <a:r>
            <a:rPr lang="en-GB" dirty="0"/>
            <a:t>Delight</a:t>
          </a:r>
        </a:p>
      </dgm:t>
    </dgm:pt>
    <dgm:pt modelId="{AAAF5939-6EEB-43B6-A8E7-FB19D4817BCE}" type="parTrans" cxnId="{9C897EF0-F1A0-4840-9164-1A0486F4A271}">
      <dgm:prSet/>
      <dgm:spPr/>
      <dgm:t>
        <a:bodyPr/>
        <a:lstStyle/>
        <a:p>
          <a:endParaRPr lang="en-GB"/>
        </a:p>
      </dgm:t>
    </dgm:pt>
    <dgm:pt modelId="{E83C0552-3DC4-4899-B763-46FA61CB9AAA}" type="sibTrans" cxnId="{9C897EF0-F1A0-4840-9164-1A0486F4A271}">
      <dgm:prSet/>
      <dgm:spPr/>
      <dgm:t>
        <a:bodyPr/>
        <a:lstStyle/>
        <a:p>
          <a:endParaRPr lang="en-GB"/>
        </a:p>
      </dgm:t>
    </dgm:pt>
    <dgm:pt modelId="{1E7F8CF3-7C65-4268-9A6E-D9A5B7C2D64D}">
      <dgm:prSet/>
      <dgm:spPr/>
      <dgm:t>
        <a:bodyPr/>
        <a:lstStyle/>
        <a:p>
          <a:r>
            <a:rPr lang="en-GB" dirty="0"/>
            <a:t>Copywriting</a:t>
          </a:r>
        </a:p>
      </dgm:t>
    </dgm:pt>
    <dgm:pt modelId="{432973E7-954C-4B86-B6C6-A8FF27FF6D5D}" type="parTrans" cxnId="{8F821A22-2544-4146-BA4C-1E23BC15A008}">
      <dgm:prSet/>
      <dgm:spPr/>
      <dgm:t>
        <a:bodyPr/>
        <a:lstStyle/>
        <a:p>
          <a:endParaRPr lang="en-GB"/>
        </a:p>
      </dgm:t>
    </dgm:pt>
    <dgm:pt modelId="{6F1A3A5B-1165-4417-9B17-B6048EDF9181}" type="sibTrans" cxnId="{8F821A22-2544-4146-BA4C-1E23BC15A008}">
      <dgm:prSet/>
      <dgm:spPr/>
      <dgm:t>
        <a:bodyPr/>
        <a:lstStyle/>
        <a:p>
          <a:endParaRPr lang="en-GB"/>
        </a:p>
      </dgm:t>
    </dgm:pt>
    <dgm:pt modelId="{19F9F789-F210-4E4A-8BE5-12401BD83725}">
      <dgm:prSet/>
      <dgm:spPr/>
      <dgm:t>
        <a:bodyPr/>
        <a:lstStyle/>
        <a:p>
          <a:r>
            <a:rPr lang="en-GB" dirty="0"/>
            <a:t>Aesthetics</a:t>
          </a:r>
        </a:p>
      </dgm:t>
    </dgm:pt>
    <dgm:pt modelId="{DDE6B164-3BBE-4EFF-9079-F995FD9E80FB}" type="parTrans" cxnId="{F6981B55-56D2-4420-BE1F-FF802B5740C0}">
      <dgm:prSet/>
      <dgm:spPr/>
      <dgm:t>
        <a:bodyPr/>
        <a:lstStyle/>
        <a:p>
          <a:endParaRPr lang="en-GB"/>
        </a:p>
      </dgm:t>
    </dgm:pt>
    <dgm:pt modelId="{353F8E83-5748-4031-8293-F0D359B036D5}" type="sibTrans" cxnId="{F6981B55-56D2-4420-BE1F-FF802B5740C0}">
      <dgm:prSet/>
      <dgm:spPr/>
      <dgm:t>
        <a:bodyPr/>
        <a:lstStyle/>
        <a:p>
          <a:endParaRPr lang="en-GB"/>
        </a:p>
      </dgm:t>
    </dgm:pt>
    <dgm:pt modelId="{B7B134A7-FD22-4935-8B51-30B165C29AAB}">
      <dgm:prSet/>
      <dgm:spPr/>
      <dgm:t>
        <a:bodyPr/>
        <a:lstStyle/>
        <a:p>
          <a:r>
            <a:rPr lang="en-GB" dirty="0"/>
            <a:t>Usability</a:t>
          </a:r>
        </a:p>
      </dgm:t>
    </dgm:pt>
    <dgm:pt modelId="{0DB51C93-5851-4BF7-8196-7901C9CE9BAB}" type="parTrans" cxnId="{2AE7DA01-67A1-4A49-9053-D09062EA2232}">
      <dgm:prSet/>
      <dgm:spPr/>
      <dgm:t>
        <a:bodyPr/>
        <a:lstStyle/>
        <a:p>
          <a:endParaRPr lang="en-GB"/>
        </a:p>
      </dgm:t>
    </dgm:pt>
    <dgm:pt modelId="{36806943-E873-439C-A18B-C117291ED37D}" type="sibTrans" cxnId="{2AE7DA01-67A1-4A49-9053-D09062EA2232}">
      <dgm:prSet/>
      <dgm:spPr/>
      <dgm:t>
        <a:bodyPr/>
        <a:lstStyle/>
        <a:p>
          <a:endParaRPr lang="en-GB"/>
        </a:p>
      </dgm:t>
    </dgm:pt>
    <dgm:pt modelId="{21CFA9F4-BECD-42EF-94BE-8E98899CB906}">
      <dgm:prSet/>
      <dgm:spPr/>
      <dgm:t>
        <a:bodyPr/>
        <a:lstStyle/>
        <a:p>
          <a:r>
            <a:rPr lang="en-GB" dirty="0"/>
            <a:t>Content</a:t>
          </a:r>
        </a:p>
      </dgm:t>
    </dgm:pt>
    <dgm:pt modelId="{EECAF1B2-A3B9-41C6-8E66-402C802EE17A}" type="parTrans" cxnId="{B07910B4-F5E0-44B6-A21E-6C458710F344}">
      <dgm:prSet/>
      <dgm:spPr/>
      <dgm:t>
        <a:bodyPr/>
        <a:lstStyle/>
        <a:p>
          <a:endParaRPr lang="en-GB"/>
        </a:p>
      </dgm:t>
    </dgm:pt>
    <dgm:pt modelId="{E6B71BFC-4E13-4819-AFA6-2BAED4AC1C0E}" type="sibTrans" cxnId="{B07910B4-F5E0-44B6-A21E-6C458710F344}">
      <dgm:prSet/>
      <dgm:spPr/>
      <dgm:t>
        <a:bodyPr/>
        <a:lstStyle/>
        <a:p>
          <a:endParaRPr lang="en-GB"/>
        </a:p>
      </dgm:t>
    </dgm:pt>
    <dgm:pt modelId="{D3EB0307-B463-4DBF-B216-5ED01EF55092}" type="pres">
      <dgm:prSet presAssocID="{E047AC15-FD3F-4486-8A08-62AFF56449D1}" presName="Name0" presStyleCnt="0">
        <dgm:presLayoutVars>
          <dgm:dir/>
          <dgm:animLvl val="lvl"/>
          <dgm:resizeHandles val="exact"/>
        </dgm:presLayoutVars>
      </dgm:prSet>
      <dgm:spPr/>
    </dgm:pt>
    <dgm:pt modelId="{B0179E90-7CEA-4DF5-A444-0A0CB691BB7E}" type="pres">
      <dgm:prSet presAssocID="{C4C7976B-1CB6-459A-A16B-9BA7AE28ADBF}" presName="Name8" presStyleCnt="0"/>
      <dgm:spPr/>
    </dgm:pt>
    <dgm:pt modelId="{C55D222D-543B-43F5-B376-7EF2FD181661}" type="pres">
      <dgm:prSet presAssocID="{C4C7976B-1CB6-459A-A16B-9BA7AE28ADBF}" presName="level" presStyleLbl="node1" presStyleIdx="0" presStyleCnt="8">
        <dgm:presLayoutVars>
          <dgm:chMax val="1"/>
          <dgm:bulletEnabled val="1"/>
        </dgm:presLayoutVars>
      </dgm:prSet>
      <dgm:spPr/>
    </dgm:pt>
    <dgm:pt modelId="{F377C7A7-A23F-4189-915F-699E3F3E9181}" type="pres">
      <dgm:prSet presAssocID="{C4C7976B-1CB6-459A-A16B-9BA7AE28ADB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BEAEDAC-BAE8-419E-8F30-8A78B9232096}" type="pres">
      <dgm:prSet presAssocID="{F8211FC0-1250-4EAF-B801-E3DCA7B166B2}" presName="Name8" presStyleCnt="0"/>
      <dgm:spPr/>
    </dgm:pt>
    <dgm:pt modelId="{7B1B91BC-A494-4A7E-8D05-BA1C20D0F2EF}" type="pres">
      <dgm:prSet presAssocID="{F8211FC0-1250-4EAF-B801-E3DCA7B166B2}" presName="level" presStyleLbl="node1" presStyleIdx="1" presStyleCnt="8">
        <dgm:presLayoutVars>
          <dgm:chMax val="1"/>
          <dgm:bulletEnabled val="1"/>
        </dgm:presLayoutVars>
      </dgm:prSet>
      <dgm:spPr/>
    </dgm:pt>
    <dgm:pt modelId="{940B3130-EB86-4143-B6C2-297ECE2D1242}" type="pres">
      <dgm:prSet presAssocID="{F8211FC0-1250-4EAF-B801-E3DCA7B166B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6B0685E-72C4-446F-BACE-505967E40F67}" type="pres">
      <dgm:prSet presAssocID="{1E7F8CF3-7C65-4268-9A6E-D9A5B7C2D64D}" presName="Name8" presStyleCnt="0"/>
      <dgm:spPr/>
    </dgm:pt>
    <dgm:pt modelId="{036B8590-3EE1-444D-961B-2CA568EBECBD}" type="pres">
      <dgm:prSet presAssocID="{1E7F8CF3-7C65-4268-9A6E-D9A5B7C2D64D}" presName="level" presStyleLbl="node1" presStyleIdx="2" presStyleCnt="8">
        <dgm:presLayoutVars>
          <dgm:chMax val="1"/>
          <dgm:bulletEnabled val="1"/>
        </dgm:presLayoutVars>
      </dgm:prSet>
      <dgm:spPr/>
    </dgm:pt>
    <dgm:pt modelId="{3F2488FA-F8EE-4E88-8473-73474340CDA8}" type="pres">
      <dgm:prSet presAssocID="{1E7F8CF3-7C65-4268-9A6E-D9A5B7C2D64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573211E-092C-4E47-9A56-ED66856AA8D4}" type="pres">
      <dgm:prSet presAssocID="{19F9F789-F210-4E4A-8BE5-12401BD83725}" presName="Name8" presStyleCnt="0"/>
      <dgm:spPr/>
    </dgm:pt>
    <dgm:pt modelId="{DD00D7B7-2F13-4DC3-8856-234DA64274F3}" type="pres">
      <dgm:prSet presAssocID="{19F9F789-F210-4E4A-8BE5-12401BD83725}" presName="level" presStyleLbl="node1" presStyleIdx="3" presStyleCnt="8">
        <dgm:presLayoutVars>
          <dgm:chMax val="1"/>
          <dgm:bulletEnabled val="1"/>
        </dgm:presLayoutVars>
      </dgm:prSet>
      <dgm:spPr/>
    </dgm:pt>
    <dgm:pt modelId="{2D972559-10A8-441B-AA02-A5DCC6DB5F93}" type="pres">
      <dgm:prSet presAssocID="{19F9F789-F210-4E4A-8BE5-12401BD8372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2F6FB5C-76E9-43D6-8042-CF7638F75B6D}" type="pres">
      <dgm:prSet presAssocID="{B7B134A7-FD22-4935-8B51-30B165C29AAB}" presName="Name8" presStyleCnt="0"/>
      <dgm:spPr/>
    </dgm:pt>
    <dgm:pt modelId="{B937DB33-4D78-4FBD-BEAA-15AE17C4B222}" type="pres">
      <dgm:prSet presAssocID="{B7B134A7-FD22-4935-8B51-30B165C29AAB}" presName="level" presStyleLbl="node1" presStyleIdx="4" presStyleCnt="8">
        <dgm:presLayoutVars>
          <dgm:chMax val="1"/>
          <dgm:bulletEnabled val="1"/>
        </dgm:presLayoutVars>
      </dgm:prSet>
      <dgm:spPr/>
    </dgm:pt>
    <dgm:pt modelId="{9999D9AB-1F34-4D60-A251-55256E3B563D}" type="pres">
      <dgm:prSet presAssocID="{B7B134A7-FD22-4935-8B51-30B165C29A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CB95C2C-33B7-42BA-9958-CA9A0AA98FF1}" type="pres">
      <dgm:prSet presAssocID="{21CFA9F4-BECD-42EF-94BE-8E98899CB906}" presName="Name8" presStyleCnt="0"/>
      <dgm:spPr/>
    </dgm:pt>
    <dgm:pt modelId="{74CDD090-2AE6-40EB-B07D-8D3D570C7BF9}" type="pres">
      <dgm:prSet presAssocID="{21CFA9F4-BECD-42EF-94BE-8E98899CB906}" presName="level" presStyleLbl="node1" presStyleIdx="5" presStyleCnt="8">
        <dgm:presLayoutVars>
          <dgm:chMax val="1"/>
          <dgm:bulletEnabled val="1"/>
        </dgm:presLayoutVars>
      </dgm:prSet>
      <dgm:spPr/>
    </dgm:pt>
    <dgm:pt modelId="{E341D9C1-AAD7-4B64-ACD7-F4F6CBFE05AA}" type="pres">
      <dgm:prSet presAssocID="{21CFA9F4-BECD-42EF-94BE-8E98899CB90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B838774-F2FD-4125-A64C-7A194AE7E4DE}" type="pres">
      <dgm:prSet presAssocID="{8B6ADA55-2C0D-4210-91F8-986ECBEA2C83}" presName="Name8" presStyleCnt="0"/>
      <dgm:spPr/>
    </dgm:pt>
    <dgm:pt modelId="{06F8651A-DDD1-41C5-8D5E-818E0C4C24FC}" type="pres">
      <dgm:prSet presAssocID="{8B6ADA55-2C0D-4210-91F8-986ECBEA2C83}" presName="level" presStyleLbl="node1" presStyleIdx="6" presStyleCnt="8">
        <dgm:presLayoutVars>
          <dgm:chMax val="1"/>
          <dgm:bulletEnabled val="1"/>
        </dgm:presLayoutVars>
      </dgm:prSet>
      <dgm:spPr/>
    </dgm:pt>
    <dgm:pt modelId="{7D26E4DD-B3A8-4C1C-932D-02E569FCCB0E}" type="pres">
      <dgm:prSet presAssocID="{8B6ADA55-2C0D-4210-91F8-986ECBEA2C8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4ADF6C3-AB1F-420E-B924-A16AD1F7CD91}" type="pres">
      <dgm:prSet presAssocID="{6F1265D4-028B-4D6C-A946-4B94479F4114}" presName="Name8" presStyleCnt="0"/>
      <dgm:spPr/>
    </dgm:pt>
    <dgm:pt modelId="{CF8E49E7-F80C-4CBB-B082-3D3BFF8CAB12}" type="pres">
      <dgm:prSet presAssocID="{6F1265D4-028B-4D6C-A946-4B94479F4114}" presName="level" presStyleLbl="node1" presStyleIdx="7" presStyleCnt="8">
        <dgm:presLayoutVars>
          <dgm:chMax val="1"/>
          <dgm:bulletEnabled val="1"/>
        </dgm:presLayoutVars>
      </dgm:prSet>
      <dgm:spPr/>
    </dgm:pt>
    <dgm:pt modelId="{ED2022FB-DE9A-42E0-9C11-0C19B12B79A2}" type="pres">
      <dgm:prSet presAssocID="{6F1265D4-028B-4D6C-A946-4B94479F4114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2AE7DA01-67A1-4A49-9053-D09062EA2232}" srcId="{E047AC15-FD3F-4486-8A08-62AFF56449D1}" destId="{B7B134A7-FD22-4935-8B51-30B165C29AAB}" srcOrd="4" destOrd="0" parTransId="{0DB51C93-5851-4BF7-8196-7901C9CE9BAB}" sibTransId="{36806943-E873-439C-A18B-C117291ED37D}"/>
    <dgm:cxn modelId="{7E84E103-7BA8-4DBD-9D64-1787CD93A81F}" type="presOf" srcId="{C4C7976B-1CB6-459A-A16B-9BA7AE28ADBF}" destId="{C55D222D-543B-43F5-B376-7EF2FD181661}" srcOrd="0" destOrd="0" presId="urn:microsoft.com/office/officeart/2005/8/layout/pyramid1"/>
    <dgm:cxn modelId="{BA612409-4E08-441F-A1D2-C7FC3C2F6FCC}" srcId="{E047AC15-FD3F-4486-8A08-62AFF56449D1}" destId="{8B6ADA55-2C0D-4210-91F8-986ECBEA2C83}" srcOrd="6" destOrd="0" parTransId="{EFC68777-1D73-44E3-A66C-D559C4B601E4}" sibTransId="{4CC9917C-A534-42B7-8033-564925A2F2FF}"/>
    <dgm:cxn modelId="{343ED016-B1B1-40E3-A23C-E3AC68D6C0C9}" type="presOf" srcId="{8B6ADA55-2C0D-4210-91F8-986ECBEA2C83}" destId="{7D26E4DD-B3A8-4C1C-932D-02E569FCCB0E}" srcOrd="1" destOrd="0" presId="urn:microsoft.com/office/officeart/2005/8/layout/pyramid1"/>
    <dgm:cxn modelId="{7E0B051E-3B48-4FF8-B5BF-9C1DCD2EC055}" type="presOf" srcId="{1E7F8CF3-7C65-4268-9A6E-D9A5B7C2D64D}" destId="{036B8590-3EE1-444D-961B-2CA568EBECBD}" srcOrd="0" destOrd="0" presId="urn:microsoft.com/office/officeart/2005/8/layout/pyramid1"/>
    <dgm:cxn modelId="{DEC6431F-6F24-40F0-BBC7-9CB6B52E8EEF}" type="presOf" srcId="{8B6ADA55-2C0D-4210-91F8-986ECBEA2C83}" destId="{06F8651A-DDD1-41C5-8D5E-818E0C4C24FC}" srcOrd="0" destOrd="0" presId="urn:microsoft.com/office/officeart/2005/8/layout/pyramid1"/>
    <dgm:cxn modelId="{8F821A22-2544-4146-BA4C-1E23BC15A008}" srcId="{E047AC15-FD3F-4486-8A08-62AFF56449D1}" destId="{1E7F8CF3-7C65-4268-9A6E-D9A5B7C2D64D}" srcOrd="2" destOrd="0" parTransId="{432973E7-954C-4B86-B6C6-A8FF27FF6D5D}" sibTransId="{6F1A3A5B-1165-4417-9B17-B6048EDF9181}"/>
    <dgm:cxn modelId="{0481F83A-6CEC-4924-8BE2-205D5B18177F}" srcId="{E047AC15-FD3F-4486-8A08-62AFF56449D1}" destId="{C4C7976B-1CB6-459A-A16B-9BA7AE28ADBF}" srcOrd="0" destOrd="0" parTransId="{1CB39776-5398-497D-8AFB-58E2DCE2DB98}" sibTransId="{E0C131EA-471B-4EF7-81E4-50124010DDCD}"/>
    <dgm:cxn modelId="{E0696B3B-7151-4017-AF78-26C8102D9CE4}" type="presOf" srcId="{21CFA9F4-BECD-42EF-94BE-8E98899CB906}" destId="{74CDD090-2AE6-40EB-B07D-8D3D570C7BF9}" srcOrd="0" destOrd="0" presId="urn:microsoft.com/office/officeart/2005/8/layout/pyramid1"/>
    <dgm:cxn modelId="{9D72395B-370D-41D0-91CD-2875C203D2BD}" type="presOf" srcId="{21CFA9F4-BECD-42EF-94BE-8E98899CB906}" destId="{E341D9C1-AAD7-4B64-ACD7-F4F6CBFE05AA}" srcOrd="1" destOrd="0" presId="urn:microsoft.com/office/officeart/2005/8/layout/pyramid1"/>
    <dgm:cxn modelId="{DFCD2A6F-C6CC-4C84-98B1-ABEA01D59D93}" type="presOf" srcId="{6F1265D4-028B-4D6C-A946-4B94479F4114}" destId="{CF8E49E7-F80C-4CBB-B082-3D3BFF8CAB12}" srcOrd="0" destOrd="0" presId="urn:microsoft.com/office/officeart/2005/8/layout/pyramid1"/>
    <dgm:cxn modelId="{017E9473-3A08-474B-AD16-0D636BC1FE7D}" type="presOf" srcId="{1E7F8CF3-7C65-4268-9A6E-D9A5B7C2D64D}" destId="{3F2488FA-F8EE-4E88-8473-73474340CDA8}" srcOrd="1" destOrd="0" presId="urn:microsoft.com/office/officeart/2005/8/layout/pyramid1"/>
    <dgm:cxn modelId="{F6981B55-56D2-4420-BE1F-FF802B5740C0}" srcId="{E047AC15-FD3F-4486-8A08-62AFF56449D1}" destId="{19F9F789-F210-4E4A-8BE5-12401BD83725}" srcOrd="3" destOrd="0" parTransId="{DDE6B164-3BBE-4EFF-9079-F995FD9E80FB}" sibTransId="{353F8E83-5748-4031-8293-F0D359B036D5}"/>
    <dgm:cxn modelId="{7552A87E-344C-442B-BEC8-A769F4BDF719}" type="presOf" srcId="{B7B134A7-FD22-4935-8B51-30B165C29AAB}" destId="{9999D9AB-1F34-4D60-A251-55256E3B563D}" srcOrd="1" destOrd="0" presId="urn:microsoft.com/office/officeart/2005/8/layout/pyramid1"/>
    <dgm:cxn modelId="{AD60619D-EA9D-4FE7-8B68-F0382DB0A8DA}" srcId="{E047AC15-FD3F-4486-8A08-62AFF56449D1}" destId="{6F1265D4-028B-4D6C-A946-4B94479F4114}" srcOrd="7" destOrd="0" parTransId="{08C3EBC8-0CE0-47BC-BC55-93E4C0D5D088}" sibTransId="{4F6DEC90-0D4B-4CC2-AC9F-0462FE02B84F}"/>
    <dgm:cxn modelId="{B0747DA2-F9F5-4495-A299-25E42E65382A}" type="presOf" srcId="{F8211FC0-1250-4EAF-B801-E3DCA7B166B2}" destId="{940B3130-EB86-4143-B6C2-297ECE2D1242}" srcOrd="1" destOrd="0" presId="urn:microsoft.com/office/officeart/2005/8/layout/pyramid1"/>
    <dgm:cxn modelId="{87531EB0-64E9-4DA3-A8F1-1F99BEFB5A1C}" type="presOf" srcId="{B7B134A7-FD22-4935-8B51-30B165C29AAB}" destId="{B937DB33-4D78-4FBD-BEAA-15AE17C4B222}" srcOrd="0" destOrd="0" presId="urn:microsoft.com/office/officeart/2005/8/layout/pyramid1"/>
    <dgm:cxn modelId="{228072B2-EA49-48E1-AE29-BB164B7CD415}" type="presOf" srcId="{F8211FC0-1250-4EAF-B801-E3DCA7B166B2}" destId="{7B1B91BC-A494-4A7E-8D05-BA1C20D0F2EF}" srcOrd="0" destOrd="0" presId="urn:microsoft.com/office/officeart/2005/8/layout/pyramid1"/>
    <dgm:cxn modelId="{B07910B4-F5E0-44B6-A21E-6C458710F344}" srcId="{E047AC15-FD3F-4486-8A08-62AFF56449D1}" destId="{21CFA9F4-BECD-42EF-94BE-8E98899CB906}" srcOrd="5" destOrd="0" parTransId="{EECAF1B2-A3B9-41C6-8E66-402C802EE17A}" sibTransId="{E6B71BFC-4E13-4819-AFA6-2BAED4AC1C0E}"/>
    <dgm:cxn modelId="{1B6BB3BF-0223-4B27-A292-B520CDC22E18}" type="presOf" srcId="{C4C7976B-1CB6-459A-A16B-9BA7AE28ADBF}" destId="{F377C7A7-A23F-4189-915F-699E3F3E9181}" srcOrd="1" destOrd="0" presId="urn:microsoft.com/office/officeart/2005/8/layout/pyramid1"/>
    <dgm:cxn modelId="{45A4F6BF-9F34-431C-A095-8130F7676405}" type="presOf" srcId="{6F1265D4-028B-4D6C-A946-4B94479F4114}" destId="{ED2022FB-DE9A-42E0-9C11-0C19B12B79A2}" srcOrd="1" destOrd="0" presId="urn:microsoft.com/office/officeart/2005/8/layout/pyramid1"/>
    <dgm:cxn modelId="{9E085BE0-122F-4FCB-96A7-DDDF4D20B5A8}" type="presOf" srcId="{19F9F789-F210-4E4A-8BE5-12401BD83725}" destId="{2D972559-10A8-441B-AA02-A5DCC6DB5F93}" srcOrd="1" destOrd="0" presId="urn:microsoft.com/office/officeart/2005/8/layout/pyramid1"/>
    <dgm:cxn modelId="{9FF55AEA-8D7C-4332-86E2-66BEF8BE6FD4}" type="presOf" srcId="{E047AC15-FD3F-4486-8A08-62AFF56449D1}" destId="{D3EB0307-B463-4DBF-B216-5ED01EF55092}" srcOrd="0" destOrd="0" presId="urn:microsoft.com/office/officeart/2005/8/layout/pyramid1"/>
    <dgm:cxn modelId="{C07DB4EE-2A5C-4CE5-BA19-DACF6067D37C}" type="presOf" srcId="{19F9F789-F210-4E4A-8BE5-12401BD83725}" destId="{DD00D7B7-2F13-4DC3-8856-234DA64274F3}" srcOrd="0" destOrd="0" presId="urn:microsoft.com/office/officeart/2005/8/layout/pyramid1"/>
    <dgm:cxn modelId="{9C897EF0-F1A0-4840-9164-1A0486F4A271}" srcId="{E047AC15-FD3F-4486-8A08-62AFF56449D1}" destId="{F8211FC0-1250-4EAF-B801-E3DCA7B166B2}" srcOrd="1" destOrd="0" parTransId="{AAAF5939-6EEB-43B6-A8E7-FB19D4817BCE}" sibTransId="{E83C0552-3DC4-4899-B763-46FA61CB9AAA}"/>
    <dgm:cxn modelId="{1B6A89A0-4E3B-4DCA-9A5F-606CAEF831D3}" type="presParOf" srcId="{D3EB0307-B463-4DBF-B216-5ED01EF55092}" destId="{B0179E90-7CEA-4DF5-A444-0A0CB691BB7E}" srcOrd="0" destOrd="0" presId="urn:microsoft.com/office/officeart/2005/8/layout/pyramid1"/>
    <dgm:cxn modelId="{907AC0A4-DB01-4C0F-A661-01C4523E09D8}" type="presParOf" srcId="{B0179E90-7CEA-4DF5-A444-0A0CB691BB7E}" destId="{C55D222D-543B-43F5-B376-7EF2FD181661}" srcOrd="0" destOrd="0" presId="urn:microsoft.com/office/officeart/2005/8/layout/pyramid1"/>
    <dgm:cxn modelId="{6E7EEEE9-26D1-4AAC-833F-ED1142B8CD48}" type="presParOf" srcId="{B0179E90-7CEA-4DF5-A444-0A0CB691BB7E}" destId="{F377C7A7-A23F-4189-915F-699E3F3E9181}" srcOrd="1" destOrd="0" presId="urn:microsoft.com/office/officeart/2005/8/layout/pyramid1"/>
    <dgm:cxn modelId="{3B062DA5-C2CE-48A7-91B1-191A9B2C9165}" type="presParOf" srcId="{D3EB0307-B463-4DBF-B216-5ED01EF55092}" destId="{EBEAEDAC-BAE8-419E-8F30-8A78B9232096}" srcOrd="1" destOrd="0" presId="urn:microsoft.com/office/officeart/2005/8/layout/pyramid1"/>
    <dgm:cxn modelId="{7EDC8175-0681-483D-A628-913C53789C63}" type="presParOf" srcId="{EBEAEDAC-BAE8-419E-8F30-8A78B9232096}" destId="{7B1B91BC-A494-4A7E-8D05-BA1C20D0F2EF}" srcOrd="0" destOrd="0" presId="urn:microsoft.com/office/officeart/2005/8/layout/pyramid1"/>
    <dgm:cxn modelId="{8837E563-BBCF-4E88-A647-192D5E6420C3}" type="presParOf" srcId="{EBEAEDAC-BAE8-419E-8F30-8A78B9232096}" destId="{940B3130-EB86-4143-B6C2-297ECE2D1242}" srcOrd="1" destOrd="0" presId="urn:microsoft.com/office/officeart/2005/8/layout/pyramid1"/>
    <dgm:cxn modelId="{7F651598-B7F8-4207-9B61-9F10AA3A6A2C}" type="presParOf" srcId="{D3EB0307-B463-4DBF-B216-5ED01EF55092}" destId="{46B0685E-72C4-446F-BACE-505967E40F67}" srcOrd="2" destOrd="0" presId="urn:microsoft.com/office/officeart/2005/8/layout/pyramid1"/>
    <dgm:cxn modelId="{1E7927BA-CB58-46B1-A995-A09D398FBEB2}" type="presParOf" srcId="{46B0685E-72C4-446F-BACE-505967E40F67}" destId="{036B8590-3EE1-444D-961B-2CA568EBECBD}" srcOrd="0" destOrd="0" presId="urn:microsoft.com/office/officeart/2005/8/layout/pyramid1"/>
    <dgm:cxn modelId="{4D835202-4D51-40B5-8083-FFD9F39FBF3E}" type="presParOf" srcId="{46B0685E-72C4-446F-BACE-505967E40F67}" destId="{3F2488FA-F8EE-4E88-8473-73474340CDA8}" srcOrd="1" destOrd="0" presId="urn:microsoft.com/office/officeart/2005/8/layout/pyramid1"/>
    <dgm:cxn modelId="{A945805B-011E-4BE4-A131-F9F5C187EA8A}" type="presParOf" srcId="{D3EB0307-B463-4DBF-B216-5ED01EF55092}" destId="{2573211E-092C-4E47-9A56-ED66856AA8D4}" srcOrd="3" destOrd="0" presId="urn:microsoft.com/office/officeart/2005/8/layout/pyramid1"/>
    <dgm:cxn modelId="{AD68DE3D-FD1F-4728-AB21-A91D35D6181E}" type="presParOf" srcId="{2573211E-092C-4E47-9A56-ED66856AA8D4}" destId="{DD00D7B7-2F13-4DC3-8856-234DA64274F3}" srcOrd="0" destOrd="0" presId="urn:microsoft.com/office/officeart/2005/8/layout/pyramid1"/>
    <dgm:cxn modelId="{CB84EFBA-C774-4216-B61B-B059BC9BE0F4}" type="presParOf" srcId="{2573211E-092C-4E47-9A56-ED66856AA8D4}" destId="{2D972559-10A8-441B-AA02-A5DCC6DB5F93}" srcOrd="1" destOrd="0" presId="urn:microsoft.com/office/officeart/2005/8/layout/pyramid1"/>
    <dgm:cxn modelId="{0578B75A-D52A-4656-B0C5-2B7866AEB2DE}" type="presParOf" srcId="{D3EB0307-B463-4DBF-B216-5ED01EF55092}" destId="{52F6FB5C-76E9-43D6-8042-CF7638F75B6D}" srcOrd="4" destOrd="0" presId="urn:microsoft.com/office/officeart/2005/8/layout/pyramid1"/>
    <dgm:cxn modelId="{CF02E45C-21A3-4088-8314-D88FAE2DEC5E}" type="presParOf" srcId="{52F6FB5C-76E9-43D6-8042-CF7638F75B6D}" destId="{B937DB33-4D78-4FBD-BEAA-15AE17C4B222}" srcOrd="0" destOrd="0" presId="urn:microsoft.com/office/officeart/2005/8/layout/pyramid1"/>
    <dgm:cxn modelId="{0304A300-4E6D-4E50-8B50-0BEE001112E9}" type="presParOf" srcId="{52F6FB5C-76E9-43D6-8042-CF7638F75B6D}" destId="{9999D9AB-1F34-4D60-A251-55256E3B563D}" srcOrd="1" destOrd="0" presId="urn:microsoft.com/office/officeart/2005/8/layout/pyramid1"/>
    <dgm:cxn modelId="{6EE95BC9-0A91-4B22-9708-CB1ED42C160D}" type="presParOf" srcId="{D3EB0307-B463-4DBF-B216-5ED01EF55092}" destId="{5CB95C2C-33B7-42BA-9958-CA9A0AA98FF1}" srcOrd="5" destOrd="0" presId="urn:microsoft.com/office/officeart/2005/8/layout/pyramid1"/>
    <dgm:cxn modelId="{E77C774E-0227-4730-9A19-7F9356F153AC}" type="presParOf" srcId="{5CB95C2C-33B7-42BA-9958-CA9A0AA98FF1}" destId="{74CDD090-2AE6-40EB-B07D-8D3D570C7BF9}" srcOrd="0" destOrd="0" presId="urn:microsoft.com/office/officeart/2005/8/layout/pyramid1"/>
    <dgm:cxn modelId="{7A09B745-2C31-4E29-9BF7-6F18D442BFBD}" type="presParOf" srcId="{5CB95C2C-33B7-42BA-9958-CA9A0AA98FF1}" destId="{E341D9C1-AAD7-4B64-ACD7-F4F6CBFE05AA}" srcOrd="1" destOrd="0" presId="urn:microsoft.com/office/officeart/2005/8/layout/pyramid1"/>
    <dgm:cxn modelId="{F4CED774-5640-4C44-AB19-0C5505E557A4}" type="presParOf" srcId="{D3EB0307-B463-4DBF-B216-5ED01EF55092}" destId="{1B838774-F2FD-4125-A64C-7A194AE7E4DE}" srcOrd="6" destOrd="0" presId="urn:microsoft.com/office/officeart/2005/8/layout/pyramid1"/>
    <dgm:cxn modelId="{ADE35DFB-557B-4417-85A9-908F9528515C}" type="presParOf" srcId="{1B838774-F2FD-4125-A64C-7A194AE7E4DE}" destId="{06F8651A-DDD1-41C5-8D5E-818E0C4C24FC}" srcOrd="0" destOrd="0" presId="urn:microsoft.com/office/officeart/2005/8/layout/pyramid1"/>
    <dgm:cxn modelId="{5B8457F4-EA65-40CD-8674-FAEE3687571C}" type="presParOf" srcId="{1B838774-F2FD-4125-A64C-7A194AE7E4DE}" destId="{7D26E4DD-B3A8-4C1C-932D-02E569FCCB0E}" srcOrd="1" destOrd="0" presId="urn:microsoft.com/office/officeart/2005/8/layout/pyramid1"/>
    <dgm:cxn modelId="{14D5D8A9-1EAC-40C1-8D83-5851B644BFA0}" type="presParOf" srcId="{D3EB0307-B463-4DBF-B216-5ED01EF55092}" destId="{64ADF6C3-AB1F-420E-B924-A16AD1F7CD91}" srcOrd="7" destOrd="0" presId="urn:microsoft.com/office/officeart/2005/8/layout/pyramid1"/>
    <dgm:cxn modelId="{BA1C8E67-13AB-465D-9123-C90BFCA97E64}" type="presParOf" srcId="{64ADF6C3-AB1F-420E-B924-A16AD1F7CD91}" destId="{CF8E49E7-F80C-4CBB-B082-3D3BFF8CAB12}" srcOrd="0" destOrd="0" presId="urn:microsoft.com/office/officeart/2005/8/layout/pyramid1"/>
    <dgm:cxn modelId="{70225089-9B5E-4269-8F7E-C728F6A1C105}" type="presParOf" srcId="{64ADF6C3-AB1F-420E-B924-A16AD1F7CD91}" destId="{ED2022FB-DE9A-42E0-9C11-0C19B12B79A2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5D222D-543B-43F5-B376-7EF2FD181661}">
      <dsp:nvSpPr>
        <dsp:cNvPr id="0" name=""/>
        <dsp:cNvSpPr/>
      </dsp:nvSpPr>
      <dsp:spPr>
        <a:xfrm>
          <a:off x="3600450" y="0"/>
          <a:ext cx="10287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Details</a:t>
          </a:r>
        </a:p>
      </dsp:txBody>
      <dsp:txXfrm>
        <a:off x="3600450" y="0"/>
        <a:ext cx="1028700" cy="699095"/>
      </dsp:txXfrm>
    </dsp:sp>
    <dsp:sp modelId="{7B1B91BC-A494-4A7E-8D05-BA1C20D0F2EF}">
      <dsp:nvSpPr>
        <dsp:cNvPr id="0" name=""/>
        <dsp:cNvSpPr/>
      </dsp:nvSpPr>
      <dsp:spPr>
        <a:xfrm>
          <a:off x="3086099" y="699095"/>
          <a:ext cx="20574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Delight</a:t>
          </a:r>
        </a:p>
      </dsp:txBody>
      <dsp:txXfrm>
        <a:off x="3446145" y="699095"/>
        <a:ext cx="1337310" cy="699095"/>
      </dsp:txXfrm>
    </dsp:sp>
    <dsp:sp modelId="{036B8590-3EE1-444D-961B-2CA568EBECBD}">
      <dsp:nvSpPr>
        <dsp:cNvPr id="0" name=""/>
        <dsp:cNvSpPr/>
      </dsp:nvSpPr>
      <dsp:spPr>
        <a:xfrm>
          <a:off x="2571750" y="1398190"/>
          <a:ext cx="30860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Copywriting</a:t>
          </a:r>
        </a:p>
      </dsp:txBody>
      <dsp:txXfrm>
        <a:off x="3111817" y="1398190"/>
        <a:ext cx="2005965" cy="699095"/>
      </dsp:txXfrm>
    </dsp:sp>
    <dsp:sp modelId="{DD00D7B7-2F13-4DC3-8856-234DA64274F3}">
      <dsp:nvSpPr>
        <dsp:cNvPr id="0" name=""/>
        <dsp:cNvSpPr/>
      </dsp:nvSpPr>
      <dsp:spPr>
        <a:xfrm>
          <a:off x="2057400" y="2097286"/>
          <a:ext cx="41148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Aesthetics</a:t>
          </a:r>
        </a:p>
      </dsp:txBody>
      <dsp:txXfrm>
        <a:off x="2777489" y="2097286"/>
        <a:ext cx="2674620" cy="699095"/>
      </dsp:txXfrm>
    </dsp:sp>
    <dsp:sp modelId="{B937DB33-4D78-4FBD-BEAA-15AE17C4B222}">
      <dsp:nvSpPr>
        <dsp:cNvPr id="0" name=""/>
        <dsp:cNvSpPr/>
      </dsp:nvSpPr>
      <dsp:spPr>
        <a:xfrm>
          <a:off x="1543049" y="2796381"/>
          <a:ext cx="51435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Usability</a:t>
          </a:r>
        </a:p>
      </dsp:txBody>
      <dsp:txXfrm>
        <a:off x="2443162" y="2796381"/>
        <a:ext cx="3343275" cy="699095"/>
      </dsp:txXfrm>
    </dsp:sp>
    <dsp:sp modelId="{74CDD090-2AE6-40EB-B07D-8D3D570C7BF9}">
      <dsp:nvSpPr>
        <dsp:cNvPr id="0" name=""/>
        <dsp:cNvSpPr/>
      </dsp:nvSpPr>
      <dsp:spPr>
        <a:xfrm>
          <a:off x="1028700" y="3495476"/>
          <a:ext cx="61721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Content</a:t>
          </a:r>
        </a:p>
      </dsp:txBody>
      <dsp:txXfrm>
        <a:off x="2108834" y="3495476"/>
        <a:ext cx="4011930" cy="699095"/>
      </dsp:txXfrm>
    </dsp:sp>
    <dsp:sp modelId="{06F8651A-DDD1-41C5-8D5E-818E0C4C24FC}">
      <dsp:nvSpPr>
        <dsp:cNvPr id="0" name=""/>
        <dsp:cNvSpPr/>
      </dsp:nvSpPr>
      <dsp:spPr>
        <a:xfrm>
          <a:off x="514350" y="4194572"/>
          <a:ext cx="72008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Information Architecture</a:t>
          </a:r>
        </a:p>
      </dsp:txBody>
      <dsp:txXfrm>
        <a:off x="1774507" y="4194572"/>
        <a:ext cx="4680585" cy="699095"/>
      </dsp:txXfrm>
    </dsp:sp>
    <dsp:sp modelId="{CF8E49E7-F80C-4CBB-B082-3D3BFF8CAB12}">
      <dsp:nvSpPr>
        <dsp:cNvPr id="0" name=""/>
        <dsp:cNvSpPr/>
      </dsp:nvSpPr>
      <dsp:spPr>
        <a:xfrm>
          <a:off x="0" y="4893667"/>
          <a:ext cx="82296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User Psychology</a:t>
          </a:r>
        </a:p>
      </dsp:txBody>
      <dsp:txXfrm>
        <a:off x="1440179" y="4893667"/>
        <a:ext cx="5349240" cy="699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2" y="4005263"/>
            <a:ext cx="7128519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Workshop 13 – Usability, Accessibility and UX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4B38EA3-0CAF-98B4-9A86-1393E8A7D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560600"/>
            <a:ext cx="8229600" cy="229740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Usability depends on the users, goals and context</a:t>
            </a:r>
          </a:p>
          <a:p>
            <a:pPr lvl="0"/>
            <a:r>
              <a:rPr lang="en-GB" dirty="0"/>
              <a:t>Accessibility explicitly addresses barriers affecting people with disabilities</a:t>
            </a:r>
          </a:p>
          <a:p>
            <a:pPr lvl="0"/>
            <a:r>
              <a:rPr lang="en-GB" dirty="0"/>
              <a:t>UX includes anticipated use as well as actual use</a:t>
            </a:r>
          </a:p>
          <a:p>
            <a:pPr lvl="0"/>
            <a:r>
              <a:rPr lang="en-GB" dirty="0"/>
              <a:t>Satisfaction already appears within usability, so the categories overlap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2B3C21-BC94-492C-EC4A-466872BDE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Related Concepts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B275C97-B9D9-79E0-20B5-E41FED8B98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098947"/>
              </p:ext>
            </p:extLst>
          </p:nvPr>
        </p:nvGraphicFramePr>
        <p:xfrm>
          <a:off x="457200" y="1124744"/>
          <a:ext cx="8229600" cy="329184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098576">
                  <a:extLst>
                    <a:ext uri="{9D8B030D-6E8A-4147-A177-3AD203B41FA5}">
                      <a16:colId xmlns:a16="http://schemas.microsoft.com/office/drawing/2014/main" val="2690737977"/>
                    </a:ext>
                  </a:extLst>
                </a:gridCol>
                <a:gridCol w="6131024">
                  <a:extLst>
                    <a:ext uri="{9D8B030D-6E8A-4147-A177-3AD203B41FA5}">
                      <a16:colId xmlns:a16="http://schemas.microsoft.com/office/drawing/2014/main" val="21641633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Concept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Main Question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033439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Usability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Can specified users achieve their goals effectively, efficiently, and satisfactorily in this context?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6866776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Accessibility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Can people with disabilities perceive, understand, and operate the system?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9869258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User experience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What do people perceive and feel before, during, and after using the system?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0740887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3789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0BAFB2C-B976-0779-2259-37894C104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booking form has clearly labelled fields and helpful error messages</a:t>
            </a:r>
          </a:p>
          <a:p>
            <a:pPr lvl="1"/>
            <a:r>
              <a:rPr lang="en-GB" b="1" dirty="0"/>
              <a:t>Usability:</a:t>
            </a:r>
            <a:r>
              <a:rPr lang="en-GB" dirty="0"/>
              <a:t> users can complete and correct the form</a:t>
            </a:r>
          </a:p>
          <a:p>
            <a:pPr lvl="1"/>
            <a:r>
              <a:rPr lang="en-GB" b="1" dirty="0"/>
              <a:t>Accessibility:</a:t>
            </a:r>
            <a:r>
              <a:rPr lang="en-GB" dirty="0"/>
              <a:t> labels and errors work with assistive technology</a:t>
            </a:r>
          </a:p>
          <a:p>
            <a:pPr lvl="1"/>
            <a:r>
              <a:rPr lang="en-GB" b="1" dirty="0"/>
              <a:t>UX:</a:t>
            </a:r>
            <a:r>
              <a:rPr lang="en-GB" dirty="0"/>
              <a:t> clear labels and feedback can help users feel informed and confident about the booking</a:t>
            </a:r>
          </a:p>
          <a:p>
            <a:r>
              <a:rPr lang="en-GB" dirty="0"/>
              <a:t>One design decision can affect several aspects of the experience</a:t>
            </a:r>
          </a:p>
          <a:p>
            <a:pPr lvl="1"/>
            <a:r>
              <a:rPr lang="en-GB" dirty="0"/>
              <a:t>A visible label may help many users, but its technical association with the field matters for assistive technology.</a:t>
            </a:r>
          </a:p>
          <a:p>
            <a:pPr lvl="1"/>
            <a:r>
              <a:rPr lang="en-GB" dirty="0"/>
              <a:t>Useful error messages must explain the problem and how to resolve it.</a:t>
            </a:r>
          </a:p>
          <a:p>
            <a:pPr lvl="1"/>
            <a:r>
              <a:rPr lang="en-GB" dirty="0"/>
              <a:t>Confidence also depends on knowing whether the booking succeeded.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C09F169-9B47-5B81-33C9-237613ED5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These Overlap</a:t>
            </a:r>
          </a:p>
        </p:txBody>
      </p:sp>
    </p:spTree>
    <p:extLst>
      <p:ext uri="{BB962C8B-B14F-4D97-AF65-F5344CB8AC3E}">
        <p14:creationId xmlns:p14="http://schemas.microsoft.com/office/powerpoint/2010/main" val="544035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981075"/>
          <a:ext cx="8229600" cy="5592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UX Impact</a:t>
            </a:r>
          </a:p>
        </p:txBody>
      </p:sp>
      <p:sp>
        <p:nvSpPr>
          <p:cNvPr id="6" name="Down Arrow 5"/>
          <p:cNvSpPr/>
          <p:nvPr/>
        </p:nvSpPr>
        <p:spPr>
          <a:xfrm>
            <a:off x="539552" y="1196752"/>
            <a:ext cx="648072" cy="45365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Down Arrow 6"/>
          <p:cNvSpPr/>
          <p:nvPr/>
        </p:nvSpPr>
        <p:spPr>
          <a:xfrm rot="10800000">
            <a:off x="8172400" y="1196752"/>
            <a:ext cx="648072" cy="45365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154358" y="2492896"/>
            <a:ext cx="16065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Increasing</a:t>
            </a:r>
          </a:p>
          <a:p>
            <a:pPr algn="ctr"/>
            <a:r>
              <a:rPr lang="en-GB" sz="2400" dirty="0"/>
              <a:t>Value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65870" y="2492896"/>
            <a:ext cx="16065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Increasing</a:t>
            </a:r>
          </a:p>
          <a:p>
            <a:pPr algn="ctr"/>
            <a:r>
              <a:rPr lang="en-GB" sz="2400" dirty="0"/>
              <a:t>Visibility</a:t>
            </a:r>
          </a:p>
        </p:txBody>
      </p:sp>
    </p:spTree>
    <p:extLst>
      <p:ext uri="{BB962C8B-B14F-4D97-AF65-F5344CB8AC3E}">
        <p14:creationId xmlns:p14="http://schemas.microsoft.com/office/powerpoint/2010/main" val="1917339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E719557-966D-CCBA-3D9F-1DB550888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Consider these situations:</a:t>
            </a:r>
          </a:p>
          <a:p>
            <a:pPr lvl="1"/>
            <a:r>
              <a:rPr lang="en-GB" dirty="0"/>
              <a:t>A polished website prevents keyboard users from completing checkout</a:t>
            </a:r>
          </a:p>
          <a:p>
            <a:pPr lvl="1"/>
            <a:r>
              <a:rPr lang="en-GB" dirty="0"/>
              <a:t>A form supports assistive technology but uses confusing terminology</a:t>
            </a:r>
          </a:p>
          <a:p>
            <a:pPr lvl="1"/>
            <a:r>
              <a:rPr lang="en-GB" dirty="0"/>
              <a:t>A quick booking process reveals unexpected charges at the end</a:t>
            </a:r>
          </a:p>
          <a:p>
            <a:pPr lvl="1"/>
            <a:r>
              <a:rPr lang="en-GB" dirty="0"/>
              <a:t>A plain interface makes an important task straightforward and reassuring</a:t>
            </a:r>
          </a:p>
          <a:p>
            <a:r>
              <a:rPr lang="en-GB" dirty="0"/>
              <a:t>What works well? Who encounters a problem?</a:t>
            </a:r>
          </a:p>
          <a:p>
            <a:pPr lvl="0"/>
            <a:r>
              <a:rPr lang="en-GB" dirty="0"/>
              <a:t>Appearance is not a proxy for quality</a:t>
            </a:r>
          </a:p>
          <a:p>
            <a:pPr lvl="0"/>
            <a:r>
              <a:rPr lang="en-GB" dirty="0"/>
              <a:t>Successful task completion alone may conceal frustration or loss of trust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4BCF0DB-1A7C-41E1-9BAB-3A3DDD953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Strengths and Weaknesses</a:t>
            </a:r>
          </a:p>
        </p:txBody>
      </p:sp>
    </p:spTree>
    <p:extLst>
      <p:ext uri="{BB962C8B-B14F-4D97-AF65-F5344CB8AC3E}">
        <p14:creationId xmlns:p14="http://schemas.microsoft.com/office/powerpoint/2010/main" val="337608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EBC0C9B-0B96-E7CB-B687-3DD2A6F9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same interface can produce different experiences, depending on</a:t>
            </a:r>
          </a:p>
          <a:p>
            <a:pPr lvl="1"/>
            <a:r>
              <a:rPr lang="en-GB" dirty="0"/>
              <a:t>Previous knowledge and expectations</a:t>
            </a:r>
          </a:p>
          <a:p>
            <a:pPr lvl="1"/>
            <a:r>
              <a:rPr lang="en-GB" dirty="0"/>
              <a:t>Disability and access requirements</a:t>
            </a:r>
          </a:p>
          <a:p>
            <a:pPr lvl="1"/>
            <a:r>
              <a:rPr lang="en-GB" dirty="0"/>
              <a:t>Device and input method</a:t>
            </a:r>
          </a:p>
          <a:p>
            <a:pPr lvl="1"/>
            <a:r>
              <a:rPr lang="en-GB" dirty="0"/>
              <a:t>Time pressure, fatigue and distractions</a:t>
            </a:r>
          </a:p>
          <a:p>
            <a:pPr lvl="1"/>
            <a:r>
              <a:rPr lang="en-GB" dirty="0"/>
              <a:t>The importance and consequences of the task</a:t>
            </a:r>
          </a:p>
          <a:p>
            <a:endParaRPr lang="en-GB" dirty="0"/>
          </a:p>
          <a:p>
            <a:pPr lvl="0"/>
            <a:r>
              <a:rPr lang="en-GB" dirty="0"/>
              <a:t>Compare browsing an event programme with urgently changing a travel booking</a:t>
            </a:r>
          </a:p>
          <a:p>
            <a:pPr lvl="0"/>
            <a:r>
              <a:rPr lang="en-GB" dirty="0"/>
              <a:t>Accessibility requirements remain important across contexts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5687B4-C787-77FD-7027-974DCADC5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Users, Goals, and Context</a:t>
            </a:r>
          </a:p>
        </p:txBody>
      </p:sp>
    </p:spTree>
    <p:extLst>
      <p:ext uri="{BB962C8B-B14F-4D97-AF65-F5344CB8AC3E}">
        <p14:creationId xmlns:p14="http://schemas.microsoft.com/office/powerpoint/2010/main" val="2257428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800CD15-7121-0008-A049-3C9B1BDE80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Task: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Find information about contacting student support on the university website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Attempt the task and record what happens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Identify a usability issue or strength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Identify an accessibility concern or strength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Describe your experience and what influenced it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Separate observations from issues needing further testing</a:t>
            </a:r>
          </a:p>
          <a:p>
            <a:pPr lvl="1"/>
            <a:endParaRPr lang="en-GB" dirty="0"/>
          </a:p>
          <a:p>
            <a:r>
              <a:rPr lang="en-GB" dirty="0"/>
              <a:t>Work independently, then compare findings.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DBE85BE-EF64-EED3-2A00-D18B3A45F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683073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33FB2D0-F6C0-7665-58E1-341C63F5A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user experience can vary over time and can be influenced by a wide range of factors</a:t>
            </a:r>
          </a:p>
          <a:p>
            <a:pPr lvl="1"/>
            <a:r>
              <a:rPr lang="en-GB" dirty="0"/>
              <a:t>Before use - expectations, reputation and anticipated effort</a:t>
            </a:r>
          </a:p>
          <a:p>
            <a:pPr lvl="1"/>
            <a:r>
              <a:rPr lang="en-GB" dirty="0"/>
              <a:t>During use - understanding, progress, feedback and emotional responses</a:t>
            </a:r>
          </a:p>
          <a:p>
            <a:pPr lvl="1"/>
            <a:r>
              <a:rPr lang="en-GB" dirty="0"/>
              <a:t>After use - outcome, memory, confidence and willingness to return</a:t>
            </a:r>
          </a:p>
          <a:p>
            <a:endParaRPr lang="en-GB" dirty="0"/>
          </a:p>
          <a:p>
            <a:pPr lvl="0"/>
            <a:r>
              <a:rPr lang="en-GB" dirty="0"/>
              <a:t>A booking confirmation email can affect the experience after the interface interaction ends</a:t>
            </a:r>
          </a:p>
          <a:p>
            <a:pPr lvl="0"/>
            <a:r>
              <a:rPr lang="en-GB" dirty="0"/>
              <a:t>Familiarity may improve an experience, while repeated problems may make it worse</a:t>
            </a:r>
          </a:p>
          <a:p>
            <a:pPr lvl="0"/>
            <a:r>
              <a:rPr lang="en-GB" dirty="0"/>
              <a:t>UX includes perceptions and responses associated with anticipated and actual use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46CF2F-EEDA-6908-F0F7-32B7A8D3B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Experience Over Time</a:t>
            </a:r>
          </a:p>
        </p:txBody>
      </p:sp>
    </p:spTree>
    <p:extLst>
      <p:ext uri="{BB962C8B-B14F-4D97-AF65-F5344CB8AC3E}">
        <p14:creationId xmlns:p14="http://schemas.microsoft.com/office/powerpoint/2010/main" val="3816002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B57CFF1-D928-6424-6AA3-189E4027FC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Practical goals</a:t>
            </a:r>
          </a:p>
          <a:p>
            <a:pPr lvl="1"/>
            <a:r>
              <a:rPr lang="en-GB" dirty="0"/>
              <a:t>Complete the task correctly</a:t>
            </a:r>
          </a:p>
          <a:p>
            <a:pPr lvl="1"/>
            <a:r>
              <a:rPr lang="en-GB" dirty="0"/>
              <a:t>Use an appropriate amount of time and effort</a:t>
            </a:r>
          </a:p>
          <a:p>
            <a:pPr lvl="1"/>
            <a:r>
              <a:rPr lang="en-GB" dirty="0"/>
              <a:t>Recover from mistakes</a:t>
            </a:r>
          </a:p>
          <a:p>
            <a:r>
              <a:rPr lang="en-GB" dirty="0"/>
              <a:t>Experiential goals</a:t>
            </a:r>
          </a:p>
          <a:p>
            <a:pPr lvl="1"/>
            <a:r>
              <a:rPr lang="en-GB" dirty="0"/>
              <a:t>Feel confident and in control</a:t>
            </a:r>
          </a:p>
          <a:p>
            <a:pPr lvl="1"/>
            <a:r>
              <a:rPr lang="en-GB" dirty="0"/>
              <a:t>Understand what is happening</a:t>
            </a:r>
          </a:p>
          <a:p>
            <a:pPr lvl="1"/>
            <a:r>
              <a:rPr lang="en-GB" dirty="0"/>
              <a:t>Enjoy the activity where enjoyment is appropriate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Goals depend on the application</a:t>
            </a:r>
          </a:p>
          <a:p>
            <a:pPr lvl="0"/>
            <a:r>
              <a:rPr lang="en-GB" dirty="0"/>
              <a:t>A game may aim for enjoyment and challenge, while a support service may prioritise reassurance and clarity</a:t>
            </a:r>
          </a:p>
          <a:p>
            <a:pPr lvl="0"/>
            <a:r>
              <a:rPr lang="en-GB" dirty="0"/>
              <a:t>Meaningful challenge in a game differs from difficulty understanding its controls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9A9DE19-AC6A-1832-0EC2-485FD35F7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 All Goals Are Practical</a:t>
            </a:r>
          </a:p>
        </p:txBody>
      </p:sp>
    </p:spTree>
    <p:extLst>
      <p:ext uri="{BB962C8B-B14F-4D97-AF65-F5344CB8AC3E}">
        <p14:creationId xmlns:p14="http://schemas.microsoft.com/office/powerpoint/2010/main" val="1977502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0179EE8-F46E-F7E7-4BDD-98A11A1CD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Users bring expectations about:</a:t>
            </a:r>
          </a:p>
          <a:p>
            <a:pPr lvl="1"/>
            <a:r>
              <a:rPr lang="en-GB" dirty="0"/>
              <a:t>What controls do</a:t>
            </a:r>
          </a:p>
          <a:p>
            <a:pPr lvl="1"/>
            <a:r>
              <a:rPr lang="en-GB" dirty="0"/>
              <a:t>Where information appears</a:t>
            </a:r>
          </a:p>
          <a:p>
            <a:pPr lvl="1"/>
            <a:r>
              <a:rPr lang="en-GB" dirty="0"/>
              <a:t>What happens after an action</a:t>
            </a:r>
          </a:p>
          <a:p>
            <a:pPr lvl="1"/>
            <a:r>
              <a:rPr lang="en-GB" dirty="0"/>
              <a:t>Whether an action can be reversed</a:t>
            </a:r>
          </a:p>
          <a:p>
            <a:endParaRPr lang="en-GB" dirty="0"/>
          </a:p>
          <a:p>
            <a:r>
              <a:rPr lang="en-GB" dirty="0"/>
              <a:t>Unexpected behaviour can increase effort and uncertainty</a:t>
            </a:r>
          </a:p>
          <a:p>
            <a:pPr lvl="1"/>
            <a:r>
              <a:rPr lang="en-GB" dirty="0"/>
              <a:t>Users have mental models of what </a:t>
            </a:r>
            <a:r>
              <a:rPr lang="en-GB" i="1" dirty="0"/>
              <a:t>should</a:t>
            </a:r>
            <a:r>
              <a:rPr lang="en-GB" dirty="0"/>
              <a:t> happen, how things </a:t>
            </a:r>
            <a:r>
              <a:rPr lang="en-GB" i="1" dirty="0"/>
              <a:t>should</a:t>
            </a:r>
            <a:r>
              <a:rPr lang="en-GB" dirty="0"/>
              <a:t> work</a:t>
            </a:r>
          </a:p>
          <a:p>
            <a:pPr lvl="1"/>
            <a:r>
              <a:rPr lang="en-GB" dirty="0"/>
              <a:t>Minimise cognitive workload</a:t>
            </a:r>
          </a:p>
          <a:p>
            <a:pPr lvl="1"/>
            <a:r>
              <a:rPr lang="en-GB" dirty="0"/>
              <a:t>Use familiar design patterns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27CD1A9-732D-E84F-CBF0-709C2BB8C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 and Mental Models</a:t>
            </a:r>
          </a:p>
        </p:txBody>
      </p:sp>
    </p:spTree>
    <p:extLst>
      <p:ext uri="{BB962C8B-B14F-4D97-AF65-F5344CB8AC3E}">
        <p14:creationId xmlns:p14="http://schemas.microsoft.com/office/powerpoint/2010/main" val="3452778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8F20F30-BC0C-3DA4-C224-C705EF4E8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Happy users feel in control of their task</a:t>
            </a:r>
          </a:p>
          <a:p>
            <a:r>
              <a:rPr lang="en-GB" dirty="0"/>
              <a:t>Users need to know:</a:t>
            </a:r>
          </a:p>
          <a:p>
            <a:pPr lvl="1"/>
            <a:r>
              <a:rPr lang="en-GB" dirty="0"/>
              <a:t>What the system is doing</a:t>
            </a:r>
          </a:p>
          <a:p>
            <a:pPr lvl="1"/>
            <a:r>
              <a:rPr lang="en-GB" dirty="0"/>
              <a:t>Whether their action succeeded</a:t>
            </a:r>
          </a:p>
          <a:p>
            <a:pPr lvl="1"/>
            <a:r>
              <a:rPr lang="en-GB" dirty="0"/>
              <a:t>What they can do next</a:t>
            </a:r>
          </a:p>
          <a:p>
            <a:pPr lvl="1"/>
            <a:r>
              <a:rPr lang="en-GB" dirty="0"/>
              <a:t>How to correct or reverse a mistake</a:t>
            </a:r>
          </a:p>
          <a:p>
            <a:r>
              <a:rPr lang="en-GB" dirty="0"/>
              <a:t>Feedback must be available through appropriate forms of presentation</a:t>
            </a:r>
          </a:p>
          <a:p>
            <a:pPr lvl="1"/>
            <a:r>
              <a:rPr lang="en-GB" dirty="0"/>
              <a:t>Poor feedback can affect task success, accessibility and confidence</a:t>
            </a:r>
          </a:p>
          <a:p>
            <a:r>
              <a:rPr lang="en-GB" dirty="0"/>
              <a:t>Applying usability heuristics helps identify situations where feedback may need to be improved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0CD850-C390-9253-7FF6-A6117DAD0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Feedback, Control, and Recovery</a:t>
            </a:r>
          </a:p>
        </p:txBody>
      </p:sp>
    </p:spTree>
    <p:extLst>
      <p:ext uri="{BB962C8B-B14F-4D97-AF65-F5344CB8AC3E}">
        <p14:creationId xmlns:p14="http://schemas.microsoft.com/office/powerpoint/2010/main" val="4275093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2D8BB34-4393-FE91-2CEE-84FB9E9C9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Interface text helps users act</a:t>
            </a:r>
          </a:p>
          <a:p>
            <a:pPr lvl="1"/>
            <a:r>
              <a:rPr lang="en-GB" dirty="0"/>
              <a:t>Labels explain controls and fields</a:t>
            </a:r>
          </a:p>
          <a:p>
            <a:pPr lvl="1"/>
            <a:r>
              <a:rPr lang="en-GB" dirty="0"/>
              <a:t>Instructions explain unfamiliar steps</a:t>
            </a:r>
          </a:p>
          <a:p>
            <a:pPr lvl="1"/>
            <a:r>
              <a:rPr lang="en-GB" dirty="0"/>
              <a:t>Error messages support recovery</a:t>
            </a:r>
          </a:p>
          <a:p>
            <a:pPr lvl="1"/>
            <a:r>
              <a:rPr lang="en-GB" dirty="0"/>
              <a:t>Confirmations explain the outcome</a:t>
            </a:r>
          </a:p>
          <a:p>
            <a:endParaRPr lang="en-GB" dirty="0"/>
          </a:p>
          <a:p>
            <a:r>
              <a:rPr lang="en-GB" dirty="0"/>
              <a:t>Clear language can reduce effort and uncertainty</a:t>
            </a:r>
          </a:p>
          <a:p>
            <a:pPr lvl="1"/>
            <a:r>
              <a:rPr lang="en-GB" sz="2400" dirty="0"/>
              <a:t>Does it reduce anxiety?</a:t>
            </a:r>
          </a:p>
          <a:p>
            <a:pPr lvl="1"/>
            <a:r>
              <a:rPr lang="en-GB" sz="2400" dirty="0"/>
              <a:t>Is it clear, direct, simple and functional?</a:t>
            </a:r>
            <a:endParaRPr lang="en-GB" dirty="0"/>
          </a:p>
          <a:p>
            <a:endParaRPr lang="en-GB" dirty="0"/>
          </a:p>
          <a:p>
            <a:r>
              <a:rPr lang="en-GB" dirty="0"/>
              <a:t>UX copy is not brand copy</a:t>
            </a:r>
          </a:p>
          <a:p>
            <a:pPr lvl="1"/>
            <a:r>
              <a:rPr lang="en-GB" sz="2400" dirty="0"/>
              <a:t>Brand copy supports the image and values of the company</a:t>
            </a:r>
          </a:p>
          <a:p>
            <a:pPr lvl="1"/>
            <a:r>
              <a:rPr lang="en-GB" sz="2400" dirty="0"/>
              <a:t>UX copy gets stuff done quickly and effectively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6E55FF0-E2B1-3E2E-2C62-3EF6058D7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and Interface Copy</a:t>
            </a:r>
          </a:p>
        </p:txBody>
      </p:sp>
    </p:spTree>
    <p:extLst>
      <p:ext uri="{BB962C8B-B14F-4D97-AF65-F5344CB8AC3E}">
        <p14:creationId xmlns:p14="http://schemas.microsoft.com/office/powerpoint/2010/main" val="569624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33ED106-EDC8-ECA0-1A78-E993552FF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booking form displays:</a:t>
            </a:r>
          </a:p>
          <a:p>
            <a:endParaRPr lang="en-GB" dirty="0"/>
          </a:p>
          <a:p>
            <a:pPr marL="411480" lvl="1" indent="0">
              <a:buNone/>
            </a:pPr>
            <a:r>
              <a:rPr lang="en-GB" b="1" dirty="0"/>
              <a:t>Submission invalid. Error 104.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problem is due to the selected date being unavailable</a:t>
            </a:r>
          </a:p>
          <a:p>
            <a:r>
              <a:rPr lang="en-GB" dirty="0"/>
              <a:t>It clears the entered information and highlights a field in red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Identify the consequences for usability, accessibility and UX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Propose a better response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Write the replacement error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Explain how you would evaluate the improvement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52510C-9530-E7B5-7519-FB9BAAFD7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2900451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3B7CFB1-B201-E22A-8ED2-03B3506A8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Graphic design influences:</a:t>
            </a:r>
          </a:p>
          <a:p>
            <a:pPr lvl="1"/>
            <a:r>
              <a:rPr lang="en-GB" dirty="0"/>
              <a:t>What attracts attention</a:t>
            </a:r>
          </a:p>
          <a:p>
            <a:pPr lvl="1"/>
            <a:r>
              <a:rPr lang="en-GB" dirty="0"/>
              <a:t>How users recognise structure and controls</a:t>
            </a:r>
          </a:p>
          <a:p>
            <a:pPr lvl="1"/>
            <a:r>
              <a:rPr lang="en-GB" dirty="0"/>
              <a:t>How easily users read information</a:t>
            </a:r>
          </a:p>
          <a:p>
            <a:pPr lvl="1"/>
            <a:r>
              <a:rPr lang="en-GB" dirty="0"/>
              <a:t>The impressions users form about a product</a:t>
            </a:r>
          </a:p>
          <a:p>
            <a:r>
              <a:rPr lang="en-GB" dirty="0"/>
              <a:t>Visual decisions can support or obstruct usability and accessibility</a:t>
            </a:r>
          </a:p>
          <a:p>
            <a:r>
              <a:rPr lang="en-GB" dirty="0"/>
              <a:t>Graphic design elements can be used to reinforce usability features</a:t>
            </a:r>
          </a:p>
          <a:p>
            <a:pPr lvl="1"/>
            <a:r>
              <a:rPr lang="en-GB" dirty="0"/>
              <a:t>Hierarchy, spacing, typography, colour, contrast, consistency</a:t>
            </a:r>
          </a:p>
          <a:p>
            <a:r>
              <a:rPr lang="en-GB" dirty="0"/>
              <a:t>Attractive presentation may influence first impressions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3FA6B98-E5A4-E889-6CB8-DC8C68E78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Graphic Design</a:t>
            </a:r>
          </a:p>
        </p:txBody>
      </p:sp>
    </p:spTree>
    <p:extLst>
      <p:ext uri="{BB962C8B-B14F-4D97-AF65-F5344CB8AC3E}">
        <p14:creationId xmlns:p14="http://schemas.microsoft.com/office/powerpoint/2010/main" val="514553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8E9D3E5-C06B-1AD1-A000-18645922B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Consider every stage of a task:</a:t>
            </a:r>
          </a:p>
          <a:p>
            <a:pPr lvl="1"/>
            <a:r>
              <a:rPr lang="en-GB" dirty="0"/>
              <a:t>Finding and understanding information</a:t>
            </a:r>
          </a:p>
          <a:p>
            <a:pPr lvl="1"/>
            <a:r>
              <a:rPr lang="en-GB" dirty="0"/>
              <a:t>Operating controls</a:t>
            </a:r>
          </a:p>
          <a:p>
            <a:pPr lvl="1"/>
            <a:r>
              <a:rPr lang="en-GB" dirty="0"/>
              <a:t>Recognising feedback and errors</a:t>
            </a:r>
          </a:p>
          <a:p>
            <a:pPr lvl="1"/>
            <a:r>
              <a:rPr lang="en-GB" dirty="0"/>
              <a:t>Completing the task</a:t>
            </a:r>
          </a:p>
          <a:p>
            <a:pPr lvl="1"/>
            <a:r>
              <a:rPr lang="en-GB" dirty="0"/>
              <a:t>Accessing the resulting content or confirmation</a:t>
            </a:r>
          </a:p>
          <a:p>
            <a:r>
              <a:rPr lang="en-GB" dirty="0"/>
              <a:t>A barrier at any stage can prevent completion</a:t>
            </a:r>
          </a:p>
          <a:p>
            <a:pPr lvl="1"/>
            <a:r>
              <a:rPr lang="en-GB" dirty="0"/>
              <a:t>An accessible form may lead to an inaccessible document</a:t>
            </a:r>
          </a:p>
          <a:p>
            <a:pPr lvl="1"/>
            <a:r>
              <a:rPr lang="en-GB" dirty="0"/>
              <a:t>A confirmation may depend on information that some users cannot perceive</a:t>
            </a:r>
          </a:p>
          <a:p>
            <a:pPr lvl="0"/>
            <a:r>
              <a:rPr lang="en-GB" dirty="0"/>
              <a:t>Standards checks and evaluation with people with disabilities provide complementary evidence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33C8D8-CD13-A6A0-CB1F-03C09F880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Accessibility Throughout the Journey</a:t>
            </a:r>
          </a:p>
        </p:txBody>
      </p:sp>
    </p:spTree>
    <p:extLst>
      <p:ext uri="{BB962C8B-B14F-4D97-AF65-F5344CB8AC3E}">
        <p14:creationId xmlns:p14="http://schemas.microsoft.com/office/powerpoint/2010/main" val="14740218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612CB38-6510-276E-DDC4-8C953A9BD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It is important that the user feels that they can trust the interface</a:t>
            </a:r>
          </a:p>
          <a:p>
            <a:pPr lvl="1"/>
            <a:r>
              <a:rPr lang="en-GB" dirty="0"/>
              <a:t>Are the organisation’s desired outcomes the same as the user’s goal?</a:t>
            </a:r>
          </a:p>
          <a:p>
            <a:r>
              <a:rPr lang="en-GB" dirty="0"/>
              <a:t>An interface can support trust through:</a:t>
            </a:r>
          </a:p>
          <a:p>
            <a:pPr lvl="1"/>
            <a:r>
              <a:rPr lang="en-GB" dirty="0"/>
              <a:t>Clear explanations of costs and consequences</a:t>
            </a:r>
          </a:p>
          <a:p>
            <a:pPr lvl="1"/>
            <a:r>
              <a:rPr lang="en-GB" dirty="0"/>
              <a:t>Honest descriptions of actions</a:t>
            </a:r>
          </a:p>
          <a:p>
            <a:pPr lvl="1"/>
            <a:r>
              <a:rPr lang="en-GB" dirty="0"/>
              <a:t>Meaningful choices</a:t>
            </a:r>
          </a:p>
          <a:p>
            <a:pPr lvl="1"/>
            <a:r>
              <a:rPr lang="en-GB" dirty="0"/>
              <a:t>Predictable behaviour</a:t>
            </a:r>
          </a:p>
          <a:p>
            <a:pPr lvl="1"/>
            <a:r>
              <a:rPr lang="en-GB" dirty="0"/>
              <a:t>Respect for users’ decisions</a:t>
            </a:r>
          </a:p>
          <a:p>
            <a:endParaRPr lang="en-GB" dirty="0"/>
          </a:p>
          <a:p>
            <a:r>
              <a:rPr lang="en-GB" dirty="0"/>
              <a:t>Completing a task does not necessarily mean the experience was positive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F1D792E-84C3-7541-2D83-FDC94F8E4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Trust and User Choice</a:t>
            </a:r>
          </a:p>
        </p:txBody>
      </p:sp>
    </p:spTree>
    <p:extLst>
      <p:ext uri="{BB962C8B-B14F-4D97-AF65-F5344CB8AC3E}">
        <p14:creationId xmlns:p14="http://schemas.microsoft.com/office/powerpoint/2010/main" val="5691468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5A9486-F3DD-8146-0EBC-212051443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72819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Collecting data about the experience is the best way to find out what works</a:t>
            </a:r>
          </a:p>
          <a:p>
            <a:pPr lvl="1"/>
            <a:r>
              <a:rPr lang="en-GB" dirty="0"/>
              <a:t>Behavioural evidence and reported experience answer different questions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5E3BABE-C7DE-AD6A-F9EC-5FE427FBE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of the Experience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A173A8E-782B-9CBD-C25B-6A18CA3111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406908"/>
              </p:ext>
            </p:extLst>
          </p:nvPr>
        </p:nvGraphicFramePr>
        <p:xfrm>
          <a:off x="457200" y="2708920"/>
          <a:ext cx="8229600" cy="384048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3106688">
                  <a:extLst>
                    <a:ext uri="{9D8B030D-6E8A-4147-A177-3AD203B41FA5}">
                      <a16:colId xmlns:a16="http://schemas.microsoft.com/office/drawing/2014/main" val="228815053"/>
                    </a:ext>
                  </a:extLst>
                </a:gridCol>
                <a:gridCol w="5122912">
                  <a:extLst>
                    <a:ext uri="{9D8B030D-6E8A-4147-A177-3AD203B41FA5}">
                      <a16:colId xmlns:a16="http://schemas.microsoft.com/office/drawing/2014/main" val="36675937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Evidence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What it can help reveal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038548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Task outcomes, errors, and time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Performance and difficulty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7895988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Observation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Behaviour and points of hesitation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711346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User comments and ratings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Reported understanding and experience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9233316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Accessibility checks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Potential barriers and standards failures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3526837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Follow-up feedback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Experiences after use and over time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9924410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83614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AA97630-555E-B9C3-980D-B8BFBF3F9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UX claims are like design claims – they need to be interpreted and supported by evidence</a:t>
            </a:r>
          </a:p>
          <a:p>
            <a:pPr lvl="1"/>
            <a:r>
              <a:rPr lang="en-GB" b="1" dirty="0"/>
              <a:t>Observation: </a:t>
            </a:r>
            <a:r>
              <a:rPr lang="en-GB" dirty="0"/>
              <a:t>The participant returned to the previous screen three times.</a:t>
            </a:r>
          </a:p>
          <a:p>
            <a:pPr lvl="1"/>
            <a:r>
              <a:rPr lang="en-GB" b="1" dirty="0"/>
              <a:t>Reported experience: </a:t>
            </a:r>
            <a:r>
              <a:rPr lang="en-GB" dirty="0"/>
              <a:t>“I wasn’t sure whether my choice had saved.”</a:t>
            </a:r>
          </a:p>
          <a:p>
            <a:pPr lvl="1"/>
            <a:r>
              <a:rPr lang="en-GB" b="1" dirty="0"/>
              <a:t>Interpretation: </a:t>
            </a:r>
            <a:r>
              <a:rPr lang="en-GB" dirty="0"/>
              <a:t>The interface may provide insufficient confirmation.</a:t>
            </a:r>
          </a:p>
          <a:p>
            <a:pPr lvl="1"/>
            <a:r>
              <a:rPr lang="en-GB" b="1" dirty="0"/>
              <a:t>Proposed change: </a:t>
            </a:r>
            <a:r>
              <a:rPr lang="en-GB" dirty="0"/>
              <a:t>Display a persistent summary of the saved choice.</a:t>
            </a:r>
          </a:p>
          <a:p>
            <a:endParaRPr lang="en-GB" dirty="0"/>
          </a:p>
          <a:p>
            <a:r>
              <a:rPr lang="en-GB" dirty="0"/>
              <a:t>Once a design change has been made, evaluate whether it improves understanding and task performance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E601888-C215-F7EE-E834-7076B59E4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Claims and Evidence</a:t>
            </a:r>
          </a:p>
        </p:txBody>
      </p:sp>
    </p:spTree>
    <p:extLst>
      <p:ext uri="{BB962C8B-B14F-4D97-AF65-F5344CB8AC3E}">
        <p14:creationId xmlns:p14="http://schemas.microsoft.com/office/powerpoint/2010/main" val="87475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0A09B8E-EDD6-F148-87E5-3EC6F68B0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/>
          </a:bodyPr>
          <a:lstStyle/>
          <a:p>
            <a:r>
              <a:rPr lang="en-GB" dirty="0"/>
              <a:t>Like changes for usability, changes for UX can be prioritised based on</a:t>
            </a:r>
          </a:p>
          <a:p>
            <a:pPr lvl="1"/>
            <a:r>
              <a:rPr lang="en-GB" dirty="0"/>
              <a:t>Who encounters the problem</a:t>
            </a:r>
          </a:p>
          <a:p>
            <a:pPr lvl="1"/>
            <a:r>
              <a:rPr lang="en-GB" dirty="0"/>
              <a:t>Whether it prevents task completion</a:t>
            </a:r>
          </a:p>
          <a:p>
            <a:pPr lvl="1"/>
            <a:r>
              <a:rPr lang="en-GB" dirty="0"/>
              <a:t>How serious are the consequences</a:t>
            </a:r>
          </a:p>
          <a:p>
            <a:pPr lvl="1"/>
            <a:r>
              <a:rPr lang="en-GB" dirty="0"/>
              <a:t>How often might it occur</a:t>
            </a:r>
          </a:p>
          <a:p>
            <a:pPr lvl="1"/>
            <a:r>
              <a:rPr lang="en-GB" dirty="0"/>
              <a:t>Whether users recover, and how much effort it takes</a:t>
            </a:r>
          </a:p>
          <a:p>
            <a:pPr lvl="1"/>
            <a:r>
              <a:rPr lang="en-GB" dirty="0"/>
              <a:t>What evidence supports the finding</a:t>
            </a:r>
          </a:p>
          <a:p>
            <a:pPr lvl="0"/>
            <a:r>
              <a:rPr lang="en-GB" dirty="0"/>
              <a:t>Don’t use frequency alone to determine priority</a:t>
            </a:r>
          </a:p>
          <a:p>
            <a:pPr lvl="1"/>
            <a:r>
              <a:rPr lang="en-GB" dirty="0"/>
              <a:t>A cosmetic inconsistency has a significantly different impact to a control that prevents users from proceeding</a:t>
            </a:r>
          </a:p>
          <a:p>
            <a:pPr lvl="0"/>
            <a:r>
              <a:rPr lang="en-GB" dirty="0"/>
              <a:t>Any uncertainty should prompt further investigation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413F872-A9DA-5D34-540C-46210195D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Priorities for Improvement</a:t>
            </a:r>
          </a:p>
        </p:txBody>
      </p:sp>
    </p:spTree>
    <p:extLst>
      <p:ext uri="{BB962C8B-B14F-4D97-AF65-F5344CB8AC3E}">
        <p14:creationId xmlns:p14="http://schemas.microsoft.com/office/powerpoint/2010/main" val="2119105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DCB7515-CB4E-CA31-903C-2A9380B5E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Design changes can improve usability, accessibility, and user experience together</a:t>
            </a:r>
          </a:p>
          <a:p>
            <a:r>
              <a:rPr lang="en-GB" dirty="0"/>
              <a:t>Any changes need</a:t>
            </a:r>
          </a:p>
          <a:p>
            <a:pPr lvl="1"/>
            <a:r>
              <a:rPr lang="en-GB" dirty="0"/>
              <a:t>A specified user and goal</a:t>
            </a:r>
          </a:p>
          <a:p>
            <a:pPr lvl="1"/>
            <a:r>
              <a:rPr lang="en-GB" dirty="0"/>
              <a:t>Evidence of a problem or unmet need</a:t>
            </a:r>
          </a:p>
          <a:p>
            <a:pPr lvl="1"/>
            <a:r>
              <a:rPr lang="en-GB" dirty="0"/>
              <a:t>A change with an explained purpose</a:t>
            </a:r>
          </a:p>
          <a:p>
            <a:pPr lvl="1"/>
            <a:r>
              <a:rPr lang="en-GB" dirty="0"/>
              <a:t>A way to evaluate the result</a:t>
            </a:r>
          </a:p>
          <a:p>
            <a:r>
              <a:rPr lang="en-GB" dirty="0"/>
              <a:t>Consider usability, accessibility, and experience together</a:t>
            </a:r>
          </a:p>
          <a:p>
            <a:pPr lvl="1"/>
            <a:r>
              <a:rPr lang="en-GB" dirty="0"/>
              <a:t>Does a proposed improvement create a new barrier?</a:t>
            </a:r>
          </a:p>
          <a:p>
            <a:r>
              <a:rPr lang="en-GB" dirty="0"/>
              <a:t>UX development is an iterative process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E8CE147-D10D-C677-A99E-F0063D0D0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Holistic Design Changes</a:t>
            </a:r>
          </a:p>
        </p:txBody>
      </p:sp>
    </p:spTree>
    <p:extLst>
      <p:ext uri="{BB962C8B-B14F-4D97-AF65-F5344CB8AC3E}">
        <p14:creationId xmlns:p14="http://schemas.microsoft.com/office/powerpoint/2010/main" val="17133836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5873452-1DA6-0168-119B-9E8A6C58C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Open up Hwb</a:t>
            </a:r>
          </a:p>
          <a:p>
            <a:r>
              <a:rPr lang="en-GB" dirty="0"/>
              <a:t>Choose one interaction and propose:</a:t>
            </a:r>
          </a:p>
          <a:p>
            <a:pPr lvl="1"/>
            <a:r>
              <a:rPr lang="en-GB" dirty="0"/>
              <a:t>One improvement to usability</a:t>
            </a:r>
          </a:p>
          <a:p>
            <a:pPr lvl="1"/>
            <a:r>
              <a:rPr lang="en-GB" dirty="0"/>
              <a:t>One improvement to accessibility</a:t>
            </a:r>
          </a:p>
          <a:p>
            <a:pPr lvl="1"/>
            <a:r>
              <a:rPr lang="en-GB" dirty="0"/>
              <a:t>One improvement to user experience</a:t>
            </a:r>
          </a:p>
          <a:p>
            <a:r>
              <a:rPr lang="en-GB" dirty="0"/>
              <a:t>For each, explain:</a:t>
            </a:r>
          </a:p>
          <a:p>
            <a:pPr lvl="1"/>
            <a:r>
              <a:rPr lang="en-GB" dirty="0"/>
              <a:t>The user need or problem</a:t>
            </a:r>
          </a:p>
          <a:p>
            <a:pPr lvl="1"/>
            <a:r>
              <a:rPr lang="en-GB" dirty="0"/>
              <a:t>The proposed change (sketch this)</a:t>
            </a:r>
          </a:p>
          <a:p>
            <a:pPr lvl="1"/>
            <a:r>
              <a:rPr lang="en-GB" dirty="0"/>
              <a:t>Its effects on the other two areas</a:t>
            </a:r>
          </a:p>
          <a:p>
            <a:pPr lvl="1"/>
            <a:r>
              <a:rPr lang="en-GB" dirty="0"/>
              <a:t>How you would evaluate it</a:t>
            </a:r>
          </a:p>
          <a:p>
            <a:r>
              <a:rPr lang="en-GB" dirty="0"/>
              <a:t>Distinguish visible problems, problems experienced during use, and concerns requiring further testing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8910FDE-48D0-69D5-5E8A-FFFCBB409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31466500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workshop: Graphic Design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Homework: Read the articles linked to this workshop on Moodle.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1418</Words>
  <Application>Microsoft Office PowerPoint</Application>
  <PresentationFormat>On-screen Show (4:3)</PresentationFormat>
  <Paragraphs>234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Three Related Concepts</vt:lpstr>
      <vt:lpstr>How These Overlap</vt:lpstr>
      <vt:lpstr>UX Impact</vt:lpstr>
      <vt:lpstr>Different Strengths and Weaknesses</vt:lpstr>
      <vt:lpstr>Users, Goals, and Context</vt:lpstr>
      <vt:lpstr>Exercise</vt:lpstr>
      <vt:lpstr>Experience Over Time</vt:lpstr>
      <vt:lpstr>Not All Goals Are Practical</vt:lpstr>
      <vt:lpstr>Expectations and Mental Models</vt:lpstr>
      <vt:lpstr>Feedback, Control, and Recovery</vt:lpstr>
      <vt:lpstr>Language and Interface Copy</vt:lpstr>
      <vt:lpstr>Exercise</vt:lpstr>
      <vt:lpstr>The Role of Graphic Design</vt:lpstr>
      <vt:lpstr>Accessibility Throughout the Journey</vt:lpstr>
      <vt:lpstr>Trust and User Choice</vt:lpstr>
      <vt:lpstr>Evidence of the Experience</vt:lpstr>
      <vt:lpstr>Claims and Evidence</vt:lpstr>
      <vt:lpstr>Priorities for Improvement</vt:lpstr>
      <vt:lpstr>Holistic Design Changes</vt:lpstr>
      <vt:lpstr>Exercise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190</cp:revision>
  <dcterms:created xsi:type="dcterms:W3CDTF">2003-09-29T11:49:22Z</dcterms:created>
  <dcterms:modified xsi:type="dcterms:W3CDTF">2026-10-14T11:20:26Z</dcterms:modified>
</cp:coreProperties>
</file>