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1"/>
  </p:notesMasterIdLst>
  <p:sldIdLst>
    <p:sldId id="256" r:id="rId2"/>
    <p:sldId id="258" r:id="rId3"/>
    <p:sldId id="268" r:id="rId4"/>
    <p:sldId id="269" r:id="rId5"/>
    <p:sldId id="260" r:id="rId6"/>
    <p:sldId id="270" r:id="rId7"/>
    <p:sldId id="262" r:id="rId8"/>
    <p:sldId id="264" r:id="rId9"/>
    <p:sldId id="271" r:id="rId10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3842662-0E2F-408A-9A1C-CB5EA217EE5F}" v="94" dt="2025-02-26T00:13:37.25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ED083AE6-46FA-4A59-8FB0-9F97EB10719F}" styleName="Light Style 3 - Accent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0123" autoAdjust="0"/>
  </p:normalViewPr>
  <p:slideViewPr>
    <p:cSldViewPr snapToGrid="0" snapToObjects="1">
      <p:cViewPr varScale="1">
        <p:scale>
          <a:sx n="71" d="100"/>
          <a:sy n="71" d="100"/>
        </p:scale>
        <p:origin x="1548" y="3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6AB4645-5FD4-4F89-B1CB-A2215B685329}" type="datetimeFigureOut">
              <a:rPr lang="en-GB" smtClean="0"/>
              <a:t>11/06/2025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D931911-70AA-4C1A-A52B-26C4685FA1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365759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Machine Learning models (e.g., Logistic Regression, SVM) require 1D vectors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D931911-70AA-4C1A-A52B-26C4685FA19D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74452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6/11/2025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6/11/2025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6/11/2025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6/11/2025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6/11/2025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6/11/2025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6/11/2025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dirty="0"/>
              <a:t>Understanding Fashion MNIST and CIFAR-10 Datasets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83342" y="2534771"/>
            <a:ext cx="6938682" cy="3591392"/>
          </a:xfrm>
        </p:spPr>
        <p:txBody>
          <a:bodyPr/>
          <a:lstStyle/>
          <a:p>
            <a:r>
              <a:rPr dirty="0"/>
              <a:t>Introduction to </a:t>
            </a:r>
            <a:r>
              <a:rPr lang="en-US" i="1" dirty="0"/>
              <a:t>Fashion MNIST </a:t>
            </a:r>
            <a:r>
              <a:rPr lang="en-US" dirty="0"/>
              <a:t>and </a:t>
            </a:r>
            <a:r>
              <a:rPr lang="en-US" i="1" dirty="0"/>
              <a:t>CIFAR-10</a:t>
            </a:r>
            <a:r>
              <a:rPr lang="en-US" dirty="0"/>
              <a:t> Datasets</a:t>
            </a:r>
          </a:p>
          <a:p>
            <a:r>
              <a:rPr lang="en-US" dirty="0"/>
              <a:t>Structures</a:t>
            </a:r>
            <a:endParaRPr lang="en-GB" dirty="0"/>
          </a:p>
          <a:p>
            <a:r>
              <a:rPr lang="en-GB" dirty="0"/>
              <a:t>Downloading</a:t>
            </a:r>
          </a:p>
          <a:p>
            <a:r>
              <a:rPr lang="en-GB" dirty="0"/>
              <a:t>Flattening</a:t>
            </a:r>
            <a:endParaRPr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44" name="Rectangle 1043">
            <a:extLst>
              <a:ext uri="{FF2B5EF4-FFF2-40B4-BE49-F238E27FC236}">
                <a16:creationId xmlns:a16="http://schemas.microsoft.com/office/drawing/2014/main" id="{69D47016-023F-44BD-981C-50E7A10A66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202" y="457200"/>
            <a:ext cx="3257550" cy="1929384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4200" dirty="0"/>
              <a:t>Fashion MNIST</a:t>
            </a:r>
          </a:p>
        </p:txBody>
      </p:sp>
      <p:sp>
        <p:nvSpPr>
          <p:cNvPr id="1046" name="sketchy line">
            <a:extLst>
              <a:ext uri="{FF2B5EF4-FFF2-40B4-BE49-F238E27FC236}">
                <a16:creationId xmlns:a16="http://schemas.microsoft.com/office/drawing/2014/main" id="{6D8B37B0-0682-433E-BC8D-498C04ABD9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159251" y="1415034"/>
            <a:ext cx="1554480" cy="13716"/>
          </a:xfrm>
          <a:custGeom>
            <a:avLst/>
            <a:gdLst>
              <a:gd name="connsiteX0" fmla="*/ 0 w 1554480"/>
              <a:gd name="connsiteY0" fmla="*/ 0 h 13716"/>
              <a:gd name="connsiteX1" fmla="*/ 549250 w 1554480"/>
              <a:gd name="connsiteY1" fmla="*/ 0 h 13716"/>
              <a:gd name="connsiteX2" fmla="*/ 1082954 w 1554480"/>
              <a:gd name="connsiteY2" fmla="*/ 0 h 13716"/>
              <a:gd name="connsiteX3" fmla="*/ 1554480 w 1554480"/>
              <a:gd name="connsiteY3" fmla="*/ 0 h 13716"/>
              <a:gd name="connsiteX4" fmla="*/ 1554480 w 1554480"/>
              <a:gd name="connsiteY4" fmla="*/ 13716 h 13716"/>
              <a:gd name="connsiteX5" fmla="*/ 1067410 w 1554480"/>
              <a:gd name="connsiteY5" fmla="*/ 13716 h 13716"/>
              <a:gd name="connsiteX6" fmla="*/ 549250 w 1554480"/>
              <a:gd name="connsiteY6" fmla="*/ 13716 h 13716"/>
              <a:gd name="connsiteX7" fmla="*/ 0 w 1554480"/>
              <a:gd name="connsiteY7" fmla="*/ 13716 h 13716"/>
              <a:gd name="connsiteX8" fmla="*/ 0 w 1554480"/>
              <a:gd name="connsiteY8" fmla="*/ 0 h 137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554480" h="13716" fill="none" extrusionOk="0">
                <a:moveTo>
                  <a:pt x="0" y="0"/>
                </a:moveTo>
                <a:cubicBezTo>
                  <a:pt x="114141" y="-19864"/>
                  <a:pt x="345055" y="-1657"/>
                  <a:pt x="549250" y="0"/>
                </a:cubicBezTo>
                <a:cubicBezTo>
                  <a:pt x="753445" y="1657"/>
                  <a:pt x="862292" y="-5674"/>
                  <a:pt x="1082954" y="0"/>
                </a:cubicBezTo>
                <a:cubicBezTo>
                  <a:pt x="1303616" y="5674"/>
                  <a:pt x="1363530" y="4537"/>
                  <a:pt x="1554480" y="0"/>
                </a:cubicBezTo>
                <a:cubicBezTo>
                  <a:pt x="1553820" y="4959"/>
                  <a:pt x="1554594" y="10798"/>
                  <a:pt x="1554480" y="13716"/>
                </a:cubicBezTo>
                <a:cubicBezTo>
                  <a:pt x="1338847" y="1555"/>
                  <a:pt x="1215066" y="33279"/>
                  <a:pt x="1067410" y="13716"/>
                </a:cubicBezTo>
                <a:cubicBezTo>
                  <a:pt x="919754" y="-5847"/>
                  <a:pt x="800465" y="-1492"/>
                  <a:pt x="549250" y="13716"/>
                </a:cubicBezTo>
                <a:cubicBezTo>
                  <a:pt x="298035" y="28924"/>
                  <a:pt x="158868" y="18197"/>
                  <a:pt x="0" y="13716"/>
                </a:cubicBezTo>
                <a:cubicBezTo>
                  <a:pt x="488" y="8630"/>
                  <a:pt x="480" y="6612"/>
                  <a:pt x="0" y="0"/>
                </a:cubicBezTo>
                <a:close/>
              </a:path>
              <a:path w="1554480" h="13716" stroke="0" extrusionOk="0">
                <a:moveTo>
                  <a:pt x="0" y="0"/>
                </a:moveTo>
                <a:cubicBezTo>
                  <a:pt x="249941" y="-58"/>
                  <a:pt x="367334" y="23448"/>
                  <a:pt x="502615" y="0"/>
                </a:cubicBezTo>
                <a:cubicBezTo>
                  <a:pt x="637897" y="-23448"/>
                  <a:pt x="813653" y="-20418"/>
                  <a:pt x="974141" y="0"/>
                </a:cubicBezTo>
                <a:cubicBezTo>
                  <a:pt x="1134629" y="20418"/>
                  <a:pt x="1268772" y="6288"/>
                  <a:pt x="1554480" y="0"/>
                </a:cubicBezTo>
                <a:cubicBezTo>
                  <a:pt x="1554232" y="4157"/>
                  <a:pt x="1554673" y="7559"/>
                  <a:pt x="1554480" y="13716"/>
                </a:cubicBezTo>
                <a:cubicBezTo>
                  <a:pt x="1336087" y="7600"/>
                  <a:pt x="1310024" y="15187"/>
                  <a:pt x="1067410" y="13716"/>
                </a:cubicBezTo>
                <a:cubicBezTo>
                  <a:pt x="824796" y="12246"/>
                  <a:pt x="787902" y="30075"/>
                  <a:pt x="518160" y="13716"/>
                </a:cubicBezTo>
                <a:cubicBezTo>
                  <a:pt x="248418" y="-2643"/>
                  <a:pt x="133160" y="4633"/>
                  <a:pt x="0" y="13716"/>
                </a:cubicBezTo>
                <a:cubicBezTo>
                  <a:pt x="43" y="9160"/>
                  <a:pt x="-111" y="481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155947" y="457200"/>
            <a:ext cx="4505706" cy="1929384"/>
          </a:xfrm>
        </p:spPr>
        <p:txBody>
          <a:bodyPr anchor="ctr">
            <a:normAutofit/>
          </a:bodyPr>
          <a:lstStyle/>
          <a:p>
            <a:r>
              <a:rPr lang="en-US" sz="1900" dirty="0"/>
              <a:t>70,000 </a:t>
            </a:r>
            <a:r>
              <a:rPr lang="en-US" sz="1900" i="1" dirty="0"/>
              <a:t>grayscale</a:t>
            </a:r>
            <a:r>
              <a:rPr lang="en-US" sz="1900" dirty="0"/>
              <a:t> images (28x28 pixels)</a:t>
            </a:r>
          </a:p>
        </p:txBody>
      </p:sp>
      <p:pic>
        <p:nvPicPr>
          <p:cNvPr id="1028" name="Picture 4" descr="Fashion MNIST using Convolutions">
            <a:extLst>
              <a:ext uri="{FF2B5EF4-FFF2-40B4-BE49-F238E27FC236}">
                <a16:creationId xmlns:a16="http://schemas.microsoft.com/office/drawing/2014/main" id="{1E59CE17-A7CB-D3F2-DD12-8E850CF34B8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581121" y="2868045"/>
            <a:ext cx="5412541" cy="32067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24DA9902-CFA2-E231-D3CE-16F38CCB2C48}"/>
              </a:ext>
            </a:extLst>
          </p:cNvPr>
          <p:cNvSpPr txBox="1">
            <a:spLocks/>
          </p:cNvSpPr>
          <p:nvPr/>
        </p:nvSpPr>
        <p:spPr>
          <a:xfrm>
            <a:off x="457200" y="3031236"/>
            <a:ext cx="2844053" cy="309492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400" dirty="0"/>
              <a:t>Training Set: 60,000 images</a:t>
            </a:r>
          </a:p>
          <a:p>
            <a:r>
              <a:rPr lang="en-US" sz="2400" dirty="0"/>
              <a:t>Test Set: 10,000 images</a:t>
            </a:r>
          </a:p>
          <a:p>
            <a:r>
              <a:rPr lang="en-US" sz="2400" dirty="0"/>
              <a:t>10 clothing categories (0-9 Labels)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96033CC-9ABA-2E33-ADB9-861EA155452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72" name="Rectangle 1071">
            <a:extLst>
              <a:ext uri="{FF2B5EF4-FFF2-40B4-BE49-F238E27FC236}">
                <a16:creationId xmlns:a16="http://schemas.microsoft.com/office/drawing/2014/main" id="{743AA782-23D1-4521-8CAD-47662984A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34AAD2C-890A-7555-6652-3E9C56933A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3202" y="640080"/>
            <a:ext cx="3614166" cy="1481328"/>
          </a:xfrm>
        </p:spPr>
        <p:txBody>
          <a:bodyPr anchor="b">
            <a:normAutofit fontScale="90000"/>
          </a:bodyPr>
          <a:lstStyle/>
          <a:p>
            <a:r>
              <a:rPr lang="en-GB" sz="4700" dirty="0"/>
              <a:t>MNIST Fashion Structure</a:t>
            </a:r>
          </a:p>
        </p:txBody>
      </p:sp>
      <p:sp>
        <p:nvSpPr>
          <p:cNvPr id="1073" name="sketch line">
            <a:extLst>
              <a:ext uri="{FF2B5EF4-FFF2-40B4-BE49-F238E27FC236}">
                <a16:creationId xmlns:a16="http://schemas.microsoft.com/office/drawing/2014/main" id="{650D18FE-0824-4A46-B22C-A86B52E578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2458" y="2372868"/>
            <a:ext cx="2441321" cy="18288"/>
          </a:xfrm>
          <a:custGeom>
            <a:avLst/>
            <a:gdLst>
              <a:gd name="connsiteX0" fmla="*/ 0 w 2441321"/>
              <a:gd name="connsiteY0" fmla="*/ 0 h 18288"/>
              <a:gd name="connsiteX1" fmla="*/ 585917 w 2441321"/>
              <a:gd name="connsiteY1" fmla="*/ 0 h 18288"/>
              <a:gd name="connsiteX2" fmla="*/ 1196247 w 2441321"/>
              <a:gd name="connsiteY2" fmla="*/ 0 h 18288"/>
              <a:gd name="connsiteX3" fmla="*/ 1806578 w 2441321"/>
              <a:gd name="connsiteY3" fmla="*/ 0 h 18288"/>
              <a:gd name="connsiteX4" fmla="*/ 2441321 w 2441321"/>
              <a:gd name="connsiteY4" fmla="*/ 0 h 18288"/>
              <a:gd name="connsiteX5" fmla="*/ 2441321 w 2441321"/>
              <a:gd name="connsiteY5" fmla="*/ 18288 h 18288"/>
              <a:gd name="connsiteX6" fmla="*/ 1830991 w 2441321"/>
              <a:gd name="connsiteY6" fmla="*/ 18288 h 18288"/>
              <a:gd name="connsiteX7" fmla="*/ 1269487 w 2441321"/>
              <a:gd name="connsiteY7" fmla="*/ 18288 h 18288"/>
              <a:gd name="connsiteX8" fmla="*/ 707983 w 2441321"/>
              <a:gd name="connsiteY8" fmla="*/ 18288 h 18288"/>
              <a:gd name="connsiteX9" fmla="*/ 0 w 2441321"/>
              <a:gd name="connsiteY9" fmla="*/ 18288 h 18288"/>
              <a:gd name="connsiteX10" fmla="*/ 0 w 2441321"/>
              <a:gd name="connsiteY10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441321" h="18288" fill="none" extrusionOk="0">
                <a:moveTo>
                  <a:pt x="0" y="0"/>
                </a:moveTo>
                <a:cubicBezTo>
                  <a:pt x="273217" y="-17533"/>
                  <a:pt x="355785" y="-4171"/>
                  <a:pt x="585917" y="0"/>
                </a:cubicBezTo>
                <a:cubicBezTo>
                  <a:pt x="816049" y="4171"/>
                  <a:pt x="991446" y="-9419"/>
                  <a:pt x="1196247" y="0"/>
                </a:cubicBezTo>
                <a:cubicBezTo>
                  <a:pt x="1401048" y="9419"/>
                  <a:pt x="1589984" y="-731"/>
                  <a:pt x="1806578" y="0"/>
                </a:cubicBezTo>
                <a:cubicBezTo>
                  <a:pt x="2023172" y="731"/>
                  <a:pt x="2247754" y="8393"/>
                  <a:pt x="2441321" y="0"/>
                </a:cubicBezTo>
                <a:cubicBezTo>
                  <a:pt x="2441167" y="8655"/>
                  <a:pt x="2440437" y="9975"/>
                  <a:pt x="2441321" y="18288"/>
                </a:cubicBezTo>
                <a:cubicBezTo>
                  <a:pt x="2169723" y="30506"/>
                  <a:pt x="2045712" y="39140"/>
                  <a:pt x="1830991" y="18288"/>
                </a:cubicBezTo>
                <a:cubicBezTo>
                  <a:pt x="1616270" y="-2564"/>
                  <a:pt x="1505876" y="3949"/>
                  <a:pt x="1269487" y="18288"/>
                </a:cubicBezTo>
                <a:cubicBezTo>
                  <a:pt x="1033098" y="32627"/>
                  <a:pt x="908661" y="41191"/>
                  <a:pt x="707983" y="18288"/>
                </a:cubicBezTo>
                <a:cubicBezTo>
                  <a:pt x="507305" y="-4615"/>
                  <a:pt x="333592" y="20759"/>
                  <a:pt x="0" y="18288"/>
                </a:cubicBezTo>
                <a:cubicBezTo>
                  <a:pt x="-688" y="11716"/>
                  <a:pt x="875" y="6357"/>
                  <a:pt x="0" y="0"/>
                </a:cubicBezTo>
                <a:close/>
              </a:path>
              <a:path w="2441321" h="18288" stroke="0" extrusionOk="0">
                <a:moveTo>
                  <a:pt x="0" y="0"/>
                </a:moveTo>
                <a:cubicBezTo>
                  <a:pt x="207071" y="-14617"/>
                  <a:pt x="444194" y="-15606"/>
                  <a:pt x="585917" y="0"/>
                </a:cubicBezTo>
                <a:cubicBezTo>
                  <a:pt x="727640" y="15606"/>
                  <a:pt x="904326" y="-79"/>
                  <a:pt x="1123008" y="0"/>
                </a:cubicBezTo>
                <a:cubicBezTo>
                  <a:pt x="1341690" y="79"/>
                  <a:pt x="1600014" y="10401"/>
                  <a:pt x="1782164" y="0"/>
                </a:cubicBezTo>
                <a:cubicBezTo>
                  <a:pt x="1964314" y="-10401"/>
                  <a:pt x="2143537" y="-21488"/>
                  <a:pt x="2441321" y="0"/>
                </a:cubicBezTo>
                <a:cubicBezTo>
                  <a:pt x="2441735" y="5928"/>
                  <a:pt x="2441551" y="11133"/>
                  <a:pt x="2441321" y="18288"/>
                </a:cubicBezTo>
                <a:cubicBezTo>
                  <a:pt x="2166745" y="28773"/>
                  <a:pt x="2078726" y="15476"/>
                  <a:pt x="1879817" y="18288"/>
                </a:cubicBezTo>
                <a:cubicBezTo>
                  <a:pt x="1680908" y="21100"/>
                  <a:pt x="1548770" y="-4127"/>
                  <a:pt x="1318313" y="18288"/>
                </a:cubicBezTo>
                <a:cubicBezTo>
                  <a:pt x="1087856" y="40703"/>
                  <a:pt x="894613" y="3927"/>
                  <a:pt x="659157" y="18288"/>
                </a:cubicBezTo>
                <a:cubicBezTo>
                  <a:pt x="423701" y="32649"/>
                  <a:pt x="246611" y="33975"/>
                  <a:pt x="0" y="18288"/>
                </a:cubicBezTo>
                <a:cubicBezTo>
                  <a:pt x="-348" y="10388"/>
                  <a:pt x="-12" y="3969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1FDDC9BE-C8A5-B2B9-68D0-B0CF63975FE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2458" y="2642616"/>
            <a:ext cx="3762622" cy="1933149"/>
          </a:xfrm>
        </p:spPr>
        <p:txBody>
          <a:bodyPr anchor="t">
            <a:normAutofit/>
          </a:bodyPr>
          <a:lstStyle/>
          <a:p>
            <a:r>
              <a:rPr lang="en-US" sz="2800" dirty="0"/>
              <a:t>Each image: 28x28 pixels (grayscale)</a:t>
            </a:r>
          </a:p>
          <a:p>
            <a:r>
              <a:rPr lang="en-US" sz="2800" dirty="0"/>
              <a:t>Pixel values range from </a:t>
            </a:r>
            <a:r>
              <a:rPr lang="en-US" sz="2800" b="1" dirty="0"/>
              <a:t>0 to 255</a:t>
            </a:r>
          </a:p>
        </p:txBody>
      </p:sp>
      <p:pic>
        <p:nvPicPr>
          <p:cNvPr id="6" name="Picture 5" descr="A number on a white background&#10;&#10;AI-generated content may be incorrect.">
            <a:extLst>
              <a:ext uri="{FF2B5EF4-FFF2-40B4-BE49-F238E27FC236}">
                <a16:creationId xmlns:a16="http://schemas.microsoft.com/office/drawing/2014/main" id="{A435B48F-5B2A-9C0F-DD83-DE5053E6ADC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4286" y="1541360"/>
            <a:ext cx="4094226" cy="3775280"/>
          </a:xfrm>
          <a:prstGeom prst="rect">
            <a:avLst/>
          </a:prstGeom>
        </p:spPr>
      </p:pic>
      <p:sp>
        <p:nvSpPr>
          <p:cNvPr id="22" name="Content Placeholder 4">
            <a:extLst>
              <a:ext uri="{FF2B5EF4-FFF2-40B4-BE49-F238E27FC236}">
                <a16:creationId xmlns:a16="http://schemas.microsoft.com/office/drawing/2014/main" id="{1B6E4FDA-3AED-CA2C-9C4D-257E59397661}"/>
              </a:ext>
            </a:extLst>
          </p:cNvPr>
          <p:cNvSpPr txBox="1">
            <a:spLocks/>
          </p:cNvSpPr>
          <p:nvPr/>
        </p:nvSpPr>
        <p:spPr>
          <a:xfrm>
            <a:off x="324745" y="5762065"/>
            <a:ext cx="7777107" cy="1026996"/>
          </a:xfrm>
          <a:prstGeom prst="rect">
            <a:avLst/>
          </a:prstGeom>
        </p:spPr>
        <p:txBody>
          <a:bodyPr vert="horz" lIns="91440" tIns="45720" rIns="91440" bIns="45720" rtlCol="0" anchor="t">
            <a:normAutofit lnSpcReduction="10000"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2800" dirty="0">
                <a:solidFill>
                  <a:srgbClr val="0070C0"/>
                </a:solidFill>
              </a:rPr>
              <a:t>Suitable for </a:t>
            </a:r>
            <a:r>
              <a:rPr lang="en-US" sz="2800" b="1" i="1" dirty="0">
                <a:solidFill>
                  <a:srgbClr val="0070C0"/>
                </a:solidFill>
              </a:rPr>
              <a:t>Neural Networks </a:t>
            </a:r>
          </a:p>
          <a:p>
            <a:pPr marL="0" indent="0">
              <a:buNone/>
            </a:pPr>
            <a:r>
              <a:rPr lang="en-US" sz="2800" dirty="0">
                <a:solidFill>
                  <a:srgbClr val="0070C0"/>
                </a:solidFill>
              </a:rPr>
              <a:t>but </a:t>
            </a:r>
            <a:r>
              <a:rPr lang="en-US" sz="2800" b="1" dirty="0">
                <a:solidFill>
                  <a:srgbClr val="0070C0"/>
                </a:solidFill>
              </a:rPr>
              <a:t>not</a:t>
            </a:r>
            <a:r>
              <a:rPr lang="en-US" sz="2800" dirty="0">
                <a:solidFill>
                  <a:srgbClr val="0070C0"/>
                </a:solidFill>
              </a:rPr>
              <a:t> </a:t>
            </a:r>
            <a:r>
              <a:rPr lang="en-US" sz="2800" b="1" i="1" dirty="0">
                <a:solidFill>
                  <a:srgbClr val="0070C0"/>
                </a:solidFill>
              </a:rPr>
              <a:t>machine learning </a:t>
            </a:r>
            <a:r>
              <a:rPr lang="en-US" sz="2800" dirty="0">
                <a:solidFill>
                  <a:srgbClr val="0070C0"/>
                </a:solidFill>
              </a:rPr>
              <a:t>and saving to CSV file</a:t>
            </a:r>
          </a:p>
        </p:txBody>
      </p:sp>
    </p:spTree>
    <p:extLst>
      <p:ext uri="{BB962C8B-B14F-4D97-AF65-F5344CB8AC3E}">
        <p14:creationId xmlns:p14="http://schemas.microsoft.com/office/powerpoint/2010/main" val="255528647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9C4F915-93EF-5C23-01F0-F186B7E715C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72" name="Rectangle 1071">
            <a:extLst>
              <a:ext uri="{FF2B5EF4-FFF2-40B4-BE49-F238E27FC236}">
                <a16:creationId xmlns:a16="http://schemas.microsoft.com/office/drawing/2014/main" id="{D7BE6A7B-2AD1-F786-BA19-42D191AD32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7C26641-5B40-803C-87C6-4F1FB6DB3A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3202" y="640080"/>
            <a:ext cx="3614166" cy="1481328"/>
          </a:xfrm>
        </p:spPr>
        <p:txBody>
          <a:bodyPr anchor="b">
            <a:normAutofit/>
          </a:bodyPr>
          <a:lstStyle/>
          <a:p>
            <a:r>
              <a:rPr lang="en-GB" sz="4700"/>
              <a:t>Flattening</a:t>
            </a:r>
          </a:p>
        </p:txBody>
      </p:sp>
      <p:sp>
        <p:nvSpPr>
          <p:cNvPr id="1073" name="sketch line">
            <a:extLst>
              <a:ext uri="{FF2B5EF4-FFF2-40B4-BE49-F238E27FC236}">
                <a16:creationId xmlns:a16="http://schemas.microsoft.com/office/drawing/2014/main" id="{B2B29116-4ECB-8647-FB9B-929A439A6E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2458" y="2372868"/>
            <a:ext cx="2441321" cy="18288"/>
          </a:xfrm>
          <a:custGeom>
            <a:avLst/>
            <a:gdLst>
              <a:gd name="connsiteX0" fmla="*/ 0 w 2441321"/>
              <a:gd name="connsiteY0" fmla="*/ 0 h 18288"/>
              <a:gd name="connsiteX1" fmla="*/ 585917 w 2441321"/>
              <a:gd name="connsiteY1" fmla="*/ 0 h 18288"/>
              <a:gd name="connsiteX2" fmla="*/ 1196247 w 2441321"/>
              <a:gd name="connsiteY2" fmla="*/ 0 h 18288"/>
              <a:gd name="connsiteX3" fmla="*/ 1806578 w 2441321"/>
              <a:gd name="connsiteY3" fmla="*/ 0 h 18288"/>
              <a:gd name="connsiteX4" fmla="*/ 2441321 w 2441321"/>
              <a:gd name="connsiteY4" fmla="*/ 0 h 18288"/>
              <a:gd name="connsiteX5" fmla="*/ 2441321 w 2441321"/>
              <a:gd name="connsiteY5" fmla="*/ 18288 h 18288"/>
              <a:gd name="connsiteX6" fmla="*/ 1830991 w 2441321"/>
              <a:gd name="connsiteY6" fmla="*/ 18288 h 18288"/>
              <a:gd name="connsiteX7" fmla="*/ 1269487 w 2441321"/>
              <a:gd name="connsiteY7" fmla="*/ 18288 h 18288"/>
              <a:gd name="connsiteX8" fmla="*/ 707983 w 2441321"/>
              <a:gd name="connsiteY8" fmla="*/ 18288 h 18288"/>
              <a:gd name="connsiteX9" fmla="*/ 0 w 2441321"/>
              <a:gd name="connsiteY9" fmla="*/ 18288 h 18288"/>
              <a:gd name="connsiteX10" fmla="*/ 0 w 2441321"/>
              <a:gd name="connsiteY10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441321" h="18288" fill="none" extrusionOk="0">
                <a:moveTo>
                  <a:pt x="0" y="0"/>
                </a:moveTo>
                <a:cubicBezTo>
                  <a:pt x="273217" y="-17533"/>
                  <a:pt x="355785" y="-4171"/>
                  <a:pt x="585917" y="0"/>
                </a:cubicBezTo>
                <a:cubicBezTo>
                  <a:pt x="816049" y="4171"/>
                  <a:pt x="991446" y="-9419"/>
                  <a:pt x="1196247" y="0"/>
                </a:cubicBezTo>
                <a:cubicBezTo>
                  <a:pt x="1401048" y="9419"/>
                  <a:pt x="1589984" y="-731"/>
                  <a:pt x="1806578" y="0"/>
                </a:cubicBezTo>
                <a:cubicBezTo>
                  <a:pt x="2023172" y="731"/>
                  <a:pt x="2247754" y="8393"/>
                  <a:pt x="2441321" y="0"/>
                </a:cubicBezTo>
                <a:cubicBezTo>
                  <a:pt x="2441167" y="8655"/>
                  <a:pt x="2440437" y="9975"/>
                  <a:pt x="2441321" y="18288"/>
                </a:cubicBezTo>
                <a:cubicBezTo>
                  <a:pt x="2169723" y="30506"/>
                  <a:pt x="2045712" y="39140"/>
                  <a:pt x="1830991" y="18288"/>
                </a:cubicBezTo>
                <a:cubicBezTo>
                  <a:pt x="1616270" y="-2564"/>
                  <a:pt x="1505876" y="3949"/>
                  <a:pt x="1269487" y="18288"/>
                </a:cubicBezTo>
                <a:cubicBezTo>
                  <a:pt x="1033098" y="32627"/>
                  <a:pt x="908661" y="41191"/>
                  <a:pt x="707983" y="18288"/>
                </a:cubicBezTo>
                <a:cubicBezTo>
                  <a:pt x="507305" y="-4615"/>
                  <a:pt x="333592" y="20759"/>
                  <a:pt x="0" y="18288"/>
                </a:cubicBezTo>
                <a:cubicBezTo>
                  <a:pt x="-688" y="11716"/>
                  <a:pt x="875" y="6357"/>
                  <a:pt x="0" y="0"/>
                </a:cubicBezTo>
                <a:close/>
              </a:path>
              <a:path w="2441321" h="18288" stroke="0" extrusionOk="0">
                <a:moveTo>
                  <a:pt x="0" y="0"/>
                </a:moveTo>
                <a:cubicBezTo>
                  <a:pt x="207071" y="-14617"/>
                  <a:pt x="444194" y="-15606"/>
                  <a:pt x="585917" y="0"/>
                </a:cubicBezTo>
                <a:cubicBezTo>
                  <a:pt x="727640" y="15606"/>
                  <a:pt x="904326" y="-79"/>
                  <a:pt x="1123008" y="0"/>
                </a:cubicBezTo>
                <a:cubicBezTo>
                  <a:pt x="1341690" y="79"/>
                  <a:pt x="1600014" y="10401"/>
                  <a:pt x="1782164" y="0"/>
                </a:cubicBezTo>
                <a:cubicBezTo>
                  <a:pt x="1964314" y="-10401"/>
                  <a:pt x="2143537" y="-21488"/>
                  <a:pt x="2441321" y="0"/>
                </a:cubicBezTo>
                <a:cubicBezTo>
                  <a:pt x="2441735" y="5928"/>
                  <a:pt x="2441551" y="11133"/>
                  <a:pt x="2441321" y="18288"/>
                </a:cubicBezTo>
                <a:cubicBezTo>
                  <a:pt x="2166745" y="28773"/>
                  <a:pt x="2078726" y="15476"/>
                  <a:pt x="1879817" y="18288"/>
                </a:cubicBezTo>
                <a:cubicBezTo>
                  <a:pt x="1680908" y="21100"/>
                  <a:pt x="1548770" y="-4127"/>
                  <a:pt x="1318313" y="18288"/>
                </a:cubicBezTo>
                <a:cubicBezTo>
                  <a:pt x="1087856" y="40703"/>
                  <a:pt x="894613" y="3927"/>
                  <a:pt x="659157" y="18288"/>
                </a:cubicBezTo>
                <a:cubicBezTo>
                  <a:pt x="423701" y="32649"/>
                  <a:pt x="246611" y="33975"/>
                  <a:pt x="0" y="18288"/>
                </a:cubicBezTo>
                <a:cubicBezTo>
                  <a:pt x="-348" y="10388"/>
                  <a:pt x="-12" y="3969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6A1CF4A9-E775-AC37-0779-3103F040C8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3202" y="2660904"/>
            <a:ext cx="3762622" cy="1933149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GB" sz="1900" dirty="0"/>
              <a:t>Changes each image </a:t>
            </a:r>
          </a:p>
          <a:p>
            <a:pPr marL="0" indent="0">
              <a:buNone/>
            </a:pPr>
            <a:r>
              <a:rPr lang="en-GB" sz="1900" dirty="0"/>
              <a:t>from a 28x28 matrix </a:t>
            </a:r>
          </a:p>
          <a:p>
            <a:pPr>
              <a:buFont typeface="Wingdings" panose="05000000000000000000" pitchFamily="2" charset="2"/>
              <a:buChar char="à"/>
            </a:pPr>
            <a:r>
              <a:rPr lang="en-GB" sz="1900" dirty="0"/>
              <a:t>to a row (1 D)</a:t>
            </a:r>
          </a:p>
          <a:p>
            <a:pPr>
              <a:buFont typeface="Wingdings" panose="05000000000000000000" pitchFamily="2" charset="2"/>
              <a:buChar char="à"/>
            </a:pPr>
            <a:endParaRPr lang="en-GB" sz="1900" dirty="0"/>
          </a:p>
          <a:p>
            <a:pPr marL="0" indent="0">
              <a:buNone/>
            </a:pPr>
            <a:r>
              <a:rPr lang="en-GB" sz="1900" dirty="0">
                <a:solidFill>
                  <a:srgbClr val="0070C0"/>
                </a:solidFill>
              </a:rPr>
              <a:t>28 x 28 = 1 x 784</a:t>
            </a:r>
          </a:p>
        </p:txBody>
      </p:sp>
      <p:pic>
        <p:nvPicPr>
          <p:cNvPr id="6" name="Picture 5" descr="A number on a white background&#10;&#10;AI-generated content may be incorrect.">
            <a:extLst>
              <a:ext uri="{FF2B5EF4-FFF2-40B4-BE49-F238E27FC236}">
                <a16:creationId xmlns:a16="http://schemas.microsoft.com/office/drawing/2014/main" id="{1C1C75D8-5471-06E6-26BA-77CBE080080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4286" y="1541360"/>
            <a:ext cx="4094226" cy="3775280"/>
          </a:xfrm>
          <a:prstGeom prst="rect">
            <a:avLst/>
          </a:prstGeom>
        </p:spPr>
      </p:pic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9D4B9E61-D4AC-A79A-29F9-9210281F45C7}"/>
              </a:ext>
            </a:extLst>
          </p:cNvPr>
          <p:cNvGraphicFramePr>
            <a:graphicFrameLocks noGrp="1"/>
          </p:cNvGraphicFramePr>
          <p:nvPr/>
        </p:nvGraphicFramePr>
        <p:xfrm>
          <a:off x="285914" y="6258113"/>
          <a:ext cx="3160395" cy="293743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51155">
                  <a:extLst>
                    <a:ext uri="{9D8B030D-6E8A-4147-A177-3AD203B41FA5}">
                      <a16:colId xmlns:a16="http://schemas.microsoft.com/office/drawing/2014/main" val="2735520829"/>
                    </a:ext>
                  </a:extLst>
                </a:gridCol>
                <a:gridCol w="351155">
                  <a:extLst>
                    <a:ext uri="{9D8B030D-6E8A-4147-A177-3AD203B41FA5}">
                      <a16:colId xmlns:a16="http://schemas.microsoft.com/office/drawing/2014/main" val="1094007319"/>
                    </a:ext>
                  </a:extLst>
                </a:gridCol>
                <a:gridCol w="351155">
                  <a:extLst>
                    <a:ext uri="{9D8B030D-6E8A-4147-A177-3AD203B41FA5}">
                      <a16:colId xmlns:a16="http://schemas.microsoft.com/office/drawing/2014/main" val="2338582310"/>
                    </a:ext>
                  </a:extLst>
                </a:gridCol>
                <a:gridCol w="351155">
                  <a:extLst>
                    <a:ext uri="{9D8B030D-6E8A-4147-A177-3AD203B41FA5}">
                      <a16:colId xmlns:a16="http://schemas.microsoft.com/office/drawing/2014/main" val="3637110621"/>
                    </a:ext>
                  </a:extLst>
                </a:gridCol>
                <a:gridCol w="351155">
                  <a:extLst>
                    <a:ext uri="{9D8B030D-6E8A-4147-A177-3AD203B41FA5}">
                      <a16:colId xmlns:a16="http://schemas.microsoft.com/office/drawing/2014/main" val="415090784"/>
                    </a:ext>
                  </a:extLst>
                </a:gridCol>
                <a:gridCol w="351155">
                  <a:extLst>
                    <a:ext uri="{9D8B030D-6E8A-4147-A177-3AD203B41FA5}">
                      <a16:colId xmlns:a16="http://schemas.microsoft.com/office/drawing/2014/main" val="149332163"/>
                    </a:ext>
                  </a:extLst>
                </a:gridCol>
                <a:gridCol w="351155">
                  <a:extLst>
                    <a:ext uri="{9D8B030D-6E8A-4147-A177-3AD203B41FA5}">
                      <a16:colId xmlns:a16="http://schemas.microsoft.com/office/drawing/2014/main" val="2749674590"/>
                    </a:ext>
                  </a:extLst>
                </a:gridCol>
                <a:gridCol w="351155">
                  <a:extLst>
                    <a:ext uri="{9D8B030D-6E8A-4147-A177-3AD203B41FA5}">
                      <a16:colId xmlns:a16="http://schemas.microsoft.com/office/drawing/2014/main" val="149830305"/>
                    </a:ext>
                  </a:extLst>
                </a:gridCol>
                <a:gridCol w="351155">
                  <a:extLst>
                    <a:ext uri="{9D8B030D-6E8A-4147-A177-3AD203B41FA5}">
                      <a16:colId xmlns:a16="http://schemas.microsoft.com/office/drawing/2014/main" val="88332002"/>
                    </a:ext>
                  </a:extLst>
                </a:gridCol>
              </a:tblGrid>
              <a:tr h="293743">
                <a:tc>
                  <a:txBody>
                    <a:bodyPr/>
                    <a:lstStyle/>
                    <a:p>
                      <a:r>
                        <a:rPr lang="en-GB" sz="1200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94443873"/>
                  </a:ext>
                </a:extLst>
              </a:tr>
            </a:tbl>
          </a:graphicData>
        </a:graphic>
      </p:graphicFrame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11097C0F-95A9-2AB0-FDA2-264D73EDFF68}"/>
              </a:ext>
            </a:extLst>
          </p:cNvPr>
          <p:cNvGraphicFramePr>
            <a:graphicFrameLocks noGrp="1"/>
          </p:cNvGraphicFramePr>
          <p:nvPr/>
        </p:nvGraphicFramePr>
        <p:xfrm>
          <a:off x="4235824" y="6258113"/>
          <a:ext cx="3260408" cy="293743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51168">
                  <a:extLst>
                    <a:ext uri="{9D8B030D-6E8A-4147-A177-3AD203B41FA5}">
                      <a16:colId xmlns:a16="http://schemas.microsoft.com/office/drawing/2014/main" val="2735520829"/>
                    </a:ext>
                  </a:extLst>
                </a:gridCol>
                <a:gridCol w="351155">
                  <a:extLst>
                    <a:ext uri="{9D8B030D-6E8A-4147-A177-3AD203B41FA5}">
                      <a16:colId xmlns:a16="http://schemas.microsoft.com/office/drawing/2014/main" val="1094007319"/>
                    </a:ext>
                  </a:extLst>
                </a:gridCol>
                <a:gridCol w="351155">
                  <a:extLst>
                    <a:ext uri="{9D8B030D-6E8A-4147-A177-3AD203B41FA5}">
                      <a16:colId xmlns:a16="http://schemas.microsoft.com/office/drawing/2014/main" val="2338582310"/>
                    </a:ext>
                  </a:extLst>
                </a:gridCol>
                <a:gridCol w="351155">
                  <a:extLst>
                    <a:ext uri="{9D8B030D-6E8A-4147-A177-3AD203B41FA5}">
                      <a16:colId xmlns:a16="http://schemas.microsoft.com/office/drawing/2014/main" val="3637110621"/>
                    </a:ext>
                  </a:extLst>
                </a:gridCol>
                <a:gridCol w="351155">
                  <a:extLst>
                    <a:ext uri="{9D8B030D-6E8A-4147-A177-3AD203B41FA5}">
                      <a16:colId xmlns:a16="http://schemas.microsoft.com/office/drawing/2014/main" val="415090784"/>
                    </a:ext>
                  </a:extLst>
                </a:gridCol>
                <a:gridCol w="351155">
                  <a:extLst>
                    <a:ext uri="{9D8B030D-6E8A-4147-A177-3AD203B41FA5}">
                      <a16:colId xmlns:a16="http://schemas.microsoft.com/office/drawing/2014/main" val="149332163"/>
                    </a:ext>
                  </a:extLst>
                </a:gridCol>
                <a:gridCol w="351155">
                  <a:extLst>
                    <a:ext uri="{9D8B030D-6E8A-4147-A177-3AD203B41FA5}">
                      <a16:colId xmlns:a16="http://schemas.microsoft.com/office/drawing/2014/main" val="2749674590"/>
                    </a:ext>
                  </a:extLst>
                </a:gridCol>
                <a:gridCol w="351155">
                  <a:extLst>
                    <a:ext uri="{9D8B030D-6E8A-4147-A177-3AD203B41FA5}">
                      <a16:colId xmlns:a16="http://schemas.microsoft.com/office/drawing/2014/main" val="149830305"/>
                    </a:ext>
                  </a:extLst>
                </a:gridCol>
                <a:gridCol w="351155">
                  <a:extLst>
                    <a:ext uri="{9D8B030D-6E8A-4147-A177-3AD203B41FA5}">
                      <a16:colId xmlns:a16="http://schemas.microsoft.com/office/drawing/2014/main" val="88332002"/>
                    </a:ext>
                  </a:extLst>
                </a:gridCol>
              </a:tblGrid>
              <a:tr h="293743">
                <a:tc>
                  <a:txBody>
                    <a:bodyPr/>
                    <a:lstStyle/>
                    <a:p>
                      <a:r>
                        <a:rPr lang="en-GB" sz="1200" dirty="0"/>
                        <a:t>232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67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94443873"/>
                  </a:ext>
                </a:extLst>
              </a:tr>
            </a:tbl>
          </a:graphicData>
        </a:graphic>
      </p:graphicFrame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19802B6D-8263-75AF-5B1B-88A2CE31A835}"/>
              </a:ext>
            </a:extLst>
          </p:cNvPr>
          <p:cNvCxnSpPr>
            <a:cxnSpLocks/>
            <a:stCxn id="7" idx="3"/>
            <a:endCxn id="8" idx="1"/>
          </p:cNvCxnSpPr>
          <p:nvPr/>
        </p:nvCxnSpPr>
        <p:spPr>
          <a:xfrm>
            <a:off x="3446309" y="6404984"/>
            <a:ext cx="789515" cy="0"/>
          </a:xfrm>
          <a:prstGeom prst="line">
            <a:avLst/>
          </a:prstGeom>
          <a:ln>
            <a:prstDash val="sysDash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" name="TextBox 2">
            <a:extLst>
              <a:ext uri="{FF2B5EF4-FFF2-40B4-BE49-F238E27FC236}">
                <a16:creationId xmlns:a16="http://schemas.microsoft.com/office/drawing/2014/main" id="{2E6C0AC8-8C40-F492-7DBB-E0D499A4757A}"/>
              </a:ext>
            </a:extLst>
          </p:cNvPr>
          <p:cNvSpPr txBox="1"/>
          <p:nvPr/>
        </p:nvSpPr>
        <p:spPr>
          <a:xfrm>
            <a:off x="310201" y="5948369"/>
            <a:ext cx="20843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solidFill>
                  <a:srgbClr val="0070C0"/>
                </a:solidFill>
              </a:rPr>
              <a:t>1</a:t>
            </a:r>
            <a:endParaRPr lang="en-GB" dirty="0">
              <a:solidFill>
                <a:srgbClr val="0070C0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C6C86BF-76CB-5EB3-86D0-6FEC999786A3}"/>
              </a:ext>
            </a:extLst>
          </p:cNvPr>
          <p:cNvSpPr txBox="1"/>
          <p:nvPr/>
        </p:nvSpPr>
        <p:spPr>
          <a:xfrm>
            <a:off x="7080211" y="5979909"/>
            <a:ext cx="61823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solidFill>
                  <a:srgbClr val="0070C0"/>
                </a:solidFill>
              </a:rPr>
              <a:t>784</a:t>
            </a:r>
          </a:p>
        </p:txBody>
      </p:sp>
    </p:spTree>
    <p:extLst>
      <p:ext uri="{BB962C8B-B14F-4D97-AF65-F5344CB8AC3E}">
        <p14:creationId xmlns:p14="http://schemas.microsoft.com/office/powerpoint/2010/main" val="267242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49" y="800993"/>
            <a:ext cx="3377509" cy="1594189"/>
          </a:xfrm>
        </p:spPr>
        <p:txBody>
          <a:bodyPr anchor="t">
            <a:normAutofit/>
          </a:bodyPr>
          <a:lstStyle/>
          <a:p>
            <a:r>
              <a:rPr lang="en-GB" sz="4800" dirty="0"/>
              <a:t>CIFAR-10 Dataset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006159" y="751554"/>
            <a:ext cx="4828559" cy="2099221"/>
          </a:xfrm>
        </p:spPr>
        <p:txBody>
          <a:bodyPr anchor="t">
            <a:normAutofit/>
          </a:bodyPr>
          <a:lstStyle/>
          <a:p>
            <a:r>
              <a:rPr lang="en-GB" sz="1700" dirty="0"/>
              <a:t>60,000 </a:t>
            </a:r>
            <a:r>
              <a:rPr lang="en-GB" sz="1700" b="1" dirty="0"/>
              <a:t>colour</a:t>
            </a:r>
            <a:r>
              <a:rPr lang="en-GB" sz="1700" dirty="0"/>
              <a:t> images (32x32 pixels, </a:t>
            </a:r>
            <a:r>
              <a:rPr lang="en-GB" sz="1700" b="1" dirty="0"/>
              <a:t>RGB</a:t>
            </a:r>
            <a:r>
              <a:rPr lang="en-GB" sz="1700" dirty="0"/>
              <a:t>)</a:t>
            </a:r>
          </a:p>
          <a:p>
            <a:r>
              <a:rPr lang="en-US" sz="1600" i="1" dirty="0"/>
              <a:t>Training Set</a:t>
            </a:r>
            <a:r>
              <a:rPr lang="en-US" sz="1600" dirty="0"/>
              <a:t>: 50,000 images</a:t>
            </a:r>
          </a:p>
          <a:p>
            <a:r>
              <a:rPr lang="en-US" sz="1600" i="1" dirty="0"/>
              <a:t>Test Set</a:t>
            </a:r>
            <a:r>
              <a:rPr lang="en-US" sz="1600" dirty="0"/>
              <a:t>: 10,000 images</a:t>
            </a:r>
          </a:p>
          <a:p>
            <a:endParaRPr lang="en-US" sz="1600" dirty="0"/>
          </a:p>
          <a:p>
            <a:r>
              <a:rPr lang="en-GB" sz="1700" dirty="0"/>
              <a:t>10 object categories: </a:t>
            </a:r>
            <a:r>
              <a:rPr lang="en-GB" sz="1700" b="1" i="1" dirty="0"/>
              <a:t>Airplane, Automobile, Bird, Cat, Deer, Dog, Frog, Horse, Ship, Truck</a:t>
            </a:r>
          </a:p>
          <a:p>
            <a:endParaRPr lang="en-GB" sz="1700" b="1" i="1" dirty="0"/>
          </a:p>
        </p:txBody>
      </p:sp>
      <p:pic>
        <p:nvPicPr>
          <p:cNvPr id="2050" name="Picture 2" descr="CIFAR-10 Python in CSV">
            <a:extLst>
              <a:ext uri="{FF2B5EF4-FFF2-40B4-BE49-F238E27FC236}">
                <a16:creationId xmlns:a16="http://schemas.microsoft.com/office/drawing/2014/main" id="{8EDC595C-BB78-7698-7DC4-E2DE4FD1BDA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372" b="8607"/>
          <a:stretch/>
        </p:blipFill>
        <p:spPr bwMode="auto">
          <a:xfrm>
            <a:off x="547941" y="2938586"/>
            <a:ext cx="8315116" cy="33435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2055" name="Group 2054">
            <a:extLst>
              <a:ext uri="{FF2B5EF4-FFF2-40B4-BE49-F238E27FC236}">
                <a16:creationId xmlns:a16="http://schemas.microsoft.com/office/drawing/2014/main" id="{F2221BB3-7B5D-C899-7745-66D7AC3232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768" y="6737718"/>
            <a:ext cx="9155399" cy="123363"/>
            <a:chOff x="-5025" y="6737718"/>
            <a:chExt cx="12207200" cy="123363"/>
          </a:xfrm>
        </p:grpSpPr>
        <p:sp>
          <p:nvSpPr>
            <p:cNvPr id="2056" name="Rectangle 2055">
              <a:extLst>
                <a:ext uri="{FF2B5EF4-FFF2-40B4-BE49-F238E27FC236}">
                  <a16:creationId xmlns:a16="http://schemas.microsoft.com/office/drawing/2014/main" id="{3FD2D571-38D7-DB0F-166C-14FEDA7005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 flipH="1">
              <a:off x="6036894" y="695800"/>
              <a:ext cx="123362" cy="12207199"/>
            </a:xfrm>
            <a:prstGeom prst="rect">
              <a:avLst/>
            </a:prstGeom>
            <a:gradFill>
              <a:gsLst>
                <a:gs pos="0">
                  <a:schemeClr val="accent5"/>
                </a:gs>
                <a:gs pos="100000">
                  <a:schemeClr val="accent2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57" name="Rectangle 2056">
              <a:extLst>
                <a:ext uri="{FF2B5EF4-FFF2-40B4-BE49-F238E27FC236}">
                  <a16:creationId xmlns:a16="http://schemas.microsoft.com/office/drawing/2014/main" id="{B88AEF72-50CD-C201-F6BF-C595BBBED8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9176406" y="3835311"/>
              <a:ext cx="123362" cy="5928176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2885870-6D69-B229-87A2-F3FDD9674EE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185BBD-CADD-C6CA-C9F1-D86D90B0BB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Structure of the CIFAR-10 Dataset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CF6A7E-AFA1-C524-D6F8-31A1EB1313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34571" y="1287091"/>
            <a:ext cx="8343900" cy="1969993"/>
          </a:xfrm>
        </p:spPr>
        <p:txBody>
          <a:bodyPr>
            <a:normAutofit/>
          </a:bodyPr>
          <a:lstStyle/>
          <a:p>
            <a:r>
              <a:rPr sz="2800" dirty="0"/>
              <a:t>Each image: 32x32 pixels (RGB, 3 channels)</a:t>
            </a:r>
          </a:p>
          <a:p>
            <a:r>
              <a:rPr sz="2800" dirty="0"/>
              <a:t>Pixel values range from 0 to 255 per channel</a:t>
            </a:r>
          </a:p>
          <a:p>
            <a:r>
              <a:rPr sz="2800" dirty="0"/>
              <a:t>Labels: 0-9 corresponding to object categories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DBDF33A-3B66-2C67-0C2A-04E78F6F9BD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7259" y="3105492"/>
            <a:ext cx="3751729" cy="1216777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FACE9A4F-03FF-B83E-BE4D-718B9C0F863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51982" y="3086644"/>
            <a:ext cx="1418115" cy="1367867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C1152500-D259-2513-0B79-8F7D3D77D68E}"/>
              </a:ext>
            </a:extLst>
          </p:cNvPr>
          <p:cNvSpPr txBox="1"/>
          <p:nvPr/>
        </p:nvSpPr>
        <p:spPr>
          <a:xfrm>
            <a:off x="2850778" y="3216649"/>
            <a:ext cx="6858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5400" dirty="0"/>
              <a:t>=</a:t>
            </a:r>
            <a:endParaRPr lang="en-GB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4467C9D-75F5-9C53-7F25-F4CE45F91DB3}"/>
              </a:ext>
            </a:extLst>
          </p:cNvPr>
          <p:cNvSpPr txBox="1"/>
          <p:nvPr/>
        </p:nvSpPr>
        <p:spPr>
          <a:xfrm>
            <a:off x="3697941" y="4575606"/>
            <a:ext cx="1042147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2400" b="1" dirty="0">
                <a:solidFill>
                  <a:srgbClr val="FF0000"/>
                </a:solidFill>
              </a:rPr>
              <a:t>R</a:t>
            </a:r>
          </a:p>
          <a:p>
            <a:pPr algn="ctr"/>
            <a:r>
              <a:rPr lang="en-GB" sz="2400" b="1" dirty="0"/>
              <a:t>32x32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FF62C26-1B87-7298-7700-12149F6226A1}"/>
              </a:ext>
            </a:extLst>
          </p:cNvPr>
          <p:cNvSpPr txBox="1"/>
          <p:nvPr/>
        </p:nvSpPr>
        <p:spPr>
          <a:xfrm>
            <a:off x="4979893" y="4575606"/>
            <a:ext cx="1042147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2400" b="1" dirty="0">
                <a:solidFill>
                  <a:srgbClr val="00B050"/>
                </a:solidFill>
              </a:rPr>
              <a:t>G</a:t>
            </a:r>
          </a:p>
          <a:p>
            <a:pPr algn="ctr"/>
            <a:r>
              <a:rPr lang="en-GB" sz="2400" b="1" dirty="0"/>
              <a:t>32x32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467D4FB6-7346-0909-E8F7-54880756B439}"/>
              </a:ext>
            </a:extLst>
          </p:cNvPr>
          <p:cNvSpPr txBox="1"/>
          <p:nvPr/>
        </p:nvSpPr>
        <p:spPr>
          <a:xfrm>
            <a:off x="6317876" y="4575606"/>
            <a:ext cx="1042147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2400" b="1" dirty="0">
                <a:solidFill>
                  <a:srgbClr val="0070C0"/>
                </a:solidFill>
              </a:rPr>
              <a:t>B</a:t>
            </a:r>
          </a:p>
          <a:p>
            <a:pPr algn="ctr"/>
            <a:r>
              <a:rPr lang="en-GB" sz="2400" b="1" dirty="0"/>
              <a:t>32x32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F2ED6C1-32AC-483A-C9DB-45F6CF8882FD}"/>
              </a:ext>
            </a:extLst>
          </p:cNvPr>
          <p:cNvSpPr txBox="1"/>
          <p:nvPr/>
        </p:nvSpPr>
        <p:spPr>
          <a:xfrm>
            <a:off x="3005420" y="6253522"/>
            <a:ext cx="456527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 image = (32 x 32) + (32 x 32) + (32 + 32)</a:t>
            </a:r>
          </a:p>
        </p:txBody>
      </p:sp>
    </p:spTree>
    <p:extLst>
      <p:ext uri="{BB962C8B-B14F-4D97-AF65-F5344CB8AC3E}">
        <p14:creationId xmlns:p14="http://schemas.microsoft.com/office/powerpoint/2010/main" val="330013660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dirty="0"/>
              <a:t>Flatten</a:t>
            </a:r>
            <a:r>
              <a:rPr lang="en-GB" dirty="0" err="1"/>
              <a:t>ing</a:t>
            </a:r>
            <a:r>
              <a:rPr dirty="0"/>
              <a:t> Images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15253" y="1716596"/>
            <a:ext cx="5311588" cy="915426"/>
          </a:xfrm>
        </p:spPr>
        <p:txBody>
          <a:bodyPr>
            <a:normAutofit/>
          </a:bodyPr>
          <a:lstStyle/>
          <a:p>
            <a:r>
              <a:rPr sz="2400" dirty="0"/>
              <a:t>Fashion MNIST (28x28) → </a:t>
            </a:r>
            <a:r>
              <a:rPr lang="en-GB" sz="2400" dirty="0"/>
              <a:t>1 x </a:t>
            </a:r>
            <a:r>
              <a:rPr sz="2400" b="1" i="1" dirty="0"/>
              <a:t>784</a:t>
            </a:r>
            <a:endParaRPr lang="en-GB" sz="2400" b="1" i="1" dirty="0"/>
          </a:p>
          <a:p>
            <a:r>
              <a:rPr sz="2400" dirty="0"/>
              <a:t>CIFAR-10 (32x32x3) </a:t>
            </a:r>
            <a:r>
              <a:rPr lang="en-GB" sz="2400" dirty="0"/>
              <a:t>	</a:t>
            </a:r>
            <a:r>
              <a:rPr sz="2400" dirty="0"/>
              <a:t>→ </a:t>
            </a:r>
            <a:r>
              <a:rPr lang="en-GB" sz="2400" dirty="0"/>
              <a:t>1 x </a:t>
            </a:r>
            <a:r>
              <a:rPr sz="2400" b="1" i="1" dirty="0"/>
              <a:t>3072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51B156E-075D-5270-84D1-09C032A378E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4945" r="30303" b="16720"/>
          <a:stretch/>
        </p:blipFill>
        <p:spPr>
          <a:xfrm>
            <a:off x="6556786" y="1565078"/>
            <a:ext cx="2587214" cy="1218463"/>
          </a:xfrm>
          <a:prstGeom prst="rect">
            <a:avLst/>
          </a:prstGeom>
        </p:spPr>
      </p:pic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B02F1A1D-3408-ABC7-0678-5D5C8338C02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3990683"/>
              </p:ext>
            </p:extLst>
          </p:nvPr>
        </p:nvGraphicFramePr>
        <p:xfrm>
          <a:off x="863174" y="3246121"/>
          <a:ext cx="5463667" cy="2194560"/>
        </p:xfrm>
        <a:graphic>
          <a:graphicData uri="http://schemas.openxmlformats.org/drawingml/2006/table">
            <a:tbl>
              <a:tblPr>
                <a:tableStyleId>{ED083AE6-46FA-4A59-8FB0-9F97EB10719F}</a:tableStyleId>
              </a:tblPr>
              <a:tblGrid>
                <a:gridCol w="1392936">
                  <a:extLst>
                    <a:ext uri="{9D8B030D-6E8A-4147-A177-3AD203B41FA5}">
                      <a16:colId xmlns:a16="http://schemas.microsoft.com/office/drawing/2014/main" val="1590335320"/>
                    </a:ext>
                  </a:extLst>
                </a:gridCol>
                <a:gridCol w="1874901">
                  <a:extLst>
                    <a:ext uri="{9D8B030D-6E8A-4147-A177-3AD203B41FA5}">
                      <a16:colId xmlns:a16="http://schemas.microsoft.com/office/drawing/2014/main" val="3402567677"/>
                    </a:ext>
                  </a:extLst>
                </a:gridCol>
                <a:gridCol w="2195830">
                  <a:extLst>
                    <a:ext uri="{9D8B030D-6E8A-4147-A177-3AD203B41FA5}">
                      <a16:colId xmlns:a16="http://schemas.microsoft.com/office/drawing/2014/main" val="3085744150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en-GB" b="1"/>
                        <a:t>Feature</a:t>
                      </a:r>
                    </a:p>
                  </a:txBody>
                  <a:tcPr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Fashion MNIST</a:t>
                      </a:r>
                    </a:p>
                  </a:txBody>
                  <a:tcPr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CIFAR-10</a:t>
                      </a:r>
                    </a:p>
                  </a:txBody>
                  <a:tcPr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83695715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/>
                        <a:t>Image Type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/>
                        <a:t>Grayscale (28x28)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RGB (32x32)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908632238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/>
                        <a:t>Categories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/>
                        <a:t>10 (Clothing)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10 (Objects)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178613728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/>
                        <a:t>Total Images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70,000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60,000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420531016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/>
                        <a:t>Complexity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/>
                        <a:t>Lower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Higher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86791852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/>
                        <a:t>Usage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/>
                        <a:t>Basic ML/CNNs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CNNs, Deep Learning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742936445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dirty="0"/>
              <a:t>How to Load Fashion MNIST in Python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2400" dirty="0"/>
              <a:t>You may need to install </a:t>
            </a:r>
            <a:r>
              <a:rPr lang="en-GB" sz="2400" b="1" i="1" dirty="0"/>
              <a:t>TensorFlow</a:t>
            </a:r>
            <a:r>
              <a:rPr lang="en-GB" sz="2400" dirty="0"/>
              <a:t> first:</a:t>
            </a:r>
          </a:p>
          <a:p>
            <a:pPr marL="0" indent="0">
              <a:buNone/>
            </a:pPr>
            <a:r>
              <a:rPr lang="en-GB" sz="1800" dirty="0"/>
              <a:t>	e.g., in </a:t>
            </a:r>
            <a:r>
              <a:rPr lang="en-GB" sz="1800" dirty="0" err="1"/>
              <a:t>Jupyter</a:t>
            </a:r>
            <a:r>
              <a:rPr lang="en-GB" sz="1800" dirty="0"/>
              <a:t> Notebook:</a:t>
            </a:r>
          </a:p>
          <a:p>
            <a:pPr marL="400050" lvl="1" indent="0">
              <a:buNone/>
            </a:pPr>
            <a:r>
              <a:rPr lang="en-GB" sz="1600" dirty="0">
                <a:latin typeface="Courier New" panose="02070309020205020404" pitchFamily="49" charset="0"/>
                <a:cs typeface="Courier New" panose="02070309020205020404" pitchFamily="49" charset="0"/>
              </a:rPr>
              <a:t>!</a:t>
            </a:r>
            <a:r>
              <a:rPr lang="en-GB" sz="1600" dirty="0" err="1">
                <a:latin typeface="Courier New" panose="02070309020205020404" pitchFamily="49" charset="0"/>
                <a:cs typeface="Courier New" panose="02070309020205020404" pitchFamily="49" charset="0"/>
              </a:rPr>
              <a:t>conda</a:t>
            </a:r>
            <a:r>
              <a:rPr lang="en-GB" sz="1600" dirty="0">
                <a:latin typeface="Courier New" panose="02070309020205020404" pitchFamily="49" charset="0"/>
                <a:cs typeface="Courier New" panose="02070309020205020404" pitchFamily="49" charset="0"/>
              </a:rPr>
              <a:t> install -c </a:t>
            </a:r>
            <a:r>
              <a:rPr lang="en-GB" sz="1600" dirty="0" err="1">
                <a:latin typeface="Courier New" panose="02070309020205020404" pitchFamily="49" charset="0"/>
                <a:cs typeface="Courier New" panose="02070309020205020404" pitchFamily="49" charset="0"/>
              </a:rPr>
              <a:t>conda</a:t>
            </a:r>
            <a:r>
              <a:rPr lang="en-GB" sz="1600" dirty="0">
                <a:latin typeface="Courier New" panose="02070309020205020404" pitchFamily="49" charset="0"/>
                <a:cs typeface="Courier New" panose="02070309020205020404" pitchFamily="49" charset="0"/>
              </a:rPr>
              <a:t>-forge </a:t>
            </a:r>
            <a:r>
              <a:rPr lang="en-GB" sz="1600" dirty="0" err="1">
                <a:latin typeface="Courier New" panose="02070309020205020404" pitchFamily="49" charset="0"/>
                <a:cs typeface="Courier New" panose="02070309020205020404" pitchFamily="49" charset="0"/>
              </a:rPr>
              <a:t>tensorFlow</a:t>
            </a:r>
            <a:r>
              <a:rPr lang="en-GB" sz="1600" dirty="0">
                <a:latin typeface="Courier New" panose="02070309020205020404" pitchFamily="49" charset="0"/>
                <a:cs typeface="Courier New" panose="02070309020205020404" pitchFamily="49" charset="0"/>
              </a:rPr>
              <a:t> </a:t>
            </a:r>
          </a:p>
          <a:p>
            <a:pPr marL="400050" lvl="1" indent="0">
              <a:buNone/>
            </a:pPr>
            <a:r>
              <a:rPr lang="en-GB" sz="1600" dirty="0">
                <a:cs typeface="Courier New" panose="02070309020205020404" pitchFamily="49" charset="0"/>
              </a:rPr>
              <a:t>Then restart Kernel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1800" dirty="0"/>
              <a:t># Load the </a:t>
            </a:r>
            <a:r>
              <a:rPr lang="en-GB" sz="1800" b="1" i="1" dirty="0"/>
              <a:t>Fashion MNIST </a:t>
            </a:r>
            <a:r>
              <a:rPr lang="en-GB" sz="1800" dirty="0"/>
              <a:t>Dataset</a:t>
            </a:r>
          </a:p>
          <a:p>
            <a:pPr marL="0" indent="0">
              <a:buNone/>
            </a:pPr>
            <a:r>
              <a:rPr sz="1600" dirty="0">
                <a:latin typeface="Courier New" panose="02070309020205020404" pitchFamily="49" charset="0"/>
                <a:cs typeface="Courier New" panose="02070309020205020404" pitchFamily="49" charset="0"/>
              </a:rPr>
              <a:t>from </a:t>
            </a:r>
            <a:r>
              <a:rPr sz="1600" dirty="0" err="1">
                <a:latin typeface="Courier New" panose="02070309020205020404" pitchFamily="49" charset="0"/>
                <a:cs typeface="Courier New" panose="02070309020205020404" pitchFamily="49" charset="0"/>
              </a:rPr>
              <a:t>tensorflow.keras.datasets</a:t>
            </a:r>
            <a:r>
              <a:rPr sz="1600" dirty="0">
                <a:latin typeface="Courier New" panose="02070309020205020404" pitchFamily="49" charset="0"/>
                <a:cs typeface="Courier New" panose="02070309020205020404" pitchFamily="49" charset="0"/>
              </a:rPr>
              <a:t> import </a:t>
            </a:r>
            <a:r>
              <a:rPr sz="1600" dirty="0" err="1">
                <a:latin typeface="Courier New" panose="02070309020205020404" pitchFamily="49" charset="0"/>
                <a:cs typeface="Courier New" panose="02070309020205020404" pitchFamily="49" charset="0"/>
              </a:rPr>
              <a:t>fashion_mnist</a:t>
            </a:r>
            <a:endParaRPr sz="1600" dirty="0">
              <a:latin typeface="Courier New" panose="02070309020205020404" pitchFamily="49" charset="0"/>
              <a:cs typeface="Courier New" panose="02070309020205020404" pitchFamily="49" charset="0"/>
            </a:endParaRPr>
          </a:p>
          <a:p>
            <a:pPr marL="0" indent="0">
              <a:buNone/>
            </a:pPr>
            <a:r>
              <a:rPr sz="1600" dirty="0">
                <a:latin typeface="Courier New" panose="02070309020205020404" pitchFamily="49" charset="0"/>
                <a:cs typeface="Courier New" panose="02070309020205020404" pitchFamily="49" charset="0"/>
              </a:rPr>
              <a:t>import </a:t>
            </a:r>
            <a:r>
              <a:rPr sz="1600" dirty="0" err="1">
                <a:latin typeface="Courier New" panose="02070309020205020404" pitchFamily="49" charset="0"/>
                <a:cs typeface="Courier New" panose="02070309020205020404" pitchFamily="49" charset="0"/>
              </a:rPr>
              <a:t>matplotlib.pyplot</a:t>
            </a:r>
            <a:r>
              <a:rPr sz="1600" dirty="0">
                <a:latin typeface="Courier New" panose="02070309020205020404" pitchFamily="49" charset="0"/>
                <a:cs typeface="Courier New" panose="02070309020205020404" pitchFamily="49" charset="0"/>
              </a:rPr>
              <a:t> as </a:t>
            </a:r>
            <a:r>
              <a:rPr sz="1600" dirty="0" err="1">
                <a:latin typeface="Courier New" panose="02070309020205020404" pitchFamily="49" charset="0"/>
                <a:cs typeface="Courier New" panose="02070309020205020404" pitchFamily="49" charset="0"/>
              </a:rPr>
              <a:t>plt</a:t>
            </a:r>
            <a:endParaRPr sz="1600" dirty="0">
              <a:latin typeface="Courier New" panose="02070309020205020404" pitchFamily="49" charset="0"/>
              <a:cs typeface="Courier New" panose="02070309020205020404" pitchFamily="49" charset="0"/>
            </a:endParaRPr>
          </a:p>
          <a:p>
            <a:pPr marL="0" indent="0">
              <a:buNone/>
            </a:pPr>
            <a:r>
              <a:rPr sz="1600" dirty="0">
                <a:latin typeface="Courier New" panose="02070309020205020404" pitchFamily="49" charset="0"/>
                <a:cs typeface="Courier New" panose="02070309020205020404" pitchFamily="49" charset="0"/>
              </a:rPr>
              <a:t>(</a:t>
            </a:r>
            <a:r>
              <a:rPr sz="1600" dirty="0" err="1">
                <a:latin typeface="Courier New" panose="02070309020205020404" pitchFamily="49" charset="0"/>
                <a:cs typeface="Courier New" panose="02070309020205020404" pitchFamily="49" charset="0"/>
              </a:rPr>
              <a:t>X_train</a:t>
            </a:r>
            <a:r>
              <a:rPr sz="1600" dirty="0">
                <a:latin typeface="Courier New" panose="02070309020205020404" pitchFamily="49" charset="0"/>
                <a:cs typeface="Courier New" panose="02070309020205020404" pitchFamily="49" charset="0"/>
              </a:rPr>
              <a:t>, </a:t>
            </a:r>
            <a:r>
              <a:rPr sz="1600" dirty="0" err="1">
                <a:latin typeface="Courier New" panose="02070309020205020404" pitchFamily="49" charset="0"/>
                <a:cs typeface="Courier New" panose="02070309020205020404" pitchFamily="49" charset="0"/>
              </a:rPr>
              <a:t>y_train</a:t>
            </a:r>
            <a:r>
              <a:rPr sz="1600" dirty="0">
                <a:latin typeface="Courier New" panose="02070309020205020404" pitchFamily="49" charset="0"/>
                <a:cs typeface="Courier New" panose="02070309020205020404" pitchFamily="49" charset="0"/>
              </a:rPr>
              <a:t>), (</a:t>
            </a:r>
            <a:r>
              <a:rPr sz="1600" dirty="0" err="1">
                <a:latin typeface="Courier New" panose="02070309020205020404" pitchFamily="49" charset="0"/>
                <a:cs typeface="Courier New" panose="02070309020205020404" pitchFamily="49" charset="0"/>
              </a:rPr>
              <a:t>X_test</a:t>
            </a:r>
            <a:r>
              <a:rPr sz="1600" dirty="0">
                <a:latin typeface="Courier New" panose="02070309020205020404" pitchFamily="49" charset="0"/>
                <a:cs typeface="Courier New" panose="02070309020205020404" pitchFamily="49" charset="0"/>
              </a:rPr>
              <a:t>, </a:t>
            </a:r>
            <a:r>
              <a:rPr sz="1600" dirty="0" err="1">
                <a:latin typeface="Courier New" panose="02070309020205020404" pitchFamily="49" charset="0"/>
                <a:cs typeface="Courier New" panose="02070309020205020404" pitchFamily="49" charset="0"/>
              </a:rPr>
              <a:t>y_test</a:t>
            </a:r>
            <a:r>
              <a:rPr sz="1600" dirty="0">
                <a:latin typeface="Courier New" panose="02070309020205020404" pitchFamily="49" charset="0"/>
                <a:cs typeface="Courier New" panose="02070309020205020404" pitchFamily="49" charset="0"/>
              </a:rPr>
              <a:t>) = </a:t>
            </a:r>
            <a:r>
              <a:rPr sz="1600" dirty="0" err="1">
                <a:latin typeface="Courier New" panose="02070309020205020404" pitchFamily="49" charset="0"/>
                <a:cs typeface="Courier New" panose="02070309020205020404" pitchFamily="49" charset="0"/>
              </a:rPr>
              <a:t>fashion_mnist.load_data</a:t>
            </a:r>
            <a:r>
              <a:rPr sz="1600" dirty="0">
                <a:latin typeface="Courier New" panose="02070309020205020404" pitchFamily="49" charset="0"/>
                <a:cs typeface="Courier New" panose="02070309020205020404" pitchFamily="49" charset="0"/>
              </a:rPr>
              <a:t>()</a:t>
            </a:r>
            <a:endParaRPr lang="en-GB" sz="1600" dirty="0">
              <a:latin typeface="Courier New" panose="02070309020205020404" pitchFamily="49" charset="0"/>
              <a:cs typeface="Courier New" panose="02070309020205020404" pitchFamily="49" charset="0"/>
            </a:endParaRPr>
          </a:p>
          <a:p>
            <a:pPr marL="0" indent="0">
              <a:buNone/>
            </a:pPr>
            <a:endParaRPr lang="en-GB" sz="1600" dirty="0">
              <a:latin typeface="Courier New" panose="02070309020205020404" pitchFamily="49" charset="0"/>
              <a:cs typeface="Courier New" panose="02070309020205020404" pitchFamily="49" charset="0"/>
            </a:endParaRPr>
          </a:p>
          <a:p>
            <a:pPr marL="0" indent="0">
              <a:buNone/>
            </a:pPr>
            <a:endParaRPr lang="en-GB" sz="1600" dirty="0">
              <a:latin typeface="Courier New" panose="02070309020205020404" pitchFamily="49" charset="0"/>
              <a:cs typeface="Courier New" panose="02070309020205020404" pitchFamily="49" charset="0"/>
            </a:endParaRPr>
          </a:p>
          <a:p>
            <a:pPr marL="0" indent="0">
              <a:buNone/>
            </a:pPr>
            <a:r>
              <a:rPr lang="en-GB" sz="1600" dirty="0"/>
              <a:t># Load the </a:t>
            </a:r>
            <a:r>
              <a:rPr lang="en-GB" sz="1600" b="1" i="1" dirty="0"/>
              <a:t>CIFAR-10</a:t>
            </a:r>
            <a:r>
              <a:rPr lang="en-GB" sz="1600" dirty="0"/>
              <a:t> Dataset</a:t>
            </a:r>
          </a:p>
          <a:p>
            <a:pPr marL="0" indent="0">
              <a:buNone/>
            </a:pPr>
            <a:r>
              <a:rPr lang="en-GB" sz="1600" dirty="0">
                <a:latin typeface="Courier New" panose="02070309020205020404" pitchFamily="49" charset="0"/>
                <a:cs typeface="Courier New" panose="02070309020205020404" pitchFamily="49" charset="0"/>
              </a:rPr>
              <a:t>from </a:t>
            </a:r>
            <a:r>
              <a:rPr lang="en-GB" sz="1600" dirty="0" err="1">
                <a:latin typeface="Courier New" panose="02070309020205020404" pitchFamily="49" charset="0"/>
                <a:cs typeface="Courier New" panose="02070309020205020404" pitchFamily="49" charset="0"/>
              </a:rPr>
              <a:t>tensorflow.keras.datasets</a:t>
            </a:r>
            <a:r>
              <a:rPr lang="en-GB" sz="1600" dirty="0">
                <a:latin typeface="Courier New" panose="02070309020205020404" pitchFamily="49" charset="0"/>
                <a:cs typeface="Courier New" panose="02070309020205020404" pitchFamily="49" charset="0"/>
              </a:rPr>
              <a:t> import cifar10</a:t>
            </a:r>
          </a:p>
          <a:p>
            <a:pPr marL="0" indent="0">
              <a:buNone/>
            </a:pPr>
            <a:r>
              <a:rPr lang="en-GB" sz="1600" dirty="0">
                <a:latin typeface="Courier New" panose="02070309020205020404" pitchFamily="49" charset="0"/>
                <a:cs typeface="Courier New" panose="02070309020205020404" pitchFamily="49" charset="0"/>
              </a:rPr>
              <a:t>import </a:t>
            </a:r>
            <a:r>
              <a:rPr lang="en-GB" sz="1600" dirty="0" err="1">
                <a:latin typeface="Courier New" panose="02070309020205020404" pitchFamily="49" charset="0"/>
                <a:cs typeface="Courier New" panose="02070309020205020404" pitchFamily="49" charset="0"/>
              </a:rPr>
              <a:t>matplotlib.pyplot</a:t>
            </a:r>
            <a:r>
              <a:rPr lang="en-GB" sz="1600" dirty="0">
                <a:latin typeface="Courier New" panose="02070309020205020404" pitchFamily="49" charset="0"/>
                <a:cs typeface="Courier New" panose="02070309020205020404" pitchFamily="49" charset="0"/>
              </a:rPr>
              <a:t> as </a:t>
            </a:r>
            <a:r>
              <a:rPr lang="en-GB" sz="1600" dirty="0" err="1">
                <a:latin typeface="Courier New" panose="02070309020205020404" pitchFamily="49" charset="0"/>
                <a:cs typeface="Courier New" panose="02070309020205020404" pitchFamily="49" charset="0"/>
              </a:rPr>
              <a:t>plt</a:t>
            </a:r>
            <a:endParaRPr lang="en-GB" sz="1600" dirty="0">
              <a:latin typeface="Courier New" panose="02070309020205020404" pitchFamily="49" charset="0"/>
              <a:cs typeface="Courier New" panose="02070309020205020404" pitchFamily="49" charset="0"/>
            </a:endParaRPr>
          </a:p>
          <a:p>
            <a:pPr marL="0" indent="0">
              <a:buNone/>
            </a:pPr>
            <a:r>
              <a:rPr lang="en-GB" sz="1600" dirty="0">
                <a:latin typeface="Courier New" panose="02070309020205020404" pitchFamily="49" charset="0"/>
                <a:cs typeface="Courier New" panose="02070309020205020404" pitchFamily="49" charset="0"/>
              </a:rPr>
              <a:t>(</a:t>
            </a:r>
            <a:r>
              <a:rPr lang="en-GB" sz="1600" dirty="0" err="1">
                <a:latin typeface="Courier New" panose="02070309020205020404" pitchFamily="49" charset="0"/>
                <a:cs typeface="Courier New" panose="02070309020205020404" pitchFamily="49" charset="0"/>
              </a:rPr>
              <a:t>X_train</a:t>
            </a:r>
            <a:r>
              <a:rPr lang="en-GB" sz="1600" dirty="0">
                <a:latin typeface="Courier New" panose="02070309020205020404" pitchFamily="49" charset="0"/>
                <a:cs typeface="Courier New" panose="02070309020205020404" pitchFamily="49" charset="0"/>
              </a:rPr>
              <a:t>, </a:t>
            </a:r>
            <a:r>
              <a:rPr lang="en-GB" sz="1600" dirty="0" err="1">
                <a:latin typeface="Courier New" panose="02070309020205020404" pitchFamily="49" charset="0"/>
                <a:cs typeface="Courier New" panose="02070309020205020404" pitchFamily="49" charset="0"/>
              </a:rPr>
              <a:t>y_train</a:t>
            </a:r>
            <a:r>
              <a:rPr lang="en-GB" sz="1600" dirty="0">
                <a:latin typeface="Courier New" panose="02070309020205020404" pitchFamily="49" charset="0"/>
                <a:cs typeface="Courier New" panose="02070309020205020404" pitchFamily="49" charset="0"/>
              </a:rPr>
              <a:t>), (</a:t>
            </a:r>
            <a:r>
              <a:rPr lang="en-GB" sz="1600" dirty="0" err="1">
                <a:latin typeface="Courier New" panose="02070309020205020404" pitchFamily="49" charset="0"/>
                <a:cs typeface="Courier New" panose="02070309020205020404" pitchFamily="49" charset="0"/>
              </a:rPr>
              <a:t>X_test</a:t>
            </a:r>
            <a:r>
              <a:rPr lang="en-GB" sz="1600" dirty="0">
                <a:latin typeface="Courier New" panose="02070309020205020404" pitchFamily="49" charset="0"/>
                <a:cs typeface="Courier New" panose="02070309020205020404" pitchFamily="49" charset="0"/>
              </a:rPr>
              <a:t>, </a:t>
            </a:r>
            <a:r>
              <a:rPr lang="en-GB" sz="1600" dirty="0" err="1">
                <a:latin typeface="Courier New" panose="02070309020205020404" pitchFamily="49" charset="0"/>
                <a:cs typeface="Courier New" panose="02070309020205020404" pitchFamily="49" charset="0"/>
              </a:rPr>
              <a:t>y_test</a:t>
            </a:r>
            <a:r>
              <a:rPr lang="en-GB" sz="1600" dirty="0">
                <a:latin typeface="Courier New" panose="02070309020205020404" pitchFamily="49" charset="0"/>
                <a:cs typeface="Courier New" panose="02070309020205020404" pitchFamily="49" charset="0"/>
              </a:rPr>
              <a:t>) = cifar10.load_data()</a:t>
            </a:r>
          </a:p>
          <a:p>
            <a:pPr marL="0" indent="0">
              <a:buNone/>
            </a:pPr>
            <a:endParaRPr lang="en-GB" sz="1600" dirty="0">
              <a:latin typeface="Courier New" panose="02070309020205020404" pitchFamily="49" charset="0"/>
              <a:cs typeface="Courier New" panose="02070309020205020404" pitchFamily="49" charset="0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E21268-1D50-CF1B-8BD2-FEF7B3DC2F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i="1" dirty="0"/>
              <a:t>Optional</a:t>
            </a:r>
            <a:r>
              <a:rPr lang="en-GB" dirty="0"/>
              <a:t>: Download &amp; Save to CSV file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73436D-FDBD-1208-540D-0739FF4CEF1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74058" y="1417638"/>
            <a:ext cx="7812741" cy="5165724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1400" b="1" dirty="0">
                <a:solidFill>
                  <a:schemeClr val="tx2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import </a:t>
            </a:r>
            <a:r>
              <a:rPr lang="en-GB" sz="1400" b="1" dirty="0" err="1">
                <a:solidFill>
                  <a:schemeClr val="tx2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numpy</a:t>
            </a:r>
            <a:r>
              <a:rPr lang="en-GB" sz="1400" b="1" dirty="0">
                <a:solidFill>
                  <a:schemeClr val="tx2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as np import pandas as pd </a:t>
            </a:r>
          </a:p>
          <a:p>
            <a:pPr marL="0" indent="0">
              <a:buNone/>
            </a:pPr>
            <a:r>
              <a:rPr lang="en-GB" sz="1400" b="1" dirty="0">
                <a:solidFill>
                  <a:schemeClr val="tx2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from </a:t>
            </a:r>
            <a:r>
              <a:rPr lang="en-GB" sz="1400" b="1" dirty="0" err="1">
                <a:solidFill>
                  <a:schemeClr val="tx2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tensorflow.keras.datasets</a:t>
            </a:r>
            <a:r>
              <a:rPr lang="en-GB" sz="1400" b="1" dirty="0">
                <a:solidFill>
                  <a:schemeClr val="tx2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import </a:t>
            </a:r>
            <a:r>
              <a:rPr lang="en-GB" sz="1400" b="1" dirty="0" err="1">
                <a:solidFill>
                  <a:schemeClr val="tx2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fashion_mnist</a:t>
            </a:r>
            <a:r>
              <a:rPr lang="en-GB" sz="1400" b="1" dirty="0">
                <a:solidFill>
                  <a:schemeClr val="tx2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</a:t>
            </a:r>
          </a:p>
          <a:p>
            <a:pPr marL="0" indent="0">
              <a:buNone/>
            </a:pPr>
            <a:endParaRPr lang="en-GB" sz="1400" b="1" dirty="0">
              <a:solidFill>
                <a:schemeClr val="tx2"/>
              </a:solidFill>
              <a:latin typeface="Courier New" panose="02070309020205020404" pitchFamily="49" charset="0"/>
              <a:cs typeface="Courier New" panose="02070309020205020404" pitchFamily="49" charset="0"/>
            </a:endParaRPr>
          </a:p>
          <a:p>
            <a:pPr marL="0" indent="0">
              <a:buNone/>
            </a:pPr>
            <a:r>
              <a:rPr lang="en-GB" sz="1400" dirty="0">
                <a:solidFill>
                  <a:schemeClr val="tx2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# Load the dataset </a:t>
            </a:r>
          </a:p>
          <a:p>
            <a:pPr marL="0" indent="0">
              <a:buNone/>
            </a:pPr>
            <a:r>
              <a:rPr lang="en-GB" sz="1400" b="1" dirty="0">
                <a:solidFill>
                  <a:schemeClr val="tx2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(</a:t>
            </a:r>
            <a:r>
              <a:rPr lang="en-GB" sz="1400" b="1" dirty="0" err="1">
                <a:solidFill>
                  <a:schemeClr val="tx2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X_train</a:t>
            </a:r>
            <a:r>
              <a:rPr lang="en-GB" sz="1400" b="1" dirty="0">
                <a:solidFill>
                  <a:schemeClr val="tx2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, </a:t>
            </a:r>
            <a:r>
              <a:rPr lang="en-GB" sz="1400" b="1" dirty="0" err="1">
                <a:solidFill>
                  <a:schemeClr val="tx2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y_train</a:t>
            </a:r>
            <a:r>
              <a:rPr lang="en-GB" sz="1400" b="1" dirty="0">
                <a:solidFill>
                  <a:schemeClr val="tx2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), (</a:t>
            </a:r>
            <a:r>
              <a:rPr lang="en-GB" sz="1400" b="1" dirty="0" err="1">
                <a:solidFill>
                  <a:schemeClr val="tx2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X_test</a:t>
            </a:r>
            <a:r>
              <a:rPr lang="en-GB" sz="1400" b="1" dirty="0">
                <a:solidFill>
                  <a:schemeClr val="tx2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, </a:t>
            </a:r>
            <a:r>
              <a:rPr lang="en-GB" sz="1400" b="1" dirty="0" err="1">
                <a:solidFill>
                  <a:schemeClr val="tx2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y_test</a:t>
            </a:r>
            <a:r>
              <a:rPr lang="en-GB" sz="1400" b="1" dirty="0">
                <a:solidFill>
                  <a:schemeClr val="tx2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) = </a:t>
            </a:r>
            <a:r>
              <a:rPr lang="en-GB" sz="1400" b="1" dirty="0" err="1">
                <a:solidFill>
                  <a:schemeClr val="tx2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fashion_mnist.load_data</a:t>
            </a:r>
            <a:r>
              <a:rPr lang="en-GB" sz="1400" b="1" dirty="0">
                <a:solidFill>
                  <a:schemeClr val="tx2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() </a:t>
            </a:r>
          </a:p>
          <a:p>
            <a:pPr marL="0" indent="0">
              <a:buNone/>
            </a:pPr>
            <a:r>
              <a:rPr lang="en-GB" sz="1400" b="1" dirty="0">
                <a:solidFill>
                  <a:schemeClr val="tx2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# Flatten images (28x28 → 784 features) </a:t>
            </a:r>
          </a:p>
          <a:p>
            <a:pPr marL="0" indent="0">
              <a:buNone/>
            </a:pPr>
            <a:endParaRPr lang="en-GB" sz="1400" b="1" dirty="0">
              <a:solidFill>
                <a:schemeClr val="tx2"/>
              </a:solidFill>
              <a:latin typeface="Courier New" panose="02070309020205020404" pitchFamily="49" charset="0"/>
              <a:cs typeface="Courier New" panose="02070309020205020404" pitchFamily="49" charset="0"/>
            </a:endParaRPr>
          </a:p>
          <a:p>
            <a:pPr marL="0" indent="0">
              <a:buNone/>
            </a:pPr>
            <a:r>
              <a:rPr lang="en-GB" sz="1400" b="1" dirty="0" err="1">
                <a:solidFill>
                  <a:schemeClr val="tx2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X_train_flat</a:t>
            </a:r>
            <a:r>
              <a:rPr lang="en-GB" sz="1400" b="1" dirty="0">
                <a:solidFill>
                  <a:schemeClr val="tx2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= </a:t>
            </a:r>
            <a:r>
              <a:rPr lang="en-GB" sz="1400" b="1" dirty="0" err="1">
                <a:solidFill>
                  <a:schemeClr val="tx2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X_train.reshape</a:t>
            </a:r>
            <a:r>
              <a:rPr lang="en-GB" sz="1400" b="1" dirty="0">
                <a:solidFill>
                  <a:schemeClr val="tx2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(</a:t>
            </a:r>
            <a:r>
              <a:rPr lang="en-GB" sz="1400" b="1" dirty="0" err="1">
                <a:solidFill>
                  <a:schemeClr val="tx2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X_train.shape</a:t>
            </a:r>
            <a:r>
              <a:rPr lang="en-GB" sz="1400" b="1" dirty="0">
                <a:solidFill>
                  <a:schemeClr val="tx2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[0], -1) </a:t>
            </a:r>
          </a:p>
          <a:p>
            <a:pPr marL="0" indent="0">
              <a:buNone/>
            </a:pPr>
            <a:r>
              <a:rPr lang="en-GB" sz="1400" b="1" dirty="0" err="1">
                <a:solidFill>
                  <a:schemeClr val="tx2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X_test_flat</a:t>
            </a:r>
            <a:r>
              <a:rPr lang="en-GB" sz="1400" b="1" dirty="0">
                <a:solidFill>
                  <a:schemeClr val="tx2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= </a:t>
            </a:r>
            <a:r>
              <a:rPr lang="en-GB" sz="1400" b="1" dirty="0" err="1">
                <a:solidFill>
                  <a:schemeClr val="tx2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X_test.reshape</a:t>
            </a:r>
            <a:r>
              <a:rPr lang="en-GB" sz="1400" b="1" dirty="0">
                <a:solidFill>
                  <a:schemeClr val="tx2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(</a:t>
            </a:r>
            <a:r>
              <a:rPr lang="en-GB" sz="1400" b="1" dirty="0" err="1">
                <a:solidFill>
                  <a:schemeClr val="tx2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X_test.shape</a:t>
            </a:r>
            <a:r>
              <a:rPr lang="en-GB" sz="1400" b="1" dirty="0">
                <a:solidFill>
                  <a:schemeClr val="tx2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[0], -1) </a:t>
            </a:r>
          </a:p>
          <a:p>
            <a:pPr marL="0" indent="0">
              <a:buNone/>
            </a:pPr>
            <a:endParaRPr lang="en-GB" sz="1400" b="1" dirty="0">
              <a:solidFill>
                <a:schemeClr val="tx2"/>
              </a:solidFill>
              <a:latin typeface="Courier New" panose="02070309020205020404" pitchFamily="49" charset="0"/>
              <a:cs typeface="Courier New" panose="02070309020205020404" pitchFamily="49" charset="0"/>
            </a:endParaRPr>
          </a:p>
          <a:p>
            <a:pPr marL="0" indent="0">
              <a:buNone/>
            </a:pPr>
            <a:r>
              <a:rPr lang="en-GB" sz="1400" dirty="0">
                <a:solidFill>
                  <a:schemeClr val="tx2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# Convert to Pandas </a:t>
            </a:r>
            <a:r>
              <a:rPr lang="en-GB" sz="1400" dirty="0" err="1">
                <a:solidFill>
                  <a:schemeClr val="tx2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DataFrame</a:t>
            </a:r>
            <a:r>
              <a:rPr lang="en-GB" sz="1400" dirty="0">
                <a:solidFill>
                  <a:schemeClr val="tx2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</a:t>
            </a:r>
          </a:p>
          <a:p>
            <a:pPr marL="0" indent="0">
              <a:buNone/>
            </a:pPr>
            <a:r>
              <a:rPr lang="en-GB" sz="1400" b="1" dirty="0" err="1">
                <a:solidFill>
                  <a:schemeClr val="tx2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train_df</a:t>
            </a:r>
            <a:r>
              <a:rPr lang="en-GB" sz="1400" b="1" dirty="0">
                <a:solidFill>
                  <a:schemeClr val="tx2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= </a:t>
            </a:r>
            <a:r>
              <a:rPr lang="en-GB" sz="1400" b="1" dirty="0" err="1">
                <a:solidFill>
                  <a:schemeClr val="tx2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pd.DataFrame</a:t>
            </a:r>
            <a:r>
              <a:rPr lang="en-GB" sz="1400" b="1" dirty="0">
                <a:solidFill>
                  <a:schemeClr val="tx2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(</a:t>
            </a:r>
            <a:r>
              <a:rPr lang="en-GB" sz="1400" b="1" dirty="0" err="1">
                <a:solidFill>
                  <a:schemeClr val="tx2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X_train_flat</a:t>
            </a:r>
            <a:r>
              <a:rPr lang="en-GB" sz="1400" b="1" dirty="0">
                <a:solidFill>
                  <a:schemeClr val="tx2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) </a:t>
            </a:r>
          </a:p>
          <a:p>
            <a:pPr marL="0" indent="0">
              <a:buNone/>
            </a:pPr>
            <a:r>
              <a:rPr lang="en-GB" sz="1400" b="1" dirty="0" err="1">
                <a:solidFill>
                  <a:schemeClr val="tx2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train_df.insert</a:t>
            </a:r>
            <a:r>
              <a:rPr lang="en-GB" sz="1400" b="1" dirty="0">
                <a:solidFill>
                  <a:schemeClr val="tx2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(0, "label", </a:t>
            </a:r>
            <a:r>
              <a:rPr lang="en-GB" sz="1400" b="1" dirty="0" err="1">
                <a:solidFill>
                  <a:schemeClr val="tx2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y_train</a:t>
            </a:r>
            <a:r>
              <a:rPr lang="en-GB" sz="1400" b="1" dirty="0">
                <a:solidFill>
                  <a:schemeClr val="tx2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) </a:t>
            </a:r>
          </a:p>
          <a:p>
            <a:pPr marL="0" indent="0">
              <a:buNone/>
            </a:pPr>
            <a:endParaRPr lang="en-GB" sz="1400" b="1" dirty="0">
              <a:solidFill>
                <a:schemeClr val="tx2"/>
              </a:solidFill>
              <a:latin typeface="Courier New" panose="02070309020205020404" pitchFamily="49" charset="0"/>
              <a:cs typeface="Courier New" panose="02070309020205020404" pitchFamily="49" charset="0"/>
            </a:endParaRPr>
          </a:p>
          <a:p>
            <a:pPr marL="0" indent="0">
              <a:buNone/>
            </a:pPr>
            <a:r>
              <a:rPr lang="en-GB" sz="1400" dirty="0">
                <a:solidFill>
                  <a:schemeClr val="tx2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# Add label column at the start </a:t>
            </a:r>
          </a:p>
          <a:p>
            <a:pPr marL="0" indent="0">
              <a:buNone/>
            </a:pPr>
            <a:r>
              <a:rPr lang="en-GB" sz="1400" b="1" dirty="0" err="1">
                <a:solidFill>
                  <a:schemeClr val="tx2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test_df</a:t>
            </a:r>
            <a:r>
              <a:rPr lang="en-GB" sz="1400" b="1" dirty="0">
                <a:solidFill>
                  <a:schemeClr val="tx2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= </a:t>
            </a:r>
            <a:r>
              <a:rPr lang="en-GB" sz="1400" b="1" dirty="0" err="1">
                <a:solidFill>
                  <a:schemeClr val="tx2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pd.DataFrame</a:t>
            </a:r>
            <a:r>
              <a:rPr lang="en-GB" sz="1400" b="1" dirty="0">
                <a:solidFill>
                  <a:schemeClr val="tx2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(</a:t>
            </a:r>
            <a:r>
              <a:rPr lang="en-GB" sz="1400" b="1" dirty="0" err="1">
                <a:solidFill>
                  <a:schemeClr val="tx2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X_test_flat</a:t>
            </a:r>
            <a:r>
              <a:rPr lang="en-GB" sz="1400" b="1" dirty="0">
                <a:solidFill>
                  <a:schemeClr val="tx2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) </a:t>
            </a:r>
          </a:p>
          <a:p>
            <a:pPr marL="0" indent="0">
              <a:buNone/>
            </a:pPr>
            <a:r>
              <a:rPr lang="en-GB" sz="1400" b="1" dirty="0" err="1">
                <a:solidFill>
                  <a:schemeClr val="tx2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test_df.insert</a:t>
            </a:r>
            <a:r>
              <a:rPr lang="en-GB" sz="1400" b="1" dirty="0">
                <a:solidFill>
                  <a:schemeClr val="tx2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(0, "label", </a:t>
            </a:r>
            <a:r>
              <a:rPr lang="en-GB" sz="1400" b="1" dirty="0" err="1">
                <a:solidFill>
                  <a:schemeClr val="tx2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y_test</a:t>
            </a:r>
            <a:r>
              <a:rPr lang="en-GB" sz="1400" b="1" dirty="0">
                <a:solidFill>
                  <a:schemeClr val="tx2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) </a:t>
            </a:r>
          </a:p>
          <a:p>
            <a:pPr marL="0" indent="0">
              <a:buNone/>
            </a:pPr>
            <a:endParaRPr lang="en-GB" sz="1400" b="1" dirty="0">
              <a:solidFill>
                <a:schemeClr val="tx2"/>
              </a:solidFill>
              <a:latin typeface="Courier New" panose="02070309020205020404" pitchFamily="49" charset="0"/>
              <a:cs typeface="Courier New" panose="02070309020205020404" pitchFamily="49" charset="0"/>
            </a:endParaRPr>
          </a:p>
          <a:p>
            <a:pPr marL="0" indent="0">
              <a:buNone/>
            </a:pPr>
            <a:r>
              <a:rPr lang="en-GB" sz="1400" dirty="0">
                <a:solidFill>
                  <a:schemeClr val="tx2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# Save to CSV </a:t>
            </a:r>
          </a:p>
          <a:p>
            <a:pPr marL="0" indent="0">
              <a:buNone/>
            </a:pPr>
            <a:r>
              <a:rPr lang="en-GB" sz="1400" b="1" dirty="0" err="1">
                <a:solidFill>
                  <a:schemeClr val="tx2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train_df.to_csv</a:t>
            </a:r>
            <a:r>
              <a:rPr lang="en-GB" sz="1400" b="1" dirty="0">
                <a:solidFill>
                  <a:schemeClr val="tx2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("fashion_mnist_train.csv", index=False) </a:t>
            </a:r>
            <a:r>
              <a:rPr lang="en-GB" sz="1400" b="1" dirty="0" err="1">
                <a:solidFill>
                  <a:schemeClr val="tx2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test_df.to_csv</a:t>
            </a:r>
            <a:r>
              <a:rPr lang="en-GB" sz="1400" b="1" dirty="0">
                <a:solidFill>
                  <a:schemeClr val="tx2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("fashion_mnist_test.csv", index=False) </a:t>
            </a:r>
          </a:p>
          <a:p>
            <a:pPr marL="0" indent="0">
              <a:buNone/>
            </a:pPr>
            <a:r>
              <a:rPr lang="en-GB" sz="1400" b="1" dirty="0">
                <a:solidFill>
                  <a:schemeClr val="tx2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print("Fashion MNIST saved to CSV successfully!")</a:t>
            </a:r>
          </a:p>
        </p:txBody>
      </p:sp>
    </p:spTree>
    <p:extLst>
      <p:ext uri="{BB962C8B-B14F-4D97-AF65-F5344CB8AC3E}">
        <p14:creationId xmlns:p14="http://schemas.microsoft.com/office/powerpoint/2010/main" val="177527811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657</Words>
  <Application>Microsoft Office PowerPoint</Application>
  <PresentationFormat>On-screen Show (4:3)</PresentationFormat>
  <Paragraphs>120</Paragraphs>
  <Slides>9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Office Theme</vt:lpstr>
      <vt:lpstr>Understanding Fashion MNIST and CIFAR-10 Datasets</vt:lpstr>
      <vt:lpstr>Fashion MNIST</vt:lpstr>
      <vt:lpstr>MNIST Fashion Structure</vt:lpstr>
      <vt:lpstr>Flattening</vt:lpstr>
      <vt:lpstr>CIFAR-10 Dataset</vt:lpstr>
      <vt:lpstr>Structure of the CIFAR-10 Dataset</vt:lpstr>
      <vt:lpstr>Flattening Images</vt:lpstr>
      <vt:lpstr>How to Load Fashion MNIST in Python</vt:lpstr>
      <vt:lpstr>Optional: Download &amp; Save to CSV file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Aliyu Sambo</cp:lastModifiedBy>
  <cp:revision>2</cp:revision>
  <dcterms:created xsi:type="dcterms:W3CDTF">2013-01-27T09:14:16Z</dcterms:created>
  <dcterms:modified xsi:type="dcterms:W3CDTF">2025-06-11T11:08:28Z</dcterms:modified>
  <cp:category/>
</cp:coreProperties>
</file>