
<file path=[Content_Types].xml><?xml version="1.0" encoding="utf-8"?>
<Types xmlns="http://schemas.openxmlformats.org/package/2006/content-types">
  <Default Extension="xml" ContentType="application/xml"/>
  <Default Extension="jpg" ContentType="image/jpeg"/>
  <Default Extension="rels" ContentType="application/vnd.openxmlformats-package.relationships+xml"/>
  <Default Extension="emf" ContentType="image/x-emf"/>
  <Default Extension="vml" ContentType="application/vnd.openxmlformats-officedocument.vmlDrawing"/>
  <Default Extension="bin" ContentType="application/vnd.openxmlformats-officedocument.oleObject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1"/>
  </p:notesMasterIdLst>
  <p:handoutMasterIdLst>
    <p:handoutMasterId r:id="rId52"/>
  </p:handoutMasterIdLst>
  <p:sldIdLst>
    <p:sldId id="777" r:id="rId2"/>
    <p:sldId id="778" r:id="rId3"/>
    <p:sldId id="779" r:id="rId4"/>
    <p:sldId id="780" r:id="rId5"/>
    <p:sldId id="781" r:id="rId6"/>
    <p:sldId id="822" r:id="rId7"/>
    <p:sldId id="823" r:id="rId8"/>
    <p:sldId id="824" r:id="rId9"/>
    <p:sldId id="825" r:id="rId10"/>
    <p:sldId id="782" r:id="rId11"/>
    <p:sldId id="783" r:id="rId12"/>
    <p:sldId id="784" r:id="rId13"/>
    <p:sldId id="785" r:id="rId14"/>
    <p:sldId id="786" r:id="rId15"/>
    <p:sldId id="787" r:id="rId16"/>
    <p:sldId id="788" r:id="rId17"/>
    <p:sldId id="789" r:id="rId18"/>
    <p:sldId id="790" r:id="rId19"/>
    <p:sldId id="791" r:id="rId20"/>
    <p:sldId id="792" r:id="rId21"/>
    <p:sldId id="793" r:id="rId22"/>
    <p:sldId id="794" r:id="rId23"/>
    <p:sldId id="795" r:id="rId24"/>
    <p:sldId id="796" r:id="rId25"/>
    <p:sldId id="797" r:id="rId26"/>
    <p:sldId id="798" r:id="rId27"/>
    <p:sldId id="799" r:id="rId28"/>
    <p:sldId id="800" r:id="rId29"/>
    <p:sldId id="801" r:id="rId30"/>
    <p:sldId id="802" r:id="rId31"/>
    <p:sldId id="803" r:id="rId32"/>
    <p:sldId id="804" r:id="rId33"/>
    <p:sldId id="805" r:id="rId34"/>
    <p:sldId id="806" r:id="rId35"/>
    <p:sldId id="807" r:id="rId36"/>
    <p:sldId id="808" r:id="rId37"/>
    <p:sldId id="809" r:id="rId38"/>
    <p:sldId id="810" r:id="rId39"/>
    <p:sldId id="811" r:id="rId40"/>
    <p:sldId id="812" r:id="rId41"/>
    <p:sldId id="813" r:id="rId42"/>
    <p:sldId id="814" r:id="rId43"/>
    <p:sldId id="815" r:id="rId44"/>
    <p:sldId id="816" r:id="rId45"/>
    <p:sldId id="817" r:id="rId46"/>
    <p:sldId id="818" r:id="rId47"/>
    <p:sldId id="819" r:id="rId48"/>
    <p:sldId id="820" r:id="rId49"/>
    <p:sldId id="821" r:id="rId5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2549" autoAdjust="0"/>
    <p:restoredTop sz="94718"/>
  </p:normalViewPr>
  <p:slideViewPr>
    <p:cSldViewPr>
      <p:cViewPr varScale="1">
        <p:scale>
          <a:sx n="97" d="100"/>
          <a:sy n="97" d="100"/>
        </p:scale>
        <p:origin x="680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50" Type="http://schemas.openxmlformats.org/officeDocument/2006/relationships/slide" Target="slides/slide49.xml"/><Relationship Id="rId51" Type="http://schemas.openxmlformats.org/officeDocument/2006/relationships/notesMaster" Target="notesMasters/notesMaster1.xml"/><Relationship Id="rId52" Type="http://schemas.openxmlformats.org/officeDocument/2006/relationships/handoutMaster" Target="handoutMasters/handoutMaster1.xml"/><Relationship Id="rId53" Type="http://schemas.openxmlformats.org/officeDocument/2006/relationships/presProps" Target="presProps.xml"/><Relationship Id="rId54" Type="http://schemas.openxmlformats.org/officeDocument/2006/relationships/viewProps" Target="viewProps.xml"/><Relationship Id="rId55" Type="http://schemas.openxmlformats.org/officeDocument/2006/relationships/theme" Target="theme/theme1.xml"/><Relationship Id="rId56" Type="http://schemas.openxmlformats.org/officeDocument/2006/relationships/tableStyles" Target="tableStyles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18/03/2018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18/03/2018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2804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02490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1541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8612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385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6041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19311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0641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8888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CE8329E-7573-4493-BD6F-0ED0B6F39965}" type="slidenum">
              <a:rPr lang="en-US" altLang="en-US"/>
              <a:pPr>
                <a:spcBef>
                  <a:spcPct val="0"/>
                </a:spcBef>
              </a:pPr>
              <a:t>25</a:t>
            </a:fld>
            <a:endParaRPr lang="en-US" altLang="en-US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831850"/>
            <a:ext cx="5307012" cy="3979863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08063" y="5083175"/>
            <a:ext cx="5551487" cy="4794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3407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86130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4022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02617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12994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2206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38523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38442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7097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smartinsights.com/reach/attachment/digital-marketing-channels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smartinsights.com/tag/race-planning-system/" TargetMode="External"/><Relationship Id="rId3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YLCA3-uuPpU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moz.com/beginners-guide-to-seo" TargetMode="External"/><Relationship Id="rId3" Type="http://schemas.openxmlformats.org/officeDocument/2006/relationships/hyperlink" Target="https://moz.com/google-algorithm-change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7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4" Type="http://schemas.openxmlformats.org/officeDocument/2006/relationships/oleObject" Target="../embeddings/oleObject1.bin"/><Relationship Id="rId5" Type="http://schemas.openxmlformats.org/officeDocument/2006/relationships/image" Target="../media/image18.emf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9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0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1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2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3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4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5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Relationship Id="rId3" Type="http://schemas.openxmlformats.org/officeDocument/2006/relationships/image" Target="../media/image27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2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png"/><Relationship Id="rId3" Type="http://schemas.openxmlformats.org/officeDocument/2006/relationships/image" Target="../media/image36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0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1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itle 1"/>
          <p:cNvSpPr>
            <a:spLocks noGrp="1"/>
          </p:cNvSpPr>
          <p:nvPr>
            <p:ph type="ctrTitle"/>
          </p:nvPr>
        </p:nvSpPr>
        <p:spPr>
          <a:xfrm>
            <a:off x="1138238" y="2311400"/>
            <a:ext cx="6867525" cy="1816100"/>
          </a:xfrm>
        </p:spPr>
        <p:txBody>
          <a:bodyPr/>
          <a:lstStyle/>
          <a:p>
            <a:pPr eaLnBrk="1" hangingPunct="1"/>
            <a:r>
              <a:rPr lang="en-US" altLang="en-US" sz="4000" b="0" smtClean="0">
                <a:solidFill>
                  <a:schemeClr val="bg1"/>
                </a:solidFill>
              </a:rPr>
              <a:t>Lecture </a:t>
            </a:r>
            <a:r>
              <a:rPr lang="en-US" altLang="en-US" sz="4000" b="0" smtClean="0">
                <a:solidFill>
                  <a:schemeClr val="bg1"/>
                </a:solidFill>
              </a:rPr>
              <a:t>8</a:t>
            </a:r>
            <a:r>
              <a:rPr lang="en-US" altLang="en-US" sz="4000" dirty="0" smtClean="0">
                <a:solidFill>
                  <a:schemeClr val="bg1"/>
                </a:solidFill>
              </a:rPr>
              <a:t/>
            </a:r>
            <a:br>
              <a:rPr lang="en-US" altLang="en-US" sz="4000" dirty="0" smtClean="0">
                <a:solidFill>
                  <a:schemeClr val="bg1"/>
                </a:solidFill>
              </a:rPr>
            </a:br>
            <a:r>
              <a:rPr lang="en-US" altLang="en-US" sz="3600" dirty="0" smtClean="0">
                <a:solidFill>
                  <a:schemeClr val="bg1"/>
                </a:solidFill>
              </a:rPr>
              <a:t>Marketing </a:t>
            </a:r>
            <a:r>
              <a:rPr lang="en-US" altLang="en-US" sz="3600" dirty="0" smtClean="0">
                <a:solidFill>
                  <a:schemeClr val="bg1"/>
                </a:solidFill>
              </a:rPr>
              <a:t>communications</a:t>
            </a:r>
            <a:br>
              <a:rPr lang="en-US" altLang="en-US" sz="3600" dirty="0" smtClean="0">
                <a:solidFill>
                  <a:schemeClr val="bg1"/>
                </a:solidFill>
              </a:rPr>
            </a:br>
            <a:r>
              <a:rPr lang="en-US" altLang="en-US" sz="3600" dirty="0" smtClean="0">
                <a:solidFill>
                  <a:schemeClr val="bg1"/>
                </a:solidFill>
              </a:rPr>
              <a:t>using digital media channels </a:t>
            </a:r>
          </a:p>
        </p:txBody>
      </p:sp>
    </p:spTree>
    <p:extLst>
      <p:ext uri="{BB962C8B-B14F-4D97-AF65-F5344CB8AC3E}">
        <p14:creationId xmlns:p14="http://schemas.microsoft.com/office/powerpoint/2010/main" val="1254284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0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579438"/>
          </a:xfrm>
        </p:spPr>
        <p:txBody>
          <a:bodyPr/>
          <a:lstStyle/>
          <a:p>
            <a:r>
              <a:rPr lang="en-GB" altLang="en-US" sz="3200" smtClean="0"/>
              <a:t>Learning objectives</a:t>
            </a:r>
          </a:p>
        </p:txBody>
      </p:sp>
      <p:sp>
        <p:nvSpPr>
          <p:cNvPr id="6146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496888" y="1600200"/>
            <a:ext cx="8229600" cy="3268663"/>
          </a:xfrm>
        </p:spPr>
        <p:txBody>
          <a:bodyPr>
            <a:normAutofit fontScale="92500" lnSpcReduction="10000"/>
          </a:bodyPr>
          <a:lstStyle/>
          <a:p>
            <a:pPr marL="384175" indent="-384175"/>
            <a:r>
              <a:rPr lang="en-US" altLang="en-US" smtClean="0"/>
              <a:t>Distinguish between the different types of digital media channels</a:t>
            </a:r>
          </a:p>
          <a:p>
            <a:pPr marL="384175" indent="-384175"/>
            <a:r>
              <a:rPr lang="en-US" altLang="en-US" smtClean="0"/>
              <a:t>Evaluate the advantages and disadvantages of each digital media channel for marketing communications</a:t>
            </a:r>
          </a:p>
          <a:p>
            <a:pPr marL="384175" indent="-384175"/>
            <a:r>
              <a:rPr lang="en-US" altLang="en-US" smtClean="0"/>
              <a:t>Assess the suitability of different types of digital media for different purposes.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28188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579438"/>
          </a:xfrm>
        </p:spPr>
        <p:txBody>
          <a:bodyPr/>
          <a:lstStyle/>
          <a:p>
            <a:r>
              <a:rPr lang="en-GB" altLang="en-US" sz="3200" smtClean="0"/>
              <a:t>Questions for marketers</a:t>
            </a:r>
          </a:p>
        </p:txBody>
      </p:sp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6888" y="1600200"/>
            <a:ext cx="8229600" cy="2116138"/>
          </a:xfrm>
        </p:spPr>
        <p:txBody>
          <a:bodyPr>
            <a:normAutofit fontScale="92500" lnSpcReduction="20000"/>
          </a:bodyPr>
          <a:lstStyle/>
          <a:p>
            <a:pPr marL="396875" indent="-396875"/>
            <a:r>
              <a:rPr lang="en-US" altLang="en-US" smtClean="0"/>
              <a:t>Which digital communications media should we select for different types of market?</a:t>
            </a:r>
          </a:p>
          <a:p>
            <a:pPr marL="396875" indent="-396875"/>
            <a:r>
              <a:rPr lang="en-US" altLang="en-US" smtClean="0"/>
              <a:t>What are the success factors for using digital media that will make our campaigns more effective?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248891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digital channels are there?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697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https://www.smartinsights.com/reach/attachment/digital-marketing-channels/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497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RACE Planning 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https://www.smartinsights.com/tag/race-planning-system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204864"/>
            <a:ext cx="2764741" cy="37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54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Inbound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new disruptive way of promoting</a:t>
            </a:r>
          </a:p>
          <a:p>
            <a:r>
              <a:rPr lang="en-GB" dirty="0">
                <a:hlinkClick r:id="rId2"/>
              </a:rPr>
              <a:t>https://www.youtube.com/watch?v=YLCA3-uuPpU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59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797"/>
            <a:ext cx="8773328" cy="6857203"/>
          </a:xfrm>
        </p:spPr>
      </p:pic>
    </p:spTree>
    <p:extLst>
      <p:ext uri="{BB962C8B-B14F-4D97-AF65-F5344CB8AC3E}">
        <p14:creationId xmlns:p14="http://schemas.microsoft.com/office/powerpoint/2010/main" val="357551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Exercise </a:t>
            </a:r>
          </a:p>
          <a:p>
            <a:r>
              <a:rPr lang="en-US" dirty="0" smtClean="0"/>
              <a:t>Map you potential customers’ journey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841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3010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4838" y="1600200"/>
            <a:ext cx="7934325" cy="4525963"/>
          </a:xfrm>
        </p:spPr>
      </p:pic>
    </p:spTree>
    <p:extLst>
      <p:ext uri="{BB962C8B-B14F-4D97-AF65-F5344CB8AC3E}">
        <p14:creationId xmlns:p14="http://schemas.microsoft.com/office/powerpoint/2010/main" val="2192037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403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58838" y="549275"/>
            <a:ext cx="7385050" cy="5719763"/>
          </a:xfrm>
        </p:spPr>
      </p:pic>
    </p:spTree>
    <p:extLst>
      <p:ext uri="{BB962C8B-B14F-4D97-AF65-F5344CB8AC3E}">
        <p14:creationId xmlns:p14="http://schemas.microsoft.com/office/powerpoint/2010/main" val="1965938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3"/>
          <p:cNvSpPr>
            <a:spLocks noChangeArrowheads="1"/>
          </p:cNvSpPr>
          <p:nvPr/>
        </p:nvSpPr>
        <p:spPr bwMode="auto">
          <a:xfrm>
            <a:off x="522288" y="5838825"/>
            <a:ext cx="8470900" cy="47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9.1</a:t>
            </a:r>
            <a:r>
              <a:rPr lang="en-GB" altLang="en-US" sz="1800"/>
              <a:t>  </a:t>
            </a:r>
            <a:r>
              <a:rPr lang="en-US" altLang="en-US" sz="1800"/>
              <a:t>Average percentage of traffic from different sources referred to a website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800" i="1"/>
              <a:t>Source</a:t>
            </a:r>
            <a:r>
              <a:rPr lang="en-US" altLang="en-US" sz="800"/>
              <a:t>: Smart Insights (2011a)</a:t>
            </a:r>
          </a:p>
        </p:txBody>
      </p:sp>
      <p:pic>
        <p:nvPicPr>
          <p:cNvPr id="10242" name="Picture 9" descr="M09NF0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50" y="1382713"/>
            <a:ext cx="8369300" cy="321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971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semrush.com or similarweb.com to find this out.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354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3"/>
          <p:cNvSpPr>
            <a:spLocks noChangeArrowheads="1"/>
          </p:cNvSpPr>
          <p:nvPr/>
        </p:nvSpPr>
        <p:spPr bwMode="auto">
          <a:xfrm>
            <a:off x="520700" y="5764213"/>
            <a:ext cx="8470900" cy="67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9.2</a:t>
            </a:r>
            <a:r>
              <a:rPr lang="en-GB" altLang="en-US" sz="1800"/>
              <a:t>  </a:t>
            </a:r>
            <a:r>
              <a:rPr lang="en-US" altLang="en-US" sz="1800"/>
              <a:t>Percentage who consider different information sources as important </a:t>
            </a:r>
            <a:br>
              <a:rPr lang="en-US" altLang="en-US" sz="1800"/>
            </a:br>
            <a:r>
              <a:rPr lang="en-US" altLang="en-US" sz="1800"/>
              <a:t>when researching or purchasing a product or service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800" i="1"/>
              <a:t>Source</a:t>
            </a:r>
            <a:r>
              <a:rPr lang="en-US" altLang="en-US" sz="800"/>
              <a:t>: Nielsen (2013</a:t>
            </a:r>
            <a:r>
              <a:rPr lang="en-US" altLang="en-US" sz="800">
                <a:latin typeface="HelveticaNeue-Light" charset="0"/>
              </a:rPr>
              <a:t>)</a:t>
            </a:r>
          </a:p>
        </p:txBody>
      </p:sp>
      <p:pic>
        <p:nvPicPr>
          <p:cNvPr id="12290" name="Picture 8" descr="M09NF0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488" y="327025"/>
            <a:ext cx="6931025" cy="521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870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450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hlinkClick r:id="rId2"/>
              </a:rPr>
              <a:t>Beginners SEO Guide from Moz</a:t>
            </a:r>
          </a:p>
          <a:p>
            <a:r>
              <a:rPr lang="en-US" altLang="en-US" smtClean="0">
                <a:hlinkClick r:id="rId3"/>
              </a:rPr>
              <a:t>Google Algorithm updates</a:t>
            </a:r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32006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ChangeArrowheads="1"/>
          </p:cNvSpPr>
          <p:nvPr/>
        </p:nvSpPr>
        <p:spPr bwMode="auto">
          <a:xfrm>
            <a:off x="522288" y="5834063"/>
            <a:ext cx="8470900" cy="47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9.5</a:t>
            </a:r>
            <a:r>
              <a:rPr lang="en-GB" altLang="en-US" sz="1800"/>
              <a:t>  </a:t>
            </a:r>
            <a:r>
              <a:rPr lang="en-US" altLang="en-US" sz="1800"/>
              <a:t>Click-through rates depending on position in the natural search results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800" i="1"/>
              <a:t>Source</a:t>
            </a:r>
            <a:r>
              <a:rPr lang="en-US" altLang="en-US" sz="800"/>
              <a:t>: Optify (2011)</a:t>
            </a:r>
          </a:p>
        </p:txBody>
      </p:sp>
      <p:pic>
        <p:nvPicPr>
          <p:cNvPr id="14338" name="Picture 7" descr="M09NF00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538" y="922338"/>
            <a:ext cx="7372350" cy="422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732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6082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20775" y="531813"/>
            <a:ext cx="6980238" cy="5921375"/>
          </a:xfrm>
        </p:spPr>
      </p:pic>
    </p:spTree>
    <p:extLst>
      <p:ext uri="{BB962C8B-B14F-4D97-AF65-F5344CB8AC3E}">
        <p14:creationId xmlns:p14="http://schemas.microsoft.com/office/powerpoint/2010/main" val="1053408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710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998663"/>
            <a:ext cx="8229600" cy="3729037"/>
          </a:xfrm>
        </p:spPr>
      </p:pic>
    </p:spTree>
    <p:extLst>
      <p:ext uri="{BB962C8B-B14F-4D97-AF65-F5344CB8AC3E}">
        <p14:creationId xmlns:p14="http://schemas.microsoft.com/office/powerpoint/2010/main" val="3460213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3"/>
          <p:cNvSpPr>
            <a:spLocks noChangeArrowheads="1"/>
          </p:cNvSpPr>
          <p:nvPr/>
        </p:nvSpPr>
        <p:spPr bwMode="auto">
          <a:xfrm>
            <a:off x="522288" y="5764213"/>
            <a:ext cx="8470900" cy="67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9.4</a:t>
            </a:r>
            <a:r>
              <a:rPr lang="en-GB" altLang="en-US" sz="1800"/>
              <a:t>  </a:t>
            </a:r>
            <a:r>
              <a:rPr lang="en-US" altLang="en-US" sz="1800"/>
              <a:t>Search engine results pages in Google (www.google.co.uk) illustrating </a:t>
            </a:r>
            <a:br>
              <a:rPr lang="en-US" altLang="en-US" sz="1800"/>
            </a:br>
            <a:r>
              <a:rPr lang="en-US" altLang="en-US" sz="1800"/>
              <a:t>the natural and paid listings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800" i="1"/>
              <a:t>Source</a:t>
            </a:r>
            <a:r>
              <a:rPr lang="en-US" altLang="en-US" sz="800"/>
              <a:t>: Reprinted by permission of Google, Inc. Google™ search engine is a trademark of Google, Inc.</a:t>
            </a:r>
          </a:p>
        </p:txBody>
      </p:sp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16387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050" y="520700"/>
            <a:ext cx="4822825" cy="5243513"/>
          </a:xfrm>
        </p:spPr>
      </p:pic>
    </p:spTree>
    <p:extLst>
      <p:ext uri="{BB962C8B-B14F-4D97-AF65-F5344CB8AC3E}">
        <p14:creationId xmlns:p14="http://schemas.microsoft.com/office/powerpoint/2010/main" val="3540749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8130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196975"/>
            <a:ext cx="8229600" cy="3317875"/>
          </a:xfrm>
        </p:spPr>
      </p:pic>
      <p:pic>
        <p:nvPicPr>
          <p:cNvPr id="4813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25" y="4221163"/>
            <a:ext cx="8232775" cy="138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16956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9154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419350"/>
            <a:ext cx="8229600" cy="2887663"/>
          </a:xfrm>
        </p:spPr>
      </p:pic>
    </p:spTree>
    <p:extLst>
      <p:ext uri="{BB962C8B-B14F-4D97-AF65-F5344CB8AC3E}">
        <p14:creationId xmlns:p14="http://schemas.microsoft.com/office/powerpoint/2010/main" val="31230288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0178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136775"/>
            <a:ext cx="8229600" cy="3452813"/>
          </a:xfrm>
        </p:spPr>
      </p:pic>
    </p:spTree>
    <p:extLst>
      <p:ext uri="{BB962C8B-B14F-4D97-AF65-F5344CB8AC3E}">
        <p14:creationId xmlns:p14="http://schemas.microsoft.com/office/powerpoint/2010/main" val="10436824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187325" y="503238"/>
            <a:ext cx="8763000" cy="549275"/>
          </a:xfrm>
        </p:spPr>
        <p:txBody>
          <a:bodyPr/>
          <a:lstStyle/>
          <a:p>
            <a:r>
              <a:rPr lang="en-GB" altLang="en-US" sz="3000" smtClean="0"/>
              <a:t>Which SEO ranking factors should I focus on?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93713" y="1428750"/>
            <a:ext cx="8258175" cy="5041900"/>
          </a:xfrm>
        </p:spPr>
        <p:txBody>
          <a:bodyPr/>
          <a:lstStyle/>
          <a:p>
            <a:pPr marL="412750" indent="-412750">
              <a:tabLst>
                <a:tab pos="623888" algn="l"/>
              </a:tabLst>
            </a:pPr>
            <a:r>
              <a:rPr lang="en-GB" altLang="en-US" sz="2000" b="1" smtClean="0"/>
              <a:t>On page optimisation: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b="1" smtClean="0">
                <a:ea typeface="Arial" panose="020B0604020202020204" pitchFamily="34" charset="0"/>
              </a:rPr>
              <a:t>&lt;title&gt; tag = 4.9/5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b="1" smtClean="0">
                <a:ea typeface="Arial" panose="020B0604020202020204" pitchFamily="34" charset="0"/>
              </a:rPr>
              <a:t>Keyword frequency and density = 3.7/5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b="1" smtClean="0">
                <a:ea typeface="Arial" panose="020B0604020202020204" pitchFamily="34" charset="0"/>
              </a:rPr>
              <a:t>Keyword in headings = &lt;h1&gt; = 3.1, &lt;h2&gt; = 2.8</a:t>
            </a:r>
            <a:endParaRPr lang="en-GB" altLang="en-US" sz="1800" smtClean="0">
              <a:ea typeface="Arial" panose="020B0604020202020204" pitchFamily="34" charset="0"/>
            </a:endParaRP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smtClean="0">
                <a:ea typeface="Arial" panose="020B0604020202020204" pitchFamily="34" charset="0"/>
              </a:rPr>
              <a:t>Keyword in document name = 2.8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smtClean="0">
                <a:ea typeface="Arial" panose="020B0604020202020204" pitchFamily="34" charset="0"/>
              </a:rPr>
              <a:t>Meta name description = 2/5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smtClean="0">
                <a:ea typeface="Arial" panose="020B0604020202020204" pitchFamily="34" charset="0"/>
              </a:rPr>
              <a:t>Meta name keywords = 1/5</a:t>
            </a:r>
          </a:p>
          <a:p>
            <a:pPr marL="412750" indent="-412750">
              <a:tabLst>
                <a:tab pos="623888" algn="l"/>
              </a:tabLst>
            </a:pPr>
            <a:r>
              <a:rPr lang="en-GB" altLang="en-US" sz="2000" b="1" smtClean="0"/>
              <a:t>Off-page optimisation: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b="1" smtClean="0">
                <a:ea typeface="Arial" panose="020B0604020202020204" pitchFamily="34" charset="0"/>
              </a:rPr>
              <a:t>More backlinks (higher PageRank)= 4/5 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b="1" smtClean="0">
                <a:ea typeface="Arial" panose="020B0604020202020204" pitchFamily="34" charset="0"/>
              </a:rPr>
              <a:t>Link anchor text contains keyword = 4.4/5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smtClean="0">
                <a:ea typeface="Arial" panose="020B0604020202020204" pitchFamily="34" charset="0"/>
              </a:rPr>
              <a:t>Page assessed as a hub = 3.5/5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smtClean="0">
                <a:ea typeface="Arial" panose="020B0604020202020204" pitchFamily="34" charset="0"/>
              </a:rPr>
              <a:t>Page assessed as an authority = 3.5/5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smtClean="0">
                <a:ea typeface="Arial" panose="020B0604020202020204" pitchFamily="34" charset="0"/>
              </a:rPr>
              <a:t>Link velocity (rate at which changes) = 3.5/5</a:t>
            </a:r>
          </a:p>
          <a:p>
            <a:pPr marL="693738" lvl="1" indent="-273050">
              <a:tabLst>
                <a:tab pos="623888" algn="l"/>
              </a:tabLst>
            </a:pPr>
            <a:r>
              <a:rPr lang="en-GB" altLang="en-US" sz="1800" smtClean="0">
                <a:ea typeface="Arial" panose="020B0604020202020204" pitchFamily="34" charset="0"/>
              </a:rPr>
              <a:t>Social media signals (newer ranking signal).</a:t>
            </a:r>
            <a:endParaRPr lang="en-GB" altLang="en-US" sz="1900" smtClean="0">
              <a:ea typeface="Arial" panose="020B0604020202020204" pitchFamily="34" charset="0"/>
            </a:endParaRPr>
          </a:p>
        </p:txBody>
      </p:sp>
      <p:sp>
        <p:nvSpPr>
          <p:cNvPr id="18435" name="Text Box 4"/>
          <p:cNvSpPr txBox="1">
            <a:spLocks noChangeArrowheads="1"/>
          </p:cNvSpPr>
          <p:nvPr/>
        </p:nvSpPr>
        <p:spPr bwMode="auto">
          <a:xfrm>
            <a:off x="1155700" y="6165850"/>
            <a:ext cx="7593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ts val="2400"/>
              </a:lnSpc>
              <a:spcBef>
                <a:spcPct val="0"/>
              </a:spcBef>
              <a:buFontTx/>
              <a:buNone/>
            </a:pPr>
            <a:r>
              <a:rPr lang="en-GB" altLang="en-US" sz="1800" b="1"/>
              <a:t>See http: //www.seomoz.org/article/search-ranking-factors</a:t>
            </a:r>
          </a:p>
        </p:txBody>
      </p:sp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388" y="4291013"/>
            <a:ext cx="6350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388" y="1627188"/>
            <a:ext cx="6350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79013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96888"/>
            <a:ext cx="9144000" cy="549275"/>
          </a:xfrm>
        </p:spPr>
        <p:txBody>
          <a:bodyPr/>
          <a:lstStyle/>
          <a:p>
            <a:r>
              <a:rPr lang="en-GB" altLang="en-US" sz="3000" smtClean="0"/>
              <a:t>Which factors affect returns from paid search?</a:t>
            </a:r>
            <a:endParaRPr lang="en-US" altLang="en-US" sz="3000" smtClean="0"/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93713" y="1506538"/>
            <a:ext cx="7783512" cy="5243512"/>
          </a:xfrm>
        </p:spPr>
        <p:txBody>
          <a:bodyPr/>
          <a:lstStyle/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Distribution of daily budget</a:t>
            </a:r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endParaRPr lang="en-GB" altLang="en-US" sz="1800" smtClean="0"/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Amount bid (Max CPC)</a:t>
            </a:r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endParaRPr lang="en-GB" altLang="en-US" sz="1800" smtClean="0"/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Clickthrough rate</a:t>
            </a:r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endParaRPr lang="en-GB" altLang="en-US" sz="1800" smtClean="0"/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Creative quality including creative testing</a:t>
            </a:r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endParaRPr lang="en-GB" altLang="en-US" sz="1800" smtClean="0"/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Campaign structure</a:t>
            </a:r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endParaRPr lang="en-GB" altLang="en-US" sz="1800" smtClean="0"/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Match types especially negative matches</a:t>
            </a:r>
          </a:p>
          <a:p>
            <a:pPr marL="404813" lvl="1" indent="-404813">
              <a:lnSpc>
                <a:spcPct val="80000"/>
              </a:lnSpc>
              <a:spcBef>
                <a:spcPct val="0"/>
              </a:spcBef>
            </a:pPr>
            <a:endParaRPr lang="en-GB" altLang="en-US" sz="1800" smtClean="0">
              <a:ea typeface="Arial" panose="020B0604020202020204" pitchFamily="34" charset="0"/>
            </a:endParaRPr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Use of content network</a:t>
            </a:r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endParaRPr lang="en-GB" altLang="en-US" sz="1800" smtClean="0"/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Time-of-day (day parting)</a:t>
            </a:r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endParaRPr lang="en-GB" altLang="en-US" sz="1800" smtClean="0"/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Landing page quality</a:t>
            </a:r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endParaRPr lang="en-GB" altLang="en-US" sz="1800" smtClean="0"/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Click fraud!</a:t>
            </a:r>
          </a:p>
          <a:p>
            <a:pPr marL="404813" lvl="1" indent="-404813">
              <a:lnSpc>
                <a:spcPct val="80000"/>
              </a:lnSpc>
              <a:spcBef>
                <a:spcPct val="0"/>
              </a:spcBef>
            </a:pPr>
            <a:endParaRPr lang="en-GB" altLang="en-US" sz="1800" smtClean="0">
              <a:ea typeface="Arial" panose="020B0604020202020204" pitchFamily="34" charset="0"/>
            </a:endParaRPr>
          </a:p>
          <a:p>
            <a:pPr marL="404813" indent="-404813">
              <a:lnSpc>
                <a:spcPct val="80000"/>
              </a:lnSpc>
              <a:spcBef>
                <a:spcPct val="0"/>
              </a:spcBef>
            </a:pPr>
            <a:r>
              <a:rPr lang="en-GB" altLang="en-US" sz="1800" smtClean="0"/>
              <a:t>* In Google AdWords, Live Search and Yahoo! </a:t>
            </a:r>
            <a:r>
              <a:rPr lang="en-GB" altLang="en-US" sz="1800" b="1" smtClean="0"/>
              <a:t>Quality Score</a:t>
            </a:r>
            <a:r>
              <a:rPr lang="en-GB" altLang="en-US" sz="1800" smtClean="0"/>
              <a:t> especially important.</a:t>
            </a:r>
            <a:endParaRPr lang="en-US" altLang="en-US" sz="1800" smtClean="0"/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5788025"/>
            <a:ext cx="6350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6944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454025" y="474663"/>
            <a:ext cx="8191500" cy="579437"/>
          </a:xfrm>
        </p:spPr>
        <p:txBody>
          <a:bodyPr/>
          <a:lstStyle/>
          <a:p>
            <a:r>
              <a:rPr lang="en-US" altLang="en-US" sz="3200" smtClean="0"/>
              <a:t>Online PR</a:t>
            </a:r>
            <a:endParaRPr lang="en-GB" altLang="en-US" sz="320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7838" y="1331913"/>
            <a:ext cx="8464550" cy="4824412"/>
          </a:xfrm>
        </p:spPr>
        <p:txBody>
          <a:bodyPr>
            <a:normAutofit/>
          </a:bodyPr>
          <a:lstStyle/>
          <a:p>
            <a:pPr marL="409575" indent="-395288">
              <a:defRPr/>
            </a:pPr>
            <a:r>
              <a:rPr lang="en-GB" dirty="0" smtClean="0"/>
              <a:t>What it?</a:t>
            </a:r>
          </a:p>
          <a:p>
            <a:pPr marL="709613" lvl="1" indent="-279400">
              <a:defRPr/>
            </a:pPr>
            <a:r>
              <a:rPr lang="en-IN" altLang="ja-JP" sz="2600" dirty="0" smtClean="0">
                <a:ea typeface="ＭＳ Ｐゴシック" pitchFamily="34" charset="-128"/>
              </a:rPr>
              <a:t>‘</a:t>
            </a:r>
            <a:r>
              <a:rPr lang="en-IN" altLang="ja-JP" sz="2600" i="1" dirty="0" smtClean="0">
                <a:ea typeface="ＭＳ Ｐゴシック" pitchFamily="34" charset="-128"/>
              </a:rPr>
              <a:t>T</a:t>
            </a:r>
            <a:r>
              <a:rPr lang="en-US" altLang="ja-JP" sz="2600" i="1" dirty="0" smtClean="0">
                <a:ea typeface="ＭＳ Ｐゴシック" pitchFamily="34" charset="-128"/>
              </a:rPr>
              <a:t>he management of reputation – the planned and sustained effort to establish and maintain goodwill and mutual understanding between an </a:t>
            </a:r>
            <a:r>
              <a:rPr lang="en-US" altLang="ja-JP" sz="2600" i="1" dirty="0" err="1" smtClean="0">
                <a:ea typeface="ＭＳ Ｐゴシック" pitchFamily="34" charset="-128"/>
              </a:rPr>
              <a:t>organisation</a:t>
            </a:r>
            <a:r>
              <a:rPr lang="en-US" altLang="ja-JP" sz="2600" i="1" dirty="0" smtClean="0">
                <a:ea typeface="ＭＳ Ｐゴシック" pitchFamily="34" charset="-128"/>
              </a:rPr>
              <a:t> and its publics</a:t>
            </a:r>
            <a:r>
              <a:rPr lang="en-IN" altLang="ja-JP" sz="2600" i="1" dirty="0" smtClean="0">
                <a:ea typeface="ＭＳ Ｐゴシック" pitchFamily="34" charset="-128"/>
              </a:rPr>
              <a:t>.’</a:t>
            </a:r>
            <a:r>
              <a:rPr lang="en-US" altLang="ja-JP" dirty="0" smtClean="0">
                <a:ea typeface="ＭＳ Ｐゴシック" pitchFamily="34" charset="-128"/>
              </a:rPr>
              <a:t>			</a:t>
            </a:r>
          </a:p>
          <a:p>
            <a:pPr marL="709613" lvl="1" indent="-298450">
              <a:buFontTx/>
              <a:buNone/>
              <a:defRPr/>
            </a:pPr>
            <a:r>
              <a:rPr lang="en-US" altLang="ja-JP" sz="1200" dirty="0" smtClean="0">
                <a:ea typeface="ＭＳ Ｐゴシック" pitchFamily="34" charset="-128"/>
              </a:rPr>
              <a:t>					</a:t>
            </a:r>
            <a:r>
              <a:rPr lang="en-US" altLang="ja-JP" sz="1800" dirty="0" smtClean="0">
                <a:ea typeface="ＭＳ Ｐゴシック" pitchFamily="34" charset="-128"/>
              </a:rPr>
              <a:t>The UK Institute of PR (IPR)</a:t>
            </a:r>
            <a:endParaRPr lang="en-US" sz="1800" dirty="0" smtClean="0">
              <a:ea typeface="Arial" pitchFamily="34" charset="0"/>
            </a:endParaRPr>
          </a:p>
          <a:p>
            <a:pPr marL="709613" lvl="1" indent="-279400">
              <a:defRPr/>
            </a:pPr>
            <a:r>
              <a:rPr lang="en-GB" dirty="0" smtClean="0">
                <a:ea typeface="Arial" pitchFamily="34" charset="0"/>
              </a:rPr>
              <a:t> </a:t>
            </a:r>
            <a:r>
              <a:rPr lang="en-IN" sz="2600" i="1" dirty="0" smtClean="0">
                <a:ea typeface="ＭＳ Ｐゴシック" pitchFamily="34" charset="-128"/>
              </a:rPr>
              <a:t>‘T</a:t>
            </a:r>
            <a:r>
              <a:rPr lang="en-US" altLang="ja-JP" sz="2600" i="1" dirty="0" smtClean="0">
                <a:ea typeface="ＭＳ Ｐゴシック" pitchFamily="34" charset="-128"/>
              </a:rPr>
              <a:t>he managed process of communication between one group and another … (it) is the method of defining messages and communicating them to target audiences in order to influence a desired response</a:t>
            </a:r>
            <a:r>
              <a:rPr lang="en-US" altLang="ja-JP" sz="2600" dirty="0" smtClean="0">
                <a:ea typeface="ＭＳ Ｐゴシック" pitchFamily="34" charset="-128"/>
              </a:rPr>
              <a:t>.’</a:t>
            </a:r>
            <a:r>
              <a:rPr lang="en-US" altLang="ja-JP" dirty="0" smtClean="0">
                <a:ea typeface="ＭＳ Ｐゴシック" pitchFamily="34" charset="-128"/>
              </a:rPr>
              <a:t> </a:t>
            </a:r>
            <a:r>
              <a:rPr lang="en-GB" altLang="ja-JP" dirty="0" smtClean="0">
                <a:ea typeface="ＭＳ Ｐゴシック" pitchFamily="34" charset="-128"/>
              </a:rPr>
              <a:t>	</a:t>
            </a:r>
            <a:br>
              <a:rPr lang="en-GB" altLang="ja-JP" dirty="0" smtClean="0">
                <a:ea typeface="ＭＳ Ｐゴシック" pitchFamily="34" charset="-128"/>
              </a:rPr>
            </a:br>
            <a:r>
              <a:rPr lang="en-GB" altLang="ja-JP" dirty="0" smtClean="0">
                <a:ea typeface="ＭＳ Ｐゴシック" pitchFamily="34" charset="-128"/>
              </a:rPr>
              <a:t>			</a:t>
            </a:r>
            <a:r>
              <a:rPr lang="en-US" altLang="ja-JP" sz="1800" dirty="0" smtClean="0">
                <a:ea typeface="ＭＳ Ｐゴシック" pitchFamily="34" charset="-128"/>
              </a:rPr>
              <a:t>Public Relationships Consultants Association (PRCA)   </a:t>
            </a:r>
            <a:endParaRPr lang="en-GB" sz="1800" dirty="0" smtClean="0">
              <a:ea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5505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577" name="Object 2"/>
          <p:cNvGraphicFramePr>
            <a:graphicFrameLocks noChangeAspect="1"/>
          </p:cNvGraphicFramePr>
          <p:nvPr/>
        </p:nvGraphicFramePr>
        <p:xfrm>
          <a:off x="812800" y="1712913"/>
          <a:ext cx="7518400" cy="3971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Visio" r:id="rId4" imgW="7188200" imgH="3797300" progId="Visio.Drawing.11">
                  <p:embed/>
                </p:oleObj>
              </mc:Choice>
              <mc:Fallback>
                <p:oleObj name="Visio" r:id="rId4" imgW="7188200" imgH="3797300" progId="Visio.Drawing.11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2800" y="1712913"/>
                        <a:ext cx="7518400" cy="3971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78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579438"/>
          </a:xfrm>
        </p:spPr>
        <p:txBody>
          <a:bodyPr/>
          <a:lstStyle/>
          <a:p>
            <a:r>
              <a:rPr lang="en-GB" altLang="en-US" sz="3200" smtClean="0"/>
              <a:t>The key areas of online PR</a:t>
            </a:r>
          </a:p>
        </p:txBody>
      </p:sp>
    </p:spTree>
    <p:extLst>
      <p:ext uri="{BB962C8B-B14F-4D97-AF65-F5344CB8AC3E}">
        <p14:creationId xmlns:p14="http://schemas.microsoft.com/office/powerpoint/2010/main" val="2161237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3"/>
          <p:cNvSpPr>
            <a:spLocks noChangeArrowheads="1"/>
          </p:cNvSpPr>
          <p:nvPr/>
        </p:nvSpPr>
        <p:spPr bwMode="auto">
          <a:xfrm>
            <a:off x="527050" y="5834063"/>
            <a:ext cx="8470900" cy="47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9.3</a:t>
            </a:r>
            <a:r>
              <a:rPr lang="en-GB" altLang="en-US" sz="1800"/>
              <a:t>  </a:t>
            </a:r>
            <a:r>
              <a:rPr lang="en-US" altLang="en-US" sz="1800"/>
              <a:t>Use of search engines for finding information related to product purchase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800" i="1"/>
              <a:t>Source</a:t>
            </a:r>
            <a:r>
              <a:rPr lang="en-US" altLang="en-US" sz="800"/>
              <a:t>: Performics (2010)</a:t>
            </a:r>
          </a:p>
        </p:txBody>
      </p:sp>
      <p:pic>
        <p:nvPicPr>
          <p:cNvPr id="26626" name="Picture 7" descr="M09NF00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13" y="762000"/>
            <a:ext cx="7826375" cy="445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849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3"/>
          <p:cNvSpPr>
            <a:spLocks noChangeArrowheads="1"/>
          </p:cNvSpPr>
          <p:nvPr/>
        </p:nvSpPr>
        <p:spPr bwMode="auto">
          <a:xfrm>
            <a:off x="525463" y="5834063"/>
            <a:ext cx="8470900" cy="55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9.6</a:t>
            </a:r>
            <a:r>
              <a:rPr lang="en-GB" altLang="en-US" sz="1800"/>
              <a:t>  </a:t>
            </a:r>
            <a:r>
              <a:rPr lang="en-US" altLang="en-US" sz="1800"/>
              <a:t>Stages involved in producing a search engine listing for the natural listings</a:t>
            </a:r>
            <a:endParaRPr lang="en-US" altLang="en-US" sz="800"/>
          </a:p>
        </p:txBody>
      </p:sp>
      <p:pic>
        <p:nvPicPr>
          <p:cNvPr id="28674" name="Picture 7" descr="M09NF00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38" y="460375"/>
            <a:ext cx="6076950" cy="519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7916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3"/>
          <p:cNvSpPr>
            <a:spLocks noChangeArrowheads="1"/>
          </p:cNvSpPr>
          <p:nvPr/>
        </p:nvSpPr>
        <p:spPr bwMode="auto">
          <a:xfrm>
            <a:off x="522288" y="5837238"/>
            <a:ext cx="84709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9.9</a:t>
            </a:r>
            <a:r>
              <a:rPr lang="en-GB" altLang="en-US" sz="1800"/>
              <a:t>  </a:t>
            </a:r>
            <a:r>
              <a:rPr lang="en-US" altLang="en-US" sz="1800"/>
              <a:t>AdWords campaign structures (a) Clothing retailer; (b) Restaurant chain</a:t>
            </a:r>
          </a:p>
        </p:txBody>
      </p:sp>
      <p:pic>
        <p:nvPicPr>
          <p:cNvPr id="30722" name="Picture 4" descr="Z:\Graphics\Powerpoint\PE_UK\PE499-CHAFFEY\Final Files\GIf\ch09\M09NF009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138" y="1076325"/>
            <a:ext cx="5673725" cy="413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9332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3"/>
          <p:cNvSpPr>
            <a:spLocks noChangeArrowheads="1"/>
          </p:cNvSpPr>
          <p:nvPr/>
        </p:nvSpPr>
        <p:spPr bwMode="auto">
          <a:xfrm>
            <a:off x="522288" y="5837238"/>
            <a:ext cx="8470900" cy="255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9.10</a:t>
            </a:r>
            <a:r>
              <a:rPr lang="en-GB" altLang="en-US" sz="1800"/>
              <a:t>  </a:t>
            </a:r>
            <a:r>
              <a:rPr lang="en-US" altLang="en-US" sz="1800"/>
              <a:t>Gatorade social media command centre video</a:t>
            </a:r>
          </a:p>
        </p:txBody>
      </p:sp>
      <p:pic>
        <p:nvPicPr>
          <p:cNvPr id="32770" name="Picture 7" descr="M09NF00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088" y="325438"/>
            <a:ext cx="6981825" cy="538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579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3"/>
          <p:cNvSpPr>
            <a:spLocks noChangeArrowheads="1"/>
          </p:cNvSpPr>
          <p:nvPr/>
        </p:nvSpPr>
        <p:spPr bwMode="auto">
          <a:xfrm>
            <a:off x="525463" y="5834063"/>
            <a:ext cx="8470900" cy="55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9.11</a:t>
            </a:r>
            <a:r>
              <a:rPr lang="en-GB" altLang="en-US" sz="1800"/>
              <a:t>  </a:t>
            </a:r>
            <a:r>
              <a:rPr lang="en-US" altLang="en-US" sz="1800"/>
              <a:t>Smart Insights blog (www.smartinsights.com) showing content available from within a category of ‘social media marketing’</a:t>
            </a:r>
          </a:p>
        </p:txBody>
      </p:sp>
      <p:pic>
        <p:nvPicPr>
          <p:cNvPr id="34818" name="Picture 7" descr="M09NF00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138" y="325438"/>
            <a:ext cx="6435725" cy="542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071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3"/>
          <p:cNvSpPr>
            <a:spLocks noChangeArrowheads="1"/>
          </p:cNvSpPr>
          <p:nvPr/>
        </p:nvSpPr>
        <p:spPr bwMode="auto">
          <a:xfrm>
            <a:off x="522288" y="5834063"/>
            <a:ext cx="8470900" cy="55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9.13</a:t>
            </a:r>
            <a:r>
              <a:rPr lang="en-GB" altLang="en-US" sz="1800"/>
              <a:t>  </a:t>
            </a:r>
            <a:r>
              <a:rPr lang="en-US" altLang="en-US" sz="1800"/>
              <a:t>The affiliate marketing model (note that the tracking software and fee payment may be managed through an independent affiliate network manager)</a:t>
            </a:r>
          </a:p>
        </p:txBody>
      </p:sp>
      <p:pic>
        <p:nvPicPr>
          <p:cNvPr id="36866" name="Picture 7" descr="M09NF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3" y="1463675"/>
            <a:ext cx="8382000" cy="323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0559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3"/>
          <p:cNvSpPr>
            <a:spLocks noChangeArrowheads="1"/>
          </p:cNvSpPr>
          <p:nvPr/>
        </p:nvSpPr>
        <p:spPr bwMode="auto">
          <a:xfrm>
            <a:off x="533400" y="5837238"/>
            <a:ext cx="8470900" cy="487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Table 9.4</a:t>
            </a:r>
            <a:r>
              <a:rPr lang="en-GB" altLang="en-US" sz="1800"/>
              <a:t>  </a:t>
            </a:r>
            <a:r>
              <a:rPr lang="en-US" altLang="en-US" sz="1800"/>
              <a:t>Summary of the strengths and weaknesses of different communications tools for promoting an online presence</a:t>
            </a:r>
          </a:p>
        </p:txBody>
      </p:sp>
      <p:pic>
        <p:nvPicPr>
          <p:cNvPr id="38914" name="Picture 8" descr="M09NT00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525" y="104775"/>
            <a:ext cx="3282950" cy="565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632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1202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90788" y="1600200"/>
            <a:ext cx="4162425" cy="4525963"/>
          </a:xfrm>
        </p:spPr>
      </p:pic>
    </p:spTree>
    <p:extLst>
      <p:ext uri="{BB962C8B-B14F-4D97-AF65-F5344CB8AC3E}">
        <p14:creationId xmlns:p14="http://schemas.microsoft.com/office/powerpoint/2010/main" val="37196240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222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222375"/>
            <a:ext cx="8229600" cy="3108325"/>
          </a:xfrm>
        </p:spPr>
      </p:pic>
      <p:pic>
        <p:nvPicPr>
          <p:cNvPr id="52227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141788"/>
            <a:ext cx="82296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55151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3250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019300"/>
            <a:ext cx="8229600" cy="3687763"/>
          </a:xfrm>
        </p:spPr>
      </p:pic>
    </p:spTree>
    <p:extLst>
      <p:ext uri="{BB962C8B-B14F-4D97-AF65-F5344CB8AC3E}">
        <p14:creationId xmlns:p14="http://schemas.microsoft.com/office/powerpoint/2010/main" val="11499159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427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009775"/>
            <a:ext cx="8229600" cy="3706813"/>
          </a:xfrm>
        </p:spPr>
      </p:pic>
    </p:spTree>
    <p:extLst>
      <p:ext uri="{BB962C8B-B14F-4D97-AF65-F5344CB8AC3E}">
        <p14:creationId xmlns:p14="http://schemas.microsoft.com/office/powerpoint/2010/main" val="8663750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5298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814638"/>
            <a:ext cx="8229600" cy="2097087"/>
          </a:xfrm>
        </p:spPr>
      </p:pic>
    </p:spTree>
    <p:extLst>
      <p:ext uri="{BB962C8B-B14F-4D97-AF65-F5344CB8AC3E}">
        <p14:creationId xmlns:p14="http://schemas.microsoft.com/office/powerpoint/2010/main" val="24914018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6322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342900"/>
            <a:ext cx="7200900" cy="5965825"/>
          </a:xfrm>
        </p:spPr>
      </p:pic>
    </p:spTree>
    <p:extLst>
      <p:ext uri="{BB962C8B-B14F-4D97-AF65-F5344CB8AC3E}">
        <p14:creationId xmlns:p14="http://schemas.microsoft.com/office/powerpoint/2010/main" val="3743432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734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920875"/>
            <a:ext cx="8229600" cy="3884613"/>
          </a:xfrm>
        </p:spPr>
      </p:pic>
    </p:spTree>
    <p:extLst>
      <p:ext uri="{BB962C8B-B14F-4D97-AF65-F5344CB8AC3E}">
        <p14:creationId xmlns:p14="http://schemas.microsoft.com/office/powerpoint/2010/main" val="288890637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8370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852613"/>
            <a:ext cx="8229600" cy="4021137"/>
          </a:xfrm>
        </p:spPr>
      </p:pic>
    </p:spTree>
    <p:extLst>
      <p:ext uri="{BB962C8B-B14F-4D97-AF65-F5344CB8AC3E}">
        <p14:creationId xmlns:p14="http://schemas.microsoft.com/office/powerpoint/2010/main" val="365227585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9394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1025" y="1600200"/>
            <a:ext cx="7981950" cy="4525963"/>
          </a:xfrm>
        </p:spPr>
      </p:pic>
    </p:spTree>
    <p:extLst>
      <p:ext uri="{BB962C8B-B14F-4D97-AF65-F5344CB8AC3E}">
        <p14:creationId xmlns:p14="http://schemas.microsoft.com/office/powerpoint/2010/main" val="32592906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0418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711200"/>
            <a:ext cx="8229600" cy="1204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0419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557338"/>
            <a:ext cx="8229600" cy="4443412"/>
          </a:xfrm>
        </p:spPr>
      </p:pic>
    </p:spTree>
    <p:extLst>
      <p:ext uri="{BB962C8B-B14F-4D97-AF65-F5344CB8AC3E}">
        <p14:creationId xmlns:p14="http://schemas.microsoft.com/office/powerpoint/2010/main" val="17369193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1442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63625" y="1600200"/>
            <a:ext cx="7016750" cy="4525963"/>
          </a:xfrm>
        </p:spPr>
      </p:pic>
    </p:spTree>
    <p:extLst>
      <p:ext uri="{BB962C8B-B14F-4D97-AF65-F5344CB8AC3E}">
        <p14:creationId xmlns:p14="http://schemas.microsoft.com/office/powerpoint/2010/main" val="245102604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246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9938" y="1600200"/>
            <a:ext cx="7604125" cy="4525963"/>
          </a:xfrm>
        </p:spPr>
      </p:pic>
    </p:spTree>
    <p:extLst>
      <p:ext uri="{BB962C8B-B14F-4D97-AF65-F5344CB8AC3E}">
        <p14:creationId xmlns:p14="http://schemas.microsoft.com/office/powerpoint/2010/main" val="197730007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3490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684463"/>
            <a:ext cx="8229600" cy="2357437"/>
          </a:xfrm>
        </p:spPr>
      </p:pic>
    </p:spTree>
    <p:extLst>
      <p:ext uri="{BB962C8B-B14F-4D97-AF65-F5344CB8AC3E}">
        <p14:creationId xmlns:p14="http://schemas.microsoft.com/office/powerpoint/2010/main" val="425532301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451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608138"/>
            <a:ext cx="8229600" cy="4510087"/>
          </a:xfrm>
        </p:spPr>
      </p:pic>
    </p:spTree>
    <p:extLst>
      <p:ext uri="{BB962C8B-B14F-4D97-AF65-F5344CB8AC3E}">
        <p14:creationId xmlns:p14="http://schemas.microsoft.com/office/powerpoint/2010/main" val="55221979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5538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776538"/>
            <a:ext cx="8229600" cy="2173287"/>
          </a:xfrm>
        </p:spPr>
      </p:pic>
    </p:spTree>
    <p:extLst>
      <p:ext uri="{BB962C8B-B14F-4D97-AF65-F5344CB8AC3E}">
        <p14:creationId xmlns:p14="http://schemas.microsoft.com/office/powerpoint/2010/main" val="5131183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6562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4513" y="1600200"/>
            <a:ext cx="8054975" cy="4525963"/>
          </a:xfrm>
        </p:spPr>
      </p:pic>
    </p:spTree>
    <p:extLst>
      <p:ext uri="{BB962C8B-B14F-4D97-AF65-F5344CB8AC3E}">
        <p14:creationId xmlns:p14="http://schemas.microsoft.com/office/powerpoint/2010/main" val="36572824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16104</TotalTime>
  <Words>515</Words>
  <Application>Microsoft Macintosh PowerPoint</Application>
  <PresentationFormat>On-screen Show (4:3)</PresentationFormat>
  <Paragraphs>81</Paragraphs>
  <Slides>49</Slides>
  <Notes>18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Calibri</vt:lpstr>
      <vt:lpstr>HelveticaNeue-Light</vt:lpstr>
      <vt:lpstr>ＭＳ Ｐゴシック</vt:lpstr>
      <vt:lpstr>Myriad Pro</vt:lpstr>
      <vt:lpstr>Arial</vt:lpstr>
      <vt:lpstr>20140311PresentationUWTSDTemplate</vt:lpstr>
      <vt:lpstr>Visio</vt:lpstr>
      <vt:lpstr>Lecture 8 Marketing communications using digital media channels </vt:lpstr>
      <vt:lpstr>Learning objectives</vt:lpstr>
      <vt:lpstr>Questions for marketers</vt:lpstr>
      <vt:lpstr>What digital channels are there?</vt:lpstr>
      <vt:lpstr>PowerPoint Presentation</vt:lpstr>
      <vt:lpstr>RACE Planning System</vt:lpstr>
      <vt:lpstr>Inbound Marketing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Which SEO ranking factors should I focus on?</vt:lpstr>
      <vt:lpstr>Which factors affect returns from paid search?</vt:lpstr>
      <vt:lpstr>Online PR</vt:lpstr>
      <vt:lpstr>The key areas of online PR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Microsoft Office User</cp:lastModifiedBy>
  <cp:revision>421</cp:revision>
  <cp:lastPrinted>2016-02-08T18:19:33Z</cp:lastPrinted>
  <dcterms:created xsi:type="dcterms:W3CDTF">2015-05-19T15:55:27Z</dcterms:created>
  <dcterms:modified xsi:type="dcterms:W3CDTF">2018-03-18T20:53:04Z</dcterms:modified>
</cp:coreProperties>
</file>