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8DB74F-0A59-43B7-A06B-D9699C6A2EA3}" v="22" dt="2026-02-26T20:11:56.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1" autoAdjust="0"/>
    <p:restoredTop sz="94660"/>
  </p:normalViewPr>
  <p:slideViewPr>
    <p:cSldViewPr snapToGrid="0">
      <p:cViewPr>
        <p:scale>
          <a:sx n="40" d="100"/>
          <a:sy n="40" d="100"/>
        </p:scale>
        <p:origin x="1492" y="4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K" userId="34a3254fcf009b53" providerId="LiveId" clId="{98057BFF-C164-4B48-B736-0C108E23D899}"/>
    <pc:docChg chg="custSel modSld">
      <pc:chgData name="Louise K" userId="34a3254fcf009b53" providerId="LiveId" clId="{98057BFF-C164-4B48-B736-0C108E23D899}" dt="2026-02-26T20:29:33.317" v="32" actId="1076"/>
      <pc:docMkLst>
        <pc:docMk/>
      </pc:docMkLst>
      <pc:sldChg chg="addSp delSp modSp mod modTransition delAnim modAnim">
        <pc:chgData name="Louise K" userId="34a3254fcf009b53" providerId="LiveId" clId="{98057BFF-C164-4B48-B736-0C108E23D899}" dt="2026-02-26T20:11:56.336" v="28"/>
        <pc:sldMkLst>
          <pc:docMk/>
          <pc:sldMk cId="24399345" sldId="256"/>
        </pc:sldMkLst>
        <pc:picChg chg="add del mod">
          <ac:chgData name="Louise K" userId="34a3254fcf009b53" providerId="LiveId" clId="{98057BFF-C164-4B48-B736-0C108E23D899}" dt="2026-02-26T19:32:34.554" v="1" actId="478"/>
          <ac:picMkLst>
            <pc:docMk/>
            <pc:sldMk cId="24399345" sldId="256"/>
            <ac:picMk id="8" creationId="{6D865227-8C82-2019-4F08-AACCD4DEFB7D}"/>
          </ac:picMkLst>
        </pc:picChg>
        <pc:picChg chg="add del mod">
          <ac:chgData name="Louise K" userId="34a3254fcf009b53" providerId="LiveId" clId="{98057BFF-C164-4B48-B736-0C108E23D899}" dt="2026-02-26T19:34:14.500" v="4"/>
          <ac:picMkLst>
            <pc:docMk/>
            <pc:sldMk cId="24399345" sldId="256"/>
            <ac:picMk id="20" creationId="{DFF1BA4E-A8EE-3FD2-B5CF-721018BC7625}"/>
          </ac:picMkLst>
        </pc:picChg>
        <pc:picChg chg="add del mod">
          <ac:chgData name="Louise K" userId="34a3254fcf009b53" providerId="LiveId" clId="{98057BFF-C164-4B48-B736-0C108E23D899}" dt="2026-02-26T19:39:47.532" v="7"/>
          <ac:picMkLst>
            <pc:docMk/>
            <pc:sldMk cId="24399345" sldId="256"/>
            <ac:picMk id="25" creationId="{F330DCD9-8E38-3A73-E11B-F3B3B749F246}"/>
          </ac:picMkLst>
        </pc:picChg>
        <pc:picChg chg="add del mod">
          <ac:chgData name="Louise K" userId="34a3254fcf009b53" providerId="LiveId" clId="{98057BFF-C164-4B48-B736-0C108E23D899}" dt="2026-02-26T20:10:20.477" v="24"/>
          <ac:picMkLst>
            <pc:docMk/>
            <pc:sldMk cId="24399345" sldId="256"/>
            <ac:picMk id="26" creationId="{74F24A25-D1DC-C6A1-58A2-A159493E8FC6}"/>
          </ac:picMkLst>
        </pc:picChg>
        <pc:picChg chg="add del mod ord">
          <ac:chgData name="Louise K" userId="34a3254fcf009b53" providerId="LiveId" clId="{98057BFF-C164-4B48-B736-0C108E23D899}" dt="2026-02-26T20:10:37.492" v="25"/>
          <ac:picMkLst>
            <pc:docMk/>
            <pc:sldMk cId="24399345" sldId="256"/>
            <ac:picMk id="32" creationId="{AA3EF0E8-2FFF-85EB-8EC7-4AA26CF0534E}"/>
          </ac:picMkLst>
        </pc:picChg>
        <pc:picChg chg="add del mod">
          <ac:chgData name="Louise K" userId="34a3254fcf009b53" providerId="LiveId" clId="{98057BFF-C164-4B48-B736-0C108E23D899}" dt="2026-02-26T20:10:48.626" v="27"/>
          <ac:picMkLst>
            <pc:docMk/>
            <pc:sldMk cId="24399345" sldId="256"/>
            <ac:picMk id="33" creationId="{AD866603-4E82-B23C-E24C-6C28C9F4E528}"/>
          </ac:picMkLst>
        </pc:picChg>
        <pc:picChg chg="add del mod ord">
          <ac:chgData name="Louise K" userId="34a3254fcf009b53" providerId="LiveId" clId="{98057BFF-C164-4B48-B736-0C108E23D899}" dt="2026-02-26T20:11:56.336" v="28"/>
          <ac:picMkLst>
            <pc:docMk/>
            <pc:sldMk cId="24399345" sldId="256"/>
            <ac:picMk id="36" creationId="{277BA004-736B-25B8-B3DB-009D0B35F5E1}"/>
          </ac:picMkLst>
        </pc:picChg>
        <pc:picChg chg="add mod">
          <ac:chgData name="Louise K" userId="34a3254fcf009b53" providerId="LiveId" clId="{98057BFF-C164-4B48-B736-0C108E23D899}" dt="2026-02-26T20:11:56.336" v="28"/>
          <ac:picMkLst>
            <pc:docMk/>
            <pc:sldMk cId="24399345" sldId="256"/>
            <ac:picMk id="37" creationId="{42712500-4334-4C17-7C31-DDA2899F94F6}"/>
          </ac:picMkLst>
        </pc:picChg>
      </pc:sldChg>
      <pc:sldChg chg="addSp modSp mod modTransition">
        <pc:chgData name="Louise K" userId="34a3254fcf009b53" providerId="LiveId" clId="{98057BFF-C164-4B48-B736-0C108E23D899}" dt="2026-02-26T19:47:59.585" v="10" actId="1076"/>
        <pc:sldMkLst>
          <pc:docMk/>
          <pc:sldMk cId="2979609930" sldId="257"/>
        </pc:sldMkLst>
        <pc:picChg chg="add mod">
          <ac:chgData name="Louise K" userId="34a3254fcf009b53" providerId="LiveId" clId="{98057BFF-C164-4B48-B736-0C108E23D899}" dt="2026-02-26T19:47:59.585" v="10" actId="1076"/>
          <ac:picMkLst>
            <pc:docMk/>
            <pc:sldMk cId="2979609930" sldId="257"/>
            <ac:picMk id="25" creationId="{0A14E2D8-F393-746D-E6AB-DB83A2D019E3}"/>
          </ac:picMkLst>
        </pc:picChg>
      </pc:sldChg>
      <pc:sldChg chg="addSp modSp modTransition">
        <pc:chgData name="Louise K" userId="34a3254fcf009b53" providerId="LiveId" clId="{98057BFF-C164-4B48-B736-0C108E23D899}" dt="2026-02-26T19:52:35.554" v="11"/>
        <pc:sldMkLst>
          <pc:docMk/>
          <pc:sldMk cId="3436211724" sldId="258"/>
        </pc:sldMkLst>
        <pc:picChg chg="add mod">
          <ac:chgData name="Louise K" userId="34a3254fcf009b53" providerId="LiveId" clId="{98057BFF-C164-4B48-B736-0C108E23D899}" dt="2026-02-26T19:52:35.554" v="11"/>
          <ac:picMkLst>
            <pc:docMk/>
            <pc:sldMk cId="3436211724" sldId="258"/>
            <ac:picMk id="8" creationId="{9098714E-376F-A7C6-AFFC-6CAE75ABBFEA}"/>
          </ac:picMkLst>
        </pc:picChg>
      </pc:sldChg>
      <pc:sldChg chg="addSp modSp modTransition">
        <pc:chgData name="Louise K" userId="34a3254fcf009b53" providerId="LiveId" clId="{98057BFF-C164-4B48-B736-0C108E23D899}" dt="2026-02-26T19:54:44.660" v="12"/>
        <pc:sldMkLst>
          <pc:docMk/>
          <pc:sldMk cId="4177269634" sldId="259"/>
        </pc:sldMkLst>
        <pc:picChg chg="add mod">
          <ac:chgData name="Louise K" userId="34a3254fcf009b53" providerId="LiveId" clId="{98057BFF-C164-4B48-B736-0C108E23D899}" dt="2026-02-26T19:54:44.660" v="12"/>
          <ac:picMkLst>
            <pc:docMk/>
            <pc:sldMk cId="4177269634" sldId="259"/>
            <ac:picMk id="8" creationId="{60DA9495-1E88-8FCB-9386-E0040F9D2280}"/>
          </ac:picMkLst>
        </pc:picChg>
      </pc:sldChg>
      <pc:sldChg chg="addSp modSp mod modTransition">
        <pc:chgData name="Louise K" userId="34a3254fcf009b53" providerId="LiveId" clId="{98057BFF-C164-4B48-B736-0C108E23D899}" dt="2026-02-26T20:29:20.122" v="30" actId="1076"/>
        <pc:sldMkLst>
          <pc:docMk/>
          <pc:sldMk cId="116688909" sldId="260"/>
        </pc:sldMkLst>
        <pc:picChg chg="add mod">
          <ac:chgData name="Louise K" userId="34a3254fcf009b53" providerId="LiveId" clId="{98057BFF-C164-4B48-B736-0C108E23D899}" dt="2026-02-26T20:29:20.122" v="30" actId="1076"/>
          <ac:picMkLst>
            <pc:docMk/>
            <pc:sldMk cId="116688909" sldId="260"/>
            <ac:picMk id="7" creationId="{CDFB607F-FDCC-DE98-7DED-D080B4E95B3E}"/>
          </ac:picMkLst>
        </pc:picChg>
      </pc:sldChg>
      <pc:sldChg chg="addSp modSp mod modTransition">
        <pc:chgData name="Louise K" userId="34a3254fcf009b53" providerId="LiveId" clId="{98057BFF-C164-4B48-B736-0C108E23D899}" dt="2026-02-26T20:29:26.070" v="31" actId="1076"/>
        <pc:sldMkLst>
          <pc:docMk/>
          <pc:sldMk cId="2342591871" sldId="261"/>
        </pc:sldMkLst>
        <pc:picChg chg="add mod">
          <ac:chgData name="Louise K" userId="34a3254fcf009b53" providerId="LiveId" clId="{98057BFF-C164-4B48-B736-0C108E23D899}" dt="2026-02-26T20:29:26.070" v="31" actId="1076"/>
          <ac:picMkLst>
            <pc:docMk/>
            <pc:sldMk cId="2342591871" sldId="261"/>
            <ac:picMk id="7" creationId="{C84AEEC5-1A05-C0E7-7349-A410F82B6AC6}"/>
          </ac:picMkLst>
        </pc:picChg>
      </pc:sldChg>
      <pc:sldChg chg="addSp modSp modTransition">
        <pc:chgData name="Louise K" userId="34a3254fcf009b53" providerId="LiveId" clId="{98057BFF-C164-4B48-B736-0C108E23D899}" dt="2026-02-26T19:59:12.864" v="15"/>
        <pc:sldMkLst>
          <pc:docMk/>
          <pc:sldMk cId="315296310" sldId="262"/>
        </pc:sldMkLst>
        <pc:picChg chg="add mod">
          <ac:chgData name="Louise K" userId="34a3254fcf009b53" providerId="LiveId" clId="{98057BFF-C164-4B48-B736-0C108E23D899}" dt="2026-02-26T19:59:12.864" v="15"/>
          <ac:picMkLst>
            <pc:docMk/>
            <pc:sldMk cId="315296310" sldId="262"/>
            <ac:picMk id="6" creationId="{8D0D7F62-F854-67A6-83CD-86D3A8A609E5}"/>
          </ac:picMkLst>
        </pc:picChg>
      </pc:sldChg>
      <pc:sldChg chg="addSp modSp modTransition">
        <pc:chgData name="Louise K" userId="34a3254fcf009b53" providerId="LiveId" clId="{98057BFF-C164-4B48-B736-0C108E23D899}" dt="2026-02-26T20:00:32.664" v="16"/>
        <pc:sldMkLst>
          <pc:docMk/>
          <pc:sldMk cId="1284843235" sldId="263"/>
        </pc:sldMkLst>
        <pc:picChg chg="add mod">
          <ac:chgData name="Louise K" userId="34a3254fcf009b53" providerId="LiveId" clId="{98057BFF-C164-4B48-B736-0C108E23D899}" dt="2026-02-26T20:00:32.664" v="16"/>
          <ac:picMkLst>
            <pc:docMk/>
            <pc:sldMk cId="1284843235" sldId="263"/>
            <ac:picMk id="7" creationId="{B550AEEA-261B-C975-9CB3-87B82DCAEB5B}"/>
          </ac:picMkLst>
        </pc:picChg>
      </pc:sldChg>
      <pc:sldChg chg="addSp modSp mod modTransition">
        <pc:chgData name="Louise K" userId="34a3254fcf009b53" providerId="LiveId" clId="{98057BFF-C164-4B48-B736-0C108E23D899}" dt="2026-02-26T20:29:33.317" v="32" actId="1076"/>
        <pc:sldMkLst>
          <pc:docMk/>
          <pc:sldMk cId="502192121" sldId="264"/>
        </pc:sldMkLst>
        <pc:picChg chg="add mod">
          <ac:chgData name="Louise K" userId="34a3254fcf009b53" providerId="LiveId" clId="{98057BFF-C164-4B48-B736-0C108E23D899}" dt="2026-02-26T20:29:33.317" v="32" actId="1076"/>
          <ac:picMkLst>
            <pc:docMk/>
            <pc:sldMk cId="502192121" sldId="264"/>
            <ac:picMk id="7" creationId="{5D95A771-4201-F414-02C4-0695685B0EAF}"/>
          </ac:picMkLst>
        </pc:picChg>
      </pc:sldChg>
      <pc:sldChg chg="addSp modSp modTransition">
        <pc:chgData name="Louise K" userId="34a3254fcf009b53" providerId="LiveId" clId="{98057BFF-C164-4B48-B736-0C108E23D899}" dt="2026-02-26T20:02:55.448" v="18"/>
        <pc:sldMkLst>
          <pc:docMk/>
          <pc:sldMk cId="715792864" sldId="265"/>
        </pc:sldMkLst>
        <pc:picChg chg="add mod">
          <ac:chgData name="Louise K" userId="34a3254fcf009b53" providerId="LiveId" clId="{98057BFF-C164-4B48-B736-0C108E23D899}" dt="2026-02-26T20:02:55.448" v="18"/>
          <ac:picMkLst>
            <pc:docMk/>
            <pc:sldMk cId="715792864" sldId="265"/>
            <ac:picMk id="6" creationId="{688B1F20-6201-50AE-910F-C0A59777B442}"/>
          </ac:picMkLst>
        </pc:picChg>
      </pc:sldChg>
      <pc:sldChg chg="addSp modSp modTransition">
        <pc:chgData name="Louise K" userId="34a3254fcf009b53" providerId="LiveId" clId="{98057BFF-C164-4B48-B736-0C108E23D899}" dt="2026-02-26T20:04:31.089" v="19"/>
        <pc:sldMkLst>
          <pc:docMk/>
          <pc:sldMk cId="1906021861" sldId="266"/>
        </pc:sldMkLst>
        <pc:picChg chg="add mod">
          <ac:chgData name="Louise K" userId="34a3254fcf009b53" providerId="LiveId" clId="{98057BFF-C164-4B48-B736-0C108E23D899}" dt="2026-02-26T20:04:31.089" v="19"/>
          <ac:picMkLst>
            <pc:docMk/>
            <pc:sldMk cId="1906021861" sldId="266"/>
            <ac:picMk id="10" creationId="{552081A6-0660-F8F6-3020-F537FF17E73E}"/>
          </ac:picMkLst>
        </pc:picChg>
      </pc:sldChg>
      <pc:sldChg chg="addSp modSp modTransition">
        <pc:chgData name="Louise K" userId="34a3254fcf009b53" providerId="LiveId" clId="{98057BFF-C164-4B48-B736-0C108E23D899}" dt="2026-02-26T20:05:36.645" v="20"/>
        <pc:sldMkLst>
          <pc:docMk/>
          <pc:sldMk cId="870643128" sldId="267"/>
        </pc:sldMkLst>
        <pc:picChg chg="add mod">
          <ac:chgData name="Louise K" userId="34a3254fcf009b53" providerId="LiveId" clId="{98057BFF-C164-4B48-B736-0C108E23D899}" dt="2026-02-26T20:05:36.645" v="20"/>
          <ac:picMkLst>
            <pc:docMk/>
            <pc:sldMk cId="870643128" sldId="267"/>
            <ac:picMk id="11" creationId="{3C8A6A1C-B26F-8A2F-CC35-BEC26B0ED68C}"/>
          </ac:picMkLst>
        </pc:picChg>
      </pc:sldChg>
      <pc:sldChg chg="addSp modSp modTransition">
        <pc:chgData name="Louise K" userId="34a3254fcf009b53" providerId="LiveId" clId="{98057BFF-C164-4B48-B736-0C108E23D899}" dt="2026-02-26T20:07:18.674" v="21"/>
        <pc:sldMkLst>
          <pc:docMk/>
          <pc:sldMk cId="4196891353" sldId="268"/>
        </pc:sldMkLst>
        <pc:picChg chg="add mod">
          <ac:chgData name="Louise K" userId="34a3254fcf009b53" providerId="LiveId" clId="{98057BFF-C164-4B48-B736-0C108E23D899}" dt="2026-02-26T20:07:18.674" v="21"/>
          <ac:picMkLst>
            <pc:docMk/>
            <pc:sldMk cId="4196891353" sldId="268"/>
            <ac:picMk id="8" creationId="{300D42E7-784B-4B06-7423-46E6EE0AB89B}"/>
          </ac:picMkLst>
        </pc:picChg>
      </pc:sldChg>
      <pc:sldChg chg="addSp modSp mod modTransition">
        <pc:chgData name="Louise K" userId="34a3254fcf009b53" providerId="LiveId" clId="{98057BFF-C164-4B48-B736-0C108E23D899}" dt="2026-02-26T20:29:01.280" v="29" actId="1076"/>
        <pc:sldMkLst>
          <pc:docMk/>
          <pc:sldMk cId="3928991468" sldId="269"/>
        </pc:sldMkLst>
        <pc:picChg chg="add mod">
          <ac:chgData name="Louise K" userId="34a3254fcf009b53" providerId="LiveId" clId="{98057BFF-C164-4B48-B736-0C108E23D899}" dt="2026-02-26T20:29:01.280" v="29" actId="1076"/>
          <ac:picMkLst>
            <pc:docMk/>
            <pc:sldMk cId="3928991468" sldId="269"/>
            <ac:picMk id="7" creationId="{E4BDB261-B209-7351-7957-77BA7D678480}"/>
          </ac:picMkLst>
        </pc:picChg>
      </pc:sldChg>
      <pc:sldChg chg="modTransition">
        <pc:chgData name="Louise K" userId="34a3254fcf009b53" providerId="LiveId" clId="{98057BFF-C164-4B48-B736-0C108E23D899}" dt="2026-02-26T19:33:59.868" v="3"/>
        <pc:sldMkLst>
          <pc:docMk/>
          <pc:sldMk cId="784954214" sldId="27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15200D-70AC-4E77-886B-606B4A4DFE2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2ACEF6-5169-45D4-A409-004CDFF555AA}">
      <dgm:prSet/>
      <dgm:spPr/>
      <dgm:t>
        <a:bodyPr/>
        <a:lstStyle/>
        <a:p>
          <a:r>
            <a:rPr lang="en-GB"/>
            <a:t>Population ageing is a significant global and national issue that is reshaping health and social care (Victor, 2018).</a:t>
          </a:r>
          <a:endParaRPr lang="en-US"/>
        </a:p>
      </dgm:t>
    </dgm:pt>
    <dgm:pt modelId="{2578DFDC-8175-43AE-B0B4-D463102042DB}" type="parTrans" cxnId="{87D2F62C-5049-457A-9451-BF10FB788D67}">
      <dgm:prSet/>
      <dgm:spPr/>
      <dgm:t>
        <a:bodyPr/>
        <a:lstStyle/>
        <a:p>
          <a:endParaRPr lang="en-US"/>
        </a:p>
      </dgm:t>
    </dgm:pt>
    <dgm:pt modelId="{E974F124-638C-44D4-A1F9-1773A6E73063}" type="sibTrans" cxnId="{87D2F62C-5049-457A-9451-BF10FB788D67}">
      <dgm:prSet/>
      <dgm:spPr/>
      <dgm:t>
        <a:bodyPr/>
        <a:lstStyle/>
        <a:p>
          <a:endParaRPr lang="en-US"/>
        </a:p>
      </dgm:t>
    </dgm:pt>
    <dgm:pt modelId="{DC628F8B-1E73-4598-B49B-8E22E3D7C95E}">
      <dgm:prSet/>
      <dgm:spPr/>
      <dgm:t>
        <a:bodyPr/>
        <a:lstStyle/>
        <a:p>
          <a:r>
            <a:rPr lang="en-GB"/>
            <a:t>Ageing is the biological, psychological and social changes that occur over time (Marmot, 2020). </a:t>
          </a:r>
          <a:endParaRPr lang="en-US"/>
        </a:p>
      </dgm:t>
    </dgm:pt>
    <dgm:pt modelId="{E24BD4C0-32C6-4C4E-86B6-D35126DD8C8D}" type="parTrans" cxnId="{5D669B20-D3E4-47A3-B23B-8C1FD4F3BAA3}">
      <dgm:prSet/>
      <dgm:spPr/>
      <dgm:t>
        <a:bodyPr/>
        <a:lstStyle/>
        <a:p>
          <a:endParaRPr lang="en-US"/>
        </a:p>
      </dgm:t>
    </dgm:pt>
    <dgm:pt modelId="{A5E0F492-5A8E-4469-9BCE-8079BA4EB7CB}" type="sibTrans" cxnId="{5D669B20-D3E4-47A3-B23B-8C1FD4F3BAA3}">
      <dgm:prSet/>
      <dgm:spPr/>
      <dgm:t>
        <a:bodyPr/>
        <a:lstStyle/>
        <a:p>
          <a:endParaRPr lang="en-US"/>
        </a:p>
      </dgm:t>
    </dgm:pt>
    <dgm:pt modelId="{D3F19426-56A8-4092-8774-78562797BC56}">
      <dgm:prSet/>
      <dgm:spPr/>
      <dgm:t>
        <a:bodyPr/>
        <a:lstStyle/>
        <a:p>
          <a:r>
            <a:rPr lang="en-GB"/>
            <a:t>This presentation critically evaluates the care, empowerment and support needs of older individuals, examining current UK service provisions, relevant theories, the role of technological innovations. </a:t>
          </a:r>
          <a:endParaRPr lang="en-US"/>
        </a:p>
      </dgm:t>
    </dgm:pt>
    <dgm:pt modelId="{3EF14703-B608-4797-90F9-3BCE4F834969}" type="parTrans" cxnId="{C2119D48-21F5-4950-920A-E2D0D789CD27}">
      <dgm:prSet/>
      <dgm:spPr/>
      <dgm:t>
        <a:bodyPr/>
        <a:lstStyle/>
        <a:p>
          <a:endParaRPr lang="en-US"/>
        </a:p>
      </dgm:t>
    </dgm:pt>
    <dgm:pt modelId="{218BB2DE-6FEF-4B5B-B863-E6B0A9DDBEAF}" type="sibTrans" cxnId="{C2119D48-21F5-4950-920A-E2D0D789CD27}">
      <dgm:prSet/>
      <dgm:spPr/>
      <dgm:t>
        <a:bodyPr/>
        <a:lstStyle/>
        <a:p>
          <a:endParaRPr lang="en-US"/>
        </a:p>
      </dgm:t>
    </dgm:pt>
    <dgm:pt modelId="{1C2D711A-9369-4325-A7DA-4FDEFA87BA5B}" type="pres">
      <dgm:prSet presAssocID="{8615200D-70AC-4E77-886B-606B4A4DFE28}" presName="linear" presStyleCnt="0">
        <dgm:presLayoutVars>
          <dgm:animLvl val="lvl"/>
          <dgm:resizeHandles val="exact"/>
        </dgm:presLayoutVars>
      </dgm:prSet>
      <dgm:spPr/>
    </dgm:pt>
    <dgm:pt modelId="{BDBDC7C7-3104-445E-9077-6EF10B880ED1}" type="pres">
      <dgm:prSet presAssocID="{3D2ACEF6-5169-45D4-A409-004CDFF555AA}" presName="parentText" presStyleLbl="node1" presStyleIdx="0" presStyleCnt="3">
        <dgm:presLayoutVars>
          <dgm:chMax val="0"/>
          <dgm:bulletEnabled val="1"/>
        </dgm:presLayoutVars>
      </dgm:prSet>
      <dgm:spPr/>
    </dgm:pt>
    <dgm:pt modelId="{A663967B-F0F7-4A14-9946-589F233584E6}" type="pres">
      <dgm:prSet presAssocID="{E974F124-638C-44D4-A1F9-1773A6E73063}" presName="spacer" presStyleCnt="0"/>
      <dgm:spPr/>
    </dgm:pt>
    <dgm:pt modelId="{0CFA4A06-C2A1-4FE8-96CC-A8B1E80EE002}" type="pres">
      <dgm:prSet presAssocID="{DC628F8B-1E73-4598-B49B-8E22E3D7C95E}" presName="parentText" presStyleLbl="node1" presStyleIdx="1" presStyleCnt="3">
        <dgm:presLayoutVars>
          <dgm:chMax val="0"/>
          <dgm:bulletEnabled val="1"/>
        </dgm:presLayoutVars>
      </dgm:prSet>
      <dgm:spPr/>
    </dgm:pt>
    <dgm:pt modelId="{BE00F914-CB46-4EF5-9ADC-2797B862A157}" type="pres">
      <dgm:prSet presAssocID="{A5E0F492-5A8E-4469-9BCE-8079BA4EB7CB}" presName="spacer" presStyleCnt="0"/>
      <dgm:spPr/>
    </dgm:pt>
    <dgm:pt modelId="{8B994BD8-B256-474C-B754-0FB4457463B0}" type="pres">
      <dgm:prSet presAssocID="{D3F19426-56A8-4092-8774-78562797BC56}" presName="parentText" presStyleLbl="node1" presStyleIdx="2" presStyleCnt="3">
        <dgm:presLayoutVars>
          <dgm:chMax val="0"/>
          <dgm:bulletEnabled val="1"/>
        </dgm:presLayoutVars>
      </dgm:prSet>
      <dgm:spPr/>
    </dgm:pt>
  </dgm:ptLst>
  <dgm:cxnLst>
    <dgm:cxn modelId="{5D669B20-D3E4-47A3-B23B-8C1FD4F3BAA3}" srcId="{8615200D-70AC-4E77-886B-606B4A4DFE28}" destId="{DC628F8B-1E73-4598-B49B-8E22E3D7C95E}" srcOrd="1" destOrd="0" parTransId="{E24BD4C0-32C6-4C4E-86B6-D35126DD8C8D}" sibTransId="{A5E0F492-5A8E-4469-9BCE-8079BA4EB7CB}"/>
    <dgm:cxn modelId="{CAA3C12A-86A6-48FB-A0C8-40666BC24EB1}" type="presOf" srcId="{DC628F8B-1E73-4598-B49B-8E22E3D7C95E}" destId="{0CFA4A06-C2A1-4FE8-96CC-A8B1E80EE002}" srcOrd="0" destOrd="0" presId="urn:microsoft.com/office/officeart/2005/8/layout/vList2"/>
    <dgm:cxn modelId="{87D2F62C-5049-457A-9451-BF10FB788D67}" srcId="{8615200D-70AC-4E77-886B-606B4A4DFE28}" destId="{3D2ACEF6-5169-45D4-A409-004CDFF555AA}" srcOrd="0" destOrd="0" parTransId="{2578DFDC-8175-43AE-B0B4-D463102042DB}" sibTransId="{E974F124-638C-44D4-A1F9-1773A6E73063}"/>
    <dgm:cxn modelId="{C2119D48-21F5-4950-920A-E2D0D789CD27}" srcId="{8615200D-70AC-4E77-886B-606B4A4DFE28}" destId="{D3F19426-56A8-4092-8774-78562797BC56}" srcOrd="2" destOrd="0" parTransId="{3EF14703-B608-4797-90F9-3BCE4F834969}" sibTransId="{218BB2DE-6FEF-4B5B-B863-E6B0A9DDBEAF}"/>
    <dgm:cxn modelId="{F4ACFF85-E73B-4758-BE65-2B0052F893B4}" type="presOf" srcId="{D3F19426-56A8-4092-8774-78562797BC56}" destId="{8B994BD8-B256-474C-B754-0FB4457463B0}" srcOrd="0" destOrd="0" presId="urn:microsoft.com/office/officeart/2005/8/layout/vList2"/>
    <dgm:cxn modelId="{521BCBB8-93DA-4F22-BCBA-A4F956F04276}" type="presOf" srcId="{8615200D-70AC-4E77-886B-606B4A4DFE28}" destId="{1C2D711A-9369-4325-A7DA-4FDEFA87BA5B}" srcOrd="0" destOrd="0" presId="urn:microsoft.com/office/officeart/2005/8/layout/vList2"/>
    <dgm:cxn modelId="{134ED1C8-40B1-4C8A-B71C-7F0FEB333942}" type="presOf" srcId="{3D2ACEF6-5169-45D4-A409-004CDFF555AA}" destId="{BDBDC7C7-3104-445E-9077-6EF10B880ED1}" srcOrd="0" destOrd="0" presId="urn:microsoft.com/office/officeart/2005/8/layout/vList2"/>
    <dgm:cxn modelId="{69E67065-DF3E-404C-A98F-3565763967ED}" type="presParOf" srcId="{1C2D711A-9369-4325-A7DA-4FDEFA87BA5B}" destId="{BDBDC7C7-3104-445E-9077-6EF10B880ED1}" srcOrd="0" destOrd="0" presId="urn:microsoft.com/office/officeart/2005/8/layout/vList2"/>
    <dgm:cxn modelId="{C1B36CE4-A9AF-49F3-8221-D35471871B83}" type="presParOf" srcId="{1C2D711A-9369-4325-A7DA-4FDEFA87BA5B}" destId="{A663967B-F0F7-4A14-9946-589F233584E6}" srcOrd="1" destOrd="0" presId="urn:microsoft.com/office/officeart/2005/8/layout/vList2"/>
    <dgm:cxn modelId="{F76ECC79-B631-426E-A4CC-D7DC412F66F7}" type="presParOf" srcId="{1C2D711A-9369-4325-A7DA-4FDEFA87BA5B}" destId="{0CFA4A06-C2A1-4FE8-96CC-A8B1E80EE002}" srcOrd="2" destOrd="0" presId="urn:microsoft.com/office/officeart/2005/8/layout/vList2"/>
    <dgm:cxn modelId="{ED1D95A7-65BF-4C78-84A9-ECD913AFFBA2}" type="presParOf" srcId="{1C2D711A-9369-4325-A7DA-4FDEFA87BA5B}" destId="{BE00F914-CB46-4EF5-9ADC-2797B862A157}" srcOrd="3" destOrd="0" presId="urn:microsoft.com/office/officeart/2005/8/layout/vList2"/>
    <dgm:cxn modelId="{0E262BFF-7800-45EE-9BE2-4B0D8D625068}" type="presParOf" srcId="{1C2D711A-9369-4325-A7DA-4FDEFA87BA5B}" destId="{8B994BD8-B256-474C-B754-0FB4457463B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448032-0F6E-45C9-B448-2C422650228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E212DEC-4BE5-4D92-B93F-F95FDE9E97ED}">
      <dgm:prSet/>
      <dgm:spPr/>
      <dgm:t>
        <a:bodyPr/>
        <a:lstStyle/>
        <a:p>
          <a:r>
            <a:rPr lang="en-GB"/>
            <a:t>Theories of ageing are used to assist older individuals adapt to later life and are essential for informing care practice. </a:t>
          </a:r>
          <a:endParaRPr lang="en-US"/>
        </a:p>
      </dgm:t>
    </dgm:pt>
    <dgm:pt modelId="{090D5E23-499B-4321-98ED-EE8DF3165658}" type="parTrans" cxnId="{8A6BBC73-ED4E-448F-849A-F066209320D7}">
      <dgm:prSet/>
      <dgm:spPr/>
      <dgm:t>
        <a:bodyPr/>
        <a:lstStyle/>
        <a:p>
          <a:endParaRPr lang="en-US"/>
        </a:p>
      </dgm:t>
    </dgm:pt>
    <dgm:pt modelId="{5282A9AD-1EBE-4958-91B2-83C286491C65}" type="sibTrans" cxnId="{8A6BBC73-ED4E-448F-849A-F066209320D7}">
      <dgm:prSet/>
      <dgm:spPr/>
      <dgm:t>
        <a:bodyPr/>
        <a:lstStyle/>
        <a:p>
          <a:endParaRPr lang="en-US"/>
        </a:p>
      </dgm:t>
    </dgm:pt>
    <dgm:pt modelId="{BAAA4D58-0874-45CC-A40F-5AA45A68C4E0}">
      <dgm:prSet/>
      <dgm:spPr/>
      <dgm:t>
        <a:bodyPr/>
        <a:lstStyle/>
        <a:p>
          <a:r>
            <a:rPr lang="en-GB"/>
            <a:t>The disengagement theory advocate that older adults withdraw social roles as part of the ageing process (Cumming and Henry, 1961). Nevertheless, this theory has been critiqued for encouraging passive approaches to care. </a:t>
          </a:r>
          <a:endParaRPr lang="en-US"/>
        </a:p>
      </dgm:t>
    </dgm:pt>
    <dgm:pt modelId="{A6CC94B7-8A4B-46F9-9AC8-A860F6D4D49F}" type="parTrans" cxnId="{2F459945-50BF-4B9A-B0FD-78ACE8D4CD25}">
      <dgm:prSet/>
      <dgm:spPr/>
      <dgm:t>
        <a:bodyPr/>
        <a:lstStyle/>
        <a:p>
          <a:endParaRPr lang="en-US"/>
        </a:p>
      </dgm:t>
    </dgm:pt>
    <dgm:pt modelId="{9ED28E8F-ECAA-4F9D-88C6-0812CDBBBD05}" type="sibTrans" cxnId="{2F459945-50BF-4B9A-B0FD-78ACE8D4CD25}">
      <dgm:prSet/>
      <dgm:spPr/>
      <dgm:t>
        <a:bodyPr/>
        <a:lstStyle/>
        <a:p>
          <a:endParaRPr lang="en-US"/>
        </a:p>
      </dgm:t>
    </dgm:pt>
    <dgm:pt modelId="{252E975C-990B-4756-968B-38AD84F5AAD4}">
      <dgm:prSet/>
      <dgm:spPr/>
      <dgm:t>
        <a:bodyPr/>
        <a:lstStyle/>
        <a:p>
          <a:r>
            <a:rPr lang="en-GB"/>
            <a:t>Activity theory, on the other hand, suggests that sustaining social interaction enhances wellbeing and life satisfaction (Havighurst, 1961).</a:t>
          </a:r>
          <a:endParaRPr lang="en-US"/>
        </a:p>
      </dgm:t>
    </dgm:pt>
    <dgm:pt modelId="{82CF78A3-0F33-41F1-9F19-D8568CDF4B13}" type="parTrans" cxnId="{44E2362B-64DD-464A-AF8C-4F982A408321}">
      <dgm:prSet/>
      <dgm:spPr/>
      <dgm:t>
        <a:bodyPr/>
        <a:lstStyle/>
        <a:p>
          <a:endParaRPr lang="en-US"/>
        </a:p>
      </dgm:t>
    </dgm:pt>
    <dgm:pt modelId="{E66538F5-6384-4F8E-8315-89A8AF5364AE}" type="sibTrans" cxnId="{44E2362B-64DD-464A-AF8C-4F982A408321}">
      <dgm:prSet/>
      <dgm:spPr/>
      <dgm:t>
        <a:bodyPr/>
        <a:lstStyle/>
        <a:p>
          <a:endParaRPr lang="en-US"/>
        </a:p>
      </dgm:t>
    </dgm:pt>
    <dgm:pt modelId="{6DC04AFA-CF83-4463-BEEA-1D4740E98959}">
      <dgm:prSet/>
      <dgm:spPr/>
      <dgm:t>
        <a:bodyPr/>
        <a:lstStyle/>
        <a:p>
          <a:r>
            <a:rPr lang="en-GB"/>
            <a:t>According to continuity theory, care should complement established routines since older adults keep patterns of identification and behaviour throughout their lives (Atchley, 1989). </a:t>
          </a:r>
          <a:endParaRPr lang="en-US"/>
        </a:p>
      </dgm:t>
    </dgm:pt>
    <dgm:pt modelId="{39000EC4-89B1-4AA7-9132-2FA178F50279}" type="parTrans" cxnId="{2A1164A0-E754-40A7-A80A-FF483FCF49C9}">
      <dgm:prSet/>
      <dgm:spPr/>
      <dgm:t>
        <a:bodyPr/>
        <a:lstStyle/>
        <a:p>
          <a:endParaRPr lang="en-US"/>
        </a:p>
      </dgm:t>
    </dgm:pt>
    <dgm:pt modelId="{C14392E6-F489-4F48-B39A-30CE9979E61B}" type="sibTrans" cxnId="{2A1164A0-E754-40A7-A80A-FF483FCF49C9}">
      <dgm:prSet/>
      <dgm:spPr/>
      <dgm:t>
        <a:bodyPr/>
        <a:lstStyle/>
        <a:p>
          <a:endParaRPr lang="en-US"/>
        </a:p>
      </dgm:t>
    </dgm:pt>
    <dgm:pt modelId="{8827A0B7-D666-4CF1-A889-9D50EECBC6C5}" type="pres">
      <dgm:prSet presAssocID="{95448032-0F6E-45C9-B448-2C422650228E}" presName="linear" presStyleCnt="0">
        <dgm:presLayoutVars>
          <dgm:animLvl val="lvl"/>
          <dgm:resizeHandles val="exact"/>
        </dgm:presLayoutVars>
      </dgm:prSet>
      <dgm:spPr/>
    </dgm:pt>
    <dgm:pt modelId="{A4F05AE3-70A1-4A70-8BBF-90D2187DAA75}" type="pres">
      <dgm:prSet presAssocID="{4E212DEC-4BE5-4D92-B93F-F95FDE9E97ED}" presName="parentText" presStyleLbl="node1" presStyleIdx="0" presStyleCnt="4">
        <dgm:presLayoutVars>
          <dgm:chMax val="0"/>
          <dgm:bulletEnabled val="1"/>
        </dgm:presLayoutVars>
      </dgm:prSet>
      <dgm:spPr/>
    </dgm:pt>
    <dgm:pt modelId="{7DDCB2A6-EB27-42AB-BBE6-40DB466A4DD1}" type="pres">
      <dgm:prSet presAssocID="{5282A9AD-1EBE-4958-91B2-83C286491C65}" presName="spacer" presStyleCnt="0"/>
      <dgm:spPr/>
    </dgm:pt>
    <dgm:pt modelId="{64AAA190-D73A-4059-840E-AAD162244040}" type="pres">
      <dgm:prSet presAssocID="{BAAA4D58-0874-45CC-A40F-5AA45A68C4E0}" presName="parentText" presStyleLbl="node1" presStyleIdx="1" presStyleCnt="4">
        <dgm:presLayoutVars>
          <dgm:chMax val="0"/>
          <dgm:bulletEnabled val="1"/>
        </dgm:presLayoutVars>
      </dgm:prSet>
      <dgm:spPr/>
    </dgm:pt>
    <dgm:pt modelId="{96832115-716E-40A4-9C05-CDC153D79E7D}" type="pres">
      <dgm:prSet presAssocID="{9ED28E8F-ECAA-4F9D-88C6-0812CDBBBD05}" presName="spacer" presStyleCnt="0"/>
      <dgm:spPr/>
    </dgm:pt>
    <dgm:pt modelId="{CD8F86C9-D96E-44F5-AFA1-0ED6B19A8383}" type="pres">
      <dgm:prSet presAssocID="{252E975C-990B-4756-968B-38AD84F5AAD4}" presName="parentText" presStyleLbl="node1" presStyleIdx="2" presStyleCnt="4">
        <dgm:presLayoutVars>
          <dgm:chMax val="0"/>
          <dgm:bulletEnabled val="1"/>
        </dgm:presLayoutVars>
      </dgm:prSet>
      <dgm:spPr/>
    </dgm:pt>
    <dgm:pt modelId="{AB9F2CDC-F070-4BB1-8CFD-6BD1D6B195C5}" type="pres">
      <dgm:prSet presAssocID="{E66538F5-6384-4F8E-8315-89A8AF5364AE}" presName="spacer" presStyleCnt="0"/>
      <dgm:spPr/>
    </dgm:pt>
    <dgm:pt modelId="{1532536A-8544-44D6-A62E-556966BE5E75}" type="pres">
      <dgm:prSet presAssocID="{6DC04AFA-CF83-4463-BEEA-1D4740E98959}" presName="parentText" presStyleLbl="node1" presStyleIdx="3" presStyleCnt="4">
        <dgm:presLayoutVars>
          <dgm:chMax val="0"/>
          <dgm:bulletEnabled val="1"/>
        </dgm:presLayoutVars>
      </dgm:prSet>
      <dgm:spPr/>
    </dgm:pt>
  </dgm:ptLst>
  <dgm:cxnLst>
    <dgm:cxn modelId="{FF2B4210-30C1-49C6-B337-D4D8A1302BB5}" type="presOf" srcId="{4E212DEC-4BE5-4D92-B93F-F95FDE9E97ED}" destId="{A4F05AE3-70A1-4A70-8BBF-90D2187DAA75}" srcOrd="0" destOrd="0" presId="urn:microsoft.com/office/officeart/2005/8/layout/vList2"/>
    <dgm:cxn modelId="{2D24B61B-690D-4BB1-903C-A08C5E493928}" type="presOf" srcId="{6DC04AFA-CF83-4463-BEEA-1D4740E98959}" destId="{1532536A-8544-44D6-A62E-556966BE5E75}" srcOrd="0" destOrd="0" presId="urn:microsoft.com/office/officeart/2005/8/layout/vList2"/>
    <dgm:cxn modelId="{44E2362B-64DD-464A-AF8C-4F982A408321}" srcId="{95448032-0F6E-45C9-B448-2C422650228E}" destId="{252E975C-990B-4756-968B-38AD84F5AAD4}" srcOrd="2" destOrd="0" parTransId="{82CF78A3-0F33-41F1-9F19-D8568CDF4B13}" sibTransId="{E66538F5-6384-4F8E-8315-89A8AF5364AE}"/>
    <dgm:cxn modelId="{2F459945-50BF-4B9A-B0FD-78ACE8D4CD25}" srcId="{95448032-0F6E-45C9-B448-2C422650228E}" destId="{BAAA4D58-0874-45CC-A40F-5AA45A68C4E0}" srcOrd="1" destOrd="0" parTransId="{A6CC94B7-8A4B-46F9-9AC8-A860F6D4D49F}" sibTransId="{9ED28E8F-ECAA-4F9D-88C6-0812CDBBBD05}"/>
    <dgm:cxn modelId="{45F4A653-31E3-4DB0-9321-7C9F3B3D6DA0}" type="presOf" srcId="{95448032-0F6E-45C9-B448-2C422650228E}" destId="{8827A0B7-D666-4CF1-A889-9D50EECBC6C5}" srcOrd="0" destOrd="0" presId="urn:microsoft.com/office/officeart/2005/8/layout/vList2"/>
    <dgm:cxn modelId="{8A6BBC73-ED4E-448F-849A-F066209320D7}" srcId="{95448032-0F6E-45C9-B448-2C422650228E}" destId="{4E212DEC-4BE5-4D92-B93F-F95FDE9E97ED}" srcOrd="0" destOrd="0" parTransId="{090D5E23-499B-4321-98ED-EE8DF3165658}" sibTransId="{5282A9AD-1EBE-4958-91B2-83C286491C65}"/>
    <dgm:cxn modelId="{2A1164A0-E754-40A7-A80A-FF483FCF49C9}" srcId="{95448032-0F6E-45C9-B448-2C422650228E}" destId="{6DC04AFA-CF83-4463-BEEA-1D4740E98959}" srcOrd="3" destOrd="0" parTransId="{39000EC4-89B1-4AA7-9132-2FA178F50279}" sibTransId="{C14392E6-F489-4F48-B39A-30CE9979E61B}"/>
    <dgm:cxn modelId="{2BEA60D1-5326-4712-B1B5-896D405B68C4}" type="presOf" srcId="{252E975C-990B-4756-968B-38AD84F5AAD4}" destId="{CD8F86C9-D96E-44F5-AFA1-0ED6B19A8383}" srcOrd="0" destOrd="0" presId="urn:microsoft.com/office/officeart/2005/8/layout/vList2"/>
    <dgm:cxn modelId="{34B58AF0-AF90-4EC2-A846-482AFE95F840}" type="presOf" srcId="{BAAA4D58-0874-45CC-A40F-5AA45A68C4E0}" destId="{64AAA190-D73A-4059-840E-AAD162244040}" srcOrd="0" destOrd="0" presId="urn:microsoft.com/office/officeart/2005/8/layout/vList2"/>
    <dgm:cxn modelId="{3A9E79CB-FD19-47CF-B9C3-786995E57F93}" type="presParOf" srcId="{8827A0B7-D666-4CF1-A889-9D50EECBC6C5}" destId="{A4F05AE3-70A1-4A70-8BBF-90D2187DAA75}" srcOrd="0" destOrd="0" presId="urn:microsoft.com/office/officeart/2005/8/layout/vList2"/>
    <dgm:cxn modelId="{98E8E149-EC7E-4FB8-962A-F7A1275788AB}" type="presParOf" srcId="{8827A0B7-D666-4CF1-A889-9D50EECBC6C5}" destId="{7DDCB2A6-EB27-42AB-BBE6-40DB466A4DD1}" srcOrd="1" destOrd="0" presId="urn:microsoft.com/office/officeart/2005/8/layout/vList2"/>
    <dgm:cxn modelId="{616B50A1-E06A-4A12-8307-5D61E93E6769}" type="presParOf" srcId="{8827A0B7-D666-4CF1-A889-9D50EECBC6C5}" destId="{64AAA190-D73A-4059-840E-AAD162244040}" srcOrd="2" destOrd="0" presId="urn:microsoft.com/office/officeart/2005/8/layout/vList2"/>
    <dgm:cxn modelId="{71F63C70-C048-4B29-AF49-28E2809CF8B4}" type="presParOf" srcId="{8827A0B7-D666-4CF1-A889-9D50EECBC6C5}" destId="{96832115-716E-40A4-9C05-CDC153D79E7D}" srcOrd="3" destOrd="0" presId="urn:microsoft.com/office/officeart/2005/8/layout/vList2"/>
    <dgm:cxn modelId="{54D8A5FE-B8CD-4331-876B-B92739D7EEE2}" type="presParOf" srcId="{8827A0B7-D666-4CF1-A889-9D50EECBC6C5}" destId="{CD8F86C9-D96E-44F5-AFA1-0ED6B19A8383}" srcOrd="4" destOrd="0" presId="urn:microsoft.com/office/officeart/2005/8/layout/vList2"/>
    <dgm:cxn modelId="{83DF5199-F880-4F0F-91EE-33B0DB0C6B96}" type="presParOf" srcId="{8827A0B7-D666-4CF1-A889-9D50EECBC6C5}" destId="{AB9F2CDC-F070-4BB1-8CFD-6BD1D6B195C5}" srcOrd="5" destOrd="0" presId="urn:microsoft.com/office/officeart/2005/8/layout/vList2"/>
    <dgm:cxn modelId="{0E76C3AF-5AF3-42A6-8ECE-B11A55898842}" type="presParOf" srcId="{8827A0B7-D666-4CF1-A889-9D50EECBC6C5}" destId="{1532536A-8544-44D6-A62E-556966BE5E75}"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900366-381C-4C1D-BFFE-5CC16AA14729}"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29826129-25FF-420B-ABF0-5438D3069CA6}">
      <dgm:prSet/>
      <dgm:spPr/>
      <dgm:t>
        <a:bodyPr/>
        <a:lstStyle/>
        <a:p>
          <a:pPr>
            <a:defRPr cap="all"/>
          </a:pPr>
          <a:r>
            <a:rPr lang="en-GB" b="0" dirty="0">
              <a:solidFill>
                <a:schemeClr val="bg1"/>
              </a:solidFill>
            </a:rPr>
            <a:t>Technological advancements have advantages, but they can have drawbacks. Many older adults find it difficult to use digital systems efficiently due to hurdles to digital literacy.</a:t>
          </a:r>
          <a:endParaRPr lang="en-US" b="0" dirty="0">
            <a:solidFill>
              <a:schemeClr val="bg1"/>
            </a:solidFill>
          </a:endParaRPr>
        </a:p>
      </dgm:t>
    </dgm:pt>
    <dgm:pt modelId="{BBDEB215-E23D-4E8F-BBA4-AD2505A47340}" type="parTrans" cxnId="{994D03B7-7969-4F10-AE09-41695331300E}">
      <dgm:prSet/>
      <dgm:spPr/>
      <dgm:t>
        <a:bodyPr/>
        <a:lstStyle/>
        <a:p>
          <a:endParaRPr lang="en-US"/>
        </a:p>
      </dgm:t>
    </dgm:pt>
    <dgm:pt modelId="{B305492C-19B6-4CBD-B0AB-FA4A18CE3786}" type="sibTrans" cxnId="{994D03B7-7969-4F10-AE09-41695331300E}">
      <dgm:prSet phldrT="01"/>
      <dgm:spPr/>
      <dgm:t>
        <a:bodyPr/>
        <a:lstStyle/>
        <a:p>
          <a:r>
            <a:rPr lang="en-US"/>
            <a:t>01</a:t>
          </a:r>
        </a:p>
      </dgm:t>
    </dgm:pt>
    <dgm:pt modelId="{3EC3C094-B9A6-4ACC-A8D7-3B9F4F0D93B5}">
      <dgm:prSet/>
      <dgm:spPr/>
      <dgm:t>
        <a:bodyPr/>
        <a:lstStyle/>
        <a:p>
          <a:pPr>
            <a:defRPr cap="all"/>
          </a:pPr>
          <a:r>
            <a:rPr lang="en-GB" dirty="0"/>
            <a:t>Widespread adoption is also constrained by concerns about cost and accessibility (Age UK, 2023). </a:t>
          </a:r>
          <a:endParaRPr lang="en-US" dirty="0"/>
        </a:p>
      </dgm:t>
    </dgm:pt>
    <dgm:pt modelId="{273EEC41-CCE1-4102-84BB-8D53ABD56E49}" type="parTrans" cxnId="{9E2FD0B2-EAA2-4E6D-882B-09E62B47A0F1}">
      <dgm:prSet/>
      <dgm:spPr/>
      <dgm:t>
        <a:bodyPr/>
        <a:lstStyle/>
        <a:p>
          <a:endParaRPr lang="en-US"/>
        </a:p>
      </dgm:t>
    </dgm:pt>
    <dgm:pt modelId="{05FBFAA7-D127-418D-B95A-AD1326A03774}" type="sibTrans" cxnId="{9E2FD0B2-EAA2-4E6D-882B-09E62B47A0F1}">
      <dgm:prSet phldrT="02"/>
      <dgm:spPr/>
      <dgm:t>
        <a:bodyPr/>
        <a:lstStyle/>
        <a:p>
          <a:r>
            <a:rPr lang="en-US"/>
            <a:t>02</a:t>
          </a:r>
        </a:p>
      </dgm:t>
    </dgm:pt>
    <dgm:pt modelId="{5F7BB8F7-3E15-4369-B8C8-98A75ACB3C70}">
      <dgm:prSet/>
      <dgm:spPr/>
      <dgm:t>
        <a:bodyPr/>
        <a:lstStyle/>
        <a:p>
          <a:pPr>
            <a:defRPr cap="all"/>
          </a:pPr>
          <a:r>
            <a:rPr lang="en-GB"/>
            <a:t>The Social Care Institute for Excellence draws attention to ethical concerns relating to privacy, consent and data security when implementing monitoring technologies (SCIE, 2022). </a:t>
          </a:r>
          <a:endParaRPr lang="en-US"/>
        </a:p>
      </dgm:t>
    </dgm:pt>
    <dgm:pt modelId="{1FDE2893-1F6F-4362-9D9F-316E931931FC}" type="parTrans" cxnId="{01280C11-60DD-424E-AE43-71FBF6DCE336}">
      <dgm:prSet/>
      <dgm:spPr/>
      <dgm:t>
        <a:bodyPr/>
        <a:lstStyle/>
        <a:p>
          <a:endParaRPr lang="en-US"/>
        </a:p>
      </dgm:t>
    </dgm:pt>
    <dgm:pt modelId="{1F769CDD-BD54-4E9D-B0BF-7F5DF4396769}" type="sibTrans" cxnId="{01280C11-60DD-424E-AE43-71FBF6DCE336}">
      <dgm:prSet phldrT="03"/>
      <dgm:spPr/>
      <dgm:t>
        <a:bodyPr/>
        <a:lstStyle/>
        <a:p>
          <a:r>
            <a:rPr lang="en-US"/>
            <a:t>03</a:t>
          </a:r>
        </a:p>
      </dgm:t>
    </dgm:pt>
    <dgm:pt modelId="{AE082DE1-46FC-4FEA-96A7-2A2CF6030EF1}">
      <dgm:prSet/>
      <dgm:spPr/>
      <dgm:t>
        <a:bodyPr/>
        <a:lstStyle/>
        <a:p>
          <a:pPr>
            <a:defRPr cap="all"/>
          </a:pPr>
          <a:r>
            <a:rPr lang="en-GB"/>
            <a:t>Therefore, technology should complement rather than replace human care. </a:t>
          </a:r>
          <a:endParaRPr lang="en-US"/>
        </a:p>
      </dgm:t>
    </dgm:pt>
    <dgm:pt modelId="{D86E1A06-ECFE-424C-8928-A886EEDBC673}" type="parTrans" cxnId="{97F40A4C-B72F-4097-BA33-AE66F6DF6016}">
      <dgm:prSet/>
      <dgm:spPr/>
      <dgm:t>
        <a:bodyPr/>
        <a:lstStyle/>
        <a:p>
          <a:endParaRPr lang="en-US"/>
        </a:p>
      </dgm:t>
    </dgm:pt>
    <dgm:pt modelId="{F099B463-E578-4F86-A21A-773995075FF5}" type="sibTrans" cxnId="{97F40A4C-B72F-4097-BA33-AE66F6DF6016}">
      <dgm:prSet phldrT="04"/>
      <dgm:spPr/>
      <dgm:t>
        <a:bodyPr/>
        <a:lstStyle/>
        <a:p>
          <a:r>
            <a:rPr lang="en-US"/>
            <a:t>04</a:t>
          </a:r>
        </a:p>
      </dgm:t>
    </dgm:pt>
    <dgm:pt modelId="{6D26ACF0-6601-4361-877D-276B52F4A7B0}" type="pres">
      <dgm:prSet presAssocID="{F9900366-381C-4C1D-BFFE-5CC16AA14729}" presName="Name0" presStyleCnt="0">
        <dgm:presLayoutVars>
          <dgm:animLvl val="lvl"/>
          <dgm:resizeHandles val="exact"/>
        </dgm:presLayoutVars>
      </dgm:prSet>
      <dgm:spPr/>
    </dgm:pt>
    <dgm:pt modelId="{ADC1172D-6BDE-4D04-8BD3-B201418EACD1}" type="pres">
      <dgm:prSet presAssocID="{29826129-25FF-420B-ABF0-5438D3069CA6}" presName="compositeNode" presStyleCnt="0">
        <dgm:presLayoutVars>
          <dgm:bulletEnabled val="1"/>
        </dgm:presLayoutVars>
      </dgm:prSet>
      <dgm:spPr/>
    </dgm:pt>
    <dgm:pt modelId="{B1026654-9EF7-435C-BB9B-42AAD330EE8E}" type="pres">
      <dgm:prSet presAssocID="{29826129-25FF-420B-ABF0-5438D3069CA6}" presName="bgRect" presStyleLbl="alignNode1" presStyleIdx="0" presStyleCnt="4"/>
      <dgm:spPr/>
    </dgm:pt>
    <dgm:pt modelId="{DB98F3D6-3DAC-4AE8-9B11-8E7A2FBAE2A1}" type="pres">
      <dgm:prSet presAssocID="{B305492C-19B6-4CBD-B0AB-FA4A18CE3786}" presName="sibTransNodeRect" presStyleLbl="alignNode1" presStyleIdx="0" presStyleCnt="4">
        <dgm:presLayoutVars>
          <dgm:chMax val="0"/>
          <dgm:bulletEnabled val="1"/>
        </dgm:presLayoutVars>
      </dgm:prSet>
      <dgm:spPr/>
    </dgm:pt>
    <dgm:pt modelId="{97CE351D-4CB1-4CFC-8A07-F915B460FF6A}" type="pres">
      <dgm:prSet presAssocID="{29826129-25FF-420B-ABF0-5438D3069CA6}" presName="nodeRect" presStyleLbl="alignNode1" presStyleIdx="0" presStyleCnt="4">
        <dgm:presLayoutVars>
          <dgm:bulletEnabled val="1"/>
        </dgm:presLayoutVars>
      </dgm:prSet>
      <dgm:spPr/>
    </dgm:pt>
    <dgm:pt modelId="{11AB49CA-4FB5-47C2-80CB-E8836FC76B3D}" type="pres">
      <dgm:prSet presAssocID="{B305492C-19B6-4CBD-B0AB-FA4A18CE3786}" presName="sibTrans" presStyleCnt="0"/>
      <dgm:spPr/>
    </dgm:pt>
    <dgm:pt modelId="{44D331EA-0857-4A85-9B3A-78060717D8A7}" type="pres">
      <dgm:prSet presAssocID="{3EC3C094-B9A6-4ACC-A8D7-3B9F4F0D93B5}" presName="compositeNode" presStyleCnt="0">
        <dgm:presLayoutVars>
          <dgm:bulletEnabled val="1"/>
        </dgm:presLayoutVars>
      </dgm:prSet>
      <dgm:spPr/>
    </dgm:pt>
    <dgm:pt modelId="{6F461D7E-CDFD-4F96-ADF1-1F31B2B6DB3C}" type="pres">
      <dgm:prSet presAssocID="{3EC3C094-B9A6-4ACC-A8D7-3B9F4F0D93B5}" presName="bgRect" presStyleLbl="alignNode1" presStyleIdx="1" presStyleCnt="4"/>
      <dgm:spPr/>
    </dgm:pt>
    <dgm:pt modelId="{9E6E525B-A380-45D9-96D5-D0EE16E33906}" type="pres">
      <dgm:prSet presAssocID="{05FBFAA7-D127-418D-B95A-AD1326A03774}" presName="sibTransNodeRect" presStyleLbl="alignNode1" presStyleIdx="1" presStyleCnt="4">
        <dgm:presLayoutVars>
          <dgm:chMax val="0"/>
          <dgm:bulletEnabled val="1"/>
        </dgm:presLayoutVars>
      </dgm:prSet>
      <dgm:spPr/>
    </dgm:pt>
    <dgm:pt modelId="{F0BBB4BA-EBB8-4CC4-80BC-6CC32E785D8E}" type="pres">
      <dgm:prSet presAssocID="{3EC3C094-B9A6-4ACC-A8D7-3B9F4F0D93B5}" presName="nodeRect" presStyleLbl="alignNode1" presStyleIdx="1" presStyleCnt="4">
        <dgm:presLayoutVars>
          <dgm:bulletEnabled val="1"/>
        </dgm:presLayoutVars>
      </dgm:prSet>
      <dgm:spPr/>
    </dgm:pt>
    <dgm:pt modelId="{27426561-929C-4094-B9B3-D2ABB353379A}" type="pres">
      <dgm:prSet presAssocID="{05FBFAA7-D127-418D-B95A-AD1326A03774}" presName="sibTrans" presStyleCnt="0"/>
      <dgm:spPr/>
    </dgm:pt>
    <dgm:pt modelId="{74E6B46C-2C5F-49E4-9961-C9BFB5497588}" type="pres">
      <dgm:prSet presAssocID="{5F7BB8F7-3E15-4369-B8C8-98A75ACB3C70}" presName="compositeNode" presStyleCnt="0">
        <dgm:presLayoutVars>
          <dgm:bulletEnabled val="1"/>
        </dgm:presLayoutVars>
      </dgm:prSet>
      <dgm:spPr/>
    </dgm:pt>
    <dgm:pt modelId="{68A5F2FF-F13D-4C7E-B605-3586542A4741}" type="pres">
      <dgm:prSet presAssocID="{5F7BB8F7-3E15-4369-B8C8-98A75ACB3C70}" presName="bgRect" presStyleLbl="alignNode1" presStyleIdx="2" presStyleCnt="4"/>
      <dgm:spPr/>
    </dgm:pt>
    <dgm:pt modelId="{E05EB7D7-13E8-4CB2-814A-6C9A2595F473}" type="pres">
      <dgm:prSet presAssocID="{1F769CDD-BD54-4E9D-B0BF-7F5DF4396769}" presName="sibTransNodeRect" presStyleLbl="alignNode1" presStyleIdx="2" presStyleCnt="4">
        <dgm:presLayoutVars>
          <dgm:chMax val="0"/>
          <dgm:bulletEnabled val="1"/>
        </dgm:presLayoutVars>
      </dgm:prSet>
      <dgm:spPr/>
    </dgm:pt>
    <dgm:pt modelId="{1CF886A7-CD8E-403A-8F80-3D25FAF0ACEC}" type="pres">
      <dgm:prSet presAssocID="{5F7BB8F7-3E15-4369-B8C8-98A75ACB3C70}" presName="nodeRect" presStyleLbl="alignNode1" presStyleIdx="2" presStyleCnt="4">
        <dgm:presLayoutVars>
          <dgm:bulletEnabled val="1"/>
        </dgm:presLayoutVars>
      </dgm:prSet>
      <dgm:spPr/>
    </dgm:pt>
    <dgm:pt modelId="{4F8EC610-58B7-4790-B5AF-B5CEE0434C2E}" type="pres">
      <dgm:prSet presAssocID="{1F769CDD-BD54-4E9D-B0BF-7F5DF4396769}" presName="sibTrans" presStyleCnt="0"/>
      <dgm:spPr/>
    </dgm:pt>
    <dgm:pt modelId="{EBA832C2-9397-4527-A180-E99974868101}" type="pres">
      <dgm:prSet presAssocID="{AE082DE1-46FC-4FEA-96A7-2A2CF6030EF1}" presName="compositeNode" presStyleCnt="0">
        <dgm:presLayoutVars>
          <dgm:bulletEnabled val="1"/>
        </dgm:presLayoutVars>
      </dgm:prSet>
      <dgm:spPr/>
    </dgm:pt>
    <dgm:pt modelId="{EE3874A8-B5FD-4533-9CE1-690695AA286A}" type="pres">
      <dgm:prSet presAssocID="{AE082DE1-46FC-4FEA-96A7-2A2CF6030EF1}" presName="bgRect" presStyleLbl="alignNode1" presStyleIdx="3" presStyleCnt="4"/>
      <dgm:spPr/>
    </dgm:pt>
    <dgm:pt modelId="{722E3951-EFA1-42AD-9660-0EA818FF6CEB}" type="pres">
      <dgm:prSet presAssocID="{F099B463-E578-4F86-A21A-773995075FF5}" presName="sibTransNodeRect" presStyleLbl="alignNode1" presStyleIdx="3" presStyleCnt="4">
        <dgm:presLayoutVars>
          <dgm:chMax val="0"/>
          <dgm:bulletEnabled val="1"/>
        </dgm:presLayoutVars>
      </dgm:prSet>
      <dgm:spPr/>
    </dgm:pt>
    <dgm:pt modelId="{91A5ED7E-D985-4AF0-A2FD-61D6E8A27FCF}" type="pres">
      <dgm:prSet presAssocID="{AE082DE1-46FC-4FEA-96A7-2A2CF6030EF1}" presName="nodeRect" presStyleLbl="alignNode1" presStyleIdx="3" presStyleCnt="4">
        <dgm:presLayoutVars>
          <dgm:bulletEnabled val="1"/>
        </dgm:presLayoutVars>
      </dgm:prSet>
      <dgm:spPr/>
    </dgm:pt>
  </dgm:ptLst>
  <dgm:cxnLst>
    <dgm:cxn modelId="{8A5D5D0B-CEC2-4633-BF10-0C37799B035E}" type="presOf" srcId="{05FBFAA7-D127-418D-B95A-AD1326A03774}" destId="{9E6E525B-A380-45D9-96D5-D0EE16E33906}" srcOrd="0" destOrd="0" presId="urn:microsoft.com/office/officeart/2016/7/layout/LinearBlockProcessNumbered"/>
    <dgm:cxn modelId="{00538D0C-A506-4D13-A6CE-0E94D60473ED}" type="presOf" srcId="{29826129-25FF-420B-ABF0-5438D3069CA6}" destId="{97CE351D-4CB1-4CFC-8A07-F915B460FF6A}" srcOrd="1" destOrd="0" presId="urn:microsoft.com/office/officeart/2016/7/layout/LinearBlockProcessNumbered"/>
    <dgm:cxn modelId="{01280C11-60DD-424E-AE43-71FBF6DCE336}" srcId="{F9900366-381C-4C1D-BFFE-5CC16AA14729}" destId="{5F7BB8F7-3E15-4369-B8C8-98A75ACB3C70}" srcOrd="2" destOrd="0" parTransId="{1FDE2893-1F6F-4362-9D9F-316E931931FC}" sibTransId="{1F769CDD-BD54-4E9D-B0BF-7F5DF4396769}"/>
    <dgm:cxn modelId="{8F1E0C19-54CC-4006-892E-C21D933C5EB3}" type="presOf" srcId="{5F7BB8F7-3E15-4369-B8C8-98A75ACB3C70}" destId="{1CF886A7-CD8E-403A-8F80-3D25FAF0ACEC}" srcOrd="1" destOrd="0" presId="urn:microsoft.com/office/officeart/2016/7/layout/LinearBlockProcessNumbered"/>
    <dgm:cxn modelId="{76DFC91E-D1E1-44AC-AF48-7183D9BD1C18}" type="presOf" srcId="{F099B463-E578-4F86-A21A-773995075FF5}" destId="{722E3951-EFA1-42AD-9660-0EA818FF6CEB}" srcOrd="0" destOrd="0" presId="urn:microsoft.com/office/officeart/2016/7/layout/LinearBlockProcessNumbered"/>
    <dgm:cxn modelId="{05C1FC1E-D2E0-4B86-90B0-92013756D4E9}" type="presOf" srcId="{AE082DE1-46FC-4FEA-96A7-2A2CF6030EF1}" destId="{91A5ED7E-D985-4AF0-A2FD-61D6E8A27FCF}" srcOrd="1" destOrd="0" presId="urn:microsoft.com/office/officeart/2016/7/layout/LinearBlockProcessNumbered"/>
    <dgm:cxn modelId="{8FDADD68-469A-4009-A897-3C83925D1532}" type="presOf" srcId="{F9900366-381C-4C1D-BFFE-5CC16AA14729}" destId="{6D26ACF0-6601-4361-877D-276B52F4A7B0}" srcOrd="0" destOrd="0" presId="urn:microsoft.com/office/officeart/2016/7/layout/LinearBlockProcessNumbered"/>
    <dgm:cxn modelId="{97F40A4C-B72F-4097-BA33-AE66F6DF6016}" srcId="{F9900366-381C-4C1D-BFFE-5CC16AA14729}" destId="{AE082DE1-46FC-4FEA-96A7-2A2CF6030EF1}" srcOrd="3" destOrd="0" parTransId="{D86E1A06-ECFE-424C-8928-A886EEDBC673}" sibTransId="{F099B463-E578-4F86-A21A-773995075FF5}"/>
    <dgm:cxn modelId="{D5928852-132A-49AF-B956-09F97B0639A6}" type="presOf" srcId="{3EC3C094-B9A6-4ACC-A8D7-3B9F4F0D93B5}" destId="{F0BBB4BA-EBB8-4CC4-80BC-6CC32E785D8E}" srcOrd="1" destOrd="0" presId="urn:microsoft.com/office/officeart/2016/7/layout/LinearBlockProcessNumbered"/>
    <dgm:cxn modelId="{181FF883-31F8-4017-A4E2-962A29CF57FF}" type="presOf" srcId="{1F769CDD-BD54-4E9D-B0BF-7F5DF4396769}" destId="{E05EB7D7-13E8-4CB2-814A-6C9A2595F473}" srcOrd="0" destOrd="0" presId="urn:microsoft.com/office/officeart/2016/7/layout/LinearBlockProcessNumbered"/>
    <dgm:cxn modelId="{E6659E86-43E9-4A21-9210-7CD7EB04E618}" type="presOf" srcId="{3EC3C094-B9A6-4ACC-A8D7-3B9F4F0D93B5}" destId="{6F461D7E-CDFD-4F96-ADF1-1F31B2B6DB3C}" srcOrd="0" destOrd="0" presId="urn:microsoft.com/office/officeart/2016/7/layout/LinearBlockProcessNumbered"/>
    <dgm:cxn modelId="{9D94BC91-CDD9-4187-BC05-473DC55A8B5F}" type="presOf" srcId="{B305492C-19B6-4CBD-B0AB-FA4A18CE3786}" destId="{DB98F3D6-3DAC-4AE8-9B11-8E7A2FBAE2A1}" srcOrd="0" destOrd="0" presId="urn:microsoft.com/office/officeart/2016/7/layout/LinearBlockProcessNumbered"/>
    <dgm:cxn modelId="{B13E809D-DDEE-490C-9F8F-7EDD921720E9}" type="presOf" srcId="{5F7BB8F7-3E15-4369-B8C8-98A75ACB3C70}" destId="{68A5F2FF-F13D-4C7E-B605-3586542A4741}" srcOrd="0" destOrd="0" presId="urn:microsoft.com/office/officeart/2016/7/layout/LinearBlockProcessNumbered"/>
    <dgm:cxn modelId="{9C46879F-D896-4F63-A6E9-FBFB47DB262D}" type="presOf" srcId="{29826129-25FF-420B-ABF0-5438D3069CA6}" destId="{B1026654-9EF7-435C-BB9B-42AAD330EE8E}" srcOrd="0" destOrd="0" presId="urn:microsoft.com/office/officeart/2016/7/layout/LinearBlockProcessNumbered"/>
    <dgm:cxn modelId="{9E2FD0B2-EAA2-4E6D-882B-09E62B47A0F1}" srcId="{F9900366-381C-4C1D-BFFE-5CC16AA14729}" destId="{3EC3C094-B9A6-4ACC-A8D7-3B9F4F0D93B5}" srcOrd="1" destOrd="0" parTransId="{273EEC41-CCE1-4102-84BB-8D53ABD56E49}" sibTransId="{05FBFAA7-D127-418D-B95A-AD1326A03774}"/>
    <dgm:cxn modelId="{994D03B7-7969-4F10-AE09-41695331300E}" srcId="{F9900366-381C-4C1D-BFFE-5CC16AA14729}" destId="{29826129-25FF-420B-ABF0-5438D3069CA6}" srcOrd="0" destOrd="0" parTransId="{BBDEB215-E23D-4E8F-BBA4-AD2505A47340}" sibTransId="{B305492C-19B6-4CBD-B0AB-FA4A18CE3786}"/>
    <dgm:cxn modelId="{DA974BF9-45EE-4EE3-8C0B-44897A77FB89}" type="presOf" srcId="{AE082DE1-46FC-4FEA-96A7-2A2CF6030EF1}" destId="{EE3874A8-B5FD-4533-9CE1-690695AA286A}" srcOrd="0" destOrd="0" presId="urn:microsoft.com/office/officeart/2016/7/layout/LinearBlockProcessNumbered"/>
    <dgm:cxn modelId="{751BFF5C-2EF2-4DC6-92E2-F4CE478CA262}" type="presParOf" srcId="{6D26ACF0-6601-4361-877D-276B52F4A7B0}" destId="{ADC1172D-6BDE-4D04-8BD3-B201418EACD1}" srcOrd="0" destOrd="0" presId="urn:microsoft.com/office/officeart/2016/7/layout/LinearBlockProcessNumbered"/>
    <dgm:cxn modelId="{D62C80CF-09E0-41A3-A0AB-F3B8CD78E67E}" type="presParOf" srcId="{ADC1172D-6BDE-4D04-8BD3-B201418EACD1}" destId="{B1026654-9EF7-435C-BB9B-42AAD330EE8E}" srcOrd="0" destOrd="0" presId="urn:microsoft.com/office/officeart/2016/7/layout/LinearBlockProcessNumbered"/>
    <dgm:cxn modelId="{B7BD2C1C-8E9E-4214-AB6D-B18E971579EC}" type="presParOf" srcId="{ADC1172D-6BDE-4D04-8BD3-B201418EACD1}" destId="{DB98F3D6-3DAC-4AE8-9B11-8E7A2FBAE2A1}" srcOrd="1" destOrd="0" presId="urn:microsoft.com/office/officeart/2016/7/layout/LinearBlockProcessNumbered"/>
    <dgm:cxn modelId="{D9F87F6C-B90E-40AE-A146-A17B4D13B142}" type="presParOf" srcId="{ADC1172D-6BDE-4D04-8BD3-B201418EACD1}" destId="{97CE351D-4CB1-4CFC-8A07-F915B460FF6A}" srcOrd="2" destOrd="0" presId="urn:microsoft.com/office/officeart/2016/7/layout/LinearBlockProcessNumbered"/>
    <dgm:cxn modelId="{F80167F0-EB3E-4D4D-96A4-4F45C76F44CB}" type="presParOf" srcId="{6D26ACF0-6601-4361-877D-276B52F4A7B0}" destId="{11AB49CA-4FB5-47C2-80CB-E8836FC76B3D}" srcOrd="1" destOrd="0" presId="urn:microsoft.com/office/officeart/2016/7/layout/LinearBlockProcessNumbered"/>
    <dgm:cxn modelId="{724B359F-9A51-4E78-A8F7-015E5D2F26C0}" type="presParOf" srcId="{6D26ACF0-6601-4361-877D-276B52F4A7B0}" destId="{44D331EA-0857-4A85-9B3A-78060717D8A7}" srcOrd="2" destOrd="0" presId="urn:microsoft.com/office/officeart/2016/7/layout/LinearBlockProcessNumbered"/>
    <dgm:cxn modelId="{D35ACF0A-7C9E-49C1-8907-D1D9DC3DD6D5}" type="presParOf" srcId="{44D331EA-0857-4A85-9B3A-78060717D8A7}" destId="{6F461D7E-CDFD-4F96-ADF1-1F31B2B6DB3C}" srcOrd="0" destOrd="0" presId="urn:microsoft.com/office/officeart/2016/7/layout/LinearBlockProcessNumbered"/>
    <dgm:cxn modelId="{32DCD043-B233-49E4-B734-9A46F187BC21}" type="presParOf" srcId="{44D331EA-0857-4A85-9B3A-78060717D8A7}" destId="{9E6E525B-A380-45D9-96D5-D0EE16E33906}" srcOrd="1" destOrd="0" presId="urn:microsoft.com/office/officeart/2016/7/layout/LinearBlockProcessNumbered"/>
    <dgm:cxn modelId="{560AA59A-EFB1-4CC3-AD95-A0CFED4A89AF}" type="presParOf" srcId="{44D331EA-0857-4A85-9B3A-78060717D8A7}" destId="{F0BBB4BA-EBB8-4CC4-80BC-6CC32E785D8E}" srcOrd="2" destOrd="0" presId="urn:microsoft.com/office/officeart/2016/7/layout/LinearBlockProcessNumbered"/>
    <dgm:cxn modelId="{5FB2833F-F3CB-4501-93F6-FE7BFC161D01}" type="presParOf" srcId="{6D26ACF0-6601-4361-877D-276B52F4A7B0}" destId="{27426561-929C-4094-B9B3-D2ABB353379A}" srcOrd="3" destOrd="0" presId="urn:microsoft.com/office/officeart/2016/7/layout/LinearBlockProcessNumbered"/>
    <dgm:cxn modelId="{09037944-D422-47FB-A76D-35BCA03D5425}" type="presParOf" srcId="{6D26ACF0-6601-4361-877D-276B52F4A7B0}" destId="{74E6B46C-2C5F-49E4-9961-C9BFB5497588}" srcOrd="4" destOrd="0" presId="urn:microsoft.com/office/officeart/2016/7/layout/LinearBlockProcessNumbered"/>
    <dgm:cxn modelId="{A6DBE32C-4416-4040-8C6F-C9F300093614}" type="presParOf" srcId="{74E6B46C-2C5F-49E4-9961-C9BFB5497588}" destId="{68A5F2FF-F13D-4C7E-B605-3586542A4741}" srcOrd="0" destOrd="0" presId="urn:microsoft.com/office/officeart/2016/7/layout/LinearBlockProcessNumbered"/>
    <dgm:cxn modelId="{0F157D97-AB4B-4829-BDAF-39788D268A62}" type="presParOf" srcId="{74E6B46C-2C5F-49E4-9961-C9BFB5497588}" destId="{E05EB7D7-13E8-4CB2-814A-6C9A2595F473}" srcOrd="1" destOrd="0" presId="urn:microsoft.com/office/officeart/2016/7/layout/LinearBlockProcessNumbered"/>
    <dgm:cxn modelId="{7BAD509D-A3DF-49D2-B2BF-CEAB190600BE}" type="presParOf" srcId="{74E6B46C-2C5F-49E4-9961-C9BFB5497588}" destId="{1CF886A7-CD8E-403A-8F80-3D25FAF0ACEC}" srcOrd="2" destOrd="0" presId="urn:microsoft.com/office/officeart/2016/7/layout/LinearBlockProcessNumbered"/>
    <dgm:cxn modelId="{691ABBA8-1FD5-4518-B0A2-C33A8D6AB04E}" type="presParOf" srcId="{6D26ACF0-6601-4361-877D-276B52F4A7B0}" destId="{4F8EC610-58B7-4790-B5AF-B5CEE0434C2E}" srcOrd="5" destOrd="0" presId="urn:microsoft.com/office/officeart/2016/7/layout/LinearBlockProcessNumbered"/>
    <dgm:cxn modelId="{D3604599-1516-4E12-9DCC-3A09195EA2E7}" type="presParOf" srcId="{6D26ACF0-6601-4361-877D-276B52F4A7B0}" destId="{EBA832C2-9397-4527-A180-E99974868101}" srcOrd="6" destOrd="0" presId="urn:microsoft.com/office/officeart/2016/7/layout/LinearBlockProcessNumbered"/>
    <dgm:cxn modelId="{0B78423A-0FDC-4ED0-88E1-CFEB54A5A8BB}" type="presParOf" srcId="{EBA832C2-9397-4527-A180-E99974868101}" destId="{EE3874A8-B5FD-4533-9CE1-690695AA286A}" srcOrd="0" destOrd="0" presId="urn:microsoft.com/office/officeart/2016/7/layout/LinearBlockProcessNumbered"/>
    <dgm:cxn modelId="{D36E69C4-5ED1-444D-84D4-2EF0BF4BF225}" type="presParOf" srcId="{EBA832C2-9397-4527-A180-E99974868101}" destId="{722E3951-EFA1-42AD-9660-0EA818FF6CEB}" srcOrd="1" destOrd="0" presId="urn:microsoft.com/office/officeart/2016/7/layout/LinearBlockProcessNumbered"/>
    <dgm:cxn modelId="{73A54171-2926-4297-B69B-EE7E875BC081}" type="presParOf" srcId="{EBA832C2-9397-4527-A180-E99974868101}" destId="{91A5ED7E-D985-4AF0-A2FD-61D6E8A27FCF}"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811984-E5AB-4FC2-9845-1CA9FD4C9205}"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7AD6EEC2-6163-4F3D-B31F-8933467C7D1C}">
      <dgm:prSet/>
      <dgm:spPr/>
      <dgm:t>
        <a:bodyPr/>
        <a:lstStyle/>
        <a:p>
          <a:r>
            <a:rPr lang="en-GB"/>
            <a:t>Increased funding for community-based care and preventative measures is necessary to improve services for older adults. </a:t>
          </a:r>
          <a:endParaRPr lang="en-US"/>
        </a:p>
      </dgm:t>
    </dgm:pt>
    <dgm:pt modelId="{DBD6AE30-51C8-4663-92B1-39ABD5386F8D}" type="parTrans" cxnId="{82035CBA-BC69-4EBC-ABB9-E9FA4DBCF764}">
      <dgm:prSet/>
      <dgm:spPr/>
      <dgm:t>
        <a:bodyPr/>
        <a:lstStyle/>
        <a:p>
          <a:endParaRPr lang="en-US"/>
        </a:p>
      </dgm:t>
    </dgm:pt>
    <dgm:pt modelId="{F86D396B-177F-4428-957B-97CF25A4BB11}" type="sibTrans" cxnId="{82035CBA-BC69-4EBC-ABB9-E9FA4DBCF764}">
      <dgm:prSet/>
      <dgm:spPr/>
      <dgm:t>
        <a:bodyPr/>
        <a:lstStyle/>
        <a:p>
          <a:endParaRPr lang="en-US"/>
        </a:p>
      </dgm:t>
    </dgm:pt>
    <dgm:pt modelId="{6A04F12D-6C7B-4684-AD47-0236BFBD1E92}">
      <dgm:prSet/>
      <dgm:spPr/>
      <dgm:t>
        <a:bodyPr/>
        <a:lstStyle/>
        <a:p>
          <a:r>
            <a:rPr lang="en-GB"/>
            <a:t>Programs for digital inclusion should be expanded to reduce inequalities in access to technological healthcare services (Age UK, 2023). </a:t>
          </a:r>
          <a:endParaRPr lang="en-US"/>
        </a:p>
      </dgm:t>
    </dgm:pt>
    <dgm:pt modelId="{C6815C92-6989-4E55-BC5B-1CC17A2149FB}" type="parTrans" cxnId="{9A3E4365-1224-40E3-BBB9-67B67EB1F14E}">
      <dgm:prSet/>
      <dgm:spPr/>
      <dgm:t>
        <a:bodyPr/>
        <a:lstStyle/>
        <a:p>
          <a:endParaRPr lang="en-US"/>
        </a:p>
      </dgm:t>
    </dgm:pt>
    <dgm:pt modelId="{205E139A-EE1D-47E2-819D-5185083553E3}" type="sibTrans" cxnId="{9A3E4365-1224-40E3-BBB9-67B67EB1F14E}">
      <dgm:prSet/>
      <dgm:spPr/>
      <dgm:t>
        <a:bodyPr/>
        <a:lstStyle/>
        <a:p>
          <a:endParaRPr lang="en-US"/>
        </a:p>
      </dgm:t>
    </dgm:pt>
    <dgm:pt modelId="{CE7E03CE-6035-4268-BEAD-E7FD16078341}">
      <dgm:prSet/>
      <dgm:spPr/>
      <dgm:t>
        <a:bodyPr/>
        <a:lstStyle/>
        <a:p>
          <a:r>
            <a:rPr lang="en-GB"/>
            <a:t>To enhance cooperation between social and healthcare professionals, integrated care systems should be reinforced. To guarantee that older adults maintain their autonomy and choice, person centred care approaches must continue to be at the forefront of service design (Department of Health and Social, 2014).</a:t>
          </a:r>
          <a:endParaRPr lang="en-US"/>
        </a:p>
      </dgm:t>
    </dgm:pt>
    <dgm:pt modelId="{53728FD9-6EC4-4124-A6AF-35997D398C7B}" type="parTrans" cxnId="{64C56AA2-0CB7-4FE5-B4CB-11591A34587A}">
      <dgm:prSet/>
      <dgm:spPr/>
      <dgm:t>
        <a:bodyPr/>
        <a:lstStyle/>
        <a:p>
          <a:endParaRPr lang="en-US"/>
        </a:p>
      </dgm:t>
    </dgm:pt>
    <dgm:pt modelId="{0AA766B4-075A-443D-AA57-0AA56270AF2D}" type="sibTrans" cxnId="{64C56AA2-0CB7-4FE5-B4CB-11591A34587A}">
      <dgm:prSet/>
      <dgm:spPr/>
      <dgm:t>
        <a:bodyPr/>
        <a:lstStyle/>
        <a:p>
          <a:endParaRPr lang="en-US"/>
        </a:p>
      </dgm:t>
    </dgm:pt>
    <dgm:pt modelId="{2F892D44-C5E3-4AB6-B725-110AC4EAEE17}" type="pres">
      <dgm:prSet presAssocID="{9A811984-E5AB-4FC2-9845-1CA9FD4C9205}" presName="Name0" presStyleCnt="0">
        <dgm:presLayoutVars>
          <dgm:dir/>
          <dgm:resizeHandles val="exact"/>
        </dgm:presLayoutVars>
      </dgm:prSet>
      <dgm:spPr/>
    </dgm:pt>
    <dgm:pt modelId="{47C2BC8D-BEEB-476F-BB9F-C8CA8E9B2DF5}" type="pres">
      <dgm:prSet presAssocID="{7AD6EEC2-6163-4F3D-B31F-8933467C7D1C}" presName="node" presStyleLbl="node1" presStyleIdx="0" presStyleCnt="3">
        <dgm:presLayoutVars>
          <dgm:bulletEnabled val="1"/>
        </dgm:presLayoutVars>
      </dgm:prSet>
      <dgm:spPr/>
    </dgm:pt>
    <dgm:pt modelId="{E7CA1304-6004-420F-8EEB-5D4545E09062}" type="pres">
      <dgm:prSet presAssocID="{F86D396B-177F-4428-957B-97CF25A4BB11}" presName="sibTrans" presStyleLbl="sibTrans2D1" presStyleIdx="0" presStyleCnt="2"/>
      <dgm:spPr/>
    </dgm:pt>
    <dgm:pt modelId="{B187E63A-10C8-4BFD-B94A-43BCBC72A487}" type="pres">
      <dgm:prSet presAssocID="{F86D396B-177F-4428-957B-97CF25A4BB11}" presName="connectorText" presStyleLbl="sibTrans2D1" presStyleIdx="0" presStyleCnt="2"/>
      <dgm:spPr/>
    </dgm:pt>
    <dgm:pt modelId="{DBBB37E0-998D-4E72-A83F-0EA76EB4B6E6}" type="pres">
      <dgm:prSet presAssocID="{6A04F12D-6C7B-4684-AD47-0236BFBD1E92}" presName="node" presStyleLbl="node1" presStyleIdx="1" presStyleCnt="3">
        <dgm:presLayoutVars>
          <dgm:bulletEnabled val="1"/>
        </dgm:presLayoutVars>
      </dgm:prSet>
      <dgm:spPr/>
    </dgm:pt>
    <dgm:pt modelId="{A8F7AE76-6AF9-4F87-B848-19A1A2A011DD}" type="pres">
      <dgm:prSet presAssocID="{205E139A-EE1D-47E2-819D-5185083553E3}" presName="sibTrans" presStyleLbl="sibTrans2D1" presStyleIdx="1" presStyleCnt="2"/>
      <dgm:spPr/>
    </dgm:pt>
    <dgm:pt modelId="{815EDABE-D904-4753-B958-4BD918E5FCC9}" type="pres">
      <dgm:prSet presAssocID="{205E139A-EE1D-47E2-819D-5185083553E3}" presName="connectorText" presStyleLbl="sibTrans2D1" presStyleIdx="1" presStyleCnt="2"/>
      <dgm:spPr/>
    </dgm:pt>
    <dgm:pt modelId="{2704F343-98E8-4F82-B532-28D767AEB3BB}" type="pres">
      <dgm:prSet presAssocID="{CE7E03CE-6035-4268-BEAD-E7FD16078341}" presName="node" presStyleLbl="node1" presStyleIdx="2" presStyleCnt="3">
        <dgm:presLayoutVars>
          <dgm:bulletEnabled val="1"/>
        </dgm:presLayoutVars>
      </dgm:prSet>
      <dgm:spPr/>
    </dgm:pt>
  </dgm:ptLst>
  <dgm:cxnLst>
    <dgm:cxn modelId="{7D2AF517-CAA3-45A9-9299-CE34F1FBDAE2}" type="presOf" srcId="{205E139A-EE1D-47E2-819D-5185083553E3}" destId="{A8F7AE76-6AF9-4F87-B848-19A1A2A011DD}" srcOrd="0" destOrd="0" presId="urn:microsoft.com/office/officeart/2005/8/layout/process1"/>
    <dgm:cxn modelId="{0B9AE73E-5928-4CBF-915F-87D844ADC6A9}" type="presOf" srcId="{F86D396B-177F-4428-957B-97CF25A4BB11}" destId="{B187E63A-10C8-4BFD-B94A-43BCBC72A487}" srcOrd="1" destOrd="0" presId="urn:microsoft.com/office/officeart/2005/8/layout/process1"/>
    <dgm:cxn modelId="{9A3E4365-1224-40E3-BBB9-67B67EB1F14E}" srcId="{9A811984-E5AB-4FC2-9845-1CA9FD4C9205}" destId="{6A04F12D-6C7B-4684-AD47-0236BFBD1E92}" srcOrd="1" destOrd="0" parTransId="{C6815C92-6989-4E55-BC5B-1CC17A2149FB}" sibTransId="{205E139A-EE1D-47E2-819D-5185083553E3}"/>
    <dgm:cxn modelId="{F081D770-3F57-4AAB-9FD0-A81401F2076E}" type="presOf" srcId="{6A04F12D-6C7B-4684-AD47-0236BFBD1E92}" destId="{DBBB37E0-998D-4E72-A83F-0EA76EB4B6E6}" srcOrd="0" destOrd="0" presId="urn:microsoft.com/office/officeart/2005/8/layout/process1"/>
    <dgm:cxn modelId="{4774C257-4E4D-4924-B0EF-3B2FDE0CF1F4}" type="presOf" srcId="{9A811984-E5AB-4FC2-9845-1CA9FD4C9205}" destId="{2F892D44-C5E3-4AB6-B725-110AC4EAEE17}" srcOrd="0" destOrd="0" presId="urn:microsoft.com/office/officeart/2005/8/layout/process1"/>
    <dgm:cxn modelId="{74AA8184-5024-497C-8BBE-5723CB2A9711}" type="presOf" srcId="{7AD6EEC2-6163-4F3D-B31F-8933467C7D1C}" destId="{47C2BC8D-BEEB-476F-BB9F-C8CA8E9B2DF5}" srcOrd="0" destOrd="0" presId="urn:microsoft.com/office/officeart/2005/8/layout/process1"/>
    <dgm:cxn modelId="{64C56AA2-0CB7-4FE5-B4CB-11591A34587A}" srcId="{9A811984-E5AB-4FC2-9845-1CA9FD4C9205}" destId="{CE7E03CE-6035-4268-BEAD-E7FD16078341}" srcOrd="2" destOrd="0" parTransId="{53728FD9-6EC4-4124-A6AF-35997D398C7B}" sibTransId="{0AA766B4-075A-443D-AA57-0AA56270AF2D}"/>
    <dgm:cxn modelId="{82035CBA-BC69-4EBC-ABB9-E9FA4DBCF764}" srcId="{9A811984-E5AB-4FC2-9845-1CA9FD4C9205}" destId="{7AD6EEC2-6163-4F3D-B31F-8933467C7D1C}" srcOrd="0" destOrd="0" parTransId="{DBD6AE30-51C8-4663-92B1-39ABD5386F8D}" sibTransId="{F86D396B-177F-4428-957B-97CF25A4BB11}"/>
    <dgm:cxn modelId="{0DF60EBD-02C0-47E9-AD65-0429BB8AEFF8}" type="presOf" srcId="{F86D396B-177F-4428-957B-97CF25A4BB11}" destId="{E7CA1304-6004-420F-8EEB-5D4545E09062}" srcOrd="0" destOrd="0" presId="urn:microsoft.com/office/officeart/2005/8/layout/process1"/>
    <dgm:cxn modelId="{A52D39E3-209D-4E59-9F4C-C2E8EFEF616B}" type="presOf" srcId="{CE7E03CE-6035-4268-BEAD-E7FD16078341}" destId="{2704F343-98E8-4F82-B532-28D767AEB3BB}" srcOrd="0" destOrd="0" presId="urn:microsoft.com/office/officeart/2005/8/layout/process1"/>
    <dgm:cxn modelId="{65F34CEA-F773-4CAA-BF85-4BDFDC559275}" type="presOf" srcId="{205E139A-EE1D-47E2-819D-5185083553E3}" destId="{815EDABE-D904-4753-B958-4BD918E5FCC9}" srcOrd="1" destOrd="0" presId="urn:microsoft.com/office/officeart/2005/8/layout/process1"/>
    <dgm:cxn modelId="{5C77717E-653A-4B10-BB3B-4616FAD9AC9F}" type="presParOf" srcId="{2F892D44-C5E3-4AB6-B725-110AC4EAEE17}" destId="{47C2BC8D-BEEB-476F-BB9F-C8CA8E9B2DF5}" srcOrd="0" destOrd="0" presId="urn:microsoft.com/office/officeart/2005/8/layout/process1"/>
    <dgm:cxn modelId="{5351F971-96C4-4AF7-808D-E209E88E104B}" type="presParOf" srcId="{2F892D44-C5E3-4AB6-B725-110AC4EAEE17}" destId="{E7CA1304-6004-420F-8EEB-5D4545E09062}" srcOrd="1" destOrd="0" presId="urn:microsoft.com/office/officeart/2005/8/layout/process1"/>
    <dgm:cxn modelId="{45CC4696-78C1-4F9A-A59B-0878A0C61C70}" type="presParOf" srcId="{E7CA1304-6004-420F-8EEB-5D4545E09062}" destId="{B187E63A-10C8-4BFD-B94A-43BCBC72A487}" srcOrd="0" destOrd="0" presId="urn:microsoft.com/office/officeart/2005/8/layout/process1"/>
    <dgm:cxn modelId="{B431620F-A216-4939-852E-99BD918A195A}" type="presParOf" srcId="{2F892D44-C5E3-4AB6-B725-110AC4EAEE17}" destId="{DBBB37E0-998D-4E72-A83F-0EA76EB4B6E6}" srcOrd="2" destOrd="0" presId="urn:microsoft.com/office/officeart/2005/8/layout/process1"/>
    <dgm:cxn modelId="{BFF0BADF-4903-4E52-B065-774ED96D56FC}" type="presParOf" srcId="{2F892D44-C5E3-4AB6-B725-110AC4EAEE17}" destId="{A8F7AE76-6AF9-4F87-B848-19A1A2A011DD}" srcOrd="3" destOrd="0" presId="urn:microsoft.com/office/officeart/2005/8/layout/process1"/>
    <dgm:cxn modelId="{B4318599-B08F-4EB8-91CE-22AF321CD12B}" type="presParOf" srcId="{A8F7AE76-6AF9-4F87-B848-19A1A2A011DD}" destId="{815EDABE-D904-4753-B958-4BD918E5FCC9}" srcOrd="0" destOrd="0" presId="urn:microsoft.com/office/officeart/2005/8/layout/process1"/>
    <dgm:cxn modelId="{C7560B7D-E560-488F-9923-E6978546C150}" type="presParOf" srcId="{2F892D44-C5E3-4AB6-B725-110AC4EAEE17}" destId="{2704F343-98E8-4F82-B532-28D767AEB3BB}"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DC7C7-3104-445E-9077-6EF10B880ED1}">
      <dsp:nvSpPr>
        <dsp:cNvPr id="0" name=""/>
        <dsp:cNvSpPr/>
      </dsp:nvSpPr>
      <dsp:spPr>
        <a:xfrm>
          <a:off x="0" y="563944"/>
          <a:ext cx="6651253" cy="136714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Population ageing is a significant global and national issue that is reshaping health and social care (Victor, 2018).</a:t>
          </a:r>
          <a:endParaRPr lang="en-US" sz="1900" kern="1200"/>
        </a:p>
      </dsp:txBody>
      <dsp:txXfrm>
        <a:off x="66738" y="630682"/>
        <a:ext cx="6517777" cy="1233668"/>
      </dsp:txXfrm>
    </dsp:sp>
    <dsp:sp modelId="{0CFA4A06-C2A1-4FE8-96CC-A8B1E80EE002}">
      <dsp:nvSpPr>
        <dsp:cNvPr id="0" name=""/>
        <dsp:cNvSpPr/>
      </dsp:nvSpPr>
      <dsp:spPr>
        <a:xfrm>
          <a:off x="0" y="1985809"/>
          <a:ext cx="6651253" cy="1367144"/>
        </a:xfrm>
        <a:prstGeom prst="roundRect">
          <a:avLst/>
        </a:prstGeom>
        <a:solidFill>
          <a:schemeClr val="accent2">
            <a:hueOff val="-3544877"/>
            <a:satOff val="175"/>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Ageing is the biological, psychological and social changes that occur over time (Marmot, 2020). </a:t>
          </a:r>
          <a:endParaRPr lang="en-US" sz="1900" kern="1200"/>
        </a:p>
      </dsp:txBody>
      <dsp:txXfrm>
        <a:off x="66738" y="2052547"/>
        <a:ext cx="6517777" cy="1233668"/>
      </dsp:txXfrm>
    </dsp:sp>
    <dsp:sp modelId="{8B994BD8-B256-474C-B754-0FB4457463B0}">
      <dsp:nvSpPr>
        <dsp:cNvPr id="0" name=""/>
        <dsp:cNvSpPr/>
      </dsp:nvSpPr>
      <dsp:spPr>
        <a:xfrm>
          <a:off x="0" y="3407674"/>
          <a:ext cx="6651253" cy="1367144"/>
        </a:xfrm>
        <a:prstGeom prst="roundRect">
          <a:avLst/>
        </a:prstGeom>
        <a:solidFill>
          <a:schemeClr val="accent2">
            <a:hueOff val="-7089753"/>
            <a:satOff val="35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This presentation critically evaluates the care, empowerment and support needs of older individuals, examining current UK service provisions, relevant theories, the role of technological innovations. </a:t>
          </a:r>
          <a:endParaRPr lang="en-US" sz="1900" kern="1200"/>
        </a:p>
      </dsp:txBody>
      <dsp:txXfrm>
        <a:off x="66738" y="3474412"/>
        <a:ext cx="6517777" cy="12336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05AE3-70A1-4A70-8BBF-90D2187DAA75}">
      <dsp:nvSpPr>
        <dsp:cNvPr id="0" name=""/>
        <dsp:cNvSpPr/>
      </dsp:nvSpPr>
      <dsp:spPr>
        <a:xfrm>
          <a:off x="0" y="186765"/>
          <a:ext cx="6651253" cy="120458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Theories of ageing are used to assist older individuals adapt to later life and are essential for informing care practice. </a:t>
          </a:r>
          <a:endParaRPr lang="en-US" sz="1700" kern="1200"/>
        </a:p>
      </dsp:txBody>
      <dsp:txXfrm>
        <a:off x="58803" y="245568"/>
        <a:ext cx="6533647" cy="1086982"/>
      </dsp:txXfrm>
    </dsp:sp>
    <dsp:sp modelId="{64AAA190-D73A-4059-840E-AAD162244040}">
      <dsp:nvSpPr>
        <dsp:cNvPr id="0" name=""/>
        <dsp:cNvSpPr/>
      </dsp:nvSpPr>
      <dsp:spPr>
        <a:xfrm>
          <a:off x="0" y="1440313"/>
          <a:ext cx="6651253" cy="1204588"/>
        </a:xfrm>
        <a:prstGeom prst="roundRect">
          <a:avLst/>
        </a:prstGeom>
        <a:solidFill>
          <a:schemeClr val="accent5">
            <a:hueOff val="-2622630"/>
            <a:satOff val="7079"/>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disengagement theory advocate that older adults withdraw social roles as part of the ageing process (Cumming and Henry, 1961). Nevertheless, this theory has been critiqued for encouraging passive approaches to care. </a:t>
          </a:r>
          <a:endParaRPr lang="en-US" sz="1700" kern="1200"/>
        </a:p>
      </dsp:txBody>
      <dsp:txXfrm>
        <a:off x="58803" y="1499116"/>
        <a:ext cx="6533647" cy="1086982"/>
      </dsp:txXfrm>
    </dsp:sp>
    <dsp:sp modelId="{CD8F86C9-D96E-44F5-AFA1-0ED6B19A8383}">
      <dsp:nvSpPr>
        <dsp:cNvPr id="0" name=""/>
        <dsp:cNvSpPr/>
      </dsp:nvSpPr>
      <dsp:spPr>
        <a:xfrm>
          <a:off x="0" y="2693862"/>
          <a:ext cx="6651253" cy="1204588"/>
        </a:xfrm>
        <a:prstGeom prst="roundRect">
          <a:avLst/>
        </a:prstGeom>
        <a:solidFill>
          <a:schemeClr val="accent5">
            <a:hueOff val="-5245261"/>
            <a:satOff val="14157"/>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Activity theory, on the other hand, suggests that sustaining social interaction enhances wellbeing and life satisfaction (Havighurst, 1961).</a:t>
          </a:r>
          <a:endParaRPr lang="en-US" sz="1700" kern="1200"/>
        </a:p>
      </dsp:txBody>
      <dsp:txXfrm>
        <a:off x="58803" y="2752665"/>
        <a:ext cx="6533647" cy="1086982"/>
      </dsp:txXfrm>
    </dsp:sp>
    <dsp:sp modelId="{1532536A-8544-44D6-A62E-556966BE5E75}">
      <dsp:nvSpPr>
        <dsp:cNvPr id="0" name=""/>
        <dsp:cNvSpPr/>
      </dsp:nvSpPr>
      <dsp:spPr>
        <a:xfrm>
          <a:off x="0" y="3947410"/>
          <a:ext cx="6651253" cy="1204588"/>
        </a:xfrm>
        <a:prstGeom prst="roundRect">
          <a:avLst/>
        </a:prstGeom>
        <a:solidFill>
          <a:schemeClr val="accent5">
            <a:hueOff val="-7867891"/>
            <a:satOff val="21236"/>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According to continuity theory, care should complement established routines since older adults keep patterns of identification and behaviour throughout their lives (Atchley, 1989). </a:t>
          </a:r>
          <a:endParaRPr lang="en-US" sz="1700" kern="1200"/>
        </a:p>
      </dsp:txBody>
      <dsp:txXfrm>
        <a:off x="58803" y="4006213"/>
        <a:ext cx="6533647" cy="10869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26654-9EF7-435C-BB9B-42AAD330EE8E}">
      <dsp:nvSpPr>
        <dsp:cNvPr id="0" name=""/>
        <dsp:cNvSpPr/>
      </dsp:nvSpPr>
      <dsp:spPr>
        <a:xfrm>
          <a:off x="205" y="592420"/>
          <a:ext cx="2479997" cy="297599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488950">
            <a:lnSpc>
              <a:spcPct val="90000"/>
            </a:lnSpc>
            <a:spcBef>
              <a:spcPct val="0"/>
            </a:spcBef>
            <a:spcAft>
              <a:spcPct val="35000"/>
            </a:spcAft>
            <a:buNone/>
            <a:defRPr cap="all"/>
          </a:pPr>
          <a:r>
            <a:rPr lang="en-GB" sz="1100" b="0" kern="1200" dirty="0">
              <a:solidFill>
                <a:schemeClr val="bg1"/>
              </a:solidFill>
            </a:rPr>
            <a:t>Technological advancements have advantages, but they can have drawbacks. Many older adults find it difficult to use digital systems efficiently due to hurdles to digital literacy.</a:t>
          </a:r>
          <a:endParaRPr lang="en-US" sz="1100" b="0" kern="1200" dirty="0">
            <a:solidFill>
              <a:schemeClr val="bg1"/>
            </a:solidFill>
          </a:endParaRPr>
        </a:p>
      </dsp:txBody>
      <dsp:txXfrm>
        <a:off x="205" y="1782818"/>
        <a:ext cx="2479997" cy="1785598"/>
      </dsp:txXfrm>
    </dsp:sp>
    <dsp:sp modelId="{DB98F3D6-3DAC-4AE8-9B11-8E7A2FBAE2A1}">
      <dsp:nvSpPr>
        <dsp:cNvPr id="0" name=""/>
        <dsp:cNvSpPr/>
      </dsp:nvSpPr>
      <dsp:spPr>
        <a:xfrm>
          <a:off x="205" y="59242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01</a:t>
          </a:r>
        </a:p>
      </dsp:txBody>
      <dsp:txXfrm>
        <a:off x="205" y="592420"/>
        <a:ext cx="2479997" cy="1190398"/>
      </dsp:txXfrm>
    </dsp:sp>
    <dsp:sp modelId="{6F461D7E-CDFD-4F96-ADF1-1F31B2B6DB3C}">
      <dsp:nvSpPr>
        <dsp:cNvPr id="0" name=""/>
        <dsp:cNvSpPr/>
      </dsp:nvSpPr>
      <dsp:spPr>
        <a:xfrm>
          <a:off x="2678602" y="592420"/>
          <a:ext cx="2479997" cy="2975996"/>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488950">
            <a:lnSpc>
              <a:spcPct val="90000"/>
            </a:lnSpc>
            <a:spcBef>
              <a:spcPct val="0"/>
            </a:spcBef>
            <a:spcAft>
              <a:spcPct val="35000"/>
            </a:spcAft>
            <a:buNone/>
            <a:defRPr cap="all"/>
          </a:pPr>
          <a:r>
            <a:rPr lang="en-GB" sz="1100" kern="1200" dirty="0"/>
            <a:t>Widespread adoption is also constrained by concerns about cost and accessibility (Age UK, 2023). </a:t>
          </a:r>
          <a:endParaRPr lang="en-US" sz="1100" kern="1200" dirty="0"/>
        </a:p>
      </dsp:txBody>
      <dsp:txXfrm>
        <a:off x="2678602" y="1782818"/>
        <a:ext cx="2479997" cy="1785598"/>
      </dsp:txXfrm>
    </dsp:sp>
    <dsp:sp modelId="{9E6E525B-A380-45D9-96D5-D0EE16E33906}">
      <dsp:nvSpPr>
        <dsp:cNvPr id="0" name=""/>
        <dsp:cNvSpPr/>
      </dsp:nvSpPr>
      <dsp:spPr>
        <a:xfrm>
          <a:off x="2678602" y="59242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678602" y="592420"/>
        <a:ext cx="2479997" cy="1190398"/>
      </dsp:txXfrm>
    </dsp:sp>
    <dsp:sp modelId="{68A5F2FF-F13D-4C7E-B605-3586542A4741}">
      <dsp:nvSpPr>
        <dsp:cNvPr id="0" name=""/>
        <dsp:cNvSpPr/>
      </dsp:nvSpPr>
      <dsp:spPr>
        <a:xfrm>
          <a:off x="5356999" y="592420"/>
          <a:ext cx="2479997" cy="2975996"/>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488950">
            <a:lnSpc>
              <a:spcPct val="90000"/>
            </a:lnSpc>
            <a:spcBef>
              <a:spcPct val="0"/>
            </a:spcBef>
            <a:spcAft>
              <a:spcPct val="35000"/>
            </a:spcAft>
            <a:buNone/>
            <a:defRPr cap="all"/>
          </a:pPr>
          <a:r>
            <a:rPr lang="en-GB" sz="1100" kern="1200"/>
            <a:t>The Social Care Institute for Excellence draws attention to ethical concerns relating to privacy, consent and data security when implementing monitoring technologies (SCIE, 2022). </a:t>
          </a:r>
          <a:endParaRPr lang="en-US" sz="1100" kern="1200"/>
        </a:p>
      </dsp:txBody>
      <dsp:txXfrm>
        <a:off x="5356999" y="1782818"/>
        <a:ext cx="2479997" cy="1785598"/>
      </dsp:txXfrm>
    </dsp:sp>
    <dsp:sp modelId="{E05EB7D7-13E8-4CB2-814A-6C9A2595F473}">
      <dsp:nvSpPr>
        <dsp:cNvPr id="0" name=""/>
        <dsp:cNvSpPr/>
      </dsp:nvSpPr>
      <dsp:spPr>
        <a:xfrm>
          <a:off x="5356999" y="59242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356999" y="592420"/>
        <a:ext cx="2479997" cy="1190398"/>
      </dsp:txXfrm>
    </dsp:sp>
    <dsp:sp modelId="{EE3874A8-B5FD-4533-9CE1-690695AA286A}">
      <dsp:nvSpPr>
        <dsp:cNvPr id="0" name=""/>
        <dsp:cNvSpPr/>
      </dsp:nvSpPr>
      <dsp:spPr>
        <a:xfrm>
          <a:off x="8035397" y="592420"/>
          <a:ext cx="2479997" cy="297599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488950">
            <a:lnSpc>
              <a:spcPct val="90000"/>
            </a:lnSpc>
            <a:spcBef>
              <a:spcPct val="0"/>
            </a:spcBef>
            <a:spcAft>
              <a:spcPct val="35000"/>
            </a:spcAft>
            <a:buNone/>
            <a:defRPr cap="all"/>
          </a:pPr>
          <a:r>
            <a:rPr lang="en-GB" sz="1100" kern="1200"/>
            <a:t>Therefore, technology should complement rather than replace human care. </a:t>
          </a:r>
          <a:endParaRPr lang="en-US" sz="1100" kern="1200"/>
        </a:p>
      </dsp:txBody>
      <dsp:txXfrm>
        <a:off x="8035397" y="1782818"/>
        <a:ext cx="2479997" cy="1785598"/>
      </dsp:txXfrm>
    </dsp:sp>
    <dsp:sp modelId="{722E3951-EFA1-42AD-9660-0EA818FF6CEB}">
      <dsp:nvSpPr>
        <dsp:cNvPr id="0" name=""/>
        <dsp:cNvSpPr/>
      </dsp:nvSpPr>
      <dsp:spPr>
        <a:xfrm>
          <a:off x="8035397" y="59242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8035397" y="592420"/>
        <a:ext cx="2479997" cy="11903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2BC8D-BEEB-476F-BB9F-C8CA8E9B2DF5}">
      <dsp:nvSpPr>
        <dsp:cNvPr id="0" name=""/>
        <dsp:cNvSpPr/>
      </dsp:nvSpPr>
      <dsp:spPr>
        <a:xfrm>
          <a:off x="9242" y="358235"/>
          <a:ext cx="2762398" cy="344436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Increased funding for community-based care and preventative measures is necessary to improve services for older adults. </a:t>
          </a:r>
          <a:endParaRPr lang="en-US" sz="1600" kern="1200"/>
        </a:p>
      </dsp:txBody>
      <dsp:txXfrm>
        <a:off x="90150" y="439143"/>
        <a:ext cx="2600582" cy="3282550"/>
      </dsp:txXfrm>
    </dsp:sp>
    <dsp:sp modelId="{E7CA1304-6004-420F-8EEB-5D4545E09062}">
      <dsp:nvSpPr>
        <dsp:cNvPr id="0" name=""/>
        <dsp:cNvSpPr/>
      </dsp:nvSpPr>
      <dsp:spPr>
        <a:xfrm>
          <a:off x="3047880" y="1737881"/>
          <a:ext cx="585628" cy="68507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047880" y="1874896"/>
        <a:ext cx="409940" cy="411044"/>
      </dsp:txXfrm>
    </dsp:sp>
    <dsp:sp modelId="{DBBB37E0-998D-4E72-A83F-0EA76EB4B6E6}">
      <dsp:nvSpPr>
        <dsp:cNvPr id="0" name=""/>
        <dsp:cNvSpPr/>
      </dsp:nvSpPr>
      <dsp:spPr>
        <a:xfrm>
          <a:off x="3876600" y="358235"/>
          <a:ext cx="2762398" cy="3444366"/>
        </a:xfrm>
        <a:prstGeom prst="roundRect">
          <a:avLst>
            <a:gd name="adj" fmla="val 10000"/>
          </a:avLst>
        </a:prstGeom>
        <a:solidFill>
          <a:schemeClr val="accent5">
            <a:hueOff val="-3933945"/>
            <a:satOff val="10618"/>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Programs for digital inclusion should be expanded to reduce inequalities in access to technological healthcare services (Age UK, 2023). </a:t>
          </a:r>
          <a:endParaRPr lang="en-US" sz="1600" kern="1200"/>
        </a:p>
      </dsp:txBody>
      <dsp:txXfrm>
        <a:off x="3957508" y="439143"/>
        <a:ext cx="2600582" cy="3282550"/>
      </dsp:txXfrm>
    </dsp:sp>
    <dsp:sp modelId="{A8F7AE76-6AF9-4F87-B848-19A1A2A011DD}">
      <dsp:nvSpPr>
        <dsp:cNvPr id="0" name=""/>
        <dsp:cNvSpPr/>
      </dsp:nvSpPr>
      <dsp:spPr>
        <a:xfrm>
          <a:off x="6915239" y="1737881"/>
          <a:ext cx="585628" cy="685074"/>
        </a:xfrm>
        <a:prstGeom prst="rightArrow">
          <a:avLst>
            <a:gd name="adj1" fmla="val 60000"/>
            <a:gd name="adj2" fmla="val 50000"/>
          </a:avLst>
        </a:prstGeom>
        <a:solidFill>
          <a:schemeClr val="accent5">
            <a:hueOff val="-7867891"/>
            <a:satOff val="21236"/>
            <a:lumOff val="2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915239" y="1874896"/>
        <a:ext cx="409940" cy="411044"/>
      </dsp:txXfrm>
    </dsp:sp>
    <dsp:sp modelId="{2704F343-98E8-4F82-B532-28D767AEB3BB}">
      <dsp:nvSpPr>
        <dsp:cNvPr id="0" name=""/>
        <dsp:cNvSpPr/>
      </dsp:nvSpPr>
      <dsp:spPr>
        <a:xfrm>
          <a:off x="7743958" y="358235"/>
          <a:ext cx="2762398" cy="3444366"/>
        </a:xfrm>
        <a:prstGeom prst="roundRect">
          <a:avLst>
            <a:gd name="adj" fmla="val 10000"/>
          </a:avLst>
        </a:prstGeom>
        <a:solidFill>
          <a:schemeClr val="accent5">
            <a:hueOff val="-7867891"/>
            <a:satOff val="21236"/>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enhance cooperation between social and healthcare professionals, integrated care systems should be reinforced. To guarantee that older adults maintain their autonomy and choice, person centred care approaches must continue to be at the forefront of service design (Department of Health and Social, 2014).</a:t>
          </a:r>
          <a:endParaRPr lang="en-US" sz="1600" kern="1200"/>
        </a:p>
      </dsp:txBody>
      <dsp:txXfrm>
        <a:off x="7824866" y="439143"/>
        <a:ext cx="2600582" cy="32825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1CA42C-2988-44AE-9165-82130816FD25}" type="datetimeFigureOut">
              <a:rPr lang="en-GB" smtClean="0"/>
              <a:t>26/02/2026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0AC38B-5ADA-4951-AB79-25ECFDC69944}" type="slidenum">
              <a:rPr lang="en-GB" smtClean="0"/>
              <a:t>‹#›</a:t>
            </a:fld>
            <a:endParaRPr lang="en-GB"/>
          </a:p>
        </p:txBody>
      </p:sp>
    </p:spTree>
    <p:extLst>
      <p:ext uri="{BB962C8B-B14F-4D97-AF65-F5344CB8AC3E}">
        <p14:creationId xmlns:p14="http://schemas.microsoft.com/office/powerpoint/2010/main" val="2674196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0AC38B-5ADA-4951-AB79-25ECFDC69944}" type="slidenum">
              <a:rPr lang="en-GB" smtClean="0"/>
              <a:t>1</a:t>
            </a:fld>
            <a:endParaRPr lang="en-GB"/>
          </a:p>
        </p:txBody>
      </p:sp>
    </p:spTree>
    <p:extLst>
      <p:ext uri="{BB962C8B-B14F-4D97-AF65-F5344CB8AC3E}">
        <p14:creationId xmlns:p14="http://schemas.microsoft.com/office/powerpoint/2010/main" val="2556287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87624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45979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5951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17327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33715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41492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41970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486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0991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36763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831175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2/24/2026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02769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2/24/2026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832341188"/>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2" r:id="rId6"/>
    <p:sldLayoutId id="2147483727" r:id="rId7"/>
    <p:sldLayoutId id="2147483728" r:id="rId8"/>
    <p:sldLayoutId id="2147483729" r:id="rId9"/>
    <p:sldLayoutId id="2147483730" r:id="rId10"/>
    <p:sldLayoutId id="2147483731" r:id="rId11"/>
    <p:sldLayoutId id="2147483733"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sv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sv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95DA1D8-E874-4205-B6D5-557E0C072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colorful background&#10;&#10;AI-generated content may be incorrect.">
            <a:extLst>
              <a:ext uri="{FF2B5EF4-FFF2-40B4-BE49-F238E27FC236}">
                <a16:creationId xmlns:a16="http://schemas.microsoft.com/office/drawing/2014/main" id="{F9493779-9E6A-3DDB-F1BE-4E118C5206CC}"/>
              </a:ext>
            </a:extLst>
          </p:cNvPr>
          <p:cNvPicPr>
            <a:picLocks noChangeAspect="1"/>
          </p:cNvPicPr>
          <p:nvPr/>
        </p:nvPicPr>
        <p:blipFill>
          <a:blip r:embed="rId5"/>
          <a:srcRect b="6250"/>
          <a:stretch>
            <a:fillRect/>
          </a:stretch>
        </p:blipFill>
        <p:spPr>
          <a:xfrm>
            <a:off x="20" y="10"/>
            <a:ext cx="12191980" cy="6857990"/>
          </a:xfrm>
          <a:custGeom>
            <a:avLst/>
            <a:gdLst/>
            <a:ahLst/>
            <a:cxnLst/>
            <a:rect l="l" t="t" r="r" b="b"/>
            <a:pathLst>
              <a:path w="12192000" h="6858000">
                <a:moveTo>
                  <a:pt x="5712609" y="3740816"/>
                </a:moveTo>
                <a:cubicBezTo>
                  <a:pt x="5738974" y="3758821"/>
                  <a:pt x="5765337" y="3776826"/>
                  <a:pt x="5791702" y="3794831"/>
                </a:cubicBezTo>
                <a:cubicBezTo>
                  <a:pt x="5776911" y="3790330"/>
                  <a:pt x="5760836" y="3785829"/>
                  <a:pt x="5745403" y="3781327"/>
                </a:cubicBezTo>
                <a:cubicBezTo>
                  <a:pt x="5732542" y="3770394"/>
                  <a:pt x="5719038" y="3760108"/>
                  <a:pt x="5706178" y="3748531"/>
                </a:cubicBezTo>
                <a:cubicBezTo>
                  <a:pt x="5708106" y="3745959"/>
                  <a:pt x="5710678" y="3743389"/>
                  <a:pt x="5712609" y="3740816"/>
                </a:cubicBezTo>
                <a:close/>
                <a:moveTo>
                  <a:pt x="6185882" y="2838635"/>
                </a:moveTo>
                <a:cubicBezTo>
                  <a:pt x="6344070" y="2946665"/>
                  <a:pt x="6502257" y="3055338"/>
                  <a:pt x="6660444" y="3163369"/>
                </a:cubicBezTo>
                <a:cubicBezTo>
                  <a:pt x="6657871" y="3165941"/>
                  <a:pt x="6655942" y="3168513"/>
                  <a:pt x="6653370" y="3171086"/>
                </a:cubicBezTo>
                <a:cubicBezTo>
                  <a:pt x="6479751" y="3079774"/>
                  <a:pt x="6315776" y="2978175"/>
                  <a:pt x="6185882" y="2838635"/>
                </a:cubicBezTo>
                <a:close/>
                <a:moveTo>
                  <a:pt x="0" y="0"/>
                </a:moveTo>
                <a:lnTo>
                  <a:pt x="12192000" y="0"/>
                </a:lnTo>
                <a:lnTo>
                  <a:pt x="12192000" y="3164490"/>
                </a:lnTo>
                <a:lnTo>
                  <a:pt x="11988395" y="3196744"/>
                </a:lnTo>
                <a:cubicBezTo>
                  <a:pt x="11473771" y="3266864"/>
                  <a:pt x="10861963" y="3302908"/>
                  <a:pt x="10185568" y="3253395"/>
                </a:cubicBezTo>
                <a:cubicBezTo>
                  <a:pt x="10116120" y="3248250"/>
                  <a:pt x="10050531" y="3245034"/>
                  <a:pt x="9983655" y="3242463"/>
                </a:cubicBezTo>
                <a:cubicBezTo>
                  <a:pt x="9392061" y="3216097"/>
                  <a:pt x="8811401" y="3203236"/>
                  <a:pt x="8566404" y="3171728"/>
                </a:cubicBezTo>
                <a:cubicBezTo>
                  <a:pt x="8374779" y="3146650"/>
                  <a:pt x="7394792" y="2934448"/>
                  <a:pt x="7107354" y="2755040"/>
                </a:cubicBezTo>
                <a:cubicBezTo>
                  <a:pt x="6813486" y="2571132"/>
                  <a:pt x="6536339" y="2367932"/>
                  <a:pt x="6260475" y="2164090"/>
                </a:cubicBezTo>
                <a:cubicBezTo>
                  <a:pt x="6140870" y="2075993"/>
                  <a:pt x="6013549" y="1995614"/>
                  <a:pt x="5905518" y="1894658"/>
                </a:cubicBezTo>
                <a:cubicBezTo>
                  <a:pt x="5797490" y="1793059"/>
                  <a:pt x="5694605" y="1687600"/>
                  <a:pt x="5577572" y="1593717"/>
                </a:cubicBezTo>
                <a:cubicBezTo>
                  <a:pt x="5544133" y="1566709"/>
                  <a:pt x="5510696" y="1537773"/>
                  <a:pt x="5461824" y="1533271"/>
                </a:cubicBezTo>
                <a:cubicBezTo>
                  <a:pt x="5450893" y="1531985"/>
                  <a:pt x="5439318" y="1532628"/>
                  <a:pt x="5428386" y="1533913"/>
                </a:cubicBezTo>
                <a:cubicBezTo>
                  <a:pt x="5416169" y="1535200"/>
                  <a:pt x="5406523" y="1541630"/>
                  <a:pt x="5402021" y="1552562"/>
                </a:cubicBezTo>
                <a:cubicBezTo>
                  <a:pt x="5397521" y="1564781"/>
                  <a:pt x="5405238" y="1571853"/>
                  <a:pt x="5414239" y="1578283"/>
                </a:cubicBezTo>
                <a:cubicBezTo>
                  <a:pt x="5420670" y="1582785"/>
                  <a:pt x="5427099" y="1589859"/>
                  <a:pt x="5435459" y="1591144"/>
                </a:cubicBezTo>
                <a:cubicBezTo>
                  <a:pt x="5488833" y="1598861"/>
                  <a:pt x="5508766" y="1638086"/>
                  <a:pt x="5533844" y="1672809"/>
                </a:cubicBezTo>
                <a:cubicBezTo>
                  <a:pt x="5544776" y="1687600"/>
                  <a:pt x="5556350" y="1699175"/>
                  <a:pt x="5536417" y="1720394"/>
                </a:cubicBezTo>
                <a:cubicBezTo>
                  <a:pt x="5519055" y="1739042"/>
                  <a:pt x="5537059" y="1748689"/>
                  <a:pt x="5555063" y="1753834"/>
                </a:cubicBezTo>
                <a:cubicBezTo>
                  <a:pt x="5580142" y="1760906"/>
                  <a:pt x="5609722" y="1759621"/>
                  <a:pt x="5638015" y="1782770"/>
                </a:cubicBezTo>
                <a:cubicBezTo>
                  <a:pt x="5531915" y="1784699"/>
                  <a:pt x="5486902" y="1723611"/>
                  <a:pt x="5438676" y="1667022"/>
                </a:cubicBezTo>
                <a:cubicBezTo>
                  <a:pt x="5420670" y="1646446"/>
                  <a:pt x="5408453" y="1622010"/>
                  <a:pt x="5393019" y="1598861"/>
                </a:cubicBezTo>
                <a:cubicBezTo>
                  <a:pt x="5373728" y="1570568"/>
                  <a:pt x="5351221" y="1569281"/>
                  <a:pt x="5322928" y="1594359"/>
                </a:cubicBezTo>
                <a:cubicBezTo>
                  <a:pt x="5297850" y="1616865"/>
                  <a:pt x="5285633" y="1614937"/>
                  <a:pt x="5277274" y="1584070"/>
                </a:cubicBezTo>
                <a:cubicBezTo>
                  <a:pt x="5264412" y="1535843"/>
                  <a:pt x="5234831" y="1501763"/>
                  <a:pt x="5184674" y="1484401"/>
                </a:cubicBezTo>
                <a:cubicBezTo>
                  <a:pt x="5179209" y="1482471"/>
                  <a:pt x="5173101" y="1479417"/>
                  <a:pt x="5167072" y="1478372"/>
                </a:cubicBezTo>
                <a:cubicBezTo>
                  <a:pt x="5161044" y="1477327"/>
                  <a:pt x="5155097" y="1478292"/>
                  <a:pt x="5149951" y="1484401"/>
                </a:cubicBezTo>
                <a:cubicBezTo>
                  <a:pt x="5140950" y="1494688"/>
                  <a:pt x="5148664" y="1506907"/>
                  <a:pt x="5155097" y="1515909"/>
                </a:cubicBezTo>
                <a:cubicBezTo>
                  <a:pt x="5166670" y="1531985"/>
                  <a:pt x="5176959" y="1547417"/>
                  <a:pt x="5181461" y="1566709"/>
                </a:cubicBezTo>
                <a:cubicBezTo>
                  <a:pt x="5184674" y="1579570"/>
                  <a:pt x="5187891" y="1593717"/>
                  <a:pt x="5178887" y="1603361"/>
                </a:cubicBezTo>
                <a:cubicBezTo>
                  <a:pt x="5141592" y="1644516"/>
                  <a:pt x="5168600" y="1663807"/>
                  <a:pt x="5200752" y="1685671"/>
                </a:cubicBezTo>
                <a:cubicBezTo>
                  <a:pt x="5245120" y="1715251"/>
                  <a:pt x="5262482" y="1758976"/>
                  <a:pt x="5252195" y="1811063"/>
                </a:cubicBezTo>
                <a:cubicBezTo>
                  <a:pt x="5248335" y="1832284"/>
                  <a:pt x="5250909" y="1845143"/>
                  <a:pt x="5277274" y="1844501"/>
                </a:cubicBezTo>
                <a:cubicBezTo>
                  <a:pt x="5287560" y="1844501"/>
                  <a:pt x="5290133" y="1851575"/>
                  <a:pt x="5293993" y="1859290"/>
                </a:cubicBezTo>
                <a:cubicBezTo>
                  <a:pt x="5376299" y="2041270"/>
                  <a:pt x="5495262" y="2200743"/>
                  <a:pt x="5634802" y="2347356"/>
                </a:cubicBezTo>
                <a:cubicBezTo>
                  <a:pt x="5747976" y="2466318"/>
                  <a:pt x="5872725" y="2573704"/>
                  <a:pt x="6001975" y="2677877"/>
                </a:cubicBezTo>
                <a:cubicBezTo>
                  <a:pt x="6005832" y="2681092"/>
                  <a:pt x="6009691" y="2684949"/>
                  <a:pt x="6011621" y="2691379"/>
                </a:cubicBezTo>
                <a:cubicBezTo>
                  <a:pt x="5950533" y="2678520"/>
                  <a:pt x="5897804" y="2652154"/>
                  <a:pt x="5847002" y="2622575"/>
                </a:cubicBezTo>
                <a:cubicBezTo>
                  <a:pt x="5711965" y="2544125"/>
                  <a:pt x="5598147" y="2442525"/>
                  <a:pt x="5483045" y="2342854"/>
                </a:cubicBezTo>
                <a:cubicBezTo>
                  <a:pt x="5412953" y="2281765"/>
                  <a:pt x="5340933" y="2222606"/>
                  <a:pt x="5263769" y="2168592"/>
                </a:cubicBezTo>
                <a:cubicBezTo>
                  <a:pt x="5250909" y="2159588"/>
                  <a:pt x="5241905" y="2148014"/>
                  <a:pt x="5232904" y="2136439"/>
                </a:cubicBezTo>
                <a:cubicBezTo>
                  <a:pt x="5227759" y="2130010"/>
                  <a:pt x="5221329" y="2124222"/>
                  <a:pt x="5211040" y="2126795"/>
                </a:cubicBezTo>
                <a:cubicBezTo>
                  <a:pt x="5198180" y="2130010"/>
                  <a:pt x="5196893" y="2139654"/>
                  <a:pt x="5195606" y="2149301"/>
                </a:cubicBezTo>
                <a:cubicBezTo>
                  <a:pt x="5191749" y="2180166"/>
                  <a:pt x="5200108" y="2207817"/>
                  <a:pt x="5216185" y="2234181"/>
                </a:cubicBezTo>
                <a:cubicBezTo>
                  <a:pt x="5257983" y="2301699"/>
                  <a:pt x="5319713" y="2353786"/>
                  <a:pt x="5383373" y="2403300"/>
                </a:cubicBezTo>
                <a:cubicBezTo>
                  <a:pt x="5465682" y="2466961"/>
                  <a:pt x="5545418" y="2533193"/>
                  <a:pt x="5618083" y="2605857"/>
                </a:cubicBezTo>
                <a:cubicBezTo>
                  <a:pt x="5623226" y="2611001"/>
                  <a:pt x="5632871" y="2614216"/>
                  <a:pt x="5629656" y="2629005"/>
                </a:cubicBezTo>
                <a:cubicBezTo>
                  <a:pt x="5584001" y="2594925"/>
                  <a:pt x="5540917" y="2561487"/>
                  <a:pt x="5497192" y="2529334"/>
                </a:cubicBezTo>
                <a:cubicBezTo>
                  <a:pt x="5454108" y="2497183"/>
                  <a:pt x="5410380" y="2465031"/>
                  <a:pt x="5367298" y="2433523"/>
                </a:cubicBezTo>
                <a:cubicBezTo>
                  <a:pt x="5357008" y="2425806"/>
                  <a:pt x="5346076" y="2414874"/>
                  <a:pt x="5331288" y="2424520"/>
                </a:cubicBezTo>
                <a:cubicBezTo>
                  <a:pt x="5315856" y="2434165"/>
                  <a:pt x="5317785" y="2450242"/>
                  <a:pt x="5321643" y="2463101"/>
                </a:cubicBezTo>
                <a:cubicBezTo>
                  <a:pt x="5333859" y="2501041"/>
                  <a:pt x="5355081" y="2534479"/>
                  <a:pt x="5383373" y="2564059"/>
                </a:cubicBezTo>
                <a:cubicBezTo>
                  <a:pt x="5479829" y="2661801"/>
                  <a:pt x="5591073" y="2746038"/>
                  <a:pt x="5694605" y="2837349"/>
                </a:cubicBezTo>
                <a:cubicBezTo>
                  <a:pt x="5750548" y="2886864"/>
                  <a:pt x="5801990" y="2939593"/>
                  <a:pt x="5850861" y="2994249"/>
                </a:cubicBezTo>
                <a:cubicBezTo>
                  <a:pt x="5861793" y="3006469"/>
                  <a:pt x="5861149" y="3018043"/>
                  <a:pt x="5857934" y="3032189"/>
                </a:cubicBezTo>
                <a:cubicBezTo>
                  <a:pt x="5845076" y="3089421"/>
                  <a:pt x="5865008" y="3108711"/>
                  <a:pt x="5929311" y="3097780"/>
                </a:cubicBezTo>
                <a:cubicBezTo>
                  <a:pt x="5949246" y="3094563"/>
                  <a:pt x="5962750" y="3097780"/>
                  <a:pt x="5974966" y="3111282"/>
                </a:cubicBezTo>
                <a:cubicBezTo>
                  <a:pt x="6122866" y="3278472"/>
                  <a:pt x="6297771" y="3419297"/>
                  <a:pt x="6488753" y="3544689"/>
                </a:cubicBezTo>
                <a:cubicBezTo>
                  <a:pt x="6566560" y="3595488"/>
                  <a:pt x="6646940" y="3643718"/>
                  <a:pt x="6728605" y="3688730"/>
                </a:cubicBezTo>
                <a:cubicBezTo>
                  <a:pt x="6728605" y="3691945"/>
                  <a:pt x="6728605" y="3695804"/>
                  <a:pt x="6728605" y="3699019"/>
                </a:cubicBezTo>
                <a:cubicBezTo>
                  <a:pt x="6727962" y="3703519"/>
                  <a:pt x="6727320" y="3706091"/>
                  <a:pt x="6726677" y="3709950"/>
                </a:cubicBezTo>
                <a:cubicBezTo>
                  <a:pt x="6611573" y="3640502"/>
                  <a:pt x="6497754" y="3569125"/>
                  <a:pt x="6386510" y="3493890"/>
                </a:cubicBezTo>
                <a:cubicBezTo>
                  <a:pt x="6084927" y="3290048"/>
                  <a:pt x="5796845" y="3071415"/>
                  <a:pt x="5504264" y="2857926"/>
                </a:cubicBezTo>
                <a:cubicBezTo>
                  <a:pt x="5405879" y="2785906"/>
                  <a:pt x="5328073" y="2693952"/>
                  <a:pt x="5239333" y="2612929"/>
                </a:cubicBezTo>
                <a:cubicBezTo>
                  <a:pt x="5180174" y="2558915"/>
                  <a:pt x="5123586" y="2502328"/>
                  <a:pt x="5054783" y="2457958"/>
                </a:cubicBezTo>
                <a:cubicBezTo>
                  <a:pt x="5026489" y="2439952"/>
                  <a:pt x="4996909" y="2423876"/>
                  <a:pt x="4958969" y="2428378"/>
                </a:cubicBezTo>
                <a:cubicBezTo>
                  <a:pt x="4944180" y="2430308"/>
                  <a:pt x="4927460" y="2434165"/>
                  <a:pt x="4922316" y="2450884"/>
                </a:cubicBezTo>
                <a:cubicBezTo>
                  <a:pt x="4917814" y="2467603"/>
                  <a:pt x="4931318" y="2475320"/>
                  <a:pt x="4943538" y="2482393"/>
                </a:cubicBezTo>
                <a:cubicBezTo>
                  <a:pt x="4946752" y="2484322"/>
                  <a:pt x="4949967" y="2486895"/>
                  <a:pt x="4953183" y="2486895"/>
                </a:cubicBezTo>
                <a:cubicBezTo>
                  <a:pt x="5014271" y="2490752"/>
                  <a:pt x="5028418" y="2539623"/>
                  <a:pt x="5057355" y="2574991"/>
                </a:cubicBezTo>
                <a:cubicBezTo>
                  <a:pt x="5066357" y="2585923"/>
                  <a:pt x="5066999" y="2596854"/>
                  <a:pt x="5057355" y="2609714"/>
                </a:cubicBezTo>
                <a:cubicBezTo>
                  <a:pt x="5039991" y="2632863"/>
                  <a:pt x="5052210" y="2643152"/>
                  <a:pt x="5075359" y="2649582"/>
                </a:cubicBezTo>
                <a:cubicBezTo>
                  <a:pt x="5098507" y="2656013"/>
                  <a:pt x="5123586" y="2657941"/>
                  <a:pt x="5148664" y="2672732"/>
                </a:cubicBezTo>
                <a:cubicBezTo>
                  <a:pt x="5108797" y="2684949"/>
                  <a:pt x="5081147" y="2672090"/>
                  <a:pt x="5055425" y="2656013"/>
                </a:cubicBezTo>
                <a:cubicBezTo>
                  <a:pt x="4997552" y="2620646"/>
                  <a:pt x="4960257" y="2568559"/>
                  <a:pt x="4924888" y="2515188"/>
                </a:cubicBezTo>
                <a:cubicBezTo>
                  <a:pt x="4917814" y="2504899"/>
                  <a:pt x="4912027" y="2493324"/>
                  <a:pt x="4902382" y="2484965"/>
                </a:cubicBezTo>
                <a:cubicBezTo>
                  <a:pt x="4884376" y="2468246"/>
                  <a:pt x="4865085" y="2466318"/>
                  <a:pt x="4843224" y="2486895"/>
                </a:cubicBezTo>
                <a:cubicBezTo>
                  <a:pt x="4814285" y="2513902"/>
                  <a:pt x="4803998" y="2511973"/>
                  <a:pt x="4794352" y="2477250"/>
                </a:cubicBezTo>
                <a:cubicBezTo>
                  <a:pt x="4781490" y="2430308"/>
                  <a:pt x="4752554" y="2397512"/>
                  <a:pt x="4703040" y="2380151"/>
                </a:cubicBezTo>
                <a:cubicBezTo>
                  <a:pt x="4692753" y="2376292"/>
                  <a:pt x="4681821" y="2371147"/>
                  <a:pt x="4670890" y="2379507"/>
                </a:cubicBezTo>
                <a:cubicBezTo>
                  <a:pt x="4659315" y="2389153"/>
                  <a:pt x="4667030" y="2398798"/>
                  <a:pt x="4671532" y="2407802"/>
                </a:cubicBezTo>
                <a:cubicBezTo>
                  <a:pt x="4677962" y="2421948"/>
                  <a:pt x="4685679" y="2436095"/>
                  <a:pt x="4691466" y="2450884"/>
                </a:cubicBezTo>
                <a:cubicBezTo>
                  <a:pt x="4701755" y="2474677"/>
                  <a:pt x="4703685" y="2499756"/>
                  <a:pt x="4684393" y="2522904"/>
                </a:cubicBezTo>
                <a:cubicBezTo>
                  <a:pt x="4670245" y="2539623"/>
                  <a:pt x="4671532" y="2550555"/>
                  <a:pt x="4690181" y="2562130"/>
                </a:cubicBezTo>
                <a:cubicBezTo>
                  <a:pt x="4749983" y="2598140"/>
                  <a:pt x="4787922" y="2645081"/>
                  <a:pt x="4767344" y="2718387"/>
                </a:cubicBezTo>
                <a:cubicBezTo>
                  <a:pt x="4764130" y="2728676"/>
                  <a:pt x="4767988" y="2738965"/>
                  <a:pt x="4780205" y="2738321"/>
                </a:cubicBezTo>
                <a:cubicBezTo>
                  <a:pt x="4807214" y="2736393"/>
                  <a:pt x="4811713" y="2753112"/>
                  <a:pt x="4819430" y="2770474"/>
                </a:cubicBezTo>
                <a:cubicBezTo>
                  <a:pt x="4894666" y="2937020"/>
                  <a:pt x="5003339" y="3082346"/>
                  <a:pt x="5128730" y="3218670"/>
                </a:cubicBezTo>
                <a:cubicBezTo>
                  <a:pt x="5252837" y="3353709"/>
                  <a:pt x="5392376" y="3474599"/>
                  <a:pt x="5540917" y="3590345"/>
                </a:cubicBezTo>
                <a:cubicBezTo>
                  <a:pt x="5499119" y="3586487"/>
                  <a:pt x="5445104" y="3562695"/>
                  <a:pt x="5393019" y="3535044"/>
                </a:cubicBezTo>
                <a:cubicBezTo>
                  <a:pt x="5255410" y="3461095"/>
                  <a:pt x="5142235" y="3360781"/>
                  <a:pt x="5027131" y="3262397"/>
                </a:cubicBezTo>
                <a:cubicBezTo>
                  <a:pt x="4946752" y="3193592"/>
                  <a:pt x="4868302" y="3122858"/>
                  <a:pt x="4778275" y="3063697"/>
                </a:cubicBezTo>
                <a:cubicBezTo>
                  <a:pt x="4767988" y="3057268"/>
                  <a:pt x="4760914" y="3048908"/>
                  <a:pt x="4755127" y="3038619"/>
                </a:cubicBezTo>
                <a:cubicBezTo>
                  <a:pt x="4749983" y="3029617"/>
                  <a:pt x="4742265" y="3021258"/>
                  <a:pt x="4728763" y="3025115"/>
                </a:cubicBezTo>
                <a:cubicBezTo>
                  <a:pt x="4715259" y="3029617"/>
                  <a:pt x="4713973" y="3041192"/>
                  <a:pt x="4713973" y="3051481"/>
                </a:cubicBezTo>
                <a:cubicBezTo>
                  <a:pt x="4715902" y="3090063"/>
                  <a:pt x="4726833" y="3124786"/>
                  <a:pt x="4750625" y="3155652"/>
                </a:cubicBezTo>
                <a:cubicBezTo>
                  <a:pt x="4796924" y="3217385"/>
                  <a:pt x="4858656" y="3265612"/>
                  <a:pt x="4920386" y="3313839"/>
                </a:cubicBezTo>
                <a:cubicBezTo>
                  <a:pt x="5005911" y="3380072"/>
                  <a:pt x="5085005" y="3452092"/>
                  <a:pt x="5156382" y="3532472"/>
                </a:cubicBezTo>
                <a:cubicBezTo>
                  <a:pt x="5104940" y="3493247"/>
                  <a:pt x="5053495" y="3453378"/>
                  <a:pt x="5001409" y="3414153"/>
                </a:cubicBezTo>
                <a:cubicBezTo>
                  <a:pt x="4962184" y="3384574"/>
                  <a:pt x="4921673" y="3356279"/>
                  <a:pt x="4881806" y="3327343"/>
                </a:cubicBezTo>
                <a:cubicBezTo>
                  <a:pt x="4872159" y="3320270"/>
                  <a:pt x="4861870" y="3312554"/>
                  <a:pt x="4848368" y="3322198"/>
                </a:cubicBezTo>
                <a:cubicBezTo>
                  <a:pt x="4836149" y="3330558"/>
                  <a:pt x="4838079" y="3342777"/>
                  <a:pt x="4840652" y="3354351"/>
                </a:cubicBezTo>
                <a:cubicBezTo>
                  <a:pt x="4850297" y="3400006"/>
                  <a:pt x="4877304" y="3436659"/>
                  <a:pt x="4910742" y="3469454"/>
                </a:cubicBezTo>
                <a:cubicBezTo>
                  <a:pt x="4951252" y="3508679"/>
                  <a:pt x="4993695" y="3545976"/>
                  <a:pt x="5037419" y="3583272"/>
                </a:cubicBezTo>
                <a:cubicBezTo>
                  <a:pt x="4990479" y="3572983"/>
                  <a:pt x="4943538" y="3562695"/>
                  <a:pt x="4896595" y="3554336"/>
                </a:cubicBezTo>
                <a:cubicBezTo>
                  <a:pt x="4917814" y="3628927"/>
                  <a:pt x="4967328" y="3643718"/>
                  <a:pt x="5011699" y="3655292"/>
                </a:cubicBezTo>
                <a:cubicBezTo>
                  <a:pt x="5071502" y="3670081"/>
                  <a:pt x="5128730" y="3688730"/>
                  <a:pt x="5185319" y="3709950"/>
                </a:cubicBezTo>
                <a:cubicBezTo>
                  <a:pt x="5209111" y="3731170"/>
                  <a:pt x="5232904" y="3751748"/>
                  <a:pt x="5256052" y="3773610"/>
                </a:cubicBezTo>
                <a:cubicBezTo>
                  <a:pt x="5279845" y="3796118"/>
                  <a:pt x="5302352" y="3818624"/>
                  <a:pt x="5324859" y="3842415"/>
                </a:cubicBezTo>
                <a:cubicBezTo>
                  <a:pt x="5340933" y="3859776"/>
                  <a:pt x="5360224" y="3874568"/>
                  <a:pt x="5341576" y="3904146"/>
                </a:cubicBezTo>
                <a:cubicBezTo>
                  <a:pt x="5333217" y="3917650"/>
                  <a:pt x="5387873" y="3990958"/>
                  <a:pt x="5405238" y="3995458"/>
                </a:cubicBezTo>
                <a:cubicBezTo>
                  <a:pt x="5407809" y="3996100"/>
                  <a:pt x="5410380" y="3996745"/>
                  <a:pt x="5412310" y="3996745"/>
                </a:cubicBezTo>
                <a:cubicBezTo>
                  <a:pt x="5449607" y="3994173"/>
                  <a:pt x="5457967" y="4016036"/>
                  <a:pt x="5458608" y="4043687"/>
                </a:cubicBezTo>
                <a:cubicBezTo>
                  <a:pt x="5459252" y="4070693"/>
                  <a:pt x="5452823" y="4104131"/>
                  <a:pt x="5503621" y="4090627"/>
                </a:cubicBezTo>
                <a:cubicBezTo>
                  <a:pt x="5509408" y="4089342"/>
                  <a:pt x="5510696" y="4093199"/>
                  <a:pt x="5513266" y="4097701"/>
                </a:cubicBezTo>
                <a:cubicBezTo>
                  <a:pt x="5568568" y="4212804"/>
                  <a:pt x="5661808" y="4301543"/>
                  <a:pt x="5753762" y="4390282"/>
                </a:cubicBezTo>
                <a:cubicBezTo>
                  <a:pt x="5758907" y="4394784"/>
                  <a:pt x="5764052" y="4399285"/>
                  <a:pt x="5769195" y="4403786"/>
                </a:cubicBezTo>
                <a:cubicBezTo>
                  <a:pt x="5672741" y="4381280"/>
                  <a:pt x="5354436" y="4352342"/>
                  <a:pt x="5261196" y="4361989"/>
                </a:cubicBezTo>
                <a:cubicBezTo>
                  <a:pt x="5178245" y="4370349"/>
                  <a:pt x="4709472" y="4230167"/>
                  <a:pt x="4612374" y="4147215"/>
                </a:cubicBezTo>
                <a:cubicBezTo>
                  <a:pt x="4598869" y="4212161"/>
                  <a:pt x="4627806" y="4237882"/>
                  <a:pt x="4650956" y="4267463"/>
                </a:cubicBezTo>
                <a:cubicBezTo>
                  <a:pt x="4683749" y="4309260"/>
                  <a:pt x="4688895" y="4338840"/>
                  <a:pt x="4627162" y="4372278"/>
                </a:cubicBezTo>
                <a:cubicBezTo>
                  <a:pt x="4450327" y="4467447"/>
                  <a:pt x="4452257" y="4470662"/>
                  <a:pt x="4618160" y="4599911"/>
                </a:cubicBezTo>
                <a:cubicBezTo>
                  <a:pt x="4625877" y="4605700"/>
                  <a:pt x="4622019" y="4624347"/>
                  <a:pt x="4623948" y="4637209"/>
                </a:cubicBezTo>
                <a:cubicBezTo>
                  <a:pt x="4580863" y="4656500"/>
                  <a:pt x="4530064" y="4606343"/>
                  <a:pt x="4478622" y="4660357"/>
                </a:cubicBezTo>
                <a:cubicBezTo>
                  <a:pt x="4700468" y="4897637"/>
                  <a:pt x="5038064" y="5123344"/>
                  <a:pt x="5344150" y="5301466"/>
                </a:cubicBezTo>
                <a:cubicBezTo>
                  <a:pt x="5096581" y="5359982"/>
                  <a:pt x="4948037" y="5154210"/>
                  <a:pt x="4766058" y="5180574"/>
                </a:cubicBezTo>
                <a:cubicBezTo>
                  <a:pt x="4675390" y="5244877"/>
                  <a:pt x="4945465" y="5349050"/>
                  <a:pt x="4687609" y="5379273"/>
                </a:cubicBezTo>
                <a:cubicBezTo>
                  <a:pt x="4799496" y="5435860"/>
                  <a:pt x="4882449" y="5491161"/>
                  <a:pt x="4959611" y="5556107"/>
                </a:cubicBezTo>
                <a:cubicBezTo>
                  <a:pt x="5096581" y="5672497"/>
                  <a:pt x="5123586" y="5749662"/>
                  <a:pt x="5060571" y="5905920"/>
                </a:cubicBezTo>
                <a:cubicBezTo>
                  <a:pt x="5018773" y="6008805"/>
                  <a:pt x="4958326" y="6103332"/>
                  <a:pt x="5011699" y="6226152"/>
                </a:cubicBezTo>
                <a:cubicBezTo>
                  <a:pt x="5048351" y="6310389"/>
                  <a:pt x="5034204" y="6365690"/>
                  <a:pt x="4895308" y="6327750"/>
                </a:cubicBezTo>
                <a:cubicBezTo>
                  <a:pt x="4745482" y="6287240"/>
                  <a:pt x="4688895" y="6363118"/>
                  <a:pt x="4726833" y="6510373"/>
                </a:cubicBezTo>
                <a:cubicBezTo>
                  <a:pt x="4751269" y="6604900"/>
                  <a:pt x="4725546" y="6634480"/>
                  <a:pt x="4622661" y="6623548"/>
                </a:cubicBezTo>
                <a:cubicBezTo>
                  <a:pt x="4508843" y="6611330"/>
                  <a:pt x="4400814" y="6549598"/>
                  <a:pt x="4259989" y="6579179"/>
                </a:cubicBezTo>
                <a:cubicBezTo>
                  <a:pt x="4358453" y="6729972"/>
                  <a:pt x="4554892" y="6711403"/>
                  <a:pt x="4690343" y="6814255"/>
                </a:cubicBezTo>
                <a:lnTo>
                  <a:pt x="4735334" y="6858000"/>
                </a:lnTo>
                <a:lnTo>
                  <a:pt x="4496011" y="6858000"/>
                </a:lnTo>
                <a:lnTo>
                  <a:pt x="4440632" y="6851514"/>
                </a:lnTo>
                <a:cubicBezTo>
                  <a:pt x="4410700" y="6846400"/>
                  <a:pt x="4381522" y="6839608"/>
                  <a:pt x="4352585" y="6830605"/>
                </a:cubicBezTo>
                <a:cubicBezTo>
                  <a:pt x="4304358" y="6815816"/>
                  <a:pt x="4251629" y="6801027"/>
                  <a:pt x="4224621" y="6850539"/>
                </a:cubicBezTo>
                <a:lnTo>
                  <a:pt x="4223115" y="6858000"/>
                </a:lnTo>
                <a:lnTo>
                  <a:pt x="0" y="6858000"/>
                </a:lnTo>
                <a:close/>
              </a:path>
            </a:pathLst>
          </a:custGeom>
        </p:spPr>
      </p:pic>
      <p:sp>
        <p:nvSpPr>
          <p:cNvPr id="2" name="Title 1">
            <a:extLst>
              <a:ext uri="{FF2B5EF4-FFF2-40B4-BE49-F238E27FC236}">
                <a16:creationId xmlns:a16="http://schemas.microsoft.com/office/drawing/2014/main" id="{D180F10A-164E-75F5-E8A4-8EB8D58233A7}"/>
              </a:ext>
            </a:extLst>
          </p:cNvPr>
          <p:cNvSpPr>
            <a:spLocks noGrp="1"/>
          </p:cNvSpPr>
          <p:nvPr>
            <p:ph type="ctrTitle"/>
          </p:nvPr>
        </p:nvSpPr>
        <p:spPr>
          <a:xfrm>
            <a:off x="6092951" y="3986574"/>
            <a:ext cx="6096001" cy="1362666"/>
          </a:xfrm>
        </p:spPr>
        <p:txBody>
          <a:bodyPr anchor="b">
            <a:noAutofit/>
          </a:bodyPr>
          <a:lstStyle/>
          <a:p>
            <a:r>
              <a:rPr lang="en-GB" sz="3200" dirty="0"/>
              <a:t>Empowering Older People: Evaluating Care, Support Needs and Technological Innovations in the UK. </a:t>
            </a:r>
          </a:p>
        </p:txBody>
      </p:sp>
      <p:sp>
        <p:nvSpPr>
          <p:cNvPr id="3" name="Subtitle 2">
            <a:extLst>
              <a:ext uri="{FF2B5EF4-FFF2-40B4-BE49-F238E27FC236}">
                <a16:creationId xmlns:a16="http://schemas.microsoft.com/office/drawing/2014/main" id="{25AB58BD-04A5-91C0-9264-18AF2B8F33E8}"/>
              </a:ext>
            </a:extLst>
          </p:cNvPr>
          <p:cNvSpPr>
            <a:spLocks noGrp="1"/>
          </p:cNvSpPr>
          <p:nvPr>
            <p:ph type="subTitle" idx="1"/>
          </p:nvPr>
        </p:nvSpPr>
        <p:spPr>
          <a:xfrm>
            <a:off x="6096000" y="5592499"/>
            <a:ext cx="5147960" cy="646785"/>
          </a:xfrm>
        </p:spPr>
        <p:txBody>
          <a:bodyPr>
            <a:normAutofit fontScale="62500" lnSpcReduction="20000"/>
          </a:bodyPr>
          <a:lstStyle/>
          <a:p>
            <a:r>
              <a:rPr lang="en-GB" sz="2000" dirty="0" err="1"/>
              <a:t>Mualuke</a:t>
            </a:r>
            <a:r>
              <a:rPr lang="en-GB" sz="2000" dirty="0"/>
              <a:t> </a:t>
            </a:r>
            <a:r>
              <a:rPr lang="en-GB" sz="2000" dirty="0" err="1"/>
              <a:t>kalunga</a:t>
            </a:r>
            <a:r>
              <a:rPr lang="en-GB" sz="2000" dirty="0"/>
              <a:t> </a:t>
            </a:r>
            <a:r>
              <a:rPr lang="en-GB" sz="2000" dirty="0" err="1"/>
              <a:t>kashama</a:t>
            </a:r>
            <a:endParaRPr lang="en-GB" sz="2000" dirty="0"/>
          </a:p>
          <a:p>
            <a:r>
              <a:rPr lang="en-GB" sz="2000" dirty="0"/>
              <a:t>Sid: 2213244. bmhp6027: empowering the older person. </a:t>
            </a:r>
          </a:p>
          <a:p>
            <a:endParaRPr lang="en-GB" sz="2000" dirty="0"/>
          </a:p>
        </p:txBody>
      </p:sp>
      <p:pic>
        <p:nvPicPr>
          <p:cNvPr id="37" name="Audio 36">
            <a:hlinkClick r:id="" action="ppaction://media"/>
            <a:extLst>
              <a:ext uri="{FF2B5EF4-FFF2-40B4-BE49-F238E27FC236}">
                <a16:creationId xmlns:a16="http://schemas.microsoft.com/office/drawing/2014/main" id="{42712500-4334-4C17-7C31-DDA2899F94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604048" y="4922230"/>
            <a:ext cx="2057400" cy="2057400"/>
          </a:xfrm>
          <a:prstGeom prst="ellipse">
            <a:avLst/>
          </a:prstGeom>
        </p:spPr>
      </p:pic>
    </p:spTree>
    <p:extLst>
      <p:ext uri="{BB962C8B-B14F-4D97-AF65-F5344CB8AC3E}">
        <p14:creationId xmlns:p14="http://schemas.microsoft.com/office/powerpoint/2010/main" val="243993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4318"/>
    </mc:Choice>
    <mc:Fallback>
      <p:transition spd="slow" advTm="64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BE4557-3CC9-8155-51C6-70E54E647DCD}"/>
              </a:ext>
            </a:extLst>
          </p:cNvPr>
          <p:cNvSpPr>
            <a:spLocks noGrp="1"/>
          </p:cNvSpPr>
          <p:nvPr>
            <p:ph type="title"/>
          </p:nvPr>
        </p:nvSpPr>
        <p:spPr>
          <a:xfrm>
            <a:off x="838200" y="1495426"/>
            <a:ext cx="3220880" cy="4024310"/>
          </a:xfrm>
        </p:spPr>
        <p:txBody>
          <a:bodyPr>
            <a:normAutofit/>
          </a:bodyPr>
          <a:lstStyle/>
          <a:p>
            <a:r>
              <a:rPr lang="en-GB" sz="3600"/>
              <a:t>Introduction</a:t>
            </a:r>
          </a:p>
        </p:txBody>
      </p:sp>
      <p:graphicFrame>
        <p:nvGraphicFramePr>
          <p:cNvPr id="12" name="Content Placeholder 2">
            <a:extLst>
              <a:ext uri="{FF2B5EF4-FFF2-40B4-BE49-F238E27FC236}">
                <a16:creationId xmlns:a16="http://schemas.microsoft.com/office/drawing/2014/main" id="{A8E6F0CB-15EB-A67B-F4CB-CF902478EBAD}"/>
              </a:ext>
            </a:extLst>
          </p:cNvPr>
          <p:cNvGraphicFramePr>
            <a:graphicFrameLocks noGrp="1"/>
          </p:cNvGraphicFramePr>
          <p:nvPr>
            <p:ph idx="1"/>
            <p:extLst>
              <p:ext uri="{D42A27DB-BD31-4B8C-83A1-F6EECF244321}">
                <p14:modId xmlns:p14="http://schemas.microsoft.com/office/powerpoint/2010/main" val="3860023329"/>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5" name="Audio 24">
            <a:hlinkClick r:id="" action="ppaction://media"/>
            <a:extLst>
              <a:ext uri="{FF2B5EF4-FFF2-40B4-BE49-F238E27FC236}">
                <a16:creationId xmlns:a16="http://schemas.microsoft.com/office/drawing/2014/main" id="{0A14E2D8-F393-746D-E6AB-DB83A2D019E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131552" y="5141119"/>
            <a:ext cx="2057400" cy="2057400"/>
          </a:xfrm>
          <a:prstGeom prst="ellipse">
            <a:avLst/>
          </a:prstGeom>
        </p:spPr>
      </p:pic>
    </p:spTree>
    <p:extLst>
      <p:ext uri="{BB962C8B-B14F-4D97-AF65-F5344CB8AC3E}">
        <p14:creationId xmlns:p14="http://schemas.microsoft.com/office/powerpoint/2010/main" val="2979609930"/>
      </p:ext>
    </p:extLst>
  </p:cSld>
  <p:clrMapOvr>
    <a:masterClrMapping/>
  </p:clrMapOvr>
  <mc:AlternateContent xmlns:mc="http://schemas.openxmlformats.org/markup-compatibility/2006">
    <mc:Choice xmlns:p14="http://schemas.microsoft.com/office/powerpoint/2010/main" Requires="p14">
      <p:transition spd="slow" p14:dur="2000" advTm="102990"/>
    </mc:Choice>
    <mc:Fallback>
      <p:transition spd="slow" advTm="102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525EDC-3215-0DDD-14B6-2B835241545B}"/>
              </a:ext>
            </a:extLst>
          </p:cNvPr>
          <p:cNvSpPr>
            <a:spLocks noGrp="1"/>
          </p:cNvSpPr>
          <p:nvPr>
            <p:ph type="title"/>
          </p:nvPr>
        </p:nvSpPr>
        <p:spPr>
          <a:xfrm>
            <a:off x="838201" y="643467"/>
            <a:ext cx="3888526" cy="1800526"/>
          </a:xfrm>
        </p:spPr>
        <p:txBody>
          <a:bodyPr>
            <a:normAutofit/>
          </a:bodyPr>
          <a:lstStyle/>
          <a:p>
            <a:r>
              <a:rPr lang="en-GB" dirty="0"/>
              <a:t>The Ageing Population in the UK</a:t>
            </a:r>
          </a:p>
        </p:txBody>
      </p:sp>
      <p:sp>
        <p:nvSpPr>
          <p:cNvPr id="3" name="Content Placeholder 2">
            <a:extLst>
              <a:ext uri="{FF2B5EF4-FFF2-40B4-BE49-F238E27FC236}">
                <a16:creationId xmlns:a16="http://schemas.microsoft.com/office/drawing/2014/main" id="{6B45548F-C085-9376-544E-0C4E5C169068}"/>
              </a:ext>
            </a:extLst>
          </p:cNvPr>
          <p:cNvSpPr>
            <a:spLocks noGrp="1"/>
          </p:cNvSpPr>
          <p:nvPr>
            <p:ph idx="1"/>
          </p:nvPr>
        </p:nvSpPr>
        <p:spPr>
          <a:xfrm>
            <a:off x="838201" y="2623381"/>
            <a:ext cx="3888528" cy="3553581"/>
          </a:xfrm>
        </p:spPr>
        <p:txBody>
          <a:bodyPr>
            <a:normAutofit/>
          </a:bodyPr>
          <a:lstStyle/>
          <a:p>
            <a:pPr>
              <a:lnSpc>
                <a:spcPct val="90000"/>
              </a:lnSpc>
            </a:pPr>
            <a:r>
              <a:rPr lang="en-GB" sz="1400"/>
              <a:t>According to Office for National Statistics (2023), approximately 19% of the UK population is aged 65 years and over, this proportion is expected to increase significantly over the next two years. </a:t>
            </a:r>
          </a:p>
          <a:p>
            <a:pPr>
              <a:lnSpc>
                <a:spcPct val="90000"/>
              </a:lnSpc>
            </a:pPr>
            <a:r>
              <a:rPr lang="en-GB" sz="1400"/>
              <a:t>Older individuals are often likely to experience long-term conditions such a dementia, diabetes and this can increase demand for both health and social care services. </a:t>
            </a:r>
          </a:p>
          <a:p>
            <a:pPr>
              <a:lnSpc>
                <a:spcPct val="90000"/>
              </a:lnSpc>
            </a:pPr>
            <a:r>
              <a:rPr lang="en-GB" sz="1400"/>
              <a:t>Reports by Age UK (2023) highlight the increase level of frailty, loneliness and unmet needs among older individuals. </a:t>
            </a:r>
          </a:p>
        </p:txBody>
      </p:sp>
      <p:pic>
        <p:nvPicPr>
          <p:cNvPr id="1026" name="Picture 2" descr="Ageing population: we're living longer, but are we healthier?">
            <a:extLst>
              <a:ext uri="{FF2B5EF4-FFF2-40B4-BE49-F238E27FC236}">
                <a16:creationId xmlns:a16="http://schemas.microsoft.com/office/drawing/2014/main" id="{A43E5A84-CA24-0CE2-5F3E-3C89029AE58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00986" y="2107924"/>
            <a:ext cx="4747547" cy="2670495"/>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9098714E-376F-A7C6-AFFC-6CAE75ABBF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6211724"/>
      </p:ext>
    </p:extLst>
  </p:cSld>
  <p:clrMapOvr>
    <a:masterClrMapping/>
  </p:clrMapOvr>
  <mc:AlternateContent xmlns:mc="http://schemas.openxmlformats.org/markup-compatibility/2006">
    <mc:Choice xmlns:p14="http://schemas.microsoft.com/office/powerpoint/2010/main" Requires="p14">
      <p:transition spd="slow" p14:dur="2000" advTm="73407"/>
    </mc:Choice>
    <mc:Fallback>
      <p:transition spd="slow" advTm="73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Freeform: Shape 2058">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3F863E-A6A6-8F96-5BF4-3831BACDC20C}"/>
              </a:ext>
            </a:extLst>
          </p:cNvPr>
          <p:cNvSpPr>
            <a:spLocks noGrp="1"/>
          </p:cNvSpPr>
          <p:nvPr>
            <p:ph type="title"/>
          </p:nvPr>
        </p:nvSpPr>
        <p:spPr>
          <a:xfrm>
            <a:off x="838200" y="365125"/>
            <a:ext cx="10515600" cy="1325563"/>
          </a:xfrm>
        </p:spPr>
        <p:txBody>
          <a:bodyPr>
            <a:normAutofit/>
          </a:bodyPr>
          <a:lstStyle/>
          <a:p>
            <a:r>
              <a:rPr lang="en-GB"/>
              <a:t>Key Care and Support Needs of Older People</a:t>
            </a:r>
          </a:p>
        </p:txBody>
      </p:sp>
      <p:sp>
        <p:nvSpPr>
          <p:cNvPr id="3" name="Content Placeholder 2">
            <a:extLst>
              <a:ext uri="{FF2B5EF4-FFF2-40B4-BE49-F238E27FC236}">
                <a16:creationId xmlns:a16="http://schemas.microsoft.com/office/drawing/2014/main" id="{DF7E87E6-C1CA-6F41-C4BE-0C397425505F}"/>
              </a:ext>
            </a:extLst>
          </p:cNvPr>
          <p:cNvSpPr>
            <a:spLocks noGrp="1"/>
          </p:cNvSpPr>
          <p:nvPr>
            <p:ph idx="1"/>
          </p:nvPr>
        </p:nvSpPr>
        <p:spPr>
          <a:xfrm>
            <a:off x="838201" y="2013625"/>
            <a:ext cx="4614759" cy="4163337"/>
          </a:xfrm>
        </p:spPr>
        <p:txBody>
          <a:bodyPr>
            <a:normAutofit/>
          </a:bodyPr>
          <a:lstStyle/>
          <a:p>
            <a:pPr>
              <a:lnSpc>
                <a:spcPct val="90000"/>
              </a:lnSpc>
            </a:pPr>
            <a:r>
              <a:rPr lang="en-GB" sz="1600"/>
              <a:t>Older individuals have complex care needs that include physical, psychological and social factors. Physical needs can involve managing chronic illnesses, limited mobility, sensory impairments (Cattan et al., 2005). </a:t>
            </a:r>
          </a:p>
          <a:p>
            <a:pPr>
              <a:lnSpc>
                <a:spcPct val="90000"/>
              </a:lnSpc>
            </a:pPr>
            <a:r>
              <a:rPr lang="en-GB" sz="1600"/>
              <a:t>Psychological needs can involve maintaining mental wellbeing, and social needs address social isolation as this has been strongly linked to poor health outcomes.</a:t>
            </a:r>
          </a:p>
          <a:p>
            <a:pPr>
              <a:lnSpc>
                <a:spcPct val="90000"/>
              </a:lnSpc>
            </a:pPr>
            <a:r>
              <a:rPr lang="en-GB" sz="1600"/>
              <a:t>Maintaining independence is central to a healthy lifestyle, as emphasised by the World Health Organisation, which outlines healthy ageing as the process of developing and maintaining functional ability (WHO, 2022).   </a:t>
            </a:r>
          </a:p>
          <a:p>
            <a:pPr>
              <a:lnSpc>
                <a:spcPct val="90000"/>
              </a:lnSpc>
            </a:pPr>
            <a:endParaRPr lang="en-GB" sz="1600"/>
          </a:p>
        </p:txBody>
      </p:sp>
      <p:pic>
        <p:nvPicPr>
          <p:cNvPr id="2050" name="Picture 2" descr="Age Friendly Calderdale | Calderdale Council">
            <a:extLst>
              <a:ext uri="{FF2B5EF4-FFF2-40B4-BE49-F238E27FC236}">
                <a16:creationId xmlns:a16="http://schemas.microsoft.com/office/drawing/2014/main" id="{2A468DD2-5A4E-8587-D257-D29CE82A29F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443538" y="2786230"/>
            <a:ext cx="2775284" cy="2712840"/>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60DA9495-1E88-8FCB-9386-E0040F9D228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77269634"/>
      </p:ext>
    </p:extLst>
  </p:cSld>
  <p:clrMapOvr>
    <a:masterClrMapping/>
  </p:clrMapOvr>
  <mc:AlternateContent xmlns:mc="http://schemas.openxmlformats.org/markup-compatibility/2006">
    <mc:Choice xmlns:p14="http://schemas.microsoft.com/office/powerpoint/2010/main" Requires="p14">
      <p:transition spd="slow" p14:dur="2000" advTm="87589"/>
    </mc:Choice>
    <mc:Fallback>
      <p:transition spd="slow" advTm="87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DF099A-086D-4EA7-D866-C3CB79FBD16D}"/>
              </a:ext>
            </a:extLst>
          </p:cNvPr>
          <p:cNvSpPr>
            <a:spLocks noGrp="1"/>
          </p:cNvSpPr>
          <p:nvPr>
            <p:ph type="title"/>
          </p:nvPr>
        </p:nvSpPr>
        <p:spPr>
          <a:xfrm>
            <a:off x="838200" y="1495426"/>
            <a:ext cx="3220880" cy="4024310"/>
          </a:xfrm>
        </p:spPr>
        <p:txBody>
          <a:bodyPr>
            <a:normAutofit/>
          </a:bodyPr>
          <a:lstStyle/>
          <a:p>
            <a:r>
              <a:rPr lang="en-GB" sz="3600" dirty="0"/>
              <a:t>Theories of Ageing </a:t>
            </a:r>
          </a:p>
        </p:txBody>
      </p:sp>
      <p:graphicFrame>
        <p:nvGraphicFramePr>
          <p:cNvPr id="5" name="Content Placeholder 2">
            <a:extLst>
              <a:ext uri="{FF2B5EF4-FFF2-40B4-BE49-F238E27FC236}">
                <a16:creationId xmlns:a16="http://schemas.microsoft.com/office/drawing/2014/main" id="{9F41B94D-A6FA-3DB8-92B9-5A67539C7FC3}"/>
              </a:ext>
            </a:extLst>
          </p:cNvPr>
          <p:cNvGraphicFramePr>
            <a:graphicFrameLocks noGrp="1"/>
          </p:cNvGraphicFramePr>
          <p:nvPr>
            <p:ph idx="1"/>
            <p:extLst>
              <p:ext uri="{D42A27DB-BD31-4B8C-83A1-F6EECF244321}">
                <p14:modId xmlns:p14="http://schemas.microsoft.com/office/powerpoint/2010/main" val="3253573908"/>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CDFB607F-FDCC-DE98-7DED-D080B4E95B3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549128" y="5148263"/>
            <a:ext cx="2057400" cy="2057400"/>
          </a:xfrm>
          <a:prstGeom prst="ellipse">
            <a:avLst/>
          </a:prstGeom>
        </p:spPr>
      </p:pic>
    </p:spTree>
    <p:extLst>
      <p:ext uri="{BB962C8B-B14F-4D97-AF65-F5344CB8AC3E}">
        <p14:creationId xmlns:p14="http://schemas.microsoft.com/office/powerpoint/2010/main" val="116688909"/>
      </p:ext>
    </p:extLst>
  </p:cSld>
  <p:clrMapOvr>
    <a:masterClrMapping/>
  </p:clrMapOvr>
  <mc:AlternateContent xmlns:mc="http://schemas.openxmlformats.org/markup-compatibility/2006">
    <mc:Choice xmlns:p14="http://schemas.microsoft.com/office/powerpoint/2010/main" Requires="p14">
      <p:transition spd="slow" p14:dur="2000" advTm="80310"/>
    </mc:Choice>
    <mc:Fallback>
      <p:transition spd="slow" advTm="80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C847EC-F5E2-1476-1BDD-8ACABA2F5A1E}"/>
              </a:ext>
            </a:extLst>
          </p:cNvPr>
          <p:cNvSpPr>
            <a:spLocks noGrp="1"/>
          </p:cNvSpPr>
          <p:nvPr>
            <p:ph type="title"/>
          </p:nvPr>
        </p:nvSpPr>
        <p:spPr>
          <a:xfrm>
            <a:off x="6513788" y="365125"/>
            <a:ext cx="4840010" cy="1807305"/>
          </a:xfrm>
        </p:spPr>
        <p:txBody>
          <a:bodyPr>
            <a:normAutofit/>
          </a:bodyPr>
          <a:lstStyle/>
          <a:p>
            <a:r>
              <a:rPr lang="en-GB" sz="3100" dirty="0"/>
              <a:t>Policy and Legislation Supporting Older People in the UK</a:t>
            </a:r>
          </a:p>
        </p:txBody>
      </p:sp>
      <p:pic>
        <p:nvPicPr>
          <p:cNvPr id="5" name="Picture 4" descr="Two people holding each other's hands">
            <a:extLst>
              <a:ext uri="{FF2B5EF4-FFF2-40B4-BE49-F238E27FC236}">
                <a16:creationId xmlns:a16="http://schemas.microsoft.com/office/drawing/2014/main" id="{59BDC1D3-CBDA-58AF-D800-53AAFF5BB51C}"/>
              </a:ext>
            </a:extLst>
          </p:cNvPr>
          <p:cNvPicPr>
            <a:picLocks noChangeAspect="1"/>
          </p:cNvPicPr>
          <p:nvPr/>
        </p:nvPicPr>
        <p:blipFill>
          <a:blip r:embed="rId4"/>
          <a:srcRect l="17179" r="23286" b="-1"/>
          <a:stretch>
            <a:fillRect/>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2C28B49-22E1-3F4D-3331-35772DFEB01C}"/>
              </a:ext>
            </a:extLst>
          </p:cNvPr>
          <p:cNvSpPr>
            <a:spLocks noGrp="1"/>
          </p:cNvSpPr>
          <p:nvPr>
            <p:ph idx="1"/>
          </p:nvPr>
        </p:nvSpPr>
        <p:spPr>
          <a:xfrm>
            <a:off x="6513788" y="2333297"/>
            <a:ext cx="4840010" cy="3843666"/>
          </a:xfrm>
        </p:spPr>
        <p:txBody>
          <a:bodyPr>
            <a:normAutofit/>
          </a:bodyPr>
          <a:lstStyle/>
          <a:p>
            <a:pPr>
              <a:lnSpc>
                <a:spcPct val="90000"/>
              </a:lnSpc>
            </a:pPr>
            <a:r>
              <a:rPr lang="en-GB" sz="1700" dirty="0"/>
              <a:t>A legal framework that emphasises independence and personalisation in adult social care was created by the Care Act 2014 (Department of Health and Social Care, 2014). </a:t>
            </a:r>
          </a:p>
          <a:p>
            <a:pPr>
              <a:lnSpc>
                <a:spcPct val="90000"/>
              </a:lnSpc>
            </a:pPr>
            <a:r>
              <a:rPr lang="en-GB" sz="1700" dirty="0"/>
              <a:t>The Human Rights Act 1998 encourages dignity in the delivery of care, while the Equality Act 2010 shields older adults from discrimination. </a:t>
            </a:r>
          </a:p>
          <a:p>
            <a:pPr>
              <a:lnSpc>
                <a:spcPct val="90000"/>
              </a:lnSpc>
            </a:pPr>
            <a:r>
              <a:rPr lang="en-GB" sz="1700" dirty="0"/>
              <a:t>The NHS England (2019) emphasises the significance of preventive healthcare and integrated care systems. Despite these policies, funding constraints and a lack of workforce continue to make implementation difficult. </a:t>
            </a:r>
          </a:p>
        </p:txBody>
      </p:sp>
      <p:pic>
        <p:nvPicPr>
          <p:cNvPr id="7" name="Audio 6">
            <a:hlinkClick r:id="" action="ppaction://media"/>
            <a:extLst>
              <a:ext uri="{FF2B5EF4-FFF2-40B4-BE49-F238E27FC236}">
                <a16:creationId xmlns:a16="http://schemas.microsoft.com/office/drawing/2014/main" id="{C84AEEC5-1A05-C0E7-7349-A410F82B6A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325098" y="5141119"/>
            <a:ext cx="2057400" cy="2057400"/>
          </a:xfrm>
          <a:prstGeom prst="ellipse">
            <a:avLst/>
          </a:prstGeom>
        </p:spPr>
      </p:pic>
    </p:spTree>
    <p:extLst>
      <p:ext uri="{BB962C8B-B14F-4D97-AF65-F5344CB8AC3E}">
        <p14:creationId xmlns:p14="http://schemas.microsoft.com/office/powerpoint/2010/main" val="2342591871"/>
      </p:ext>
    </p:extLst>
  </p:cSld>
  <p:clrMapOvr>
    <a:masterClrMapping/>
  </p:clrMapOvr>
  <mc:AlternateContent xmlns:mc="http://schemas.openxmlformats.org/markup-compatibility/2006">
    <mc:Choice xmlns:p14="http://schemas.microsoft.com/office/powerpoint/2010/main" Requires="p14">
      <p:transition spd="slow" p14:dur="2000" advTm="76793"/>
    </mc:Choice>
    <mc:Fallback>
      <p:transition spd="slow" advTm="76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1957BE-D8AC-98EB-0B25-397CD5C116C8}"/>
              </a:ext>
            </a:extLst>
          </p:cNvPr>
          <p:cNvSpPr>
            <a:spLocks noGrp="1"/>
          </p:cNvSpPr>
          <p:nvPr>
            <p:ph type="title"/>
          </p:nvPr>
        </p:nvSpPr>
        <p:spPr>
          <a:xfrm>
            <a:off x="838201" y="643467"/>
            <a:ext cx="3888526" cy="1800526"/>
          </a:xfrm>
        </p:spPr>
        <p:txBody>
          <a:bodyPr>
            <a:normAutofit/>
          </a:bodyPr>
          <a:lstStyle/>
          <a:p>
            <a:r>
              <a:rPr lang="en-GB" sz="3100"/>
              <a:t>Current Care Provision for Older People in the UK</a:t>
            </a:r>
          </a:p>
        </p:txBody>
      </p:sp>
      <p:sp>
        <p:nvSpPr>
          <p:cNvPr id="3" name="Content Placeholder 2">
            <a:extLst>
              <a:ext uri="{FF2B5EF4-FFF2-40B4-BE49-F238E27FC236}">
                <a16:creationId xmlns:a16="http://schemas.microsoft.com/office/drawing/2014/main" id="{DB1ADAE5-55B2-9D26-D176-3727463DB926}"/>
              </a:ext>
            </a:extLst>
          </p:cNvPr>
          <p:cNvSpPr>
            <a:spLocks noGrp="1"/>
          </p:cNvSpPr>
          <p:nvPr>
            <p:ph idx="1"/>
          </p:nvPr>
        </p:nvSpPr>
        <p:spPr>
          <a:xfrm>
            <a:off x="838201" y="2623381"/>
            <a:ext cx="3888528" cy="3553581"/>
          </a:xfrm>
        </p:spPr>
        <p:txBody>
          <a:bodyPr>
            <a:normAutofit/>
          </a:bodyPr>
          <a:lstStyle/>
          <a:p>
            <a:pPr>
              <a:lnSpc>
                <a:spcPct val="90000"/>
              </a:lnSpc>
            </a:pPr>
            <a:r>
              <a:rPr lang="en-GB" sz="1400" dirty="0"/>
              <a:t>Domiciliary care, residential care, community services, and NHS healthcare are among the health and social care services available to older individuals in the UK. </a:t>
            </a:r>
          </a:p>
          <a:p>
            <a:pPr>
              <a:lnSpc>
                <a:spcPct val="90000"/>
              </a:lnSpc>
            </a:pPr>
            <a:r>
              <a:rPr lang="en-GB" sz="1400" dirty="0"/>
              <a:t>With domiciliary care, older adults can continue living in their own homes while getting assistance with everyday tasks. For those with greater dependency demands, residential care offers organised support (Victor, 2018).</a:t>
            </a:r>
          </a:p>
          <a:p>
            <a:pPr>
              <a:lnSpc>
                <a:spcPct val="90000"/>
              </a:lnSpc>
            </a:pPr>
            <a:r>
              <a:rPr lang="en-GB" sz="1400" dirty="0"/>
              <a:t>Although these services promote safety and well-being, their provision is severely strained due to rising demand and scarce resources (Marmot, 2020).</a:t>
            </a:r>
          </a:p>
        </p:txBody>
      </p:sp>
      <p:pic>
        <p:nvPicPr>
          <p:cNvPr id="7" name="Graphic 6" descr="Hospital">
            <a:extLst>
              <a:ext uri="{FF2B5EF4-FFF2-40B4-BE49-F238E27FC236}">
                <a16:creationId xmlns:a16="http://schemas.microsoft.com/office/drawing/2014/main" id="{B063404C-009E-C342-25E8-8FCC59A41EF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00986" y="1069398"/>
            <a:ext cx="4747547" cy="4747547"/>
          </a:xfrm>
          <a:prstGeom prst="rect">
            <a:avLst/>
          </a:prstGeom>
        </p:spPr>
      </p:pic>
      <p:pic>
        <p:nvPicPr>
          <p:cNvPr id="6" name="Audio 5">
            <a:hlinkClick r:id="" action="ppaction://media"/>
            <a:extLst>
              <a:ext uri="{FF2B5EF4-FFF2-40B4-BE49-F238E27FC236}">
                <a16:creationId xmlns:a16="http://schemas.microsoft.com/office/drawing/2014/main" id="{8D0D7F62-F854-67A6-83CD-86D3A8A609E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5296310"/>
      </p:ext>
    </p:extLst>
  </p:cSld>
  <p:clrMapOvr>
    <a:masterClrMapping/>
  </p:clrMapOvr>
  <mc:AlternateContent xmlns:mc="http://schemas.openxmlformats.org/markup-compatibility/2006">
    <mc:Choice xmlns:p14="http://schemas.microsoft.com/office/powerpoint/2010/main" Requires="p14">
      <p:transition spd="slow" p14:dur="2000" advTm="63454"/>
    </mc:Choice>
    <mc:Fallback>
      <p:transition spd="slow" advTm="63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0D954-46D0-6C4A-5B15-0F7BD58B626E}"/>
              </a:ext>
            </a:extLst>
          </p:cNvPr>
          <p:cNvSpPr>
            <a:spLocks noGrp="1"/>
          </p:cNvSpPr>
          <p:nvPr>
            <p:ph type="title"/>
          </p:nvPr>
        </p:nvSpPr>
        <p:spPr>
          <a:xfrm>
            <a:off x="838201" y="365125"/>
            <a:ext cx="3816095" cy="1807305"/>
          </a:xfrm>
        </p:spPr>
        <p:txBody>
          <a:bodyPr>
            <a:normAutofit/>
          </a:bodyPr>
          <a:lstStyle/>
          <a:p>
            <a:r>
              <a:rPr lang="en-GB" sz="3100"/>
              <a:t>Critical Evaluation of Residential and Home Care</a:t>
            </a:r>
          </a:p>
        </p:txBody>
      </p:sp>
      <p:sp>
        <p:nvSpPr>
          <p:cNvPr id="3" name="Content Placeholder 2">
            <a:extLst>
              <a:ext uri="{FF2B5EF4-FFF2-40B4-BE49-F238E27FC236}">
                <a16:creationId xmlns:a16="http://schemas.microsoft.com/office/drawing/2014/main" id="{614ECF1C-0D81-1B8E-CD4E-29E60B419EF6}"/>
              </a:ext>
            </a:extLst>
          </p:cNvPr>
          <p:cNvSpPr>
            <a:spLocks noGrp="1"/>
          </p:cNvSpPr>
          <p:nvPr>
            <p:ph idx="1"/>
          </p:nvPr>
        </p:nvSpPr>
        <p:spPr>
          <a:xfrm>
            <a:off x="838201" y="2333297"/>
            <a:ext cx="3816096" cy="3843666"/>
          </a:xfrm>
        </p:spPr>
        <p:txBody>
          <a:bodyPr>
            <a:normAutofit/>
          </a:bodyPr>
          <a:lstStyle/>
          <a:p>
            <a:pPr>
              <a:lnSpc>
                <a:spcPct val="90000"/>
              </a:lnSpc>
            </a:pPr>
            <a:r>
              <a:rPr lang="en-GB" sz="1400" dirty="0"/>
              <a:t>Residential care settings offer social interaction, professional support, and structured surroundings. However, some individuals may have less autonomy and independence after receiving residential care (Greenhalgh et al., 2017).</a:t>
            </a:r>
          </a:p>
          <a:p>
            <a:pPr>
              <a:lnSpc>
                <a:spcPct val="90000"/>
              </a:lnSpc>
            </a:pPr>
            <a:r>
              <a:rPr lang="en-GB" sz="1400" dirty="0"/>
              <a:t>With the continuity theory, home care services encourage independence by allowing individuals to stay in comfortable settings. </a:t>
            </a:r>
          </a:p>
          <a:p>
            <a:pPr>
              <a:lnSpc>
                <a:spcPct val="90000"/>
              </a:lnSpc>
            </a:pPr>
            <a:r>
              <a:rPr lang="en-GB" sz="1400" dirty="0"/>
              <a:t>However, persistent issues include a lack of workforce and inconsistent service quality (Age UK, 2023).</a:t>
            </a:r>
          </a:p>
        </p:txBody>
      </p:sp>
      <p:pic>
        <p:nvPicPr>
          <p:cNvPr id="5" name="Picture 4" descr="A midsection of a person holding a miniature house">
            <a:extLst>
              <a:ext uri="{FF2B5EF4-FFF2-40B4-BE49-F238E27FC236}">
                <a16:creationId xmlns:a16="http://schemas.microsoft.com/office/drawing/2014/main" id="{C2515AAF-9FD1-1888-0673-8FCC841A5E0B}"/>
              </a:ext>
            </a:extLst>
          </p:cNvPr>
          <p:cNvPicPr>
            <a:picLocks noChangeAspect="1"/>
          </p:cNvPicPr>
          <p:nvPr/>
        </p:nvPicPr>
        <p:blipFill>
          <a:blip r:embed="rId4"/>
          <a:srcRect l="16513" r="14842" b="-1"/>
          <a:stretch>
            <a:fillRect/>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pic>
        <p:nvPicPr>
          <p:cNvPr id="7" name="Audio 6">
            <a:hlinkClick r:id="" action="ppaction://media"/>
            <a:extLst>
              <a:ext uri="{FF2B5EF4-FFF2-40B4-BE49-F238E27FC236}">
                <a16:creationId xmlns:a16="http://schemas.microsoft.com/office/drawing/2014/main" id="{B550AEEA-261B-C975-9CB3-87B82DCAEB5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4843235"/>
      </p:ext>
    </p:extLst>
  </p:cSld>
  <p:clrMapOvr>
    <a:masterClrMapping/>
  </p:clrMapOvr>
  <mc:AlternateContent xmlns:mc="http://schemas.openxmlformats.org/markup-compatibility/2006">
    <mc:Choice xmlns:p14="http://schemas.microsoft.com/office/powerpoint/2010/main" Requires="p14">
      <p:transition spd="slow" p14:dur="2000" advTm="65020"/>
    </mc:Choice>
    <mc:Fallback>
      <p:transition spd="slow" advTm="65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E447A-9593-04FE-9E3D-8D96D28B0853}"/>
              </a:ext>
            </a:extLst>
          </p:cNvPr>
          <p:cNvSpPr>
            <a:spLocks noGrp="1"/>
          </p:cNvSpPr>
          <p:nvPr>
            <p:ph type="title"/>
          </p:nvPr>
        </p:nvSpPr>
        <p:spPr>
          <a:xfrm>
            <a:off x="6513788" y="365125"/>
            <a:ext cx="4840010" cy="1807305"/>
          </a:xfrm>
        </p:spPr>
        <p:txBody>
          <a:bodyPr>
            <a:normAutofit/>
          </a:bodyPr>
          <a:lstStyle/>
          <a:p>
            <a:r>
              <a:rPr lang="en-GB" dirty="0"/>
              <a:t>Challenges to Maintaining Independence</a:t>
            </a:r>
          </a:p>
        </p:txBody>
      </p:sp>
      <p:pic>
        <p:nvPicPr>
          <p:cNvPr id="5" name="Picture 4" descr="Old wrinkled hands with some coins">
            <a:extLst>
              <a:ext uri="{FF2B5EF4-FFF2-40B4-BE49-F238E27FC236}">
                <a16:creationId xmlns:a16="http://schemas.microsoft.com/office/drawing/2014/main" id="{1165E4AE-FBA0-ABEB-4E1A-D6D039267EE9}"/>
              </a:ext>
            </a:extLst>
          </p:cNvPr>
          <p:cNvPicPr>
            <a:picLocks noChangeAspect="1"/>
          </p:cNvPicPr>
          <p:nvPr/>
        </p:nvPicPr>
        <p:blipFill>
          <a:blip r:embed="rId4"/>
          <a:srcRect l="9775" r="30691" b="-1"/>
          <a:stretch>
            <a:fillRect/>
          </a:stretch>
        </p:blipFill>
        <p:spPr>
          <a:xfrm>
            <a:off x="-22093"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2557FFDA-05BE-A769-9EB7-A94BA3B8E449}"/>
              </a:ext>
            </a:extLst>
          </p:cNvPr>
          <p:cNvSpPr>
            <a:spLocks noGrp="1"/>
          </p:cNvSpPr>
          <p:nvPr>
            <p:ph idx="1"/>
          </p:nvPr>
        </p:nvSpPr>
        <p:spPr>
          <a:xfrm>
            <a:off x="6513788" y="2333297"/>
            <a:ext cx="4840010" cy="3843666"/>
          </a:xfrm>
        </p:spPr>
        <p:txBody>
          <a:bodyPr>
            <a:normAutofit/>
          </a:bodyPr>
          <a:lstStyle/>
          <a:p>
            <a:pPr>
              <a:lnSpc>
                <a:spcPct val="90000"/>
              </a:lnSpc>
            </a:pPr>
            <a:r>
              <a:rPr lang="en-GB" sz="1700" dirty="0"/>
              <a:t>Frailty, multimorbidity, and financial constraints are some of the obstacles older adults experience when trying to preserve their independence. </a:t>
            </a:r>
          </a:p>
          <a:p>
            <a:pPr>
              <a:lnSpc>
                <a:spcPct val="90000"/>
              </a:lnSpc>
            </a:pPr>
            <a:r>
              <a:rPr lang="en-GB" sz="1700" dirty="0"/>
              <a:t>According to Barnett et al., (2012), the existence of several chronic illnesses is becoming more prevalent in older adults and is a contributing factor to complex care requirements. </a:t>
            </a:r>
          </a:p>
          <a:p>
            <a:pPr>
              <a:lnSpc>
                <a:spcPct val="90000"/>
              </a:lnSpc>
            </a:pPr>
            <a:r>
              <a:rPr lang="en-GB" sz="1700" dirty="0"/>
              <a:t>Social isolation remains a major concern, particularly following the COVID-19 pandemic. Access to online health services is further restricted by digital exclusion, leading to disparities in care access (WHO, 2022). </a:t>
            </a:r>
          </a:p>
        </p:txBody>
      </p:sp>
      <p:pic>
        <p:nvPicPr>
          <p:cNvPr id="7" name="Audio 6">
            <a:hlinkClick r:id="" action="ppaction://media"/>
            <a:extLst>
              <a:ext uri="{FF2B5EF4-FFF2-40B4-BE49-F238E27FC236}">
                <a16:creationId xmlns:a16="http://schemas.microsoft.com/office/drawing/2014/main" id="{5D95A771-4201-F414-02C4-0695685B0EA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325098" y="4961467"/>
            <a:ext cx="2057400" cy="2057400"/>
          </a:xfrm>
          <a:prstGeom prst="ellipse">
            <a:avLst/>
          </a:prstGeom>
        </p:spPr>
      </p:pic>
    </p:spTree>
    <p:extLst>
      <p:ext uri="{BB962C8B-B14F-4D97-AF65-F5344CB8AC3E}">
        <p14:creationId xmlns:p14="http://schemas.microsoft.com/office/powerpoint/2010/main" val="502192121"/>
      </p:ext>
    </p:extLst>
  </p:cSld>
  <p:clrMapOvr>
    <a:masterClrMapping/>
  </p:clrMapOvr>
  <mc:AlternateContent xmlns:mc="http://schemas.openxmlformats.org/markup-compatibility/2006">
    <mc:Choice xmlns:p14="http://schemas.microsoft.com/office/powerpoint/2010/main" Requires="p14">
      <p:transition spd="slow" p14:dur="2000" advTm="65592"/>
    </mc:Choice>
    <mc:Fallback>
      <p:transition spd="slow" advTm="65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8388DD1-CBD5-48D4-F901-5CAB7B646D0F}"/>
              </a:ext>
            </a:extLst>
          </p:cNvPr>
          <p:cNvSpPr>
            <a:spLocks noGrp="1"/>
          </p:cNvSpPr>
          <p:nvPr>
            <p:ph type="title"/>
          </p:nvPr>
        </p:nvSpPr>
        <p:spPr>
          <a:xfrm>
            <a:off x="5526156" y="365125"/>
            <a:ext cx="5827643" cy="1433433"/>
          </a:xfrm>
        </p:spPr>
        <p:txBody>
          <a:bodyPr anchor="b">
            <a:normAutofit/>
          </a:bodyPr>
          <a:lstStyle/>
          <a:p>
            <a:r>
              <a:rPr lang="en-GB" sz="3100"/>
              <a:t>Technological Innovations in Elderly Care</a:t>
            </a:r>
          </a:p>
        </p:txBody>
      </p:sp>
      <p:pic>
        <p:nvPicPr>
          <p:cNvPr id="7" name="Graphic 6" descr="Ambulance">
            <a:extLst>
              <a:ext uri="{FF2B5EF4-FFF2-40B4-BE49-F238E27FC236}">
                <a16:creationId xmlns:a16="http://schemas.microsoft.com/office/drawing/2014/main" id="{FFEC0CB6-EF5C-9A63-37E7-9AEC64989B1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73717" y="2782956"/>
            <a:ext cx="3449030" cy="3449030"/>
          </a:xfrm>
          <a:prstGeom prst="rect">
            <a:avLst/>
          </a:prstGeom>
        </p:spPr>
      </p:pic>
      <p:sp>
        <p:nvSpPr>
          <p:cNvPr id="3" name="Content Placeholder 2">
            <a:extLst>
              <a:ext uri="{FF2B5EF4-FFF2-40B4-BE49-F238E27FC236}">
                <a16:creationId xmlns:a16="http://schemas.microsoft.com/office/drawing/2014/main" id="{AA3473A6-4E92-4F1A-E363-2DDA2ECAB904}"/>
              </a:ext>
            </a:extLst>
          </p:cNvPr>
          <p:cNvSpPr>
            <a:spLocks noGrp="1"/>
          </p:cNvSpPr>
          <p:nvPr>
            <p:ph idx="1"/>
          </p:nvPr>
        </p:nvSpPr>
        <p:spPr>
          <a:xfrm>
            <a:off x="5526156" y="2055813"/>
            <a:ext cx="5827644" cy="4121149"/>
          </a:xfrm>
        </p:spPr>
        <p:txBody>
          <a:bodyPr anchor="t">
            <a:normAutofit/>
          </a:bodyPr>
          <a:lstStyle/>
          <a:p>
            <a:pPr>
              <a:lnSpc>
                <a:spcPct val="90000"/>
              </a:lnSpc>
            </a:pPr>
            <a:r>
              <a:rPr lang="en-GB" sz="2000"/>
              <a:t>The provision of social and health care services is changing because of technological developments. </a:t>
            </a:r>
          </a:p>
          <a:p>
            <a:pPr>
              <a:lnSpc>
                <a:spcPct val="90000"/>
              </a:lnSpc>
            </a:pPr>
            <a:r>
              <a:rPr lang="en-GB" sz="2000"/>
              <a:t>While assistive technologies like fall alarms and smart home systems promote safety and independence, telehealth enables medical personnel to remotely monitor patients (Sixsmith, 2013).</a:t>
            </a:r>
          </a:p>
          <a:p>
            <a:pPr>
              <a:lnSpc>
                <a:spcPct val="90000"/>
              </a:lnSpc>
            </a:pPr>
            <a:r>
              <a:rPr lang="en-GB" sz="2000"/>
              <a:t>By facilitating early intervention, these innovations can lower hospital admissions and are consistent with preventative healthcare paradigms (Greenhalgh et al., 2017).</a:t>
            </a:r>
          </a:p>
        </p:txBody>
      </p:sp>
      <p:pic>
        <p:nvPicPr>
          <p:cNvPr id="6" name="Audio 5">
            <a:hlinkClick r:id="" action="ppaction://media"/>
            <a:extLst>
              <a:ext uri="{FF2B5EF4-FFF2-40B4-BE49-F238E27FC236}">
                <a16:creationId xmlns:a16="http://schemas.microsoft.com/office/drawing/2014/main" id="{688B1F20-6201-50AE-910F-C0A59777B44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15792864"/>
      </p:ext>
    </p:extLst>
  </p:cSld>
  <p:clrMapOvr>
    <a:masterClrMapping/>
  </p:clrMapOvr>
  <mc:AlternateContent xmlns:mc="http://schemas.openxmlformats.org/markup-compatibility/2006">
    <mc:Choice xmlns:p14="http://schemas.microsoft.com/office/powerpoint/2010/main" Requires="p14">
      <p:transition spd="slow" p14:dur="2000" advTm="51160"/>
    </mc:Choice>
    <mc:Fallback>
      <p:transition spd="slow" advTm="51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BB354E4-735D-0857-1F87-6F9AE9C17F94}"/>
              </a:ext>
            </a:extLst>
          </p:cNvPr>
          <p:cNvSpPr>
            <a:spLocks noGrp="1"/>
          </p:cNvSpPr>
          <p:nvPr>
            <p:ph type="title"/>
          </p:nvPr>
        </p:nvSpPr>
        <p:spPr>
          <a:xfrm>
            <a:off x="838200" y="365125"/>
            <a:ext cx="10515600" cy="1325563"/>
          </a:xfrm>
        </p:spPr>
        <p:txBody>
          <a:bodyPr>
            <a:normAutofit/>
          </a:bodyPr>
          <a:lstStyle/>
          <a:p>
            <a:r>
              <a:rPr lang="en-GB" dirty="0"/>
              <a:t>Limitations and Risks of Technology</a:t>
            </a:r>
          </a:p>
        </p:txBody>
      </p:sp>
      <p:graphicFrame>
        <p:nvGraphicFramePr>
          <p:cNvPr id="5" name="Content Placeholder 2">
            <a:extLst>
              <a:ext uri="{FF2B5EF4-FFF2-40B4-BE49-F238E27FC236}">
                <a16:creationId xmlns:a16="http://schemas.microsoft.com/office/drawing/2014/main" id="{A77A2CE3-BE80-AF19-02EF-F7DEAEDE80F2}"/>
              </a:ext>
            </a:extLst>
          </p:cNvPr>
          <p:cNvGraphicFramePr>
            <a:graphicFrameLocks noGrp="1"/>
          </p:cNvGraphicFramePr>
          <p:nvPr>
            <p:ph idx="1"/>
            <p:extLst>
              <p:ext uri="{D42A27DB-BD31-4B8C-83A1-F6EECF244321}">
                <p14:modId xmlns:p14="http://schemas.microsoft.com/office/powerpoint/2010/main" val="1203689224"/>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Audio 9">
            <a:hlinkClick r:id="" action="ppaction://media"/>
            <a:extLst>
              <a:ext uri="{FF2B5EF4-FFF2-40B4-BE49-F238E27FC236}">
                <a16:creationId xmlns:a16="http://schemas.microsoft.com/office/drawing/2014/main" id="{552081A6-0660-F8F6-3020-F537FF17E73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6021861"/>
      </p:ext>
    </p:extLst>
  </p:cSld>
  <p:clrMapOvr>
    <a:masterClrMapping/>
  </p:clrMapOvr>
  <mc:AlternateContent xmlns:mc="http://schemas.openxmlformats.org/markup-compatibility/2006">
    <mc:Choice xmlns:p14="http://schemas.microsoft.com/office/powerpoint/2010/main" Requires="p14">
      <p:transition spd="slow" p14:dur="2000" advTm="43619"/>
    </mc:Choice>
    <mc:Fallback>
      <p:transition spd="slow" advTm="43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8DB29BA-8854-DC4C-3BB0-05750D79F4D9}"/>
              </a:ext>
            </a:extLst>
          </p:cNvPr>
          <p:cNvSpPr>
            <a:spLocks noGrp="1"/>
          </p:cNvSpPr>
          <p:nvPr>
            <p:ph type="title"/>
          </p:nvPr>
        </p:nvSpPr>
        <p:spPr>
          <a:xfrm>
            <a:off x="5526156" y="365125"/>
            <a:ext cx="5827643" cy="1433433"/>
          </a:xfrm>
        </p:spPr>
        <p:txBody>
          <a:bodyPr anchor="b">
            <a:normAutofit/>
          </a:bodyPr>
          <a:lstStyle/>
          <a:p>
            <a:r>
              <a:rPr lang="en-GB" dirty="0"/>
              <a:t>Case Study: Telecare in the UK</a:t>
            </a:r>
          </a:p>
        </p:txBody>
      </p:sp>
      <p:pic>
        <p:nvPicPr>
          <p:cNvPr id="7" name="Graphic 6" descr="Laptop Secure">
            <a:extLst>
              <a:ext uri="{FF2B5EF4-FFF2-40B4-BE49-F238E27FC236}">
                <a16:creationId xmlns:a16="http://schemas.microsoft.com/office/drawing/2014/main" id="{FF1BFE3B-931A-D877-2DA6-982B2C9D5B9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73717" y="2782956"/>
            <a:ext cx="3449030" cy="3449030"/>
          </a:xfrm>
          <a:prstGeom prst="rect">
            <a:avLst/>
          </a:prstGeom>
        </p:spPr>
      </p:pic>
      <p:sp>
        <p:nvSpPr>
          <p:cNvPr id="3" name="Content Placeholder 2">
            <a:extLst>
              <a:ext uri="{FF2B5EF4-FFF2-40B4-BE49-F238E27FC236}">
                <a16:creationId xmlns:a16="http://schemas.microsoft.com/office/drawing/2014/main" id="{F5BD99C5-79EE-11F3-3CC2-6BE1B771C1BA}"/>
              </a:ext>
            </a:extLst>
          </p:cNvPr>
          <p:cNvSpPr>
            <a:spLocks noGrp="1"/>
          </p:cNvSpPr>
          <p:nvPr>
            <p:ph idx="1"/>
          </p:nvPr>
        </p:nvSpPr>
        <p:spPr>
          <a:xfrm>
            <a:off x="5526156" y="2055813"/>
            <a:ext cx="5827644" cy="4121149"/>
          </a:xfrm>
        </p:spPr>
        <p:txBody>
          <a:bodyPr anchor="t">
            <a:normAutofit fontScale="92500"/>
          </a:bodyPr>
          <a:lstStyle/>
          <a:p>
            <a:r>
              <a:rPr lang="en-GB" sz="2400" dirty="0"/>
              <a:t>In the UK, telecare services have improved independence and reduced hospital admissions. </a:t>
            </a:r>
          </a:p>
          <a:p>
            <a:r>
              <a:rPr lang="en-GB" sz="2400" dirty="0"/>
              <a:t>Technologies for remote monitoring give families and service users' peace of mind and enable early identification of health deterioration (SCIE, 2022). </a:t>
            </a:r>
          </a:p>
          <a:p>
            <a:r>
              <a:rPr lang="en-GB" sz="2400" dirty="0"/>
              <a:t>However, implementation requires staff training and adequate funding to ensure effectiveness across different settings (Greenhalgh et al., 2017). </a:t>
            </a:r>
          </a:p>
        </p:txBody>
      </p:sp>
      <p:pic>
        <p:nvPicPr>
          <p:cNvPr id="11" name="Audio 10">
            <a:hlinkClick r:id="" action="ppaction://media"/>
            <a:extLst>
              <a:ext uri="{FF2B5EF4-FFF2-40B4-BE49-F238E27FC236}">
                <a16:creationId xmlns:a16="http://schemas.microsoft.com/office/drawing/2014/main" id="{3C8A6A1C-B26F-8A2F-CC35-BEC26B0ED68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0643128"/>
      </p:ext>
    </p:extLst>
  </p:cSld>
  <p:clrMapOvr>
    <a:masterClrMapping/>
  </p:clrMapOvr>
  <mc:AlternateContent xmlns:mc="http://schemas.openxmlformats.org/markup-compatibility/2006">
    <mc:Choice xmlns:p14="http://schemas.microsoft.com/office/powerpoint/2010/main" Requires="p14">
      <p:transition spd="slow" p14:dur="2000" advTm="43614"/>
    </mc:Choice>
    <mc:Fallback>
      <p:transition spd="slow" advTm="43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FEF4750-BB62-FA81-BF51-9490CD9C7D15}"/>
              </a:ext>
            </a:extLst>
          </p:cNvPr>
          <p:cNvSpPr>
            <a:spLocks noGrp="1"/>
          </p:cNvSpPr>
          <p:nvPr>
            <p:ph type="title"/>
          </p:nvPr>
        </p:nvSpPr>
        <p:spPr>
          <a:xfrm>
            <a:off x="838200" y="365125"/>
            <a:ext cx="10515600" cy="1325563"/>
          </a:xfrm>
        </p:spPr>
        <p:txBody>
          <a:bodyPr>
            <a:normAutofit/>
          </a:bodyPr>
          <a:lstStyle/>
          <a:p>
            <a:r>
              <a:rPr lang="en-GB" dirty="0"/>
              <a:t>Recommendations for Improvement</a:t>
            </a:r>
          </a:p>
        </p:txBody>
      </p:sp>
      <p:graphicFrame>
        <p:nvGraphicFramePr>
          <p:cNvPr id="5" name="Content Placeholder 2">
            <a:extLst>
              <a:ext uri="{FF2B5EF4-FFF2-40B4-BE49-F238E27FC236}">
                <a16:creationId xmlns:a16="http://schemas.microsoft.com/office/drawing/2014/main" id="{52A1AD61-F90B-2AEE-A3B6-E9380A85F3C1}"/>
              </a:ext>
            </a:extLst>
          </p:cNvPr>
          <p:cNvGraphicFramePr>
            <a:graphicFrameLocks noGrp="1"/>
          </p:cNvGraphicFramePr>
          <p:nvPr>
            <p:ph idx="1"/>
            <p:extLst>
              <p:ext uri="{D42A27DB-BD31-4B8C-83A1-F6EECF244321}">
                <p14:modId xmlns:p14="http://schemas.microsoft.com/office/powerpoint/2010/main" val="2296267416"/>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Audio 7">
            <a:hlinkClick r:id="" action="ppaction://media"/>
            <a:extLst>
              <a:ext uri="{FF2B5EF4-FFF2-40B4-BE49-F238E27FC236}">
                <a16:creationId xmlns:a16="http://schemas.microsoft.com/office/drawing/2014/main" id="{300D42E7-784B-4B06-7423-46E6EE0AB89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6891353"/>
      </p:ext>
    </p:extLst>
  </p:cSld>
  <p:clrMapOvr>
    <a:masterClrMapping/>
  </p:clrMapOvr>
  <mc:AlternateContent xmlns:mc="http://schemas.openxmlformats.org/markup-compatibility/2006">
    <mc:Choice xmlns:p14="http://schemas.microsoft.com/office/powerpoint/2010/main" Requires="p14">
      <p:transition spd="slow" p14:dur="2000" advTm="46238"/>
    </mc:Choice>
    <mc:Fallback>
      <p:transition spd="slow" advTm="46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DD5015F-8902-E593-D6B3-7E270FF91BC9}"/>
              </a:ext>
            </a:extLst>
          </p:cNvPr>
          <p:cNvSpPr>
            <a:spLocks noGrp="1"/>
          </p:cNvSpPr>
          <p:nvPr>
            <p:ph type="title"/>
          </p:nvPr>
        </p:nvSpPr>
        <p:spPr>
          <a:xfrm>
            <a:off x="838200" y="713312"/>
            <a:ext cx="3461084" cy="5431376"/>
          </a:xfrm>
        </p:spPr>
        <p:txBody>
          <a:bodyPr>
            <a:normAutofit/>
          </a:bodyPr>
          <a:lstStyle/>
          <a:p>
            <a:r>
              <a:rPr lang="en-GB" dirty="0">
                <a:solidFill>
                  <a:srgbClr val="FFFFFF"/>
                </a:solidFill>
              </a:rPr>
              <a:t>Conclusion</a:t>
            </a:r>
          </a:p>
        </p:txBody>
      </p:sp>
      <p:sp>
        <p:nvSpPr>
          <p:cNvPr id="3" name="Content Placeholder 2">
            <a:extLst>
              <a:ext uri="{FF2B5EF4-FFF2-40B4-BE49-F238E27FC236}">
                <a16:creationId xmlns:a16="http://schemas.microsoft.com/office/drawing/2014/main" id="{1BF1893F-57F9-7E45-C2B0-4F9DF6BA932B}"/>
              </a:ext>
            </a:extLst>
          </p:cNvPr>
          <p:cNvSpPr>
            <a:spLocks noGrp="1"/>
          </p:cNvSpPr>
          <p:nvPr>
            <p:ph idx="1"/>
          </p:nvPr>
        </p:nvSpPr>
        <p:spPr>
          <a:xfrm>
            <a:off x="6095999" y="713313"/>
            <a:ext cx="5257801" cy="5431376"/>
          </a:xfrm>
        </p:spPr>
        <p:txBody>
          <a:bodyPr anchor="ctr">
            <a:normAutofit/>
          </a:bodyPr>
          <a:lstStyle/>
          <a:p>
            <a:pPr>
              <a:lnSpc>
                <a:spcPct val="90000"/>
              </a:lnSpc>
            </a:pPr>
            <a:r>
              <a:rPr lang="en-GB" sz="1900" dirty="0"/>
              <a:t>The UK’s health and social care systems face both opportunities and challenges as the population ages. The diverse requirements of older adults necessitate person-centred and integrated care. </a:t>
            </a:r>
          </a:p>
          <a:p>
            <a:pPr>
              <a:lnSpc>
                <a:spcPct val="90000"/>
              </a:lnSpc>
            </a:pPr>
            <a:r>
              <a:rPr lang="en-GB" sz="1900" dirty="0"/>
              <a:t>Even while the services offered now offer crucial assistances, there are still gaps in staff capacity, finance, and internet accessibility. </a:t>
            </a:r>
          </a:p>
          <a:p>
            <a:pPr>
              <a:lnSpc>
                <a:spcPct val="90000"/>
              </a:lnSpc>
            </a:pPr>
            <a:r>
              <a:rPr lang="en-GB" sz="1900" dirty="0"/>
              <a:t>Although technological advancements offer significant potential to improve autonomy and quality of life, human-centred care approaches must be used in tandem with them.</a:t>
            </a:r>
          </a:p>
          <a:p>
            <a:pPr>
              <a:lnSpc>
                <a:spcPct val="90000"/>
              </a:lnSpc>
            </a:pPr>
            <a:r>
              <a:rPr lang="en-GB" sz="1900" dirty="0"/>
              <a:t>To promote healthy ageing, future service development should concentrate on prevention, empowerment and inclusive technology (WHO, 2022). </a:t>
            </a:r>
          </a:p>
        </p:txBody>
      </p:sp>
      <p:pic>
        <p:nvPicPr>
          <p:cNvPr id="7" name="Audio 6">
            <a:hlinkClick r:id="" action="ppaction://media"/>
            <a:extLst>
              <a:ext uri="{FF2B5EF4-FFF2-40B4-BE49-F238E27FC236}">
                <a16:creationId xmlns:a16="http://schemas.microsoft.com/office/drawing/2014/main" id="{E4BDB261-B209-7351-7957-77BA7D6784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423699" y="5157256"/>
            <a:ext cx="2057400" cy="2057400"/>
          </a:xfrm>
          <a:prstGeom prst="ellipse">
            <a:avLst/>
          </a:prstGeom>
        </p:spPr>
      </p:pic>
    </p:spTree>
    <p:extLst>
      <p:ext uri="{BB962C8B-B14F-4D97-AF65-F5344CB8AC3E}">
        <p14:creationId xmlns:p14="http://schemas.microsoft.com/office/powerpoint/2010/main" val="3928991468"/>
      </p:ext>
    </p:extLst>
  </p:cSld>
  <p:clrMapOvr>
    <a:masterClrMapping/>
  </p:clrMapOvr>
  <mc:AlternateContent xmlns:mc="http://schemas.openxmlformats.org/markup-compatibility/2006">
    <mc:Choice xmlns:p14="http://schemas.microsoft.com/office/powerpoint/2010/main" Requires="p14">
      <p:transition spd="slow" p14:dur="2000" advTm="56672"/>
    </mc:Choice>
    <mc:Fallback>
      <p:transition spd="slow" advTm="56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7D0B45B5-5B5E-CAAF-9E53-A4590C32BDB6}"/>
              </a:ext>
            </a:extLst>
          </p:cNvPr>
          <p:cNvSpPr>
            <a:spLocks noGrp="1"/>
          </p:cNvSpPr>
          <p:nvPr>
            <p:ph type="title"/>
          </p:nvPr>
        </p:nvSpPr>
        <p:spPr>
          <a:xfrm>
            <a:off x="905484" y="1065749"/>
            <a:ext cx="3748810" cy="4726502"/>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9E1F6D7B-DC09-87F8-4358-2B7461E990EE}"/>
              </a:ext>
            </a:extLst>
          </p:cNvPr>
          <p:cNvSpPr>
            <a:spLocks noGrp="1"/>
          </p:cNvSpPr>
          <p:nvPr>
            <p:ph idx="1"/>
          </p:nvPr>
        </p:nvSpPr>
        <p:spPr>
          <a:xfrm>
            <a:off x="6804401" y="713313"/>
            <a:ext cx="4549400" cy="5431376"/>
          </a:xfrm>
        </p:spPr>
        <p:txBody>
          <a:bodyPr anchor="ctr">
            <a:normAutofit/>
          </a:bodyPr>
          <a:lstStyle/>
          <a:p>
            <a:pPr marL="514350" indent="-514350">
              <a:lnSpc>
                <a:spcPct val="90000"/>
              </a:lnSpc>
              <a:buFont typeface="+mj-lt"/>
              <a:buAutoNum type="arabicPeriod"/>
            </a:pPr>
            <a:r>
              <a:rPr lang="en-GB" sz="700"/>
              <a:t>Age UK (2023) </a:t>
            </a:r>
            <a:r>
              <a:rPr lang="en-GB" sz="700" i="1"/>
              <a:t>Later Life in the United Kingdom</a:t>
            </a:r>
            <a:r>
              <a:rPr lang="en-GB" sz="700"/>
              <a:t>. London: Age UK. Available at: https://www.ageuk.org.uk/globalassets/age-uk/documents/reports-and-publications/later_life_uk_factsheet.pdf (Accessed: 24 February 2026)</a:t>
            </a:r>
          </a:p>
          <a:p>
            <a:pPr marL="514350" indent="-514350">
              <a:lnSpc>
                <a:spcPct val="90000"/>
              </a:lnSpc>
              <a:buFont typeface="+mj-lt"/>
              <a:buAutoNum type="arabicPeriod"/>
            </a:pPr>
            <a:r>
              <a:rPr lang="en-GB" sz="700"/>
              <a:t>Atchley, R. (1989) ‘A continuity theory of normal aging’, </a:t>
            </a:r>
            <a:r>
              <a:rPr lang="en-GB" sz="700" i="1"/>
              <a:t>The Gerontologist</a:t>
            </a:r>
            <a:r>
              <a:rPr lang="en-GB" sz="700"/>
              <a:t>, 29(2), pp. 183–190. Available at: https://academic.oup.com/gerontologist/article-abstract/29/2/183/553997 (Accessed: 24 February 2026).</a:t>
            </a:r>
          </a:p>
          <a:p>
            <a:pPr marL="514350" indent="-514350">
              <a:lnSpc>
                <a:spcPct val="90000"/>
              </a:lnSpc>
              <a:buFont typeface="+mj-lt"/>
              <a:buAutoNum type="arabicPeriod"/>
            </a:pPr>
            <a:r>
              <a:rPr lang="en-GB" sz="700"/>
              <a:t>Barnett, K. et al. (2012) ‘Epidemiology of multimorbidity’, </a:t>
            </a:r>
            <a:r>
              <a:rPr lang="en-GB" sz="700" i="1"/>
              <a:t>The Lancet</a:t>
            </a:r>
            <a:r>
              <a:rPr lang="en-GB" sz="700"/>
              <a:t>, 380(9836), pp. 37–43. Available at: https://www.thelancet.com/journals/lancet/article/PIIS0140-6736(12)60240-2/fulltext (Accessed: 24 February 2026). </a:t>
            </a:r>
          </a:p>
          <a:p>
            <a:pPr marL="514350" indent="-514350">
              <a:lnSpc>
                <a:spcPct val="90000"/>
              </a:lnSpc>
              <a:buFont typeface="+mj-lt"/>
              <a:buAutoNum type="arabicPeriod"/>
            </a:pPr>
            <a:r>
              <a:rPr lang="en-GB" sz="700"/>
              <a:t>Cattan, M. et al. (2005) ‘Preventing social isolation among older people’, </a:t>
            </a:r>
            <a:r>
              <a:rPr lang="en-GB" sz="700" i="1"/>
              <a:t>Health Education Research</a:t>
            </a:r>
            <a:r>
              <a:rPr lang="en-GB" sz="700"/>
              <a:t>, 20(1), pp. 41–50. Available at: https://academic.oup.com/her/article/20/1/41/553780 (Accessed: 24 February 2026).</a:t>
            </a:r>
          </a:p>
          <a:p>
            <a:pPr marL="514350" indent="-514350">
              <a:lnSpc>
                <a:spcPct val="90000"/>
              </a:lnSpc>
              <a:buFont typeface="+mj-lt"/>
              <a:buAutoNum type="arabicPeriod"/>
            </a:pPr>
            <a:r>
              <a:rPr lang="en-GB" sz="700"/>
              <a:t>Cumming, E. and Henry, W. (1961) </a:t>
            </a:r>
            <a:r>
              <a:rPr lang="en-GB" sz="700" i="1"/>
              <a:t>Growing Old</a:t>
            </a:r>
            <a:r>
              <a:rPr lang="en-GB" sz="700"/>
              <a:t>. New York: Basic Books.</a:t>
            </a:r>
          </a:p>
          <a:p>
            <a:pPr marL="514350" indent="-514350">
              <a:lnSpc>
                <a:spcPct val="90000"/>
              </a:lnSpc>
              <a:buFont typeface="+mj-lt"/>
              <a:buAutoNum type="arabicPeriod"/>
            </a:pPr>
            <a:r>
              <a:rPr lang="en-GB" sz="700"/>
              <a:t>Department of Health and Social Care (2014) </a:t>
            </a:r>
            <a:r>
              <a:rPr lang="en-GB" sz="700" i="1"/>
              <a:t>Care Act 2014</a:t>
            </a:r>
            <a:r>
              <a:rPr lang="en-GB" sz="700"/>
              <a:t>. Available at: https://www.legislation.gov.uk/ukpga/2014/23/contents (Accessed: 24 February 2026).</a:t>
            </a:r>
          </a:p>
          <a:p>
            <a:pPr marL="514350" indent="-514350">
              <a:lnSpc>
                <a:spcPct val="90000"/>
              </a:lnSpc>
              <a:buFont typeface="+mj-lt"/>
              <a:buAutoNum type="arabicPeriod"/>
            </a:pPr>
            <a:r>
              <a:rPr lang="en-GB" sz="700"/>
              <a:t>Greenhalgh, T. et al. (2017) ‘Adoption of telehealth’, </a:t>
            </a:r>
            <a:r>
              <a:rPr lang="en-GB" sz="700" i="1"/>
              <a:t>Milbank Quarterly</a:t>
            </a:r>
            <a:r>
              <a:rPr lang="en-GB" sz="700"/>
              <a:t>, 95(4), pp. 1–45.</a:t>
            </a:r>
          </a:p>
          <a:p>
            <a:pPr marL="514350" indent="-514350">
              <a:lnSpc>
                <a:spcPct val="90000"/>
              </a:lnSpc>
              <a:buFont typeface="+mj-lt"/>
              <a:buAutoNum type="arabicPeriod"/>
            </a:pPr>
            <a:r>
              <a:rPr lang="en-GB" sz="700"/>
              <a:t>Havighurst, R. (1961) ‘Successful aging’, </a:t>
            </a:r>
            <a:r>
              <a:rPr lang="en-GB" sz="700" i="1"/>
              <a:t>The Gerontologist</a:t>
            </a:r>
            <a:r>
              <a:rPr lang="en-GB" sz="700"/>
              <a:t>, 1(1), pp. 8–13. Available at: https://academic.oup.com/gerontologist/article-abstract/1/1/8/566302 (Accessed: 24 February 2026). </a:t>
            </a:r>
          </a:p>
          <a:p>
            <a:pPr marL="514350" indent="-514350">
              <a:lnSpc>
                <a:spcPct val="90000"/>
              </a:lnSpc>
              <a:buFont typeface="+mj-lt"/>
              <a:buAutoNum type="arabicPeriod"/>
            </a:pPr>
            <a:r>
              <a:rPr lang="en-GB" sz="700"/>
              <a:t>Marmot, M. (2020) </a:t>
            </a:r>
            <a:r>
              <a:rPr lang="en-GB" sz="700" i="1"/>
              <a:t>Health Equity in England</a:t>
            </a:r>
            <a:r>
              <a:rPr lang="en-GB" sz="700"/>
              <a:t>. London: Institute of Health Equity. Available at: https://www.instituteofhealthequity.org/resources-reports/marmot-review-10-years-on (Accessed: 24 February 2026). </a:t>
            </a:r>
          </a:p>
          <a:p>
            <a:pPr marL="514350" indent="-514350">
              <a:lnSpc>
                <a:spcPct val="90000"/>
              </a:lnSpc>
              <a:buFont typeface="+mj-lt"/>
              <a:buAutoNum type="arabicPeriod"/>
            </a:pPr>
            <a:r>
              <a:rPr lang="en-GB" sz="700"/>
              <a:t>NHS England (2019) </a:t>
            </a:r>
            <a:r>
              <a:rPr lang="en-GB" sz="700" i="1"/>
              <a:t>The NHS Long Term Plan</a:t>
            </a:r>
            <a:r>
              <a:rPr lang="en-GB" sz="700"/>
              <a:t>. Available at: https://www.longtermplan.nhs.uk  (Accessed: 24 February 2026). </a:t>
            </a:r>
          </a:p>
          <a:p>
            <a:pPr marL="514350" indent="-514350">
              <a:lnSpc>
                <a:spcPct val="90000"/>
              </a:lnSpc>
              <a:buFont typeface="+mj-lt"/>
              <a:buAutoNum type="arabicPeriod"/>
            </a:pPr>
            <a:r>
              <a:rPr lang="en-GB" sz="700"/>
              <a:t>Office for National Statistics (2023) </a:t>
            </a:r>
            <a:r>
              <a:rPr lang="en-GB" sz="700" i="1"/>
              <a:t>Population ageing overview</a:t>
            </a:r>
            <a:r>
              <a:rPr lang="en-GB" sz="700"/>
              <a:t>. Available at: https://www.ons.gov.uk/peoplepopulationandcommunity/populationandmigration/populationestimates (Accessed: 24 February 2026). </a:t>
            </a:r>
          </a:p>
          <a:p>
            <a:pPr marL="514350" indent="-514350">
              <a:lnSpc>
                <a:spcPct val="90000"/>
              </a:lnSpc>
              <a:buFont typeface="+mj-lt"/>
              <a:buAutoNum type="arabicPeriod"/>
            </a:pPr>
            <a:r>
              <a:rPr lang="en-GB" sz="700"/>
              <a:t>SCIE (2022) </a:t>
            </a:r>
            <a:r>
              <a:rPr lang="en-GB" sz="700" i="1"/>
              <a:t>Technology in Social Care</a:t>
            </a:r>
            <a:r>
              <a:rPr lang="en-GB" sz="700"/>
              <a:t>. London: SCIE. Available at: https://www.scie.org.uk/care-providers/digital-skills (Accessed: 24 February 2026).</a:t>
            </a:r>
          </a:p>
          <a:p>
            <a:pPr marL="514350" indent="-514350">
              <a:lnSpc>
                <a:spcPct val="90000"/>
              </a:lnSpc>
              <a:buFont typeface="+mj-lt"/>
              <a:buAutoNum type="arabicPeriod"/>
            </a:pPr>
            <a:r>
              <a:rPr lang="en-GB" sz="700"/>
              <a:t>Sixsmith, A. (2013) ‘Technology and the challenge of aging’, </a:t>
            </a:r>
            <a:r>
              <a:rPr lang="en-GB" sz="700" i="1"/>
              <a:t>Journal of Aging Studies</a:t>
            </a:r>
            <a:r>
              <a:rPr lang="en-GB" sz="700"/>
              <a:t>, 27(4), pp. 1–10. Available at: https://www.sciencedirect.com/science/article/pii/S0890406513000503 (Accessed: 24 February 2026). </a:t>
            </a:r>
          </a:p>
          <a:p>
            <a:pPr marL="514350" indent="-514350">
              <a:lnSpc>
                <a:spcPct val="90000"/>
              </a:lnSpc>
              <a:buFont typeface="+mj-lt"/>
              <a:buAutoNum type="arabicPeriod"/>
            </a:pPr>
            <a:r>
              <a:rPr lang="en-GB" sz="700"/>
              <a:t>Victor, C. (2018) </a:t>
            </a:r>
            <a:r>
              <a:rPr lang="en-GB" sz="700" i="1"/>
              <a:t>Ageing, Health and Care</a:t>
            </a:r>
            <a:r>
              <a:rPr lang="en-GB" sz="700"/>
              <a:t>. Bristol: Policy Press.</a:t>
            </a:r>
          </a:p>
          <a:p>
            <a:pPr marL="514350" indent="-514350">
              <a:lnSpc>
                <a:spcPct val="90000"/>
              </a:lnSpc>
              <a:buFont typeface="+mj-lt"/>
              <a:buAutoNum type="arabicPeriod"/>
            </a:pPr>
            <a:r>
              <a:rPr lang="en-GB" sz="700"/>
              <a:t>World Health Organization (2022) </a:t>
            </a:r>
            <a:r>
              <a:rPr lang="en-GB" sz="700" i="1"/>
              <a:t>Ageing and Health</a:t>
            </a:r>
            <a:r>
              <a:rPr lang="en-GB" sz="700"/>
              <a:t>. Geneva: WHO. Available at: https://www.who.int/news-room/fact-sheets/detail/ageing-and-health (Accessed: 24 February 2026). </a:t>
            </a:r>
          </a:p>
          <a:p>
            <a:pPr>
              <a:lnSpc>
                <a:spcPct val="90000"/>
              </a:lnSpc>
            </a:pPr>
            <a:endParaRPr lang="en-GB" sz="700"/>
          </a:p>
        </p:txBody>
      </p:sp>
    </p:spTree>
    <p:extLst>
      <p:ext uri="{BB962C8B-B14F-4D97-AF65-F5344CB8AC3E}">
        <p14:creationId xmlns:p14="http://schemas.microsoft.com/office/powerpoint/2010/main" val="784954214"/>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3109</TotalTime>
  <Words>1780</Words>
  <Application>Microsoft Office PowerPoint</Application>
  <PresentationFormat>Widescreen</PresentationFormat>
  <Paragraphs>76</Paragraphs>
  <Slides>15</Slides>
  <Notes>1</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Century Gothic</vt:lpstr>
      <vt:lpstr>Elephant</vt:lpstr>
      <vt:lpstr>BrushVTI</vt:lpstr>
      <vt:lpstr>Empowering Older People: Evaluating Care, Support Needs and Technological Innovations in the UK. </vt:lpstr>
      <vt:lpstr>Introduction</vt:lpstr>
      <vt:lpstr>The Ageing Population in the UK</vt:lpstr>
      <vt:lpstr>Key Care and Support Needs of Older People</vt:lpstr>
      <vt:lpstr>Theories of Ageing </vt:lpstr>
      <vt:lpstr>Policy and Legislation Supporting Older People in the UK</vt:lpstr>
      <vt:lpstr>Current Care Provision for Older People in the UK</vt:lpstr>
      <vt:lpstr>Critical Evaluation of Residential and Home Care</vt:lpstr>
      <vt:lpstr>Challenges to Maintaining Independence</vt:lpstr>
      <vt:lpstr>Technological Innovations in Elderly Care</vt:lpstr>
      <vt:lpstr>Limitations and Risks of Technology</vt:lpstr>
      <vt:lpstr>Case Study: Telecare in the UK</vt:lpstr>
      <vt:lpstr>Recommendations for Improvement</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Louise K</dc:creator>
  <cp:lastModifiedBy>Louise K</cp:lastModifiedBy>
  <cp:revision>1</cp:revision>
  <dcterms:created xsi:type="dcterms:W3CDTF">2026-02-24T16:39:37Z</dcterms:created>
  <dcterms:modified xsi:type="dcterms:W3CDTF">2026-02-26T20:29:34Z</dcterms:modified>
</cp:coreProperties>
</file>