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58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06BE21-F46E-4882-9CCD-94B1339FDDEF}" type="datetimeFigureOut">
              <a:rPr lang="en-GB" smtClean="0"/>
              <a:t>12/11/2022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FB8F7-3EA0-453A-8E72-B9814B5C1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210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577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19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a literature review?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literature review is usually the second chapter in your dissertation, where you critique what has been written about your topic area.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Remember that good critique and good writing begins while reading -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literature review calls for critical reading skills and keeping careful and meticulous notes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Within this, remember the Importance of presenting a rounded debate: all the relevant arguments and  counterarguments </a:t>
            </a:r>
            <a:r>
              <a:rPr lang="en-GB" sz="1400" i="1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Making your own voice heard – authorial voice -we’ve talked a lot about this</a:t>
            </a:r>
            <a:r>
              <a:rPr lang="en-GB" sz="18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18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31648" y="4400550"/>
            <a:ext cx="6376416" cy="3600450"/>
          </a:xfrm>
        </p:spPr>
        <p:txBody>
          <a:bodyPr/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0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80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68224" y="4400550"/>
            <a:ext cx="6473952" cy="360045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2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341376" y="4400550"/>
            <a:ext cx="6108192" cy="4645914"/>
          </a:xfrm>
        </p:spPr>
        <p:txBody>
          <a:bodyPr/>
          <a:lstStyle/>
          <a:p>
            <a:pPr marL="342900" lvl="0" indent="-342900">
              <a:lnSpc>
                <a:spcPct val="110000"/>
              </a:lnSpc>
              <a:spcAft>
                <a:spcPts val="0"/>
              </a:spcAft>
              <a:buFont typeface="Corbel" panose="020B0503020204020204" pitchFamily="34" charset="0"/>
              <a:buChar char="–"/>
              <a:tabLst>
                <a:tab pos="270510" algn="l"/>
              </a:tabLst>
            </a:pPr>
            <a:r>
              <a:rPr lang="en-GB" kern="1200" dirty="0">
                <a:solidFill>
                  <a:srgbClr val="657C9C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367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10000"/>
              </a:lnSpc>
              <a:buFont typeface="Corbel" panose="020B0503020204020204" pitchFamily="34" charset="0"/>
              <a:buChar char="–"/>
              <a:tabLst>
                <a:tab pos="457200" algn="l"/>
              </a:tabLst>
            </a:pPr>
            <a:r>
              <a:rPr lang="en-GB" sz="1800" kern="1200" dirty="0">
                <a:solidFill>
                  <a:srgbClr val="333333"/>
                </a:solidFill>
                <a:effectLst/>
                <a:latin typeface="inherit"/>
                <a:ea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06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507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2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AA099-1331-4B4B-814A-FA2784905B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a literature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036852-41F2-46DF-B9AC-31C7A7C60C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7310" y="4867222"/>
            <a:ext cx="3793678" cy="1037760"/>
          </a:xfrm>
        </p:spPr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114" name="Audio 113">
            <a:hlinkClick r:id="" action="ppaction://media"/>
            <a:extLst>
              <a:ext uri="{FF2B5EF4-FFF2-40B4-BE49-F238E27FC236}">
                <a16:creationId xmlns:a16="http://schemas.microsoft.com/office/drawing/2014/main" id="{64BB47B0-9A9B-3AD8-6999-6C29F6DD4F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99396" t="-90625" r="-199396" b="-90625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52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527"/>
    </mc:Choice>
    <mc:Fallback>
      <p:transition spd="slow" advTm="28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2BE05-2FD2-4BE6-BC88-1E6B6B3EB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GB" dirty="0"/>
              <a:t>Aims of this lesson</a:t>
            </a:r>
          </a:p>
        </p:txBody>
      </p:sp>
      <p:pic>
        <p:nvPicPr>
          <p:cNvPr id="1026" name="Picture 2" descr="Books, Education, School, Literature, Knowledge">
            <a:extLst>
              <a:ext uri="{FF2B5EF4-FFF2-40B4-BE49-F238E27FC236}">
                <a16:creationId xmlns:a16="http://schemas.microsoft.com/office/drawing/2014/main" id="{D22EB380-D8DD-4C0E-9F97-F706FFEB3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723676"/>
            <a:ext cx="6898017" cy="517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00FDB-EE9E-4037-A477-ACD7B8038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200" dirty="0"/>
              <a:t>Recap on writing a literature review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2416CB8-1CCE-41CA-BE4E-914E7E84B2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62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51"/>
    </mc:Choice>
    <mc:Fallback xmlns="">
      <p:transition spd="slow" advTm="9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7FF0E-5EDE-446D-8BEB-AE5D776B0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literature review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9430A-02A6-4DE5-9359-4B5D03A527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What is a literature review? </a:t>
            </a:r>
          </a:p>
          <a:p>
            <a:r>
              <a:rPr lang="en-GB" sz="4000" dirty="0"/>
              <a:t>Reading … and … writing</a:t>
            </a:r>
          </a:p>
          <a:p>
            <a:r>
              <a:rPr lang="en-GB" sz="4000" dirty="0"/>
              <a:t>Critical reading skills </a:t>
            </a:r>
          </a:p>
          <a:p>
            <a:r>
              <a:rPr lang="en-GB" sz="4000" dirty="0"/>
              <a:t>Presenting a rounded debate </a:t>
            </a:r>
          </a:p>
          <a:p>
            <a:r>
              <a:rPr lang="en-GB" sz="4000" dirty="0"/>
              <a:t>Making your own voice heard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465E674-E78A-4413-B2B0-F1BCE37E20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1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21"/>
    </mc:Choice>
    <mc:Fallback xmlns="">
      <p:transition spd="slow" advTm="53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B8E3-107B-4CCB-9E27-D980FE6DF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and function of the literature review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5E7C1-99A0-4D2C-A379-FC6F2F37A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/>
              <a:t>The main reasons for the inclusion, in a Masters dissertation, of a literature review section are: </a:t>
            </a:r>
          </a:p>
          <a:p>
            <a:r>
              <a:rPr lang="en-GB" sz="3200" dirty="0"/>
              <a:t>To present, and to analyse </a:t>
            </a:r>
          </a:p>
          <a:p>
            <a:r>
              <a:rPr lang="en-GB" sz="3200" dirty="0"/>
              <a:t>To act as a backdrop</a:t>
            </a:r>
          </a:p>
          <a:p>
            <a:r>
              <a:rPr lang="en-GB" sz="3200" dirty="0"/>
              <a:t>To demonstrate your skills as an ‘evidence hunter’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AF035D31-6A35-48B8-A89C-494A6AEA17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6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824"/>
    </mc:Choice>
    <mc:Fallback xmlns="">
      <p:transition spd="slow" advTm="113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F1AB2-7754-4FB3-806E-D993682D9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and function of the literature review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AEA51-7515-491B-8B67-EEB4B43EA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To show  knowledge  </a:t>
            </a:r>
          </a:p>
          <a:p>
            <a:r>
              <a:rPr lang="en-GB" sz="4800" dirty="0"/>
              <a:t>Identify key issues</a:t>
            </a:r>
          </a:p>
          <a:p>
            <a:r>
              <a:rPr lang="en-GB" sz="4800" dirty="0"/>
              <a:t>To enable readers to evaluate the research process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B6A9AF92-BADD-4D32-A9DF-F5569C3913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71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62"/>
    </mc:Choice>
    <mc:Fallback xmlns="">
      <p:transition spd="slow" advTm="63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9E23F-2BAB-488D-A79E-F3D4C8A16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and function of the literature review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4FF21-C829-4498-9790-25C1A578C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A précis and critique of published material to support your research study. </a:t>
            </a:r>
          </a:p>
          <a:p>
            <a:r>
              <a:rPr lang="en-GB" sz="3200" dirty="0">
                <a:solidFill>
                  <a:schemeClr val="tx1"/>
                </a:solidFill>
              </a:rPr>
              <a:t>The hierarchy of materials – peer reviewed journal articles to magazine articles</a:t>
            </a:r>
          </a:p>
          <a:p>
            <a:r>
              <a:rPr lang="en-GB" sz="3200" dirty="0">
                <a:solidFill>
                  <a:schemeClr val="tx1"/>
                </a:solidFill>
              </a:rPr>
              <a:t>Justification of research aims, objective </a:t>
            </a:r>
            <a:r>
              <a:rPr lang="en-GB" sz="3200">
                <a:solidFill>
                  <a:schemeClr val="tx1"/>
                </a:solidFill>
              </a:rPr>
              <a:t>and questions     </a:t>
            </a: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2AC129-F808-49F0-B39E-19E5799325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74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079"/>
    </mc:Choice>
    <mc:Fallback xmlns="">
      <p:transition spd="slow" advTm="103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1F606-84FA-432A-8BE4-03892E7D5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A31BC-5A1B-4D0B-9FE2-4617C66DB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solidFill>
                <a:srgbClr val="333333"/>
              </a:solidFill>
              <a:effectLst/>
              <a:latin typeface="inheri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rgbClr val="333333"/>
              </a:solidFill>
              <a:latin typeface="inheri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solidFill>
                  <a:srgbClr val="333333"/>
                </a:solidFill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3200" dirty="0">
                <a:solidFill>
                  <a:srgbClr val="333333"/>
                </a:solidFill>
                <a:effectLst/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ecord your search strategy  </a:t>
            </a:r>
            <a:endParaRPr lang="en-GB" sz="3200" dirty="0">
              <a:effectLst/>
              <a:latin typeface="Abadi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50BDE13-706F-47C9-B762-395E0F1CE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94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58"/>
    </mc:Choice>
    <mc:Fallback xmlns="">
      <p:transition spd="slow" advTm="24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E7A43-4AED-42A7-8153-4C5344E79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Use Moodle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8F6E0-874E-43F1-B8FA-B448B8ADD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 reminder that this lesson needs to be considered in conjunction with all the information and material provided on Moodle and the work we will undertake at our next workshop.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E1581CEA-2F78-66B0-D040-7FCFAD36F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99396" t="-90625" r="-199396" b="-90625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606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66"/>
    </mc:Choice>
    <mc:Fallback>
      <p:transition spd="slow" advTm="14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2BE05-2FD2-4BE6-BC88-1E6B6B3EB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GB" dirty="0"/>
              <a:t>Aims of this lesson</a:t>
            </a:r>
          </a:p>
        </p:txBody>
      </p:sp>
      <p:pic>
        <p:nvPicPr>
          <p:cNvPr id="1026" name="Picture 2" descr="Books, Education, School, Literature, Knowledge">
            <a:extLst>
              <a:ext uri="{FF2B5EF4-FFF2-40B4-BE49-F238E27FC236}">
                <a16:creationId xmlns:a16="http://schemas.microsoft.com/office/drawing/2014/main" id="{D22EB380-D8DD-4C0E-9F97-F706FFEB3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723676"/>
            <a:ext cx="6898017" cy="517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00FDB-EE9E-4037-A477-ACD7B8038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200" dirty="0"/>
              <a:t>Recap on writing a literature review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51346D9-04C3-43D8-B931-3F7FF7C608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768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08"/>
    </mc:Choice>
    <mc:Fallback xmlns="">
      <p:transition spd="slow" advTm="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1773</TotalTime>
  <Words>320</Words>
  <Application>Microsoft Office PowerPoint</Application>
  <PresentationFormat>Widescreen</PresentationFormat>
  <Paragraphs>60</Paragraphs>
  <Slides>9</Slides>
  <Notes>9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Abadi</vt:lpstr>
      <vt:lpstr>Calibri</vt:lpstr>
      <vt:lpstr>Century Schoolbook</vt:lpstr>
      <vt:lpstr>Corbel</vt:lpstr>
      <vt:lpstr>inherit</vt:lpstr>
      <vt:lpstr>Feathered</vt:lpstr>
      <vt:lpstr>Writing a literature review</vt:lpstr>
      <vt:lpstr>Aims of this lesson</vt:lpstr>
      <vt:lpstr>The literature review … … …</vt:lpstr>
      <vt:lpstr>The role and function of the literature review …</vt:lpstr>
      <vt:lpstr>The role and function of the literature review …</vt:lpstr>
      <vt:lpstr>The role and function of the literature review …</vt:lpstr>
      <vt:lpstr>Remember … … …</vt:lpstr>
      <vt:lpstr> Use Moodle -</vt:lpstr>
      <vt:lpstr>Aims of this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 on writing a literature review</dc:title>
  <dc:creator>Beverly Cole</dc:creator>
  <cp:lastModifiedBy>Beverly Cole</cp:lastModifiedBy>
  <cp:revision>10</cp:revision>
  <dcterms:created xsi:type="dcterms:W3CDTF">2020-10-07T21:27:51Z</dcterms:created>
  <dcterms:modified xsi:type="dcterms:W3CDTF">2022-11-13T08:15:30Z</dcterms:modified>
</cp:coreProperties>
</file>